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56" r:id="rId2"/>
    <p:sldId id="336" r:id="rId3"/>
    <p:sldId id="451" r:id="rId4"/>
    <p:sldId id="455" r:id="rId5"/>
    <p:sldId id="392" r:id="rId6"/>
    <p:sldId id="393" r:id="rId7"/>
    <p:sldId id="394" r:id="rId8"/>
    <p:sldId id="347" r:id="rId9"/>
    <p:sldId id="391" r:id="rId10"/>
    <p:sldId id="414" r:id="rId11"/>
    <p:sldId id="485" r:id="rId12"/>
    <p:sldId id="415" r:id="rId13"/>
    <p:sldId id="416" r:id="rId14"/>
    <p:sldId id="417" r:id="rId15"/>
    <p:sldId id="389" r:id="rId16"/>
    <p:sldId id="401" r:id="rId17"/>
    <p:sldId id="344" r:id="rId18"/>
    <p:sldId id="332" r:id="rId19"/>
    <p:sldId id="343" r:id="rId20"/>
    <p:sldId id="388" r:id="rId21"/>
    <p:sldId id="403" r:id="rId22"/>
    <p:sldId id="404" r:id="rId23"/>
    <p:sldId id="405" r:id="rId24"/>
    <p:sldId id="352" r:id="rId25"/>
    <p:sldId id="353" r:id="rId26"/>
    <p:sldId id="456" r:id="rId27"/>
    <p:sldId id="457" r:id="rId28"/>
    <p:sldId id="458" r:id="rId29"/>
    <p:sldId id="459" r:id="rId30"/>
    <p:sldId id="460" r:id="rId31"/>
    <p:sldId id="461" r:id="rId32"/>
    <p:sldId id="462" r:id="rId33"/>
    <p:sldId id="463" r:id="rId34"/>
    <p:sldId id="464" r:id="rId35"/>
    <p:sldId id="465" r:id="rId36"/>
    <p:sldId id="466" r:id="rId37"/>
    <p:sldId id="340" r:id="rId38"/>
    <p:sldId id="370" r:id="rId39"/>
    <p:sldId id="371" r:id="rId40"/>
    <p:sldId id="467" r:id="rId41"/>
    <p:sldId id="519" r:id="rId42"/>
    <p:sldId id="520" r:id="rId43"/>
    <p:sldId id="521" r:id="rId44"/>
    <p:sldId id="523" r:id="rId45"/>
    <p:sldId id="524" r:id="rId46"/>
    <p:sldId id="534" r:id="rId47"/>
    <p:sldId id="525" r:id="rId48"/>
    <p:sldId id="526" r:id="rId49"/>
    <p:sldId id="527" r:id="rId50"/>
    <p:sldId id="528" r:id="rId51"/>
    <p:sldId id="529" r:id="rId52"/>
    <p:sldId id="530" r:id="rId53"/>
    <p:sldId id="531" r:id="rId54"/>
    <p:sldId id="532" r:id="rId55"/>
    <p:sldId id="533" r:id="rId56"/>
    <p:sldId id="535" r:id="rId57"/>
    <p:sldId id="542" r:id="rId58"/>
    <p:sldId id="536" r:id="rId59"/>
    <p:sldId id="537" r:id="rId60"/>
    <p:sldId id="538" r:id="rId61"/>
    <p:sldId id="539" r:id="rId62"/>
    <p:sldId id="540" r:id="rId63"/>
    <p:sldId id="552" r:id="rId64"/>
    <p:sldId id="554" r:id="rId65"/>
    <p:sldId id="553" r:id="rId66"/>
    <p:sldId id="543" r:id="rId67"/>
    <p:sldId id="544" r:id="rId68"/>
    <p:sldId id="545" r:id="rId69"/>
    <p:sldId id="546" r:id="rId70"/>
    <p:sldId id="547" r:id="rId71"/>
    <p:sldId id="548" r:id="rId72"/>
    <p:sldId id="549" r:id="rId73"/>
    <p:sldId id="55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232C12"/>
    <a:srgbClr val="A20000"/>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86380" autoAdjust="0"/>
  </p:normalViewPr>
  <p:slideViewPr>
    <p:cSldViewPr>
      <p:cViewPr varScale="1">
        <p:scale>
          <a:sx n="66" d="100"/>
          <a:sy n="66" d="100"/>
        </p:scale>
        <p:origin x="1312" y="3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100" d="100"/>
        <a:sy n="100" d="100"/>
      </p:scale>
      <p:origin x="0" y="-209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0"/>
    </c:view3D>
    <c:floor>
      <c:thickness val="0"/>
    </c:floor>
    <c:sideWall>
      <c:thickness val="0"/>
    </c:sideWall>
    <c:backWall>
      <c:thickness val="0"/>
    </c:backWall>
    <c:plotArea>
      <c:layout>
        <c:manualLayout>
          <c:layoutTarget val="inner"/>
          <c:xMode val="edge"/>
          <c:yMode val="edge"/>
          <c:x val="0.16050916332826942"/>
          <c:y val="0.16854371719160308"/>
          <c:w val="0.69587075921065844"/>
          <c:h val="0.63838623687664042"/>
        </c:manualLayout>
      </c:layout>
      <c:bar3DChart>
        <c:barDir val="col"/>
        <c:grouping val="clustered"/>
        <c:varyColors val="0"/>
        <c:ser>
          <c:idx val="0"/>
          <c:order val="0"/>
          <c:tx>
            <c:strRef>
              <c:f>Sheet1!$B$1</c:f>
              <c:strCache>
                <c:ptCount val="1"/>
                <c:pt idx="0">
                  <c:v>Big Data Processing</c:v>
                </c:pt>
              </c:strCache>
            </c:strRef>
          </c:tx>
          <c:spPr>
            <a:solidFill>
              <a:schemeClr val="accent1"/>
            </a:solidFill>
          </c:spPr>
          <c:invertIfNegative val="0"/>
          <c:dLbls>
            <c:dLbl>
              <c:idx val="0"/>
              <c:layout>
                <c:manualLayout>
                  <c:x val="2.4691358024691652E-2"/>
                  <c:y val="-5.7291666666666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EC-49D0-A8B6-055775D12F4A}"/>
                </c:ext>
              </c:extLst>
            </c:dLbl>
            <c:dLbl>
              <c:idx val="1"/>
              <c:layout>
                <c:manualLayout>
                  <c:x val="-1.7706290003223341E-2"/>
                  <c:y val="-5.9895833333334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EC-49D0-A8B6-055775D12F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#,##0</c:formatCode>
                <c:ptCount val="4"/>
                <c:pt idx="0">
                  <c:v>50000</c:v>
                </c:pt>
                <c:pt idx="1">
                  <c:v>100000</c:v>
                </c:pt>
                <c:pt idx="2">
                  <c:v>150000</c:v>
                </c:pt>
                <c:pt idx="3">
                  <c:v>200000</c:v>
                </c:pt>
              </c:numCache>
            </c:numRef>
          </c:cat>
          <c:val>
            <c:numRef>
              <c:f>Sheet1!$B$2:$B$5</c:f>
              <c:numCache>
                <c:formatCode>General</c:formatCode>
                <c:ptCount val="4"/>
                <c:pt idx="0">
                  <c:v>142.60999999999999</c:v>
                </c:pt>
                <c:pt idx="1">
                  <c:v>183.84</c:v>
                </c:pt>
                <c:pt idx="2">
                  <c:v>206.01</c:v>
                </c:pt>
                <c:pt idx="3">
                  <c:v>263.56</c:v>
                </c:pt>
              </c:numCache>
            </c:numRef>
          </c:val>
          <c:extLst>
            <c:ext xmlns:c16="http://schemas.microsoft.com/office/drawing/2014/chart" uri="{C3380CC4-5D6E-409C-BE32-E72D297353CC}">
              <c16:uniqueId val="{00000002-ADEC-49D0-A8B6-055775D12F4A}"/>
            </c:ext>
          </c:extLst>
        </c:ser>
        <c:ser>
          <c:idx val="1"/>
          <c:order val="1"/>
          <c:tx>
            <c:strRef>
              <c:f>Sheet1!$C$1</c:f>
              <c:strCache>
                <c:ptCount val="1"/>
                <c:pt idx="0">
                  <c:v>Traditional Data Processing</c:v>
                </c:pt>
              </c:strCache>
            </c:strRef>
          </c:tx>
          <c:spPr>
            <a:solidFill>
              <a:srgbClr val="C00000"/>
            </a:solidFill>
          </c:spPr>
          <c:invertIfNegative val="0"/>
          <c:dLbls>
            <c:dLbl>
              <c:idx val="0"/>
              <c:layout>
                <c:manualLayout>
                  <c:x val="3.2407407407407947E-2"/>
                  <c:y val="-2.6041666666667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EC-49D0-A8B6-055775D12F4A}"/>
                </c:ext>
              </c:extLst>
            </c:dLbl>
            <c:dLbl>
              <c:idx val="1"/>
              <c:layout>
                <c:manualLayout>
                  <c:x val="3.2407285894819081E-2"/>
                  <c:y val="-1.8229166666666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EC-49D0-A8B6-055775D12F4A}"/>
                </c:ext>
              </c:extLst>
            </c:dLbl>
            <c:dLbl>
              <c:idx val="2"/>
              <c:layout>
                <c:manualLayout>
                  <c:x val="2.6234567901234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EC-49D0-A8B6-055775D12F4A}"/>
                </c:ext>
              </c:extLst>
            </c:dLbl>
            <c:dLbl>
              <c:idx val="3"/>
              <c:layout>
                <c:manualLayout>
                  <c:x val="3.2407285894819081E-2"/>
                  <c:y val="-1.5625000000000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EC-49D0-A8B6-055775D12F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#,##0</c:formatCode>
                <c:ptCount val="4"/>
                <c:pt idx="0">
                  <c:v>50000</c:v>
                </c:pt>
                <c:pt idx="1">
                  <c:v>100000</c:v>
                </c:pt>
                <c:pt idx="2">
                  <c:v>150000</c:v>
                </c:pt>
                <c:pt idx="3">
                  <c:v>200000</c:v>
                </c:pt>
              </c:numCache>
            </c:numRef>
          </c:cat>
          <c:val>
            <c:numRef>
              <c:f>Sheet1!$C$2:$C$5</c:f>
              <c:numCache>
                <c:formatCode>General</c:formatCode>
                <c:ptCount val="4"/>
                <c:pt idx="0">
                  <c:v>734.81999999999948</c:v>
                </c:pt>
                <c:pt idx="1">
                  <c:v>6582.3</c:v>
                </c:pt>
                <c:pt idx="2">
                  <c:v>21048.809999999896</c:v>
                </c:pt>
                <c:pt idx="3">
                  <c:v>44477.71</c:v>
                </c:pt>
              </c:numCache>
            </c:numRef>
          </c:val>
          <c:extLst>
            <c:ext xmlns:c16="http://schemas.microsoft.com/office/drawing/2014/chart" uri="{C3380CC4-5D6E-409C-BE32-E72D297353CC}">
              <c16:uniqueId val="{00000007-ADEC-49D0-A8B6-055775D12F4A}"/>
            </c:ext>
          </c:extLst>
        </c:ser>
        <c:dLbls>
          <c:showLegendKey val="0"/>
          <c:showVal val="1"/>
          <c:showCatName val="0"/>
          <c:showSerName val="0"/>
          <c:showPercent val="0"/>
          <c:showBubbleSize val="0"/>
        </c:dLbls>
        <c:gapWidth val="150"/>
        <c:shape val="cylinder"/>
        <c:axId val="71760512"/>
        <c:axId val="72028928"/>
        <c:axId val="0"/>
      </c:bar3DChart>
      <c:catAx>
        <c:axId val="71760512"/>
        <c:scaling>
          <c:orientation val="minMax"/>
        </c:scaling>
        <c:delete val="0"/>
        <c:axPos val="b"/>
        <c:title>
          <c:tx>
            <c:rich>
              <a:bodyPr/>
              <a:lstStyle/>
              <a:p>
                <a:pPr>
                  <a:defRPr/>
                </a:pPr>
                <a:r>
                  <a:rPr lang="en-IN"/>
                  <a:t>Size of Dataset</a:t>
                </a:r>
              </a:p>
            </c:rich>
          </c:tx>
          <c:overlay val="0"/>
        </c:title>
        <c:numFmt formatCode="#,##0" sourceLinked="1"/>
        <c:majorTickMark val="out"/>
        <c:minorTickMark val="none"/>
        <c:tickLblPos val="low"/>
        <c:crossAx val="72028928"/>
        <c:crosses val="autoZero"/>
        <c:auto val="1"/>
        <c:lblAlgn val="ctr"/>
        <c:lblOffset val="100"/>
        <c:noMultiLvlLbl val="0"/>
      </c:catAx>
      <c:valAx>
        <c:axId val="72028928"/>
        <c:scaling>
          <c:orientation val="minMax"/>
        </c:scaling>
        <c:delete val="0"/>
        <c:axPos val="l"/>
        <c:majorGridlines/>
        <c:title>
          <c:tx>
            <c:rich>
              <a:bodyPr rot="0" vert="wordArtVert"/>
              <a:lstStyle/>
              <a:p>
                <a:pPr>
                  <a:defRPr/>
                </a:pPr>
                <a:r>
                  <a:rPr lang="en-IN" sz="1200" dirty="0"/>
                  <a:t>Execution Time</a:t>
                </a:r>
              </a:p>
            </c:rich>
          </c:tx>
          <c:layout>
            <c:manualLayout>
              <c:xMode val="edge"/>
              <c:yMode val="edge"/>
              <c:x val="1.8681677948151398E-2"/>
              <c:y val="0.17114788385826923"/>
            </c:manualLayout>
          </c:layout>
          <c:overlay val="0"/>
        </c:title>
        <c:numFmt formatCode="General" sourceLinked="1"/>
        <c:majorTickMark val="out"/>
        <c:minorTickMark val="none"/>
        <c:tickLblPos val="nextTo"/>
        <c:crossAx val="71760512"/>
        <c:crosses val="autoZero"/>
        <c:crossBetween val="between"/>
      </c:valAx>
    </c:plotArea>
    <c:legend>
      <c:legendPos val="r"/>
      <c:layout>
        <c:manualLayout>
          <c:xMode val="edge"/>
          <c:yMode val="edge"/>
          <c:x val="0.3070504673757935"/>
          <c:y val="4.7512508202099804E-2"/>
          <c:w val="0.32599046829672867"/>
          <c:h val="0.14455831692913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499C7-D7A9-44ED-9331-7B46FB2F0695}" type="datetimeFigureOut">
              <a:rPr lang="en-US" smtClean="0"/>
              <a:pPr/>
              <a:t>3/28/2023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ECDC5-80F9-48EE-A5AB-B7CC9364C8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6ECDC5-80F9-48EE-A5AB-B7CC9364C896}"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65CD77-2608-4727-B867-F4497E5A90EF}" type="datetime3">
              <a:rPr lang="en-US" smtClean="0"/>
              <a:pPr/>
              <a:t>28 March 2023</a:t>
            </a:fld>
            <a:endParaRPr lang="en-US" dirty="0"/>
          </a:p>
        </p:txBody>
      </p:sp>
      <p:sp>
        <p:nvSpPr>
          <p:cNvPr id="5" name="Footer Placeholder 4"/>
          <p:cNvSpPr>
            <a:spLocks noGrp="1"/>
          </p:cNvSpPr>
          <p:nvPr>
            <p:ph type="ftr" sz="quarter" idx="11"/>
          </p:nvPr>
        </p:nvSpPr>
        <p:spPr/>
        <p:txBody>
          <a:bodyPr/>
          <a:lstStyle/>
          <a:p>
            <a:r>
              <a:rPr lang="en-US"/>
              <a:t>Dr K.NandhaKumar</a:t>
            </a:r>
            <a:endParaRPr lang="en-US" dirty="0"/>
          </a:p>
        </p:txBody>
      </p:sp>
      <p:sp>
        <p:nvSpPr>
          <p:cNvPr id="6" name="Slide Number Placeholder 5"/>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46A24-9246-4E8A-A6B0-CA6CA6FAA6DE}" type="datetime3">
              <a:rPr lang="en-US" smtClean="0"/>
              <a:pPr/>
              <a:t>28 March 2023</a:t>
            </a:fld>
            <a:endParaRPr lang="en-US" dirty="0"/>
          </a:p>
        </p:txBody>
      </p:sp>
      <p:sp>
        <p:nvSpPr>
          <p:cNvPr id="5" name="Footer Placeholder 4"/>
          <p:cNvSpPr>
            <a:spLocks noGrp="1"/>
          </p:cNvSpPr>
          <p:nvPr>
            <p:ph type="ftr" sz="quarter" idx="11"/>
          </p:nvPr>
        </p:nvSpPr>
        <p:spPr/>
        <p:txBody>
          <a:bodyPr/>
          <a:lstStyle/>
          <a:p>
            <a:r>
              <a:rPr lang="en-US"/>
              <a:t>Dr K.NandhaKumar</a:t>
            </a:r>
            <a:endParaRPr lang="en-US" dirty="0"/>
          </a:p>
        </p:txBody>
      </p:sp>
      <p:sp>
        <p:nvSpPr>
          <p:cNvPr id="6" name="Slide Number Placeholder 5"/>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8EF4C7-4B4B-434C-A324-E986E8E62B30}" type="datetime3">
              <a:rPr lang="en-US" smtClean="0"/>
              <a:pPr/>
              <a:t>28 March 2023</a:t>
            </a:fld>
            <a:endParaRPr lang="en-US" dirty="0"/>
          </a:p>
        </p:txBody>
      </p:sp>
      <p:sp>
        <p:nvSpPr>
          <p:cNvPr id="5" name="Footer Placeholder 4"/>
          <p:cNvSpPr>
            <a:spLocks noGrp="1"/>
          </p:cNvSpPr>
          <p:nvPr>
            <p:ph type="ftr" sz="quarter" idx="11"/>
          </p:nvPr>
        </p:nvSpPr>
        <p:spPr/>
        <p:txBody>
          <a:bodyPr/>
          <a:lstStyle/>
          <a:p>
            <a:r>
              <a:rPr lang="en-US"/>
              <a:t>Dr K.NandhaKumar</a:t>
            </a:r>
            <a:endParaRPr lang="en-US" dirty="0"/>
          </a:p>
        </p:txBody>
      </p:sp>
      <p:sp>
        <p:nvSpPr>
          <p:cNvPr id="6" name="Slide Number Placeholder 5"/>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Footer Placeholder 4"/>
          <p:cNvSpPr>
            <a:spLocks noGrp="1"/>
          </p:cNvSpPr>
          <p:nvPr>
            <p:ph type="ftr" sz="quarter" idx="11"/>
          </p:nvPr>
        </p:nvSpPr>
        <p:spPr/>
        <p:txBody>
          <a:bodyPr/>
          <a:lstStyle/>
          <a:p>
            <a:r>
              <a:rPr lang="en-US"/>
              <a:t>Dr K.NandhaKumar</a:t>
            </a:r>
            <a:endParaRPr lang="en-US" dirty="0"/>
          </a:p>
        </p:txBody>
      </p:sp>
      <p:sp>
        <p:nvSpPr>
          <p:cNvPr id="6" name="Slide Number Placeholder 5"/>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D5E5D-962D-4B97-88EB-2A3E36705D04}" type="datetime3">
              <a:rPr lang="en-US" smtClean="0"/>
              <a:pPr/>
              <a:t>28 March 2023</a:t>
            </a:fld>
            <a:endParaRPr lang="en-US" dirty="0"/>
          </a:p>
        </p:txBody>
      </p:sp>
      <p:sp>
        <p:nvSpPr>
          <p:cNvPr id="5" name="Footer Placeholder 4"/>
          <p:cNvSpPr>
            <a:spLocks noGrp="1"/>
          </p:cNvSpPr>
          <p:nvPr>
            <p:ph type="ftr" sz="quarter" idx="11"/>
          </p:nvPr>
        </p:nvSpPr>
        <p:spPr/>
        <p:txBody>
          <a:bodyPr/>
          <a:lstStyle/>
          <a:p>
            <a:r>
              <a:rPr lang="en-US"/>
              <a:t>Dr K.NandhaKumar</a:t>
            </a:r>
            <a:endParaRPr lang="en-US" dirty="0"/>
          </a:p>
        </p:txBody>
      </p:sp>
      <p:sp>
        <p:nvSpPr>
          <p:cNvPr id="6" name="Slide Number Placeholder 5"/>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E1B98-BA17-4D69-8A80-98C17F8F7FAC}" type="datetime3">
              <a:rPr lang="en-US" smtClean="0"/>
              <a:pPr/>
              <a:t>28 March 2023</a:t>
            </a:fld>
            <a:endParaRPr lang="en-US" dirty="0"/>
          </a:p>
        </p:txBody>
      </p:sp>
      <p:sp>
        <p:nvSpPr>
          <p:cNvPr id="6" name="Footer Placeholder 5"/>
          <p:cNvSpPr>
            <a:spLocks noGrp="1"/>
          </p:cNvSpPr>
          <p:nvPr>
            <p:ph type="ftr" sz="quarter" idx="11"/>
          </p:nvPr>
        </p:nvSpPr>
        <p:spPr/>
        <p:txBody>
          <a:bodyPr/>
          <a:lstStyle/>
          <a:p>
            <a:r>
              <a:rPr lang="en-US"/>
              <a:t>Dr K.NandhaKumar</a:t>
            </a:r>
            <a:endParaRPr lang="en-US" dirty="0"/>
          </a:p>
        </p:txBody>
      </p:sp>
      <p:sp>
        <p:nvSpPr>
          <p:cNvPr id="7" name="Slide Number Placeholder 6"/>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5F168-E642-4ECD-8EE0-C94AB9BB4A4A}" type="datetime3">
              <a:rPr lang="en-US" smtClean="0"/>
              <a:pPr/>
              <a:t>28 March 2023</a:t>
            </a:fld>
            <a:endParaRPr lang="en-US" dirty="0"/>
          </a:p>
        </p:txBody>
      </p:sp>
      <p:sp>
        <p:nvSpPr>
          <p:cNvPr id="8" name="Footer Placeholder 7"/>
          <p:cNvSpPr>
            <a:spLocks noGrp="1"/>
          </p:cNvSpPr>
          <p:nvPr>
            <p:ph type="ftr" sz="quarter" idx="11"/>
          </p:nvPr>
        </p:nvSpPr>
        <p:spPr/>
        <p:txBody>
          <a:bodyPr/>
          <a:lstStyle/>
          <a:p>
            <a:r>
              <a:rPr lang="en-US"/>
              <a:t>Dr K.NandhaKumar</a:t>
            </a:r>
            <a:endParaRPr lang="en-US" dirty="0"/>
          </a:p>
        </p:txBody>
      </p:sp>
      <p:sp>
        <p:nvSpPr>
          <p:cNvPr id="9" name="Slide Number Placeholder 8"/>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1E2234-9372-4FF2-BB42-C20861265E59}" type="datetime3">
              <a:rPr lang="en-US" smtClean="0"/>
              <a:pPr/>
              <a:t>28 March 2023</a:t>
            </a:fld>
            <a:endParaRPr lang="en-US" dirty="0"/>
          </a:p>
        </p:txBody>
      </p:sp>
      <p:sp>
        <p:nvSpPr>
          <p:cNvPr id="4" name="Footer Placeholder 3"/>
          <p:cNvSpPr>
            <a:spLocks noGrp="1"/>
          </p:cNvSpPr>
          <p:nvPr>
            <p:ph type="ftr" sz="quarter" idx="11"/>
          </p:nvPr>
        </p:nvSpPr>
        <p:spPr/>
        <p:txBody>
          <a:bodyPr/>
          <a:lstStyle/>
          <a:p>
            <a:r>
              <a:rPr lang="en-US"/>
              <a:t>Dr K.NandhaKumar</a:t>
            </a:r>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32114-9BF5-492F-951A-B511337757C8}" type="datetime3">
              <a:rPr lang="en-US" smtClean="0"/>
              <a:pPr/>
              <a:t>28 March 2023</a:t>
            </a:fld>
            <a:endParaRPr lang="en-US" dirty="0"/>
          </a:p>
        </p:txBody>
      </p:sp>
      <p:sp>
        <p:nvSpPr>
          <p:cNvPr id="3" name="Footer Placeholder 2"/>
          <p:cNvSpPr>
            <a:spLocks noGrp="1"/>
          </p:cNvSpPr>
          <p:nvPr>
            <p:ph type="ftr" sz="quarter" idx="11"/>
          </p:nvPr>
        </p:nvSpPr>
        <p:spPr/>
        <p:txBody>
          <a:bodyPr/>
          <a:lstStyle/>
          <a:p>
            <a:r>
              <a:rPr lang="en-US"/>
              <a:t>Dr K.NandhaKumar</a:t>
            </a:r>
            <a:endParaRPr lang="en-US" dirty="0"/>
          </a:p>
        </p:txBody>
      </p:sp>
      <p:sp>
        <p:nvSpPr>
          <p:cNvPr id="4" name="Slide Number Placeholder 3"/>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E1EEA-3A60-4374-8717-C9505674B727}" type="datetime3">
              <a:rPr lang="en-US" smtClean="0"/>
              <a:pPr/>
              <a:t>28 March 2023</a:t>
            </a:fld>
            <a:endParaRPr lang="en-US" dirty="0"/>
          </a:p>
        </p:txBody>
      </p:sp>
      <p:sp>
        <p:nvSpPr>
          <p:cNvPr id="6" name="Footer Placeholder 5"/>
          <p:cNvSpPr>
            <a:spLocks noGrp="1"/>
          </p:cNvSpPr>
          <p:nvPr>
            <p:ph type="ftr" sz="quarter" idx="11"/>
          </p:nvPr>
        </p:nvSpPr>
        <p:spPr/>
        <p:txBody>
          <a:bodyPr/>
          <a:lstStyle/>
          <a:p>
            <a:r>
              <a:rPr lang="en-US"/>
              <a:t>Dr K.NandhaKumar</a:t>
            </a:r>
            <a:endParaRPr lang="en-US" dirty="0"/>
          </a:p>
        </p:txBody>
      </p:sp>
      <p:sp>
        <p:nvSpPr>
          <p:cNvPr id="7" name="Slide Number Placeholder 6"/>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8487A5-71FF-4139-8719-15434BF1BDB6}" type="datetime3">
              <a:rPr lang="en-US" smtClean="0"/>
              <a:pPr/>
              <a:t>28 March 2023</a:t>
            </a:fld>
            <a:endParaRPr lang="en-US" dirty="0"/>
          </a:p>
        </p:txBody>
      </p:sp>
      <p:sp>
        <p:nvSpPr>
          <p:cNvPr id="6" name="Footer Placeholder 5"/>
          <p:cNvSpPr>
            <a:spLocks noGrp="1"/>
          </p:cNvSpPr>
          <p:nvPr>
            <p:ph type="ftr" sz="quarter" idx="11"/>
          </p:nvPr>
        </p:nvSpPr>
        <p:spPr/>
        <p:txBody>
          <a:bodyPr/>
          <a:lstStyle/>
          <a:p>
            <a:r>
              <a:rPr lang="en-US"/>
              <a:t>Dr K.NandhaKumar</a:t>
            </a:r>
            <a:endParaRPr lang="en-US" dirty="0"/>
          </a:p>
        </p:txBody>
      </p:sp>
      <p:sp>
        <p:nvSpPr>
          <p:cNvPr id="7" name="Slide Number Placeholder 6"/>
          <p:cNvSpPr>
            <a:spLocks noGrp="1"/>
          </p:cNvSpPr>
          <p:nvPr>
            <p:ph type="sldNum" sz="quarter" idx="12"/>
          </p:nvPr>
        </p:nvSpPr>
        <p:spPr/>
        <p:txBody>
          <a:bodyPr/>
          <a:lstStyle/>
          <a:p>
            <a:fld id="{786680E1-E79F-4D26-8948-152CD75DDC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F530D-B817-4B56-9558-95692F4B3853}" type="datetime3">
              <a:rPr lang="en-US" smtClean="0"/>
              <a:pPr/>
              <a:t>28 March 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K.NandhaKumar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680E1-E79F-4D26-8948-152CD75DDC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journalofbigdata.springeropen.com/articles/10.1186/s40537-021-00468-0#:~:text=In%20Big%20Data%20quality%2C%20the,before%20the%20pre%2Dprocessing%20phas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aws.amazon.com/sagemaker/data-labeling/what-is-data-labelin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theecmconsultant.com/metadat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theecmconsultant.com/best-business-intelligence-software/"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67819"/>
            <a:ext cx="8305800" cy="4708981"/>
          </a:xfrm>
          <a:prstGeom prst="rect">
            <a:avLst/>
          </a:prstGeom>
          <a:noFill/>
        </p:spPr>
        <p:txBody>
          <a:bodyPr wrap="square" rtlCol="0">
            <a:spAutoFit/>
          </a:bodyPr>
          <a:lstStyle/>
          <a:p>
            <a:endParaRPr lang="en-US" sz="6600" b="1" dirty="0">
              <a:solidFill>
                <a:srgbClr val="FF0000"/>
              </a:solidFill>
              <a:latin typeface="Times New Roman" pitchFamily="18" charset="0"/>
              <a:cs typeface="Times New Roman" pitchFamily="18" charset="0"/>
            </a:endParaRPr>
          </a:p>
          <a:p>
            <a:pPr algn="ctr"/>
            <a:r>
              <a:rPr lang="en-IN" sz="3200" b="1" dirty="0">
                <a:solidFill>
                  <a:srgbClr val="0000FF"/>
                </a:solidFill>
                <a:latin typeface="Times New Roman" pitchFamily="18" charset="0"/>
                <a:cs typeface="Times New Roman" pitchFamily="18" charset="0"/>
              </a:rPr>
              <a:t>UNIT-1</a:t>
            </a:r>
          </a:p>
          <a:p>
            <a:pPr algn="ctr"/>
            <a:r>
              <a:rPr lang="en-IN" sz="6000" b="1" i="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a:p>
            <a:pPr algn="ctr"/>
            <a:r>
              <a:rPr lang="en-US" sz="4800" b="1" dirty="0">
                <a:solidFill>
                  <a:srgbClr val="FF0000"/>
                </a:solidFill>
                <a:latin typeface="Times New Roman" pitchFamily="18" charset="0"/>
                <a:cs typeface="Times New Roman" pitchFamily="18" charset="0"/>
              </a:rPr>
              <a:t>Big Data Analytics</a:t>
            </a:r>
          </a:p>
          <a:p>
            <a:pPr algn="ctr"/>
            <a:r>
              <a:rPr lang="en-US" sz="2800" b="1" dirty="0">
                <a:solidFill>
                  <a:srgbClr val="0000FF"/>
                </a:solidFill>
                <a:latin typeface="Times New Roman" pitchFamily="18" charset="0"/>
                <a:cs typeface="Times New Roman" pitchFamily="18" charset="0"/>
              </a:rPr>
              <a:t>(20CSE361)</a:t>
            </a:r>
            <a:endParaRPr lang="en-IN" sz="6600" b="1" dirty="0">
              <a:solidFill>
                <a:srgbClr val="0000FF"/>
              </a:solidFill>
              <a:latin typeface="Times New Roman" pitchFamily="18" charset="0"/>
              <a:cs typeface="Times New Roman" pitchFamily="18" charset="0"/>
            </a:endParaRPr>
          </a:p>
          <a:p>
            <a:pPr algn="ctr"/>
            <a:r>
              <a:rPr lang="en-IN" sz="6600" b="1" i="1" dirty="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ea typeface="DFKai-SB" pitchFamily="65" charset="-120"/>
              <a:cs typeface="Times New Roman" pitchFamily="18" charset="0"/>
            </a:endParaRPr>
          </a:p>
        </p:txBody>
      </p:sp>
      <p:sp>
        <p:nvSpPr>
          <p:cNvPr id="8" name="TextBox 7"/>
          <p:cNvSpPr txBox="1"/>
          <p:nvPr/>
        </p:nvSpPr>
        <p:spPr>
          <a:xfrm>
            <a:off x="2209800" y="4114800"/>
            <a:ext cx="4572000" cy="1077218"/>
          </a:xfrm>
          <a:prstGeom prst="rect">
            <a:avLst/>
          </a:prstGeom>
          <a:noFill/>
        </p:spPr>
        <p:txBody>
          <a:bodyPr wrap="square" rtlCol="0">
            <a:spAutoFit/>
          </a:bodyPr>
          <a:lstStyle/>
          <a:p>
            <a:pPr algn="ctr"/>
            <a:endParaRPr lang="en-US" sz="1600" b="1" dirty="0">
              <a:solidFill>
                <a:schemeClr val="accent6">
                  <a:lumMod val="75000"/>
                </a:schemeClr>
              </a:solidFill>
              <a:latin typeface="Andalus" pitchFamily="18" charset="-78"/>
              <a:cs typeface="Andalus" pitchFamily="18" charset="-78"/>
            </a:endParaRPr>
          </a:p>
          <a:p>
            <a:pPr algn="ctr"/>
            <a:endParaRPr lang="en-US" sz="1600" b="1" dirty="0">
              <a:solidFill>
                <a:schemeClr val="accent6">
                  <a:lumMod val="75000"/>
                </a:schemeClr>
              </a:solidFill>
              <a:latin typeface="Andalus" pitchFamily="18" charset="-78"/>
              <a:cs typeface="Andalus" pitchFamily="18" charset="-78"/>
            </a:endParaRPr>
          </a:p>
          <a:p>
            <a:pPr algn="ctr"/>
            <a:endParaRPr lang="en-US" sz="1400" b="1" dirty="0">
              <a:latin typeface="Andalus" pitchFamily="18" charset="-78"/>
              <a:cs typeface="Andalus" pitchFamily="18" charset="-78"/>
            </a:endParaRPr>
          </a:p>
          <a:p>
            <a:endParaRPr lang="en-US" dirty="0"/>
          </a:p>
        </p:txBody>
      </p:sp>
      <p:sp>
        <p:nvSpPr>
          <p:cNvPr id="21506" name="AutoShape 2" descr="Image result for SITAM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noAutofit/>
          </a:bodyPr>
          <a:lstStyle/>
          <a:p>
            <a:br>
              <a:rPr lang="en-US" sz="3200" i="1" dirty="0">
                <a:solidFill>
                  <a:srgbClr val="C00000"/>
                </a:solidFill>
                <a:latin typeface="Times New Roman" pitchFamily="18" charset="0"/>
                <a:cs typeface="Times New Roman" pitchFamily="18" charset="0"/>
              </a:rPr>
            </a:br>
            <a:r>
              <a:rPr lang="en-IN" sz="3200" b="1" dirty="0">
                <a:solidFill>
                  <a:srgbClr val="FF0000"/>
                </a:solidFill>
                <a:latin typeface="Times New Roman" pitchFamily="18" charset="0"/>
                <a:cs typeface="Times New Roman" pitchFamily="18" charset="0"/>
              </a:rPr>
              <a:t>Big Data Sources</a:t>
            </a:r>
            <a:br>
              <a:rPr lang="en-US" sz="3200" dirty="0">
                <a:solidFill>
                  <a:srgbClr val="C00000"/>
                </a:solidFill>
                <a:latin typeface="Times New Roman" pitchFamily="18" charset="0"/>
                <a:cs typeface="Times New Roman" pitchFamily="18" charset="0"/>
              </a:rPr>
            </a:br>
            <a:endParaRPr lang="en-IN" sz="3200" dirty="0">
              <a:solidFill>
                <a:srgbClr val="C00000"/>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5589C11-3A3A-4135-9807-65357D55F49B}"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10</a:t>
            </a:fld>
            <a:endParaRPr lang="en-US" dirty="0"/>
          </a:p>
        </p:txBody>
      </p:sp>
      <p:pic>
        <p:nvPicPr>
          <p:cNvPr id="1028" name="Picture 4" descr="Related image"/>
          <p:cNvPicPr>
            <a:picLocks noChangeAspect="1" noChangeArrowheads="1"/>
          </p:cNvPicPr>
          <p:nvPr/>
        </p:nvPicPr>
        <p:blipFill>
          <a:blip r:embed="rId2" cstate="print"/>
          <a:srcRect/>
          <a:stretch>
            <a:fillRect/>
          </a:stretch>
        </p:blipFill>
        <p:spPr bwMode="auto">
          <a:xfrm>
            <a:off x="838200" y="1295400"/>
            <a:ext cx="7362825" cy="50482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200" dirty="0">
                <a:solidFill>
                  <a:srgbClr val="0000FF"/>
                </a:solidFill>
                <a:latin typeface="Times New Roman" pitchFamily="18" charset="0"/>
                <a:cs typeface="Times New Roman" pitchFamily="18" charset="0"/>
              </a:rPr>
              <a:t>CRM (Customer Relationship Management)</a:t>
            </a:r>
            <a:endParaRPr lang="en-US" sz="4800" dirty="0">
              <a:solidFill>
                <a:srgbClr val="0000FF"/>
              </a:solidFill>
              <a:latin typeface="Times New Roman" pitchFamily="18" charset="0"/>
              <a:cs typeface="Times New Roman" pitchFamily="18" charset="0"/>
            </a:endParaRPr>
          </a:p>
        </p:txBody>
      </p:sp>
      <p:pic>
        <p:nvPicPr>
          <p:cNvPr id="6" name="Content Placeholder 5" descr="crm data.png"/>
          <p:cNvPicPr>
            <a:picLocks noGrp="1" noChangeAspect="1"/>
          </p:cNvPicPr>
          <p:nvPr>
            <p:ph idx="1"/>
          </p:nvPr>
        </p:nvPicPr>
        <p:blipFill>
          <a:blip r:embed="rId2"/>
          <a:stretch>
            <a:fillRect/>
          </a:stretch>
        </p:blipFill>
        <p:spPr>
          <a:xfrm>
            <a:off x="564637" y="1600200"/>
            <a:ext cx="7360164" cy="4156327"/>
          </a:xfrm>
        </p:spPr>
      </p:pic>
      <p:sp>
        <p:nvSpPr>
          <p:cNvPr id="4" name="Date Placeholder 3"/>
          <p:cNvSpPr>
            <a:spLocks noGrp="1"/>
          </p:cNvSpPr>
          <p:nvPr>
            <p:ph type="dt" sz="half" idx="10"/>
          </p:nvPr>
        </p:nvSpPr>
        <p:spPr/>
        <p:txBody>
          <a:bodyPr/>
          <a:lstStyle/>
          <a:p>
            <a:fld id="{416BAA81-B0BB-4C2F-99C8-C8C8D55CF71E}"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noAutofit/>
          </a:bodyPr>
          <a:lstStyle/>
          <a:p>
            <a:br>
              <a:rPr lang="en-US" sz="3200" i="1" dirty="0">
                <a:solidFill>
                  <a:srgbClr val="C00000"/>
                </a:solidFill>
                <a:latin typeface="Times New Roman" pitchFamily="18" charset="0"/>
                <a:cs typeface="Times New Roman" pitchFamily="18" charset="0"/>
              </a:rPr>
            </a:br>
            <a:br>
              <a:rPr lang="en-US" sz="3200" i="1" dirty="0">
                <a:solidFill>
                  <a:srgbClr val="C00000"/>
                </a:solidFill>
                <a:latin typeface="Times New Roman" pitchFamily="18" charset="0"/>
                <a:cs typeface="Times New Roman" pitchFamily="18" charset="0"/>
              </a:rPr>
            </a:br>
            <a:r>
              <a:rPr lang="en-IN" sz="3200" b="1" dirty="0">
                <a:solidFill>
                  <a:srgbClr val="FF0000"/>
                </a:solidFill>
                <a:latin typeface="Times New Roman" pitchFamily="18" charset="0"/>
                <a:cs typeface="Times New Roman" pitchFamily="18" charset="0"/>
              </a:rPr>
              <a:t>Big Data Acquisition</a:t>
            </a:r>
            <a:br>
              <a:rPr lang="en-IN" sz="3200" dirty="0">
                <a:solidFill>
                  <a:srgbClr val="C00000"/>
                </a:solidFill>
                <a:latin typeface="Times New Roman" pitchFamily="18" charset="0"/>
                <a:cs typeface="Times New Roman" pitchFamily="18" charset="0"/>
              </a:rPr>
            </a:br>
            <a:br>
              <a:rPr lang="en-US" sz="3200" dirty="0">
                <a:solidFill>
                  <a:srgbClr val="C00000"/>
                </a:solidFill>
                <a:latin typeface="Times New Roman" pitchFamily="18" charset="0"/>
                <a:cs typeface="Times New Roman" pitchFamily="18" charset="0"/>
              </a:rPr>
            </a:br>
            <a:endParaRPr lang="en-IN" sz="3200" dirty="0">
              <a:solidFill>
                <a:srgbClr val="C00000"/>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D184D5A0-DEA7-4AAF-A68C-669B12755025}"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12</a:t>
            </a:fld>
            <a:endParaRPr lang="en-US" dirty="0"/>
          </a:p>
        </p:txBody>
      </p:sp>
      <p:pic>
        <p:nvPicPr>
          <p:cNvPr id="1026" name="Picture 2" descr="Related image"/>
          <p:cNvPicPr>
            <a:picLocks noChangeAspect="1" noChangeArrowheads="1"/>
          </p:cNvPicPr>
          <p:nvPr/>
        </p:nvPicPr>
        <p:blipFill>
          <a:blip r:embed="rId2" cstate="print"/>
          <a:srcRect/>
          <a:stretch>
            <a:fillRect/>
          </a:stretch>
        </p:blipFill>
        <p:spPr bwMode="auto">
          <a:xfrm>
            <a:off x="457199" y="990600"/>
            <a:ext cx="7982857" cy="5181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BFB1032-EA64-7144-B003-9BCC9D94B503}" type="slidenum">
              <a:rPr lang="en-US" smtClean="0"/>
              <a:pPr/>
              <a:t>13</a:t>
            </a:fld>
            <a:endParaRPr lang="en-US" dirty="0"/>
          </a:p>
        </p:txBody>
      </p:sp>
      <p:sp>
        <p:nvSpPr>
          <p:cNvPr id="2" name="Title 1"/>
          <p:cNvSpPr>
            <a:spLocks noGrp="1"/>
          </p:cNvSpPr>
          <p:nvPr>
            <p:ph type="title" idx="4294967295"/>
          </p:nvPr>
        </p:nvSpPr>
        <p:spPr>
          <a:xfrm>
            <a:off x="304800" y="76200"/>
            <a:ext cx="8229600" cy="1143000"/>
          </a:xfrm>
        </p:spPr>
        <p:txBody>
          <a:bodyPr>
            <a:noAutofit/>
          </a:bodyPr>
          <a:lstStyle/>
          <a:p>
            <a:r>
              <a:rPr lang="en-IN" sz="3200" b="1" dirty="0">
                <a:solidFill>
                  <a:srgbClr val="C00000"/>
                </a:solidFill>
                <a:latin typeface="Times New Roman" pitchFamily="18" charset="0"/>
                <a:cs typeface="Times New Roman" pitchFamily="18" charset="0"/>
              </a:rPr>
              <a:t>Sources of Big Data</a:t>
            </a:r>
            <a:r>
              <a:rPr lang="en-US" sz="3200" dirty="0">
                <a:solidFill>
                  <a:srgbClr val="C00000"/>
                </a:solidFill>
                <a:latin typeface="Times New Roman" pitchFamily="18" charset="0"/>
                <a:cs typeface="Times New Roman" pitchFamily="18" charset="0"/>
              </a:rPr>
              <a:t> </a:t>
            </a:r>
            <a:br>
              <a:rPr lang="en-US" sz="3200" dirty="0">
                <a:solidFill>
                  <a:srgbClr val="C00000"/>
                </a:solidFill>
                <a:latin typeface="Times New Roman" pitchFamily="18" charset="0"/>
                <a:cs typeface="Times New Roman" pitchFamily="18" charset="0"/>
              </a:rPr>
            </a:br>
            <a:endParaRPr lang="en-US" sz="3200" dirty="0">
              <a:solidFill>
                <a:srgbClr val="C00000"/>
              </a:solidFill>
              <a:latin typeface="Times New Roman" pitchFamily="18" charset="0"/>
              <a:cs typeface="Times New Roman" pitchFamily="18" charset="0"/>
            </a:endParaRPr>
          </a:p>
        </p:txBody>
      </p:sp>
      <p:pic>
        <p:nvPicPr>
          <p:cNvPr id="8" name="Picture 7" descr="BD.png"/>
          <p:cNvPicPr/>
          <p:nvPr/>
        </p:nvPicPr>
        <p:blipFill>
          <a:blip r:embed="rId2" cstate="print"/>
          <a:stretch>
            <a:fillRect/>
          </a:stretch>
        </p:blipFill>
        <p:spPr>
          <a:xfrm>
            <a:off x="152400" y="762000"/>
            <a:ext cx="8763000" cy="5867400"/>
          </a:xfrm>
          <a:prstGeom prst="rect">
            <a:avLst/>
          </a:prstGeom>
        </p:spPr>
      </p:pic>
      <p:sp>
        <p:nvSpPr>
          <p:cNvPr id="6" name="Date Placeholder 5"/>
          <p:cNvSpPr>
            <a:spLocks noGrp="1"/>
          </p:cNvSpPr>
          <p:nvPr>
            <p:ph type="dt" sz="half" idx="10"/>
          </p:nvPr>
        </p:nvSpPr>
        <p:spPr/>
        <p:txBody>
          <a:bodyPr/>
          <a:lstStyle/>
          <a:p>
            <a:fld id="{FACEE1B1-62A2-498A-AA38-D80D9BCCEAE6}" type="datetime3">
              <a:rPr lang="en-US" smtClean="0"/>
              <a:pPr/>
              <a:t>28 March 2023</a:t>
            </a:fld>
            <a:endParaRPr lang="en-US" dirty="0"/>
          </a:p>
        </p:txBody>
      </p:sp>
    </p:spTree>
    <p:extLst>
      <p:ext uri="{BB962C8B-B14F-4D97-AF65-F5344CB8AC3E}">
        <p14:creationId xmlns:p14="http://schemas.microsoft.com/office/powerpoint/2010/main" val="261885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D9E856-7A7C-482E-9911-92C787ADCA97}"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14</a:t>
            </a:fld>
            <a:endParaRPr lang="en-US" dirty="0"/>
          </a:p>
        </p:txBody>
      </p:sp>
      <p:pic>
        <p:nvPicPr>
          <p:cNvPr id="6" name="Picture 5" descr="Image result for big data frameworks"/>
          <p:cNvPicPr/>
          <p:nvPr/>
        </p:nvPicPr>
        <p:blipFill>
          <a:blip r:embed="rId2" cstate="print"/>
          <a:srcRect/>
          <a:stretch>
            <a:fillRect/>
          </a:stretch>
        </p:blipFill>
        <p:spPr bwMode="auto">
          <a:xfrm>
            <a:off x="76200" y="76200"/>
            <a:ext cx="8915400" cy="6705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85800"/>
          </a:xfrm>
        </p:spPr>
        <p:txBody>
          <a:bodyPr>
            <a:noAutofit/>
          </a:bodyPr>
          <a:lstStyle/>
          <a:p>
            <a:br>
              <a:rPr lang="en-US" sz="3200" b="1" i="1" dirty="0">
                <a:solidFill>
                  <a:srgbClr val="C00000"/>
                </a:solidFill>
                <a:cs typeface="Times New Roman" pitchFamily="18" charset="0"/>
              </a:rPr>
            </a:br>
            <a:r>
              <a:rPr lang="en-IN" sz="3200" b="1" dirty="0">
                <a:solidFill>
                  <a:srgbClr val="FF0000"/>
                </a:solidFill>
                <a:cs typeface="Times New Roman" pitchFamily="18" charset="0"/>
              </a:rPr>
              <a:t>CHARACTERISTICS OF BIG DATA </a:t>
            </a:r>
            <a:r>
              <a:rPr lang="en-IN" sz="3200" b="1" dirty="0">
                <a:solidFill>
                  <a:srgbClr val="C00000"/>
                </a:solidFill>
                <a:cs typeface="Times New Roman" pitchFamily="18" charset="0"/>
              </a:rPr>
              <a:t> </a:t>
            </a:r>
            <a:br>
              <a:rPr lang="en-IN" sz="3200" dirty="0">
                <a:solidFill>
                  <a:srgbClr val="C00000"/>
                </a:solidFill>
                <a:cs typeface="Times New Roman" pitchFamily="18" charset="0"/>
              </a:rPr>
            </a:br>
            <a:endParaRPr lang="en-IN" sz="3200" dirty="0">
              <a:solidFill>
                <a:srgbClr val="C00000"/>
              </a:solidFill>
              <a:cs typeface="Times New Roman" pitchFamily="18" charset="0"/>
            </a:endParaRPr>
          </a:p>
        </p:txBody>
      </p:sp>
      <p:sp>
        <p:nvSpPr>
          <p:cNvPr id="2" name="Date Placeholder 1"/>
          <p:cNvSpPr>
            <a:spLocks noGrp="1"/>
          </p:cNvSpPr>
          <p:nvPr>
            <p:ph type="dt" sz="half" idx="10"/>
          </p:nvPr>
        </p:nvSpPr>
        <p:spPr/>
        <p:txBody>
          <a:bodyPr/>
          <a:lstStyle/>
          <a:p>
            <a:fld id="{7EADE67B-C926-4CEB-B7EC-2C440FE8BCFA}"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15</a:t>
            </a:fld>
            <a:endParaRPr lang="en-US" dirty="0"/>
          </a:p>
        </p:txBody>
      </p:sp>
      <p:pic>
        <p:nvPicPr>
          <p:cNvPr id="6" name="Picture 5"/>
          <p:cNvPicPr/>
          <p:nvPr/>
        </p:nvPicPr>
        <p:blipFill>
          <a:blip r:embed="rId2" cstate="print"/>
          <a:srcRect/>
          <a:stretch>
            <a:fillRect/>
          </a:stretch>
        </p:blipFill>
        <p:spPr bwMode="auto">
          <a:xfrm>
            <a:off x="1752600" y="1752600"/>
            <a:ext cx="5731510" cy="4657331"/>
          </a:xfrm>
          <a:prstGeom prst="rect">
            <a:avLst/>
          </a:prstGeom>
          <a:noFill/>
          <a:ln w="9525">
            <a:noFill/>
            <a:miter lim="800000"/>
            <a:headEnd/>
            <a:tailEnd/>
          </a:ln>
        </p:spPr>
      </p:pic>
      <p:sp>
        <p:nvSpPr>
          <p:cNvPr id="8" name="TextBox 7"/>
          <p:cNvSpPr txBox="1"/>
          <p:nvPr/>
        </p:nvSpPr>
        <p:spPr>
          <a:xfrm>
            <a:off x="3200400" y="1143000"/>
            <a:ext cx="2819400" cy="523220"/>
          </a:xfrm>
          <a:prstGeom prst="rect">
            <a:avLst/>
          </a:prstGeom>
          <a:noFill/>
        </p:spPr>
        <p:txBody>
          <a:bodyPr wrap="square" rtlCol="0">
            <a:spAutoFit/>
          </a:bodyPr>
          <a:lstStyle/>
          <a:p>
            <a:r>
              <a:rPr lang="en-US" sz="2800" b="1" dirty="0">
                <a:solidFill>
                  <a:srgbClr val="0000FF"/>
                </a:solidFill>
              </a:rPr>
              <a:t>3Vs of Big Data</a:t>
            </a:r>
            <a:endParaRPr lang="en-IN" sz="2800" b="1"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762000"/>
          </a:xfrm>
        </p:spPr>
        <p:txBody>
          <a:bodyPr>
            <a:noAutofit/>
          </a:bodyPr>
          <a:lstStyle/>
          <a:p>
            <a:br>
              <a:rPr lang="en-US" sz="2800" b="1" i="1" dirty="0">
                <a:solidFill>
                  <a:srgbClr val="C00000"/>
                </a:solidFill>
                <a:latin typeface="Arial" pitchFamily="34" charset="0"/>
                <a:cs typeface="Arial" pitchFamily="34" charset="0"/>
              </a:rPr>
            </a:br>
            <a:r>
              <a:rPr lang="en-IN" sz="2400" b="1" dirty="0">
                <a:solidFill>
                  <a:srgbClr val="FF0000"/>
                </a:solidFill>
                <a:latin typeface="Arial" pitchFamily="34" charset="0"/>
                <a:cs typeface="Arial" pitchFamily="34" charset="0"/>
              </a:rPr>
              <a:t>CHARACTERISTICS OF BIG DATA </a:t>
            </a:r>
            <a:br>
              <a:rPr lang="en-IN" sz="2800" dirty="0">
                <a:solidFill>
                  <a:srgbClr val="C00000"/>
                </a:solidFill>
                <a:latin typeface="Arial" pitchFamily="34" charset="0"/>
                <a:cs typeface="Arial" pitchFamily="34" charset="0"/>
              </a:rPr>
            </a:br>
            <a:endParaRPr lang="en-IN" sz="2800" dirty="0">
              <a:solidFill>
                <a:srgbClr val="C000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97724D9B-2351-4D55-8988-DF31DBB117ED}"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16</a:t>
            </a:fld>
            <a:endParaRPr lang="en-US" dirty="0"/>
          </a:p>
        </p:txBody>
      </p:sp>
      <p:pic>
        <p:nvPicPr>
          <p:cNvPr id="7" name="Picture 6" descr="Image result for big data characteristics + 5v model"/>
          <p:cNvPicPr/>
          <p:nvPr/>
        </p:nvPicPr>
        <p:blipFill>
          <a:blip r:embed="rId2" cstate="print"/>
          <a:srcRect/>
          <a:stretch>
            <a:fillRect/>
          </a:stretch>
        </p:blipFill>
        <p:spPr bwMode="auto">
          <a:xfrm>
            <a:off x="381000" y="1600200"/>
            <a:ext cx="8382000" cy="5080000"/>
          </a:xfrm>
          <a:prstGeom prst="rect">
            <a:avLst/>
          </a:prstGeom>
          <a:noFill/>
          <a:ln w="9525">
            <a:noFill/>
            <a:miter lim="800000"/>
            <a:headEnd/>
            <a:tailEnd/>
          </a:ln>
        </p:spPr>
      </p:pic>
      <p:sp>
        <p:nvSpPr>
          <p:cNvPr id="6" name="TextBox 5"/>
          <p:cNvSpPr txBox="1"/>
          <p:nvPr/>
        </p:nvSpPr>
        <p:spPr>
          <a:xfrm>
            <a:off x="3200400" y="1143000"/>
            <a:ext cx="2819400" cy="523220"/>
          </a:xfrm>
          <a:prstGeom prst="rect">
            <a:avLst/>
          </a:prstGeom>
          <a:noFill/>
        </p:spPr>
        <p:txBody>
          <a:bodyPr wrap="square" rtlCol="0">
            <a:spAutoFit/>
          </a:bodyPr>
          <a:lstStyle/>
          <a:p>
            <a:r>
              <a:rPr lang="en-US" sz="2800" b="1" dirty="0">
                <a:solidFill>
                  <a:srgbClr val="0000FF"/>
                </a:solidFill>
              </a:rPr>
              <a:t>5Vs of Big Data</a:t>
            </a:r>
            <a:endParaRPr lang="en-IN" sz="2800" b="1"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914400"/>
          </a:xfrm>
        </p:spPr>
        <p:txBody>
          <a:bodyPr>
            <a:noAutofit/>
          </a:bodyPr>
          <a:lstStyle/>
          <a:p>
            <a:br>
              <a:rPr lang="en-US" sz="2800" b="1" i="1" dirty="0">
                <a:solidFill>
                  <a:srgbClr val="C00000"/>
                </a:solidFill>
                <a:latin typeface="Arial" pitchFamily="34" charset="0"/>
                <a:cs typeface="Arial" pitchFamily="34" charset="0"/>
              </a:rPr>
            </a:br>
            <a:r>
              <a:rPr lang="en-IN" sz="2800" b="1" dirty="0">
                <a:solidFill>
                  <a:srgbClr val="FF0000"/>
                </a:solidFill>
                <a:latin typeface="Arial" pitchFamily="34" charset="0"/>
                <a:cs typeface="Arial" pitchFamily="34" charset="0"/>
              </a:rPr>
              <a:t>Characteristics of Big Data </a:t>
            </a:r>
            <a:br>
              <a:rPr lang="en-IN" sz="2800" dirty="0">
                <a:solidFill>
                  <a:srgbClr val="C00000"/>
                </a:solidFill>
                <a:latin typeface="Arial" pitchFamily="34" charset="0"/>
                <a:cs typeface="Arial" pitchFamily="34" charset="0"/>
              </a:rPr>
            </a:br>
            <a:endParaRPr lang="en-IN" sz="2800" dirty="0">
              <a:solidFill>
                <a:srgbClr val="C000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7A721C66-2841-4E72-9DB8-96874243A91F}"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17</a:t>
            </a:fld>
            <a:endParaRPr lang="en-US" dirty="0"/>
          </a:p>
        </p:txBody>
      </p:sp>
      <p:pic>
        <p:nvPicPr>
          <p:cNvPr id="6" name="Picture 5" descr="Image result for sources of big data"/>
          <p:cNvPicPr/>
          <p:nvPr/>
        </p:nvPicPr>
        <p:blipFill>
          <a:blip r:embed="rId2" cstate="print"/>
          <a:srcRect/>
          <a:stretch>
            <a:fillRect/>
          </a:stretch>
        </p:blipFill>
        <p:spPr bwMode="auto">
          <a:xfrm>
            <a:off x="457200" y="1219200"/>
            <a:ext cx="8305800" cy="5105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143000"/>
            <a:ext cx="5352622" cy="2292014"/>
          </a:xfrm>
        </p:spPr>
        <p:txBody>
          <a:bodyPr>
            <a:normAutofit fontScale="92500" lnSpcReduction="10000"/>
          </a:bodyPr>
          <a:lstStyle/>
          <a:p>
            <a:pPr>
              <a:buNone/>
            </a:pPr>
            <a:r>
              <a:rPr lang="en-US" sz="2800" dirty="0">
                <a:solidFill>
                  <a:srgbClr val="0000FF"/>
                </a:solidFill>
                <a:latin typeface="Times New Roman" pitchFamily="18" charset="0"/>
                <a:cs typeface="Times New Roman" pitchFamily="18" charset="0"/>
              </a:rPr>
              <a:t>Data Volume</a:t>
            </a:r>
            <a:endParaRPr lang="en-US" sz="3800" dirty="0">
              <a:solidFill>
                <a:srgbClr val="0000FF"/>
              </a:solidFill>
              <a:latin typeface="Times New Roman" pitchFamily="18" charset="0"/>
              <a:cs typeface="Times New Roman" pitchFamily="18" charset="0"/>
            </a:endParaRPr>
          </a:p>
          <a:p>
            <a:pPr lvl="1"/>
            <a:r>
              <a:rPr lang="en-US" dirty="0">
                <a:latin typeface="Times New Roman" pitchFamily="18" charset="0"/>
                <a:cs typeface="Times New Roman" pitchFamily="18" charset="0"/>
              </a:rPr>
              <a:t>44x increase from 2009  - 2020</a:t>
            </a:r>
          </a:p>
          <a:p>
            <a:pPr lvl="1"/>
            <a:r>
              <a:rPr lang="en-US" dirty="0">
                <a:latin typeface="Times New Roman" pitchFamily="18" charset="0"/>
                <a:cs typeface="Times New Roman" pitchFamily="18" charset="0"/>
              </a:rPr>
              <a:t>From 0.8 zettabytes to 35zb</a:t>
            </a:r>
          </a:p>
          <a:p>
            <a:r>
              <a:rPr lang="en-US" sz="2800" dirty="0">
                <a:latin typeface="Times New Roman" pitchFamily="18" charset="0"/>
                <a:cs typeface="Times New Roman" pitchFamily="18" charset="0"/>
              </a:rPr>
              <a:t>Data volume is increasing exponentially </a:t>
            </a:r>
          </a:p>
        </p:txBody>
      </p:sp>
      <p:pic>
        <p:nvPicPr>
          <p:cNvPr id="5" name="Picture 4" descr="Screen shot 2013-01-13 at 4.01.4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224" y="3235328"/>
            <a:ext cx="2559546" cy="1632883"/>
          </a:xfrm>
          <a:prstGeom prst="rect">
            <a:avLst/>
          </a:prstGeom>
        </p:spPr>
      </p:pic>
      <p:pic>
        <p:nvPicPr>
          <p:cNvPr id="6" name="Picture 5"/>
          <p:cNvPicPr>
            <a:picLocks noChangeAspect="1"/>
          </p:cNvPicPr>
          <p:nvPr/>
        </p:nvPicPr>
        <p:blipFill>
          <a:blip r:embed="rId3" cstate="print"/>
          <a:stretch>
            <a:fillRect/>
          </a:stretch>
        </p:blipFill>
        <p:spPr>
          <a:xfrm>
            <a:off x="5913224" y="1956776"/>
            <a:ext cx="2332251" cy="1233073"/>
          </a:xfrm>
          <a:prstGeom prst="rect">
            <a:avLst/>
          </a:prstGeom>
        </p:spPr>
      </p:pic>
      <p:pic>
        <p:nvPicPr>
          <p:cNvPr id="8" name="Picture 7" descr="Screen shot 2013-01-13 at 4.07.57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54" y="3775267"/>
            <a:ext cx="5546690" cy="596656"/>
          </a:xfrm>
          <a:prstGeom prst="rect">
            <a:avLst/>
          </a:prstGeom>
        </p:spPr>
      </p:pic>
      <p:sp>
        <p:nvSpPr>
          <p:cNvPr id="4" name="Slide Number Placeholder 3"/>
          <p:cNvSpPr>
            <a:spLocks noGrp="1"/>
          </p:cNvSpPr>
          <p:nvPr>
            <p:ph type="sldNum" sz="quarter" idx="12"/>
          </p:nvPr>
        </p:nvSpPr>
        <p:spPr/>
        <p:txBody>
          <a:bodyPr/>
          <a:lstStyle/>
          <a:p>
            <a:fld id="{EBFB1032-EA64-7144-B003-9BCC9D94B503}" type="slidenum">
              <a:rPr lang="en-US" smtClean="0"/>
              <a:pPr/>
              <a:t>18</a:t>
            </a:fld>
            <a:endParaRPr lang="en-US" dirty="0"/>
          </a:p>
        </p:txBody>
      </p:sp>
      <p:grpSp>
        <p:nvGrpSpPr>
          <p:cNvPr id="9" name="Group 15"/>
          <p:cNvGrpSpPr/>
          <p:nvPr/>
        </p:nvGrpSpPr>
        <p:grpSpPr>
          <a:xfrm>
            <a:off x="500318" y="4371924"/>
            <a:ext cx="5674607" cy="1814950"/>
            <a:chOff x="500318" y="4371924"/>
            <a:chExt cx="5674607" cy="1814950"/>
          </a:xfrm>
        </p:grpSpPr>
        <p:pic>
          <p:nvPicPr>
            <p:cNvPr id="7" name="Picture 6"/>
            <p:cNvPicPr>
              <a:picLocks noChangeAspect="1"/>
            </p:cNvPicPr>
            <p:nvPr/>
          </p:nvPicPr>
          <p:blipFill>
            <a:blip r:embed="rId5" cstate="print"/>
            <a:stretch>
              <a:fillRect/>
            </a:stretch>
          </p:blipFill>
          <p:spPr>
            <a:xfrm>
              <a:off x="500318" y="4371924"/>
              <a:ext cx="2419934" cy="1814950"/>
            </a:xfrm>
            <a:prstGeom prst="rect">
              <a:avLst/>
            </a:prstGeom>
            <a:ln>
              <a:solidFill>
                <a:schemeClr val="tx1"/>
              </a:solidFill>
            </a:ln>
          </p:spPr>
        </p:pic>
        <p:cxnSp>
          <p:nvCxnSpPr>
            <p:cNvPr id="10" name="Straight Arrow Connector 9"/>
            <p:cNvCxnSpPr/>
            <p:nvPr/>
          </p:nvCxnSpPr>
          <p:spPr>
            <a:xfrm flipV="1">
              <a:off x="4637546" y="4531910"/>
              <a:ext cx="1443220" cy="100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386124" y="5388258"/>
              <a:ext cx="1991643" cy="144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31074" y="5542207"/>
              <a:ext cx="2443851" cy="523220"/>
            </a:xfrm>
            <a:prstGeom prst="rect">
              <a:avLst/>
            </a:prstGeom>
            <a:noFill/>
          </p:spPr>
          <p:txBody>
            <a:bodyPr wrap="square" rtlCol="0">
              <a:spAutoFit/>
            </a:bodyPr>
            <a:lstStyle/>
            <a:p>
              <a:r>
                <a:rPr lang="en-US" sz="1400" i="1" dirty="0">
                  <a:solidFill>
                    <a:srgbClr val="0000FF"/>
                  </a:solidFill>
                </a:rPr>
                <a:t>Exponential increase in collected/generated data</a:t>
              </a:r>
            </a:p>
          </p:txBody>
        </p:sp>
      </p:grpSp>
      <p:sp>
        <p:nvSpPr>
          <p:cNvPr id="13" name="Date Placeholder 12"/>
          <p:cNvSpPr>
            <a:spLocks noGrp="1"/>
          </p:cNvSpPr>
          <p:nvPr>
            <p:ph type="dt" sz="half" idx="10"/>
          </p:nvPr>
        </p:nvSpPr>
        <p:spPr/>
        <p:txBody>
          <a:bodyPr/>
          <a:lstStyle/>
          <a:p>
            <a:fld id="{E374C326-47B9-411F-A47B-493A546A5257}" type="datetime3">
              <a:rPr lang="en-US" smtClean="0"/>
              <a:pPr/>
              <a:t>28 March 2023</a:t>
            </a:fld>
            <a:endParaRPr lang="en-US" dirty="0"/>
          </a:p>
        </p:txBody>
      </p:sp>
      <p:sp>
        <p:nvSpPr>
          <p:cNvPr id="16" name="Title 1"/>
          <p:cNvSpPr>
            <a:spLocks noGrp="1"/>
          </p:cNvSpPr>
          <p:nvPr>
            <p:ph type="title"/>
          </p:nvPr>
        </p:nvSpPr>
        <p:spPr>
          <a:xfrm>
            <a:off x="381000" y="76200"/>
            <a:ext cx="8229600" cy="762000"/>
          </a:xfrm>
        </p:spPr>
        <p:txBody>
          <a:bodyPr>
            <a:normAutofit/>
          </a:bodyPr>
          <a:lstStyle/>
          <a:p>
            <a:r>
              <a:rPr lang="en-IN" sz="2800" b="1" dirty="0">
                <a:solidFill>
                  <a:srgbClr val="FF0000"/>
                </a:solidFill>
                <a:latin typeface="Times New Roman" pitchFamily="18" charset="0"/>
                <a:cs typeface="Times New Roman" pitchFamily="18" charset="0"/>
              </a:rPr>
              <a:t>Characteristics of Big Data</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066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400" b="1" dirty="0">
                <a:solidFill>
                  <a:srgbClr val="0000FF"/>
                </a:solidFill>
                <a:latin typeface="Times New Roman" pitchFamily="18" charset="0"/>
                <a:cs typeface="Times New Roman" pitchFamily="18" charset="0"/>
              </a:rPr>
              <a:t>Data Volume (cont…)</a:t>
            </a:r>
            <a:endParaRPr lang="en-IN" sz="2400" b="1" dirty="0">
              <a:solidFill>
                <a:srgbClr val="0000FF"/>
              </a:solidFill>
              <a:latin typeface="Times New Roman" pitchFamily="18" charset="0"/>
              <a:cs typeface="Times New Roman" pitchFamily="18" charset="0"/>
            </a:endParaRPr>
          </a:p>
        </p:txBody>
      </p:sp>
      <p:sp>
        <p:nvSpPr>
          <p:cNvPr id="4" name="Date Placeholder 3"/>
          <p:cNvSpPr>
            <a:spLocks noGrp="1"/>
          </p:cNvSpPr>
          <p:nvPr>
            <p:ph type="dt" sz="half" idx="10"/>
          </p:nvPr>
        </p:nvSpPr>
        <p:spPr>
          <a:xfrm>
            <a:off x="457200" y="6400800"/>
            <a:ext cx="2133600" cy="365125"/>
          </a:xfrm>
        </p:spPr>
        <p:txBody>
          <a:bodyPr/>
          <a:lstStyle/>
          <a:p>
            <a:fld id="{D3F036A7-C665-440B-AC12-E86AAB294EE9}"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19</a:t>
            </a:fld>
            <a:endParaRPr lang="en-US" dirty="0"/>
          </a:p>
        </p:txBody>
      </p:sp>
      <p:pic>
        <p:nvPicPr>
          <p:cNvPr id="6" name="Content Placeholder 5" descr="Image result for big data characteristics"/>
          <p:cNvPicPr>
            <a:picLocks noGrp="1"/>
          </p:cNvPicPr>
          <p:nvPr>
            <p:ph idx="1"/>
          </p:nvPr>
        </p:nvPicPr>
        <p:blipFill>
          <a:blip r:embed="rId2" cstate="print"/>
          <a:srcRect/>
          <a:stretch>
            <a:fillRect/>
          </a:stretch>
        </p:blipFill>
        <p:spPr bwMode="auto">
          <a:xfrm>
            <a:off x="609600" y="1143000"/>
            <a:ext cx="7924800" cy="48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763000" cy="5740033"/>
          </a:xfrm>
          <a:prstGeom prst="rect">
            <a:avLst/>
          </a:prstGeom>
          <a:noFill/>
        </p:spPr>
        <p:txBody>
          <a:bodyPr wrap="square" rtlCol="0">
            <a:spAutoFit/>
          </a:bodyPr>
          <a:lstStyle/>
          <a:p>
            <a:pPr algn="ctr"/>
            <a:r>
              <a:rPr lang="en-US" sz="2400" b="1" dirty="0">
                <a:solidFill>
                  <a:srgbClr val="FF0000"/>
                </a:solidFill>
                <a:latin typeface="Tahoma" pitchFamily="34" charset="0"/>
                <a:ea typeface="Tahoma" pitchFamily="34" charset="0"/>
                <a:cs typeface="Tahoma" pitchFamily="34" charset="0"/>
              </a:rPr>
              <a:t>INTRODUCTION TO BIG DATA</a:t>
            </a:r>
            <a:r>
              <a:rPr lang="en-US" sz="2800" b="1" dirty="0">
                <a:solidFill>
                  <a:srgbClr val="FF0000"/>
                </a:solidFill>
                <a:latin typeface="Tahoma" pitchFamily="34" charset="0"/>
                <a:ea typeface="Tahoma" pitchFamily="34" charset="0"/>
                <a:cs typeface="Tahoma" pitchFamily="34" charset="0"/>
              </a:rPr>
              <a:t> </a:t>
            </a:r>
          </a:p>
          <a:p>
            <a:pPr algn="just"/>
            <a:endParaRPr lang="en-US" sz="2800" dirty="0">
              <a:solidFill>
                <a:srgbClr val="0000FF"/>
              </a:solidFill>
              <a:latin typeface="Tahoma" pitchFamily="34" charset="0"/>
              <a:ea typeface="Tahoma" pitchFamily="34" charset="0"/>
              <a:cs typeface="Tahoma" pitchFamily="34" charset="0"/>
            </a:endParaRPr>
          </a:p>
          <a:p>
            <a:pPr algn="just"/>
            <a:r>
              <a:rPr lang="en-US" sz="2800" dirty="0">
                <a:solidFill>
                  <a:srgbClr val="0000FF"/>
                </a:solidFill>
                <a:latin typeface="Tahoma" pitchFamily="34" charset="0"/>
                <a:ea typeface="Tahoma" pitchFamily="34" charset="0"/>
                <a:cs typeface="Tahoma" pitchFamily="34" charset="0"/>
              </a:rPr>
              <a:t>What is Data?</a:t>
            </a:r>
          </a:p>
          <a:p>
            <a:pPr algn="just">
              <a:buFont typeface="Arial" pitchFamily="34" charset="0"/>
              <a:buChar char="•"/>
            </a:pPr>
            <a:r>
              <a:rPr lang="en-US" sz="2800" dirty="0">
                <a:latin typeface="Tahoma" pitchFamily="34" charset="0"/>
                <a:ea typeface="Tahoma" pitchFamily="34" charset="0"/>
                <a:cs typeface="Tahoma" pitchFamily="34" charset="0"/>
              </a:rPr>
              <a:t>    The quantities, characters, or symbols on which operations are performed by a computer.</a:t>
            </a:r>
          </a:p>
          <a:p>
            <a:pPr algn="just"/>
            <a:endParaRPr lang="en-US" sz="1100" dirty="0">
              <a:latin typeface="Tahoma" pitchFamily="34" charset="0"/>
              <a:ea typeface="Tahoma" pitchFamily="34" charset="0"/>
              <a:cs typeface="Tahoma" pitchFamily="34" charset="0"/>
            </a:endParaRPr>
          </a:p>
          <a:p>
            <a:pPr algn="just">
              <a:buFont typeface="Arial" pitchFamily="34" charset="0"/>
              <a:buChar char="•"/>
            </a:pPr>
            <a:r>
              <a:rPr lang="en-US" sz="2800" dirty="0">
                <a:latin typeface="Tahoma" pitchFamily="34" charset="0"/>
                <a:ea typeface="Tahoma" pitchFamily="34" charset="0"/>
                <a:cs typeface="Tahoma" pitchFamily="34" charset="0"/>
              </a:rPr>
              <a:t>     which may be stored and transmitted in the form of electrical signals and recorded on magnetic, optical, or mechanical recording media.</a:t>
            </a:r>
          </a:p>
          <a:p>
            <a:pPr algn="just">
              <a:buFont typeface="Arial" pitchFamily="34" charset="0"/>
              <a:buChar char="•"/>
            </a:pPr>
            <a:endParaRPr lang="en-US" sz="1400" dirty="0">
              <a:latin typeface="Tahoma" pitchFamily="34" charset="0"/>
              <a:ea typeface="Tahoma" pitchFamily="34" charset="0"/>
              <a:cs typeface="Tahoma" pitchFamily="34" charset="0"/>
            </a:endParaRPr>
          </a:p>
          <a:p>
            <a:pPr algn="just"/>
            <a:r>
              <a:rPr lang="en-US" sz="2800" dirty="0">
                <a:solidFill>
                  <a:srgbClr val="0000FF"/>
                </a:solidFill>
                <a:latin typeface="Tahoma" pitchFamily="34" charset="0"/>
                <a:ea typeface="Tahoma" pitchFamily="34" charset="0"/>
                <a:cs typeface="Tahoma" pitchFamily="34" charset="0"/>
              </a:rPr>
              <a:t>What is Big Data?</a:t>
            </a:r>
          </a:p>
          <a:p>
            <a:pPr algn="just">
              <a:buFont typeface="Arial" pitchFamily="34" charset="0"/>
              <a:buChar char="•"/>
            </a:pPr>
            <a:r>
              <a:rPr lang="en-US" sz="2800" dirty="0">
                <a:latin typeface="Tahoma" pitchFamily="34" charset="0"/>
                <a:ea typeface="Tahoma" pitchFamily="34" charset="0"/>
                <a:cs typeface="Tahoma" pitchFamily="34" charset="0"/>
              </a:rPr>
              <a:t>        Big Data is a collection of data that is huge in volume, yet growing exponentially with time.</a:t>
            </a:r>
          </a:p>
          <a:p>
            <a:pPr marL="1485900" indent="-850900" algn="just">
              <a:lnSpc>
                <a:spcPct val="150000"/>
              </a:lnSpc>
              <a:buFont typeface="Wingdings" pitchFamily="2" charset="2"/>
              <a:buChar char="ü"/>
            </a:pPr>
            <a:endParaRPr lang="en-US" sz="2000" b="1" dirty="0">
              <a:latin typeface="Tahoma" pitchFamily="34" charset="0"/>
              <a:ea typeface="Tahoma" pitchFamily="34" charset="0"/>
              <a:cs typeface="Tahoma" pitchFamily="34" charset="0"/>
            </a:endParaRPr>
          </a:p>
        </p:txBody>
      </p:sp>
      <p:sp>
        <p:nvSpPr>
          <p:cNvPr id="3" name="Date Placeholder 2"/>
          <p:cNvSpPr>
            <a:spLocks noGrp="1"/>
          </p:cNvSpPr>
          <p:nvPr>
            <p:ph type="dt" sz="half" idx="10"/>
          </p:nvPr>
        </p:nvSpPr>
        <p:spPr/>
        <p:txBody>
          <a:bodyPr/>
          <a:lstStyle/>
          <a:p>
            <a:fld id="{29D1995B-AA74-43F7-9215-D310836C90F3}" type="datetime3">
              <a:rPr lang="en-US" smtClean="0"/>
              <a:pPr/>
              <a:t>28 March 2023</a:t>
            </a:fld>
            <a:endParaRPr lang="en-US" dirty="0"/>
          </a:p>
          <a:p>
            <a:endParaRPr lang="en-US" dirty="0"/>
          </a:p>
        </p:txBody>
      </p:sp>
      <p:sp>
        <p:nvSpPr>
          <p:cNvPr id="4" name="Slide Number Placeholder 3"/>
          <p:cNvSpPr>
            <a:spLocks noGrp="1"/>
          </p:cNvSpPr>
          <p:nvPr>
            <p:ph type="sldNum" sz="quarter" idx="12"/>
          </p:nvPr>
        </p:nvSpPr>
        <p:spPr/>
        <p:txBody>
          <a:bodyPr/>
          <a:lstStyle/>
          <a:p>
            <a:fld id="{786680E1-E79F-4D26-8948-152CD75DDCF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rmAutofit/>
          </a:bodyPr>
          <a:lstStyle/>
          <a:p>
            <a:r>
              <a:rPr lang="en-IN" sz="2800" b="1" dirty="0">
                <a:solidFill>
                  <a:srgbClr val="FF0000"/>
                </a:solidFill>
                <a:latin typeface="Times New Roman" pitchFamily="18" charset="0"/>
                <a:cs typeface="Times New Roman" pitchFamily="18" charset="0"/>
              </a:rPr>
              <a:t>Characteristics of Big Data</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224" y="1066800"/>
            <a:ext cx="5144976" cy="3699910"/>
          </a:xfrm>
        </p:spPr>
        <p:txBody>
          <a:bodyPr>
            <a:normAutofit/>
          </a:bodyPr>
          <a:lstStyle/>
          <a:p>
            <a:pPr>
              <a:buNone/>
            </a:pPr>
            <a:r>
              <a:rPr lang="en-US" sz="2400" dirty="0">
                <a:solidFill>
                  <a:srgbClr val="0000FF"/>
                </a:solidFill>
                <a:latin typeface="Times New Roman" pitchFamily="18" charset="0"/>
                <a:cs typeface="Times New Roman" pitchFamily="18" charset="0"/>
              </a:rPr>
              <a:t>Varity(Complexity)</a:t>
            </a:r>
            <a:endParaRPr lang="en-US" dirty="0">
              <a:solidFill>
                <a:srgbClr val="0000FF"/>
              </a:solidFill>
              <a:latin typeface="Times New Roman" pitchFamily="18" charset="0"/>
              <a:cs typeface="Times New Roman" pitchFamily="18" charset="0"/>
            </a:endParaRPr>
          </a:p>
          <a:p>
            <a:r>
              <a:rPr lang="en-US" sz="2400" dirty="0">
                <a:latin typeface="Times New Roman" pitchFamily="18" charset="0"/>
                <a:cs typeface="Times New Roman" pitchFamily="18" charset="0"/>
              </a:rPr>
              <a:t>Various formats, types, and structures</a:t>
            </a:r>
          </a:p>
          <a:p>
            <a:endParaRPr lang="en-US" sz="1100" dirty="0">
              <a:latin typeface="Times New Roman" pitchFamily="18" charset="0"/>
              <a:cs typeface="Times New Roman" pitchFamily="18" charset="0"/>
            </a:endParaRPr>
          </a:p>
          <a:p>
            <a:r>
              <a:rPr lang="en-US" sz="2400" dirty="0">
                <a:latin typeface="Times New Roman" pitchFamily="18" charset="0"/>
                <a:cs typeface="Times New Roman" pitchFamily="18" charset="0"/>
              </a:rPr>
              <a:t>Text, numerical, images, audio, video, sequences, time series, social media data, multi-dim arrays, etc…</a:t>
            </a:r>
          </a:p>
          <a:p>
            <a:endParaRPr lang="en-US" sz="1100" dirty="0">
              <a:latin typeface="Times New Roman" pitchFamily="18" charset="0"/>
              <a:cs typeface="Times New Roman" pitchFamily="18" charset="0"/>
            </a:endParaRPr>
          </a:p>
          <a:p>
            <a:r>
              <a:rPr lang="en-US" sz="2400" dirty="0">
                <a:latin typeface="Times New Roman" pitchFamily="18" charset="0"/>
                <a:cs typeface="Times New Roman" pitchFamily="18" charset="0"/>
              </a:rPr>
              <a:t>Static data vs. Streaming data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7283045" y="1860326"/>
            <a:ext cx="1127257" cy="1123499"/>
          </a:xfrm>
          <a:prstGeom prst="rect">
            <a:avLst/>
          </a:prstGeom>
        </p:spPr>
      </p:pic>
      <p:pic>
        <p:nvPicPr>
          <p:cNvPr id="5" name="Picture 4"/>
          <p:cNvPicPr>
            <a:picLocks noChangeAspect="1"/>
          </p:cNvPicPr>
          <p:nvPr/>
        </p:nvPicPr>
        <p:blipFill>
          <a:blip r:embed="rId3" cstate="print"/>
          <a:stretch>
            <a:fillRect/>
          </a:stretch>
        </p:blipFill>
        <p:spPr>
          <a:xfrm>
            <a:off x="5514535" y="1860326"/>
            <a:ext cx="1559504" cy="1169628"/>
          </a:xfrm>
          <a:prstGeom prst="rect">
            <a:avLst/>
          </a:prstGeom>
        </p:spPr>
      </p:pic>
      <p:pic>
        <p:nvPicPr>
          <p:cNvPr id="6" name="Picture 5"/>
          <p:cNvPicPr>
            <a:picLocks noChangeAspect="1"/>
          </p:cNvPicPr>
          <p:nvPr/>
        </p:nvPicPr>
        <p:blipFill>
          <a:blip r:embed="rId4" cstate="print"/>
          <a:stretch>
            <a:fillRect/>
          </a:stretch>
        </p:blipFill>
        <p:spPr>
          <a:xfrm>
            <a:off x="7457747" y="3311452"/>
            <a:ext cx="1175797" cy="900200"/>
          </a:xfrm>
          <a:prstGeom prst="rect">
            <a:avLst/>
          </a:prstGeom>
        </p:spPr>
      </p:pic>
      <p:pic>
        <p:nvPicPr>
          <p:cNvPr id="7" name="Picture 6"/>
          <p:cNvPicPr>
            <a:picLocks noChangeAspect="1"/>
          </p:cNvPicPr>
          <p:nvPr/>
        </p:nvPicPr>
        <p:blipFill>
          <a:blip r:embed="rId5" cstate="print"/>
          <a:stretch>
            <a:fillRect/>
          </a:stretch>
        </p:blipFill>
        <p:spPr>
          <a:xfrm>
            <a:off x="6841815" y="4400178"/>
            <a:ext cx="1791729" cy="1057446"/>
          </a:xfrm>
          <a:prstGeom prst="rect">
            <a:avLst/>
          </a:prstGeom>
        </p:spPr>
      </p:pic>
      <p:pic>
        <p:nvPicPr>
          <p:cNvPr id="8" name="Picture 7"/>
          <p:cNvPicPr>
            <a:picLocks noChangeAspect="1"/>
          </p:cNvPicPr>
          <p:nvPr/>
        </p:nvPicPr>
        <p:blipFill>
          <a:blip r:embed="rId6" cstate="print"/>
          <a:stretch>
            <a:fillRect/>
          </a:stretch>
        </p:blipFill>
        <p:spPr>
          <a:xfrm>
            <a:off x="5693535" y="3195705"/>
            <a:ext cx="1589510" cy="1204473"/>
          </a:xfrm>
          <a:prstGeom prst="rect">
            <a:avLst/>
          </a:prstGeom>
        </p:spPr>
      </p:pic>
      <p:pic>
        <p:nvPicPr>
          <p:cNvPr id="9" name="Picture 8"/>
          <p:cNvPicPr>
            <a:picLocks noChangeAspect="1"/>
          </p:cNvPicPr>
          <p:nvPr/>
        </p:nvPicPr>
        <p:blipFill>
          <a:blip r:embed="rId7" cstate="print"/>
          <a:stretch>
            <a:fillRect/>
          </a:stretch>
        </p:blipFill>
        <p:spPr>
          <a:xfrm>
            <a:off x="5314291" y="4616977"/>
            <a:ext cx="1527524" cy="1234326"/>
          </a:xfrm>
          <a:prstGeom prst="rect">
            <a:avLst/>
          </a:prstGeom>
        </p:spPr>
      </p:pic>
      <p:sp>
        <p:nvSpPr>
          <p:cNvPr id="10" name="Slide Number Placeholder 9"/>
          <p:cNvSpPr>
            <a:spLocks noGrp="1"/>
          </p:cNvSpPr>
          <p:nvPr>
            <p:ph type="sldNum" sz="quarter" idx="12"/>
          </p:nvPr>
        </p:nvSpPr>
        <p:spPr/>
        <p:txBody>
          <a:bodyPr/>
          <a:lstStyle/>
          <a:p>
            <a:fld id="{EBFB1032-EA64-7144-B003-9BCC9D94B503}" type="slidenum">
              <a:rPr lang="en-US" smtClean="0"/>
              <a:pPr/>
              <a:t>20</a:t>
            </a:fld>
            <a:endParaRPr lang="en-US" dirty="0"/>
          </a:p>
        </p:txBody>
      </p:sp>
      <p:sp>
        <p:nvSpPr>
          <p:cNvPr id="13" name="Rectangle 12"/>
          <p:cNvSpPr/>
          <p:nvPr/>
        </p:nvSpPr>
        <p:spPr>
          <a:xfrm>
            <a:off x="457200" y="4831337"/>
            <a:ext cx="4416252" cy="9598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66"/>
                </a:solidFill>
                <a:latin typeface="Agency FB" pitchFamily="34" charset="0"/>
              </a:rPr>
              <a:t>A single application can be generating/collecting many types of data  </a:t>
            </a:r>
          </a:p>
          <a:p>
            <a:pPr algn="ctr"/>
            <a:endParaRPr lang="en-US" dirty="0">
              <a:solidFill>
                <a:srgbClr val="000066"/>
              </a:solidFill>
            </a:endParaRPr>
          </a:p>
        </p:txBody>
      </p:sp>
      <p:sp>
        <p:nvSpPr>
          <p:cNvPr id="12" name="Date Placeholder 11"/>
          <p:cNvSpPr>
            <a:spLocks noGrp="1"/>
          </p:cNvSpPr>
          <p:nvPr>
            <p:ph type="dt" sz="half" idx="10"/>
          </p:nvPr>
        </p:nvSpPr>
        <p:spPr/>
        <p:txBody>
          <a:bodyPr/>
          <a:lstStyle/>
          <a:p>
            <a:fld id="{93F3D10C-2FA4-4ECA-86A7-FA4BB371825C}" type="datetime3">
              <a:rPr lang="en-US" smtClean="0"/>
              <a:pPr/>
              <a:t>28 March 2023</a:t>
            </a:fld>
            <a:endParaRPr lang="en-US" dirty="0"/>
          </a:p>
        </p:txBody>
      </p:sp>
    </p:spTree>
    <p:extLst>
      <p:ext uri="{BB962C8B-B14F-4D97-AF65-F5344CB8AC3E}">
        <p14:creationId xmlns:p14="http://schemas.microsoft.com/office/powerpoint/2010/main" val="38722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24" y="1100690"/>
            <a:ext cx="5144976" cy="3471310"/>
          </a:xfrm>
        </p:spPr>
        <p:txBody>
          <a:bodyPr>
            <a:normAutofit/>
          </a:bodyPr>
          <a:lstStyle/>
          <a:p>
            <a:pPr>
              <a:buNone/>
            </a:pPr>
            <a:r>
              <a:rPr lang="en-US" sz="2400" dirty="0">
                <a:solidFill>
                  <a:srgbClr val="0000FF"/>
                </a:solidFill>
                <a:latin typeface="Times New Roman" pitchFamily="18" charset="0"/>
                <a:cs typeface="Times New Roman" pitchFamily="18" charset="0"/>
              </a:rPr>
              <a:t>Varity(Complexity)</a:t>
            </a:r>
          </a:p>
          <a:p>
            <a:pPr>
              <a:buNone/>
            </a:pPr>
            <a:endParaRPr lang="en-US" sz="1100" dirty="0">
              <a:solidFill>
                <a:srgbClr val="0000FF"/>
              </a:solidFill>
              <a:latin typeface="Times New Roman" pitchFamily="18" charset="0"/>
              <a:cs typeface="Times New Roman" pitchFamily="18" charset="0"/>
            </a:endParaRPr>
          </a:p>
          <a:p>
            <a:r>
              <a:rPr lang="en-US" sz="2400" dirty="0">
                <a:latin typeface="Times New Roman" pitchFamily="18" charset="0"/>
                <a:cs typeface="Times New Roman" pitchFamily="18" charset="0"/>
              </a:rPr>
              <a:t>Various formats, types, and structures</a:t>
            </a:r>
          </a:p>
          <a:p>
            <a:endParaRPr lang="en-US" sz="1400" dirty="0">
              <a:latin typeface="Times New Roman" pitchFamily="18" charset="0"/>
              <a:cs typeface="Times New Roman" pitchFamily="18" charset="0"/>
            </a:endParaRPr>
          </a:p>
          <a:p>
            <a:r>
              <a:rPr lang="en-US" sz="2400" dirty="0">
                <a:latin typeface="Times New Roman" pitchFamily="18" charset="0"/>
                <a:cs typeface="Times New Roman" pitchFamily="18" charset="0"/>
              </a:rPr>
              <a:t>Text, numerical, images, audio, video, sequences, time series, social media data, multi-dim arrays, etc…</a:t>
            </a:r>
          </a:p>
          <a:p>
            <a:endParaRPr lang="en-US" sz="1100" dirty="0">
              <a:latin typeface="Times New Roman" pitchFamily="18" charset="0"/>
              <a:cs typeface="Times New Roman" pitchFamily="18" charset="0"/>
            </a:endParaRPr>
          </a:p>
          <a:p>
            <a:r>
              <a:rPr lang="en-US" sz="2400" dirty="0">
                <a:latin typeface="Times New Roman" pitchFamily="18" charset="0"/>
                <a:cs typeface="Times New Roman" pitchFamily="18" charset="0"/>
              </a:rPr>
              <a:t>Static data vs. streaming data  </a:t>
            </a:r>
          </a:p>
          <a:p>
            <a:pPr marL="0" indent="0">
              <a:buNone/>
            </a:pP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7283045" y="1860326"/>
            <a:ext cx="1127257" cy="1123499"/>
          </a:xfrm>
          <a:prstGeom prst="rect">
            <a:avLst/>
          </a:prstGeom>
        </p:spPr>
      </p:pic>
      <p:pic>
        <p:nvPicPr>
          <p:cNvPr id="5" name="Picture 4"/>
          <p:cNvPicPr>
            <a:picLocks noChangeAspect="1"/>
          </p:cNvPicPr>
          <p:nvPr/>
        </p:nvPicPr>
        <p:blipFill>
          <a:blip r:embed="rId3" cstate="print"/>
          <a:stretch>
            <a:fillRect/>
          </a:stretch>
        </p:blipFill>
        <p:spPr>
          <a:xfrm>
            <a:off x="5514535" y="1860326"/>
            <a:ext cx="1559504" cy="1169628"/>
          </a:xfrm>
          <a:prstGeom prst="rect">
            <a:avLst/>
          </a:prstGeom>
        </p:spPr>
      </p:pic>
      <p:pic>
        <p:nvPicPr>
          <p:cNvPr id="6" name="Picture 5"/>
          <p:cNvPicPr>
            <a:picLocks noChangeAspect="1"/>
          </p:cNvPicPr>
          <p:nvPr/>
        </p:nvPicPr>
        <p:blipFill>
          <a:blip r:embed="rId4" cstate="print"/>
          <a:stretch>
            <a:fillRect/>
          </a:stretch>
        </p:blipFill>
        <p:spPr>
          <a:xfrm>
            <a:off x="7457747" y="3311452"/>
            <a:ext cx="1175797" cy="900200"/>
          </a:xfrm>
          <a:prstGeom prst="rect">
            <a:avLst/>
          </a:prstGeom>
        </p:spPr>
      </p:pic>
      <p:pic>
        <p:nvPicPr>
          <p:cNvPr id="7" name="Picture 6"/>
          <p:cNvPicPr>
            <a:picLocks noChangeAspect="1"/>
          </p:cNvPicPr>
          <p:nvPr/>
        </p:nvPicPr>
        <p:blipFill>
          <a:blip r:embed="rId5" cstate="print"/>
          <a:stretch>
            <a:fillRect/>
          </a:stretch>
        </p:blipFill>
        <p:spPr>
          <a:xfrm>
            <a:off x="6841815" y="4400178"/>
            <a:ext cx="1791729" cy="1057446"/>
          </a:xfrm>
          <a:prstGeom prst="rect">
            <a:avLst/>
          </a:prstGeom>
        </p:spPr>
      </p:pic>
      <p:pic>
        <p:nvPicPr>
          <p:cNvPr id="8" name="Picture 7"/>
          <p:cNvPicPr>
            <a:picLocks noChangeAspect="1"/>
          </p:cNvPicPr>
          <p:nvPr/>
        </p:nvPicPr>
        <p:blipFill>
          <a:blip r:embed="rId6" cstate="print"/>
          <a:stretch>
            <a:fillRect/>
          </a:stretch>
        </p:blipFill>
        <p:spPr>
          <a:xfrm>
            <a:off x="5693535" y="3195705"/>
            <a:ext cx="1589510" cy="1204473"/>
          </a:xfrm>
          <a:prstGeom prst="rect">
            <a:avLst/>
          </a:prstGeom>
        </p:spPr>
      </p:pic>
      <p:pic>
        <p:nvPicPr>
          <p:cNvPr id="9" name="Picture 8"/>
          <p:cNvPicPr>
            <a:picLocks noChangeAspect="1"/>
          </p:cNvPicPr>
          <p:nvPr/>
        </p:nvPicPr>
        <p:blipFill>
          <a:blip r:embed="rId7" cstate="print"/>
          <a:stretch>
            <a:fillRect/>
          </a:stretch>
        </p:blipFill>
        <p:spPr>
          <a:xfrm>
            <a:off x="5314291" y="4616977"/>
            <a:ext cx="1527524" cy="1234326"/>
          </a:xfrm>
          <a:prstGeom prst="rect">
            <a:avLst/>
          </a:prstGeom>
        </p:spPr>
      </p:pic>
      <p:sp>
        <p:nvSpPr>
          <p:cNvPr id="10" name="Slide Number Placeholder 9"/>
          <p:cNvSpPr>
            <a:spLocks noGrp="1"/>
          </p:cNvSpPr>
          <p:nvPr>
            <p:ph type="sldNum" sz="quarter" idx="12"/>
          </p:nvPr>
        </p:nvSpPr>
        <p:spPr/>
        <p:txBody>
          <a:bodyPr/>
          <a:lstStyle/>
          <a:p>
            <a:fld id="{EBFB1032-EA64-7144-B003-9BCC9D94B503}" type="slidenum">
              <a:rPr lang="en-US" smtClean="0"/>
              <a:pPr/>
              <a:t>21</a:t>
            </a:fld>
            <a:endParaRPr lang="en-US" dirty="0"/>
          </a:p>
        </p:txBody>
      </p:sp>
      <p:sp>
        <p:nvSpPr>
          <p:cNvPr id="13" name="Rectangle 12"/>
          <p:cNvSpPr/>
          <p:nvPr/>
        </p:nvSpPr>
        <p:spPr>
          <a:xfrm>
            <a:off x="457200" y="4831337"/>
            <a:ext cx="4416252" cy="9598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66"/>
                </a:solidFill>
                <a:latin typeface="Agency FB" pitchFamily="34" charset="0"/>
              </a:rPr>
              <a:t>A single application can be generating/collecting many types of data  </a:t>
            </a:r>
          </a:p>
          <a:p>
            <a:pPr algn="ctr"/>
            <a:endParaRPr lang="en-US" dirty="0">
              <a:solidFill>
                <a:srgbClr val="000066"/>
              </a:solidFill>
            </a:endParaRPr>
          </a:p>
        </p:txBody>
      </p:sp>
      <p:sp>
        <p:nvSpPr>
          <p:cNvPr id="12" name="Rectangle 11"/>
          <p:cNvSpPr/>
          <p:nvPr/>
        </p:nvSpPr>
        <p:spPr>
          <a:xfrm>
            <a:off x="1143000" y="6019800"/>
            <a:ext cx="2438400" cy="42646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Challenge?</a:t>
            </a:r>
          </a:p>
        </p:txBody>
      </p:sp>
      <p:sp>
        <p:nvSpPr>
          <p:cNvPr id="14" name="Date Placeholder 13"/>
          <p:cNvSpPr>
            <a:spLocks noGrp="1"/>
          </p:cNvSpPr>
          <p:nvPr>
            <p:ph type="dt" sz="half" idx="10"/>
          </p:nvPr>
        </p:nvSpPr>
        <p:spPr/>
        <p:txBody>
          <a:bodyPr/>
          <a:lstStyle/>
          <a:p>
            <a:fld id="{389B818A-D69A-4004-91B3-C7B2EC611FAC}" type="datetime3">
              <a:rPr lang="en-US" smtClean="0"/>
              <a:pPr/>
              <a:t>28 March 2023</a:t>
            </a:fld>
            <a:endParaRPr lang="en-US" dirty="0"/>
          </a:p>
        </p:txBody>
      </p:sp>
      <p:sp>
        <p:nvSpPr>
          <p:cNvPr id="16" name="Title 1"/>
          <p:cNvSpPr>
            <a:spLocks noGrp="1"/>
          </p:cNvSpPr>
          <p:nvPr>
            <p:ph type="title"/>
          </p:nvPr>
        </p:nvSpPr>
        <p:spPr>
          <a:xfrm>
            <a:off x="381000" y="76200"/>
            <a:ext cx="8229600" cy="762000"/>
          </a:xfrm>
        </p:spPr>
        <p:txBody>
          <a:bodyPr>
            <a:normAutofit/>
          </a:bodyPr>
          <a:lstStyle/>
          <a:p>
            <a:r>
              <a:rPr lang="en-IN" sz="2800" b="1" dirty="0">
                <a:solidFill>
                  <a:srgbClr val="FF0000"/>
                </a:solidFill>
                <a:latin typeface="Times New Roman" pitchFamily="18" charset="0"/>
                <a:cs typeface="Times New Roman" pitchFamily="18" charset="0"/>
              </a:rPr>
              <a:t>Characteristics of Big Data</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22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224" y="914400"/>
            <a:ext cx="5144976" cy="3699910"/>
          </a:xfrm>
        </p:spPr>
        <p:txBody>
          <a:bodyPr>
            <a:noAutofit/>
          </a:bodyPr>
          <a:lstStyle/>
          <a:p>
            <a:pPr>
              <a:buNone/>
            </a:pPr>
            <a:r>
              <a:rPr lang="en-US" sz="2400" dirty="0">
                <a:solidFill>
                  <a:srgbClr val="0000FF"/>
                </a:solidFill>
                <a:latin typeface="Times New Roman" pitchFamily="18" charset="0"/>
                <a:cs typeface="Times New Roman" pitchFamily="18" charset="0"/>
              </a:rPr>
              <a:t>Varity(Complexity)</a:t>
            </a:r>
          </a:p>
          <a:p>
            <a:r>
              <a:rPr lang="en-US" sz="2400" dirty="0">
                <a:latin typeface="Times New Roman" pitchFamily="18" charset="0"/>
                <a:cs typeface="Times New Roman" pitchFamily="18" charset="0"/>
              </a:rPr>
              <a:t>Various formats, types, and structures</a:t>
            </a:r>
          </a:p>
          <a:p>
            <a:pPr lvl="1"/>
            <a:r>
              <a:rPr lang="en-US" sz="2400" dirty="0">
                <a:latin typeface="Times New Roman" pitchFamily="18" charset="0"/>
                <a:cs typeface="Times New Roman" pitchFamily="18" charset="0"/>
              </a:rPr>
              <a:t>Structured, Unstructured,</a:t>
            </a:r>
          </a:p>
          <a:p>
            <a:pPr lvl="1">
              <a:buNone/>
            </a:pPr>
            <a:endParaRPr lang="en-US" sz="1000" dirty="0">
              <a:latin typeface="Times New Roman" pitchFamily="18" charset="0"/>
              <a:cs typeface="Times New Roman" pitchFamily="18" charset="0"/>
            </a:endParaRPr>
          </a:p>
          <a:p>
            <a:r>
              <a:rPr lang="en-US" sz="2400" dirty="0">
                <a:latin typeface="Times New Roman" pitchFamily="18" charset="0"/>
                <a:cs typeface="Times New Roman" pitchFamily="18" charset="0"/>
              </a:rPr>
              <a:t>Text, numerical, images, audio, video, sequences, time series, social media data, multi-dim arrays, etc…</a:t>
            </a:r>
          </a:p>
          <a:p>
            <a:endParaRPr lang="en-US" sz="1100" dirty="0">
              <a:latin typeface="Times New Roman" pitchFamily="18" charset="0"/>
              <a:cs typeface="Times New Roman" pitchFamily="18" charset="0"/>
            </a:endParaRPr>
          </a:p>
          <a:p>
            <a:r>
              <a:rPr lang="en-US" sz="2400" dirty="0">
                <a:latin typeface="Times New Roman" pitchFamily="18" charset="0"/>
                <a:cs typeface="Times New Roman" pitchFamily="18" charset="0"/>
              </a:rPr>
              <a:t>Static data vs. Streaming data</a:t>
            </a:r>
          </a:p>
        </p:txBody>
      </p:sp>
      <p:pic>
        <p:nvPicPr>
          <p:cNvPr id="4" name="Picture 3"/>
          <p:cNvPicPr>
            <a:picLocks noChangeAspect="1"/>
          </p:cNvPicPr>
          <p:nvPr/>
        </p:nvPicPr>
        <p:blipFill>
          <a:blip r:embed="rId3" cstate="print"/>
          <a:stretch>
            <a:fillRect/>
          </a:stretch>
        </p:blipFill>
        <p:spPr>
          <a:xfrm>
            <a:off x="7283045" y="1860326"/>
            <a:ext cx="1127257" cy="1123499"/>
          </a:xfrm>
          <a:prstGeom prst="rect">
            <a:avLst/>
          </a:prstGeom>
        </p:spPr>
      </p:pic>
      <p:pic>
        <p:nvPicPr>
          <p:cNvPr id="5" name="Picture 4"/>
          <p:cNvPicPr>
            <a:picLocks noChangeAspect="1"/>
          </p:cNvPicPr>
          <p:nvPr/>
        </p:nvPicPr>
        <p:blipFill>
          <a:blip r:embed="rId4" cstate="print"/>
          <a:stretch>
            <a:fillRect/>
          </a:stretch>
        </p:blipFill>
        <p:spPr>
          <a:xfrm>
            <a:off x="5514535" y="1860326"/>
            <a:ext cx="1559504" cy="1169628"/>
          </a:xfrm>
          <a:prstGeom prst="rect">
            <a:avLst/>
          </a:prstGeom>
        </p:spPr>
      </p:pic>
      <p:pic>
        <p:nvPicPr>
          <p:cNvPr id="6" name="Picture 5"/>
          <p:cNvPicPr>
            <a:picLocks noChangeAspect="1"/>
          </p:cNvPicPr>
          <p:nvPr/>
        </p:nvPicPr>
        <p:blipFill>
          <a:blip r:embed="rId5" cstate="print"/>
          <a:stretch>
            <a:fillRect/>
          </a:stretch>
        </p:blipFill>
        <p:spPr>
          <a:xfrm>
            <a:off x="7457747" y="3311452"/>
            <a:ext cx="1175797" cy="900200"/>
          </a:xfrm>
          <a:prstGeom prst="rect">
            <a:avLst/>
          </a:prstGeom>
        </p:spPr>
      </p:pic>
      <p:pic>
        <p:nvPicPr>
          <p:cNvPr id="7" name="Picture 6"/>
          <p:cNvPicPr>
            <a:picLocks noChangeAspect="1"/>
          </p:cNvPicPr>
          <p:nvPr/>
        </p:nvPicPr>
        <p:blipFill>
          <a:blip r:embed="rId6" cstate="print"/>
          <a:stretch>
            <a:fillRect/>
          </a:stretch>
        </p:blipFill>
        <p:spPr>
          <a:xfrm>
            <a:off x="6841815" y="4400178"/>
            <a:ext cx="1791729" cy="1057446"/>
          </a:xfrm>
          <a:prstGeom prst="rect">
            <a:avLst/>
          </a:prstGeom>
        </p:spPr>
      </p:pic>
      <p:pic>
        <p:nvPicPr>
          <p:cNvPr id="8" name="Picture 7"/>
          <p:cNvPicPr>
            <a:picLocks noChangeAspect="1"/>
          </p:cNvPicPr>
          <p:nvPr/>
        </p:nvPicPr>
        <p:blipFill>
          <a:blip r:embed="rId7" cstate="print"/>
          <a:stretch>
            <a:fillRect/>
          </a:stretch>
        </p:blipFill>
        <p:spPr>
          <a:xfrm>
            <a:off x="5693535" y="3195705"/>
            <a:ext cx="1589510" cy="1204473"/>
          </a:xfrm>
          <a:prstGeom prst="rect">
            <a:avLst/>
          </a:prstGeom>
        </p:spPr>
      </p:pic>
      <p:pic>
        <p:nvPicPr>
          <p:cNvPr id="9" name="Picture 8"/>
          <p:cNvPicPr>
            <a:picLocks noChangeAspect="1"/>
          </p:cNvPicPr>
          <p:nvPr/>
        </p:nvPicPr>
        <p:blipFill>
          <a:blip r:embed="rId8" cstate="print"/>
          <a:stretch>
            <a:fillRect/>
          </a:stretch>
        </p:blipFill>
        <p:spPr>
          <a:xfrm>
            <a:off x="5314291" y="4616977"/>
            <a:ext cx="1527524" cy="1234326"/>
          </a:xfrm>
          <a:prstGeom prst="rect">
            <a:avLst/>
          </a:prstGeom>
        </p:spPr>
      </p:pic>
      <p:sp>
        <p:nvSpPr>
          <p:cNvPr id="10" name="Slide Number Placeholder 9"/>
          <p:cNvSpPr>
            <a:spLocks noGrp="1"/>
          </p:cNvSpPr>
          <p:nvPr>
            <p:ph type="sldNum" sz="quarter" idx="12"/>
          </p:nvPr>
        </p:nvSpPr>
        <p:spPr/>
        <p:txBody>
          <a:bodyPr/>
          <a:lstStyle/>
          <a:p>
            <a:fld id="{EBFB1032-EA64-7144-B003-9BCC9D94B503}" type="slidenum">
              <a:rPr lang="en-US" smtClean="0"/>
              <a:pPr/>
              <a:t>22</a:t>
            </a:fld>
            <a:endParaRPr lang="en-US" dirty="0"/>
          </a:p>
        </p:txBody>
      </p:sp>
      <p:sp>
        <p:nvSpPr>
          <p:cNvPr id="14" name="Rectangle 13"/>
          <p:cNvSpPr/>
          <p:nvPr/>
        </p:nvSpPr>
        <p:spPr>
          <a:xfrm>
            <a:off x="3737148" y="5974337"/>
            <a:ext cx="4416252" cy="7312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To extract knowledge</a:t>
            </a:r>
            <a:r>
              <a:rPr lang="en-US" dirty="0">
                <a:solidFill>
                  <a:srgbClr val="0000FF"/>
                </a:solidFill>
                <a:sym typeface="Wingdings"/>
              </a:rPr>
              <a:t> all these types of data need to be linked together</a:t>
            </a:r>
            <a:endParaRPr lang="en-US" dirty="0">
              <a:solidFill>
                <a:srgbClr val="0000FF"/>
              </a:solidFill>
            </a:endParaRPr>
          </a:p>
        </p:txBody>
      </p:sp>
      <p:sp>
        <p:nvSpPr>
          <p:cNvPr id="15" name="Rectangle 14"/>
          <p:cNvSpPr/>
          <p:nvPr/>
        </p:nvSpPr>
        <p:spPr>
          <a:xfrm>
            <a:off x="1143000" y="6019800"/>
            <a:ext cx="2438400" cy="457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Challenge?</a:t>
            </a:r>
          </a:p>
        </p:txBody>
      </p:sp>
      <p:sp>
        <p:nvSpPr>
          <p:cNvPr id="16" name="Date Placeholder 15"/>
          <p:cNvSpPr>
            <a:spLocks noGrp="1"/>
          </p:cNvSpPr>
          <p:nvPr>
            <p:ph type="dt" sz="half" idx="10"/>
          </p:nvPr>
        </p:nvSpPr>
        <p:spPr>
          <a:xfrm>
            <a:off x="457200" y="6340475"/>
            <a:ext cx="2133600" cy="365125"/>
          </a:xfrm>
        </p:spPr>
        <p:txBody>
          <a:bodyPr/>
          <a:lstStyle/>
          <a:p>
            <a:fld id="{FA9B9339-A25D-466A-81E0-83826A46F55B}" type="datetime3">
              <a:rPr lang="en-US" smtClean="0"/>
              <a:pPr/>
              <a:t>28 March 2023</a:t>
            </a:fld>
            <a:endParaRPr lang="en-US" dirty="0"/>
          </a:p>
        </p:txBody>
      </p:sp>
      <p:sp>
        <p:nvSpPr>
          <p:cNvPr id="18" name="Title 1"/>
          <p:cNvSpPr>
            <a:spLocks noGrp="1"/>
          </p:cNvSpPr>
          <p:nvPr>
            <p:ph type="title"/>
          </p:nvPr>
        </p:nvSpPr>
        <p:spPr>
          <a:xfrm>
            <a:off x="381000" y="76200"/>
            <a:ext cx="8229600" cy="762000"/>
          </a:xfrm>
        </p:spPr>
        <p:txBody>
          <a:bodyPr>
            <a:normAutofit/>
          </a:bodyPr>
          <a:lstStyle/>
          <a:p>
            <a:r>
              <a:rPr lang="en-IN" sz="2800" b="1" dirty="0">
                <a:solidFill>
                  <a:srgbClr val="C00000"/>
                </a:solidFill>
                <a:latin typeface="Times New Roman" pitchFamily="18" charset="0"/>
                <a:cs typeface="Times New Roman" pitchFamily="18" charset="0"/>
              </a:rPr>
              <a:t>Characteristics of Big Data</a:t>
            </a:r>
            <a:endParaRPr lang="en-US" sz="2800" dirty="0">
              <a:solidFill>
                <a:srgbClr val="C00000"/>
              </a:solidFill>
              <a:latin typeface="Times New Roman" pitchFamily="18" charset="0"/>
              <a:cs typeface="Times New Roman" pitchFamily="18" charset="0"/>
            </a:endParaRPr>
          </a:p>
        </p:txBody>
      </p:sp>
      <p:sp>
        <p:nvSpPr>
          <p:cNvPr id="19" name="Rectangle 18"/>
          <p:cNvSpPr/>
          <p:nvPr/>
        </p:nvSpPr>
        <p:spPr>
          <a:xfrm>
            <a:off x="457200" y="4831337"/>
            <a:ext cx="4416252" cy="959863"/>
          </a:xfrm>
          <a:prstGeom prst="rect">
            <a:avLst/>
          </a:prstGeom>
          <a:solidFill>
            <a:srgbClr val="FDFFC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66"/>
                </a:solidFill>
                <a:latin typeface="Agency FB" pitchFamily="34" charset="0"/>
              </a:rPr>
              <a:t>A single application can be generating/collecting many types of data  </a:t>
            </a:r>
          </a:p>
          <a:p>
            <a:pPr algn="ctr"/>
            <a:endParaRPr lang="en-US" dirty="0">
              <a:solidFill>
                <a:srgbClr val="000066"/>
              </a:solidFill>
            </a:endParaRPr>
          </a:p>
        </p:txBody>
      </p:sp>
    </p:spTree>
    <p:extLst>
      <p:ext uri="{BB962C8B-B14F-4D97-AF65-F5344CB8AC3E}">
        <p14:creationId xmlns:p14="http://schemas.microsoft.com/office/powerpoint/2010/main" val="38722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44" y="1219200"/>
            <a:ext cx="8231609" cy="5105400"/>
          </a:xfrm>
        </p:spPr>
        <p:txBody>
          <a:bodyPr>
            <a:normAutofit fontScale="92500" lnSpcReduction="20000"/>
          </a:bodyPr>
          <a:lstStyle/>
          <a:p>
            <a:pPr>
              <a:buNone/>
            </a:pPr>
            <a:r>
              <a:rPr lang="en-US" sz="2600" dirty="0">
                <a:solidFill>
                  <a:srgbClr val="0000FF"/>
                </a:solidFill>
                <a:latin typeface="+mj-lt"/>
                <a:cs typeface="Times New Roman" pitchFamily="18" charset="0"/>
              </a:rPr>
              <a:t>Velocity (Speed)</a:t>
            </a:r>
          </a:p>
          <a:p>
            <a:r>
              <a:rPr lang="en-US" sz="3000" dirty="0">
                <a:latin typeface="+mj-lt"/>
                <a:cs typeface="Times New Roman" pitchFamily="18" charset="0"/>
              </a:rPr>
              <a:t>Data is begin generated fast and need to be processed fast</a:t>
            </a:r>
          </a:p>
          <a:p>
            <a:r>
              <a:rPr lang="en-US" sz="3000" dirty="0">
                <a:latin typeface="+mj-lt"/>
                <a:cs typeface="Times New Roman" pitchFamily="18" charset="0"/>
              </a:rPr>
              <a:t>Online Data Analytics</a:t>
            </a:r>
          </a:p>
          <a:p>
            <a:r>
              <a:rPr lang="en-US" sz="3000" dirty="0">
                <a:latin typeface="+mj-lt"/>
                <a:cs typeface="Times New Roman" pitchFamily="18" charset="0"/>
              </a:rPr>
              <a:t>Late decisions </a:t>
            </a:r>
            <a:r>
              <a:rPr lang="en-US" sz="3000" dirty="0">
                <a:latin typeface="+mj-lt"/>
                <a:cs typeface="Times New Roman" pitchFamily="18" charset="0"/>
                <a:sym typeface="Wingdings"/>
              </a:rPr>
              <a:t> missing opportunitie</a:t>
            </a:r>
            <a:r>
              <a:rPr lang="en-US" sz="2600" dirty="0">
                <a:latin typeface="+mj-lt"/>
                <a:cs typeface="Times New Roman" pitchFamily="18" charset="0"/>
                <a:sym typeface="Wingdings"/>
              </a:rPr>
              <a:t>s</a:t>
            </a:r>
          </a:p>
          <a:p>
            <a:r>
              <a:rPr lang="en-US" sz="3000" dirty="0">
                <a:solidFill>
                  <a:srgbClr val="800000"/>
                </a:solidFill>
                <a:latin typeface="+mj-lt"/>
                <a:cs typeface="Times New Roman" pitchFamily="18" charset="0"/>
                <a:sym typeface="Wingdings"/>
              </a:rPr>
              <a:t>Examples</a:t>
            </a:r>
            <a:endParaRPr lang="en-US" dirty="0">
              <a:solidFill>
                <a:srgbClr val="800000"/>
              </a:solidFill>
              <a:latin typeface="+mj-lt"/>
              <a:cs typeface="Times New Roman" pitchFamily="18" charset="0"/>
              <a:sym typeface="Wingdings"/>
            </a:endParaRPr>
          </a:p>
          <a:p>
            <a:pPr lvl="1"/>
            <a:r>
              <a:rPr lang="en-US" sz="3000" dirty="0">
                <a:solidFill>
                  <a:srgbClr val="0000FF"/>
                </a:solidFill>
                <a:latin typeface="+mj-lt"/>
                <a:cs typeface="Times New Roman" pitchFamily="18" charset="0"/>
                <a:sym typeface="Wingdings"/>
              </a:rPr>
              <a:t>E-Promotions:</a:t>
            </a:r>
            <a:r>
              <a:rPr lang="en-US" sz="3300" dirty="0">
                <a:solidFill>
                  <a:srgbClr val="0000FF"/>
                </a:solidFill>
                <a:latin typeface="+mj-lt"/>
                <a:cs typeface="Times New Roman" pitchFamily="18" charset="0"/>
                <a:sym typeface="Wingdings"/>
              </a:rPr>
              <a:t> </a:t>
            </a:r>
          </a:p>
          <a:p>
            <a:pPr lvl="2"/>
            <a:r>
              <a:rPr lang="en-US" dirty="0">
                <a:latin typeface="+mj-lt"/>
                <a:cs typeface="Times New Roman" pitchFamily="18" charset="0"/>
                <a:sym typeface="Wingdings"/>
              </a:rPr>
              <a:t>Based on your current location, your purchase history, </a:t>
            </a:r>
          </a:p>
          <a:p>
            <a:pPr lvl="1"/>
            <a:endParaRPr lang="en-US" sz="2000" dirty="0">
              <a:latin typeface="+mj-lt"/>
              <a:cs typeface="Times New Roman" pitchFamily="18" charset="0"/>
              <a:sym typeface="Wingdings"/>
            </a:endParaRPr>
          </a:p>
          <a:p>
            <a:pPr lvl="1"/>
            <a:r>
              <a:rPr lang="en-US" sz="3000" dirty="0">
                <a:solidFill>
                  <a:srgbClr val="0000FF"/>
                </a:solidFill>
                <a:latin typeface="+mj-lt"/>
                <a:cs typeface="Times New Roman" pitchFamily="18" charset="0"/>
                <a:sym typeface="Wingdings"/>
              </a:rPr>
              <a:t>Healthcare monitoring: </a:t>
            </a:r>
          </a:p>
          <a:p>
            <a:pPr lvl="1">
              <a:buFont typeface="Arial" pitchFamily="34" charset="0"/>
              <a:buChar char="•"/>
            </a:pPr>
            <a:r>
              <a:rPr lang="en-US" sz="3000" dirty="0">
                <a:latin typeface="+mj-lt"/>
                <a:cs typeface="Times New Roman" pitchFamily="18" charset="0"/>
                <a:sym typeface="Wingdings"/>
              </a:rPr>
              <a:t>sensors monitoring your activities and body. </a:t>
            </a:r>
          </a:p>
          <a:p>
            <a:pPr lvl="1">
              <a:buNone/>
            </a:pPr>
            <a:r>
              <a:rPr lang="en-US" sz="3000" dirty="0">
                <a:latin typeface="+mj-lt"/>
                <a:cs typeface="Times New Roman" pitchFamily="18" charset="0"/>
                <a:sym typeface="Wingdings"/>
              </a:rPr>
              <a:t>	  any abnormal measurements </a:t>
            </a:r>
            <a:endParaRPr lang="en-US" sz="3000" dirty="0">
              <a:latin typeface="+mj-lt"/>
              <a:cs typeface="Times New Roman" pitchFamily="18" charset="0"/>
            </a:endParaRPr>
          </a:p>
        </p:txBody>
      </p:sp>
      <p:pic>
        <p:nvPicPr>
          <p:cNvPr id="4" name="Picture 3"/>
          <p:cNvPicPr>
            <a:picLocks noChangeAspect="1"/>
          </p:cNvPicPr>
          <p:nvPr/>
        </p:nvPicPr>
        <p:blipFill>
          <a:blip r:embed="rId2" cstate="print"/>
          <a:stretch>
            <a:fillRect/>
          </a:stretch>
        </p:blipFill>
        <p:spPr>
          <a:xfrm>
            <a:off x="7575544" y="2057400"/>
            <a:ext cx="1263656" cy="1385576"/>
          </a:xfrm>
          <a:prstGeom prst="rect">
            <a:avLst/>
          </a:prstGeom>
        </p:spPr>
      </p:pic>
      <p:sp>
        <p:nvSpPr>
          <p:cNvPr id="5" name="Slide Number Placeholder 4"/>
          <p:cNvSpPr>
            <a:spLocks noGrp="1"/>
          </p:cNvSpPr>
          <p:nvPr>
            <p:ph type="sldNum" sz="quarter" idx="12"/>
          </p:nvPr>
        </p:nvSpPr>
        <p:spPr/>
        <p:txBody>
          <a:bodyPr/>
          <a:lstStyle/>
          <a:p>
            <a:fld id="{EBFB1032-EA64-7144-B003-9BCC9D94B503}" type="slidenum">
              <a:rPr lang="en-US" smtClean="0"/>
              <a:pPr/>
              <a:t>23</a:t>
            </a:fld>
            <a:endParaRPr lang="en-US" dirty="0"/>
          </a:p>
        </p:txBody>
      </p:sp>
      <p:sp>
        <p:nvSpPr>
          <p:cNvPr id="6" name="Date Placeholder 5"/>
          <p:cNvSpPr>
            <a:spLocks noGrp="1"/>
          </p:cNvSpPr>
          <p:nvPr>
            <p:ph type="dt" sz="half" idx="10"/>
          </p:nvPr>
        </p:nvSpPr>
        <p:spPr/>
        <p:txBody>
          <a:bodyPr/>
          <a:lstStyle/>
          <a:p>
            <a:fld id="{35C53E33-F741-4EFF-BBE8-73B98AEBA3B8}" type="datetime3">
              <a:rPr lang="en-US" smtClean="0"/>
              <a:pPr/>
              <a:t>28 March 2023</a:t>
            </a:fld>
            <a:endParaRPr lang="en-US" dirty="0"/>
          </a:p>
        </p:txBody>
      </p:sp>
      <p:sp>
        <p:nvSpPr>
          <p:cNvPr id="8" name="Title 1"/>
          <p:cNvSpPr>
            <a:spLocks noGrp="1"/>
          </p:cNvSpPr>
          <p:nvPr>
            <p:ph type="title"/>
          </p:nvPr>
        </p:nvSpPr>
        <p:spPr>
          <a:xfrm>
            <a:off x="381000" y="76200"/>
            <a:ext cx="8229600" cy="762000"/>
          </a:xfrm>
        </p:spPr>
        <p:txBody>
          <a:bodyPr>
            <a:normAutofit/>
          </a:bodyPr>
          <a:lstStyle/>
          <a:p>
            <a:r>
              <a:rPr lang="en-IN" sz="2800" b="1" dirty="0">
                <a:solidFill>
                  <a:srgbClr val="C00000"/>
                </a:solidFill>
                <a:latin typeface="Times New Roman" pitchFamily="18" charset="0"/>
                <a:cs typeface="Times New Roman" pitchFamily="18" charset="0"/>
              </a:rPr>
              <a:t>Characteristics of Big Data</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88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heckerboard(across)">
                                      <p:cBhvr>
                                        <p:cTn id="19" dur="500"/>
                                        <p:tgtEl>
                                          <p:spTgt spid="3">
                                            <p:txEl>
                                              <p:pRg st="9" end="9"/>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486400" cy="5562600"/>
          </a:xfrm>
        </p:spPr>
        <p:txBody>
          <a:bodyPr>
            <a:normAutofit fontScale="92500" lnSpcReduction="20000"/>
          </a:bodyPr>
          <a:lstStyle/>
          <a:p>
            <a:pPr>
              <a:buNone/>
            </a:pPr>
            <a:r>
              <a:rPr lang="en-IN" sz="3000" dirty="0">
                <a:solidFill>
                  <a:srgbClr val="0000FF"/>
                </a:solidFill>
                <a:latin typeface="Times New Roman" pitchFamily="18" charset="0"/>
                <a:cs typeface="Times New Roman" pitchFamily="18" charset="0"/>
              </a:rPr>
              <a:t>Veracity (Uncertainty of Data)</a:t>
            </a:r>
            <a:endParaRPr lang="en-IN" dirty="0">
              <a:solidFill>
                <a:srgbClr val="0000FF"/>
              </a:solidFill>
              <a:latin typeface="Times New Roman" pitchFamily="18" charset="0"/>
              <a:cs typeface="Times New Roman" pitchFamily="18" charset="0"/>
            </a:endParaRPr>
          </a:p>
          <a:p>
            <a:pPr algn="just"/>
            <a:r>
              <a:rPr lang="en-IN" sz="2600" dirty="0">
                <a:latin typeface="Times New Roman" pitchFamily="18" charset="0"/>
                <a:cs typeface="Times New Roman" pitchFamily="18" charset="0"/>
              </a:rPr>
              <a:t>Big Data Veracity refers to the noise and abnormality in data. </a:t>
            </a:r>
          </a:p>
          <a:p>
            <a:pPr algn="just"/>
            <a:endParaRPr lang="en-IN" sz="1300" dirty="0">
              <a:latin typeface="Times New Roman" pitchFamily="18" charset="0"/>
              <a:cs typeface="Times New Roman" pitchFamily="18" charset="0"/>
            </a:endParaRPr>
          </a:p>
          <a:p>
            <a:pPr algn="just"/>
            <a:r>
              <a:rPr lang="en-IN" sz="2600" dirty="0">
                <a:latin typeface="Times New Roman" pitchFamily="18" charset="0"/>
                <a:cs typeface="Times New Roman" pitchFamily="18" charset="0"/>
              </a:rPr>
              <a:t>The data is being stored, and mined meaningful to the problem being analyzed.</a:t>
            </a:r>
          </a:p>
          <a:p>
            <a:pPr algn="just"/>
            <a:endParaRPr lang="en-IN" sz="1200" dirty="0">
              <a:latin typeface="Times New Roman" pitchFamily="18" charset="0"/>
              <a:cs typeface="Times New Roman" pitchFamily="18" charset="0"/>
            </a:endParaRPr>
          </a:p>
          <a:p>
            <a:pPr algn="just"/>
            <a:r>
              <a:rPr lang="en-IN" sz="2600" dirty="0">
                <a:latin typeface="Times New Roman" pitchFamily="18" charset="0"/>
                <a:cs typeface="Times New Roman" pitchFamily="18" charset="0"/>
              </a:rPr>
              <a:t>veracity in data analysis is the biggest challenge</a:t>
            </a:r>
          </a:p>
          <a:p>
            <a:pPr algn="just"/>
            <a:endParaRPr lang="en-IN" sz="1100" dirty="0">
              <a:latin typeface="Times New Roman" pitchFamily="18" charset="0"/>
              <a:cs typeface="Times New Roman" pitchFamily="18" charset="0"/>
            </a:endParaRPr>
          </a:p>
          <a:p>
            <a:pPr algn="just"/>
            <a:r>
              <a:rPr lang="en-IN" sz="2600" dirty="0">
                <a:latin typeface="Times New Roman" pitchFamily="18" charset="0"/>
                <a:cs typeface="Times New Roman" pitchFamily="18" charset="0"/>
              </a:rPr>
              <a:t>In scoping out your big data strategy</a:t>
            </a:r>
          </a:p>
          <a:p>
            <a:pPr lvl="1" algn="just"/>
            <a:r>
              <a:rPr lang="en-IN" sz="2200" dirty="0">
                <a:latin typeface="Times New Roman" pitchFamily="18" charset="0"/>
                <a:cs typeface="Times New Roman" pitchFamily="18" charset="0"/>
              </a:rPr>
              <a:t> </a:t>
            </a:r>
            <a:r>
              <a:rPr lang="en-IN" sz="2600" dirty="0">
                <a:latin typeface="Times New Roman" pitchFamily="18" charset="0"/>
                <a:cs typeface="Times New Roman" pitchFamily="18" charset="0"/>
              </a:rPr>
              <a:t>you need to processes your data with techniques like text analytics</a:t>
            </a:r>
            <a:r>
              <a:rPr lang="en-IN" sz="2600" dirty="0">
                <a:solidFill>
                  <a:srgbClr val="FF0000"/>
                </a:solidFill>
                <a:latin typeface="Times New Roman" pitchFamily="18" charset="0"/>
                <a:cs typeface="Times New Roman" pitchFamily="18" charset="0"/>
              </a:rPr>
              <a:t> (process of converting unstructured data into meaning full data for analysis).</a:t>
            </a:r>
            <a:endParaRPr lang="en-IN" sz="3000" dirty="0">
              <a:solidFill>
                <a:srgbClr val="FF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BFB1032-EA64-7144-B003-9BCC9D94B503}" type="slidenum">
              <a:rPr lang="en-US" smtClean="0"/>
              <a:pPr/>
              <a:t>24</a:t>
            </a:fld>
            <a:endParaRPr lang="en-US" dirty="0"/>
          </a:p>
        </p:txBody>
      </p:sp>
      <p:pic>
        <p:nvPicPr>
          <p:cNvPr id="6" name="Picture 5" descr="Image result for big data veracity"/>
          <p:cNvPicPr/>
          <p:nvPr/>
        </p:nvPicPr>
        <p:blipFill>
          <a:blip r:embed="rId2" cstate="print"/>
          <a:srcRect/>
          <a:stretch>
            <a:fillRect/>
          </a:stretch>
        </p:blipFill>
        <p:spPr bwMode="auto">
          <a:xfrm>
            <a:off x="5943600" y="914400"/>
            <a:ext cx="3048000" cy="5562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9745D360-A2B2-4A07-91B5-6335773F79E2}" type="datetime3">
              <a:rPr lang="en-US" smtClean="0"/>
              <a:pPr/>
              <a:t>28 March 2023</a:t>
            </a:fld>
            <a:endParaRPr lang="en-US" dirty="0"/>
          </a:p>
        </p:txBody>
      </p:sp>
      <p:sp>
        <p:nvSpPr>
          <p:cNvPr id="9" name="Title 1"/>
          <p:cNvSpPr>
            <a:spLocks noGrp="1"/>
          </p:cNvSpPr>
          <p:nvPr>
            <p:ph type="title"/>
          </p:nvPr>
        </p:nvSpPr>
        <p:spPr>
          <a:xfrm>
            <a:off x="381000" y="76200"/>
            <a:ext cx="8229600" cy="762000"/>
          </a:xfrm>
        </p:spPr>
        <p:txBody>
          <a:bodyPr>
            <a:normAutofit/>
          </a:bodyPr>
          <a:lstStyle/>
          <a:p>
            <a:r>
              <a:rPr lang="en-IN" sz="2800" b="1" dirty="0">
                <a:solidFill>
                  <a:srgbClr val="C00000"/>
                </a:solidFill>
                <a:latin typeface="Times New Roman" pitchFamily="18" charset="0"/>
                <a:cs typeface="Times New Roman" pitchFamily="18" charset="0"/>
              </a:rPr>
              <a:t>Characteristics of Big Data</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885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44" y="990600"/>
            <a:ext cx="4486755" cy="5486400"/>
          </a:xfrm>
        </p:spPr>
        <p:txBody>
          <a:bodyPr>
            <a:normAutofit/>
          </a:bodyPr>
          <a:lstStyle/>
          <a:p>
            <a:pPr>
              <a:buNone/>
            </a:pPr>
            <a:r>
              <a:rPr lang="en-US" sz="2800" dirty="0">
                <a:solidFill>
                  <a:srgbClr val="0000FF"/>
                </a:solidFill>
                <a:latin typeface="Times New Roman" pitchFamily="18" charset="0"/>
                <a:cs typeface="Times New Roman" pitchFamily="18" charset="0"/>
              </a:rPr>
              <a:t>Value (Business Value)</a:t>
            </a:r>
          </a:p>
          <a:p>
            <a:pPr algn="just"/>
            <a:endParaRPr lang="en-IN" sz="2400" dirty="0">
              <a:latin typeface="Times New Roman" pitchFamily="18" charset="0"/>
              <a:cs typeface="Times New Roman" pitchFamily="18" charset="0"/>
            </a:endParaRPr>
          </a:p>
          <a:p>
            <a:pPr algn="just"/>
            <a:r>
              <a:rPr lang="en-IN" sz="2400" dirty="0">
                <a:latin typeface="Times New Roman" pitchFamily="18" charset="0"/>
                <a:cs typeface="Times New Roman" pitchFamily="18" charset="0"/>
              </a:rPr>
              <a:t>Value starts and ends with the business use case. </a:t>
            </a:r>
          </a:p>
          <a:p>
            <a:pPr algn="just"/>
            <a:endParaRPr lang="en-US" sz="1200" dirty="0">
              <a:latin typeface="Times New Roman" pitchFamily="18" charset="0"/>
              <a:cs typeface="Times New Roman" pitchFamily="18" charset="0"/>
            </a:endParaRPr>
          </a:p>
          <a:p>
            <a:pPr algn="just"/>
            <a:r>
              <a:rPr lang="en-IN" sz="2400" dirty="0">
                <a:latin typeface="Times New Roman" pitchFamily="18" charset="0"/>
                <a:cs typeface="Times New Roman" pitchFamily="18" charset="0"/>
              </a:rPr>
              <a:t>Business must define the analytic application of the data and its potential associated value to the business.</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BFB1032-EA64-7144-B003-9BCC9D94B503}" type="slidenum">
              <a:rPr lang="en-US" smtClean="0"/>
              <a:pPr/>
              <a:t>25</a:t>
            </a:fld>
            <a:endParaRPr lang="en-US" dirty="0"/>
          </a:p>
        </p:txBody>
      </p:sp>
      <p:pic>
        <p:nvPicPr>
          <p:cNvPr id="6" name="Picture 5" descr="Image result for big data value"/>
          <p:cNvPicPr/>
          <p:nvPr/>
        </p:nvPicPr>
        <p:blipFill>
          <a:blip r:embed="rId2" cstate="print"/>
          <a:srcRect/>
          <a:stretch>
            <a:fillRect/>
          </a:stretch>
        </p:blipFill>
        <p:spPr bwMode="auto">
          <a:xfrm>
            <a:off x="5105400" y="914400"/>
            <a:ext cx="3886200" cy="5486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752F7FB0-4121-4147-99CC-2368745F5D72}" type="datetime3">
              <a:rPr lang="en-US" smtClean="0"/>
              <a:pPr/>
              <a:t>28 March 2023</a:t>
            </a:fld>
            <a:endParaRPr lang="en-US" dirty="0"/>
          </a:p>
        </p:txBody>
      </p:sp>
      <p:sp>
        <p:nvSpPr>
          <p:cNvPr id="9" name="Title 1"/>
          <p:cNvSpPr>
            <a:spLocks noGrp="1"/>
          </p:cNvSpPr>
          <p:nvPr>
            <p:ph type="title"/>
          </p:nvPr>
        </p:nvSpPr>
        <p:spPr>
          <a:xfrm>
            <a:off x="381000" y="76200"/>
            <a:ext cx="8229600" cy="762000"/>
          </a:xfrm>
        </p:spPr>
        <p:txBody>
          <a:bodyPr>
            <a:normAutofit/>
          </a:bodyPr>
          <a:lstStyle/>
          <a:p>
            <a:r>
              <a:rPr lang="en-IN" sz="2800" b="1" dirty="0">
                <a:solidFill>
                  <a:srgbClr val="C00000"/>
                </a:solidFill>
                <a:latin typeface="Times New Roman" pitchFamily="18" charset="0"/>
                <a:cs typeface="Times New Roman" pitchFamily="18" charset="0"/>
              </a:rPr>
              <a:t>Characteristics of Big Data</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885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C00000"/>
                </a:solidFill>
                <a:latin typeface="Times New Roman" pitchFamily="18" charset="0"/>
                <a:cs typeface="Times New Roman" pitchFamily="18" charset="0"/>
              </a:rPr>
              <a:t>TYPES OF BIG DATA</a:t>
            </a:r>
            <a:br>
              <a:rPr lang="en-US" sz="3200" b="1" dirty="0">
                <a:solidFill>
                  <a:srgbClr val="C00000"/>
                </a:solidFill>
                <a:latin typeface="Times New Roman" pitchFamily="18" charset="0"/>
                <a:cs typeface="Times New Roman" pitchFamily="18" charset="0"/>
              </a:rPr>
            </a:br>
            <a:endParaRPr lang="en-US" sz="3200" dirty="0">
              <a:solidFill>
                <a:srgbClr val="C00000"/>
              </a:solidFill>
              <a:latin typeface="Times New Roman" pitchFamily="18" charset="0"/>
              <a:cs typeface="Times New Roman" pitchFamily="18" charset="0"/>
            </a:endParaRPr>
          </a:p>
        </p:txBody>
      </p:sp>
      <p:pic>
        <p:nvPicPr>
          <p:cNvPr id="6" name="Content Placeholder 5" descr="types of bigdata.jpg"/>
          <p:cNvPicPr>
            <a:picLocks noGrp="1" noChangeAspect="1"/>
          </p:cNvPicPr>
          <p:nvPr>
            <p:ph idx="1"/>
          </p:nvPr>
        </p:nvPicPr>
        <p:blipFill>
          <a:blip r:embed="rId2"/>
          <a:stretch>
            <a:fillRect/>
          </a:stretch>
        </p:blipFill>
        <p:spPr>
          <a:xfrm>
            <a:off x="838200" y="1295400"/>
            <a:ext cx="7772399" cy="4876800"/>
          </a:xfrm>
        </p:spPr>
      </p:pic>
      <p:sp>
        <p:nvSpPr>
          <p:cNvPr id="4" name="Date Placeholder 3"/>
          <p:cNvSpPr>
            <a:spLocks noGrp="1"/>
          </p:cNvSpPr>
          <p:nvPr>
            <p:ph type="dt" sz="half" idx="10"/>
          </p:nvPr>
        </p:nvSpPr>
        <p:spPr/>
        <p:txBody>
          <a:bodyPr/>
          <a:lstStyle/>
          <a:p>
            <a:fld id="{086C4977-2735-44E0-B571-0C00CB6A498F}"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00FF"/>
                </a:solidFill>
                <a:cs typeface="Times New Roman" pitchFamily="18" charset="0"/>
              </a:rPr>
              <a:t>Structured Data</a:t>
            </a:r>
            <a:endParaRPr lang="en-US" b="1" dirty="0">
              <a:solidFill>
                <a:srgbClr val="0000FF"/>
              </a:solidFill>
              <a:cs typeface="Times New Roman" pitchFamily="18" charset="0"/>
            </a:endParaRPr>
          </a:p>
        </p:txBody>
      </p:sp>
      <p:sp>
        <p:nvSpPr>
          <p:cNvPr id="3" name="Content Placeholder 2"/>
          <p:cNvSpPr>
            <a:spLocks noGrp="1"/>
          </p:cNvSpPr>
          <p:nvPr>
            <p:ph idx="1"/>
          </p:nvPr>
        </p:nvSpPr>
        <p:spPr/>
        <p:txBody>
          <a:bodyPr>
            <a:noAutofit/>
          </a:bodyPr>
          <a:lstStyle/>
          <a:p>
            <a:pPr algn="just"/>
            <a:r>
              <a:rPr lang="en-US" dirty="0">
                <a:latin typeface="+mj-lt"/>
                <a:cs typeface="Arial" pitchFamily="34" charset="0"/>
              </a:rPr>
              <a:t>Structured data is one of the types of big data</a:t>
            </a:r>
          </a:p>
          <a:p>
            <a:pPr algn="just"/>
            <a:endParaRPr lang="en-US" sz="1200" dirty="0">
              <a:latin typeface="+mj-lt"/>
              <a:cs typeface="Arial" pitchFamily="34" charset="0"/>
            </a:endParaRPr>
          </a:p>
          <a:p>
            <a:pPr algn="just"/>
            <a:r>
              <a:rPr lang="en-US" dirty="0">
                <a:latin typeface="+mj-lt"/>
                <a:cs typeface="Arial" pitchFamily="34" charset="0"/>
              </a:rPr>
              <a:t>Structured data can be processed, stored, and retrieved in a fixed format. </a:t>
            </a:r>
          </a:p>
          <a:p>
            <a:pPr algn="just"/>
            <a:endParaRPr lang="en-US" sz="1100" dirty="0">
              <a:latin typeface="+mj-lt"/>
              <a:cs typeface="Arial" pitchFamily="34" charset="0"/>
            </a:endParaRPr>
          </a:p>
          <a:p>
            <a:pPr algn="just"/>
            <a:r>
              <a:rPr lang="en-US" dirty="0">
                <a:latin typeface="+mj-lt"/>
                <a:cs typeface="Arial" pitchFamily="34" charset="0"/>
              </a:rPr>
              <a:t>It refers to highly organized information that can be </a:t>
            </a:r>
            <a:r>
              <a:rPr lang="en-US" b="1" dirty="0">
                <a:latin typeface="+mj-lt"/>
                <a:cs typeface="Arial" pitchFamily="34" charset="0"/>
              </a:rPr>
              <a:t>readily and seamlessly</a:t>
            </a:r>
            <a:r>
              <a:rPr lang="en-US" sz="1100" b="1" dirty="0">
                <a:solidFill>
                  <a:srgbClr val="FF0000"/>
                </a:solidFill>
                <a:latin typeface="+mj-lt"/>
                <a:cs typeface="Arial" pitchFamily="34" charset="0"/>
              </a:rPr>
              <a:t> </a:t>
            </a:r>
            <a:r>
              <a:rPr lang="en-US" dirty="0">
                <a:latin typeface="+mj-lt"/>
                <a:cs typeface="Arial" pitchFamily="34" charset="0"/>
              </a:rPr>
              <a:t>stored and accessed from a database by simple search engine algorithms. </a:t>
            </a:r>
          </a:p>
          <a:p>
            <a:pPr algn="just"/>
            <a:endParaRPr lang="en-US" dirty="0">
              <a:latin typeface="+mj-lt"/>
              <a:cs typeface="Arial" pitchFamily="34" charset="0"/>
            </a:endParaRPr>
          </a:p>
        </p:txBody>
      </p:sp>
      <p:sp>
        <p:nvSpPr>
          <p:cNvPr id="4" name="Date Placeholder 3"/>
          <p:cNvSpPr>
            <a:spLocks noGrp="1"/>
          </p:cNvSpPr>
          <p:nvPr>
            <p:ph type="dt" sz="half" idx="10"/>
          </p:nvPr>
        </p:nvSpPr>
        <p:spPr/>
        <p:txBody>
          <a:bodyPr/>
          <a:lstStyle/>
          <a:p>
            <a:fld id="{BCEF22C7-363B-4A0A-9C15-B4EFD541C0A3}"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l"/>
            <a:r>
              <a:rPr lang="en-US" sz="2400" b="1" dirty="0">
                <a:solidFill>
                  <a:srgbClr val="232C12"/>
                </a:solidFill>
                <a:cs typeface="Times New Roman" pitchFamily="18" charset="0"/>
              </a:rPr>
              <a:t>Example:</a:t>
            </a:r>
            <a:r>
              <a:rPr lang="en-US" sz="2400" dirty="0">
                <a:solidFill>
                  <a:srgbClr val="232C12"/>
                </a:solidFill>
                <a:cs typeface="Times New Roman" pitchFamily="18" charset="0"/>
              </a:rPr>
              <a:t> </a:t>
            </a:r>
            <a:br>
              <a:rPr lang="en-US" sz="2400" dirty="0">
                <a:solidFill>
                  <a:srgbClr val="232C12"/>
                </a:solidFill>
                <a:cs typeface="Times New Roman" pitchFamily="18" charset="0"/>
              </a:rPr>
            </a:br>
            <a:r>
              <a:rPr lang="en-US" sz="2400" dirty="0">
                <a:solidFill>
                  <a:srgbClr val="232C12"/>
                </a:solidFill>
                <a:cs typeface="Times New Roman" pitchFamily="18" charset="0"/>
              </a:rPr>
              <a:t>The employee table in a company database will be structured as the employee details, their job positions, their salaries, etc., will be present in an organized manner.</a:t>
            </a:r>
          </a:p>
        </p:txBody>
      </p:sp>
      <p:pic>
        <p:nvPicPr>
          <p:cNvPr id="6" name="Content Placeholder 5" descr="ex structured data.jpg"/>
          <p:cNvPicPr>
            <a:picLocks noGrp="1" noChangeAspect="1"/>
          </p:cNvPicPr>
          <p:nvPr>
            <p:ph idx="1"/>
          </p:nvPr>
        </p:nvPicPr>
        <p:blipFill>
          <a:blip r:embed="rId2"/>
          <a:stretch>
            <a:fillRect/>
          </a:stretch>
        </p:blipFill>
        <p:spPr>
          <a:xfrm>
            <a:off x="908445" y="2128415"/>
            <a:ext cx="7630718" cy="3891385"/>
          </a:xfrm>
        </p:spPr>
      </p:pic>
      <p:sp>
        <p:nvSpPr>
          <p:cNvPr id="4" name="Date Placeholder 3"/>
          <p:cNvSpPr>
            <a:spLocks noGrp="1"/>
          </p:cNvSpPr>
          <p:nvPr>
            <p:ph type="dt" sz="half" idx="10"/>
          </p:nvPr>
        </p:nvSpPr>
        <p:spPr/>
        <p:txBody>
          <a:bodyPr/>
          <a:lstStyle/>
          <a:p>
            <a:fld id="{7B30C895-3CB7-45F9-9D29-B84B4EEB5C30}"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0000FF"/>
                </a:solidFill>
                <a:cs typeface="Times New Roman" pitchFamily="18" charset="0"/>
              </a:rPr>
              <a:t>Unstructured Data</a:t>
            </a:r>
            <a:endParaRPr lang="en-US" sz="4000" b="1" dirty="0">
              <a:solidFill>
                <a:srgbClr val="0000FF"/>
              </a:solidFill>
              <a:cs typeface="Times New Roman"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lgn="just"/>
            <a:r>
              <a:rPr lang="en-US" dirty="0">
                <a:latin typeface="+mj-lt"/>
                <a:cs typeface="Times New Roman" pitchFamily="18" charset="0"/>
              </a:rPr>
              <a:t>Unstructured data refers to the data that lacks any specific form or structure whatsoever. </a:t>
            </a:r>
          </a:p>
          <a:p>
            <a:pPr algn="just"/>
            <a:endParaRPr lang="en-US" sz="800" dirty="0">
              <a:latin typeface="+mj-lt"/>
              <a:cs typeface="Times New Roman" pitchFamily="18" charset="0"/>
            </a:endParaRPr>
          </a:p>
          <a:p>
            <a:pPr algn="just"/>
            <a:r>
              <a:rPr lang="en-US" dirty="0">
                <a:latin typeface="+mj-lt"/>
                <a:cs typeface="Times New Roman" pitchFamily="18" charset="0"/>
              </a:rPr>
              <a:t>Its make very </a:t>
            </a:r>
            <a:r>
              <a:rPr lang="en-US" dirty="0">
                <a:solidFill>
                  <a:srgbClr val="FF0000"/>
                </a:solidFill>
                <a:latin typeface="+mj-lt"/>
                <a:cs typeface="Times New Roman" pitchFamily="18" charset="0"/>
              </a:rPr>
              <a:t>difficult and time-consuming to process and analyze</a:t>
            </a:r>
            <a:r>
              <a:rPr lang="en-US" dirty="0">
                <a:latin typeface="+mj-lt"/>
                <a:cs typeface="Times New Roman" pitchFamily="18" charset="0"/>
              </a:rPr>
              <a:t> unstructured data. </a:t>
            </a:r>
          </a:p>
          <a:p>
            <a:pPr algn="just"/>
            <a:endParaRPr lang="en-US" sz="1300" dirty="0">
              <a:latin typeface="+mj-lt"/>
              <a:cs typeface="Times New Roman" pitchFamily="18" charset="0"/>
            </a:endParaRPr>
          </a:p>
          <a:p>
            <a:pPr algn="just"/>
            <a:r>
              <a:rPr lang="en-US" dirty="0">
                <a:latin typeface="+mj-lt"/>
                <a:cs typeface="Times New Roman" pitchFamily="18" charset="0"/>
              </a:rPr>
              <a:t>Email is an example of unstructured data. </a:t>
            </a:r>
          </a:p>
          <a:p>
            <a:pPr algn="just"/>
            <a:endParaRPr lang="en-US" sz="1500" dirty="0">
              <a:latin typeface="+mj-lt"/>
              <a:cs typeface="Times New Roman" pitchFamily="18" charset="0"/>
            </a:endParaRPr>
          </a:p>
          <a:p>
            <a:pPr algn="just"/>
            <a:r>
              <a:rPr lang="en-US" dirty="0">
                <a:latin typeface="+mj-lt"/>
                <a:cs typeface="Times New Roman" pitchFamily="18" charset="0"/>
              </a:rPr>
              <a:t>Structured and unstructured are two important types of big data.</a:t>
            </a:r>
          </a:p>
        </p:txBody>
      </p:sp>
      <p:sp>
        <p:nvSpPr>
          <p:cNvPr id="4" name="Date Placeholder 3"/>
          <p:cNvSpPr>
            <a:spLocks noGrp="1"/>
          </p:cNvSpPr>
          <p:nvPr>
            <p:ph type="dt" sz="half" idx="10"/>
          </p:nvPr>
        </p:nvSpPr>
        <p:spPr/>
        <p:txBody>
          <a:bodyPr/>
          <a:lstStyle/>
          <a:p>
            <a:fld id="{C124AC8C-7DF0-4E2C-B8CC-41E9FCBDA28D}"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5755422"/>
          </a:xfrm>
          <a:prstGeom prst="rect">
            <a:avLst/>
          </a:prstGeom>
          <a:noFill/>
        </p:spPr>
        <p:txBody>
          <a:bodyPr wrap="square" rtlCol="0">
            <a:spAutoFit/>
          </a:bodyPr>
          <a:lstStyle/>
          <a:p>
            <a:pPr algn="just"/>
            <a:r>
              <a:rPr lang="en-US" sz="2800" dirty="0">
                <a:solidFill>
                  <a:srgbClr val="0000FF"/>
                </a:solidFill>
                <a:latin typeface="Tahoma" pitchFamily="34" charset="0"/>
                <a:ea typeface="Tahoma" pitchFamily="34" charset="0"/>
                <a:cs typeface="Tahoma" pitchFamily="34" charset="0"/>
              </a:rPr>
              <a:t>What is Big Data?</a:t>
            </a:r>
          </a:p>
          <a:p>
            <a:pPr algn="just"/>
            <a:endParaRPr lang="en-US" sz="1400" dirty="0">
              <a:latin typeface="Tahoma" pitchFamily="34" charset="0"/>
              <a:ea typeface="Tahoma" pitchFamily="34" charset="0"/>
              <a:cs typeface="Tahoma" pitchFamily="34" charset="0"/>
            </a:endParaRPr>
          </a:p>
          <a:p>
            <a:pPr algn="just">
              <a:buFont typeface="Arial" pitchFamily="34" charset="0"/>
              <a:buChar char="•"/>
            </a:pPr>
            <a:r>
              <a:rPr lang="en-US" sz="2800" dirty="0">
                <a:latin typeface="Tahoma" pitchFamily="34" charset="0"/>
                <a:ea typeface="Tahoma" pitchFamily="34" charset="0"/>
                <a:cs typeface="Tahoma" pitchFamily="34" charset="0"/>
              </a:rPr>
              <a:t>     It is a data with so large size and complexity that none of traditional data management tools can store  or process it efficiently. </a:t>
            </a:r>
          </a:p>
          <a:p>
            <a:pPr algn="just"/>
            <a:endParaRPr lang="en-US" sz="2800" dirty="0">
              <a:latin typeface="Tahoma" pitchFamily="34" charset="0"/>
              <a:ea typeface="Tahoma" pitchFamily="34" charset="0"/>
              <a:cs typeface="Tahoma" pitchFamily="34" charset="0"/>
            </a:endParaRPr>
          </a:p>
          <a:p>
            <a:pPr algn="just"/>
            <a:r>
              <a:rPr lang="en-US" sz="2800" dirty="0">
                <a:latin typeface="Tahoma" pitchFamily="34" charset="0"/>
                <a:ea typeface="Tahoma" pitchFamily="34" charset="0"/>
                <a:cs typeface="Tahoma" pitchFamily="34" charset="0"/>
              </a:rPr>
              <a:t>	“</a:t>
            </a:r>
            <a:r>
              <a:rPr lang="en-US" sz="2800" dirty="0">
                <a:solidFill>
                  <a:srgbClr val="FF0000"/>
                </a:solidFill>
                <a:latin typeface="Tahoma" pitchFamily="34" charset="0"/>
                <a:ea typeface="Tahoma" pitchFamily="34" charset="0"/>
                <a:cs typeface="Tahoma" pitchFamily="34" charset="0"/>
              </a:rPr>
              <a:t>Big data</a:t>
            </a:r>
            <a:r>
              <a:rPr lang="en-US" sz="2800" dirty="0">
                <a:latin typeface="Tahoma" pitchFamily="34" charset="0"/>
                <a:ea typeface="Tahoma" pitchFamily="34" charset="0"/>
                <a:cs typeface="Tahoma" pitchFamily="34" charset="0"/>
              </a:rPr>
              <a:t>” is high-volume, velocity, and variety information assets that demand cost-effective, innovative forms of information processing for enhanced insight and decision making.</a:t>
            </a:r>
            <a:endParaRPr lang="en-IN" sz="2800" dirty="0">
              <a:latin typeface="Tahoma" pitchFamily="34" charset="0"/>
              <a:ea typeface="Tahoma" pitchFamily="34" charset="0"/>
              <a:cs typeface="Tahoma" pitchFamily="34" charset="0"/>
            </a:endParaRPr>
          </a:p>
          <a:p>
            <a:pPr>
              <a:lnSpc>
                <a:spcPct val="150000"/>
              </a:lnSpc>
            </a:pPr>
            <a:endParaRPr lang="en-US" sz="4000" b="1" dirty="0">
              <a:solidFill>
                <a:schemeClr val="accent6">
                  <a:lumMod val="75000"/>
                </a:schemeClr>
              </a:solidFill>
              <a:latin typeface="Tahoma" pitchFamily="34" charset="0"/>
              <a:ea typeface="Tahoma" pitchFamily="34" charset="0"/>
              <a:cs typeface="Tahoma" pitchFamily="34" charset="0"/>
            </a:endParaRPr>
          </a:p>
          <a:p>
            <a:pPr marL="1485900" indent="-850900">
              <a:lnSpc>
                <a:spcPct val="150000"/>
              </a:lnSpc>
              <a:buFont typeface="Wingdings" pitchFamily="2" charset="2"/>
              <a:buChar char="ü"/>
            </a:pPr>
            <a:endParaRPr lang="en-US" sz="2800" b="1" dirty="0">
              <a:latin typeface="Tahoma" pitchFamily="34" charset="0"/>
              <a:ea typeface="Tahoma" pitchFamily="34" charset="0"/>
              <a:cs typeface="Tahoma" pitchFamily="34" charset="0"/>
            </a:endParaRPr>
          </a:p>
        </p:txBody>
      </p:sp>
      <p:sp>
        <p:nvSpPr>
          <p:cNvPr id="3" name="Date Placeholder 2"/>
          <p:cNvSpPr>
            <a:spLocks noGrp="1"/>
          </p:cNvSpPr>
          <p:nvPr>
            <p:ph type="dt" sz="half" idx="10"/>
          </p:nvPr>
        </p:nvSpPr>
        <p:spPr/>
        <p:txBody>
          <a:bodyPr/>
          <a:lstStyle/>
          <a:p>
            <a:fld id="{DA6E810E-3415-4B02-AD8C-C206B947D4C9}" type="datetime3">
              <a:rPr lang="en-US" smtClean="0"/>
              <a:pPr/>
              <a:t>28 March 2023</a:t>
            </a:fld>
            <a:endParaRPr lang="en-US" dirty="0"/>
          </a:p>
          <a:p>
            <a:endParaRPr lang="en-US" dirty="0"/>
          </a:p>
        </p:txBody>
      </p:sp>
      <p:sp>
        <p:nvSpPr>
          <p:cNvPr id="4" name="Slide Number Placeholder 3"/>
          <p:cNvSpPr>
            <a:spLocks noGrp="1"/>
          </p:cNvSpPr>
          <p:nvPr>
            <p:ph type="sldNum" sz="quarter" idx="12"/>
          </p:nvPr>
        </p:nvSpPr>
        <p:spPr/>
        <p:txBody>
          <a:bodyPr/>
          <a:lstStyle/>
          <a:p>
            <a:fld id="{786680E1-E79F-4D26-8948-152CD75DDCF0}"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Example,</a:t>
            </a:r>
            <a:endParaRPr lang="en-US" sz="2400" dirty="0"/>
          </a:p>
        </p:txBody>
      </p:sp>
      <p:sp>
        <p:nvSpPr>
          <p:cNvPr id="4" name="Date Placeholder 3"/>
          <p:cNvSpPr>
            <a:spLocks noGrp="1"/>
          </p:cNvSpPr>
          <p:nvPr>
            <p:ph type="dt" sz="half" idx="10"/>
          </p:nvPr>
        </p:nvSpPr>
        <p:spPr/>
        <p:txBody>
          <a:bodyPr/>
          <a:lstStyle/>
          <a:p>
            <a:fld id="{208D1EED-F2DE-47EF-937F-DB65C0818645}"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30</a:t>
            </a:fld>
            <a:endParaRPr lang="en-US" dirty="0"/>
          </a:p>
        </p:txBody>
      </p:sp>
      <p:pic>
        <p:nvPicPr>
          <p:cNvPr id="8" name="image3.jpeg"/>
          <p:cNvPicPr>
            <a:picLocks noGrp="1"/>
          </p:cNvPicPr>
          <p:nvPr>
            <p:ph idx="1"/>
          </p:nvPr>
        </p:nvPicPr>
        <p:blipFill>
          <a:blip r:embed="rId2" cstate="print"/>
          <a:stretch>
            <a:fillRect/>
          </a:stretch>
        </p:blipFill>
        <p:spPr>
          <a:xfrm>
            <a:off x="838200" y="1219200"/>
            <a:ext cx="7620000" cy="4419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0000FF"/>
                </a:solidFill>
                <a:cs typeface="Times New Roman" pitchFamily="18" charset="0"/>
              </a:rPr>
              <a:t>Semi-Structured Data</a:t>
            </a:r>
            <a:endParaRPr lang="en-US" sz="4000" b="1" dirty="0">
              <a:solidFill>
                <a:srgbClr val="0000FF"/>
              </a:solidFill>
              <a:cs typeface="Times New Roman" pitchFamily="18" charset="0"/>
            </a:endParaRPr>
          </a:p>
        </p:txBody>
      </p:sp>
      <p:sp>
        <p:nvSpPr>
          <p:cNvPr id="3" name="Content Placeholder 2"/>
          <p:cNvSpPr>
            <a:spLocks noGrp="1"/>
          </p:cNvSpPr>
          <p:nvPr>
            <p:ph idx="1"/>
          </p:nvPr>
        </p:nvSpPr>
        <p:spPr>
          <a:xfrm>
            <a:off x="457200" y="1371600"/>
            <a:ext cx="8229600" cy="4525963"/>
          </a:xfrm>
        </p:spPr>
        <p:txBody>
          <a:bodyPr>
            <a:noAutofit/>
          </a:bodyPr>
          <a:lstStyle/>
          <a:p>
            <a:pPr algn="just"/>
            <a:r>
              <a:rPr lang="en-US" dirty="0">
                <a:latin typeface="+mj-lt"/>
                <a:cs typeface="Times New Roman" pitchFamily="18" charset="0"/>
              </a:rPr>
              <a:t>Semi structured is the third type of big data. </a:t>
            </a:r>
          </a:p>
          <a:p>
            <a:pPr algn="just"/>
            <a:endParaRPr lang="en-US" sz="1100" dirty="0">
              <a:latin typeface="+mj-lt"/>
              <a:cs typeface="Times New Roman" pitchFamily="18" charset="0"/>
            </a:endParaRPr>
          </a:p>
          <a:p>
            <a:pPr algn="just"/>
            <a:r>
              <a:rPr lang="en-US" dirty="0">
                <a:latin typeface="+mj-lt"/>
                <a:cs typeface="Times New Roman" pitchFamily="18" charset="0"/>
              </a:rPr>
              <a:t>Semi-structured data containing both the formats </a:t>
            </a:r>
            <a:r>
              <a:rPr lang="en-US" dirty="0" err="1">
                <a:latin typeface="+mj-lt"/>
                <a:cs typeface="Times New Roman" pitchFamily="18" charset="0"/>
              </a:rPr>
              <a:t>ie</a:t>
            </a:r>
            <a:r>
              <a:rPr lang="en-US" dirty="0">
                <a:latin typeface="+mj-lt"/>
                <a:cs typeface="Times New Roman" pitchFamily="18" charset="0"/>
              </a:rPr>
              <a:t>., structured and unstructured data. </a:t>
            </a:r>
          </a:p>
          <a:p>
            <a:pPr algn="just"/>
            <a:endParaRPr lang="en-US" sz="1100" dirty="0">
              <a:latin typeface="+mj-lt"/>
              <a:cs typeface="Times New Roman" pitchFamily="18" charset="0"/>
            </a:endParaRPr>
          </a:p>
          <a:p>
            <a:pPr algn="just"/>
            <a:r>
              <a:rPr lang="en-US" dirty="0">
                <a:latin typeface="+mj-lt"/>
                <a:cs typeface="Times New Roman" pitchFamily="18" charset="0"/>
              </a:rPr>
              <a:t>It refers the data that although has not been classified under a particular repository </a:t>
            </a:r>
            <a:r>
              <a:rPr lang="en-US" sz="2400" b="1" dirty="0">
                <a:latin typeface="+mj-lt"/>
                <a:cs typeface="Times New Roman" pitchFamily="18" charset="0"/>
              </a:rPr>
              <a:t>(database, describe various ways to collect and store the data), </a:t>
            </a:r>
            <a:r>
              <a:rPr lang="en-US" dirty="0">
                <a:latin typeface="+mj-lt"/>
                <a:cs typeface="Times New Roman" pitchFamily="18" charset="0"/>
              </a:rPr>
              <a:t>yet contains vital information or tags.  </a:t>
            </a:r>
          </a:p>
        </p:txBody>
      </p:sp>
      <p:sp>
        <p:nvSpPr>
          <p:cNvPr id="4" name="Date Placeholder 3"/>
          <p:cNvSpPr>
            <a:spLocks noGrp="1"/>
          </p:cNvSpPr>
          <p:nvPr>
            <p:ph type="dt" sz="half" idx="10"/>
          </p:nvPr>
        </p:nvSpPr>
        <p:spPr/>
        <p:txBody>
          <a:bodyPr/>
          <a:lstStyle/>
          <a:p>
            <a:fld id="{6DD7B1A7-3B34-4655-85CB-3BAA9A0607D7}"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Example,</a:t>
            </a:r>
            <a:endParaRPr lang="en-US" sz="2400" dirty="0"/>
          </a:p>
        </p:txBody>
      </p:sp>
      <p:sp>
        <p:nvSpPr>
          <p:cNvPr id="4" name="Date Placeholder 3"/>
          <p:cNvSpPr>
            <a:spLocks noGrp="1"/>
          </p:cNvSpPr>
          <p:nvPr>
            <p:ph type="dt" sz="half" idx="10"/>
          </p:nvPr>
        </p:nvSpPr>
        <p:spPr/>
        <p:txBody>
          <a:bodyPr/>
          <a:lstStyle/>
          <a:p>
            <a:fld id="{835A83AB-3E4F-4B6E-8714-CCB467C0F73F}"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32</a:t>
            </a:fld>
            <a:endParaRPr lang="en-US" dirty="0"/>
          </a:p>
        </p:txBody>
      </p:sp>
      <p:pic>
        <p:nvPicPr>
          <p:cNvPr id="7" name="image4.jpeg"/>
          <p:cNvPicPr>
            <a:picLocks noGrp="1"/>
          </p:cNvPicPr>
          <p:nvPr>
            <p:ph idx="1"/>
          </p:nvPr>
        </p:nvPicPr>
        <p:blipFill>
          <a:blip r:embed="rId2" cstate="print"/>
          <a:stretch>
            <a:fillRect/>
          </a:stretch>
        </p:blipFill>
        <p:spPr>
          <a:xfrm>
            <a:off x="1019175" y="1447800"/>
            <a:ext cx="7210425" cy="472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sz="3200" b="1" dirty="0">
                <a:solidFill>
                  <a:srgbClr val="FF0000"/>
                </a:solidFill>
                <a:latin typeface="Times New Roman" pitchFamily="18" charset="0"/>
                <a:cs typeface="Times New Roman" pitchFamily="18" charset="0"/>
              </a:rPr>
              <a:t>Challenges of Big Data</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867400"/>
          </a:xfrm>
        </p:spPr>
        <p:txBody>
          <a:bodyPr>
            <a:noAutofit/>
          </a:bodyPr>
          <a:lstStyle/>
          <a:p>
            <a:pPr lvl="0" algn="just">
              <a:buNone/>
            </a:pPr>
            <a:r>
              <a:rPr lang="en-US" sz="2600" b="1" dirty="0">
                <a:latin typeface="+mj-lt"/>
                <a:cs typeface="Times New Roman" pitchFamily="18" charset="0"/>
              </a:rPr>
              <a:t>Rapid Data Growth:</a:t>
            </a:r>
            <a:r>
              <a:rPr lang="en-US" sz="2600" dirty="0">
                <a:latin typeface="+mj-lt"/>
                <a:cs typeface="Times New Roman" pitchFamily="18" charset="0"/>
              </a:rPr>
              <a:t> </a:t>
            </a:r>
          </a:p>
          <a:p>
            <a:pPr algn="just"/>
            <a:r>
              <a:rPr lang="en-US" sz="2600" dirty="0">
                <a:latin typeface="+mj-lt"/>
                <a:cs typeface="Times New Roman" pitchFamily="18" charset="0"/>
              </a:rPr>
              <a:t>The growth velocity at such a high rate creates a problem to look for insights using it. </a:t>
            </a:r>
          </a:p>
          <a:p>
            <a:pPr lvl="0" algn="just"/>
            <a:r>
              <a:rPr lang="en-US" sz="2600" dirty="0">
                <a:latin typeface="+mj-lt"/>
                <a:cs typeface="Times New Roman" pitchFamily="18" charset="0"/>
              </a:rPr>
              <a:t>There no 100% efficient way to filter out relevant data.</a:t>
            </a:r>
          </a:p>
          <a:p>
            <a:pPr lvl="0" algn="just">
              <a:buNone/>
            </a:pPr>
            <a:endParaRPr lang="en-US" sz="2600" dirty="0">
              <a:latin typeface="+mj-lt"/>
              <a:cs typeface="Times New Roman" pitchFamily="18" charset="0"/>
            </a:endParaRPr>
          </a:p>
          <a:p>
            <a:pPr lvl="0" algn="just">
              <a:buNone/>
            </a:pPr>
            <a:r>
              <a:rPr lang="en-US" sz="2600" b="1" dirty="0">
                <a:latin typeface="+mj-lt"/>
                <a:cs typeface="Times New Roman" pitchFamily="18" charset="0"/>
              </a:rPr>
              <a:t>Storage:</a:t>
            </a:r>
            <a:r>
              <a:rPr lang="en-US" sz="2600" dirty="0">
                <a:latin typeface="+mj-lt"/>
                <a:cs typeface="Times New Roman" pitchFamily="18" charset="0"/>
              </a:rPr>
              <a:t> </a:t>
            </a:r>
          </a:p>
          <a:p>
            <a:pPr algn="just"/>
            <a:r>
              <a:rPr lang="en-US" sz="2600" dirty="0">
                <a:latin typeface="+mj-lt"/>
                <a:cs typeface="Times New Roman" pitchFamily="18" charset="0"/>
              </a:rPr>
              <a:t>The generation of massive amount of data needs space for storage.</a:t>
            </a:r>
          </a:p>
          <a:p>
            <a:pPr lvl="0" algn="just"/>
            <a:r>
              <a:rPr lang="en-US" sz="2600" dirty="0">
                <a:latin typeface="+mj-lt"/>
                <a:cs typeface="Times New Roman" pitchFamily="18" charset="0"/>
              </a:rPr>
              <a:t>An Organizations face challenges to handle </a:t>
            </a:r>
            <a:r>
              <a:rPr lang="en-US" sz="2600" b="1" dirty="0">
                <a:latin typeface="+mj-lt"/>
                <a:cs typeface="Times New Roman" pitchFamily="18" charset="0"/>
              </a:rPr>
              <a:t>such,</a:t>
            </a:r>
            <a:r>
              <a:rPr lang="en-US" sz="2600" dirty="0">
                <a:latin typeface="+mj-lt"/>
                <a:cs typeface="Times New Roman" pitchFamily="18" charset="0"/>
              </a:rPr>
              <a:t> </a:t>
            </a:r>
            <a:r>
              <a:rPr lang="en-US" sz="2600" dirty="0">
                <a:solidFill>
                  <a:srgbClr val="FF0000"/>
                </a:solidFill>
                <a:latin typeface="+mj-lt"/>
                <a:cs typeface="Times New Roman" pitchFamily="18" charset="0"/>
              </a:rPr>
              <a:t>extensive data without suitable tools and technologies.</a:t>
            </a:r>
          </a:p>
          <a:p>
            <a:pPr algn="just"/>
            <a:endParaRPr lang="en-US" sz="2600" dirty="0">
              <a:latin typeface="+mj-lt"/>
              <a:cs typeface="Times New Roman" pitchFamily="18" charset="0"/>
            </a:endParaRPr>
          </a:p>
        </p:txBody>
      </p:sp>
      <p:sp>
        <p:nvSpPr>
          <p:cNvPr id="4" name="Date Placeholder 3"/>
          <p:cNvSpPr>
            <a:spLocks noGrp="1"/>
          </p:cNvSpPr>
          <p:nvPr>
            <p:ph type="dt" sz="half" idx="10"/>
          </p:nvPr>
        </p:nvSpPr>
        <p:spPr/>
        <p:txBody>
          <a:bodyPr/>
          <a:lstStyle/>
          <a:p>
            <a:fld id="{F517BA61-E731-4A73-B47B-7500294DC9EA}"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Challenges of Big Data</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410200"/>
          </a:xfrm>
        </p:spPr>
        <p:txBody>
          <a:bodyPr>
            <a:noAutofit/>
          </a:bodyPr>
          <a:lstStyle/>
          <a:p>
            <a:pPr lvl="0" algn="just">
              <a:buNone/>
            </a:pPr>
            <a:r>
              <a:rPr lang="en-US" sz="2600" b="1" dirty="0">
                <a:latin typeface="+mj-lt"/>
                <a:cs typeface="Times New Roman" pitchFamily="18" charset="0"/>
              </a:rPr>
              <a:t>Unreliable Data:</a:t>
            </a:r>
            <a:r>
              <a:rPr lang="en-US" sz="2600" dirty="0">
                <a:latin typeface="+mj-lt"/>
                <a:cs typeface="Times New Roman" pitchFamily="18" charset="0"/>
              </a:rPr>
              <a:t> </a:t>
            </a:r>
          </a:p>
          <a:p>
            <a:pPr algn="just"/>
            <a:r>
              <a:rPr lang="en-US" sz="2600" dirty="0">
                <a:latin typeface="+mj-lt"/>
                <a:cs typeface="Times New Roman" pitchFamily="18" charset="0"/>
              </a:rPr>
              <a:t>It cannot be guaranteed that the big data collected and analyzed are totally (100%) accurate. </a:t>
            </a:r>
          </a:p>
          <a:p>
            <a:pPr marL="0" indent="0" algn="just">
              <a:buNone/>
            </a:pPr>
            <a:r>
              <a:rPr lang="en-US" sz="2600" b="1" dirty="0">
                <a:latin typeface="+mj-lt"/>
                <a:cs typeface="Times New Roman" pitchFamily="18" charset="0"/>
              </a:rPr>
              <a:t>    Ex:</a:t>
            </a:r>
            <a:r>
              <a:rPr lang="en-US" sz="2600" dirty="0">
                <a:latin typeface="+mj-lt"/>
                <a:cs typeface="Times New Roman" pitchFamily="18" charset="0"/>
              </a:rPr>
              <a:t> Redundant data, contradicting       data    </a:t>
            </a:r>
          </a:p>
          <a:p>
            <a:pPr marL="0" indent="0" algn="just">
              <a:buNone/>
            </a:pPr>
            <a:r>
              <a:rPr lang="en-US" sz="2600" dirty="0">
                <a:latin typeface="+mj-lt"/>
                <a:cs typeface="Times New Roman" pitchFamily="18" charset="0"/>
              </a:rPr>
              <a:t>   (differing), or incomplete data are challenges that remain  </a:t>
            </a:r>
          </a:p>
          <a:p>
            <a:pPr marL="0" indent="0" algn="just">
              <a:buNone/>
            </a:pPr>
            <a:r>
              <a:rPr lang="en-US" sz="2600" dirty="0">
                <a:latin typeface="+mj-lt"/>
                <a:cs typeface="Times New Roman" pitchFamily="18" charset="0"/>
              </a:rPr>
              <a:t>    within it.</a:t>
            </a:r>
          </a:p>
          <a:p>
            <a:pPr lvl="0" algn="just">
              <a:lnSpc>
                <a:spcPct val="120000"/>
              </a:lnSpc>
              <a:buNone/>
            </a:pPr>
            <a:r>
              <a:rPr lang="en-US" sz="2600" b="1" dirty="0">
                <a:latin typeface="+mj-lt"/>
                <a:cs typeface="Times New Roman" pitchFamily="18" charset="0"/>
              </a:rPr>
              <a:t>Data Security:</a:t>
            </a:r>
            <a:r>
              <a:rPr lang="en-US" sz="2600" dirty="0">
                <a:latin typeface="+mj-lt"/>
                <a:cs typeface="Times New Roman" pitchFamily="18" charset="0"/>
              </a:rPr>
              <a:t> </a:t>
            </a:r>
          </a:p>
          <a:p>
            <a:pPr algn="just"/>
            <a:r>
              <a:rPr lang="en-US" sz="2600" dirty="0">
                <a:latin typeface="+mj-lt"/>
                <a:cs typeface="Times New Roman" pitchFamily="18" charset="0"/>
              </a:rPr>
              <a:t>Firms and organizations storing such massive data (of users) can be a</a:t>
            </a:r>
            <a:r>
              <a:rPr lang="en-US" sz="2600" dirty="0">
                <a:solidFill>
                  <a:srgbClr val="FF0000"/>
                </a:solidFill>
                <a:latin typeface="+mj-lt"/>
                <a:cs typeface="Times New Roman" pitchFamily="18" charset="0"/>
              </a:rPr>
              <a:t> target of Cyber Criminals.</a:t>
            </a:r>
          </a:p>
          <a:p>
            <a:pPr lvl="0" algn="just"/>
            <a:r>
              <a:rPr lang="en-US" sz="2600" dirty="0">
                <a:latin typeface="+mj-lt"/>
                <a:cs typeface="Times New Roman" pitchFamily="18" charset="0"/>
              </a:rPr>
              <a:t>There is a risk of </a:t>
            </a:r>
            <a:r>
              <a:rPr lang="en-US" sz="2600" dirty="0">
                <a:solidFill>
                  <a:srgbClr val="FF0000"/>
                </a:solidFill>
                <a:latin typeface="+mj-lt"/>
                <a:cs typeface="Times New Roman" pitchFamily="18" charset="0"/>
              </a:rPr>
              <a:t>data getting stolen.</a:t>
            </a:r>
            <a:r>
              <a:rPr lang="en-US" sz="2600" dirty="0">
                <a:latin typeface="+mj-lt"/>
                <a:cs typeface="Times New Roman" pitchFamily="18" charset="0"/>
              </a:rPr>
              <a:t> </a:t>
            </a:r>
          </a:p>
          <a:p>
            <a:pPr lvl="0" algn="just"/>
            <a:r>
              <a:rPr lang="en-US" sz="2600" dirty="0">
                <a:latin typeface="+mj-lt"/>
                <a:cs typeface="Times New Roman" pitchFamily="18" charset="0"/>
              </a:rPr>
              <a:t>Hence, encrypting such colossal data is also a challenge for firms and organizations.</a:t>
            </a:r>
          </a:p>
        </p:txBody>
      </p:sp>
      <p:sp>
        <p:nvSpPr>
          <p:cNvPr id="4" name="Date Placeholder 3"/>
          <p:cNvSpPr>
            <a:spLocks noGrp="1"/>
          </p:cNvSpPr>
          <p:nvPr>
            <p:ph type="dt" sz="half" idx="10"/>
          </p:nvPr>
        </p:nvSpPr>
        <p:spPr/>
        <p:txBody>
          <a:bodyPr/>
          <a:lstStyle/>
          <a:p>
            <a:fld id="{EDB699EC-35CE-46D1-8320-398E783FCEAB}"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lvl="1" algn="ctr" rtl="0">
              <a:spcBef>
                <a:spcPct val="0"/>
              </a:spcBef>
            </a:pPr>
            <a:r>
              <a:rPr lang="en-US" sz="3200" b="1" dirty="0">
                <a:solidFill>
                  <a:srgbClr val="FF0000"/>
                </a:solidFill>
                <a:latin typeface="Times New Roman" panose="02020603050405020304" pitchFamily="18" charset="0"/>
                <a:cs typeface="Times New Roman" panose="02020603050405020304" pitchFamily="18" charset="0"/>
              </a:rPr>
              <a:t>Evolution of Big Data</a:t>
            </a:r>
          </a:p>
        </p:txBody>
      </p:sp>
      <p:sp>
        <p:nvSpPr>
          <p:cNvPr id="3" name="Content Placeholder 2"/>
          <p:cNvSpPr>
            <a:spLocks noGrp="1"/>
          </p:cNvSpPr>
          <p:nvPr>
            <p:ph idx="1"/>
          </p:nvPr>
        </p:nvSpPr>
        <p:spPr>
          <a:xfrm>
            <a:off x="457200" y="1066800"/>
            <a:ext cx="8382000" cy="4525963"/>
          </a:xfrm>
        </p:spPr>
        <p:txBody>
          <a:bodyPr>
            <a:normAutofit lnSpcReduction="10000"/>
          </a:bodyPr>
          <a:lstStyle/>
          <a:p>
            <a:pPr algn="just"/>
            <a:r>
              <a:rPr lang="en-US" sz="2800" dirty="0">
                <a:latin typeface="Times New Roman" pitchFamily="18" charset="0"/>
                <a:cs typeface="Times New Roman" pitchFamily="18" charset="0"/>
              </a:rPr>
              <a:t>1970s and before was the era of mainframes.  </a:t>
            </a:r>
          </a:p>
          <a:p>
            <a:pPr algn="just">
              <a:buNone/>
            </a:pPr>
            <a:r>
              <a:rPr lang="en-US" sz="2800" dirty="0">
                <a:latin typeface="Times New Roman" pitchFamily="18" charset="0"/>
                <a:cs typeface="Times New Roman" pitchFamily="18" charset="0"/>
              </a:rPr>
              <a:t>    This data was essentially primitive and structured. </a:t>
            </a:r>
          </a:p>
          <a:p>
            <a:pPr algn="just"/>
            <a:endParaRPr lang="en-US" sz="16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Relational Databases evolved in 1980s and 1990s. </a:t>
            </a:r>
          </a:p>
          <a:p>
            <a:pPr algn="just">
              <a:buNone/>
            </a:pPr>
            <a:r>
              <a:rPr lang="en-US" sz="2800" dirty="0">
                <a:latin typeface="Times New Roman" pitchFamily="18" charset="0"/>
                <a:cs typeface="Times New Roman" pitchFamily="18" charset="0"/>
              </a:rPr>
              <a:t>    This era was of data intensive applications</a:t>
            </a:r>
            <a:r>
              <a:rPr lang="en-US" sz="2400" b="1" dirty="0">
                <a:latin typeface="Times New Roman" pitchFamily="18" charset="0"/>
                <a:cs typeface="Times New Roman" pitchFamily="18" charset="0"/>
              </a:rPr>
              <a:t>( social media platforms and its provides like PayPal, </a:t>
            </a:r>
            <a:r>
              <a:rPr lang="en-US" sz="2400" b="1" dirty="0" err="1">
                <a:latin typeface="Times New Roman" pitchFamily="18" charset="0"/>
                <a:cs typeface="Times New Roman" pitchFamily="18" charset="0"/>
              </a:rPr>
              <a:t>payU</a:t>
            </a:r>
            <a:r>
              <a:rPr lang="en-US" sz="24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algn="just"/>
            <a:endParaRPr lang="en-US" sz="1050" dirty="0">
              <a:latin typeface="Times New Roman" pitchFamily="18" charset="0"/>
              <a:cs typeface="Times New Roman" pitchFamily="18" charset="0"/>
            </a:endParaRPr>
          </a:p>
          <a:p>
            <a:pPr algn="just"/>
            <a:endParaRPr lang="en-US" sz="11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World Wide Web (WWW) and the Internet Of Things (IOT) have led to an offensive of structured, unstructured, and multimedia data. </a:t>
            </a:r>
          </a:p>
        </p:txBody>
      </p:sp>
      <p:sp>
        <p:nvSpPr>
          <p:cNvPr id="4" name="Date Placeholder 3"/>
          <p:cNvSpPr>
            <a:spLocks noGrp="1"/>
          </p:cNvSpPr>
          <p:nvPr>
            <p:ph type="dt" sz="half" idx="10"/>
          </p:nvPr>
        </p:nvSpPr>
        <p:spPr/>
        <p:txBody>
          <a:bodyPr/>
          <a:lstStyle/>
          <a:p>
            <a:fld id="{E6141767-F103-446E-856C-D80A232E0CE1}"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00FF"/>
                </a:solidFill>
              </a:rPr>
              <a:t>Example,</a:t>
            </a:r>
          </a:p>
        </p:txBody>
      </p:sp>
      <p:pic>
        <p:nvPicPr>
          <p:cNvPr id="6" name="Content Placeholder 5" descr="bigdata Evaluation.jpg"/>
          <p:cNvPicPr>
            <a:picLocks noGrp="1" noChangeAspect="1"/>
          </p:cNvPicPr>
          <p:nvPr>
            <p:ph idx="1"/>
          </p:nvPr>
        </p:nvPicPr>
        <p:blipFill>
          <a:blip r:embed="rId2"/>
          <a:stretch>
            <a:fillRect/>
          </a:stretch>
        </p:blipFill>
        <p:spPr>
          <a:xfrm>
            <a:off x="488024" y="1371600"/>
            <a:ext cx="8122576" cy="4495800"/>
          </a:xfrm>
        </p:spPr>
      </p:pic>
      <p:sp>
        <p:nvSpPr>
          <p:cNvPr id="4" name="Date Placeholder 3"/>
          <p:cNvSpPr>
            <a:spLocks noGrp="1"/>
          </p:cNvSpPr>
          <p:nvPr>
            <p:ph type="dt" sz="half" idx="10"/>
          </p:nvPr>
        </p:nvSpPr>
        <p:spPr/>
        <p:txBody>
          <a:bodyPr/>
          <a:lstStyle/>
          <a:p>
            <a:fld id="{7FA9065C-106A-401D-A727-5C05D975950F}"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noAutofit/>
          </a:bodyPr>
          <a:lstStyle/>
          <a:p>
            <a:r>
              <a:rPr lang="en-US" sz="3200" b="1" dirty="0">
                <a:solidFill>
                  <a:srgbClr val="FF0000"/>
                </a:solidFill>
                <a:latin typeface="Times New Roman" pitchFamily="18" charset="0"/>
                <a:cs typeface="Times New Roman" pitchFamily="18" charset="0"/>
              </a:rPr>
              <a:t>Case Study</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14400"/>
            <a:ext cx="8686800" cy="5791200"/>
          </a:xfrm>
        </p:spPr>
        <p:txBody>
          <a:bodyPr>
            <a:normAutofit/>
          </a:bodyPr>
          <a:lstStyle/>
          <a:p>
            <a:pPr algn="just">
              <a:buFont typeface="Wingdings" pitchFamily="2" charset="2"/>
              <a:buChar char="§"/>
            </a:pPr>
            <a:r>
              <a:rPr lang="en-US" sz="2800" dirty="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people affected by diabetes</a:t>
            </a:r>
            <a:r>
              <a:rPr lang="en-US" sz="2800" dirty="0">
                <a:latin typeface="Times New Roman" pitchFamily="18" charset="0"/>
                <a:cs typeface="Times New Roman" pitchFamily="18" charset="0"/>
              </a:rPr>
              <a:t> worldwide is expected to rise to 330 million by 2025,  by 2035 this may raise to 592 million.</a:t>
            </a:r>
            <a:endParaRPr lang="en-US" sz="1600" dirty="0">
              <a:latin typeface="Times New Roman" pitchFamily="18" charset="0"/>
              <a:cs typeface="Times New Roman" pitchFamily="18" charset="0"/>
            </a:endParaRPr>
          </a:p>
          <a:p>
            <a:pPr algn="just">
              <a:buNone/>
            </a:pPr>
            <a:r>
              <a:rPr lang="en-US" sz="16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buFont typeface="Wingdings" pitchFamily="2" charset="2"/>
              <a:buChar char="§"/>
            </a:pPr>
            <a:r>
              <a:rPr lang="en-US" sz="2800" dirty="0">
                <a:solidFill>
                  <a:srgbClr val="FF0000"/>
                </a:solidFill>
                <a:latin typeface="Times New Roman" pitchFamily="18" charset="0"/>
                <a:cs typeface="Times New Roman" pitchFamily="18" charset="0"/>
              </a:rPr>
              <a:t>52 million of them are Indians</a:t>
            </a:r>
            <a:r>
              <a:rPr lang="en-US" sz="2800" dirty="0">
                <a:latin typeface="Times New Roman" pitchFamily="18" charset="0"/>
                <a:cs typeface="Times New Roman" pitchFamily="18" charset="0"/>
              </a:rPr>
              <a:t>. </a:t>
            </a:r>
            <a:r>
              <a:rPr lang="en-US" sz="2800" dirty="0">
                <a:solidFill>
                  <a:schemeClr val="tx1">
                    <a:lumMod val="95000"/>
                    <a:lumOff val="5000"/>
                  </a:schemeClr>
                </a:solidFill>
                <a:latin typeface="Times New Roman" pitchFamily="18" charset="0"/>
                <a:cs typeface="Times New Roman" pitchFamily="18" charset="0"/>
              </a:rPr>
              <a:t>This is largely due to urbanization, unhealthy eating habits, sedentary lifestyle.</a:t>
            </a:r>
          </a:p>
          <a:p>
            <a:pPr marL="0" indent="0" algn="just">
              <a:buNone/>
            </a:pPr>
            <a:endParaRPr lang="en-US" sz="11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
            </a:pPr>
            <a:r>
              <a:rPr lang="en-US" sz="2800" dirty="0">
                <a:solidFill>
                  <a:schemeClr val="tx1">
                    <a:lumMod val="95000"/>
                    <a:lumOff val="5000"/>
                  </a:schemeClr>
                </a:solidFill>
                <a:latin typeface="Times New Roman" pitchFamily="18" charset="0"/>
                <a:cs typeface="Times New Roman" pitchFamily="18" charset="0"/>
              </a:rPr>
              <a:t>In the International Diabetes Federation conference held in Paris, </a:t>
            </a:r>
            <a:r>
              <a:rPr lang="en-US" sz="2800" dirty="0">
                <a:latin typeface="Times New Roman" pitchFamily="18" charset="0"/>
                <a:cs typeface="Times New Roman" pitchFamily="18" charset="0"/>
              </a:rPr>
              <a:t>India was described as “</a:t>
            </a:r>
            <a:r>
              <a:rPr lang="en-US" sz="2800" dirty="0">
                <a:solidFill>
                  <a:srgbClr val="FF0000"/>
                </a:solidFill>
                <a:latin typeface="Times New Roman" pitchFamily="18" charset="0"/>
                <a:cs typeface="Times New Roman" pitchFamily="18" charset="0"/>
              </a:rPr>
              <a:t>Diabetes Capital of the World”.</a:t>
            </a:r>
            <a:r>
              <a:rPr lang="en-US" sz="2800" dirty="0">
                <a:solidFill>
                  <a:schemeClr val="tx1">
                    <a:lumMod val="95000"/>
                    <a:lumOff val="5000"/>
                  </a:schemeClr>
                </a:solidFill>
                <a:latin typeface="Times New Roman" pitchFamily="18" charset="0"/>
                <a:cs typeface="Times New Roman" pitchFamily="18" charset="0"/>
              </a:rPr>
              <a:t> </a:t>
            </a:r>
          </a:p>
          <a:p>
            <a:pPr algn="just">
              <a:buFont typeface="Wingdings" pitchFamily="2" charset="2"/>
              <a:buChar char="§"/>
            </a:pPr>
            <a:r>
              <a:rPr lang="en-US" sz="2800" dirty="0">
                <a:solidFill>
                  <a:schemeClr val="tx1">
                    <a:lumMod val="95000"/>
                    <a:lumOff val="5000"/>
                  </a:schemeClr>
                </a:solidFill>
                <a:latin typeface="Times New Roman" pitchFamily="18" charset="0"/>
                <a:cs typeface="Times New Roman" pitchFamily="18" charset="0"/>
              </a:rPr>
              <a:t>Diabetes caused 5.1 Million deaths in 2016.</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D7E8F76-9EAC-4A58-BE1F-9485C995DA9D}"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4C536D-8E78-4C65-AFE7-01DDC83A7779}"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38</a:t>
            </a:fld>
            <a:endParaRPr lang="en-US" dirty="0"/>
          </a:p>
        </p:txBody>
      </p:sp>
      <p:sp>
        <p:nvSpPr>
          <p:cNvPr id="2" name="Title 1"/>
          <p:cNvSpPr>
            <a:spLocks noGrp="1"/>
          </p:cNvSpPr>
          <p:nvPr>
            <p:ph type="title" idx="4294967295"/>
          </p:nvPr>
        </p:nvSpPr>
        <p:spPr>
          <a:xfrm>
            <a:off x="0" y="152400"/>
            <a:ext cx="8686800" cy="533400"/>
          </a:xfrm>
        </p:spPr>
        <p:txBody>
          <a:bodyPr>
            <a:noAutofit/>
          </a:bodyPr>
          <a:lstStyle/>
          <a:p>
            <a:r>
              <a:rPr lang="en-US" sz="3200" b="1" dirty="0">
                <a:solidFill>
                  <a:srgbClr val="FF0000"/>
                </a:solidFill>
              </a:rPr>
              <a:t>Case Study</a:t>
            </a:r>
            <a:endParaRPr lang="en-IN" sz="3200" b="1" dirty="0">
              <a:solidFill>
                <a:srgbClr val="FF0000"/>
              </a:solidFill>
            </a:endParaRPr>
          </a:p>
        </p:txBody>
      </p:sp>
      <p:graphicFrame>
        <p:nvGraphicFramePr>
          <p:cNvPr id="8" name="Table 7"/>
          <p:cNvGraphicFramePr>
            <a:graphicFrameLocks noGrp="1"/>
          </p:cNvGraphicFramePr>
          <p:nvPr/>
        </p:nvGraphicFramePr>
        <p:xfrm>
          <a:off x="685799" y="914399"/>
          <a:ext cx="8153401" cy="4976152"/>
        </p:xfrm>
        <a:graphic>
          <a:graphicData uri="http://schemas.openxmlformats.org/drawingml/2006/table">
            <a:tbl>
              <a:tblPr firstRow="1" bandRow="1">
                <a:tableStyleId>{5C22544A-7EE6-4342-B048-85BDC9FD1C3A}</a:tableStyleId>
              </a:tblPr>
              <a:tblGrid>
                <a:gridCol w="4172426">
                  <a:extLst>
                    <a:ext uri="{9D8B030D-6E8A-4147-A177-3AD203B41FA5}">
                      <a16:colId xmlns:a16="http://schemas.microsoft.com/office/drawing/2014/main" val="20000"/>
                    </a:ext>
                  </a:extLst>
                </a:gridCol>
                <a:gridCol w="1916823">
                  <a:extLst>
                    <a:ext uri="{9D8B030D-6E8A-4147-A177-3AD203B41FA5}">
                      <a16:colId xmlns:a16="http://schemas.microsoft.com/office/drawing/2014/main" val="20001"/>
                    </a:ext>
                  </a:extLst>
                </a:gridCol>
                <a:gridCol w="2064152">
                  <a:extLst>
                    <a:ext uri="{9D8B030D-6E8A-4147-A177-3AD203B41FA5}">
                      <a16:colId xmlns:a16="http://schemas.microsoft.com/office/drawing/2014/main" val="20002"/>
                    </a:ext>
                  </a:extLst>
                </a:gridCol>
              </a:tblGrid>
              <a:tr h="894152">
                <a:tc>
                  <a:txBody>
                    <a:bodyPr/>
                    <a:lstStyle/>
                    <a:p>
                      <a:r>
                        <a:rPr lang="en-US" sz="1800" dirty="0">
                          <a:latin typeface="Times New Roman" pitchFamily="18" charset="0"/>
                          <a:cs typeface="Times New Roman" pitchFamily="18" charset="0"/>
                        </a:rPr>
                        <a:t>ATTRIBUTES</a:t>
                      </a:r>
                    </a:p>
                  </a:txBody>
                  <a:tcPr marL="90000" marR="90000" marT="46800" marB="46800" anchor="ctr"/>
                </a:tc>
                <a:tc>
                  <a:txBody>
                    <a:bodyPr/>
                    <a:lstStyle/>
                    <a:p>
                      <a:pPr algn="ctr"/>
                      <a:r>
                        <a:rPr lang="en-US" sz="1800" dirty="0">
                          <a:latin typeface="Times New Roman" pitchFamily="18" charset="0"/>
                          <a:cs typeface="Times New Roman" pitchFamily="18" charset="0"/>
                        </a:rPr>
                        <a:t>MIN VALUE</a:t>
                      </a:r>
                    </a:p>
                  </a:txBody>
                  <a:tcPr/>
                </a:tc>
                <a:tc>
                  <a:txBody>
                    <a:bodyPr/>
                    <a:lstStyle/>
                    <a:p>
                      <a:pPr algn="ctr"/>
                      <a:r>
                        <a:rPr lang="en-US" sz="1800" dirty="0">
                          <a:latin typeface="Times New Roman" pitchFamily="18" charset="0"/>
                          <a:cs typeface="Times New Roman" pitchFamily="18" charset="0"/>
                        </a:rPr>
                        <a:t>MAX VALUE</a:t>
                      </a:r>
                    </a:p>
                  </a:txBody>
                  <a:tcPr/>
                </a:tc>
                <a:extLst>
                  <a:ext uri="{0D108BD9-81ED-4DB2-BD59-A6C34878D82A}">
                    <a16:rowId xmlns:a16="http://schemas.microsoft.com/office/drawing/2014/main" val="10000"/>
                  </a:ext>
                </a:extLst>
              </a:tr>
              <a:tr h="510250">
                <a:tc>
                  <a:txBody>
                    <a:bodyPr/>
                    <a:lstStyle/>
                    <a:p>
                      <a:r>
                        <a:rPr lang="en-US" sz="1800" b="1" dirty="0">
                          <a:latin typeface="Times New Roman" pitchFamily="18" charset="0"/>
                          <a:cs typeface="Times New Roman" pitchFamily="18" charset="0"/>
                        </a:rPr>
                        <a:t>Plasma Glucose</a:t>
                      </a:r>
                    </a:p>
                  </a:txBody>
                  <a:tcPr/>
                </a:tc>
                <a:tc>
                  <a:txBody>
                    <a:bodyPr/>
                    <a:lstStyle/>
                    <a:p>
                      <a:pPr algn="ctr"/>
                      <a:r>
                        <a:rPr lang="en-US" sz="1800" dirty="0">
                          <a:latin typeface="Times New Roman" pitchFamily="18" charset="0"/>
                          <a:cs typeface="Times New Roman" pitchFamily="18" charset="0"/>
                        </a:rPr>
                        <a:t>56</a:t>
                      </a:r>
                    </a:p>
                  </a:txBody>
                  <a:tcPr/>
                </a:tc>
                <a:tc>
                  <a:txBody>
                    <a:bodyPr/>
                    <a:lstStyle/>
                    <a:p>
                      <a:pPr algn="ctr"/>
                      <a:r>
                        <a:rPr lang="en-US" sz="1800" dirty="0">
                          <a:latin typeface="Times New Roman" pitchFamily="18" charset="0"/>
                          <a:cs typeface="Times New Roman" pitchFamily="18" charset="0"/>
                        </a:rPr>
                        <a:t>198</a:t>
                      </a:r>
                    </a:p>
                  </a:txBody>
                  <a:tcPr/>
                </a:tc>
                <a:extLst>
                  <a:ext uri="{0D108BD9-81ED-4DB2-BD59-A6C34878D82A}">
                    <a16:rowId xmlns:a16="http://schemas.microsoft.com/office/drawing/2014/main" val="10001"/>
                  </a:ext>
                </a:extLst>
              </a:tr>
              <a:tr h="510250">
                <a:tc>
                  <a:txBody>
                    <a:bodyPr/>
                    <a:lstStyle/>
                    <a:p>
                      <a:r>
                        <a:rPr kumimoji="0" lang="en-US" sz="1800" b="1" i="0" kern="1200" dirty="0">
                          <a:solidFill>
                            <a:schemeClr val="dk1"/>
                          </a:solidFill>
                          <a:latin typeface="Times New Roman" pitchFamily="18" charset="0"/>
                          <a:ea typeface="+mn-ea"/>
                          <a:cs typeface="Times New Roman" pitchFamily="18" charset="0"/>
                        </a:rPr>
                        <a:t>Diastolic B.P</a:t>
                      </a:r>
                      <a:endParaRPr lang="en-US" sz="1800" b="1"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24</a:t>
                      </a:r>
                    </a:p>
                  </a:txBody>
                  <a:tcPr/>
                </a:tc>
                <a:tc>
                  <a:txBody>
                    <a:bodyPr/>
                    <a:lstStyle/>
                    <a:p>
                      <a:pPr algn="ctr"/>
                      <a:r>
                        <a:rPr lang="en-US" sz="1800" dirty="0">
                          <a:latin typeface="Times New Roman" pitchFamily="18" charset="0"/>
                          <a:cs typeface="Times New Roman" pitchFamily="18" charset="0"/>
                        </a:rPr>
                        <a:t>110</a:t>
                      </a:r>
                    </a:p>
                  </a:txBody>
                  <a:tcPr/>
                </a:tc>
                <a:extLst>
                  <a:ext uri="{0D108BD9-81ED-4DB2-BD59-A6C34878D82A}">
                    <a16:rowId xmlns:a16="http://schemas.microsoft.com/office/drawing/2014/main" val="10002"/>
                  </a:ext>
                </a:extLst>
              </a:tr>
              <a:tr h="510250">
                <a:tc>
                  <a:txBody>
                    <a:bodyPr/>
                    <a:lstStyle/>
                    <a:p>
                      <a:r>
                        <a:rPr lang="en-US" sz="1800" b="1" dirty="0">
                          <a:latin typeface="Times New Roman" pitchFamily="18" charset="0"/>
                          <a:cs typeface="Times New Roman" pitchFamily="18" charset="0"/>
                        </a:rPr>
                        <a:t>Skin Fold thickness</a:t>
                      </a:r>
                    </a:p>
                  </a:txBody>
                  <a:tcPr/>
                </a:tc>
                <a:tc>
                  <a:txBody>
                    <a:bodyPr/>
                    <a:lstStyle/>
                    <a:p>
                      <a:pPr algn="ctr"/>
                      <a:r>
                        <a:rPr lang="en-US" sz="1800" dirty="0">
                          <a:latin typeface="Times New Roman" pitchFamily="18" charset="0"/>
                          <a:cs typeface="Times New Roman" pitchFamily="18" charset="0"/>
                        </a:rPr>
                        <a:t>7</a:t>
                      </a:r>
                    </a:p>
                  </a:txBody>
                  <a:tcPr/>
                </a:tc>
                <a:tc>
                  <a:txBody>
                    <a:bodyPr/>
                    <a:lstStyle/>
                    <a:p>
                      <a:pPr algn="ctr"/>
                      <a:r>
                        <a:rPr lang="en-US" sz="1800" dirty="0">
                          <a:latin typeface="Times New Roman" pitchFamily="18" charset="0"/>
                          <a:cs typeface="Times New Roman" pitchFamily="18" charset="0"/>
                        </a:rPr>
                        <a:t>63</a:t>
                      </a:r>
                    </a:p>
                  </a:txBody>
                  <a:tcPr/>
                </a:tc>
                <a:extLst>
                  <a:ext uri="{0D108BD9-81ED-4DB2-BD59-A6C34878D82A}">
                    <a16:rowId xmlns:a16="http://schemas.microsoft.com/office/drawing/2014/main" val="10003"/>
                  </a:ext>
                </a:extLst>
              </a:tr>
              <a:tr h="510250">
                <a:tc>
                  <a:txBody>
                    <a:bodyPr/>
                    <a:lstStyle/>
                    <a:p>
                      <a:r>
                        <a:rPr lang="en-US" sz="1800" b="1" dirty="0">
                          <a:latin typeface="Times New Roman" pitchFamily="18" charset="0"/>
                          <a:cs typeface="Times New Roman" pitchFamily="18" charset="0"/>
                        </a:rPr>
                        <a:t>2-Hr Serum Insulin</a:t>
                      </a:r>
                    </a:p>
                  </a:txBody>
                  <a:tcPr/>
                </a:tc>
                <a:tc>
                  <a:txBody>
                    <a:bodyPr/>
                    <a:lstStyle/>
                    <a:p>
                      <a:pPr algn="ctr"/>
                      <a:r>
                        <a:rPr lang="en-US" sz="1800" dirty="0">
                          <a:latin typeface="Times New Roman" pitchFamily="18" charset="0"/>
                          <a:cs typeface="Times New Roman" pitchFamily="18" charset="0"/>
                        </a:rPr>
                        <a:t>14</a:t>
                      </a:r>
                    </a:p>
                  </a:txBody>
                  <a:tcPr/>
                </a:tc>
                <a:tc>
                  <a:txBody>
                    <a:bodyPr/>
                    <a:lstStyle/>
                    <a:p>
                      <a:pPr algn="ctr"/>
                      <a:r>
                        <a:rPr lang="en-US" sz="1800" dirty="0">
                          <a:latin typeface="Times New Roman" pitchFamily="18" charset="0"/>
                          <a:cs typeface="Times New Roman" pitchFamily="18" charset="0"/>
                        </a:rPr>
                        <a:t>846</a:t>
                      </a:r>
                    </a:p>
                  </a:txBody>
                  <a:tcPr/>
                </a:tc>
                <a:extLst>
                  <a:ext uri="{0D108BD9-81ED-4DB2-BD59-A6C34878D82A}">
                    <a16:rowId xmlns:a16="http://schemas.microsoft.com/office/drawing/2014/main" val="10004"/>
                  </a:ext>
                </a:extLst>
              </a:tr>
              <a:tr h="510250">
                <a:tc>
                  <a:txBody>
                    <a:bodyPr/>
                    <a:lstStyle/>
                    <a:p>
                      <a:r>
                        <a:rPr lang="en-US" sz="1800" b="1" dirty="0">
                          <a:latin typeface="Times New Roman" pitchFamily="18" charset="0"/>
                          <a:cs typeface="Times New Roman" pitchFamily="18" charset="0"/>
                        </a:rPr>
                        <a:t>BMI</a:t>
                      </a:r>
                    </a:p>
                  </a:txBody>
                  <a:tcPr/>
                </a:tc>
                <a:tc>
                  <a:txBody>
                    <a:bodyPr/>
                    <a:lstStyle/>
                    <a:p>
                      <a:pPr algn="ctr"/>
                      <a:r>
                        <a:rPr lang="en-US" sz="1800" dirty="0">
                          <a:latin typeface="Times New Roman" pitchFamily="18" charset="0"/>
                          <a:cs typeface="Times New Roman" pitchFamily="18" charset="0"/>
                        </a:rPr>
                        <a:t>18.2</a:t>
                      </a:r>
                    </a:p>
                  </a:txBody>
                  <a:tcPr/>
                </a:tc>
                <a:tc>
                  <a:txBody>
                    <a:bodyPr/>
                    <a:lstStyle/>
                    <a:p>
                      <a:pPr algn="ctr"/>
                      <a:r>
                        <a:rPr lang="en-US" sz="1800" dirty="0">
                          <a:latin typeface="Times New Roman" pitchFamily="18" charset="0"/>
                          <a:cs typeface="Times New Roman" pitchFamily="18" charset="0"/>
                        </a:rPr>
                        <a:t>67.1</a:t>
                      </a:r>
                    </a:p>
                  </a:txBody>
                  <a:tcPr/>
                </a:tc>
                <a:extLst>
                  <a:ext uri="{0D108BD9-81ED-4DB2-BD59-A6C34878D82A}">
                    <a16:rowId xmlns:a16="http://schemas.microsoft.com/office/drawing/2014/main" val="10005"/>
                  </a:ext>
                </a:extLst>
              </a:tr>
              <a:tr h="510250">
                <a:tc>
                  <a:txBody>
                    <a:bodyPr/>
                    <a:lstStyle/>
                    <a:p>
                      <a:r>
                        <a:rPr lang="en-US" sz="1800" b="1" dirty="0">
                          <a:latin typeface="Times New Roman" pitchFamily="18" charset="0"/>
                          <a:cs typeface="Times New Roman" pitchFamily="18" charset="0"/>
                        </a:rPr>
                        <a:t>Diabetes Pedigree</a:t>
                      </a:r>
                    </a:p>
                  </a:txBody>
                  <a:tcPr/>
                </a:tc>
                <a:tc>
                  <a:txBody>
                    <a:bodyPr/>
                    <a:lstStyle/>
                    <a:p>
                      <a:pPr algn="ctr"/>
                      <a:r>
                        <a:rPr lang="en-US" sz="1800" dirty="0">
                          <a:latin typeface="Times New Roman" pitchFamily="18" charset="0"/>
                          <a:cs typeface="Times New Roman" pitchFamily="18" charset="0"/>
                        </a:rPr>
                        <a:t>0.085</a:t>
                      </a:r>
                    </a:p>
                  </a:txBody>
                  <a:tcPr/>
                </a:tc>
                <a:tc>
                  <a:txBody>
                    <a:bodyPr/>
                    <a:lstStyle/>
                    <a:p>
                      <a:pPr algn="ctr"/>
                      <a:r>
                        <a:rPr lang="en-US" sz="1800" dirty="0">
                          <a:latin typeface="Times New Roman" pitchFamily="18" charset="0"/>
                          <a:cs typeface="Times New Roman" pitchFamily="18" charset="0"/>
                        </a:rPr>
                        <a:t>2.42</a:t>
                      </a:r>
                    </a:p>
                  </a:txBody>
                  <a:tcPr/>
                </a:tc>
                <a:extLst>
                  <a:ext uri="{0D108BD9-81ED-4DB2-BD59-A6C34878D82A}">
                    <a16:rowId xmlns:a16="http://schemas.microsoft.com/office/drawing/2014/main" val="10006"/>
                  </a:ext>
                </a:extLst>
              </a:tr>
              <a:tr h="510250">
                <a:tc>
                  <a:txBody>
                    <a:bodyPr/>
                    <a:lstStyle/>
                    <a:p>
                      <a:r>
                        <a:rPr lang="en-US" sz="1800" b="1" dirty="0">
                          <a:latin typeface="Times New Roman" pitchFamily="18" charset="0"/>
                          <a:cs typeface="Times New Roman" pitchFamily="18" charset="0"/>
                        </a:rPr>
                        <a:t>Age</a:t>
                      </a:r>
                    </a:p>
                  </a:txBody>
                  <a:tcPr/>
                </a:tc>
                <a:tc>
                  <a:txBody>
                    <a:bodyPr/>
                    <a:lstStyle/>
                    <a:p>
                      <a:pPr algn="ctr"/>
                      <a:r>
                        <a:rPr lang="en-US" sz="1800" dirty="0">
                          <a:latin typeface="Times New Roman" pitchFamily="18" charset="0"/>
                          <a:cs typeface="Times New Roman" pitchFamily="18" charset="0"/>
                        </a:rPr>
                        <a:t>21</a:t>
                      </a:r>
                    </a:p>
                  </a:txBody>
                  <a:tcPr/>
                </a:tc>
                <a:tc>
                  <a:txBody>
                    <a:bodyPr/>
                    <a:lstStyle/>
                    <a:p>
                      <a:pPr algn="ctr"/>
                      <a:r>
                        <a:rPr lang="en-US" sz="1800" dirty="0">
                          <a:latin typeface="Times New Roman" pitchFamily="18" charset="0"/>
                          <a:cs typeface="Times New Roman" pitchFamily="18" charset="0"/>
                        </a:rPr>
                        <a:t>81</a:t>
                      </a:r>
                    </a:p>
                  </a:txBody>
                  <a:tcPr/>
                </a:tc>
                <a:extLst>
                  <a:ext uri="{0D108BD9-81ED-4DB2-BD59-A6C34878D82A}">
                    <a16:rowId xmlns:a16="http://schemas.microsoft.com/office/drawing/2014/main" val="10007"/>
                  </a:ext>
                </a:extLst>
              </a:tr>
              <a:tr h="510250">
                <a:tc>
                  <a:txBody>
                    <a:bodyPr/>
                    <a:lstStyle/>
                    <a:p>
                      <a:r>
                        <a:rPr lang="en-US" sz="1800" b="1" dirty="0">
                          <a:latin typeface="Times New Roman" pitchFamily="18" charset="0"/>
                          <a:cs typeface="Times New Roman" pitchFamily="18" charset="0"/>
                        </a:rPr>
                        <a:t>Class</a:t>
                      </a:r>
                    </a:p>
                  </a:txBody>
                  <a:tcPr/>
                </a:tc>
                <a:tc>
                  <a:txBody>
                    <a:bodyPr/>
                    <a:lstStyle/>
                    <a:p>
                      <a:pPr algn="ctr"/>
                      <a:r>
                        <a:rPr lang="en-US" sz="1800" dirty="0">
                          <a:latin typeface="Times New Roman" pitchFamily="18" charset="0"/>
                          <a:cs typeface="Times New Roman" pitchFamily="18" charset="0"/>
                        </a:rPr>
                        <a:t>0</a:t>
                      </a:r>
                    </a:p>
                  </a:txBody>
                  <a:tcPr/>
                </a:tc>
                <a:tc>
                  <a:txBody>
                    <a:bodyPr/>
                    <a:lstStyle/>
                    <a:p>
                      <a:pPr algn="ctr"/>
                      <a:r>
                        <a:rPr lang="en-US" sz="1800" dirty="0">
                          <a:latin typeface="Times New Roman" pitchFamily="18" charset="0"/>
                          <a:cs typeface="Times New Roman" pitchFamily="18" charset="0"/>
                        </a:rPr>
                        <a:t>1</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4C968A-4F3C-4272-A9AB-74300281FAF1}"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39</a:t>
            </a:fld>
            <a:endParaRPr lang="en-US" dirty="0"/>
          </a:p>
        </p:txBody>
      </p:sp>
      <p:sp>
        <p:nvSpPr>
          <p:cNvPr id="2" name="Title 1"/>
          <p:cNvSpPr>
            <a:spLocks noGrp="1"/>
          </p:cNvSpPr>
          <p:nvPr>
            <p:ph type="title" idx="4294967295"/>
          </p:nvPr>
        </p:nvSpPr>
        <p:spPr>
          <a:xfrm>
            <a:off x="0" y="152400"/>
            <a:ext cx="8686800" cy="533400"/>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Big Data Vs Traditional Data Processing</a:t>
            </a:r>
            <a:endParaRPr lang="en-I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p:cNvGraphicFramePr>
          <p:nvPr/>
        </p:nvGraphicFramePr>
        <p:xfrm>
          <a:off x="304800" y="990600"/>
          <a:ext cx="86106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763000" cy="6932924"/>
          </a:xfrm>
          <a:prstGeom prst="rect">
            <a:avLst/>
          </a:prstGeom>
          <a:noFill/>
        </p:spPr>
        <p:txBody>
          <a:bodyPr wrap="square" rtlCol="0">
            <a:spAutoFit/>
          </a:bodyPr>
          <a:lstStyle/>
          <a:p>
            <a:endParaRPr lang="en-US" sz="2200" dirty="0">
              <a:latin typeface="Tahoma" pitchFamily="34" charset="0"/>
              <a:ea typeface="Tahoma" pitchFamily="34" charset="0"/>
              <a:cs typeface="Tahoma" pitchFamily="34" charset="0"/>
            </a:endParaRPr>
          </a:p>
          <a:p>
            <a:endParaRPr lang="en-US" sz="2200" dirty="0">
              <a:latin typeface="Tahoma" pitchFamily="34" charset="0"/>
              <a:ea typeface="Tahoma" pitchFamily="34" charset="0"/>
              <a:cs typeface="Tahoma" pitchFamily="34" charset="0"/>
            </a:endParaRPr>
          </a:p>
          <a:p>
            <a:endParaRPr lang="en-US" sz="2200" dirty="0">
              <a:latin typeface="Tahoma" pitchFamily="34" charset="0"/>
              <a:ea typeface="Tahoma" pitchFamily="34" charset="0"/>
              <a:cs typeface="Tahoma" pitchFamily="34" charset="0"/>
            </a:endParaRPr>
          </a:p>
          <a:p>
            <a:endParaRPr lang="en-US" sz="2200" dirty="0">
              <a:latin typeface="Tahoma" pitchFamily="34" charset="0"/>
              <a:ea typeface="Tahoma" pitchFamily="34" charset="0"/>
              <a:cs typeface="Tahoma" pitchFamily="34" charset="0"/>
            </a:endParaRPr>
          </a:p>
          <a:p>
            <a:pPr lvl="0" algn="just">
              <a:buFont typeface="Wingdings" pitchFamily="2" charset="2"/>
              <a:buChar char="Ø"/>
            </a:pPr>
            <a:r>
              <a:rPr lang="en-US" sz="2800" dirty="0">
                <a:latin typeface="Tahoma" pitchFamily="34" charset="0"/>
                <a:ea typeface="Tahoma" pitchFamily="34" charset="0"/>
                <a:cs typeface="Tahoma" pitchFamily="34" charset="0"/>
              </a:rPr>
              <a:t>  'Big Data' is also a </a:t>
            </a:r>
            <a:r>
              <a:rPr lang="en-US" sz="2800" b="1" dirty="0">
                <a:latin typeface="Tahoma" pitchFamily="34" charset="0"/>
                <a:ea typeface="Tahoma" pitchFamily="34" charset="0"/>
                <a:cs typeface="Tahoma" pitchFamily="34" charset="0"/>
              </a:rPr>
              <a:t>data </a:t>
            </a:r>
            <a:r>
              <a:rPr lang="en-US" sz="2800" dirty="0">
                <a:latin typeface="Tahoma" pitchFamily="34" charset="0"/>
                <a:ea typeface="Tahoma" pitchFamily="34" charset="0"/>
                <a:cs typeface="Tahoma" pitchFamily="34" charset="0"/>
              </a:rPr>
              <a:t>but with a </a:t>
            </a:r>
            <a:r>
              <a:rPr lang="en-US" sz="2800" b="1" dirty="0">
                <a:latin typeface="Tahoma" pitchFamily="34" charset="0"/>
                <a:ea typeface="Tahoma" pitchFamily="34" charset="0"/>
                <a:cs typeface="Tahoma" pitchFamily="34" charset="0"/>
              </a:rPr>
              <a:t>huge size</a:t>
            </a:r>
            <a:r>
              <a:rPr lang="en-US" sz="2800" dirty="0">
                <a:latin typeface="Tahoma" pitchFamily="34" charset="0"/>
                <a:ea typeface="Tahoma" pitchFamily="34" charset="0"/>
                <a:cs typeface="Tahoma" pitchFamily="34" charset="0"/>
              </a:rPr>
              <a:t>.</a:t>
            </a:r>
          </a:p>
          <a:p>
            <a:pPr lvl="0" algn="just"/>
            <a:endParaRPr lang="en-US" sz="1100" dirty="0">
              <a:latin typeface="Tahoma" pitchFamily="34" charset="0"/>
              <a:ea typeface="Tahoma" pitchFamily="34" charset="0"/>
              <a:cs typeface="Tahoma" pitchFamily="34" charset="0"/>
            </a:endParaRPr>
          </a:p>
          <a:p>
            <a:pPr lvl="0" algn="just">
              <a:buFont typeface="Wingdings" pitchFamily="2" charset="2"/>
              <a:buChar char="Ø"/>
            </a:pPr>
            <a:r>
              <a:rPr lang="en-US" sz="2800" dirty="0">
                <a:latin typeface="Tahoma" pitchFamily="34" charset="0"/>
                <a:ea typeface="Tahoma" pitchFamily="34" charset="0"/>
                <a:cs typeface="Tahoma" pitchFamily="34" charset="0"/>
              </a:rPr>
              <a:t>  'Big Data' is a term used to describe collection of data that is huge in size and yet growing  exponentially with time.</a:t>
            </a:r>
          </a:p>
          <a:p>
            <a:pPr lvl="0" algn="just">
              <a:buFont typeface="Wingdings" pitchFamily="2" charset="2"/>
              <a:buChar char="Ø"/>
            </a:pPr>
            <a:r>
              <a:rPr lang="en-US" sz="2800" dirty="0">
                <a:latin typeface="Tahoma" pitchFamily="34" charset="0"/>
                <a:ea typeface="Tahoma" pitchFamily="34" charset="0"/>
                <a:cs typeface="Tahoma" pitchFamily="34" charset="0"/>
              </a:rPr>
              <a:t>  Data which are very large in size is called Big Data.</a:t>
            </a:r>
          </a:p>
          <a:p>
            <a:pPr lvl="0" algn="just"/>
            <a:endParaRPr lang="en-US" sz="1600" dirty="0">
              <a:latin typeface="Tahoma" pitchFamily="34" charset="0"/>
              <a:ea typeface="Tahoma" pitchFamily="34" charset="0"/>
              <a:cs typeface="Tahoma" pitchFamily="34" charset="0"/>
            </a:endParaRPr>
          </a:p>
          <a:p>
            <a:pPr lvl="0" algn="just">
              <a:buFont typeface="Wingdings" pitchFamily="2" charset="2"/>
              <a:buChar char="Ø"/>
            </a:pPr>
            <a:r>
              <a:rPr lang="en-US" sz="2800" dirty="0">
                <a:latin typeface="Tahoma" pitchFamily="34" charset="0"/>
                <a:ea typeface="Tahoma" pitchFamily="34" charset="0"/>
                <a:cs typeface="Tahoma" pitchFamily="34" charset="0"/>
              </a:rPr>
              <a:t>  Normally we work on data of size MB(</a:t>
            </a:r>
            <a:r>
              <a:rPr lang="en-US" sz="2800" dirty="0">
                <a:solidFill>
                  <a:srgbClr val="FF0000"/>
                </a:solidFill>
                <a:latin typeface="Tahoma" pitchFamily="34" charset="0"/>
                <a:ea typeface="Tahoma" pitchFamily="34" charset="0"/>
                <a:cs typeface="Tahoma" pitchFamily="34" charset="0"/>
              </a:rPr>
              <a:t>Word Doc, Excel</a:t>
            </a:r>
            <a:r>
              <a:rPr lang="en-US" sz="2800"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or</a:t>
            </a:r>
            <a:r>
              <a:rPr lang="en-US" sz="2800" dirty="0">
                <a:latin typeface="Tahoma" pitchFamily="34" charset="0"/>
                <a:ea typeface="Tahoma" pitchFamily="34" charset="0"/>
                <a:cs typeface="Tahoma" pitchFamily="34" charset="0"/>
              </a:rPr>
              <a:t> maximum GB(</a:t>
            </a:r>
            <a:r>
              <a:rPr lang="en-US" sz="2800" dirty="0">
                <a:solidFill>
                  <a:srgbClr val="FF0000"/>
                </a:solidFill>
                <a:latin typeface="Tahoma" pitchFamily="34" charset="0"/>
                <a:ea typeface="Tahoma" pitchFamily="34" charset="0"/>
                <a:cs typeface="Tahoma" pitchFamily="34" charset="0"/>
              </a:rPr>
              <a:t>Movies, Codes</a:t>
            </a:r>
            <a:r>
              <a:rPr lang="en-US" sz="2800" dirty="0">
                <a:latin typeface="Tahoma" pitchFamily="34" charset="0"/>
                <a:ea typeface="Tahoma" pitchFamily="34" charset="0"/>
                <a:cs typeface="Tahoma" pitchFamily="34" charset="0"/>
              </a:rPr>
              <a:t>) but  data in </a:t>
            </a:r>
            <a:r>
              <a:rPr lang="en-US" sz="2800" b="1" dirty="0" err="1">
                <a:latin typeface="Tahoma" pitchFamily="34" charset="0"/>
                <a:ea typeface="Tahoma" pitchFamily="34" charset="0"/>
                <a:cs typeface="Tahoma" pitchFamily="34" charset="0"/>
              </a:rPr>
              <a:t>Peta</a:t>
            </a:r>
            <a:r>
              <a:rPr lang="en-US" sz="2800" b="1" dirty="0">
                <a:latin typeface="Tahoma" pitchFamily="34" charset="0"/>
                <a:ea typeface="Tahoma" pitchFamily="34" charset="0"/>
                <a:cs typeface="Tahoma" pitchFamily="34" charset="0"/>
              </a:rPr>
              <a:t> bytes</a:t>
            </a:r>
            <a:r>
              <a:rPr lang="en-US" sz="2800" dirty="0">
                <a:latin typeface="Tahoma" pitchFamily="34" charset="0"/>
                <a:ea typeface="Tahoma" pitchFamily="34" charset="0"/>
                <a:cs typeface="Tahoma" pitchFamily="34" charset="0"/>
              </a:rPr>
              <a:t>     </a:t>
            </a:r>
          </a:p>
          <a:p>
            <a:pPr lvl="0" algn="just"/>
            <a:r>
              <a:rPr lang="en-US" sz="2800" dirty="0">
                <a:latin typeface="Tahoma" pitchFamily="34" charset="0"/>
                <a:ea typeface="Tahoma" pitchFamily="34" charset="0"/>
                <a:cs typeface="Tahoma" pitchFamily="34" charset="0"/>
              </a:rPr>
              <a:t> i.e. 10^15 byte size is called Big Data.</a:t>
            </a:r>
          </a:p>
          <a:p>
            <a:pPr lvl="0" algn="just"/>
            <a:endParaRPr lang="en-US" sz="1600" dirty="0">
              <a:latin typeface="Tahoma" pitchFamily="34" charset="0"/>
              <a:ea typeface="Tahoma" pitchFamily="34" charset="0"/>
              <a:cs typeface="Tahoma" pitchFamily="34" charset="0"/>
            </a:endParaRPr>
          </a:p>
          <a:p>
            <a:pPr>
              <a:lnSpc>
                <a:spcPct val="150000"/>
              </a:lnSpc>
            </a:pPr>
            <a:endParaRPr lang="en-US" sz="2200" b="1" dirty="0">
              <a:solidFill>
                <a:schemeClr val="accent6">
                  <a:lumMod val="75000"/>
                </a:schemeClr>
              </a:solidFill>
              <a:latin typeface="Tahoma" pitchFamily="34" charset="0"/>
              <a:ea typeface="Tahoma" pitchFamily="34" charset="0"/>
              <a:cs typeface="Tahoma" pitchFamily="34" charset="0"/>
            </a:endParaRPr>
          </a:p>
          <a:p>
            <a:pPr marL="1485900" indent="-850900">
              <a:lnSpc>
                <a:spcPct val="150000"/>
              </a:lnSpc>
              <a:buFont typeface="Wingdings" pitchFamily="2" charset="2"/>
              <a:buChar char="ü"/>
            </a:pPr>
            <a:endParaRPr lang="en-US" sz="2200" b="1" dirty="0">
              <a:latin typeface="Tahoma" pitchFamily="34" charset="0"/>
              <a:ea typeface="Tahoma" pitchFamily="34" charset="0"/>
              <a:cs typeface="Tahoma" pitchFamily="34" charset="0"/>
            </a:endParaRPr>
          </a:p>
        </p:txBody>
      </p:sp>
      <p:sp>
        <p:nvSpPr>
          <p:cNvPr id="3" name="Date Placeholder 2"/>
          <p:cNvSpPr>
            <a:spLocks noGrp="1"/>
          </p:cNvSpPr>
          <p:nvPr>
            <p:ph type="dt" sz="half" idx="10"/>
          </p:nvPr>
        </p:nvSpPr>
        <p:spPr/>
        <p:txBody>
          <a:bodyPr/>
          <a:lstStyle/>
          <a:p>
            <a:fld id="{8A5525DD-35AF-41B6-9C28-BE635C7A48CB}" type="datetime3">
              <a:rPr lang="en-US" smtClean="0"/>
              <a:pPr/>
              <a:t>28 March 2023</a:t>
            </a:fld>
            <a:endParaRPr lang="en-US" dirty="0"/>
          </a:p>
          <a:p>
            <a:endParaRPr lang="en-US" dirty="0"/>
          </a:p>
        </p:txBody>
      </p:sp>
      <p:sp>
        <p:nvSpPr>
          <p:cNvPr id="4" name="Slide Number Placeholder 3"/>
          <p:cNvSpPr>
            <a:spLocks noGrp="1"/>
          </p:cNvSpPr>
          <p:nvPr>
            <p:ph type="sldNum" sz="quarter" idx="12"/>
          </p:nvPr>
        </p:nvSpPr>
        <p:spPr/>
        <p:txBody>
          <a:bodyPr/>
          <a:lstStyle/>
          <a:p>
            <a:fld id="{786680E1-E79F-4D26-8948-152CD75DDCF0}" type="slidenum">
              <a:rPr lang="en-US" smtClean="0"/>
              <a:pPr/>
              <a:t>4</a:t>
            </a:fld>
            <a:endParaRPr lang="en-US" dirty="0"/>
          </a:p>
        </p:txBody>
      </p:sp>
      <p:sp>
        <p:nvSpPr>
          <p:cNvPr id="6" name="Title 1"/>
          <p:cNvSpPr>
            <a:spLocks noGrp="1"/>
          </p:cNvSpPr>
          <p:nvPr>
            <p:ph type="title"/>
          </p:nvPr>
        </p:nvSpPr>
        <p:spPr>
          <a:xfrm>
            <a:off x="457200" y="274638"/>
            <a:ext cx="8229600" cy="715962"/>
          </a:xfrm>
        </p:spPr>
        <p:txBody>
          <a:bodyPr>
            <a:noAutofit/>
          </a:bodyPr>
          <a:lstStyle/>
          <a:p>
            <a:r>
              <a:rPr lang="en-US" sz="2400" b="1" dirty="0">
                <a:solidFill>
                  <a:srgbClr val="FF0000"/>
                </a:solidFill>
                <a:latin typeface="Times New Roman" pitchFamily="18" charset="0"/>
                <a:cs typeface="Times New Roman" pitchFamily="18" charset="0"/>
              </a:rPr>
              <a:t>BIG DATA IN ORGANIZATIONS</a:t>
            </a:r>
            <a:endParaRPr lang="en-IN" sz="3200" b="1"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200" b="1" dirty="0">
                <a:solidFill>
                  <a:srgbClr val="FF0000"/>
                </a:solidFill>
                <a:latin typeface="Times New Roman" panose="02020603050405020304" pitchFamily="18" charset="0"/>
                <a:cs typeface="Times New Roman" panose="02020603050405020304" pitchFamily="18" charset="0"/>
              </a:rPr>
              <a:t>Cont…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Content Placeholder 5" descr="traditional vs bigdata.jpg"/>
          <p:cNvPicPr>
            <a:picLocks noGrp="1" noChangeAspect="1"/>
          </p:cNvPicPr>
          <p:nvPr>
            <p:ph idx="1"/>
          </p:nvPr>
        </p:nvPicPr>
        <p:blipFill>
          <a:blip r:embed="rId2"/>
          <a:stretch>
            <a:fillRect/>
          </a:stretch>
        </p:blipFill>
        <p:spPr>
          <a:xfrm>
            <a:off x="804863" y="1524000"/>
            <a:ext cx="7653337" cy="3962400"/>
          </a:xfrm>
        </p:spPr>
      </p:pic>
      <p:sp>
        <p:nvSpPr>
          <p:cNvPr id="4" name="Date Placeholder 3"/>
          <p:cNvSpPr>
            <a:spLocks noGrp="1"/>
          </p:cNvSpPr>
          <p:nvPr>
            <p:ph type="dt" sz="half" idx="10"/>
          </p:nvPr>
        </p:nvSpPr>
        <p:spPr/>
        <p:txBody>
          <a:bodyPr/>
          <a:lstStyle/>
          <a:p>
            <a:fld id="{0F67F44C-365C-4AA8-AA3C-9CBA525DE005}"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6937-883B-4725-AC31-5BC9DCC0217D}"/>
              </a:ext>
            </a:extLst>
          </p:cNvPr>
          <p:cNvSpPr>
            <a:spLocks noGrp="1"/>
          </p:cNvSpPr>
          <p:nvPr>
            <p:ph type="title"/>
          </p:nvPr>
        </p:nvSpPr>
        <p:spPr>
          <a:xfrm>
            <a:off x="152400" y="228600"/>
            <a:ext cx="8763000" cy="685800"/>
          </a:xfrm>
        </p:spPr>
        <p:txBody>
          <a:bodyPr>
            <a:noAutofit/>
          </a:bodyPr>
          <a:lstStyle/>
          <a:p>
            <a:r>
              <a:rPr lang="en-US" sz="2800" b="1" dirty="0">
                <a:solidFill>
                  <a:srgbClr val="FF0000"/>
                </a:solidFill>
                <a:latin typeface="Arial" pitchFamily="34" charset="0"/>
                <a:cs typeface="Arial" pitchFamily="34" charset="0"/>
              </a:rPr>
              <a:t>Big Data Vs Traditional Business Intelligence (BI)</a:t>
            </a:r>
            <a:endParaRPr lang="en-IN" sz="28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8EEF2D86-96E5-4F2D-999C-AA57AE92D2C0}"/>
              </a:ext>
            </a:extLst>
          </p:cNvPr>
          <p:cNvSpPr>
            <a:spLocks noGrp="1"/>
          </p:cNvSpPr>
          <p:nvPr>
            <p:ph idx="1"/>
          </p:nvPr>
        </p:nvSpPr>
        <p:spPr>
          <a:xfrm>
            <a:off x="457200" y="914400"/>
            <a:ext cx="8229600" cy="5638800"/>
          </a:xfrm>
        </p:spPr>
        <p:txBody>
          <a:bodyPr>
            <a:noAutofit/>
          </a:bodyPr>
          <a:lstStyle/>
          <a:p>
            <a:pPr algn="just">
              <a:buFont typeface="Wingdings" panose="05000000000000000000" pitchFamily="2" charset="2"/>
              <a:buChar char="Ø"/>
            </a:pPr>
            <a:endParaRPr lang="en-US" sz="2900" dirty="0">
              <a:solidFill>
                <a:srgbClr val="0000FF"/>
              </a:solidFill>
              <a:latin typeface="Arial" pitchFamily="34" charset="0"/>
              <a:cs typeface="Arial" pitchFamily="34" charset="0"/>
            </a:endParaRPr>
          </a:p>
          <a:p>
            <a:pPr algn="just">
              <a:buFont typeface="Wingdings" panose="05000000000000000000" pitchFamily="2" charset="2"/>
              <a:buChar char="Ø"/>
            </a:pPr>
            <a:r>
              <a:rPr lang="en-US" sz="2900" dirty="0">
                <a:solidFill>
                  <a:srgbClr val="0000FF"/>
                </a:solidFill>
                <a:latin typeface="Arial" pitchFamily="34" charset="0"/>
                <a:cs typeface="Arial" pitchFamily="34" charset="0"/>
              </a:rPr>
              <a:t>Traditional BI environment</a:t>
            </a:r>
            <a:r>
              <a:rPr lang="en-US" sz="2900" dirty="0">
                <a:latin typeface="Arial" pitchFamily="34" charset="0"/>
                <a:cs typeface="Arial" pitchFamily="34" charset="0"/>
              </a:rPr>
              <a:t>, all the enterprise’s </a:t>
            </a:r>
            <a:r>
              <a:rPr lang="en-US" sz="2900" dirty="0">
                <a:solidFill>
                  <a:srgbClr val="FF0000"/>
                </a:solidFill>
                <a:latin typeface="Arial" pitchFamily="34" charset="0"/>
                <a:cs typeface="Arial" pitchFamily="34" charset="0"/>
              </a:rPr>
              <a:t>data is stored in a Central Server</a:t>
            </a:r>
            <a:r>
              <a:rPr lang="en-US" sz="2900" dirty="0">
                <a:latin typeface="Arial" pitchFamily="34" charset="0"/>
                <a:cs typeface="Arial" pitchFamily="34" charset="0"/>
              </a:rPr>
              <a:t>, where as in big data environment data is reside over distributed file system. </a:t>
            </a:r>
          </a:p>
          <a:p>
            <a:pPr algn="just">
              <a:buFont typeface="Wingdings" panose="05000000000000000000" pitchFamily="2" charset="2"/>
              <a:buChar char="Ø"/>
            </a:pPr>
            <a:endParaRPr lang="en-US" sz="2900" dirty="0">
              <a:latin typeface="Arial" pitchFamily="34" charset="0"/>
              <a:cs typeface="Arial" pitchFamily="34" charset="0"/>
            </a:endParaRPr>
          </a:p>
          <a:p>
            <a:pPr algn="just">
              <a:buFont typeface="Wingdings" panose="05000000000000000000" pitchFamily="2" charset="2"/>
              <a:buChar char="Ø"/>
            </a:pPr>
            <a:r>
              <a:rPr lang="en-US" sz="2900" dirty="0">
                <a:solidFill>
                  <a:srgbClr val="0000FF"/>
                </a:solidFill>
                <a:latin typeface="Arial" pitchFamily="34" charset="0"/>
                <a:cs typeface="Arial" pitchFamily="34" charset="0"/>
              </a:rPr>
              <a:t>Distributed file system</a:t>
            </a:r>
            <a:r>
              <a:rPr lang="en-US" sz="2900" dirty="0">
                <a:latin typeface="Arial" pitchFamily="34" charset="0"/>
                <a:cs typeface="Arial" pitchFamily="34" charset="0"/>
              </a:rPr>
              <a:t> scales by scaling in or out horizontally as </a:t>
            </a:r>
            <a:r>
              <a:rPr lang="en-US" sz="2900" dirty="0">
                <a:solidFill>
                  <a:srgbClr val="FF0000"/>
                </a:solidFill>
                <a:latin typeface="Arial" pitchFamily="34" charset="0"/>
                <a:cs typeface="Arial" pitchFamily="34" charset="0"/>
              </a:rPr>
              <a:t>compared to typical</a:t>
            </a:r>
            <a:r>
              <a:rPr lang="en-US" sz="2900" dirty="0">
                <a:latin typeface="Arial" pitchFamily="34" charset="0"/>
                <a:cs typeface="Arial" pitchFamily="34" charset="0"/>
              </a:rPr>
              <a:t> database server that scales vertically.</a:t>
            </a:r>
          </a:p>
        </p:txBody>
      </p:sp>
      <p:sp>
        <p:nvSpPr>
          <p:cNvPr id="4" name="Date Placeholder 3">
            <a:extLst>
              <a:ext uri="{FF2B5EF4-FFF2-40B4-BE49-F238E27FC236}">
                <a16:creationId xmlns:a16="http://schemas.microsoft.com/office/drawing/2014/main" id="{AAAC0614-5A21-4DDA-86F3-0A93CD96BA64}"/>
              </a:ext>
            </a:extLst>
          </p:cNvPr>
          <p:cNvSpPr>
            <a:spLocks noGrp="1"/>
          </p:cNvSpPr>
          <p:nvPr>
            <p:ph type="dt" sz="half" idx="10"/>
          </p:nvPr>
        </p:nvSpPr>
        <p:spPr/>
        <p:txBody>
          <a:bodyPr/>
          <a:lstStyle/>
          <a:p>
            <a:fld id="{9145E778-DD86-4B76-BE3F-244B75C97410}"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F4582ABE-81B1-4FAD-8877-E59FCC06B561}"/>
              </a:ext>
            </a:extLst>
          </p:cNvPr>
          <p:cNvSpPr>
            <a:spLocks noGrp="1"/>
          </p:cNvSpPr>
          <p:nvPr>
            <p:ph type="sldNum" sz="quarter" idx="12"/>
          </p:nvPr>
        </p:nvSpPr>
        <p:spPr/>
        <p:txBody>
          <a:bodyPr/>
          <a:lstStyle/>
          <a:p>
            <a:fld id="{786680E1-E79F-4D26-8948-152CD75DDCF0}" type="slidenum">
              <a:rPr lang="en-US" smtClean="0"/>
              <a:pPr/>
              <a:t>41</a:t>
            </a:fld>
            <a:endParaRPr lang="en-US" dirty="0"/>
          </a:p>
        </p:txBody>
      </p:sp>
    </p:spTree>
    <p:extLst>
      <p:ext uri="{BB962C8B-B14F-4D97-AF65-F5344CB8AC3E}">
        <p14:creationId xmlns:p14="http://schemas.microsoft.com/office/powerpoint/2010/main" val="2022240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F2D86-96E5-4F2D-999C-AA57AE92D2C0}"/>
              </a:ext>
            </a:extLst>
          </p:cNvPr>
          <p:cNvSpPr>
            <a:spLocks noGrp="1"/>
          </p:cNvSpPr>
          <p:nvPr>
            <p:ph idx="1"/>
          </p:nvPr>
        </p:nvSpPr>
        <p:spPr>
          <a:xfrm>
            <a:off x="457200" y="914400"/>
            <a:ext cx="8229600" cy="5638800"/>
          </a:xfrm>
        </p:spPr>
        <p:txBody>
          <a:bodyPr>
            <a:noAutofit/>
          </a:bodyPr>
          <a:lstStyle/>
          <a:p>
            <a:pPr algn="just">
              <a:buFont typeface="Wingdings" panose="05000000000000000000" pitchFamily="2" charset="2"/>
              <a:buChar char="Ø"/>
            </a:pPr>
            <a:endParaRPr lang="en-US" sz="2900" dirty="0">
              <a:solidFill>
                <a:srgbClr val="0000FF"/>
              </a:solidFill>
              <a:latin typeface="Arial" pitchFamily="34" charset="0"/>
              <a:cs typeface="Arial" pitchFamily="34" charset="0"/>
            </a:endParaRPr>
          </a:p>
          <a:p>
            <a:pPr algn="just">
              <a:buFont typeface="Wingdings" panose="05000000000000000000" pitchFamily="2" charset="2"/>
              <a:buChar char="Ø"/>
            </a:pPr>
            <a:r>
              <a:rPr lang="en-US" sz="2900" dirty="0">
                <a:solidFill>
                  <a:srgbClr val="0000FF"/>
                </a:solidFill>
                <a:latin typeface="Arial" pitchFamily="34" charset="0"/>
                <a:cs typeface="Arial" pitchFamily="34" charset="0"/>
              </a:rPr>
              <a:t>Traditional BI data</a:t>
            </a:r>
            <a:r>
              <a:rPr lang="en-US" sz="2900" dirty="0">
                <a:latin typeface="Arial" pitchFamily="34" charset="0"/>
                <a:cs typeface="Arial" pitchFamily="34" charset="0"/>
              </a:rPr>
              <a:t> is analyzed in offline mode where as in big data it is analyzed in </a:t>
            </a:r>
            <a:r>
              <a:rPr lang="en-US" sz="2900" dirty="0">
                <a:solidFill>
                  <a:srgbClr val="FF0000"/>
                </a:solidFill>
                <a:latin typeface="Arial" pitchFamily="34" charset="0"/>
                <a:cs typeface="Arial" pitchFamily="34" charset="0"/>
              </a:rPr>
              <a:t>both real time and offline mode</a:t>
            </a:r>
            <a:r>
              <a:rPr lang="en-US" sz="2900" dirty="0">
                <a:latin typeface="Arial" pitchFamily="34" charset="0"/>
                <a:cs typeface="Arial" pitchFamily="34" charset="0"/>
              </a:rPr>
              <a:t>.</a:t>
            </a:r>
          </a:p>
          <a:p>
            <a:pPr marL="0" indent="0" algn="just">
              <a:buNone/>
            </a:pPr>
            <a:endParaRPr lang="en-US" sz="2900" dirty="0">
              <a:latin typeface="Arial" pitchFamily="34" charset="0"/>
              <a:cs typeface="Arial" pitchFamily="34" charset="0"/>
            </a:endParaRPr>
          </a:p>
          <a:p>
            <a:pPr algn="just">
              <a:buFont typeface="Wingdings" panose="05000000000000000000" pitchFamily="2" charset="2"/>
              <a:buChar char="Ø"/>
            </a:pPr>
            <a:r>
              <a:rPr lang="en-US" sz="2900" dirty="0">
                <a:solidFill>
                  <a:srgbClr val="0000FF"/>
                </a:solidFill>
                <a:latin typeface="Arial" pitchFamily="34" charset="0"/>
                <a:cs typeface="Arial" pitchFamily="34" charset="0"/>
              </a:rPr>
              <a:t>Traditional BI structured data</a:t>
            </a:r>
            <a:r>
              <a:rPr lang="en-US" sz="2900" dirty="0">
                <a:latin typeface="Arial" pitchFamily="34" charset="0"/>
                <a:cs typeface="Arial" pitchFamily="34" charset="0"/>
              </a:rPr>
              <a:t> is taken to processing functions where as in big data is about variety </a:t>
            </a:r>
            <a:r>
              <a:rPr lang="en-US" sz="2900" dirty="0">
                <a:solidFill>
                  <a:srgbClr val="FF0000"/>
                </a:solidFill>
                <a:latin typeface="Arial" pitchFamily="34" charset="0"/>
                <a:cs typeface="Arial" pitchFamily="34" charset="0"/>
              </a:rPr>
              <a:t>i.e.</a:t>
            </a:r>
            <a:r>
              <a:rPr lang="en-US" sz="2900" dirty="0">
                <a:latin typeface="Arial" pitchFamily="34" charset="0"/>
                <a:cs typeface="Arial" pitchFamily="34" charset="0"/>
              </a:rPr>
              <a:t> structured, unstructured, and semi-structured data is taken to processing functions.</a:t>
            </a:r>
            <a:endParaRPr lang="en-IN" sz="2900" dirty="0">
              <a:latin typeface="Arial" pitchFamily="34" charset="0"/>
              <a:cs typeface="Arial" pitchFamily="34" charset="0"/>
            </a:endParaRPr>
          </a:p>
        </p:txBody>
      </p:sp>
      <p:sp>
        <p:nvSpPr>
          <p:cNvPr id="4" name="Date Placeholder 3">
            <a:extLst>
              <a:ext uri="{FF2B5EF4-FFF2-40B4-BE49-F238E27FC236}">
                <a16:creationId xmlns:a16="http://schemas.microsoft.com/office/drawing/2014/main" id="{AAAC0614-5A21-4DDA-86F3-0A93CD96BA64}"/>
              </a:ext>
            </a:extLst>
          </p:cNvPr>
          <p:cNvSpPr>
            <a:spLocks noGrp="1"/>
          </p:cNvSpPr>
          <p:nvPr>
            <p:ph type="dt" sz="half" idx="10"/>
          </p:nvPr>
        </p:nvSpPr>
        <p:spPr/>
        <p:txBody>
          <a:bodyPr/>
          <a:lstStyle/>
          <a:p>
            <a:fld id="{9145E778-DD86-4B76-BE3F-244B75C97410}"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F4582ABE-81B1-4FAD-8877-E59FCC06B561}"/>
              </a:ext>
            </a:extLst>
          </p:cNvPr>
          <p:cNvSpPr>
            <a:spLocks noGrp="1"/>
          </p:cNvSpPr>
          <p:nvPr>
            <p:ph type="sldNum" sz="quarter" idx="12"/>
          </p:nvPr>
        </p:nvSpPr>
        <p:spPr/>
        <p:txBody>
          <a:bodyPr/>
          <a:lstStyle/>
          <a:p>
            <a:fld id="{786680E1-E79F-4D26-8948-152CD75DDCF0}" type="slidenum">
              <a:rPr lang="en-US" smtClean="0"/>
              <a:pPr/>
              <a:t>42</a:t>
            </a:fld>
            <a:endParaRPr lang="en-US" dirty="0"/>
          </a:p>
        </p:txBody>
      </p:sp>
      <p:sp>
        <p:nvSpPr>
          <p:cNvPr id="7" name="Title 1">
            <a:extLst>
              <a:ext uri="{FF2B5EF4-FFF2-40B4-BE49-F238E27FC236}">
                <a16:creationId xmlns:a16="http://schemas.microsoft.com/office/drawing/2014/main" id="{C4046937-883B-4725-AC31-5BC9DCC0217D}"/>
              </a:ext>
            </a:extLst>
          </p:cNvPr>
          <p:cNvSpPr>
            <a:spLocks noGrp="1"/>
          </p:cNvSpPr>
          <p:nvPr>
            <p:ph type="title"/>
          </p:nvPr>
        </p:nvSpPr>
        <p:spPr>
          <a:xfrm>
            <a:off x="152400" y="228600"/>
            <a:ext cx="8763000" cy="685800"/>
          </a:xfrm>
        </p:spPr>
        <p:txBody>
          <a:bodyPr>
            <a:noAutofit/>
          </a:bodyPr>
          <a:lstStyle/>
          <a:p>
            <a:r>
              <a:rPr lang="en-US" sz="2800" b="1" dirty="0">
                <a:solidFill>
                  <a:srgbClr val="FF0000"/>
                </a:solidFill>
                <a:latin typeface="Arial" pitchFamily="34" charset="0"/>
                <a:cs typeface="Arial" pitchFamily="34" charset="0"/>
              </a:rPr>
              <a:t>Big Data Vs Traditional Business Intelligence (BI)</a:t>
            </a:r>
            <a:endParaRPr lang="en-IN"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2224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11" name="Content Placeholder 10">
            <a:extLst>
              <a:ext uri="{FF2B5EF4-FFF2-40B4-BE49-F238E27FC236}">
                <a16:creationId xmlns:a16="http://schemas.microsoft.com/office/drawing/2014/main" id="{E694CEFE-0945-48AC-8372-6853FE9231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74638"/>
            <a:ext cx="8534399" cy="6484144"/>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43</a:t>
            </a:fld>
            <a:endParaRPr lang="en-US" dirty="0"/>
          </a:p>
        </p:txBody>
      </p:sp>
    </p:spTree>
    <p:extLst>
      <p:ext uri="{BB962C8B-B14F-4D97-AF65-F5344CB8AC3E}">
        <p14:creationId xmlns:p14="http://schemas.microsoft.com/office/powerpoint/2010/main" val="319498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007D37A8-EC5D-41CA-B951-E9427CC39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136525"/>
            <a:ext cx="8610601" cy="6566283"/>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44</a:t>
            </a:fld>
            <a:endParaRPr lang="en-US" dirty="0"/>
          </a:p>
        </p:txBody>
      </p:sp>
    </p:spTree>
    <p:extLst>
      <p:ext uri="{BB962C8B-B14F-4D97-AF65-F5344CB8AC3E}">
        <p14:creationId xmlns:p14="http://schemas.microsoft.com/office/powerpoint/2010/main" val="969700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B93F4A9B-4F4B-46DD-814D-15C567694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686800" cy="6515100"/>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45</a:t>
            </a:fld>
            <a:endParaRPr lang="en-US" dirty="0"/>
          </a:p>
        </p:txBody>
      </p:sp>
    </p:spTree>
    <p:extLst>
      <p:ext uri="{BB962C8B-B14F-4D97-AF65-F5344CB8AC3E}">
        <p14:creationId xmlns:p14="http://schemas.microsoft.com/office/powerpoint/2010/main" val="107854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67619574-32C4-4A60-8D81-57DBED54E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399"/>
            <a:ext cx="8574616" cy="6569075"/>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46</a:t>
            </a:fld>
            <a:endParaRPr lang="en-US" dirty="0"/>
          </a:p>
        </p:txBody>
      </p:sp>
    </p:spTree>
    <p:extLst>
      <p:ext uri="{BB962C8B-B14F-4D97-AF65-F5344CB8AC3E}">
        <p14:creationId xmlns:p14="http://schemas.microsoft.com/office/powerpoint/2010/main" val="4246428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5BBA498B-796C-4992-9D7E-0BF114BAA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15" y="136525"/>
            <a:ext cx="8595781" cy="6584949"/>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47</a:t>
            </a:fld>
            <a:endParaRPr lang="en-US" dirty="0"/>
          </a:p>
        </p:txBody>
      </p:sp>
    </p:spTree>
    <p:extLst>
      <p:ext uri="{BB962C8B-B14F-4D97-AF65-F5344CB8AC3E}">
        <p14:creationId xmlns:p14="http://schemas.microsoft.com/office/powerpoint/2010/main" val="95840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E8E9D178-2931-403E-A34E-A98FF00866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3" y="152400"/>
            <a:ext cx="8777817" cy="6583363"/>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48</a:t>
            </a:fld>
            <a:endParaRPr lang="en-US" dirty="0"/>
          </a:p>
        </p:txBody>
      </p:sp>
    </p:spTree>
    <p:extLst>
      <p:ext uri="{BB962C8B-B14F-4D97-AF65-F5344CB8AC3E}">
        <p14:creationId xmlns:p14="http://schemas.microsoft.com/office/powerpoint/2010/main" val="120924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D022B505-CDC6-4EE1-8B2B-0AFA615F83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46" y="1"/>
            <a:ext cx="8833908" cy="6583361"/>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49</a:t>
            </a:fld>
            <a:endParaRPr lang="en-US" dirty="0"/>
          </a:p>
        </p:txBody>
      </p:sp>
    </p:spTree>
    <p:extLst>
      <p:ext uri="{BB962C8B-B14F-4D97-AF65-F5344CB8AC3E}">
        <p14:creationId xmlns:p14="http://schemas.microsoft.com/office/powerpoint/2010/main" val="13078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b="1" dirty="0">
                <a:solidFill>
                  <a:srgbClr val="C00000"/>
                </a:solidFill>
                <a:latin typeface="Times New Roman" pitchFamily="18" charset="0"/>
                <a:cs typeface="Times New Roman" pitchFamily="18" charset="0"/>
              </a:rPr>
              <a:t>WHAT IS BIG DATA?</a:t>
            </a:r>
            <a:endParaRPr lang="en-IN"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81600"/>
          </a:xfrm>
        </p:spPr>
        <p:txBody>
          <a:bodyPr>
            <a:noAutofit/>
          </a:bodyPr>
          <a:lstStyle/>
          <a:p>
            <a:pPr marL="0" indent="0" algn="just"/>
            <a:r>
              <a:rPr lang="en-US" sz="36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Big Data</a:t>
            </a:r>
            <a:r>
              <a:rPr lang="en-US" sz="2800" dirty="0">
                <a:latin typeface="Times New Roman" pitchFamily="18" charset="0"/>
                <a:cs typeface="Times New Roman" pitchFamily="18" charset="0"/>
              </a:rPr>
              <a:t>” is </a:t>
            </a:r>
            <a:r>
              <a:rPr lang="en-IN" sz="2800" dirty="0">
                <a:latin typeface="Times New Roman" pitchFamily="18" charset="0"/>
                <a:cs typeface="Times New Roman" pitchFamily="18" charset="0"/>
              </a:rPr>
              <a:t>a term for datasets that are so large or complex that traditional data processing software are inadequate to deal with them. </a:t>
            </a:r>
          </a:p>
          <a:p>
            <a:pPr marL="0" indent="0" algn="just"/>
            <a:endParaRPr lang="en-IN" sz="2800" dirty="0">
              <a:latin typeface="Times New Roman" pitchFamily="18" charset="0"/>
              <a:cs typeface="Times New Roman" pitchFamily="18" charset="0"/>
            </a:endParaRPr>
          </a:p>
          <a:p>
            <a:pPr marL="0" indent="0" algn="just"/>
            <a:r>
              <a:rPr lang="en-US" sz="2800" dirty="0">
                <a:latin typeface="Times New Roman" pitchFamily="18" charset="0"/>
                <a:cs typeface="Times New Roman" pitchFamily="18" charset="0"/>
              </a:rPr>
              <a:t> To extract value and hidden knowledge </a:t>
            </a:r>
            <a:endParaRPr lang="en-US" sz="3600" dirty="0">
              <a:latin typeface="Times New Roman" pitchFamily="18" charset="0"/>
              <a:cs typeface="Times New Roman" pitchFamily="18" charset="0"/>
            </a:endParaRPr>
          </a:p>
          <a:p>
            <a:pPr marL="400050" lvl="1" indent="0" algn="just"/>
            <a:r>
              <a:rPr lang="en-US" b="1" i="1" dirty="0">
                <a:solidFill>
                  <a:srgbClr val="0000FF"/>
                </a:solidFill>
                <a:latin typeface="Times New Roman" pitchFamily="18" charset="0"/>
                <a:cs typeface="Times New Roman" pitchFamily="18" charset="0"/>
              </a:rPr>
              <a:t>It requires new architecture, techniques, algorithms, and analytics .</a:t>
            </a:r>
          </a:p>
          <a:p>
            <a:pPr marL="0" indent="0" algn="just"/>
            <a:endParaRPr lang="en-US" sz="4000" b="1" i="1" dirty="0">
              <a:solidFill>
                <a:srgbClr val="0000FF"/>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6D44DB3-CE9E-4C2F-AFDE-1C77E4370B4D}"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5</a:t>
            </a:fld>
            <a:endParaRPr lang="en-US" dirty="0"/>
          </a:p>
        </p:txBody>
      </p:sp>
      <p:sp>
        <p:nvSpPr>
          <p:cNvPr id="6" name="Rounded Rectangle 5"/>
          <p:cNvSpPr/>
          <p:nvPr/>
        </p:nvSpPr>
        <p:spPr>
          <a:xfrm>
            <a:off x="228600" y="4648200"/>
            <a:ext cx="2732314"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900" dirty="0">
                <a:latin typeface="Fontin Sans Bold"/>
              </a:rPr>
              <a:t>Massive Volume</a:t>
            </a:r>
            <a:endParaRPr lang="en-US" sz="1900" dirty="0">
              <a:latin typeface="Fontin Sans Bo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AB189F0D-E3AC-41EF-AD78-22546D4AB1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5" y="197644"/>
            <a:ext cx="8677275" cy="6507956"/>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50</a:t>
            </a:fld>
            <a:endParaRPr lang="en-US" dirty="0"/>
          </a:p>
        </p:txBody>
      </p:sp>
    </p:spTree>
    <p:extLst>
      <p:ext uri="{BB962C8B-B14F-4D97-AF65-F5344CB8AC3E}">
        <p14:creationId xmlns:p14="http://schemas.microsoft.com/office/powerpoint/2010/main" val="1530253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9F5FCAD3-55FE-49B9-8309-468DD23312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83" y="244475"/>
            <a:ext cx="8513233" cy="6384925"/>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51</a:t>
            </a:fld>
            <a:endParaRPr lang="en-US" dirty="0"/>
          </a:p>
        </p:txBody>
      </p:sp>
    </p:spTree>
    <p:extLst>
      <p:ext uri="{BB962C8B-B14F-4D97-AF65-F5344CB8AC3E}">
        <p14:creationId xmlns:p14="http://schemas.microsoft.com/office/powerpoint/2010/main" val="1887727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0144D9A8-D88A-488F-AD20-7E149F562A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5" y="203597"/>
            <a:ext cx="8601075" cy="6450806"/>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a:xfrm>
            <a:off x="6553200" y="6356350"/>
            <a:ext cx="2133600" cy="365125"/>
          </a:xfrm>
        </p:spPr>
        <p:txBody>
          <a:bodyPr/>
          <a:lstStyle/>
          <a:p>
            <a:fld id="{786680E1-E79F-4D26-8948-152CD75DDCF0}" type="slidenum">
              <a:rPr lang="en-US" smtClean="0"/>
              <a:pPr/>
              <a:t>52</a:t>
            </a:fld>
            <a:endParaRPr lang="en-US" dirty="0"/>
          </a:p>
        </p:txBody>
      </p:sp>
    </p:spTree>
    <p:extLst>
      <p:ext uri="{BB962C8B-B14F-4D97-AF65-F5344CB8AC3E}">
        <p14:creationId xmlns:p14="http://schemas.microsoft.com/office/powerpoint/2010/main" val="4035783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0FFA3485-D093-419C-9E3D-DB316EC218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4" y="136526"/>
            <a:ext cx="8905876" cy="6584950"/>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53</a:t>
            </a:fld>
            <a:endParaRPr lang="en-US" dirty="0"/>
          </a:p>
        </p:txBody>
      </p:sp>
    </p:spTree>
    <p:extLst>
      <p:ext uri="{BB962C8B-B14F-4D97-AF65-F5344CB8AC3E}">
        <p14:creationId xmlns:p14="http://schemas.microsoft.com/office/powerpoint/2010/main" val="1705543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E7EAF824-8B88-435F-A19A-6B82DECED0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4" y="182564"/>
            <a:ext cx="8829676" cy="6446836"/>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54</a:t>
            </a:fld>
            <a:endParaRPr lang="en-US" dirty="0"/>
          </a:p>
        </p:txBody>
      </p:sp>
    </p:spTree>
    <p:extLst>
      <p:ext uri="{BB962C8B-B14F-4D97-AF65-F5344CB8AC3E}">
        <p14:creationId xmlns:p14="http://schemas.microsoft.com/office/powerpoint/2010/main" val="2787235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B31-9A99-47B0-8019-58EEFD155990}"/>
              </a:ext>
            </a:extLst>
          </p:cNvPr>
          <p:cNvSpPr>
            <a:spLocks noGrp="1"/>
          </p:cNvSpPr>
          <p:nvPr>
            <p:ph type="title"/>
          </p:nvPr>
        </p:nvSpPr>
        <p:spPr>
          <a:xfrm>
            <a:off x="457200" y="274638"/>
            <a:ext cx="8229600" cy="792162"/>
          </a:xfrm>
        </p:spPr>
        <p:txBody>
          <a:bodyPr>
            <a:noAutofit/>
          </a:bodyPr>
          <a:lstStyle/>
          <a:p>
            <a:endParaRPr lang="en-IN" sz="3200" b="1" dirty="0">
              <a:solidFill>
                <a:srgbClr val="C00000"/>
              </a:solidFill>
              <a:latin typeface="Times New Roman" pitchFamily="18" charset="0"/>
              <a:cs typeface="Times New Roman" pitchFamily="18" charset="0"/>
            </a:endParaRPr>
          </a:p>
        </p:txBody>
      </p:sp>
      <p:pic>
        <p:nvPicPr>
          <p:cNvPr id="7" name="Content Placeholder 6">
            <a:extLst>
              <a:ext uri="{FF2B5EF4-FFF2-40B4-BE49-F238E27FC236}">
                <a16:creationId xmlns:a16="http://schemas.microsoft.com/office/drawing/2014/main" id="{9F917C96-833D-4455-958F-E27E81F29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5957"/>
            <a:ext cx="8534400" cy="6619643"/>
          </a:xfrm>
        </p:spPr>
      </p:pic>
      <p:sp>
        <p:nvSpPr>
          <p:cNvPr id="4" name="Date Placeholder 3">
            <a:extLst>
              <a:ext uri="{FF2B5EF4-FFF2-40B4-BE49-F238E27FC236}">
                <a16:creationId xmlns:a16="http://schemas.microsoft.com/office/drawing/2014/main" id="{A3F584BB-4522-4489-BEA5-D10610926696}"/>
              </a:ext>
            </a:extLst>
          </p:cNvPr>
          <p:cNvSpPr>
            <a:spLocks noGrp="1"/>
          </p:cNvSpPr>
          <p:nvPr>
            <p:ph type="dt" sz="half" idx="10"/>
          </p:nvPr>
        </p:nvSpPr>
        <p:spPr/>
        <p:txBody>
          <a:bodyPr/>
          <a:lstStyle/>
          <a:p>
            <a:fld id="{F851A7AC-83C3-453F-8CAE-DA69A670EF5E}"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72EA2CF7-FBD7-438C-A3C7-BA9EDF00FBEF}"/>
              </a:ext>
            </a:extLst>
          </p:cNvPr>
          <p:cNvSpPr>
            <a:spLocks noGrp="1"/>
          </p:cNvSpPr>
          <p:nvPr>
            <p:ph type="sldNum" sz="quarter" idx="12"/>
          </p:nvPr>
        </p:nvSpPr>
        <p:spPr/>
        <p:txBody>
          <a:bodyPr/>
          <a:lstStyle/>
          <a:p>
            <a:fld id="{786680E1-E79F-4D26-8948-152CD75DDCF0}" type="slidenum">
              <a:rPr lang="en-US" smtClean="0"/>
              <a:pPr/>
              <a:t>55</a:t>
            </a:fld>
            <a:endParaRPr lang="en-US" dirty="0"/>
          </a:p>
        </p:txBody>
      </p:sp>
    </p:spTree>
    <p:extLst>
      <p:ext uri="{BB962C8B-B14F-4D97-AF65-F5344CB8AC3E}">
        <p14:creationId xmlns:p14="http://schemas.microsoft.com/office/powerpoint/2010/main" val="4170684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2D1B-C4B1-4E33-89BD-1D1DA21AAD90}"/>
              </a:ext>
            </a:extLst>
          </p:cNvPr>
          <p:cNvSpPr>
            <a:spLocks noGrp="1"/>
          </p:cNvSpPr>
          <p:nvPr>
            <p:ph type="title"/>
          </p:nvPr>
        </p:nvSpPr>
        <p:spPr>
          <a:xfrm>
            <a:off x="457200" y="152400"/>
            <a:ext cx="8229600" cy="1143000"/>
          </a:xfrm>
        </p:spPr>
        <p:txBody>
          <a:bodyPr anchor="t">
            <a:noAutofit/>
          </a:bodyPr>
          <a:lstStyle/>
          <a:p>
            <a:r>
              <a:rPr lang="en-US" sz="3600" dirty="0">
                <a:solidFill>
                  <a:srgbClr val="FF0000"/>
                </a:solidFill>
              </a:rPr>
              <a:t>Explore the Opportunities </a:t>
            </a:r>
            <a:br>
              <a:rPr lang="en-US" sz="3600" dirty="0">
                <a:solidFill>
                  <a:srgbClr val="FF0000"/>
                </a:solidFill>
              </a:rPr>
            </a:br>
            <a:r>
              <a:rPr lang="en-US" sz="3600" dirty="0">
                <a:solidFill>
                  <a:srgbClr val="FF0000"/>
                </a:solidFill>
              </a:rPr>
              <a:t>with Bigdata </a:t>
            </a:r>
          </a:p>
        </p:txBody>
      </p:sp>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1524000"/>
            <a:ext cx="8229600" cy="4525963"/>
          </a:xfrm>
        </p:spPr>
        <p:txBody>
          <a:bodyPr>
            <a:noAutofit/>
          </a:bodyPr>
          <a:lstStyle/>
          <a:p>
            <a:pPr marL="0" indent="0" algn="just">
              <a:buNone/>
            </a:pPr>
            <a:r>
              <a:rPr lang="en-US" sz="3000" b="1" i="0" dirty="0">
                <a:solidFill>
                  <a:srgbClr val="0000FF"/>
                </a:solidFill>
                <a:effectLst/>
                <a:latin typeface="+mj-lt"/>
              </a:rPr>
              <a:t>1. Enhanced information management:</a:t>
            </a:r>
          </a:p>
          <a:p>
            <a:pPr algn="just">
              <a:buFont typeface="Wingdings" panose="05000000000000000000" pitchFamily="2" charset="2"/>
              <a:buChar char="Ø"/>
            </a:pPr>
            <a:r>
              <a:rPr lang="en-US" sz="3000" b="0" i="0" dirty="0">
                <a:solidFill>
                  <a:srgbClr val="333333"/>
                </a:solidFill>
                <a:effectLst/>
                <a:latin typeface="+mj-lt"/>
              </a:rPr>
              <a:t>Big Data enables enhanced discovery, access, availability, exploitation, and provisioning of information within companies. </a:t>
            </a:r>
          </a:p>
          <a:p>
            <a:pPr algn="just">
              <a:buFont typeface="Wingdings" panose="05000000000000000000" pitchFamily="2" charset="2"/>
              <a:buChar char="Ø"/>
            </a:pPr>
            <a:r>
              <a:rPr lang="en-US" sz="3000" b="0" i="0" dirty="0">
                <a:solidFill>
                  <a:srgbClr val="333333"/>
                </a:solidFill>
                <a:effectLst/>
                <a:latin typeface="+mj-lt"/>
              </a:rPr>
              <a:t>It can enable the discovery of new data sets that are not yet being used to drive value.</a:t>
            </a: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56</a:t>
            </a:fld>
            <a:endParaRPr lang="en-US" dirty="0"/>
          </a:p>
        </p:txBody>
      </p:sp>
    </p:spTree>
    <p:extLst>
      <p:ext uri="{BB962C8B-B14F-4D97-AF65-F5344CB8AC3E}">
        <p14:creationId xmlns:p14="http://schemas.microsoft.com/office/powerpoint/2010/main" val="3862063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81000"/>
            <a:ext cx="8229600" cy="5867400"/>
          </a:xfrm>
        </p:spPr>
        <p:txBody>
          <a:bodyPr>
            <a:noAutofit/>
          </a:bodyPr>
          <a:lstStyle/>
          <a:p>
            <a:pPr marL="0" indent="0" algn="just">
              <a:lnSpc>
                <a:spcPct val="107000"/>
              </a:lnSpc>
              <a:spcBef>
                <a:spcPts val="0"/>
              </a:spcBef>
              <a:spcAft>
                <a:spcPts val="800"/>
              </a:spcAft>
              <a:buNone/>
            </a:pPr>
            <a:r>
              <a:rPr lang="en-US" sz="3000" b="1" dirty="0">
                <a:solidFill>
                  <a:srgbClr val="0000FF"/>
                </a:solidFill>
                <a:effectLst/>
                <a:latin typeface="+mj-lt"/>
                <a:ea typeface="Calibri" panose="020F0502020204030204" pitchFamily="34" charset="0"/>
                <a:cs typeface="Calibri" panose="020F0502020204030204" pitchFamily="34" charset="0"/>
              </a:rPr>
              <a:t>2. Increased supply chain visibility and transparency:</a:t>
            </a:r>
            <a:endParaRPr lang="en-US" sz="3000" b="1" dirty="0">
              <a:solidFill>
                <a:srgbClr val="0000FF"/>
              </a:solidFill>
              <a:effectLst/>
              <a:latin typeface="+mj-lt"/>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buFont typeface="Wingdings" panose="05000000000000000000" pitchFamily="2" charset="2"/>
              <a:buChar char="Ø"/>
            </a:pPr>
            <a:r>
              <a:rPr lang="en-US" sz="3000" dirty="0">
                <a:solidFill>
                  <a:srgbClr val="333333"/>
                </a:solidFill>
                <a:effectLst/>
                <a:latin typeface="+mj-lt"/>
                <a:ea typeface="Calibri" panose="020F0502020204030204" pitchFamily="34" charset="0"/>
                <a:cs typeface="Calibri" panose="020F0502020204030204" pitchFamily="34" charset="0"/>
              </a:rPr>
              <a:t>Big Data can increase supply chain visibility and transparency through real-time control, and multi-tier (process, decision, and financial) visibility irrespective of data location. </a:t>
            </a:r>
          </a:p>
          <a:p>
            <a:pPr marL="0" indent="0" algn="just">
              <a:lnSpc>
                <a:spcPct val="107000"/>
              </a:lnSpc>
              <a:spcBef>
                <a:spcPts val="0"/>
              </a:spcBef>
              <a:spcAft>
                <a:spcPts val="800"/>
              </a:spcAft>
              <a:buNone/>
            </a:pPr>
            <a:r>
              <a:rPr lang="en-US" sz="3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 Greater responsiveness</a:t>
            </a:r>
            <a:r>
              <a:rPr lang="en-US" sz="3000" b="1" dirty="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457200" algn="just">
              <a:lnSpc>
                <a:spcPct val="107000"/>
              </a:lnSpc>
              <a:spcBef>
                <a:spcPts val="0"/>
              </a:spcBef>
              <a:spcAft>
                <a:spcPts val="80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With Big Data, companies are able to react quicker to changing market conditions, reduce time-to-market, and increase the robustness of supply chains.</a:t>
            </a:r>
            <a:endParaRPr lang="en-US" sz="3000" dirty="0">
              <a:solidFill>
                <a:srgbClr val="333333"/>
              </a:solidFill>
              <a:effectLst/>
              <a:latin typeface="+mj-lt"/>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57</a:t>
            </a:fld>
            <a:endParaRPr lang="en-US" dirty="0"/>
          </a:p>
        </p:txBody>
      </p:sp>
    </p:spTree>
    <p:extLst>
      <p:ext uri="{BB962C8B-B14F-4D97-AF65-F5344CB8AC3E}">
        <p14:creationId xmlns:p14="http://schemas.microsoft.com/office/powerpoint/2010/main" val="2661831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172200"/>
          </a:xfrm>
        </p:spPr>
        <p:txBody>
          <a:bodyPr>
            <a:normAutofit lnSpcReduction="10000"/>
          </a:bodyPr>
          <a:lstStyle/>
          <a:p>
            <a:pPr marL="0" marR="0" lvl="0" indent="0" algn="just">
              <a:lnSpc>
                <a:spcPct val="107000"/>
              </a:lnSpc>
              <a:spcBef>
                <a:spcPts val="0"/>
              </a:spcBef>
              <a:spcAft>
                <a:spcPts val="0"/>
              </a:spcAft>
              <a:buNone/>
            </a:pPr>
            <a:r>
              <a:rPr lang="en-US" sz="3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4. Enhance product and market strategy:</a:t>
            </a:r>
            <a:endParaRPr lang="en-US" sz="3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Big Data analytics can enhance customer segmentation, allowing for better scalability. </a:t>
            </a:r>
          </a:p>
          <a:p>
            <a:pPr marL="571500" marR="0" indent="-457200" algn="just">
              <a:lnSpc>
                <a:spcPct val="107000"/>
              </a:lnSpc>
              <a:spcBef>
                <a:spcPts val="0"/>
              </a:spcBef>
              <a:spcAft>
                <a:spcPts val="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It can improve customer service levels, enhance customer acquisition and sales strategies (through web and social).</a:t>
            </a:r>
          </a:p>
          <a:p>
            <a:pPr marL="114300" marR="0" indent="0" algn="just">
              <a:lnSpc>
                <a:spcPct val="107000"/>
              </a:lnSpc>
              <a:spcBef>
                <a:spcPts val="0"/>
              </a:spcBef>
              <a:spcAft>
                <a:spcPts val="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3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5. Improved demand management and production planning:</a:t>
            </a:r>
            <a:endParaRPr lang="en-US" sz="3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80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Big analytics can provide insights for product launch and release planning, and increased granularity of planning levels allows for optimized, shorter planning cycles.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30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58</a:t>
            </a:fld>
            <a:endParaRPr lang="en-US" dirty="0"/>
          </a:p>
        </p:txBody>
      </p:sp>
    </p:spTree>
    <p:extLst>
      <p:ext uri="{BB962C8B-B14F-4D97-AF65-F5344CB8AC3E}">
        <p14:creationId xmlns:p14="http://schemas.microsoft.com/office/powerpoint/2010/main" val="1181423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lvl="0" indent="0" algn="just">
              <a:lnSpc>
                <a:spcPct val="107000"/>
              </a:lnSpc>
              <a:spcBef>
                <a:spcPts val="0"/>
              </a:spcBef>
              <a:spcAft>
                <a:spcPts val="800"/>
              </a:spcAft>
              <a:buNone/>
            </a:pPr>
            <a:r>
              <a:rPr lang="en-US" sz="3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6. Innovation and product design benefits:</a:t>
            </a:r>
            <a:endParaRPr lang="en-US" sz="3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114300" marR="0" indent="-457200" algn="just">
              <a:spcBef>
                <a:spcPts val="0"/>
              </a:spcBef>
              <a:spcAft>
                <a:spcPts val="80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wide variety of data streams can aid innovation and product design. </a:t>
            </a:r>
          </a:p>
          <a:p>
            <a:pPr marL="114300" marR="0" indent="-457200" algn="just">
              <a:spcBef>
                <a:spcPts val="0"/>
              </a:spcBef>
              <a:spcAft>
                <a:spcPts val="80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These include utilizable product usage data, point-of-sales data, field data from devices, customer data, and supplier suggestions to drive product and process innovation.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3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7. Positive financial implications:</a:t>
            </a:r>
            <a:endParaRPr lang="en-US" sz="3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800"/>
              </a:spcAft>
              <a:buFont typeface="Wingdings" panose="05000000000000000000" pitchFamily="2" charset="2"/>
              <a:buChar char="Ø"/>
            </a:pPr>
            <a:r>
              <a:rPr lang="en-US" sz="3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Big Data can reduce long-term costs, increase ability to invest, and improve understanding of cost drivers and impacts.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59</a:t>
            </a:fld>
            <a:endParaRPr lang="en-US" dirty="0"/>
          </a:p>
        </p:txBody>
      </p:sp>
    </p:spTree>
    <p:extLst>
      <p:ext uri="{BB962C8B-B14F-4D97-AF65-F5344CB8AC3E}">
        <p14:creationId xmlns:p14="http://schemas.microsoft.com/office/powerpoint/2010/main" val="384549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b="1" dirty="0">
                <a:solidFill>
                  <a:srgbClr val="FF0000"/>
                </a:solidFill>
                <a:latin typeface="Times New Roman" pitchFamily="18" charset="0"/>
                <a:cs typeface="Times New Roman" pitchFamily="18" charset="0"/>
              </a:rPr>
              <a:t>WHAT IS BIG DATA?</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81600"/>
          </a:xfrm>
        </p:spPr>
        <p:txBody>
          <a:bodyPr>
            <a:noAutofit/>
          </a:bodyPr>
          <a:lstStyle/>
          <a:p>
            <a:pPr marL="0" indent="0" algn="just"/>
            <a:r>
              <a:rPr lang="en-US" sz="3600" dirty="0">
                <a:latin typeface="Times New Roman" pitchFamily="18" charset="0"/>
                <a:cs typeface="Times New Roman" pitchFamily="18" charset="0"/>
              </a:rPr>
              <a:t> “</a:t>
            </a:r>
            <a:r>
              <a:rPr lang="en-US" sz="2800" b="1" dirty="0">
                <a:latin typeface="Times New Roman" pitchFamily="18" charset="0"/>
                <a:cs typeface="Times New Roman" pitchFamily="18" charset="0"/>
              </a:rPr>
              <a:t>Big Data</a:t>
            </a:r>
            <a:r>
              <a:rPr lang="en-US" sz="2800" dirty="0">
                <a:latin typeface="Times New Roman" pitchFamily="18" charset="0"/>
                <a:cs typeface="Times New Roman" pitchFamily="18" charset="0"/>
              </a:rPr>
              <a:t>” is </a:t>
            </a:r>
            <a:r>
              <a:rPr lang="en-IN" sz="2800" dirty="0">
                <a:latin typeface="Times New Roman" pitchFamily="18" charset="0"/>
                <a:cs typeface="Times New Roman" pitchFamily="18" charset="0"/>
              </a:rPr>
              <a:t>a term for datasets that are so large or complex that traditional data processing software are inadequate to deal with them. </a:t>
            </a:r>
          </a:p>
          <a:p>
            <a:pPr marL="0" indent="0" algn="just"/>
            <a:r>
              <a:rPr lang="en-US" sz="2800" dirty="0">
                <a:latin typeface="Times New Roman" pitchFamily="18" charset="0"/>
                <a:cs typeface="Times New Roman" pitchFamily="18" charset="0"/>
              </a:rPr>
              <a:t> To extract value and hidden knowledge</a:t>
            </a:r>
            <a:r>
              <a:rPr lang="en-US" sz="3600" dirty="0">
                <a:latin typeface="Times New Roman" pitchFamily="18" charset="0"/>
                <a:cs typeface="Times New Roman" pitchFamily="18" charset="0"/>
              </a:rPr>
              <a:t> </a:t>
            </a:r>
          </a:p>
          <a:p>
            <a:pPr marL="400050" lvl="1" indent="0" algn="just"/>
            <a:r>
              <a:rPr lang="en-US" b="1" i="1" dirty="0">
                <a:solidFill>
                  <a:srgbClr val="0000FF"/>
                </a:solidFill>
                <a:latin typeface="Times New Roman" pitchFamily="18" charset="0"/>
                <a:cs typeface="Times New Roman" pitchFamily="18" charset="0"/>
              </a:rPr>
              <a:t>It requires new architecture, techniques, algorithms, and analytics to manage.</a:t>
            </a:r>
          </a:p>
          <a:p>
            <a:pPr marL="0" indent="0" algn="just"/>
            <a:endParaRPr lang="en-US" sz="4000" b="1" i="1" dirty="0">
              <a:solidFill>
                <a:srgbClr val="0000FF"/>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AE1A5B6-9951-4318-95BD-C312A3F959BA}"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6</a:t>
            </a:fld>
            <a:endParaRPr lang="en-US" dirty="0"/>
          </a:p>
        </p:txBody>
      </p:sp>
      <p:sp>
        <p:nvSpPr>
          <p:cNvPr id="6" name="Rounded Rectangle 5"/>
          <p:cNvSpPr/>
          <p:nvPr/>
        </p:nvSpPr>
        <p:spPr>
          <a:xfrm>
            <a:off x="228600" y="4495800"/>
            <a:ext cx="2732314"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900" dirty="0">
                <a:latin typeface="Fontin Sans Bold"/>
              </a:rPr>
              <a:t>Massive Volume</a:t>
            </a:r>
            <a:endParaRPr lang="en-US" sz="1900" dirty="0">
              <a:latin typeface="Fontin Sans Bold"/>
            </a:endParaRPr>
          </a:p>
        </p:txBody>
      </p:sp>
      <p:sp>
        <p:nvSpPr>
          <p:cNvPr id="8" name="Rounded Rectangle 7"/>
          <p:cNvSpPr/>
          <p:nvPr/>
        </p:nvSpPr>
        <p:spPr>
          <a:xfrm>
            <a:off x="1680048" y="4953006"/>
            <a:ext cx="2732314"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900" dirty="0">
                <a:latin typeface="Fontin Sans Bold"/>
              </a:rPr>
              <a:t>Complex data formats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indent="0" algn="just">
              <a:lnSpc>
                <a:spcPct val="107000"/>
              </a:lnSpc>
              <a:spcBef>
                <a:spcPts val="0"/>
              </a:spcBef>
              <a:spcAft>
                <a:spcPts val="800"/>
              </a:spcAft>
              <a:buNone/>
            </a:pPr>
            <a:r>
              <a:rPr lang="en-US" sz="2800" b="1" dirty="0">
                <a:solidFill>
                  <a:srgbClr val="0000FF"/>
                </a:solidFill>
                <a:latin typeface="Calibri" panose="020F0502020204030204" pitchFamily="34" charset="0"/>
                <a:ea typeface="Calibri" panose="020F0502020204030204" pitchFamily="34" charset="0"/>
                <a:cs typeface="Calibri" panose="020F0502020204030204" pitchFamily="34" charset="0"/>
              </a:rPr>
              <a:t>8. M</a:t>
            </a:r>
            <a:r>
              <a:rPr lang="en-US" sz="28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ore integration and collaboration:</a:t>
            </a:r>
            <a:endParaRPr lang="en-US" sz="2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sz="2800" dirty="0">
                <a:solidFill>
                  <a:srgbClr val="333333"/>
                </a:solidFill>
                <a:effectLst/>
                <a:latin typeface="Calibri" panose="020F0502020204030204" pitchFamily="34" charset="0"/>
                <a:ea typeface="Calibri" panose="020F0502020204030204" pitchFamily="34" charset="0"/>
              </a:rPr>
              <a:t>Adopting cross-functional integration and collaboration approaches with key partners. </a:t>
            </a:r>
          </a:p>
          <a:p>
            <a:pPr marL="0" marR="0" lvl="0" indent="0" algn="just">
              <a:lnSpc>
                <a:spcPct val="107000"/>
              </a:lnSpc>
              <a:spcBef>
                <a:spcPts val="0"/>
              </a:spcBef>
              <a:spcAft>
                <a:spcPts val="0"/>
              </a:spcAft>
              <a:buNone/>
            </a:pPr>
            <a:endParaRPr lang="en-US" sz="28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a:lnSpc>
                <a:spcPct val="107000"/>
              </a:lnSpc>
              <a:spcBef>
                <a:spcPts val="0"/>
              </a:spcBef>
              <a:spcAft>
                <a:spcPts val="0"/>
              </a:spcAft>
              <a:buNone/>
            </a:pPr>
            <a:r>
              <a:rPr lang="en-US" sz="28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9. Enhanced logistics:</a:t>
            </a:r>
            <a:endParaRPr lang="en-US" sz="2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0"/>
              </a:spcAft>
              <a:buFont typeface="Wingdings" panose="05000000000000000000" pitchFamily="2" charset="2"/>
              <a:buChar char="Ø"/>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It can enable real-time rescheduling, route planning, re-routing and road-side service planning.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60</a:t>
            </a:fld>
            <a:endParaRPr lang="en-US" dirty="0"/>
          </a:p>
        </p:txBody>
      </p:sp>
    </p:spTree>
    <p:extLst>
      <p:ext uri="{BB962C8B-B14F-4D97-AF65-F5344CB8AC3E}">
        <p14:creationId xmlns:p14="http://schemas.microsoft.com/office/powerpoint/2010/main" val="3324861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a:bodyPr>
          <a:lstStyle/>
          <a:p>
            <a:pPr marL="0" marR="0" lvl="0" indent="0" algn="just">
              <a:lnSpc>
                <a:spcPct val="107000"/>
              </a:lnSpc>
              <a:spcBef>
                <a:spcPts val="0"/>
              </a:spcBef>
              <a:spcAft>
                <a:spcPts val="0"/>
              </a:spcAft>
              <a:buNone/>
            </a:pPr>
            <a:r>
              <a:rPr lang="en-US" sz="28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 More efficient inventory management:</a:t>
            </a:r>
            <a:endParaRPr lang="en-US" sz="2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0"/>
              </a:spcAft>
              <a:buFont typeface="Wingdings" panose="05000000000000000000" pitchFamily="2" charset="2"/>
              <a:buChar char="Ø"/>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Vital information becomes more transparent and available at a much higher frequency as parties cooperate.</a:t>
            </a:r>
          </a:p>
          <a:p>
            <a:pPr marL="114300" marR="0" indent="0" algn="just">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28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11. Improved risk management</a:t>
            </a:r>
            <a:endParaRPr lang="en-US" sz="2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lgn="just">
              <a:lnSpc>
                <a:spcPct val="107000"/>
              </a:lnSpc>
              <a:spcBef>
                <a:spcPts val="0"/>
              </a:spcBef>
              <a:spcAft>
                <a:spcPts val="800"/>
              </a:spcAft>
              <a:buFont typeface="Wingdings" panose="05000000000000000000" pitchFamily="2" charset="2"/>
              <a:buChar char="Ø"/>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Big Data can enhance risk evaluation, aiding continuity management at industry and supply chain level to reduce the impact of disruptions.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61</a:t>
            </a:fld>
            <a:endParaRPr lang="en-US" dirty="0"/>
          </a:p>
        </p:txBody>
      </p:sp>
    </p:spTree>
    <p:extLst>
      <p:ext uri="{BB962C8B-B14F-4D97-AF65-F5344CB8AC3E}">
        <p14:creationId xmlns:p14="http://schemas.microsoft.com/office/powerpoint/2010/main" val="3321854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62</a:t>
            </a:fld>
            <a:endParaRPr lang="en-US" dirty="0"/>
          </a:p>
        </p:txBody>
      </p:sp>
      <p:sp>
        <p:nvSpPr>
          <p:cNvPr id="6" name="Title 1">
            <a:extLst>
              <a:ext uri="{FF2B5EF4-FFF2-40B4-BE49-F238E27FC236}">
                <a16:creationId xmlns:a16="http://schemas.microsoft.com/office/drawing/2014/main" id="{0CD0596B-CA2E-4B83-B4F9-A19559FD5852}"/>
              </a:ext>
            </a:extLst>
          </p:cNvPr>
          <p:cNvSpPr>
            <a:spLocks noGrp="1"/>
          </p:cNvSpPr>
          <p:nvPr>
            <p:ph type="title"/>
          </p:nvPr>
        </p:nvSpPr>
        <p:spPr>
          <a:xfrm>
            <a:off x="457200" y="152400"/>
            <a:ext cx="8229600" cy="701675"/>
          </a:xfrm>
        </p:spPr>
        <p:txBody>
          <a:bodyPr anchor="t">
            <a:noAutofit/>
          </a:bodyPr>
          <a:lstStyle/>
          <a:p>
            <a:pPr marL="0" marR="0" algn="ctr">
              <a:lnSpc>
                <a:spcPct val="107000"/>
              </a:lnSpc>
              <a:spcBef>
                <a:spcPts val="0"/>
              </a:spcBef>
              <a:spcAft>
                <a:spcPts val="800"/>
              </a:spcAf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Best Practices with Big Data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CFA8445E-6BA9-4DA0-8788-CDC38743DA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1" y="990600"/>
            <a:ext cx="6705600" cy="5257800"/>
          </a:xfrm>
        </p:spPr>
      </p:pic>
    </p:spTree>
    <p:extLst>
      <p:ext uri="{BB962C8B-B14F-4D97-AF65-F5344CB8AC3E}">
        <p14:creationId xmlns:p14="http://schemas.microsoft.com/office/powerpoint/2010/main" val="2875928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indent="0" algn="ctr">
              <a:spcBef>
                <a:spcPts val="0"/>
              </a:spcBef>
              <a:spcAft>
                <a:spcPts val="0"/>
              </a:spcAft>
              <a:buNone/>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Best Practices with Big Data</a:t>
            </a:r>
          </a:p>
          <a:p>
            <a:pPr marL="0" marR="0" indent="0" algn="ctr">
              <a:spcBef>
                <a:spcPts val="0"/>
              </a:spcBef>
              <a:spcAft>
                <a:spcPts val="0"/>
              </a:spcAft>
              <a:buNone/>
            </a:pPr>
            <a:endPar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0"/>
              </a:spcAft>
              <a:buNone/>
            </a:pPr>
            <a:r>
              <a:rPr lang="en-US" sz="3600" b="1" dirty="0">
                <a:solidFill>
                  <a:srgbClr val="222222"/>
                </a:solidFill>
                <a:effectLst/>
                <a:latin typeface="+mj-lt"/>
                <a:ea typeface="Times New Roman" panose="02020603050405020304" pitchFamily="18" charset="0"/>
                <a:cs typeface="Times New Roman" panose="02020603050405020304" pitchFamily="18" charset="0"/>
              </a:rPr>
              <a:t>What are the key big data best practices? </a:t>
            </a:r>
          </a:p>
          <a:p>
            <a:pPr marL="0" marR="0" indent="0" algn="just">
              <a:lnSpc>
                <a:spcPct val="107000"/>
              </a:lnSpc>
              <a:spcBef>
                <a:spcPts val="0"/>
              </a:spcBef>
              <a:spcAft>
                <a:spcPts val="0"/>
              </a:spcAft>
              <a:buNone/>
            </a:pPr>
            <a:endParaRPr lang="en-US" sz="3600" b="1" dirty="0">
              <a:solidFill>
                <a:srgbClr val="222222"/>
              </a:solidFill>
              <a:effectLst/>
              <a:latin typeface="+mj-lt"/>
              <a:ea typeface="Times New Roman" panose="02020603050405020304" pitchFamily="18" charset="0"/>
              <a:cs typeface="Times New Roman" panose="02020603050405020304" pitchFamily="18" charset="0"/>
            </a:endParaRPr>
          </a:p>
          <a:p>
            <a:pPr algn="just">
              <a:lnSpc>
                <a:spcPct val="107000"/>
              </a:lnSpc>
              <a:spcBef>
                <a:spcPts val="0"/>
              </a:spcBef>
            </a:pPr>
            <a:r>
              <a:rPr lang="en-US" sz="3600" dirty="0">
                <a:solidFill>
                  <a:srgbClr val="222222"/>
                </a:solidFill>
                <a:latin typeface="+mj-lt"/>
                <a:ea typeface="Times New Roman" panose="02020603050405020304" pitchFamily="18" charset="0"/>
                <a:cs typeface="Times New Roman" panose="02020603050405020304" pitchFamily="18" charset="0"/>
              </a:rPr>
              <a:t>B</a:t>
            </a:r>
            <a:r>
              <a:rPr lang="en-US" sz="3600" dirty="0">
                <a:solidFill>
                  <a:srgbClr val="222222"/>
                </a:solidFill>
                <a:effectLst/>
                <a:latin typeface="+mj-lt"/>
                <a:ea typeface="Times New Roman" panose="02020603050405020304" pitchFamily="18" charset="0"/>
                <a:cs typeface="Times New Roman" panose="02020603050405020304" pitchFamily="18" charset="0"/>
              </a:rPr>
              <a:t>ig data best practices is to ensure that the data is not just collected, but also analyzed and stored in a way that it can be retrieved when needed. </a:t>
            </a:r>
          </a:p>
          <a:p>
            <a:pPr marL="0" marR="0" indent="0" algn="ctr">
              <a:spcBef>
                <a:spcPts val="0"/>
              </a:spcBef>
              <a:spcAft>
                <a:spcPts val="0"/>
              </a:spcAft>
              <a:buNone/>
            </a:pPr>
            <a:endPar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sz="3600" dirty="0">
              <a:latin typeface="+mj-lt"/>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63</a:t>
            </a:fld>
            <a:endParaRPr lang="en-US" dirty="0"/>
          </a:p>
        </p:txBody>
      </p:sp>
    </p:spTree>
    <p:extLst>
      <p:ext uri="{BB962C8B-B14F-4D97-AF65-F5344CB8AC3E}">
        <p14:creationId xmlns:p14="http://schemas.microsoft.com/office/powerpoint/2010/main" val="3910170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indent="0" algn="ctr">
              <a:spcBef>
                <a:spcPts val="0"/>
              </a:spcBef>
              <a:spcAft>
                <a:spcPts val="0"/>
              </a:spcAft>
              <a:buNone/>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Best Practices with Big Data</a:t>
            </a:r>
          </a:p>
          <a:p>
            <a:pPr marL="0" marR="0" indent="0" algn="just">
              <a:spcBef>
                <a:spcPts val="0"/>
              </a:spcBef>
              <a:spcAft>
                <a:spcPts val="0"/>
              </a:spcAft>
              <a:buNone/>
            </a:pPr>
            <a:r>
              <a:rPr lang="en-US" dirty="0">
                <a:effectLst/>
                <a:latin typeface="+mj-lt"/>
                <a:ea typeface="Times New Roman" panose="02020603050405020304" pitchFamily="18" charset="0"/>
              </a:rPr>
              <a:t>1- Know what data is important and what it is not</a:t>
            </a:r>
          </a:p>
          <a:p>
            <a:pPr marL="0" indent="0" algn="just">
              <a:spcBef>
                <a:spcPts val="0"/>
              </a:spcBef>
              <a:buNone/>
            </a:pPr>
            <a:r>
              <a:rPr lang="en-US" dirty="0">
                <a:effectLst/>
                <a:latin typeface="+mj-lt"/>
                <a:ea typeface="Times New Roman" panose="02020603050405020304" pitchFamily="18" charset="0"/>
              </a:rPr>
              <a:t>2- Ensure high quality</a:t>
            </a:r>
          </a:p>
          <a:p>
            <a:pPr marL="0" indent="0" algn="just">
              <a:spcBef>
                <a:spcPts val="0"/>
              </a:spcBef>
              <a:buNone/>
            </a:pPr>
            <a:r>
              <a:rPr lang="en-US" dirty="0">
                <a:effectLst/>
                <a:latin typeface="+mj-lt"/>
                <a:ea typeface="Times New Roman" panose="02020603050405020304" pitchFamily="18" charset="0"/>
              </a:rPr>
              <a:t>3- Commit to proper data labeling</a:t>
            </a:r>
          </a:p>
          <a:p>
            <a:pPr marL="0" indent="0" algn="just">
              <a:spcBef>
                <a:spcPts val="0"/>
              </a:spcBef>
              <a:buNone/>
            </a:pPr>
            <a:r>
              <a:rPr lang="en-US" dirty="0">
                <a:effectLst/>
                <a:latin typeface="+mj-lt"/>
                <a:ea typeface="Times New Roman" panose="02020603050405020304" pitchFamily="18" charset="0"/>
              </a:rPr>
              <a:t>4- Choose proper big data storage locations</a:t>
            </a:r>
          </a:p>
          <a:p>
            <a:pPr marL="0" indent="0" algn="just">
              <a:spcBef>
                <a:spcPts val="0"/>
              </a:spcBef>
              <a:buNone/>
            </a:pPr>
            <a:r>
              <a:rPr lang="en-US" dirty="0">
                <a:effectLst/>
                <a:latin typeface="+mj-lt"/>
                <a:ea typeface="Times New Roman" panose="02020603050405020304" pitchFamily="18" charset="0"/>
              </a:rPr>
              <a:t>5- Simplify backup procedures</a:t>
            </a:r>
          </a:p>
          <a:p>
            <a:pPr marL="0" indent="0" algn="just">
              <a:spcBef>
                <a:spcPts val="0"/>
              </a:spcBef>
              <a:buNone/>
            </a:pPr>
            <a:r>
              <a:rPr lang="en-US" dirty="0">
                <a:effectLst/>
                <a:latin typeface="+mj-lt"/>
                <a:ea typeface="Times New Roman" panose="02020603050405020304" pitchFamily="18" charset="0"/>
              </a:rPr>
              <a:t>6- Implement high data security measures</a:t>
            </a:r>
          </a:p>
          <a:p>
            <a:pPr marL="0" indent="0" algn="just">
              <a:spcBef>
                <a:spcPts val="0"/>
              </a:spcBef>
              <a:buNone/>
            </a:pPr>
            <a:r>
              <a:rPr lang="en-US" dirty="0">
                <a:effectLst/>
                <a:latin typeface="+mj-lt"/>
                <a:ea typeface="Times New Roman" panose="02020603050405020304" pitchFamily="18" charset="0"/>
              </a:rPr>
              <a:t>7- Plan for the future by understanding trends</a:t>
            </a:r>
          </a:p>
          <a:p>
            <a:pPr marL="0" indent="0" algn="just">
              <a:spcBef>
                <a:spcPts val="0"/>
              </a:spcBef>
              <a:buNone/>
            </a:pPr>
            <a:r>
              <a:rPr lang="en-US" dirty="0">
                <a:effectLst/>
                <a:latin typeface="+mj-lt"/>
                <a:ea typeface="Times New Roman" panose="02020603050405020304" pitchFamily="18" charset="0"/>
              </a:rPr>
              <a:t>8- Use your tools effectively, they will make your life  easier</a:t>
            </a:r>
          </a:p>
          <a:p>
            <a:pPr marL="0" indent="0" algn="just">
              <a:spcBef>
                <a:spcPts val="0"/>
              </a:spcBef>
              <a:buNone/>
            </a:pPr>
            <a:r>
              <a:rPr lang="en-US" dirty="0">
                <a:effectLst/>
                <a:latin typeface="+mj-lt"/>
                <a:ea typeface="Times New Roman" panose="02020603050405020304" pitchFamily="18" charset="0"/>
              </a:rPr>
              <a:t>9- Find ways to make your data more accessible</a:t>
            </a:r>
          </a:p>
          <a:p>
            <a:pPr marL="0" marR="0" indent="0" algn="just">
              <a:spcBef>
                <a:spcPts val="0"/>
              </a:spcBef>
              <a:spcAft>
                <a:spcPts val="0"/>
              </a:spcAft>
              <a:buNone/>
            </a:pPr>
            <a:endParaRPr lang="en-US" sz="3600" dirty="0">
              <a:effectLst/>
              <a:latin typeface="+mj-lt"/>
              <a:ea typeface="Times New Roman" panose="02020603050405020304" pitchFamily="18" charset="0"/>
            </a:endParaRPr>
          </a:p>
          <a:p>
            <a:pPr marL="0" indent="0" algn="just">
              <a:buNone/>
            </a:pPr>
            <a:endParaRPr lang="en-US" sz="3600" dirty="0">
              <a:latin typeface="+mj-lt"/>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64</a:t>
            </a:fld>
            <a:endParaRPr lang="en-US" dirty="0"/>
          </a:p>
        </p:txBody>
      </p:sp>
    </p:spTree>
    <p:extLst>
      <p:ext uri="{BB962C8B-B14F-4D97-AF65-F5344CB8AC3E}">
        <p14:creationId xmlns:p14="http://schemas.microsoft.com/office/powerpoint/2010/main" val="2609328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indent="0" algn="just">
              <a:spcBef>
                <a:spcPts val="0"/>
              </a:spcBef>
              <a:spcAft>
                <a:spcPts val="0"/>
              </a:spcAft>
              <a:buNone/>
            </a:pPr>
            <a:endParaRPr lang="en-US" sz="1800" dirty="0">
              <a:latin typeface="+mj-lt"/>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3000" b="1" dirty="0">
                <a:solidFill>
                  <a:srgbClr val="0000FF"/>
                </a:solidFill>
                <a:effectLst/>
                <a:latin typeface="+mj-lt"/>
                <a:ea typeface="Times New Roman" panose="02020603050405020304" pitchFamily="18" charset="0"/>
              </a:rPr>
              <a:t>1- Know what data is important and what it is not</a:t>
            </a:r>
          </a:p>
          <a:p>
            <a:pPr marL="0" marR="0" indent="0" algn="just">
              <a:spcBef>
                <a:spcPts val="0"/>
              </a:spcBef>
              <a:spcAft>
                <a:spcPts val="0"/>
              </a:spcAft>
              <a:buNone/>
            </a:pPr>
            <a:endParaRPr lang="en-US" sz="1600" dirty="0">
              <a:effectLst/>
              <a:latin typeface="+mj-lt"/>
              <a:ea typeface="Times New Roman" panose="02020603050405020304" pitchFamily="18" charset="0"/>
            </a:endParaRPr>
          </a:p>
          <a:p>
            <a:pPr marL="0" marR="0" algn="just">
              <a:lnSpc>
                <a:spcPct val="115000"/>
              </a:lnSpc>
              <a:spcBef>
                <a:spcPts val="0"/>
              </a:spcBef>
              <a:spcAft>
                <a:spcPts val="0"/>
              </a:spcAft>
            </a:pPr>
            <a:r>
              <a:rPr lang="en-US" sz="3000" dirty="0">
                <a:solidFill>
                  <a:srgbClr val="222222"/>
                </a:solidFill>
                <a:effectLst/>
                <a:latin typeface="+mj-lt"/>
                <a:ea typeface="Times New Roman" panose="02020603050405020304" pitchFamily="18" charset="0"/>
              </a:rPr>
              <a:t>The first step in using big data is knowing what data is important and what it is not. </a:t>
            </a:r>
          </a:p>
          <a:p>
            <a:pPr marL="0" marR="0" algn="just">
              <a:lnSpc>
                <a:spcPct val="115000"/>
              </a:lnSpc>
              <a:spcBef>
                <a:spcPts val="0"/>
              </a:spcBef>
              <a:spcAft>
                <a:spcPts val="0"/>
              </a:spcAft>
            </a:pPr>
            <a:r>
              <a:rPr lang="en-US" sz="3000" dirty="0">
                <a:solidFill>
                  <a:srgbClr val="222222"/>
                </a:solidFill>
                <a:effectLst/>
                <a:latin typeface="+mj-lt"/>
                <a:ea typeface="Times New Roman" panose="02020603050405020304" pitchFamily="18" charset="0"/>
              </a:rPr>
              <a:t>This will allow you to choose the best data for your business..</a:t>
            </a:r>
            <a:endParaRPr lang="en-US" sz="3000" dirty="0">
              <a:effectLst/>
              <a:latin typeface="+mj-lt"/>
              <a:ea typeface="Times New Roman" panose="02020603050405020304" pitchFamily="18" charset="0"/>
            </a:endParaRPr>
          </a:p>
          <a:p>
            <a:pPr marL="0" indent="0" algn="just">
              <a:buNone/>
            </a:pPr>
            <a:endParaRPr lang="en-US" sz="3000" dirty="0">
              <a:latin typeface="+mj-lt"/>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65</a:t>
            </a:fld>
            <a:endParaRPr lang="en-US" dirty="0"/>
          </a:p>
        </p:txBody>
      </p:sp>
    </p:spTree>
    <p:extLst>
      <p:ext uri="{BB962C8B-B14F-4D97-AF65-F5344CB8AC3E}">
        <p14:creationId xmlns:p14="http://schemas.microsoft.com/office/powerpoint/2010/main" val="1852929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416675"/>
          </a:xfrm>
        </p:spPr>
        <p:txBody>
          <a:bodyPr>
            <a:noAutofit/>
          </a:bodyPr>
          <a:lstStyle/>
          <a:p>
            <a:pPr marL="0" marR="0" indent="0" algn="just">
              <a:spcBef>
                <a:spcPts val="0"/>
              </a:spcBef>
              <a:spcAft>
                <a:spcPts val="0"/>
              </a:spcAft>
              <a:buNone/>
            </a:pPr>
            <a:r>
              <a:rPr lang="en-US" sz="3000" b="1" dirty="0">
                <a:solidFill>
                  <a:srgbClr val="0000FF"/>
                </a:solidFill>
                <a:effectLst/>
                <a:latin typeface="+mj-lt"/>
                <a:ea typeface="Times New Roman" panose="02020603050405020304" pitchFamily="18" charset="0"/>
              </a:rPr>
              <a:t>2- Ensure high quality</a:t>
            </a:r>
            <a:endParaRPr lang="en-US" sz="3000" dirty="0">
              <a:solidFill>
                <a:srgbClr val="0000FF"/>
              </a:solidFill>
              <a:effectLst/>
              <a:latin typeface="+mj-lt"/>
              <a:ea typeface="Times New Roman" panose="02020603050405020304" pitchFamily="18" charset="0"/>
            </a:endParaRPr>
          </a:p>
          <a:p>
            <a:pPr marL="0" marR="0" algn="just">
              <a:lnSpc>
                <a:spcPct val="115000"/>
              </a:lnSpc>
              <a:spcBef>
                <a:spcPts val="0"/>
              </a:spcBef>
              <a:spcAft>
                <a:spcPts val="0"/>
              </a:spcAft>
            </a:pPr>
            <a:r>
              <a:rPr lang="en-US" sz="3000" u="sng" dirty="0">
                <a:solidFill>
                  <a:srgbClr val="0000FF"/>
                </a:solidFill>
                <a:effectLst/>
                <a:latin typeface="+mj-lt"/>
                <a:ea typeface="Times New Roman" panose="02020603050405020304" pitchFamily="18" charset="0"/>
                <a:hlinkClick r:id="rId2"/>
              </a:rPr>
              <a:t>Data quality</a:t>
            </a:r>
            <a:r>
              <a:rPr lang="en-US" sz="3000" dirty="0">
                <a:effectLst/>
                <a:latin typeface="+mj-lt"/>
                <a:ea typeface="Times New Roman" panose="02020603050405020304" pitchFamily="18" charset="0"/>
              </a:rPr>
              <a:t> is an important issue in the digital era. </a:t>
            </a:r>
          </a:p>
          <a:p>
            <a:pPr marL="0" marR="0" algn="just">
              <a:lnSpc>
                <a:spcPct val="115000"/>
              </a:lnSpc>
              <a:spcBef>
                <a:spcPts val="0"/>
              </a:spcBef>
              <a:spcAft>
                <a:spcPts val="0"/>
              </a:spcAft>
            </a:pPr>
            <a:r>
              <a:rPr lang="en-US" sz="3000" dirty="0">
                <a:latin typeface="+mj-lt"/>
                <a:ea typeface="Times New Roman" panose="02020603050405020304" pitchFamily="18" charset="0"/>
              </a:rPr>
              <a:t>I</a:t>
            </a:r>
            <a:r>
              <a:rPr lang="en-US" sz="3000" dirty="0">
                <a:effectLst/>
                <a:latin typeface="+mj-lt"/>
                <a:ea typeface="Times New Roman" panose="02020603050405020304" pitchFamily="18" charset="0"/>
              </a:rPr>
              <a:t>t is high quality in healthcare to social media, data quality needs to be controlled and checked for accuracy.</a:t>
            </a:r>
          </a:p>
          <a:p>
            <a:pPr marL="857250" lvl="1" indent="-457200" algn="just">
              <a:spcBef>
                <a:spcPts val="0"/>
              </a:spcBef>
              <a:buSzPts val="1000"/>
              <a:tabLst>
                <a:tab pos="457200" algn="l"/>
              </a:tabLst>
            </a:pPr>
            <a:r>
              <a:rPr lang="en-US" dirty="0">
                <a:effectLst/>
                <a:latin typeface="+mj-lt"/>
                <a:ea typeface="Calibri" panose="020F0502020204030204" pitchFamily="34" charset="0"/>
                <a:cs typeface="Times New Roman" panose="02020603050405020304" pitchFamily="18" charset="0"/>
              </a:rPr>
              <a:t>Data is accurate, complete, and up-to-date</a:t>
            </a:r>
          </a:p>
          <a:p>
            <a:pPr marL="857250" lvl="1" indent="-457200" algn="just">
              <a:spcBef>
                <a:spcPts val="0"/>
              </a:spcBef>
              <a:buSzPts val="1000"/>
              <a:tabLst>
                <a:tab pos="457200" algn="l"/>
              </a:tabLst>
            </a:pPr>
            <a:r>
              <a:rPr lang="en-US" dirty="0">
                <a:effectLst/>
                <a:latin typeface="+mj-lt"/>
                <a:ea typeface="Calibri" panose="020F0502020204030204" pitchFamily="34" charset="0"/>
                <a:cs typeface="Times New Roman" panose="02020603050405020304" pitchFamily="18" charset="0"/>
              </a:rPr>
              <a:t>Data is complete, meaning that it includes all records for a particular variable.</a:t>
            </a:r>
          </a:p>
          <a:p>
            <a:pPr marL="857250" lvl="1" indent="-457200" algn="just">
              <a:spcBef>
                <a:spcPts val="0"/>
              </a:spcBef>
              <a:buSzPts val="1000"/>
              <a:tabLst>
                <a:tab pos="457200" algn="l"/>
              </a:tabLst>
            </a:pPr>
            <a:r>
              <a:rPr lang="en-US" dirty="0">
                <a:effectLst/>
                <a:latin typeface="+mj-lt"/>
                <a:ea typeface="Calibri" panose="020F0502020204030204" pitchFamily="34" charset="0"/>
                <a:cs typeface="Times New Roman" panose="02020603050405020304" pitchFamily="18" charset="0"/>
              </a:rPr>
              <a:t>Related data is linked to the appropriate variable in the database</a:t>
            </a:r>
          </a:p>
          <a:p>
            <a:pPr marL="857250" lvl="1" indent="-457200" algn="just">
              <a:spcBef>
                <a:spcPts val="0"/>
              </a:spcBef>
            </a:pPr>
            <a:r>
              <a:rPr lang="en-US" dirty="0">
                <a:solidFill>
                  <a:srgbClr val="0000FF"/>
                </a:solidFill>
                <a:latin typeface="+mj-lt"/>
                <a:ea typeface="Times New Roman" panose="02020603050405020304" pitchFamily="18" charset="0"/>
              </a:rPr>
              <a:t>Ensuring high-quality data</a:t>
            </a:r>
            <a:r>
              <a:rPr lang="en-US" dirty="0">
                <a:effectLst/>
                <a:latin typeface="+mj-lt"/>
                <a:ea typeface="Times New Roman" panose="02020603050405020304" pitchFamily="18" charset="0"/>
              </a:rPr>
              <a:t> should be on top of the list of big data best practices</a:t>
            </a:r>
          </a:p>
          <a:p>
            <a:pPr marL="0" indent="0" algn="just">
              <a:buNone/>
            </a:pPr>
            <a:endParaRPr lang="en-US" sz="3000" dirty="0">
              <a:latin typeface="+mj-lt"/>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66</a:t>
            </a:fld>
            <a:endParaRPr lang="en-US" dirty="0"/>
          </a:p>
        </p:txBody>
      </p:sp>
    </p:spTree>
    <p:extLst>
      <p:ext uri="{BB962C8B-B14F-4D97-AF65-F5344CB8AC3E}">
        <p14:creationId xmlns:p14="http://schemas.microsoft.com/office/powerpoint/2010/main" val="1835399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304800" y="304800"/>
            <a:ext cx="8382000" cy="6051550"/>
          </a:xfrm>
        </p:spPr>
        <p:txBody>
          <a:bodyPr>
            <a:normAutofit/>
          </a:bodyPr>
          <a:lstStyle/>
          <a:p>
            <a:pPr marL="0" marR="0" indent="0" algn="just">
              <a:spcBef>
                <a:spcPts val="0"/>
              </a:spcBef>
              <a:spcAft>
                <a:spcPts val="0"/>
              </a:spcAft>
              <a:buNone/>
            </a:pPr>
            <a:r>
              <a:rPr lang="en-US" b="1" dirty="0">
                <a:solidFill>
                  <a:srgbClr val="0000FF"/>
                </a:solidFill>
                <a:effectLst/>
                <a:latin typeface="+mj-lt"/>
                <a:ea typeface="Times New Roman" panose="02020603050405020304" pitchFamily="18" charset="0"/>
              </a:rPr>
              <a:t>3- Commit to proper data labeling</a:t>
            </a:r>
          </a:p>
          <a:p>
            <a:pPr marL="0" marR="0" indent="0" algn="just">
              <a:spcBef>
                <a:spcPts val="0"/>
              </a:spcBef>
              <a:spcAft>
                <a:spcPts val="0"/>
              </a:spcAft>
              <a:buNone/>
            </a:pPr>
            <a:endParaRPr lang="en-US" sz="1800" dirty="0">
              <a:solidFill>
                <a:srgbClr val="0000FF"/>
              </a:solidFill>
              <a:effectLst/>
              <a:latin typeface="+mj-lt"/>
              <a:ea typeface="Times New Roman" panose="02020603050405020304" pitchFamily="18" charset="0"/>
            </a:endParaRPr>
          </a:p>
          <a:p>
            <a:pPr marL="0" marR="0" indent="0" algn="just">
              <a:lnSpc>
                <a:spcPct val="115000"/>
              </a:lnSpc>
              <a:spcBef>
                <a:spcPts val="0"/>
              </a:spcBef>
              <a:spcAft>
                <a:spcPts val="0"/>
              </a:spcAft>
              <a:buNone/>
            </a:pPr>
            <a:r>
              <a:rPr lang="en-US" sz="3000" dirty="0">
                <a:effectLst/>
                <a:latin typeface="+mj-lt"/>
                <a:ea typeface="Times New Roman" panose="02020603050405020304" pitchFamily="18" charset="0"/>
              </a:rPr>
              <a:t>With the increasing popularity of big </a:t>
            </a:r>
            <a:r>
              <a:rPr lang="en-US" sz="3000" u="sng" dirty="0">
                <a:solidFill>
                  <a:srgbClr val="0000FF"/>
                </a:solidFill>
                <a:effectLst/>
                <a:latin typeface="+mj-lt"/>
                <a:ea typeface="Times New Roman" panose="02020603050405020304" pitchFamily="18" charset="0"/>
                <a:hlinkClick r:id="rId2"/>
              </a:rPr>
              <a:t>data labeling</a:t>
            </a:r>
            <a:r>
              <a:rPr lang="en-US" sz="3000" dirty="0">
                <a:effectLst/>
                <a:latin typeface="+mj-lt"/>
                <a:ea typeface="Times New Roman" panose="02020603050405020304" pitchFamily="18" charset="0"/>
              </a:rPr>
              <a:t>, it is imperative to understand the importance of different types of datasets. A good dataset is one that has been properly labeled and can be used for a variety of purposes.</a:t>
            </a: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67</a:t>
            </a:fld>
            <a:endParaRPr lang="en-US" dirty="0"/>
          </a:p>
        </p:txBody>
      </p:sp>
    </p:spTree>
    <p:extLst>
      <p:ext uri="{BB962C8B-B14F-4D97-AF65-F5344CB8AC3E}">
        <p14:creationId xmlns:p14="http://schemas.microsoft.com/office/powerpoint/2010/main" val="3958534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Autofit/>
          </a:bodyPr>
          <a:lstStyle/>
          <a:p>
            <a:pPr marL="0" marR="0" indent="0" algn="just">
              <a:spcBef>
                <a:spcPts val="0"/>
              </a:spcBef>
              <a:spcAft>
                <a:spcPts val="0"/>
              </a:spcAft>
              <a:buNone/>
            </a:pPr>
            <a:r>
              <a:rPr lang="en-US" sz="3000" b="1" dirty="0">
                <a:solidFill>
                  <a:srgbClr val="0000FF"/>
                </a:solidFill>
                <a:effectLst/>
                <a:latin typeface="+mj-lt"/>
                <a:ea typeface="Times New Roman" panose="02020603050405020304" pitchFamily="18" charset="0"/>
              </a:rPr>
              <a:t>4- Choose proper big data storage locations</a:t>
            </a:r>
            <a:endParaRPr lang="en-US" sz="3000" dirty="0">
              <a:solidFill>
                <a:srgbClr val="0000FF"/>
              </a:solidFill>
              <a:effectLst/>
              <a:latin typeface="+mj-lt"/>
              <a:ea typeface="Times New Roman" panose="02020603050405020304" pitchFamily="18" charset="0"/>
            </a:endParaRPr>
          </a:p>
          <a:p>
            <a:pPr marL="0" marR="0" algn="just">
              <a:lnSpc>
                <a:spcPct val="115000"/>
              </a:lnSpc>
              <a:spcBef>
                <a:spcPts val="0"/>
              </a:spcBef>
              <a:spcAft>
                <a:spcPts val="0"/>
              </a:spcAft>
            </a:pPr>
            <a:endParaRPr lang="en-US" sz="1200" dirty="0">
              <a:effectLst/>
              <a:latin typeface="+mj-lt"/>
              <a:ea typeface="Times New Roman" panose="02020603050405020304" pitchFamily="18" charset="0"/>
            </a:endParaRPr>
          </a:p>
          <a:p>
            <a:pPr marL="0" marR="0" algn="just">
              <a:lnSpc>
                <a:spcPct val="115000"/>
              </a:lnSpc>
              <a:spcBef>
                <a:spcPts val="0"/>
              </a:spcBef>
              <a:spcAft>
                <a:spcPts val="0"/>
              </a:spcAft>
            </a:pPr>
            <a:r>
              <a:rPr lang="en-US" sz="3000" dirty="0">
                <a:effectLst/>
                <a:latin typeface="+mj-lt"/>
                <a:ea typeface="Times New Roman" panose="02020603050405020304" pitchFamily="18" charset="0"/>
              </a:rPr>
              <a:t>Cloud storage is a very popular option for companies, since it’s accessible from multiple devices and can be scaled up or down as needed.</a:t>
            </a:r>
          </a:p>
          <a:p>
            <a:pPr algn="just">
              <a:lnSpc>
                <a:spcPct val="115000"/>
              </a:lnSpc>
              <a:spcBef>
                <a:spcPts val="0"/>
              </a:spcBef>
              <a:buSzPts val="1000"/>
              <a:buFont typeface="Symbol" panose="05050102010706020507" pitchFamily="18" charset="2"/>
              <a:buChar char=""/>
              <a:tabLst>
                <a:tab pos="457200" algn="l"/>
              </a:tabLst>
            </a:pPr>
            <a:r>
              <a:rPr lang="en-US" sz="2400" dirty="0">
                <a:effectLst/>
                <a:latin typeface="+mj-lt"/>
                <a:ea typeface="Calibri" panose="020F0502020204030204" pitchFamily="34" charset="0"/>
                <a:cs typeface="Times New Roman" panose="02020603050405020304" pitchFamily="18" charset="0"/>
              </a:rPr>
              <a:t>Keep your data in close proximity to where it is used and referenced</a:t>
            </a:r>
          </a:p>
          <a:p>
            <a:pPr algn="just">
              <a:lnSpc>
                <a:spcPct val="115000"/>
              </a:lnSpc>
              <a:spcBef>
                <a:spcPts val="0"/>
              </a:spcBef>
              <a:buSzPts val="1000"/>
              <a:buFont typeface="Symbol" panose="05050102010706020507" pitchFamily="18" charset="2"/>
              <a:buChar char=""/>
              <a:tabLst>
                <a:tab pos="914400" algn="l"/>
              </a:tabLst>
            </a:pPr>
            <a:r>
              <a:rPr lang="en-US" sz="2400" dirty="0">
                <a:effectLst/>
                <a:latin typeface="+mj-lt"/>
                <a:ea typeface="Calibri" panose="020F0502020204030204" pitchFamily="34" charset="0"/>
                <a:cs typeface="Times New Roman" panose="02020603050405020304" pitchFamily="18" charset="0"/>
              </a:rPr>
              <a:t>Place your </a:t>
            </a:r>
            <a:r>
              <a:rPr lang="en-US" sz="2400" u="sng" dirty="0">
                <a:solidFill>
                  <a:srgbClr val="0000FF"/>
                </a:solidFill>
                <a:effectLst/>
                <a:latin typeface="+mj-lt"/>
                <a:ea typeface="Calibri" panose="020F0502020204030204" pitchFamily="34" charset="0"/>
                <a:cs typeface="Times New Roman" panose="02020603050405020304" pitchFamily="18" charset="0"/>
                <a:hlinkClick r:id="rId2"/>
              </a:rPr>
              <a:t>metadata </a:t>
            </a:r>
            <a:r>
              <a:rPr lang="en-US" sz="2400" dirty="0">
                <a:effectLst/>
                <a:latin typeface="+mj-lt"/>
                <a:ea typeface="Calibri" panose="020F0502020204030204" pitchFamily="34" charset="0"/>
                <a:cs typeface="Times New Roman" panose="02020603050405020304" pitchFamily="18" charset="0"/>
              </a:rPr>
              <a:t>(information about your data) with the physical file that contains the</a:t>
            </a:r>
            <a:br>
              <a:rPr lang="en-US" sz="2400" dirty="0">
                <a:effectLst/>
                <a:latin typeface="+mj-lt"/>
                <a:ea typeface="Calibri" panose="020F0502020204030204" pitchFamily="34" charset="0"/>
                <a:cs typeface="Times New Roman" panose="02020603050405020304" pitchFamily="18" charset="0"/>
              </a:rPr>
            </a:br>
            <a:r>
              <a:rPr lang="en-US" sz="2400" dirty="0">
                <a:effectLst/>
                <a:latin typeface="+mj-lt"/>
                <a:ea typeface="Calibri" panose="020F0502020204030204" pitchFamily="34" charset="0"/>
                <a:cs typeface="Times New Roman" panose="02020603050405020304" pitchFamily="18" charset="0"/>
              </a:rPr>
              <a:t>actual raw data</a:t>
            </a: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2400" dirty="0">
                <a:effectLst/>
                <a:latin typeface="+mj-lt"/>
                <a:ea typeface="Calibri" panose="020F0502020204030204" pitchFamily="34" charset="0"/>
                <a:cs typeface="Times New Roman" panose="02020603050405020304" pitchFamily="18" charset="0"/>
              </a:rPr>
              <a:t>Store your data in multiple physical locations for redundancy</a:t>
            </a: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2400" dirty="0">
                <a:effectLst/>
                <a:latin typeface="+mj-lt"/>
                <a:ea typeface="Calibri" panose="020F0502020204030204" pitchFamily="34" charset="0"/>
                <a:cs typeface="Times New Roman" panose="02020603050405020304" pitchFamily="18" charset="0"/>
              </a:rPr>
              <a:t>Store full backups of your data and metadata on a separate system than the machine that contains the raw data</a:t>
            </a:r>
          </a:p>
          <a:p>
            <a:pPr marL="0" indent="0" algn="just">
              <a:buNone/>
            </a:pPr>
            <a:endParaRPr lang="en-US" sz="3000" dirty="0">
              <a:latin typeface="+mj-lt"/>
            </a:endParaRPr>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68</a:t>
            </a:fld>
            <a:endParaRPr lang="en-US" dirty="0"/>
          </a:p>
        </p:txBody>
      </p:sp>
    </p:spTree>
    <p:extLst>
      <p:ext uri="{BB962C8B-B14F-4D97-AF65-F5344CB8AC3E}">
        <p14:creationId xmlns:p14="http://schemas.microsoft.com/office/powerpoint/2010/main" val="707559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fontScale="47500" lnSpcReduction="20000"/>
          </a:bodyPr>
          <a:lstStyle/>
          <a:p>
            <a:pPr marL="0" marR="0" algn="just">
              <a:spcBef>
                <a:spcPts val="0"/>
              </a:spcBef>
              <a:spcAft>
                <a:spcPts val="0"/>
              </a:spcAft>
            </a:pPr>
            <a:r>
              <a:rPr lang="en-US" sz="4400" b="1" dirty="0">
                <a:solidFill>
                  <a:srgbClr val="0000FF"/>
                </a:solidFill>
                <a:effectLst/>
                <a:latin typeface="Arial" panose="020B0604020202020204" pitchFamily="34" charset="0"/>
                <a:ea typeface="Times New Roman" panose="02020603050405020304" pitchFamily="18" charset="0"/>
              </a:rPr>
              <a:t>5- Simplify backup procedures</a:t>
            </a:r>
            <a:endParaRPr lang="en-US" sz="4400"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One of the most important tasks when managing big data is to have a backup. This is because it can be lost or corrupted, and in this age of increased cyber-security threats, your data needs to be backed up safely. The easiest way to do this is to use a cloud storage provider.</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Amazon, Dropbox, Google Drive, and Microsoft OneDrive are all popular options. Alternatively, you can back up your data on an external hard drive or CD/DVD.</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Take frequent backups of your entire system</a:t>
            </a:r>
            <a:endParaRPr lang="en-US" sz="4400" dirty="0">
              <a:effectLst/>
              <a:latin typeface="Times New Roman" panose="02020603050405020304" pitchFamily="18" charset="0"/>
              <a:ea typeface="Times New Roman" panose="02020603050405020304" pitchFamily="18" charset="0"/>
            </a:endParaRPr>
          </a:p>
          <a:p>
            <a:r>
              <a:rPr lang="en-US" sz="4400" dirty="0">
                <a:effectLst/>
                <a:latin typeface="Arial" panose="020B0604020202020204" pitchFamily="34" charset="0"/>
                <a:ea typeface="Calibri" panose="020F0502020204030204" pitchFamily="34" charset="0"/>
              </a:rPr>
              <a:t>– Use free software to create backups of your files</a:t>
            </a: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Create automated backup scripts for your data and metadata</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Store backups offsite</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Use remote storage services like </a:t>
            </a:r>
            <a:r>
              <a:rPr lang="en-US" sz="4400" dirty="0" err="1">
                <a:effectLst/>
                <a:latin typeface="Arial" panose="020B0604020202020204" pitchFamily="34" charset="0"/>
                <a:ea typeface="Times New Roman" panose="02020603050405020304" pitchFamily="18" charset="0"/>
              </a:rPr>
              <a:t>DropBox</a:t>
            </a:r>
            <a:r>
              <a:rPr lang="en-US" sz="4400" dirty="0">
                <a:effectLst/>
                <a:latin typeface="Arial" panose="020B0604020202020204" pitchFamily="34" charset="0"/>
                <a:ea typeface="Times New Roman" panose="02020603050405020304" pitchFamily="18" charset="0"/>
              </a:rPr>
              <a:t> to store additional backups of your files</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Perform regular data backups and integrity checks on the backup</a:t>
            </a:r>
            <a:endParaRPr lang="en-US" sz="4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400" dirty="0">
                <a:effectLst/>
                <a:latin typeface="Arial" panose="020B0604020202020204" pitchFamily="34" charset="0"/>
                <a:ea typeface="Times New Roman" panose="02020603050405020304" pitchFamily="18" charset="0"/>
              </a:rPr>
              <a:t>– Avoid using magnetic media for storing your data, as it can degrade over time</a:t>
            </a:r>
            <a:endParaRPr lang="en-US" sz="4400" dirty="0">
              <a:effectLst/>
              <a:latin typeface="Times New Roman" panose="02020603050405020304" pitchFamily="18" charset="0"/>
              <a:ea typeface="Times New Roman" panose="02020603050405020304" pitchFamily="18" charset="0"/>
            </a:endParaRPr>
          </a:p>
          <a:p>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69</a:t>
            </a:fld>
            <a:endParaRPr lang="en-US" dirty="0"/>
          </a:p>
        </p:txBody>
      </p:sp>
    </p:spTree>
    <p:extLst>
      <p:ext uri="{BB962C8B-B14F-4D97-AF65-F5344CB8AC3E}">
        <p14:creationId xmlns:p14="http://schemas.microsoft.com/office/powerpoint/2010/main" val="177830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b="1" dirty="0">
                <a:solidFill>
                  <a:srgbClr val="FF0000"/>
                </a:solidFill>
                <a:latin typeface="Times New Roman" pitchFamily="18" charset="0"/>
                <a:cs typeface="Times New Roman" pitchFamily="18" charset="0"/>
              </a:rPr>
              <a:t>WHAT IS BIG DATA?</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81600"/>
          </a:xfrm>
        </p:spPr>
        <p:txBody>
          <a:bodyPr>
            <a:noAutofit/>
          </a:bodyPr>
          <a:lstStyle/>
          <a:p>
            <a:pPr marL="0" indent="0" algn="just"/>
            <a:r>
              <a:rPr lang="en-US" sz="36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Big Data</a:t>
            </a:r>
            <a:r>
              <a:rPr lang="en-US" sz="2800" dirty="0">
                <a:latin typeface="Times New Roman" pitchFamily="18" charset="0"/>
                <a:cs typeface="Times New Roman" pitchFamily="18" charset="0"/>
              </a:rPr>
              <a:t>” is </a:t>
            </a:r>
            <a:r>
              <a:rPr lang="en-IN" sz="2800" dirty="0">
                <a:latin typeface="Times New Roman" pitchFamily="18" charset="0"/>
                <a:cs typeface="Times New Roman" pitchFamily="18" charset="0"/>
              </a:rPr>
              <a:t>a term for datasets that are so large or complex that traditional data processing software are inadequate to deal with them. </a:t>
            </a:r>
          </a:p>
          <a:p>
            <a:pPr marL="0" indent="0" algn="just"/>
            <a:r>
              <a:rPr lang="en-US" sz="2800" dirty="0">
                <a:latin typeface="Times New Roman" pitchFamily="18" charset="0"/>
                <a:cs typeface="Times New Roman" pitchFamily="18" charset="0"/>
              </a:rPr>
              <a:t> To extract value and hidden knowledge</a:t>
            </a:r>
            <a:r>
              <a:rPr lang="en-US" sz="3600" dirty="0">
                <a:latin typeface="Times New Roman" pitchFamily="18" charset="0"/>
                <a:cs typeface="Times New Roman" pitchFamily="18" charset="0"/>
              </a:rPr>
              <a:t> </a:t>
            </a:r>
          </a:p>
          <a:p>
            <a:pPr marL="400050" lvl="1" indent="0" algn="just"/>
            <a:r>
              <a:rPr lang="en-US" b="1" i="1" dirty="0">
                <a:solidFill>
                  <a:srgbClr val="0000FF"/>
                </a:solidFill>
                <a:latin typeface="Times New Roman" pitchFamily="18" charset="0"/>
                <a:cs typeface="Times New Roman" pitchFamily="18" charset="0"/>
              </a:rPr>
              <a:t>It requires new architecture, techniques, algorithms, and analytics to manage.</a:t>
            </a:r>
          </a:p>
          <a:p>
            <a:pPr marL="0" indent="0" algn="just"/>
            <a:endParaRPr lang="en-US" sz="4000" b="1" i="1" dirty="0">
              <a:solidFill>
                <a:srgbClr val="0000FF"/>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C67A1C3-BFAF-445E-888C-20E0C2B2FD0E}" type="datetime3">
              <a:rPr lang="en-US" smtClean="0"/>
              <a:pPr/>
              <a:t>28 March 2023</a:t>
            </a:fld>
            <a:endParaRPr lang="en-US" dirty="0"/>
          </a:p>
        </p:txBody>
      </p:sp>
      <p:sp>
        <p:nvSpPr>
          <p:cNvPr id="5" name="Slide Number Placeholder 4"/>
          <p:cNvSpPr>
            <a:spLocks noGrp="1"/>
          </p:cNvSpPr>
          <p:nvPr>
            <p:ph type="sldNum" sz="quarter" idx="12"/>
          </p:nvPr>
        </p:nvSpPr>
        <p:spPr/>
        <p:txBody>
          <a:bodyPr/>
          <a:lstStyle/>
          <a:p>
            <a:fld id="{786680E1-E79F-4D26-8948-152CD75DDCF0}" type="slidenum">
              <a:rPr lang="en-US" smtClean="0"/>
              <a:pPr/>
              <a:t>7</a:t>
            </a:fld>
            <a:endParaRPr lang="en-US" dirty="0"/>
          </a:p>
        </p:txBody>
      </p:sp>
      <p:sp>
        <p:nvSpPr>
          <p:cNvPr id="6" name="Rounded Rectangle 5"/>
          <p:cNvSpPr/>
          <p:nvPr/>
        </p:nvSpPr>
        <p:spPr>
          <a:xfrm>
            <a:off x="228600" y="4495800"/>
            <a:ext cx="2732314"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900" dirty="0">
                <a:latin typeface="Fontin Sans Bold"/>
              </a:rPr>
              <a:t>Massive Volume</a:t>
            </a:r>
            <a:endParaRPr lang="en-US" sz="1900" dirty="0">
              <a:latin typeface="Fontin Sans Bold"/>
            </a:endParaRPr>
          </a:p>
        </p:txBody>
      </p:sp>
      <p:sp>
        <p:nvSpPr>
          <p:cNvPr id="8" name="Rounded Rectangle 7"/>
          <p:cNvSpPr/>
          <p:nvPr/>
        </p:nvSpPr>
        <p:spPr>
          <a:xfrm>
            <a:off x="1592964" y="4953006"/>
            <a:ext cx="2732314"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900" dirty="0">
                <a:latin typeface="Fontin Sans Bold"/>
              </a:rPr>
              <a:t>Complex data formats</a:t>
            </a:r>
          </a:p>
        </p:txBody>
      </p:sp>
      <p:sp>
        <p:nvSpPr>
          <p:cNvPr id="9" name="Rounded Rectangle 8"/>
          <p:cNvSpPr/>
          <p:nvPr/>
        </p:nvSpPr>
        <p:spPr>
          <a:xfrm>
            <a:off x="2971800" y="5410200"/>
            <a:ext cx="5984966" cy="5486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900" dirty="0">
                <a:latin typeface="Fontin Sans Bold"/>
              </a:rPr>
              <a:t>Not possible to process using traditional techniques</a:t>
            </a:r>
            <a:endParaRPr lang="en-US" sz="1900" dirty="0">
              <a:latin typeface="Fontin Sans Bo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a:bodyPr>
          <a:lstStyle/>
          <a:p>
            <a:pPr marL="0" marR="0" algn="just">
              <a:spcBef>
                <a:spcPts val="0"/>
              </a:spcBef>
              <a:spcAft>
                <a:spcPts val="0"/>
              </a:spcAft>
            </a:pPr>
            <a:r>
              <a:rPr lang="en-US" sz="3000" dirty="0">
                <a:solidFill>
                  <a:srgbClr val="0000FF"/>
                </a:solidFill>
                <a:effectLst/>
                <a:latin typeface="Arial" panose="020B0604020202020204" pitchFamily="34" charset="0"/>
                <a:ea typeface="Times New Roman" panose="02020603050405020304" pitchFamily="18" charset="0"/>
              </a:rPr>
              <a:t>6- Implement high data security measures</a:t>
            </a:r>
            <a:endParaRPr lang="en-US" sz="3000"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3000" dirty="0">
                <a:effectLst/>
                <a:latin typeface="Arial" panose="020B0604020202020204" pitchFamily="34" charset="0"/>
                <a:ea typeface="Times New Roman" panose="02020603050405020304" pitchFamily="18" charset="0"/>
              </a:rPr>
              <a:t>Data security has become a major concern for many businesses and individuals. Big data breaches can lead to identity theft, loss of trade secrets, and much more. If a company has sensitive information, it should be encrypted and stored on an isolated drive.</a:t>
            </a:r>
            <a:endParaRPr lang="en-US" sz="30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Encryption ensures that only the person with the decryption key has access to the big data. This means less storage capacity for one’s work and more dependence on the service provider.</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70</a:t>
            </a:fld>
            <a:endParaRPr lang="en-US" dirty="0"/>
          </a:p>
        </p:txBody>
      </p:sp>
    </p:spTree>
    <p:extLst>
      <p:ext uri="{BB962C8B-B14F-4D97-AF65-F5344CB8AC3E}">
        <p14:creationId xmlns:p14="http://schemas.microsoft.com/office/powerpoint/2010/main" val="2164385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a:bodyPr>
          <a:lstStyle/>
          <a:p>
            <a:pPr marL="0" marR="0" indent="0" algn="just">
              <a:spcBef>
                <a:spcPts val="0"/>
              </a:spcBef>
              <a:spcAft>
                <a:spcPts val="0"/>
              </a:spcAft>
              <a:buNone/>
            </a:pPr>
            <a:r>
              <a:rPr lang="en-US" sz="2800" b="1" dirty="0">
                <a:solidFill>
                  <a:srgbClr val="0000FF"/>
                </a:solidFill>
                <a:effectLst/>
                <a:latin typeface="Arial" panose="020B0604020202020204" pitchFamily="34" charset="0"/>
                <a:ea typeface="Times New Roman" panose="02020603050405020304" pitchFamily="18" charset="0"/>
              </a:rPr>
              <a:t>7- Plan for the future by understanding trends</a:t>
            </a:r>
            <a:endParaRPr lang="en-US" sz="2800"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Planning can be difficult. We often have to rely on instinct and past experience to make decisions and consider the consequences of potential outcomes. The same is true with data.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In order to make the most of the information, it’s important to understand how trends evolve over time and how they impact your business. This is the most crucial big data best practices.</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71</a:t>
            </a:fld>
            <a:endParaRPr lang="en-US" dirty="0"/>
          </a:p>
        </p:txBody>
      </p:sp>
    </p:spTree>
    <p:extLst>
      <p:ext uri="{BB962C8B-B14F-4D97-AF65-F5344CB8AC3E}">
        <p14:creationId xmlns:p14="http://schemas.microsoft.com/office/powerpoint/2010/main" val="2374268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lnSpcReduction="10000"/>
          </a:bodyPr>
          <a:lstStyle/>
          <a:p>
            <a:pPr marL="0" marR="0" indent="0" algn="just">
              <a:spcBef>
                <a:spcPts val="0"/>
              </a:spcBef>
              <a:spcAft>
                <a:spcPts val="0"/>
              </a:spcAft>
              <a:buNone/>
            </a:pPr>
            <a:r>
              <a:rPr lang="en-US" sz="2800" b="1" dirty="0">
                <a:solidFill>
                  <a:srgbClr val="0000FF"/>
                </a:solidFill>
                <a:effectLst/>
                <a:latin typeface="Arial" panose="020B0604020202020204" pitchFamily="34" charset="0"/>
                <a:ea typeface="Times New Roman" panose="02020603050405020304" pitchFamily="18" charset="0"/>
              </a:rPr>
              <a:t>8- Use your tools effectively, they will make your life easier</a:t>
            </a:r>
            <a:endParaRPr lang="en-US" sz="2800"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The importance of data in the digital age cannot be overlooked. It is embedded into the architecture of many things. Analyzing big data can help you get ahead of the competition and make your life easier. You just need to know what to do with it, and how to interpret it.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Using </a:t>
            </a:r>
            <a:r>
              <a:rPr lang="en-US" sz="2800" u="none" strike="noStrike" dirty="0">
                <a:solidFill>
                  <a:srgbClr val="0000FF"/>
                </a:solidFill>
                <a:effectLst/>
                <a:latin typeface="Arial" panose="020B0604020202020204" pitchFamily="34" charset="0"/>
                <a:ea typeface="Times New Roman" panose="02020603050405020304" pitchFamily="18" charset="0"/>
                <a:hlinkClick r:id="rId2"/>
              </a:rPr>
              <a:t>BI tools</a:t>
            </a:r>
            <a:r>
              <a:rPr lang="en-US" sz="2800" dirty="0">
                <a:effectLst/>
                <a:latin typeface="Arial" panose="020B0604020202020204" pitchFamily="34" charset="0"/>
                <a:ea typeface="Times New Roman" panose="02020603050405020304" pitchFamily="18" charset="0"/>
              </a:rPr>
              <a:t> can make you analyze the datasets you have to get more insights about customers behavior, product performance, and other related important subjects.</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72</a:t>
            </a:fld>
            <a:endParaRPr lang="en-US" dirty="0"/>
          </a:p>
        </p:txBody>
      </p:sp>
    </p:spTree>
    <p:extLst>
      <p:ext uri="{BB962C8B-B14F-4D97-AF65-F5344CB8AC3E}">
        <p14:creationId xmlns:p14="http://schemas.microsoft.com/office/powerpoint/2010/main" val="19073883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8ADE-DA14-4F4A-88AC-5699584C5BBB}"/>
              </a:ext>
            </a:extLst>
          </p:cNvPr>
          <p:cNvSpPr>
            <a:spLocks noGrp="1"/>
          </p:cNvSpPr>
          <p:nvPr>
            <p:ph idx="1"/>
          </p:nvPr>
        </p:nvSpPr>
        <p:spPr>
          <a:xfrm>
            <a:off x="457200" y="304800"/>
            <a:ext cx="8229600" cy="6051550"/>
          </a:xfrm>
        </p:spPr>
        <p:txBody>
          <a:bodyPr>
            <a:normAutofit/>
          </a:bodyPr>
          <a:lstStyle/>
          <a:p>
            <a:pPr marL="0" marR="0" indent="0" algn="just">
              <a:spcBef>
                <a:spcPts val="0"/>
              </a:spcBef>
              <a:spcAft>
                <a:spcPts val="0"/>
              </a:spcAft>
              <a:buNone/>
            </a:pPr>
            <a:r>
              <a:rPr lang="en-US" sz="2800" b="1" dirty="0">
                <a:solidFill>
                  <a:srgbClr val="0000FF"/>
                </a:solidFill>
                <a:effectLst/>
                <a:latin typeface="Arial" panose="020B0604020202020204" pitchFamily="34" charset="0"/>
                <a:ea typeface="Times New Roman" panose="02020603050405020304" pitchFamily="18" charset="0"/>
              </a:rPr>
              <a:t>9- Find ways to make your data more accessible</a:t>
            </a:r>
            <a:endParaRPr lang="en-US" sz="2800"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rPr>
              <a:t>Poor data accessibility can cripple a company’s performance. One of the most important best practices for big data is to make sure that data are accessible to others who may need it in the quickest way </a:t>
            </a:r>
            <a:r>
              <a:rPr lang="en-US" sz="2800">
                <a:effectLst/>
                <a:latin typeface="Arial" panose="020B0604020202020204" pitchFamily="34" charset="0"/>
                <a:ea typeface="Times New Roman" panose="02020603050405020304" pitchFamily="18" charset="0"/>
              </a:rPr>
              <a:t>possible.</a:t>
            </a:r>
            <a:endParaRPr lang="en-US" sz="2800" dirty="0">
              <a:effectLst/>
              <a:latin typeface="Times New Roman" panose="02020603050405020304" pitchFamily="18" charset="0"/>
              <a:ea typeface="Times New Roman" panose="02020603050405020304" pitchFamily="18" charset="0"/>
            </a:endParaRPr>
          </a:p>
          <a:p>
            <a:pPr marL="114300" marR="0" indent="0" algn="just">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2800" dirty="0"/>
          </a:p>
        </p:txBody>
      </p:sp>
      <p:sp>
        <p:nvSpPr>
          <p:cNvPr id="4" name="Date Placeholder 3">
            <a:extLst>
              <a:ext uri="{FF2B5EF4-FFF2-40B4-BE49-F238E27FC236}">
                <a16:creationId xmlns:a16="http://schemas.microsoft.com/office/drawing/2014/main" id="{3E03A4A3-408D-48D9-A713-D369DC4860E3}"/>
              </a:ext>
            </a:extLst>
          </p:cNvPr>
          <p:cNvSpPr>
            <a:spLocks noGrp="1"/>
          </p:cNvSpPr>
          <p:nvPr>
            <p:ph type="dt" sz="half" idx="10"/>
          </p:nvPr>
        </p:nvSpPr>
        <p:spPr/>
        <p:txBody>
          <a:bodyPr/>
          <a:lstStyle/>
          <a:p>
            <a:fld id="{C6036EFA-A842-4FF0-BD37-B28E1DA13E4B}" type="datetime3">
              <a:rPr lang="en-US" smtClean="0"/>
              <a:pPr/>
              <a:t>28 March 2023</a:t>
            </a:fld>
            <a:endParaRPr lang="en-US" dirty="0"/>
          </a:p>
        </p:txBody>
      </p:sp>
      <p:sp>
        <p:nvSpPr>
          <p:cNvPr id="5" name="Slide Number Placeholder 4">
            <a:extLst>
              <a:ext uri="{FF2B5EF4-FFF2-40B4-BE49-F238E27FC236}">
                <a16:creationId xmlns:a16="http://schemas.microsoft.com/office/drawing/2014/main" id="{E5FC0AD6-C000-42EC-8102-2480F43ED236}"/>
              </a:ext>
            </a:extLst>
          </p:cNvPr>
          <p:cNvSpPr>
            <a:spLocks noGrp="1"/>
          </p:cNvSpPr>
          <p:nvPr>
            <p:ph type="sldNum" sz="quarter" idx="12"/>
          </p:nvPr>
        </p:nvSpPr>
        <p:spPr/>
        <p:txBody>
          <a:bodyPr/>
          <a:lstStyle/>
          <a:p>
            <a:fld id="{786680E1-E79F-4D26-8948-152CD75DDCF0}" type="slidenum">
              <a:rPr lang="en-US" smtClean="0"/>
              <a:pPr/>
              <a:t>73</a:t>
            </a:fld>
            <a:endParaRPr lang="en-US" dirty="0"/>
          </a:p>
        </p:txBody>
      </p:sp>
    </p:spTree>
    <p:extLst>
      <p:ext uri="{BB962C8B-B14F-4D97-AF65-F5344CB8AC3E}">
        <p14:creationId xmlns:p14="http://schemas.microsoft.com/office/powerpoint/2010/main" val="78701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noAutofit/>
          </a:bodyPr>
          <a:lstStyle/>
          <a:p>
            <a:br>
              <a:rPr lang="en-US" sz="3200" b="1" i="1" dirty="0">
                <a:solidFill>
                  <a:srgbClr val="C0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What makes data as “Big” Data?</a:t>
            </a:r>
            <a:br>
              <a:rPr lang="en-US" sz="3200" b="1" dirty="0">
                <a:solidFill>
                  <a:srgbClr val="C00000"/>
                </a:solidFill>
                <a:latin typeface="Times New Roman" pitchFamily="18" charset="0"/>
                <a:cs typeface="Times New Roman" pitchFamily="18" charset="0"/>
              </a:rPr>
            </a:br>
            <a:endParaRPr lang="en-IN" sz="3200" dirty="0">
              <a:solidFill>
                <a:srgbClr val="C00000"/>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84A112F9-31DB-43ED-8A7E-F86A01B45096}"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8</a:t>
            </a:fld>
            <a:endParaRPr lang="en-US" dirty="0"/>
          </a:p>
        </p:txBody>
      </p:sp>
      <p:pic>
        <p:nvPicPr>
          <p:cNvPr id="6" name="Picture 5" descr="Image result for Every minute of the day 2017"/>
          <p:cNvPicPr/>
          <p:nvPr/>
        </p:nvPicPr>
        <p:blipFill>
          <a:blip r:embed="rId2" cstate="print"/>
          <a:srcRect/>
          <a:stretch>
            <a:fillRect/>
          </a:stretch>
        </p:blipFill>
        <p:spPr bwMode="auto">
          <a:xfrm>
            <a:off x="304800" y="838200"/>
            <a:ext cx="8305800" cy="5638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noAutofit/>
          </a:bodyPr>
          <a:lstStyle/>
          <a:p>
            <a:br>
              <a:rPr lang="en-US" sz="3200" b="1" i="1" dirty="0">
                <a:solidFill>
                  <a:srgbClr val="C0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What makes data as “Big” Data?</a:t>
            </a:r>
            <a:br>
              <a:rPr lang="en-US" sz="3200" b="1" dirty="0">
                <a:solidFill>
                  <a:srgbClr val="C00000"/>
                </a:solidFill>
                <a:latin typeface="Times New Roman" pitchFamily="18" charset="0"/>
                <a:cs typeface="Times New Roman" pitchFamily="18" charset="0"/>
              </a:rPr>
            </a:br>
            <a:endParaRPr lang="en-IN" sz="3200" dirty="0">
              <a:solidFill>
                <a:srgbClr val="C00000"/>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52762A48-D3FA-4850-91FF-467E79DD2E81}" type="datetime3">
              <a:rPr lang="en-US" smtClean="0"/>
              <a:pPr/>
              <a:t>28 March 2023</a:t>
            </a:fld>
            <a:endParaRPr lang="en-US" dirty="0"/>
          </a:p>
        </p:txBody>
      </p:sp>
      <p:sp>
        <p:nvSpPr>
          <p:cNvPr id="3" name="Slide Number Placeholder 2"/>
          <p:cNvSpPr>
            <a:spLocks noGrp="1"/>
          </p:cNvSpPr>
          <p:nvPr>
            <p:ph type="sldNum" sz="quarter" idx="12"/>
          </p:nvPr>
        </p:nvSpPr>
        <p:spPr/>
        <p:txBody>
          <a:bodyPr/>
          <a:lstStyle/>
          <a:p>
            <a:fld id="{786680E1-E79F-4D26-8948-152CD75DDCF0}" type="slidenum">
              <a:rPr lang="en-US" smtClean="0"/>
              <a:pPr/>
              <a:t>9</a:t>
            </a:fld>
            <a:endParaRPr lang="en-US" dirty="0"/>
          </a:p>
        </p:txBody>
      </p:sp>
      <p:pic>
        <p:nvPicPr>
          <p:cNvPr id="7" name="Picture 6" descr="Image result for Every minute of the day with facebook"/>
          <p:cNvPicPr/>
          <p:nvPr/>
        </p:nvPicPr>
        <p:blipFill>
          <a:blip r:embed="rId2" cstate="print"/>
          <a:srcRect/>
          <a:stretch>
            <a:fillRect/>
          </a:stretch>
        </p:blipFill>
        <p:spPr bwMode="auto">
          <a:xfrm>
            <a:off x="228600" y="791846"/>
            <a:ext cx="8686800" cy="54565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7735</TotalTime>
  <Words>2970</Words>
  <Application>Microsoft Office PowerPoint</Application>
  <PresentationFormat>On-screen Show (4:3)</PresentationFormat>
  <Paragraphs>471</Paragraphs>
  <Slides>73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Agency FB</vt:lpstr>
      <vt:lpstr>Andalus</vt:lpstr>
      <vt:lpstr>Arial</vt:lpstr>
      <vt:lpstr>Calibri</vt:lpstr>
      <vt:lpstr>Fontin Sans Bold</vt:lpstr>
      <vt:lpstr>Symbol</vt:lpstr>
      <vt:lpstr>Tahoma</vt:lpstr>
      <vt:lpstr>Times New Roman</vt:lpstr>
      <vt:lpstr>Wingdings</vt:lpstr>
      <vt:lpstr>Office Theme</vt:lpstr>
      <vt:lpstr>PowerPoint Presentation</vt:lpstr>
      <vt:lpstr>PowerPoint Presentation</vt:lpstr>
      <vt:lpstr>PowerPoint Presentation</vt:lpstr>
      <vt:lpstr>BIG DATA IN ORGANIZATIONS</vt:lpstr>
      <vt:lpstr>WHAT IS BIG DATA?</vt:lpstr>
      <vt:lpstr>WHAT IS BIG DATA?</vt:lpstr>
      <vt:lpstr>WHAT IS BIG DATA?</vt:lpstr>
      <vt:lpstr> What makes data as “Big” Data? </vt:lpstr>
      <vt:lpstr> What makes data as “Big” Data? </vt:lpstr>
      <vt:lpstr> Big Data Sources </vt:lpstr>
      <vt:lpstr>CRM (Customer Relationship Management)</vt:lpstr>
      <vt:lpstr>  Big Data Acquisition  </vt:lpstr>
      <vt:lpstr>Sources of Big Data  </vt:lpstr>
      <vt:lpstr>PowerPoint Presentation</vt:lpstr>
      <vt:lpstr> CHARACTERISTICS OF BIG DATA   </vt:lpstr>
      <vt:lpstr> CHARACTERISTICS OF BIG DATA  </vt:lpstr>
      <vt:lpstr> Characteristics of Big Data  </vt:lpstr>
      <vt:lpstr>Characteristics of Big Data</vt:lpstr>
      <vt:lpstr>Data Volume (cont…)</vt:lpstr>
      <vt:lpstr>Characteristics of Big Data</vt:lpstr>
      <vt:lpstr>Characteristics of Big Data</vt:lpstr>
      <vt:lpstr>Characteristics of Big Data</vt:lpstr>
      <vt:lpstr>Characteristics of Big Data</vt:lpstr>
      <vt:lpstr>Characteristics of Big Data</vt:lpstr>
      <vt:lpstr>Characteristics of Big Data</vt:lpstr>
      <vt:lpstr>TYPES OF BIG DATA </vt:lpstr>
      <vt:lpstr>Structured Data</vt:lpstr>
      <vt:lpstr>Example:  The employee table in a company database will be structured as the employee details, their job positions, their salaries, etc., will be present in an organized manner.</vt:lpstr>
      <vt:lpstr>Unstructured Data</vt:lpstr>
      <vt:lpstr>Example,</vt:lpstr>
      <vt:lpstr>Semi-Structured Data</vt:lpstr>
      <vt:lpstr>Example,</vt:lpstr>
      <vt:lpstr>Challenges of Big Data</vt:lpstr>
      <vt:lpstr>Challenges of Big Data</vt:lpstr>
      <vt:lpstr>Evolution of Big Data</vt:lpstr>
      <vt:lpstr>Example,</vt:lpstr>
      <vt:lpstr>Case Study</vt:lpstr>
      <vt:lpstr>Case Study</vt:lpstr>
      <vt:lpstr>Big Data Vs Traditional Data Processing</vt:lpstr>
      <vt:lpstr>Cont…</vt:lpstr>
      <vt:lpstr>Big Data Vs Traditional Business Intelligence (BI)</vt:lpstr>
      <vt:lpstr>Big Data Vs Traditional Business Intelligence (BI)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the Opportunities  with Bigdata </vt:lpstr>
      <vt:lpstr>PowerPoint Presentation</vt:lpstr>
      <vt:lpstr>PowerPoint Presentation</vt:lpstr>
      <vt:lpstr>PowerPoint Presentation</vt:lpstr>
      <vt:lpstr>PowerPoint Presentation</vt:lpstr>
      <vt:lpstr>PowerPoint Presentation</vt:lpstr>
      <vt:lpstr>Best Practices with Big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K.NANDHAKUMAR</dc:creator>
  <cp:lastModifiedBy>SUDHA</cp:lastModifiedBy>
  <cp:revision>1041</cp:revision>
  <dcterms:created xsi:type="dcterms:W3CDTF">2015-01-17T17:01:00Z</dcterms:created>
  <dcterms:modified xsi:type="dcterms:W3CDTF">2023-03-28T08:14:45Z</dcterms:modified>
</cp:coreProperties>
</file>