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433" r:id="rId3"/>
    <p:sldId id="597" r:id="rId4"/>
    <p:sldId id="701" r:id="rId5"/>
    <p:sldId id="706" r:id="rId6"/>
    <p:sldId id="609" r:id="rId7"/>
    <p:sldId id="608" r:id="rId8"/>
    <p:sldId id="695" r:id="rId9"/>
    <p:sldId id="598" r:id="rId10"/>
    <p:sldId id="661" r:id="rId11"/>
    <p:sldId id="667" r:id="rId12"/>
    <p:sldId id="668" r:id="rId13"/>
    <p:sldId id="680" r:id="rId14"/>
    <p:sldId id="681" r:id="rId15"/>
    <p:sldId id="595" r:id="rId16"/>
    <p:sldId id="682" r:id="rId17"/>
    <p:sldId id="675" r:id="rId18"/>
    <p:sldId id="683" r:id="rId19"/>
    <p:sldId id="670" r:id="rId20"/>
    <p:sldId id="672" r:id="rId21"/>
    <p:sldId id="560" r:id="rId22"/>
    <p:sldId id="723" r:id="rId23"/>
    <p:sldId id="711" r:id="rId24"/>
    <p:sldId id="710" r:id="rId25"/>
    <p:sldId id="592" r:id="rId26"/>
    <p:sldId id="576" r:id="rId27"/>
    <p:sldId id="577" r:id="rId28"/>
    <p:sldId id="708" r:id="rId29"/>
    <p:sldId id="585" r:id="rId30"/>
    <p:sldId id="604" r:id="rId31"/>
    <p:sldId id="605" r:id="rId32"/>
    <p:sldId id="606" r:id="rId33"/>
    <p:sldId id="602" r:id="rId34"/>
    <p:sldId id="603" r:id="rId35"/>
    <p:sldId id="623" r:id="rId36"/>
    <p:sldId id="698" r:id="rId37"/>
    <p:sldId id="613" r:id="rId38"/>
    <p:sldId id="614" r:id="rId39"/>
    <p:sldId id="615" r:id="rId40"/>
    <p:sldId id="616" r:id="rId41"/>
    <p:sldId id="617" r:id="rId42"/>
    <p:sldId id="611" r:id="rId43"/>
    <p:sldId id="699" r:id="rId44"/>
    <p:sldId id="700" r:id="rId45"/>
    <p:sldId id="707" r:id="rId46"/>
    <p:sldId id="696" r:id="rId47"/>
    <p:sldId id="571" r:id="rId48"/>
    <p:sldId id="662" r:id="rId49"/>
    <p:sldId id="704" r:id="rId50"/>
    <p:sldId id="663" r:id="rId51"/>
    <p:sldId id="665" r:id="rId52"/>
    <p:sldId id="686" r:id="rId53"/>
    <p:sldId id="697" r:id="rId54"/>
    <p:sldId id="726" r:id="rId55"/>
    <p:sldId id="725" r:id="rId56"/>
    <p:sldId id="727" r:id="rId57"/>
    <p:sldId id="724" r:id="rId58"/>
    <p:sldId id="286" r:id="rId59"/>
    <p:sldId id="288" r:id="rId60"/>
    <p:sldId id="287" r:id="rId61"/>
    <p:sldId id="352" r:id="rId62"/>
    <p:sldId id="728" r:id="rId63"/>
    <p:sldId id="289" r:id="rId64"/>
    <p:sldId id="290" r:id="rId65"/>
    <p:sldId id="291" r:id="rId66"/>
    <p:sldId id="292" r:id="rId67"/>
    <p:sldId id="353" r:id="rId68"/>
    <p:sldId id="293" r:id="rId69"/>
    <p:sldId id="713" r:id="rId70"/>
    <p:sldId id="712" r:id="rId71"/>
    <p:sldId id="714" r:id="rId72"/>
    <p:sldId id="722" r:id="rId73"/>
    <p:sldId id="715" r:id="rId74"/>
    <p:sldId id="716" r:id="rId75"/>
    <p:sldId id="717" r:id="rId76"/>
    <p:sldId id="718" r:id="rId77"/>
    <p:sldId id="719" r:id="rId78"/>
    <p:sldId id="720" r:id="rId79"/>
    <p:sldId id="721" r:id="rId8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7BD2A"/>
    <a:srgbClr val="FF9933"/>
    <a:srgbClr val="620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690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D18DABF-0934-44F6-809D-5234B0CE8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8BCA528-03BB-44E1-84B2-17DDB9494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CA528-03BB-44E1-84B2-17DDB94947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DA817-51A2-4001-A8B1-7D6A26926C2E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5EF54-F81B-4F61-A45C-D07CCFA6F446}" type="slidenum">
              <a:rPr lang="en-US" smtClean="0">
                <a:ea typeface="ＭＳ Ｐゴシック" pitchFamily="34" charset="-128"/>
              </a:rPr>
              <a:pPr/>
              <a:t>44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CA528-03BB-44E1-84B2-17DDB94947E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5EF54-F81B-4F61-A45C-D07CCFA6F446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CA528-03BB-44E1-84B2-17DDB94947E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6A291-A6C7-4737-AD5E-C5982C6A8009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032D-951E-4734-95A4-F7CE34B600F5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6D414-6EED-42BE-912A-738497680327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6D414-6EED-42BE-912A-738497680327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6D414-6EED-42BE-912A-738497680327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6D414-6EED-42BE-912A-738497680327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1D4F-E691-466A-BD2E-78E23D1C5E8B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BD33-EC52-44C8-9FEE-CDFA4DA9BA7F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9E05-A447-4E9B-99B6-C0E5D86B0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AAE3-C93C-4A5A-9A3E-C5BA9D42E156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1DC2-F466-40B7-829D-3481548B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8E31-698A-4FDF-8264-7106F6EFA0F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A3BC-6E9A-4709-894D-1349108C8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1B50-4C81-45D2-BF0B-A61CD27A3719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A0D5-389B-498B-B1CE-08294DAA1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07DD-5E65-47AD-8AA6-F64E009CB21D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BF0E-4B75-4E03-B962-9B3B13E63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2111-B793-4375-9A51-6316CA8222B7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A2151-2C13-425A-9E8D-694FD8EBD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9D110-2F38-4C60-8B11-1296FEC9C450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2431-0324-468E-BC1E-0BACDA6BD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574D-B58E-4774-AB97-873BE5CBC391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51DD-3E2F-4342-A7EA-2F045EC3E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E757-0F14-463A-9C80-58B1411ED048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FF5A-64EA-48C8-A34E-923EE745F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AD1FC-33F3-4BE9-8627-4FBF29E2CB5B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33191-F3DE-487D-B1BE-96058927E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C725-05CC-48D3-8B06-72EBB2D42A5F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F249-D69C-4DDF-BBB4-58F40F797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ABDE2A2-0C65-4701-90DB-B87511FF3CD2}" type="datetime1">
              <a:rPr lang="en-US" smtClean="0"/>
              <a:t>4/18/2023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 K.NandhaKumar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7BC203-B754-492D-B80A-D67492F0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8.hp.com/in/en/products/proliant-servers/product-detail.html?oid=5177953#!tab=features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39A6D-EB97-47BB-A9CA-9DBD49C4368E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0"/>
            <a:ext cx="8001000" cy="1219200"/>
          </a:xfrm>
        </p:spPr>
        <p:txBody>
          <a:bodyPr/>
          <a:lstStyle/>
          <a:p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07BD2A"/>
                </a:solidFill>
              </a:rPr>
              <a:t>UNIT-2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Introduction to Hadoop and its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Eco Systems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355874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429000" cy="875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use Hadoop?</a:t>
            </a:r>
          </a:p>
        </p:txBody>
      </p:sp>
      <p:pic>
        <p:nvPicPr>
          <p:cNvPr id="5" name="Content Placeholder 4" descr="who use hado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14400"/>
            <a:ext cx="8001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should you choose Hadoop?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10200"/>
          </a:xfrm>
        </p:spPr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 lot of unstructured data</a:t>
            </a:r>
          </a:p>
          <a:p>
            <a:pPr algn="just"/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needs are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easily run in parallel</a:t>
            </a:r>
          </a:p>
          <a:p>
            <a:pPr algn="just"/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uses the concept of MapReduce which enables it to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 the query into small parts and process them in parallel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Hadoop has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to analyze the data present in diff. machines at diff. location very quickly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in a very cost effective way.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should you avoid Hadoop?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Intense calculations with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or no data.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cannot easily run in parallel.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is not Self-Contained.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interactive results.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Content Placeholder 4" descr="Advantages-of-Hado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867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Content Placeholder 4" descr="Disadvantages-of-Hado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3555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6" name="Picture 2" descr="https://image.slidesharecdn.com/axeldatahuguae20131125-131127013956-phpapp01/95/introduction-to-hadoop-the-essentials-4-638.jpg?cb=13855166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Hadoop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105400"/>
          </a:xfrm>
        </p:spPr>
        <p:txBody>
          <a:bodyPr/>
          <a:lstStyle/>
          <a:p>
            <a:pPr algn="just"/>
            <a:r>
              <a:rPr lang="en-US" sz="2800" dirty="0"/>
              <a:t>Hadoop is a software framework developed by the Apache Software Foundation for distributed storage and processing of huge amounts of datasets. 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i="1" dirty="0"/>
              <a:t>“Hadoop is a technology to store massive datasets on a cluster of cheap machines in a distributed manner”</a:t>
            </a:r>
            <a:r>
              <a:rPr lang="en-US" sz="2800" i="1" dirty="0"/>
              <a:t>.</a:t>
            </a:r>
            <a:r>
              <a:rPr lang="en-US" sz="2800" dirty="0"/>
              <a:t> It was originated by Doug Cutting and Mike </a:t>
            </a:r>
            <a:r>
              <a:rPr lang="en-US" sz="2800" dirty="0" err="1"/>
              <a:t>Cafarella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Hadoop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Content Placeholder 6" descr="Hadoop-Archite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44721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Hadoop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5" descr="hado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2" y="1219200"/>
            <a:ext cx="7931728" cy="4876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Hadoop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105400"/>
          </a:xfrm>
        </p:spPr>
        <p:txBody>
          <a:bodyPr/>
          <a:lstStyle/>
          <a:p>
            <a:pPr>
              <a:buNone/>
            </a:pPr>
            <a:r>
              <a:rPr lang="en-US" sz="26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Hadoop Consists Of 3 Core Components :</a:t>
            </a:r>
          </a:p>
          <a:p>
            <a:pPr marL="514350" indent="-514350" algn="ctr"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(Hadoop Distributed File System)</a:t>
            </a:r>
          </a:p>
          <a:p>
            <a:pPr marL="514350" indent="-514350"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2.    MapReduce</a:t>
            </a:r>
          </a:p>
          <a:p>
            <a:pPr marL="514350" indent="-514350" algn="ctr"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Yarn (Yet Another Resource Negotiator)</a:t>
            </a:r>
          </a:p>
          <a:p>
            <a:pPr algn="just">
              <a:buNone/>
            </a:pPr>
            <a:r>
              <a:rPr lang="en-US" sz="26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HDFS (Hadoop Distributed File System)</a:t>
            </a:r>
          </a:p>
          <a:p>
            <a:pPr algn="just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the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storage layer of Hadoop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Files in HDFS are broken into block-sized chunks. </a:t>
            </a:r>
          </a:p>
          <a:p>
            <a:pPr algn="just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consists of two types of nodes that is, </a:t>
            </a:r>
          </a:p>
          <a:p>
            <a:pPr algn="just"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NameNode</a:t>
            </a:r>
          </a:p>
          <a:p>
            <a:pPr algn="just">
              <a:buNone/>
            </a:pP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ii. DataNodes.</a:t>
            </a:r>
          </a:p>
          <a:p>
            <a:pPr algn="just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 stores metadata about blocks location.</a:t>
            </a:r>
          </a:p>
          <a:p>
            <a:pPr algn="just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DataNodes stores the block and sends block reports to       </a:t>
            </a:r>
          </a:p>
          <a:p>
            <a:pPr algn="just"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 definite time interval.</a:t>
            </a:r>
          </a:p>
          <a:p>
            <a:pPr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Introduction to Apache Hadoop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74318"/>
            <a:ext cx="8686800" cy="595508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It provides a </a:t>
            </a:r>
            <a:r>
              <a:rPr lang="en-IN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framework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IN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storage and processing of big dat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using the </a:t>
            </a:r>
            <a:r>
              <a:rPr lang="en-IN" dirty="0" err="1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programming model. </a:t>
            </a:r>
          </a:p>
          <a:p>
            <a:pPr algn="just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Apache Hadoop is an Open Source Framework. ?Hadoop can easily handle a large amount of data on low cost, simple hardware cluster.</a:t>
            </a:r>
          </a:p>
          <a:p>
            <a:pPr algn="just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Hadoop is also a scalable and Fault –tolerant framework.</a:t>
            </a:r>
          </a:p>
          <a:p>
            <a:pPr algn="just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Hadoop is not only a storage system as well as data processing using framework.</a:t>
            </a:r>
          </a:p>
          <a:p>
            <a:pPr algn="just">
              <a:spcBef>
                <a:spcPts val="0"/>
              </a:spcBef>
              <a:buNone/>
            </a:pP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MapReduce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MapReduce is a parallel programming model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writing distributed applications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Google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efficient processing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large amounts of data (multi-terabyte data-sets), on large clusters.</a:t>
            </a:r>
          </a:p>
          <a:p>
            <a:pPr algn="just">
              <a:buNone/>
            </a:pPr>
            <a:r>
              <a:rPr lang="en-US" sz="28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YARN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the Resource Management Layer. 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YARN is responsible for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Allocation and Job Scheduling.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study in detail Hadoop and its component, go through the 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Hadoop Architecture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article.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Hadoop Distributed File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74318"/>
            <a:ext cx="8534400" cy="5497882"/>
          </a:xfrm>
        </p:spPr>
        <p:txBody>
          <a:bodyPr/>
          <a:lstStyle/>
          <a:p>
            <a:pPr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a distributed file system designed to run on commodity hardware. </a:t>
            </a:r>
          </a:p>
          <a:p>
            <a:pPr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like Master worker Architecture. The master is a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Slave is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DataNode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highly </a:t>
            </a:r>
            <a:r>
              <a:rPr lang="en-US" sz="30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Fault-Tolerant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is designed to be deployed on Low-Cost Hardware. </a:t>
            </a:r>
          </a:p>
          <a:p>
            <a:pPr algn="just"/>
            <a:endParaRPr lang="en-IN" sz="10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0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Hadoop Distributed File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74318"/>
            <a:ext cx="8534400" cy="5497882"/>
          </a:xfrm>
        </p:spPr>
        <p:txBody>
          <a:bodyPr/>
          <a:lstStyle/>
          <a:p>
            <a:pPr algn="just"/>
            <a:endParaRPr lang="en-IN" sz="10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provides high </a:t>
            </a:r>
            <a:r>
              <a:rPr lang="en-US" sz="30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Throughput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 to application data and is suitable for applications that have large data sets.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Suitable for </a:t>
            </a:r>
            <a:r>
              <a:rPr lang="en-US" sz="32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with large data sets.</a:t>
            </a:r>
          </a:p>
          <a:p>
            <a:endParaRPr lang="en-US" sz="14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was originally built as infrastructure for the </a:t>
            </a:r>
            <a:r>
              <a:rPr lang="en-US" sz="32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sz="3200" dirty="0" err="1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Nutch</a:t>
            </a:r>
            <a:r>
              <a:rPr lang="en-US" sz="32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 search engine project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US" sz="30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2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HDFS  Architecture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658" name="Picture 2" descr="What is Hadoop Cluster? Best Practices to Build Hadoop Clusters - TechVid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97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89191-0066-841E-0E11-5923FF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Content Placeholder 4" descr="Apache Hadoop HDFS Architecture - Edureka">
            <a:extLst>
              <a:ext uri="{FF2B5EF4-FFF2-40B4-BE49-F238E27FC236}">
                <a16:creationId xmlns:a16="http://schemas.microsoft.com/office/drawing/2014/main" id="{4F4E902C-C7E0-B8B2-1319-F3A1609DD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21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086"/>
            <a:ext cx="8458200" cy="640914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HDFS Services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lvl="2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Name Node</a:t>
            </a:r>
          </a:p>
          <a:p>
            <a:pPr lvl="2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Secondary Name Node</a:t>
            </a:r>
          </a:p>
          <a:p>
            <a:pPr lvl="2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Job tracker</a:t>
            </a:r>
          </a:p>
          <a:p>
            <a:pPr lvl="2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Data Node</a:t>
            </a:r>
          </a:p>
          <a:p>
            <a:pPr lvl="2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Task Tracker</a:t>
            </a:r>
          </a:p>
          <a:p>
            <a:pPr lvl="2" eaLnBrk="1" hangingPunct="1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D7265-0A1F-4E78-9D2A-5F2368A9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456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sz="3200" dirty="0" err="1">
                <a:solidFill>
                  <a:srgbClr val="FF0000"/>
                </a:solidFill>
              </a:rPr>
              <a:t>NameNode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21" y="940785"/>
            <a:ext cx="8642958" cy="5730656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Metadata in Memory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entire metadata is in main memory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metadata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of files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of Blocks for each file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DataNodes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block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 attributes, e.g. creation time, replication factor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Transaction Log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Records file creations, file deletions etc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1E787-02D2-4638-8A08-128FC645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sz="3200" dirty="0" err="1">
                <a:solidFill>
                  <a:srgbClr val="FF0000"/>
                </a:solidFill>
              </a:rPr>
              <a:t>DataNode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7330"/>
            <a:ext cx="8610600" cy="5531069"/>
          </a:xfrm>
        </p:spPr>
        <p:txBody>
          <a:bodyPr/>
          <a:lstStyle/>
          <a:p>
            <a:pPr algn="just" eaLnBrk="1" hangingPunct="1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DataNodes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the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storages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data. Hadoop uses Low-Cost hardware to Store data.</a:t>
            </a:r>
          </a:p>
          <a:p>
            <a:pPr algn="just" eaLnBrk="1" hangingPunct="1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DataNodes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responsible for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Storing, Replication Creating, Deleting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these type of jobs according to the instruction of NameNode.</a:t>
            </a:r>
          </a:p>
          <a:p>
            <a:pPr algn="just" eaLnBrk="1" hangingPunct="1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DataNodes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send the health report to the NameNode periodically.</a:t>
            </a:r>
          </a:p>
          <a:p>
            <a:pPr algn="just" eaLnBrk="1" hangingPunct="1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defalult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is 3second. So after every second these send the report to the NameNode.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84B26-3449-4151-BA3D-E4CF32D2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D12D-B7E5-08AA-304F-2E37F25C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6124"/>
            <a:ext cx="7772400" cy="4834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Secondary </a:t>
            </a:r>
            <a:r>
              <a:rPr lang="en-US" sz="3200" dirty="0" err="1">
                <a:solidFill>
                  <a:srgbClr val="FF0000"/>
                </a:solidFill>
              </a:rPr>
              <a:t>NameNode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04FB1-2C23-2A51-3BBF-C95ED33F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Content Placeholder 4" descr="Secondary NameNode Function - Apache Hadoop HDFS Architecture - Edureka">
            <a:extLst>
              <a:ext uri="{FF2B5EF4-FFF2-40B4-BE49-F238E27FC236}">
                <a16:creationId xmlns:a16="http://schemas.microsoft.com/office/drawing/2014/main" id="{C6B9A1F3-3347-8D09-C745-3227F8EB7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9529"/>
            <a:ext cx="7038109" cy="4554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161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sz="3600" dirty="0">
                <a:solidFill>
                  <a:srgbClr val="FF0000"/>
                </a:solidFill>
              </a:rPr>
              <a:t>Secondary NameNode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257800"/>
          </a:xfrm>
        </p:spPr>
        <p:txBody>
          <a:bodyPr/>
          <a:lstStyle/>
          <a:p>
            <a:pPr algn="just" eaLnBrk="1" hangingPunct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SNN is another specially dedicated node, which is used to take the checkpoints of the File-System.</a:t>
            </a:r>
          </a:p>
          <a:p>
            <a:pPr algn="just" eaLnBrk="1" hangingPunct="1"/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SNN is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substitute of the primary 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It helps the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not replace of 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Copies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FsImage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Transaction Log from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Namenode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temporary directory</a:t>
            </a:r>
          </a:p>
          <a:p>
            <a:pPr algn="just" eaLnBrk="1" hangingPunct="1"/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Merges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FSImage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Transaction Log into a new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FSImage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temporary directory</a:t>
            </a:r>
          </a:p>
          <a:p>
            <a:pPr algn="just" eaLnBrk="1" hangingPunct="1"/>
            <a:endParaRPr lang="en-US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en-US" sz="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Uploads new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FSImage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NameNode</a:t>
            </a:r>
          </a:p>
          <a:p>
            <a:pPr lvl="1" algn="just" eaLnBrk="1" hangingPunct="1"/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Fsimage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contains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Dircetory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Structure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NameSpace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EA8E1-0B20-4839-BD40-C4FB8C25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Introduction to Apache Hadoop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74318"/>
            <a:ext cx="8686800" cy="595508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Originally </a:t>
            </a:r>
            <a:r>
              <a:rPr lang="en-IN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for computer cluster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s built from commodity hardware.</a:t>
            </a:r>
          </a:p>
          <a:p>
            <a:pPr algn="just">
              <a:spcBef>
                <a:spcPts val="0"/>
              </a:spcBef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It is designed </a:t>
            </a:r>
            <a:r>
              <a:rPr lang="en-IN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scale up from single servers to thousands of machines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, each offering local computation and storage. </a:t>
            </a: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itself is designed to detect and handle failures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at the application layer.</a:t>
            </a:r>
          </a:p>
          <a:p>
            <a:pPr algn="just">
              <a:spcBef>
                <a:spcPts val="0"/>
              </a:spcBef>
            </a:pP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IN" sz="3200" i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Hardware failures are </a:t>
            </a:r>
            <a:r>
              <a:rPr lang="en-IN" sz="3200" i="1" dirty="0">
                <a:latin typeface="Calibri" panose="020F0502020204030204" pitchFamily="34" charset="0"/>
                <a:cs typeface="Calibri" panose="020F0502020204030204" pitchFamily="34" charset="0"/>
              </a:rPr>
              <a:t>common occurrences and should be </a:t>
            </a:r>
            <a:r>
              <a:rPr lang="en-IN" sz="3200" i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 handled by the framework.</a:t>
            </a:r>
          </a:p>
          <a:p>
            <a:pPr lvl="1" algn="just">
              <a:spcBef>
                <a:spcPts val="0"/>
              </a:spcBef>
            </a:pPr>
            <a:endParaRPr lang="en-IN" sz="1050" b="1" i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rgbClr val="FF0000"/>
                </a:solidFill>
              </a:rPr>
              <a:t>Job Tracker and Task Tracker</a:t>
            </a:r>
          </a:p>
        </p:txBody>
      </p:sp>
      <p:pic>
        <p:nvPicPr>
          <p:cNvPr id="71682" name="Picture 2" descr="File:Hadoo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57066"/>
            <a:ext cx="7543800" cy="509133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D37CA-CC8F-48CD-ABA8-C0249753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Tracker: </a:t>
            </a:r>
          </a:p>
          <a:p>
            <a:pPr algn="just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Basically Job Tracker will be useful in the Processing the data. </a:t>
            </a:r>
          </a:p>
          <a:p>
            <a:pPr algn="just"/>
            <a:endParaRPr lang="en-IN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Tracker receives the requests from the client for MapReduce execution. </a:t>
            </a:r>
          </a:p>
          <a:p>
            <a:pPr algn="just"/>
            <a:endParaRPr lang="en-I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Tracker talks with Name node to know about the location of the data like Job Tracker will request the Name Node for the processing the data.</a:t>
            </a:r>
          </a:p>
          <a:p>
            <a:pPr algn="just"/>
            <a:endParaRPr lang="en-IN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 node in response gives the Metadata to job tracker.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411CD-960D-43F0-847A-4B30DE16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81000"/>
            <a:ext cx="7772400" cy="4953000"/>
          </a:xfrm>
        </p:spPr>
        <p:txBody>
          <a:bodyPr/>
          <a:lstStyle/>
          <a:p>
            <a:pPr algn="just">
              <a:buNone/>
            </a:pP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Tracker</a:t>
            </a:r>
          </a:p>
          <a:p>
            <a:pPr algn="just"/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It is the Slave Node for the Job Tracker and it will </a:t>
            </a:r>
            <a:r>
              <a:rPr lang="en-IN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the task from the Job Tracker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Tracker receives code from the Job Tracker and apply the code on the file for the process is known as Mapper.</a:t>
            </a:r>
            <a:endParaRPr lang="en-I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74FA5-1277-47D4-BD41-6CB3F605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Why should you use the HDFS?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74318"/>
            <a:ext cx="8534400" cy="5497882"/>
          </a:xfrm>
        </p:spPr>
        <p:txBody>
          <a:bodyPr/>
          <a:lstStyle/>
          <a:p>
            <a:r>
              <a:rPr lang="en-US" sz="2800" dirty="0"/>
              <a:t>It is distributed across hundreds or even thousands of servers with each node storing a part of the file system. </a:t>
            </a:r>
          </a:p>
          <a:p>
            <a:pPr lvl="1"/>
            <a:r>
              <a:rPr lang="en-US" b="1" i="1" dirty="0"/>
              <a:t>Storage is done on commodity hardware.</a:t>
            </a:r>
          </a:p>
          <a:p>
            <a:pPr lvl="1"/>
            <a:r>
              <a:rPr lang="en-US" b="1" i="1" dirty="0"/>
              <a:t>More chances of the node failing and with that the data can be lost. </a:t>
            </a:r>
          </a:p>
          <a:p>
            <a:pPr lvl="1"/>
            <a:r>
              <a:rPr lang="en-US" b="1" i="1" dirty="0"/>
              <a:t>HDFS gets over that problem by storing the same data in three sets.</a:t>
            </a:r>
          </a:p>
          <a:p>
            <a:endParaRPr lang="en-US" sz="100" b="1" i="1" dirty="0"/>
          </a:p>
          <a:p>
            <a:r>
              <a:rPr lang="en-US" sz="2800" dirty="0"/>
              <a:t>HDFS works quite well for data loads that come in a streaming format. </a:t>
            </a:r>
          </a:p>
          <a:p>
            <a:pPr lvl="1"/>
            <a:r>
              <a:rPr lang="en-US" b="1" i="1" dirty="0"/>
              <a:t>It is more suited for batch processing applications rather than interactive use. </a:t>
            </a:r>
          </a:p>
          <a:p>
            <a:pPr lvl="1"/>
            <a:r>
              <a:rPr lang="en-US" b="1" i="1" dirty="0"/>
              <a:t>It is important to note that HDFS works for high throughput.</a:t>
            </a:r>
          </a:p>
          <a:p>
            <a:pPr lvl="1">
              <a:buNone/>
            </a:pPr>
            <a:endParaRPr lang="en-US" sz="2400" b="1" i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341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27507"/>
            <a:ext cx="8534400" cy="5497882"/>
          </a:xfrm>
        </p:spPr>
        <p:txBody>
          <a:bodyPr/>
          <a:lstStyle/>
          <a:p>
            <a:r>
              <a:rPr lang="en-US" sz="2800" dirty="0"/>
              <a:t>HDFS works exclusively well for large data sets.</a:t>
            </a:r>
          </a:p>
          <a:p>
            <a:pPr lvl="1"/>
            <a:r>
              <a:rPr lang="en-US" sz="2400" b="1" i="1" dirty="0"/>
              <a:t> </a:t>
            </a:r>
            <a:r>
              <a:rPr lang="en-US" b="1" i="1" dirty="0"/>
              <a:t>The standard data sets could be in the range of gigabytes and even terabytes. </a:t>
            </a:r>
          </a:p>
          <a:p>
            <a:pPr lvl="1"/>
            <a:r>
              <a:rPr lang="en-US" b="1" i="1" dirty="0"/>
              <a:t>It is possible to scale to hundreds of nodes in a single cluster. </a:t>
            </a:r>
          </a:p>
          <a:p>
            <a:pPr lvl="1"/>
            <a:r>
              <a:rPr lang="en-US" b="1" i="1" dirty="0"/>
              <a:t>Tens of millions of files are supported in a single instance</a:t>
            </a:r>
            <a:r>
              <a:rPr lang="en-US" sz="2400" b="1" i="1" dirty="0"/>
              <a:t>.</a:t>
            </a:r>
            <a:endParaRPr lang="en-US" sz="2800" dirty="0"/>
          </a:p>
          <a:p>
            <a:r>
              <a:rPr lang="en-US" sz="2800" dirty="0"/>
              <a:t>HDFS is highly portable</a:t>
            </a:r>
          </a:p>
          <a:p>
            <a:pPr lvl="1"/>
            <a:r>
              <a:rPr lang="en-US" b="1" i="1" dirty="0"/>
              <a:t>It can easily work on commodity hardware that are of different types without any issue of compatibility. </a:t>
            </a:r>
          </a:p>
          <a:p>
            <a:pPr lvl="1"/>
            <a:r>
              <a:rPr lang="en-US" b="1" i="1" dirty="0"/>
              <a:t>It is very well suited for taking advantage of cheaply and readily available commodity hardware components.</a:t>
            </a:r>
          </a:p>
          <a:p>
            <a:endParaRPr lang="en-US" sz="28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AC548-0473-8BC1-8B1A-1A296CE28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Why should you use the HDFS?</a:t>
            </a:r>
          </a:p>
        </p:txBody>
      </p:sp>
    </p:spTree>
    <p:extLst>
      <p:ext uri="{BB962C8B-B14F-4D97-AF65-F5344CB8AC3E}">
        <p14:creationId xmlns:p14="http://schemas.microsoft.com/office/powerpoint/2010/main" val="2475596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ko-KR" sz="3200" dirty="0">
                <a:solidFill>
                  <a:srgbClr val="FF0000"/>
                </a:solidFill>
              </a:rPr>
              <a:t>Design Criteria of HDFS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35</a:t>
            </a:fld>
            <a:endParaRPr lang="ko-KR" altLang="en-US"/>
          </a:p>
        </p:txBody>
      </p:sp>
      <p:grpSp>
        <p:nvGrpSpPr>
          <p:cNvPr id="3" name="그룹 11"/>
          <p:cNvGrpSpPr/>
          <p:nvPr/>
        </p:nvGrpSpPr>
        <p:grpSpPr>
          <a:xfrm>
            <a:off x="214282" y="4714884"/>
            <a:ext cx="4071966" cy="1000132"/>
            <a:chOff x="428596" y="1285860"/>
            <a:chExt cx="3571900" cy="1000132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428596" y="1571612"/>
              <a:ext cx="3571900" cy="714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Node Failure handling</a:t>
              </a:r>
              <a:endParaRPr lang="ko-KR" altLang="en-US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>
                  <a:latin typeface="Corbel" pitchFamily="34" charset="0"/>
                </a:rPr>
                <a:t>Commodity Hardware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5" name="그룹 12"/>
          <p:cNvGrpSpPr/>
          <p:nvPr/>
        </p:nvGrpSpPr>
        <p:grpSpPr>
          <a:xfrm>
            <a:off x="214282" y="2786058"/>
            <a:ext cx="4071966" cy="1285884"/>
            <a:chOff x="428596" y="1285860"/>
            <a:chExt cx="3571900" cy="1285884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428596" y="1571612"/>
              <a:ext cx="3571900" cy="10001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Write-once, read-many-times</a:t>
              </a:r>
            </a:p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High Throughput</a:t>
              </a: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>
                  <a:latin typeface="Corbel" pitchFamily="34" charset="0"/>
                </a:rPr>
                <a:t>Streaming Data Access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6" name="그룹 16"/>
          <p:cNvGrpSpPr/>
          <p:nvPr/>
        </p:nvGrpSpPr>
        <p:grpSpPr>
          <a:xfrm>
            <a:off x="214282" y="1500174"/>
            <a:ext cx="4071966" cy="1000132"/>
            <a:chOff x="428596" y="1285860"/>
            <a:chExt cx="3571900" cy="1000132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28596" y="1571612"/>
              <a:ext cx="3571900" cy="714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Petabyte-Scale data</a:t>
              </a:r>
              <a:endParaRPr lang="ko-KR" altLang="en-US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>
                  <a:latin typeface="Corbel" pitchFamily="34" charset="0"/>
                </a:rPr>
                <a:t>Very Large Files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7" name="그룹 19"/>
          <p:cNvGrpSpPr/>
          <p:nvPr/>
        </p:nvGrpSpPr>
        <p:grpSpPr>
          <a:xfrm>
            <a:off x="4572000" y="1500174"/>
            <a:ext cx="4357718" cy="1000132"/>
            <a:chOff x="428596" y="1285860"/>
            <a:chExt cx="3571900" cy="1000132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28596" y="1571612"/>
              <a:ext cx="3571900" cy="714380"/>
            </a:xfrm>
            <a:prstGeom prst="roundRect">
              <a:avLst/>
            </a:prstGeom>
            <a:solidFill>
              <a:srgbClr val="F7EA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Growing of FileSystem Metadata </a:t>
              </a:r>
              <a:endParaRPr lang="ko-KR" altLang="en-US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rgbClr val="7A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>
                  <a:latin typeface="Corbel" pitchFamily="34" charset="0"/>
                </a:rPr>
                <a:t>Lots of Small Files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9" name="그룹 28"/>
          <p:cNvGrpSpPr/>
          <p:nvPr/>
        </p:nvGrpSpPr>
        <p:grpSpPr>
          <a:xfrm>
            <a:off x="4572000" y="2786058"/>
            <a:ext cx="4357718" cy="1285884"/>
            <a:chOff x="428596" y="1285860"/>
            <a:chExt cx="3571900" cy="1285884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28596" y="1571612"/>
              <a:ext cx="3571900" cy="1000132"/>
            </a:xfrm>
            <a:prstGeom prst="roundRect">
              <a:avLst/>
            </a:prstGeom>
            <a:solidFill>
              <a:srgbClr val="F7EA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Multiple Writers, Arbitrary file update</a:t>
              </a:r>
            </a:p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>
                  <a:solidFill>
                    <a:schemeClr val="tx1"/>
                  </a:solidFill>
                  <a:latin typeface="Corbel" pitchFamily="34" charset="0"/>
                </a:rPr>
                <a:t> Low Latency</a:t>
              </a:r>
            </a:p>
          </p:txBody>
        </p:sp>
        <p:sp>
          <p:nvSpPr>
            <p:cNvPr id="31" name="양쪽 모서리가 둥근 사각형 30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rgbClr val="7A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>
                  <a:latin typeface="Corbel" pitchFamily="34" charset="0"/>
                </a:rPr>
                <a:t>Random Data Access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sp>
        <p:nvSpPr>
          <p:cNvPr id="32" name="왼쪽/오른쪽 화살표 31"/>
          <p:cNvSpPr/>
          <p:nvPr/>
        </p:nvSpPr>
        <p:spPr>
          <a:xfrm>
            <a:off x="4143372" y="1767038"/>
            <a:ext cx="571504" cy="35719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왼쪽/오른쪽 화살표 33"/>
          <p:cNvSpPr/>
          <p:nvPr/>
        </p:nvSpPr>
        <p:spPr>
          <a:xfrm>
            <a:off x="4143372" y="3050790"/>
            <a:ext cx="571504" cy="35719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878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The Design of HDFS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334000"/>
          </a:xfrm>
        </p:spPr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designed 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storing very large files with streaming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 patterns, running on clusters of commodity hardware.</a:t>
            </a:r>
          </a:p>
          <a:p>
            <a:pPr algn="just">
              <a:buNone/>
            </a:pPr>
            <a:endParaRPr lang="en-US" sz="2400" b="1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Very Large Files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“Very large” means files that are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hundreds of Megabytes, Gigabytes, or Terabytes in size. </a:t>
            </a:r>
          </a:p>
          <a:p>
            <a:pPr lvl="1"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Hadoop clusters running that store Petabytes of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334000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Streaming Data Access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an efficient Data Processing Pattern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Write-Once, Read-Many-Times Pattern. </a:t>
            </a:r>
          </a:p>
          <a:p>
            <a:pPr lvl="1" algn="just"/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Dataset is typically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generated or copied from source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then various analyses are performed on that dataset over time. </a:t>
            </a:r>
          </a:p>
          <a:p>
            <a:pPr lvl="1"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334000"/>
          </a:xfrm>
        </p:spPr>
        <p:txBody>
          <a:bodyPr/>
          <a:lstStyle/>
          <a:p>
            <a:pPr>
              <a:buNone/>
            </a:pP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Commodity Hardware</a:t>
            </a:r>
          </a:p>
          <a:p>
            <a:pPr lvl="1"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Hadoop doesn’t require Expensive, Highly Reliable Hardware to run on.</a:t>
            </a:r>
          </a:p>
          <a:p>
            <a:pPr lvl="1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designed to run on clusters of commodity hardware </a:t>
            </a:r>
            <a:r>
              <a:rPr lang="en-US" sz="30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(commonly hardware available from multiple vendors). </a:t>
            </a:r>
          </a:p>
          <a:p>
            <a:pPr lvl="1"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designed to carry on </a:t>
            </a:r>
            <a:r>
              <a:rPr lang="en-US" sz="3000" dirty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without interruption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user in the face of such failure.</a:t>
            </a:r>
            <a:endParaRPr lang="en-US" sz="3000" b="1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334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Low-latency data access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require low-latency access to data, in the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 of milliseconds range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but, will not work well with HDFS. </a:t>
            </a:r>
          </a:p>
          <a:p>
            <a:pPr lvl="1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Remember,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is optimized for delivering a high throughput of data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this may be at the expense of latency. </a:t>
            </a:r>
          </a:p>
          <a:p>
            <a:pPr lvl="1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Hbase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currently a better choice for low-latency access.</a:t>
            </a:r>
            <a:endParaRPr lang="en-US" sz="32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Introduction to Apache </a:t>
            </a:r>
            <a:r>
              <a:rPr lang="en-US" sz="3200" b="1" dirty="0" err="1">
                <a:solidFill>
                  <a:srgbClr val="FF0000"/>
                </a:solidFill>
              </a:rPr>
              <a:t>Hadoop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74318"/>
            <a:ext cx="8686800" cy="5955082"/>
          </a:xfrm>
        </p:spPr>
        <p:txBody>
          <a:bodyPr/>
          <a:lstStyle/>
          <a:p>
            <a:pPr lvl="1" algn="just">
              <a:spcBef>
                <a:spcPts val="0"/>
              </a:spcBef>
            </a:pPr>
            <a:endParaRPr lang="en-IN" sz="1050" b="1" i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IN" sz="1050" b="1" i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The Core of Apache Hadoop consists of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IN" sz="3200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part </a:t>
            </a:r>
          </a:p>
          <a:p>
            <a:pPr lvl="2" algn="just">
              <a:spcBef>
                <a:spcPts val="0"/>
              </a:spcBef>
            </a:pPr>
            <a:r>
              <a:rPr lang="en-I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Hadoop</a:t>
            </a:r>
            <a:r>
              <a:rPr lang="en-I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Distributed File System (HDFS), 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IN" sz="3200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 part </a:t>
            </a:r>
          </a:p>
          <a:p>
            <a:pPr lvl="2" algn="just">
              <a:spcBef>
                <a:spcPts val="0"/>
              </a:spcBef>
            </a:pPr>
            <a:r>
              <a:rPr lang="en-IN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I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programming model. </a:t>
            </a:r>
          </a:p>
          <a:p>
            <a:pPr lvl="2" algn="just">
              <a:spcBef>
                <a:spcPts val="0"/>
              </a:spcBef>
            </a:pP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1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5867400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Lots of Small Files</a:t>
            </a:r>
          </a:p>
          <a:p>
            <a:pPr lvl="1" algn="just"/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Here, each file, directory or block will takes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 bytes of sizes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had one million files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each taking one block size would be need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300 MB of memory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en-US" sz="32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4419600"/>
          </a:xfrm>
        </p:spPr>
        <p:txBody>
          <a:bodyPr/>
          <a:lstStyle/>
          <a:p>
            <a:pPr algn="just">
              <a:buNone/>
            </a:pP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Multiple Writers, Arbitrary File Modifications</a:t>
            </a:r>
          </a:p>
          <a:p>
            <a:pPr algn="just">
              <a:buNone/>
            </a:pPr>
            <a:endParaRPr lang="en-US" sz="1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Files in HDFS may be written to by a single writer. </a:t>
            </a:r>
          </a:p>
          <a:p>
            <a:pPr lvl="1" algn="just"/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Writes are always made at the end of the file. </a:t>
            </a:r>
          </a:p>
          <a:p>
            <a:pPr lvl="1" algn="just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support for multiple writers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modifications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arbitrary offsets in the file.</a:t>
            </a:r>
            <a:endParaRPr lang="en-US" sz="3000" dirty="0">
              <a:solidFill>
                <a:srgbClr val="66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878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HDFS Concept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1478"/>
            <a:ext cx="8763000" cy="531312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CC"/>
                </a:solidFill>
              </a:rPr>
              <a:t>Very Large Distributed File System</a:t>
            </a:r>
          </a:p>
          <a:p>
            <a:pPr lvl="1" eaLnBrk="1" hangingPunct="1"/>
            <a:r>
              <a:rPr lang="en-US" sz="2400" dirty="0"/>
              <a:t>10K nodes, 100 million files.</a:t>
            </a:r>
          </a:p>
          <a:p>
            <a:pPr lvl="1" eaLnBrk="1" hangingPunct="1"/>
            <a:r>
              <a:rPr lang="en-US" sz="2400" dirty="0"/>
              <a:t>Very large means –files are in the size of hundreds of MB, GB or TB.</a:t>
            </a:r>
          </a:p>
          <a:p>
            <a:pPr lvl="1" eaLnBrk="1" hangingPunct="1"/>
            <a:r>
              <a:rPr lang="en-US" sz="2400" dirty="0"/>
              <a:t>Hadoop running today stores PB of data.</a:t>
            </a:r>
          </a:p>
          <a:p>
            <a:pPr eaLnBrk="1" hangingPunct="1"/>
            <a:r>
              <a:rPr lang="en-IN" sz="2800" dirty="0">
                <a:solidFill>
                  <a:srgbClr val="0000CC"/>
                </a:solidFill>
              </a:rPr>
              <a:t>Streaming data access</a:t>
            </a:r>
          </a:p>
          <a:p>
            <a:pPr lvl="1" eaLnBrk="1" hangingPunct="1"/>
            <a:r>
              <a:rPr lang="en-IN" sz="2400" dirty="0"/>
              <a:t>Built around the idea of most </a:t>
            </a:r>
            <a:r>
              <a:rPr lang="en-IN" sz="2400" dirty="0">
                <a:solidFill>
                  <a:srgbClr val="FF0000"/>
                </a:solidFill>
              </a:rPr>
              <a:t>efficient data processing pattern</a:t>
            </a:r>
            <a:r>
              <a:rPr lang="en-IN" sz="2400" dirty="0"/>
              <a:t>.</a:t>
            </a:r>
          </a:p>
          <a:p>
            <a:pPr lvl="1" eaLnBrk="1" hangingPunct="1"/>
            <a:r>
              <a:rPr lang="en-IN" sz="2400" dirty="0"/>
              <a:t>Write-once, read-many pattern</a:t>
            </a:r>
          </a:p>
          <a:p>
            <a:pPr lvl="1" eaLnBrk="1" hangingPunct="1"/>
            <a:r>
              <a:rPr lang="en-IN" sz="2400" dirty="0"/>
              <a:t>Datasets are </a:t>
            </a:r>
            <a:r>
              <a:rPr lang="en-IN" sz="2400" dirty="0">
                <a:solidFill>
                  <a:srgbClr val="FF0000"/>
                </a:solidFill>
              </a:rPr>
              <a:t>typically generated or copied from source</a:t>
            </a:r>
            <a:r>
              <a:rPr lang="en-IN" sz="2400" dirty="0"/>
              <a:t>, and then </a:t>
            </a:r>
            <a:r>
              <a:rPr lang="en-IN" sz="2400" dirty="0">
                <a:solidFill>
                  <a:srgbClr val="FF0000"/>
                </a:solidFill>
              </a:rPr>
              <a:t>various analysis are performed on dataset</a:t>
            </a:r>
            <a:r>
              <a:rPr lang="en-IN" sz="2400" dirty="0"/>
              <a:t>.</a:t>
            </a:r>
          </a:p>
          <a:p>
            <a:pPr lvl="1" eaLnBrk="1" hangingPunct="1"/>
            <a:r>
              <a:rPr lang="en-IN" sz="2400" dirty="0">
                <a:solidFill>
                  <a:srgbClr val="FF0000"/>
                </a:solidFill>
              </a:rPr>
              <a:t>Time to read</a:t>
            </a:r>
            <a:r>
              <a:rPr lang="en-IN" sz="2400" dirty="0"/>
              <a:t> the whole dataset in important than </a:t>
            </a:r>
            <a:r>
              <a:rPr lang="en-IN" sz="2400" dirty="0">
                <a:solidFill>
                  <a:srgbClr val="FF0000"/>
                </a:solidFill>
              </a:rPr>
              <a:t>time to read </a:t>
            </a:r>
            <a:r>
              <a:rPr lang="en-IN" sz="2400" dirty="0"/>
              <a:t>the first record.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878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HDFS Concept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31312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CC"/>
                </a:solidFill>
              </a:rPr>
              <a:t>Assumes Commodity Hardware</a:t>
            </a:r>
          </a:p>
          <a:p>
            <a:pPr lvl="1" eaLnBrk="1" hangingPunct="1"/>
            <a:r>
              <a:rPr lang="en-IN" sz="2400" dirty="0"/>
              <a:t>Hadoop doesn’t requires expensive hardware, </a:t>
            </a:r>
          </a:p>
          <a:p>
            <a:pPr lvl="1" eaLnBrk="1" hangingPunct="1"/>
            <a:r>
              <a:rPr lang="en-IN" sz="2400" dirty="0"/>
              <a:t>Designed to run on clusters of commodity hardware.</a:t>
            </a:r>
            <a:endParaRPr lang="en-US" sz="2400" dirty="0"/>
          </a:p>
          <a:p>
            <a:pPr lvl="1" eaLnBrk="1" hangingPunct="1"/>
            <a:r>
              <a:rPr lang="en-US" sz="2400" dirty="0"/>
              <a:t>Files are replicated to handle hardware failure</a:t>
            </a:r>
          </a:p>
          <a:p>
            <a:pPr lvl="1" eaLnBrk="1" hangingPunct="1"/>
            <a:r>
              <a:rPr lang="en-US" sz="2400" dirty="0"/>
              <a:t>Detect failures and recover from them</a:t>
            </a:r>
          </a:p>
          <a:p>
            <a:pPr lvl="1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800" dirty="0">
                <a:solidFill>
                  <a:srgbClr val="0000CC"/>
                </a:solidFill>
              </a:rPr>
              <a:t>Is also worth examining the applications for which </a:t>
            </a:r>
            <a:r>
              <a:rPr lang="en-US" sz="2800" i="1" dirty="0">
                <a:solidFill>
                  <a:srgbClr val="0000CC"/>
                </a:solidFill>
              </a:rPr>
              <a:t>HDFS does not works well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  <a:p>
            <a:pPr lvl="1" eaLnBrk="1" hangingPunct="1"/>
            <a:r>
              <a:rPr lang="en-IN" sz="2400" dirty="0"/>
              <a:t>Low-latency data access.</a:t>
            </a:r>
          </a:p>
          <a:p>
            <a:pPr lvl="2" eaLnBrk="1" hangingPunct="1"/>
            <a:r>
              <a:rPr lang="en-IN" sz="2000" dirty="0"/>
              <a:t>Applications in terms of 10 of </a:t>
            </a:r>
            <a:r>
              <a:rPr lang="en-IN" sz="2000" dirty="0" err="1"/>
              <a:t>milli</a:t>
            </a:r>
            <a:r>
              <a:rPr lang="en-IN" sz="2000" dirty="0"/>
              <a:t>-seconds</a:t>
            </a:r>
          </a:p>
          <a:p>
            <a:pPr lvl="2" eaLnBrk="1" hangingPunct="1"/>
            <a:r>
              <a:rPr lang="en-IN" sz="2000" dirty="0"/>
              <a:t>Optimized to provide high through-put at the expense of latency</a:t>
            </a:r>
          </a:p>
          <a:p>
            <a:pPr lvl="1" eaLnBrk="1" hangingPunct="1"/>
            <a:r>
              <a:rPr lang="en-IN" sz="2400" dirty="0"/>
              <a:t>Lost of small files.</a:t>
            </a:r>
            <a:endParaRPr lang="en-US" dirty="0"/>
          </a:p>
          <a:p>
            <a:pPr eaLnBrk="1" hangingPunct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086"/>
            <a:ext cx="8458200" cy="640914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HDFS Concept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0000CC"/>
                </a:solidFill>
              </a:rPr>
              <a:t>Data Coherency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Write-once-read-many access model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Client can only append to existing files</a:t>
            </a:r>
          </a:p>
          <a:p>
            <a:pPr eaLnBrk="1" hangingPunct="1">
              <a:spcBef>
                <a:spcPts val="0"/>
              </a:spcBef>
            </a:pPr>
            <a:endParaRPr lang="en-US" sz="2800" dirty="0"/>
          </a:p>
          <a:p>
            <a:pPr eaLnBrk="1" hangingPunct="1">
              <a:spcBef>
                <a:spcPts val="0"/>
              </a:spcBef>
            </a:pPr>
            <a:endParaRPr lang="en-US" sz="2800" dirty="0"/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0000CC"/>
                </a:solidFill>
              </a:rPr>
              <a:t>Files are broken up into blocks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Typically 64MB block size in </a:t>
            </a:r>
            <a:r>
              <a:rPr lang="en-US" sz="2400" dirty="0">
                <a:solidFill>
                  <a:srgbClr val="FF0000"/>
                </a:solidFill>
              </a:rPr>
              <a:t>version1</a:t>
            </a:r>
            <a:r>
              <a:rPr lang="en-US" sz="2400" dirty="0"/>
              <a:t> and 128MB block size in </a:t>
            </a:r>
            <a:r>
              <a:rPr lang="en-US" sz="2400" dirty="0">
                <a:solidFill>
                  <a:srgbClr val="FF0000"/>
                </a:solidFill>
              </a:rPr>
              <a:t>version2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Each block replicated on multiple </a:t>
            </a:r>
            <a:r>
              <a:rPr lang="en-US" sz="2400" dirty="0" err="1"/>
              <a:t>DataNodes</a:t>
            </a:r>
            <a:r>
              <a:rPr lang="en-US" sz="2400" dirty="0"/>
              <a:t>.</a:t>
            </a:r>
          </a:p>
          <a:p>
            <a:pPr eaLnBrk="1" hangingPunct="1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2362200"/>
            <a:ext cx="5943600" cy="53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HADOOP ECHOSYSTEM</a:t>
            </a:r>
          </a:p>
        </p:txBody>
      </p:sp>
    </p:spTree>
    <p:extLst>
      <p:ext uri="{BB962C8B-B14F-4D97-AF65-F5344CB8AC3E}">
        <p14:creationId xmlns:p14="http://schemas.microsoft.com/office/powerpoint/2010/main" val="1845658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Hadoop EcoSystem</a:t>
            </a:r>
            <a:endParaRPr lang="en-US" alt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26718"/>
            <a:ext cx="8534400" cy="5574082"/>
          </a:xfrm>
        </p:spPr>
        <p:txBody>
          <a:bodyPr/>
          <a:lstStyle/>
          <a:p>
            <a:pPr lvl="0" algn="just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Hadoop Ecosystem is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 programming language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 service, it is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</a:t>
            </a:r>
            <a:r>
              <a:rPr lang="en-US" sz="3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framework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which solves big data problems. </a:t>
            </a:r>
          </a:p>
          <a:p>
            <a:pPr lvl="0" algn="just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You can consider it as a suite which number of services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(ingesting, storing, analyzing and maintaining)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inside it. </a:t>
            </a:r>
          </a:p>
          <a:p>
            <a:pPr lvl="0" algn="just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3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Image result for hadoop eco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2B58D-2387-4F84-BD44-E2EBDA25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251DD-3E2F-4342-A7EA-2F045EC3E27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hadoop eco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hadoop Ecosy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4" y="160338"/>
            <a:ext cx="8832851" cy="65452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251DD-3E2F-4342-A7EA-2F045EC3E27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6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7987"/>
            <a:ext cx="8534400" cy="5878882"/>
          </a:xfrm>
        </p:spPr>
        <p:txBody>
          <a:bodyPr/>
          <a:lstStyle/>
          <a:p>
            <a:pPr algn="just">
              <a:buNone/>
            </a:pP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EchoSystem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Components,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HDFS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Distributed   Storage Management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YARN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Yet Another Resource Negotiator (Cluster  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 Resource Management)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MapReduce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Data processing using programming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Spark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In-memory Data Processing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PIG, HIVE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Data Processing Services using Query (SQL-  like) </a:t>
            </a:r>
          </a:p>
        </p:txBody>
      </p:sp>
    </p:spTree>
    <p:extLst>
      <p:ext uri="{BB962C8B-B14F-4D97-AF65-F5344CB8AC3E}">
        <p14:creationId xmlns:p14="http://schemas.microsoft.com/office/powerpoint/2010/main" val="2131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Hadoop Technology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74318"/>
            <a:ext cx="8686800" cy="595508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Hadoop is open source tool from the Apache Software Foundation.</a:t>
            </a: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Hadoop codes are written by Yahoo, IBM, Cloudera etc…</a:t>
            </a: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Hadoop provides parallel processing through different 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commudity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h/w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2076526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74318"/>
            <a:ext cx="8534400" cy="5497882"/>
          </a:xfrm>
        </p:spPr>
        <p:txBody>
          <a:bodyPr/>
          <a:lstStyle/>
          <a:p>
            <a:pPr lvl="0">
              <a:buNone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HBase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NoSQL Database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Mahout, Spark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MLlib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Machine Learning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Apache Drill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SQL on Hadoop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Zookeeper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Managing Cluster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Oozie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Job Scheduling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Flume, Sqoop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Data Ingesting Services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Solr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&amp; Lucene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Searching &amp; Indexing </a:t>
            </a:r>
          </a:p>
          <a:p>
            <a:pPr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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Ambari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-&gt; Provision, Monitor and Maintain cluster </a:t>
            </a:r>
          </a:p>
          <a:p>
            <a:pPr algn="just"/>
            <a:endParaRPr lang="en-US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9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610600" cy="6183682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A data flow language and execution environment for exploring very large datasets. Pig runs on HDFS and MapReduce clusters.</a:t>
            </a:r>
          </a:p>
          <a:p>
            <a:pPr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SQOOP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It’s a tool 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efficiently moving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between relational databases and HDFS.</a:t>
            </a:r>
          </a:p>
        </p:txBody>
      </p:sp>
    </p:spTree>
    <p:extLst>
      <p:ext uri="{BB962C8B-B14F-4D97-AF65-F5344CB8AC3E}">
        <p14:creationId xmlns:p14="http://schemas.microsoft.com/office/powerpoint/2010/main" val="3576336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>
                <a:latin typeface="+mj-lt"/>
              </a:rPr>
              <a:pPr>
                <a:defRPr/>
              </a:pPr>
              <a:t>52</a:t>
            </a:fld>
            <a:endParaRPr lang="en-US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638800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DRILL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used to drill into any kind of data.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supports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kinds NoSQL databases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mongoDB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and file systems.</a:t>
            </a:r>
          </a:p>
          <a:p>
            <a:pPr algn="just"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main power of Apache Drill lies in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a variety of data stores just by using a single query.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n-US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has a powerful scalability factor in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millions of users and serve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their query requests over large scale data. </a:t>
            </a:r>
          </a:p>
        </p:txBody>
      </p:sp>
    </p:spTree>
    <p:extLst>
      <p:ext uri="{BB962C8B-B14F-4D97-AF65-F5344CB8AC3E}">
        <p14:creationId xmlns:p14="http://schemas.microsoft.com/office/powerpoint/2010/main" val="3332740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244214" cy="6934200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YARN Technology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 open source resource management technology. 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Its allocate the resources to various applications effectively.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There are Two different tasks:</a:t>
            </a:r>
          </a:p>
          <a:p>
            <a:pPr lvl="2"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tracking </a:t>
            </a:r>
          </a:p>
          <a:p>
            <a:pPr lvl="2"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monitoring.</a:t>
            </a:r>
          </a:p>
          <a:p>
            <a:pPr algn="just"/>
            <a:endParaRPr lang="en-US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4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244214" cy="4876800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YARN Technology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These two daemons are called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 resource manager and the application master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resource manager </a:t>
            </a:r>
          </a:p>
          <a:p>
            <a:pPr lvl="2"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allocates resources to various applications</a:t>
            </a:r>
          </a:p>
          <a:p>
            <a:pPr lvl="1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Application master </a:t>
            </a:r>
          </a:p>
          <a:p>
            <a:pPr lvl="2"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monitors the execution of the process.</a:t>
            </a:r>
          </a:p>
          <a:p>
            <a:pPr algn="just"/>
            <a:endParaRPr lang="en-US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82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B9B0-32CA-17F7-F616-CC763756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152400"/>
            <a:ext cx="7772400" cy="4572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Oozie: Job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18F8-4A80-60CF-962C-04A197E9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305799" cy="6781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--&gt; Avro: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data serialization system.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--&gt; Cassandra: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scalable multi-master database with no single points of failure.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--&gt;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Chukwa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data collection system for managing large distributed systems.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--&gt; HBase: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scalable, distributed database that supports structured data storage for large tables.</a:t>
            </a:r>
          </a:p>
          <a:p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B85E-29D6-3F42-75CD-735615F6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5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B9B0-32CA-17F7-F616-CC763756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152400"/>
            <a:ext cx="7772400" cy="4572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Oozie: Job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18F8-4A80-60CF-962C-04A197E9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9" y="762000"/>
            <a:ext cx="7772400" cy="5867400"/>
          </a:xfrm>
        </p:spPr>
        <p:txBody>
          <a:bodyPr/>
          <a:lstStyle/>
          <a:p>
            <a:pPr algn="just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--&gt; Hive: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data warehouse infrastructure that provides data summarization and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adhoc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querying.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Hive has three main functions: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buNone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1. data summarization, 2. query, and 3. analysis. 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Hive is called Hive Query Language (HQL), which is very similar like SQL.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Hive has 2 basic components</a:t>
            </a:r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1. Hive Command Line and 2. JDBC/ODBC driver. </a:t>
            </a:r>
          </a:p>
          <a:p>
            <a:pPr algn="just"/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B85E-29D6-3F42-75CD-735615F6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1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18F8-4A80-60CF-962C-04A197E9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098221" cy="5943600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accent2"/>
                </a:solidFill>
              </a:rPr>
              <a:t>--&gt; Mahout: </a:t>
            </a:r>
            <a:r>
              <a:rPr lang="en-US" sz="2800" dirty="0"/>
              <a:t>A Scalable machine learning and data mining library.</a:t>
            </a:r>
          </a:p>
          <a:p>
            <a:pPr algn="just"/>
            <a:endParaRPr lang="en-US" sz="400" dirty="0"/>
          </a:p>
          <a:p>
            <a:pPr algn="just"/>
            <a:r>
              <a:rPr lang="en-US" sz="2800" dirty="0">
                <a:solidFill>
                  <a:schemeClr val="accent2"/>
                </a:solidFill>
              </a:rPr>
              <a:t>--&gt; Ozone: </a:t>
            </a:r>
            <a:r>
              <a:rPr lang="en-US" sz="2800" dirty="0"/>
              <a:t>A scalable, redundant, and distributed object store for Hadoop.</a:t>
            </a:r>
          </a:p>
          <a:p>
            <a:pPr algn="just"/>
            <a:endParaRPr lang="en-US" sz="500" dirty="0"/>
          </a:p>
          <a:p>
            <a:pPr algn="just"/>
            <a:r>
              <a:rPr lang="en-US" sz="2800" dirty="0">
                <a:solidFill>
                  <a:schemeClr val="accent2"/>
                </a:solidFill>
              </a:rPr>
              <a:t>--&gt; Pig: </a:t>
            </a:r>
            <a:r>
              <a:rPr lang="en-US" sz="2800" dirty="0"/>
              <a:t>A high-level data-flow language and execution framework for parallel computation.</a:t>
            </a:r>
          </a:p>
          <a:p>
            <a:pPr algn="just"/>
            <a:endParaRPr lang="en-US" sz="600" dirty="0"/>
          </a:p>
          <a:p>
            <a:pPr algn="just"/>
            <a:r>
              <a:rPr lang="en-US" sz="2800" dirty="0">
                <a:solidFill>
                  <a:schemeClr val="accent2"/>
                </a:solidFill>
              </a:rPr>
              <a:t>--&gt; Spark: </a:t>
            </a:r>
            <a:r>
              <a:rPr lang="en-US" sz="2800" dirty="0"/>
              <a:t>A fast and general compute engine for Hadoop data.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/>
              <a:t>Spark provides a simple and expressive programming model that supports a wide range of applications, including ETL, machine learning, stream processing, and graph computation.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B85E-29D6-3F42-75CD-735615F6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DDF3C-CEC1-B6F4-6BCA-5D3875C2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152400"/>
            <a:ext cx="7772400" cy="4572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Oozie: Job Scheduling</a:t>
            </a:r>
          </a:p>
        </p:txBody>
      </p:sp>
    </p:spTree>
    <p:extLst>
      <p:ext uri="{BB962C8B-B14F-4D97-AF65-F5344CB8AC3E}">
        <p14:creationId xmlns:p14="http://schemas.microsoft.com/office/powerpoint/2010/main" val="17155920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pes of schedul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7924800" cy="546208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0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pe of schedul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54" y="609600"/>
            <a:ext cx="8616746" cy="5410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Hadoop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pache Hadoop Introduction Tutorial | CloudDugg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77199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FIFO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 algn="just" fontAlgn="base"/>
            <a:r>
              <a:rPr lang="en-US" sz="2800" b="1" dirty="0">
                <a:cs typeface="Times New Roman" pitchFamily="18" charset="0"/>
              </a:rPr>
              <a:t>First In First Out</a:t>
            </a:r>
            <a:r>
              <a:rPr lang="en-US" sz="2800" dirty="0">
                <a:cs typeface="Times New Roman" pitchFamily="18" charset="0"/>
              </a:rPr>
              <a:t> is default scheduling policy used in Hadoop. </a:t>
            </a:r>
          </a:p>
          <a:p>
            <a:pPr algn="just" fontAlgn="base"/>
            <a:r>
              <a:rPr lang="en-US" sz="2800" dirty="0">
                <a:cs typeface="Times New Roman" pitchFamily="18" charset="0"/>
              </a:rPr>
              <a:t>FIFO Scheduler gives more preferences to the application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first come and first serve.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algn="just" fontAlgn="base"/>
            <a:r>
              <a:rPr lang="en-US" sz="2800" dirty="0">
                <a:cs typeface="Times New Roman" pitchFamily="18" charset="0"/>
              </a:rPr>
              <a:t>It places the applications in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queue and executes </a:t>
            </a:r>
            <a:r>
              <a:rPr lang="en-US" sz="2800" dirty="0">
                <a:cs typeface="Times New Roman" pitchFamily="18" charset="0"/>
              </a:rPr>
              <a:t>them in the order of their submission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(FIFO).</a:t>
            </a:r>
          </a:p>
          <a:p>
            <a:pPr algn="just" fontAlgn="base"/>
            <a:r>
              <a:rPr lang="en-US" sz="2800" dirty="0">
                <a:cs typeface="Times New Roman" pitchFamily="18" charset="0"/>
              </a:rPr>
              <a:t>Here,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irrespective of the size and priority,</a:t>
            </a:r>
            <a:r>
              <a:rPr lang="en-US" sz="2800" dirty="0">
                <a:cs typeface="Times New Roman" pitchFamily="18" charset="0"/>
              </a:rPr>
              <a:t> the request for the first application in the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queue are allocated first.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algn="just" fontAlgn="base"/>
            <a:r>
              <a:rPr lang="en-US" sz="2800" dirty="0">
                <a:cs typeface="Times New Roman" pitchFamily="18" charset="0"/>
              </a:rPr>
              <a:t>Once the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first</a:t>
            </a:r>
            <a:r>
              <a:rPr lang="en-US" sz="2800" dirty="0">
                <a:cs typeface="Times New Roman" pitchFamily="18" charset="0"/>
              </a:rPr>
              <a:t> application request is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satisfied</a:t>
            </a:r>
            <a:r>
              <a:rPr lang="en-US" sz="2800" dirty="0">
                <a:cs typeface="Times New Roman" pitchFamily="18" charset="0"/>
              </a:rPr>
              <a:t>, then only the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next</a:t>
            </a:r>
            <a:r>
              <a:rPr lang="en-US" sz="2800" dirty="0">
                <a:cs typeface="Times New Roman" pitchFamily="18" charset="0"/>
              </a:rPr>
              <a:t> application in the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queue </a:t>
            </a:r>
            <a:r>
              <a:rPr lang="en-US" sz="2800" dirty="0">
                <a:cs typeface="Times New Roman" pitchFamily="18" charset="0"/>
              </a:rPr>
              <a:t>is served.</a:t>
            </a:r>
          </a:p>
          <a:p>
            <a:pPr algn="just"/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92500"/>
          </a:bodyPr>
          <a:lstStyle/>
          <a:p>
            <a:pPr algn="just" fontAlgn="base">
              <a:buNone/>
            </a:pPr>
            <a:r>
              <a:rPr lang="en-US" dirty="0">
                <a:solidFill>
                  <a:srgbClr val="0000FF"/>
                </a:solidFill>
              </a:rPr>
              <a:t>FIFO Advantage:</a:t>
            </a:r>
          </a:p>
          <a:p>
            <a:pPr algn="just" fontAlgn="base"/>
            <a:r>
              <a:rPr lang="en-US" dirty="0"/>
              <a:t>It is simple to understand and doesn’t need any configuration.</a:t>
            </a:r>
          </a:p>
          <a:p>
            <a:pPr algn="just" fontAlgn="base"/>
            <a:r>
              <a:rPr lang="en-US" dirty="0"/>
              <a:t>Jobs are executed in the order of their submission.</a:t>
            </a:r>
          </a:p>
          <a:p>
            <a:pPr algn="just" fontAlgn="base">
              <a:buNone/>
            </a:pPr>
            <a:r>
              <a:rPr lang="en-US" dirty="0">
                <a:solidFill>
                  <a:srgbClr val="0000FF"/>
                </a:solidFill>
              </a:rPr>
              <a:t>FIFO Disadvantage:</a:t>
            </a:r>
          </a:p>
          <a:p>
            <a:pPr algn="just" fontAlgn="base"/>
            <a:r>
              <a:rPr lang="en-US" dirty="0"/>
              <a:t>It is not suitable for shared clusters. </a:t>
            </a:r>
          </a:p>
          <a:p>
            <a:pPr algn="just" fontAlgn="base"/>
            <a:r>
              <a:rPr lang="en-US" dirty="0">
                <a:solidFill>
                  <a:srgbClr val="FF0000"/>
                </a:solidFill>
              </a:rPr>
              <a:t>If the large application comes before</a:t>
            </a:r>
            <a:r>
              <a:rPr lang="en-US" dirty="0"/>
              <a:t> the shorter one, then the large application will use all the resources in the cluster, and the </a:t>
            </a:r>
            <a:r>
              <a:rPr lang="en-US" dirty="0">
                <a:solidFill>
                  <a:srgbClr val="FF0000"/>
                </a:solidFill>
              </a:rPr>
              <a:t>shorter application has to wait</a:t>
            </a:r>
            <a:r>
              <a:rPr lang="en-US" dirty="0"/>
              <a:t> for its turn. This leads to starvation.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19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E640-0CC2-1B1E-0F80-DE0CF916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b) Capacity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Scheduler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27B01-5466-4CE6-49F0-7319E9E88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62150"/>
            <a:ext cx="5867400" cy="3905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05647-FDF3-DE15-9D51-F1C39661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70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pPr algn="just" fontAlgn="base"/>
            <a:r>
              <a:rPr lang="en-US" sz="2800" dirty="0">
                <a:solidFill>
                  <a:srgbClr val="FF0000"/>
                </a:solidFill>
              </a:rPr>
              <a:t>It’s designed to run multi-tenant cluster</a:t>
            </a:r>
            <a:r>
              <a:rPr lang="en-US" sz="2800" dirty="0"/>
              <a:t> while maximizing the throughput and the utilization of the cluster.</a:t>
            </a:r>
          </a:p>
          <a:p>
            <a:pPr algn="just" fontAlgn="base"/>
            <a:r>
              <a:rPr lang="en-US" sz="2800" dirty="0">
                <a:solidFill>
                  <a:srgbClr val="FF0000"/>
                </a:solidFill>
              </a:rPr>
              <a:t>It supports hierarchical queues</a:t>
            </a:r>
            <a:r>
              <a:rPr lang="en-US" sz="2800" dirty="0"/>
              <a:t> to reflect the structure of organizations or groups that utilizes the cluster resources. </a:t>
            </a:r>
          </a:p>
          <a:p>
            <a:pPr algn="just" fontAlgn="base"/>
            <a:r>
              <a:rPr lang="en-US" sz="2800" dirty="0"/>
              <a:t>A queue hierarchy contains three types of queues that are </a:t>
            </a:r>
            <a:r>
              <a:rPr lang="en-US" sz="2800" dirty="0">
                <a:solidFill>
                  <a:srgbClr val="FF0000"/>
                </a:solidFill>
              </a:rPr>
              <a:t>root, parent, and leaf.</a:t>
            </a:r>
          </a:p>
          <a:p>
            <a:pPr algn="just" fontAlgn="base"/>
            <a:r>
              <a:rPr lang="en-US" sz="2800" dirty="0"/>
              <a:t>The </a:t>
            </a:r>
            <a:r>
              <a:rPr lang="en-US" sz="2800" b="1" dirty="0"/>
              <a:t>root queue</a:t>
            </a:r>
            <a:r>
              <a:rPr lang="en-US" sz="2800" dirty="0"/>
              <a:t> represents the cluster itself, </a:t>
            </a:r>
            <a:r>
              <a:rPr lang="en-US" sz="2800" b="1" dirty="0"/>
              <a:t>parent queue</a:t>
            </a:r>
            <a:r>
              <a:rPr lang="en-US" sz="2800" dirty="0"/>
              <a:t> represents organization/group or sub-organization/sub-group, and </a:t>
            </a:r>
            <a:r>
              <a:rPr lang="en-US" sz="2800" b="1" dirty="0"/>
              <a:t>leaf</a:t>
            </a:r>
            <a:r>
              <a:rPr lang="en-US" sz="2800" dirty="0"/>
              <a:t> accepts application submission.</a:t>
            </a: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b) Capacity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Scheduler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3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en-US" sz="2800" dirty="0">
                <a:solidFill>
                  <a:srgbClr val="0000FF"/>
                </a:solidFill>
              </a:rPr>
              <a:t>Advantages:</a:t>
            </a:r>
          </a:p>
          <a:p>
            <a:pPr algn="just" fontAlgn="base"/>
            <a:r>
              <a:rPr lang="en-US" sz="2800" dirty="0"/>
              <a:t>It maximizes the utilization of resources and throughput in the Hadoop cluster.</a:t>
            </a:r>
          </a:p>
          <a:p>
            <a:pPr algn="just" fontAlgn="base"/>
            <a:r>
              <a:rPr lang="en-US" sz="2800" dirty="0"/>
              <a:t>Provides Elasticity for groups or organizations in a cost-effective manner.</a:t>
            </a:r>
          </a:p>
          <a:p>
            <a:pPr algn="just" fontAlgn="base"/>
            <a:r>
              <a:rPr lang="en-US" sz="2800" dirty="0"/>
              <a:t>It gives </a:t>
            </a:r>
            <a:r>
              <a:rPr lang="en-US" sz="2800" b="1" dirty="0"/>
              <a:t>capacity guarantees and safeguards</a:t>
            </a:r>
            <a:r>
              <a:rPr lang="en-US" sz="2800" dirty="0"/>
              <a:t> to the organization utilizing cluster.</a:t>
            </a:r>
          </a:p>
          <a:p>
            <a:pPr algn="just" fontAlgn="base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algn="just" fontAlgn="base">
              <a:buNone/>
            </a:pPr>
            <a:r>
              <a:rPr lang="en-US" sz="2800" dirty="0">
                <a:solidFill>
                  <a:srgbClr val="0000FF"/>
                </a:solidFill>
              </a:rPr>
              <a:t>Disadvantage:</a:t>
            </a:r>
          </a:p>
          <a:p>
            <a:pPr algn="just" fontAlgn="base"/>
            <a:r>
              <a:rPr lang="en-US" sz="2800" dirty="0"/>
              <a:t>It is complex than other scheduler.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51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3600" dirty="0">
                <a:solidFill>
                  <a:srgbClr val="0000FF"/>
                </a:solidFill>
              </a:rPr>
              <a:t>c) Fair Scheduler</a:t>
            </a:r>
          </a:p>
        </p:txBody>
      </p:sp>
      <p:pic>
        <p:nvPicPr>
          <p:cNvPr id="6" name="Content Placeholder 5" descr="job scheduler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153400" cy="45521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56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pPr algn="just" fontAlgn="base"/>
            <a:r>
              <a:rPr lang="en-US" dirty="0" err="1"/>
              <a:t>FairScheduler</a:t>
            </a:r>
            <a:r>
              <a:rPr lang="en-US" dirty="0"/>
              <a:t> </a:t>
            </a:r>
            <a:r>
              <a:rPr lang="en-US" b="1" dirty="0"/>
              <a:t>allows YARN applications to fairly share resource</a:t>
            </a:r>
            <a:r>
              <a:rPr lang="en-US" dirty="0"/>
              <a:t>s in large Hadoop clusters. </a:t>
            </a:r>
          </a:p>
          <a:p>
            <a:pPr algn="just" fontAlgn="base"/>
            <a:endParaRPr lang="en-US" sz="1600" dirty="0"/>
          </a:p>
          <a:p>
            <a:pPr algn="just" fontAlgn="base"/>
            <a:r>
              <a:rPr lang="en-US" dirty="0"/>
              <a:t>There is no need for reserving set amount of capacity because it will </a:t>
            </a:r>
            <a:r>
              <a:rPr lang="en-US" b="1" dirty="0"/>
              <a:t>dynamically balance resources </a:t>
            </a:r>
            <a:r>
              <a:rPr lang="en-US" dirty="0"/>
              <a:t>between all running applications.</a:t>
            </a:r>
          </a:p>
          <a:p>
            <a:pPr algn="just" fontAlgn="base"/>
            <a:endParaRPr lang="en-US" sz="1600" dirty="0"/>
          </a:p>
          <a:p>
            <a:pPr algn="just" fontAlgn="base"/>
            <a:r>
              <a:rPr lang="en-US" dirty="0"/>
              <a:t>It assigns resources to applications that </a:t>
            </a:r>
            <a:r>
              <a:rPr lang="en-US" b="1" dirty="0"/>
              <a:t>all applications get, on average, and an equal amount</a:t>
            </a:r>
            <a:r>
              <a:rPr lang="en-US" dirty="0"/>
              <a:t> of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96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pPr algn="just" fontAlgn="base"/>
            <a:r>
              <a:rPr lang="en-US" dirty="0"/>
              <a:t>The </a:t>
            </a:r>
            <a:r>
              <a:rPr lang="en-US" dirty="0" err="1"/>
              <a:t>FairScheduler</a:t>
            </a:r>
            <a:r>
              <a:rPr lang="en-US" dirty="0"/>
              <a:t>, by default, takes scheduling fairness </a:t>
            </a:r>
            <a:r>
              <a:rPr lang="en-US" b="1" dirty="0"/>
              <a:t>decisions only on the basis of memory</a:t>
            </a:r>
            <a:r>
              <a:rPr lang="en-US" dirty="0"/>
              <a:t>. (both memory and CPU.)</a:t>
            </a:r>
          </a:p>
          <a:p>
            <a:pPr algn="just" fontAlgn="base">
              <a:buNone/>
            </a:pPr>
            <a:endParaRPr lang="en-US" dirty="0"/>
          </a:p>
          <a:p>
            <a:pPr algn="just" fontAlgn="base"/>
            <a:r>
              <a:rPr lang="en-US" dirty="0"/>
              <a:t>The </a:t>
            </a:r>
            <a:r>
              <a:rPr lang="en-US" dirty="0" err="1"/>
              <a:t>FairScheduler</a:t>
            </a:r>
            <a:r>
              <a:rPr lang="en-US" dirty="0"/>
              <a:t> supports </a:t>
            </a:r>
            <a:r>
              <a:rPr lang="en-US" b="1" dirty="0"/>
              <a:t>hierarchical queue</a:t>
            </a:r>
            <a:r>
              <a:rPr lang="en-US" dirty="0"/>
              <a:t> to reflect the structure of the long shared cluster.</a:t>
            </a:r>
          </a:p>
          <a:p>
            <a:pPr algn="just" fontAlgn="base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4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5638800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en-US" dirty="0">
                <a:solidFill>
                  <a:srgbClr val="0000FF"/>
                </a:solidFill>
              </a:rPr>
              <a:t>Advantages:</a:t>
            </a:r>
          </a:p>
          <a:p>
            <a:pPr algn="just" fontAlgn="base"/>
            <a:r>
              <a:rPr lang="en-US" dirty="0"/>
              <a:t>It provides a reasonable way to share between the number of users in clusters.</a:t>
            </a:r>
          </a:p>
          <a:p>
            <a:pPr algn="just" fontAlgn="base"/>
            <a:endParaRPr lang="en-US" sz="1800" dirty="0"/>
          </a:p>
          <a:p>
            <a:pPr algn="just" fontAlgn="base"/>
            <a:r>
              <a:rPr lang="en-US" dirty="0" err="1"/>
              <a:t>FairScheduler</a:t>
            </a:r>
            <a:r>
              <a:rPr lang="en-US" dirty="0"/>
              <a:t> can work with app priorities </a:t>
            </a:r>
            <a:r>
              <a:rPr lang="en-US" b="1" dirty="0"/>
              <a:t>where the priorities are used as weights</a:t>
            </a:r>
            <a:r>
              <a:rPr lang="en-US" dirty="0"/>
              <a:t> in determining the fraction of the total resources that each application should get.</a:t>
            </a:r>
          </a:p>
          <a:p>
            <a:pPr algn="just" fontAlgn="base">
              <a:buNone/>
            </a:pPr>
            <a:endParaRPr lang="en-US" sz="1400" dirty="0">
              <a:solidFill>
                <a:srgbClr val="0000FF"/>
              </a:solidFill>
            </a:endParaRPr>
          </a:p>
          <a:p>
            <a:pPr algn="just" fontAlgn="base">
              <a:buNone/>
            </a:pPr>
            <a:r>
              <a:rPr lang="en-US" dirty="0">
                <a:solidFill>
                  <a:srgbClr val="0000FF"/>
                </a:solidFill>
              </a:rPr>
              <a:t>Disadvantage:</a:t>
            </a:r>
          </a:p>
          <a:p>
            <a:pPr algn="just" fontAlgn="base"/>
            <a:r>
              <a:rPr lang="en-US" dirty="0"/>
              <a:t>It requires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A7BE-4C33-4A0C-87B0-3F004A7FB2F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5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E8BF-F8BB-FD44-C840-66BBFDCD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3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Hadoop 2.0 High Availability</a:t>
            </a:r>
            <a:endParaRPr lang="en-US" sz="3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B69FD4-75F7-633F-E65D-88C48BC64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8" y="1143000"/>
            <a:ext cx="7772400" cy="5410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95352-2068-E3A7-0E90-EB00D127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9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Hadoop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658" name="Picture 2" descr="What is Hadoop Cluster? Best Practices to Build Hadoop Clusters - TechVid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31E2-E883-0E53-1DCF-98678EEC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Hadoop 2.0 High Availability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E205-EFCC-79CA-3F4A-A4E186BE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Data Loss on Failure/No Job Failure/No Downtime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for Multiple Failures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 Recovery from a Failure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Ease of Installation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Demand for Additional Hardware Requirements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09F51-C4A6-23FE-1408-9EB2591F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43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2C8C-C674-7E2B-03FB-CEC21303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10" y="228600"/>
            <a:ext cx="7772400" cy="5334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HDFS Federation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166FE-9917-4A81-0134-804A1391A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5" y="1219200"/>
            <a:ext cx="7550345" cy="48728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C858-F099-C845-2B9B-370F177C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13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CC24-67AA-0CD8-8EFC-69EF7D4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5" name="Content Placeholder 4" descr="Advantages of Hadoop 2.0">
            <a:extLst>
              <a:ext uri="{FF2B5EF4-FFF2-40B4-BE49-F238E27FC236}">
                <a16:creationId xmlns:a16="http://schemas.microsoft.com/office/drawing/2014/main" id="{0A5D1BCE-6FE1-D25C-6B70-FDEBBCD6A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7" y="457201"/>
            <a:ext cx="8424983" cy="586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7992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9FE0-7043-ACEC-4A0E-5E710BDD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B2BE-6C8D-9ED3-B738-030CDCB7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Even though a Hadoop Cluster can scale up to hundreds of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DataNodes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, the NameNode keeps all its metadata in memory (RAM). This results in the limitation on maximum number of files a Hadoop Cluster can store (typically 50-100M files). As your data size and cluster size grow this becomes a bottleneck as size of your cluster is limited by the NameNode memory.</a:t>
            </a:r>
          </a:p>
          <a:p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In order to scale the name service horizontally, federation uses multiple independent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Namenodes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and Namespaces. The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Namenodes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are federated, that is, the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Namenodes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are independent and don’t require coordination with each other. The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DataNodes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are used as common storage for blocks by all the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Namenodes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 Each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DataNode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registers with all the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NameNodes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in the cluster.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DataNodes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send periodic heartbeats and block reports and handle commands from the </a:t>
            </a:r>
            <a:r>
              <a:rPr lang="en-US" sz="18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NameNodes</a:t>
            </a:r>
            <a:r>
              <a:rPr lang="en-US" sz="18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A79E-C143-28F7-DABB-AA36B208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34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688B-A05E-1071-6232-BECF8C86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1800" b="1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NameNode High Availability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C6742-EE59-ED02-CBF3-D6D97A36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 Hadoop 1.x, NameNode was single point of failure. NameNode failure makes the Hadoop Cluster inaccessible. Usually, this is a rare occurrence because of business-critical </a:t>
            </a:r>
            <a:r>
              <a:rPr lang="en-US" sz="1800" u="sng" dirty="0">
                <a:solidFill>
                  <a:srgbClr val="007BF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2"/>
              </a:rPr>
              <a:t>hardware</a:t>
            </a:r>
            <a:r>
              <a:rPr lang="en-US" sz="180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with RAS features used for NameNode servers.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80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 case of NameNode failure, Hadoop Administrators need to manually recover the NameNode using Secondary NameNode.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80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Hadoop 2.0 Architecture supports multiple </a:t>
            </a:r>
            <a:r>
              <a:rPr lang="en-US" sz="1800" dirty="0" err="1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NameNodes</a:t>
            </a:r>
            <a:r>
              <a:rPr lang="en-US" sz="180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remove this bottleneck. Hadoop 2.0, NameNode High Availability feature comes with support for a Passive Standby NameNode. These Active-Passive </a:t>
            </a:r>
            <a:r>
              <a:rPr lang="en-US" sz="1800" dirty="0" err="1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NameNodes</a:t>
            </a:r>
            <a:r>
              <a:rPr lang="en-US" sz="180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are configured for automatic failover.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2CC3-7E78-C484-FF1C-466F3FF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8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B53DB-E1AF-F760-E15B-F50B8DC2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5" name="Content Placeholder 4" descr="Advantages of Hadoop 2.0">
            <a:extLst>
              <a:ext uri="{FF2B5EF4-FFF2-40B4-BE49-F238E27FC236}">
                <a16:creationId xmlns:a16="http://schemas.microsoft.com/office/drawing/2014/main" id="{251F0A40-B195-4610-6889-92E75FDD0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5" y="914400"/>
            <a:ext cx="8115905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9272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2DEB1-0FC4-F988-11B2-834A4440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5" name="Content Placeholder 4" descr="Advantages of Hadoop 2.0">
            <a:extLst>
              <a:ext uri="{FF2B5EF4-FFF2-40B4-BE49-F238E27FC236}">
                <a16:creationId xmlns:a16="http://schemas.microsoft.com/office/drawing/2014/main" id="{37A6DFC0-B6DA-007F-1FE4-7162A3924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3384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72163-D5AD-EBF9-1311-4981FDCA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867400"/>
          </a:xfrm>
        </p:spPr>
        <p:txBody>
          <a:bodyPr/>
          <a:lstStyle/>
          <a:p>
            <a:pPr marL="0" marR="0" algn="just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namespace edits are logged to a shared NFS storage and there is only a single writer (with fencing configuration) to this shared storage at any point of time. </a:t>
            </a:r>
          </a:p>
          <a:p>
            <a:pPr marL="0" marR="0" algn="just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passive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NodeNode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reads from this storage and keeps an updated metadata information for cluster. </a:t>
            </a:r>
          </a:p>
          <a:p>
            <a:pPr marL="0" marR="0" algn="just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 of Active NameNode failure, the passive NameNode becomes the Active NameNode and starts writing to the shared storage. </a:t>
            </a:r>
          </a:p>
          <a:p>
            <a:pPr marL="0" marR="0" algn="just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fencing mechanism ensures that there is only one write to the shared storage at any point of time.</a:t>
            </a:r>
          </a:p>
          <a:p>
            <a:pPr marL="0" marR="0" algn="just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Hadoop Release 2.4.0, High Availability support for Resource Manager is also available.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F3F14-C356-F3EB-850C-5466E3CC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65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07DD-FD8B-D609-585D-77880D44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YARN – Yet Another Resource Negotiator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213FB-72A2-CD8F-37F2-818405B6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80DE9-016E-F969-C692-49878AFD940D}"/>
              </a:ext>
            </a:extLst>
          </p:cNvPr>
          <p:cNvSpPr txBox="1"/>
          <p:nvPr/>
        </p:nvSpPr>
        <p:spPr>
          <a:xfrm>
            <a:off x="381000" y="762000"/>
            <a:ext cx="8395138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amount of Data from multiple stores is stored in HDFS but you can only run MapReduce framework jobs on to process and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same (with Pig and Hive).</a:t>
            </a:r>
          </a:p>
          <a:p>
            <a:pPr marL="457200" marR="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process with other framework applications such as Graph or Streaming, you need to take this data out of HDFS, for example, into Cassandra or HBase.</a:t>
            </a:r>
          </a:p>
          <a:p>
            <a:pPr marL="0" marR="0" algn="just"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Hadoop 2.0 provides YARN API‘s to write other frameworks to run on top of HDFS.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enables running Non-MapReduce Big Data Applications on Hadoop.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Spark, MPI, Graph, and HAMA are few of the 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written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or ported to run within YARN.</a:t>
            </a:r>
          </a:p>
        </p:txBody>
      </p:sp>
    </p:spTree>
    <p:extLst>
      <p:ext uri="{BB962C8B-B14F-4D97-AF65-F5344CB8AC3E}">
        <p14:creationId xmlns:p14="http://schemas.microsoft.com/office/powerpoint/2010/main" val="75438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613B6-F664-30AB-F300-DB323CC6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8" name="Content Placeholder 7" descr="Advantages of Hadoop 2.0">
            <a:extLst>
              <a:ext uri="{FF2B5EF4-FFF2-40B4-BE49-F238E27FC236}">
                <a16:creationId xmlns:a16="http://schemas.microsoft.com/office/drawing/2014/main" id="{BC3AA1FB-76E8-FE67-311F-54DCC747F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00100"/>
            <a:ext cx="83058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Hadoop?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A0D5-389B-498B-B1CE-08294DAA10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6482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for Large-Scale Data Processing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Inspired by Google’s Architecture:</a:t>
            </a:r>
          </a:p>
          <a:p>
            <a:pPr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–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Google File System (GFS)</a:t>
            </a:r>
          </a:p>
          <a:p>
            <a:pPr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 – MapReduce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Open-source Apache project</a:t>
            </a:r>
          </a:p>
          <a:p>
            <a:pPr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–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Nutch search engine project</a:t>
            </a:r>
          </a:p>
          <a:p>
            <a:pPr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– Apache Incubator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Written in Java and shell scripts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8C402-8A98-4610-98A7-6D8A3D74494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we should use Hadoop?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74318"/>
            <a:ext cx="8686800" cy="595508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Hadoop solution is very popular. It captured at least 90% of bigdata market.</a:t>
            </a:r>
          </a:p>
          <a:p>
            <a:pPr algn="just">
              <a:spcBef>
                <a:spcPts val="0"/>
              </a:spcBef>
            </a:pPr>
            <a:endParaRPr lang="en-IN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Hadoop </a:t>
            </a:r>
            <a:r>
              <a:rPr lang="en-I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splits files into large blocks and distributes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them across nodes in a cluster. </a:t>
            </a:r>
          </a:p>
          <a:p>
            <a:pPr algn="just">
              <a:spcBef>
                <a:spcPts val="0"/>
              </a:spcBef>
            </a:pPr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Then, transfers </a:t>
            </a:r>
            <a:r>
              <a:rPr lang="en-I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packaged code into nodes to process the data in parallel.</a:t>
            </a:r>
            <a:endParaRPr lang="en-IN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IN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Its fault tolerant 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soluction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. So we can use no. of commodity h/w easily.</a:t>
            </a:r>
          </a:p>
          <a:p>
            <a:pPr algn="just">
              <a:spcBef>
                <a:spcPts val="0"/>
              </a:spcBef>
            </a:pPr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Data can be stored as structured, unstructured and semi-structured mode. So its more flexible.</a:t>
            </a:r>
          </a:p>
          <a:p>
            <a:pPr algn="just">
              <a:spcBef>
                <a:spcPts val="0"/>
              </a:spcBef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3467</Words>
  <Application>Microsoft Office PowerPoint</Application>
  <PresentationFormat>On-screen Show (4:3)</PresentationFormat>
  <Paragraphs>483</Paragraphs>
  <Slides>79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Corbel</vt:lpstr>
      <vt:lpstr>Open Sans</vt:lpstr>
      <vt:lpstr>Times New Roman</vt:lpstr>
      <vt:lpstr>Wingdings</vt:lpstr>
      <vt:lpstr>Default Design</vt:lpstr>
      <vt:lpstr> UNIT-2 Introduction to Hadoop and its  Eco Systems </vt:lpstr>
      <vt:lpstr>Introduction to Apache Hadoop</vt:lpstr>
      <vt:lpstr>Introduction to Apache Hadoop</vt:lpstr>
      <vt:lpstr>Introduction to Apache Hadoop</vt:lpstr>
      <vt:lpstr>Hadoop Technology</vt:lpstr>
      <vt:lpstr>Hadoop Cluster</vt:lpstr>
      <vt:lpstr>Hadoop Cluster</vt:lpstr>
      <vt:lpstr>What is Hadoop?</vt:lpstr>
      <vt:lpstr>Why we should use Hadoop?</vt:lpstr>
      <vt:lpstr>Who use Hadoop?</vt:lpstr>
      <vt:lpstr>When should you choose Hadoop?</vt:lpstr>
      <vt:lpstr>When should you avoid Hadoop?</vt:lpstr>
      <vt:lpstr>PowerPoint Presentation</vt:lpstr>
      <vt:lpstr>PowerPoint Presentation</vt:lpstr>
      <vt:lpstr>PowerPoint Presentation</vt:lpstr>
      <vt:lpstr>Hadoop Architecture</vt:lpstr>
      <vt:lpstr>Hadoop Architecture</vt:lpstr>
      <vt:lpstr>Hadoop Architecture</vt:lpstr>
      <vt:lpstr>Hadoop Components</vt:lpstr>
      <vt:lpstr>PowerPoint Presentation</vt:lpstr>
      <vt:lpstr>Hadoop Distributed File System</vt:lpstr>
      <vt:lpstr>Hadoop Distributed File System</vt:lpstr>
      <vt:lpstr>HDFS  Architecture</vt:lpstr>
      <vt:lpstr>PowerPoint Presentation</vt:lpstr>
      <vt:lpstr>HDFS Services</vt:lpstr>
      <vt:lpstr>NameNode</vt:lpstr>
      <vt:lpstr>DataNode</vt:lpstr>
      <vt:lpstr>Secondary NameNode</vt:lpstr>
      <vt:lpstr>Secondary NameNode</vt:lpstr>
      <vt:lpstr>Job Tracker and Task Tracker</vt:lpstr>
      <vt:lpstr>PowerPoint Presentation</vt:lpstr>
      <vt:lpstr>PowerPoint Presentation</vt:lpstr>
      <vt:lpstr>Why should you use the HDFS?</vt:lpstr>
      <vt:lpstr>Why should you use the HDFS?</vt:lpstr>
      <vt:lpstr>Design Criteria of HDFS</vt:lpstr>
      <vt:lpstr>The Design of HDFS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HDFS Concept</vt:lpstr>
      <vt:lpstr>HDFS Concept</vt:lpstr>
      <vt:lpstr>HDFS Concept</vt:lpstr>
      <vt:lpstr>PowerPoint Presentation</vt:lpstr>
      <vt:lpstr>Hadoop EcoSystem</vt:lpstr>
      <vt:lpstr>PowerPoint Presentation</vt:lpstr>
      <vt:lpstr>PowerPoint Presentation</vt:lpstr>
      <vt:lpstr>PowerPoint Presentation</vt:lpstr>
      <vt:lpstr>Cont…</vt:lpstr>
      <vt:lpstr>PowerPoint Presentation</vt:lpstr>
      <vt:lpstr>PowerPoint Presentation</vt:lpstr>
      <vt:lpstr>PowerPoint Presentation</vt:lpstr>
      <vt:lpstr>PowerPoint Presentation</vt:lpstr>
      <vt:lpstr>Oozie: Job Scheduling</vt:lpstr>
      <vt:lpstr>Oozie: Job Scheduling</vt:lpstr>
      <vt:lpstr>Oozie: Job Scheduling</vt:lpstr>
      <vt:lpstr>PowerPoint Presentation</vt:lpstr>
      <vt:lpstr>PowerPoint Presentation</vt:lpstr>
      <vt:lpstr>a) FIFO Scheduler</vt:lpstr>
      <vt:lpstr>Cont…</vt:lpstr>
      <vt:lpstr>b) Capacity Scheduler</vt:lpstr>
      <vt:lpstr>PowerPoint Presentation</vt:lpstr>
      <vt:lpstr>PowerPoint Presentation</vt:lpstr>
      <vt:lpstr>c) Fair Scheduler</vt:lpstr>
      <vt:lpstr>PowerPoint Presentation</vt:lpstr>
      <vt:lpstr>PowerPoint Presentation</vt:lpstr>
      <vt:lpstr>PowerPoint Presentation</vt:lpstr>
      <vt:lpstr>Hadoop 2.0 High Availability</vt:lpstr>
      <vt:lpstr>Hadoop 2.0 High Availability</vt:lpstr>
      <vt:lpstr>HDFS Federation</vt:lpstr>
      <vt:lpstr>PowerPoint Presentation</vt:lpstr>
      <vt:lpstr>PowerPoint Presentation</vt:lpstr>
      <vt:lpstr>NameNode High Availability</vt:lpstr>
      <vt:lpstr>PowerPoint Presentation</vt:lpstr>
      <vt:lpstr>PowerPoint Presentation</vt:lpstr>
      <vt:lpstr>PowerPoint Presentation</vt:lpstr>
      <vt:lpstr>YARN – Yet Another Resource Negotiator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</dc:creator>
  <cp:lastModifiedBy>SUDHA</cp:lastModifiedBy>
  <cp:revision>1120</cp:revision>
  <dcterms:created xsi:type="dcterms:W3CDTF">1601-01-01T00:00:00Z</dcterms:created>
  <dcterms:modified xsi:type="dcterms:W3CDTF">2023-04-18T06:14:57Z</dcterms:modified>
</cp:coreProperties>
</file>