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5" r:id="rId3"/>
    <p:sldId id="257" r:id="rId4"/>
    <p:sldId id="258" r:id="rId5"/>
    <p:sldId id="259" r:id="rId6"/>
    <p:sldId id="260" r:id="rId7"/>
    <p:sldId id="261" r:id="rId8"/>
    <p:sldId id="262"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63" r:id="rId22"/>
    <p:sldId id="264" r:id="rId23"/>
    <p:sldId id="265" r:id="rId24"/>
    <p:sldId id="266" r:id="rId25"/>
    <p:sldId id="267" r:id="rId26"/>
    <p:sldId id="268" r:id="rId27"/>
    <p:sldId id="288" r:id="rId28"/>
    <p:sldId id="269" r:id="rId29"/>
    <p:sldId id="270" r:id="rId30"/>
    <p:sldId id="271" r:id="rId31"/>
    <p:sldId id="272" r:id="rId32"/>
    <p:sldId id="273" r:id="rId33"/>
    <p:sldId id="274" r:id="rId34"/>
    <p:sldId id="289" r:id="rId35"/>
    <p:sldId id="290" r:id="rId36"/>
    <p:sldId id="291" r:id="rId37"/>
    <p:sldId id="299" r:id="rId38"/>
    <p:sldId id="300" r:id="rId39"/>
    <p:sldId id="301" r:id="rId40"/>
    <p:sldId id="302" r:id="rId41"/>
    <p:sldId id="303" r:id="rId42"/>
    <p:sldId id="304" r:id="rId43"/>
    <p:sldId id="292" r:id="rId44"/>
    <p:sldId id="293" r:id="rId45"/>
    <p:sldId id="294" r:id="rId46"/>
    <p:sldId id="295" r:id="rId47"/>
    <p:sldId id="296" r:id="rId48"/>
    <p:sldId id="297" r:id="rId49"/>
    <p:sldId id="298"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E1BDCE-DCBC-47ED-BA70-85699E46A696}" type="datetimeFigureOut">
              <a:rPr lang="en-IN" smtClean="0"/>
              <a:t>17-11-2021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CFFE8B1-6C94-46E8-ACCD-976A40D57353}" type="slidenum">
              <a:rPr lang="en-IN" smtClean="0"/>
              <a:t>‹#›</a:t>
            </a:fld>
            <a:endParaRPr lang="en-IN"/>
          </a:p>
        </p:txBody>
      </p:sp>
    </p:spTree>
    <p:extLst>
      <p:ext uri="{BB962C8B-B14F-4D97-AF65-F5344CB8AC3E}">
        <p14:creationId xmlns:p14="http://schemas.microsoft.com/office/powerpoint/2010/main" val="64424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E1BDCE-DCBC-47ED-BA70-85699E46A696}" type="datetimeFigureOut">
              <a:rPr lang="en-IN" smtClean="0"/>
              <a:t>17-11-2021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CFFE8B1-6C94-46E8-ACCD-976A40D57353}" type="slidenum">
              <a:rPr lang="en-IN" smtClean="0"/>
              <a:t>‹#›</a:t>
            </a:fld>
            <a:endParaRPr lang="en-IN"/>
          </a:p>
        </p:txBody>
      </p:sp>
    </p:spTree>
    <p:extLst>
      <p:ext uri="{BB962C8B-B14F-4D97-AF65-F5344CB8AC3E}">
        <p14:creationId xmlns:p14="http://schemas.microsoft.com/office/powerpoint/2010/main" val="281010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E1BDCE-DCBC-47ED-BA70-85699E46A696}" type="datetimeFigureOut">
              <a:rPr lang="en-IN" smtClean="0"/>
              <a:t>17-11-2021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CFFE8B1-6C94-46E8-ACCD-976A40D57353}" type="slidenum">
              <a:rPr lang="en-IN" smtClean="0"/>
              <a:t>‹#›</a:t>
            </a:fld>
            <a:endParaRPr lang="en-IN"/>
          </a:p>
        </p:txBody>
      </p:sp>
    </p:spTree>
    <p:extLst>
      <p:ext uri="{BB962C8B-B14F-4D97-AF65-F5344CB8AC3E}">
        <p14:creationId xmlns:p14="http://schemas.microsoft.com/office/powerpoint/2010/main" val="3446734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E1BDCE-DCBC-47ED-BA70-85699E46A696}" type="datetimeFigureOut">
              <a:rPr lang="en-IN" smtClean="0"/>
              <a:t>17-11-2021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CFFE8B1-6C94-46E8-ACCD-976A40D57353}" type="slidenum">
              <a:rPr lang="en-IN" smtClean="0"/>
              <a:t>‹#›</a:t>
            </a:fld>
            <a:endParaRPr lang="en-IN"/>
          </a:p>
        </p:txBody>
      </p:sp>
    </p:spTree>
    <p:extLst>
      <p:ext uri="{BB962C8B-B14F-4D97-AF65-F5344CB8AC3E}">
        <p14:creationId xmlns:p14="http://schemas.microsoft.com/office/powerpoint/2010/main" val="1352685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E1BDCE-DCBC-47ED-BA70-85699E46A696}" type="datetimeFigureOut">
              <a:rPr lang="en-IN" smtClean="0"/>
              <a:t>17-11-2021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CFFE8B1-6C94-46E8-ACCD-976A40D57353}" type="slidenum">
              <a:rPr lang="en-IN" smtClean="0"/>
              <a:t>‹#›</a:t>
            </a:fld>
            <a:endParaRPr lang="en-IN"/>
          </a:p>
        </p:txBody>
      </p:sp>
    </p:spTree>
    <p:extLst>
      <p:ext uri="{BB962C8B-B14F-4D97-AF65-F5344CB8AC3E}">
        <p14:creationId xmlns:p14="http://schemas.microsoft.com/office/powerpoint/2010/main" val="585719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E1BDCE-DCBC-47ED-BA70-85699E46A696}" type="datetimeFigureOut">
              <a:rPr lang="en-IN" smtClean="0"/>
              <a:t>17-11-2021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CFFE8B1-6C94-46E8-ACCD-976A40D57353}" type="slidenum">
              <a:rPr lang="en-IN" smtClean="0"/>
              <a:t>‹#›</a:t>
            </a:fld>
            <a:endParaRPr lang="en-IN"/>
          </a:p>
        </p:txBody>
      </p:sp>
    </p:spTree>
    <p:extLst>
      <p:ext uri="{BB962C8B-B14F-4D97-AF65-F5344CB8AC3E}">
        <p14:creationId xmlns:p14="http://schemas.microsoft.com/office/powerpoint/2010/main" val="2652936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E1BDCE-DCBC-47ED-BA70-85699E46A696}" type="datetimeFigureOut">
              <a:rPr lang="en-IN" smtClean="0"/>
              <a:t>17-11-2021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CFFE8B1-6C94-46E8-ACCD-976A40D57353}" type="slidenum">
              <a:rPr lang="en-IN" smtClean="0"/>
              <a:t>‹#›</a:t>
            </a:fld>
            <a:endParaRPr lang="en-IN"/>
          </a:p>
        </p:txBody>
      </p:sp>
    </p:spTree>
    <p:extLst>
      <p:ext uri="{BB962C8B-B14F-4D97-AF65-F5344CB8AC3E}">
        <p14:creationId xmlns:p14="http://schemas.microsoft.com/office/powerpoint/2010/main" val="3380183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3E1BDCE-DCBC-47ED-BA70-85699E46A696}" type="datetimeFigureOut">
              <a:rPr lang="en-IN" smtClean="0"/>
              <a:t>17-11-2021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CFFE8B1-6C94-46E8-ACCD-976A40D57353}" type="slidenum">
              <a:rPr lang="en-IN" smtClean="0"/>
              <a:t>‹#›</a:t>
            </a:fld>
            <a:endParaRPr lang="en-IN"/>
          </a:p>
        </p:txBody>
      </p:sp>
    </p:spTree>
    <p:extLst>
      <p:ext uri="{BB962C8B-B14F-4D97-AF65-F5344CB8AC3E}">
        <p14:creationId xmlns:p14="http://schemas.microsoft.com/office/powerpoint/2010/main" val="301596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E1BDCE-DCBC-47ED-BA70-85699E46A696}" type="datetimeFigureOut">
              <a:rPr lang="en-IN" smtClean="0"/>
              <a:t>17-11-2021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CFFE8B1-6C94-46E8-ACCD-976A40D57353}" type="slidenum">
              <a:rPr lang="en-IN" smtClean="0"/>
              <a:t>‹#›</a:t>
            </a:fld>
            <a:endParaRPr lang="en-IN"/>
          </a:p>
        </p:txBody>
      </p:sp>
    </p:spTree>
    <p:extLst>
      <p:ext uri="{BB962C8B-B14F-4D97-AF65-F5344CB8AC3E}">
        <p14:creationId xmlns:p14="http://schemas.microsoft.com/office/powerpoint/2010/main" val="392892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E1BDCE-DCBC-47ED-BA70-85699E46A696}" type="datetimeFigureOut">
              <a:rPr lang="en-IN" smtClean="0"/>
              <a:t>17-11-2021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CFFE8B1-6C94-46E8-ACCD-976A40D57353}" type="slidenum">
              <a:rPr lang="en-IN" smtClean="0"/>
              <a:t>‹#›</a:t>
            </a:fld>
            <a:endParaRPr lang="en-IN"/>
          </a:p>
        </p:txBody>
      </p:sp>
    </p:spTree>
    <p:extLst>
      <p:ext uri="{BB962C8B-B14F-4D97-AF65-F5344CB8AC3E}">
        <p14:creationId xmlns:p14="http://schemas.microsoft.com/office/powerpoint/2010/main" val="41818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E1BDCE-DCBC-47ED-BA70-85699E46A696}" type="datetimeFigureOut">
              <a:rPr lang="en-IN" smtClean="0"/>
              <a:t>17-11-2021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CFFE8B1-6C94-46E8-ACCD-976A40D57353}" type="slidenum">
              <a:rPr lang="en-IN" smtClean="0"/>
              <a:t>‹#›</a:t>
            </a:fld>
            <a:endParaRPr lang="en-IN"/>
          </a:p>
        </p:txBody>
      </p:sp>
    </p:spTree>
    <p:extLst>
      <p:ext uri="{BB962C8B-B14F-4D97-AF65-F5344CB8AC3E}">
        <p14:creationId xmlns:p14="http://schemas.microsoft.com/office/powerpoint/2010/main" val="1814261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992">
              <a:srgbClr val="F0F6FB"/>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E1BDCE-DCBC-47ED-BA70-85699E46A696}" type="datetimeFigureOut">
              <a:rPr lang="en-IN" smtClean="0"/>
              <a:t>17-11-2021</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FFE8B1-6C94-46E8-ACCD-976A40D57353}" type="slidenum">
              <a:rPr lang="en-IN" smtClean="0"/>
              <a:t>‹#›</a:t>
            </a:fld>
            <a:endParaRPr lang="en-IN"/>
          </a:p>
        </p:txBody>
      </p:sp>
    </p:spTree>
    <p:extLst>
      <p:ext uri="{BB962C8B-B14F-4D97-AF65-F5344CB8AC3E}">
        <p14:creationId xmlns:p14="http://schemas.microsoft.com/office/powerpoint/2010/main" val="1759403800"/>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sz="4400" dirty="0" smtClean="0">
                <a:solidFill>
                  <a:srgbClr val="FF0000"/>
                </a:solidFill>
              </a:rPr>
              <a:t>DATA LINK LAYER</a:t>
            </a:r>
            <a:endParaRPr lang="en-IN" sz="4400" dirty="0">
              <a:solidFill>
                <a:srgbClr val="FF0000"/>
              </a:solidFill>
            </a:endParaRPr>
          </a:p>
        </p:txBody>
      </p:sp>
      <p:sp>
        <p:nvSpPr>
          <p:cNvPr id="3" name="Subtitle 2"/>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val="1230000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TYPES OF ERROR</a:t>
            </a:r>
            <a:endParaRPr lang="en-IN"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IN" sz="3200" dirty="0" smtClean="0">
                <a:solidFill>
                  <a:schemeClr val="bg1"/>
                </a:solidFill>
              </a:rPr>
              <a:t>THREE TYPES OF ERRORS</a:t>
            </a:r>
          </a:p>
          <a:p>
            <a:r>
              <a:rPr lang="en-IN" sz="3200" dirty="0" smtClean="0">
                <a:solidFill>
                  <a:schemeClr val="bg1"/>
                </a:solidFill>
              </a:rPr>
              <a:t>Single bit error</a:t>
            </a:r>
          </a:p>
          <a:p>
            <a:r>
              <a:rPr lang="en-IN" sz="3200" dirty="0" smtClean="0">
                <a:solidFill>
                  <a:schemeClr val="bg1"/>
                </a:solidFill>
              </a:rPr>
              <a:t>Multiple bit error</a:t>
            </a:r>
          </a:p>
          <a:p>
            <a:r>
              <a:rPr lang="en-IN" sz="3200" dirty="0" smtClean="0">
                <a:solidFill>
                  <a:schemeClr val="bg1"/>
                </a:solidFill>
              </a:rPr>
              <a:t>Burst error</a:t>
            </a:r>
          </a:p>
          <a:p>
            <a:pPr marL="0" indent="0">
              <a:buNone/>
            </a:pPr>
            <a:endParaRPr lang="en-IN" sz="3200" dirty="0" smtClean="0">
              <a:solidFill>
                <a:schemeClr val="bg1"/>
              </a:solidFill>
            </a:endParaRPr>
          </a:p>
        </p:txBody>
      </p:sp>
    </p:spTree>
    <p:extLst>
      <p:ext uri="{BB962C8B-B14F-4D97-AF65-F5344CB8AC3E}">
        <p14:creationId xmlns:p14="http://schemas.microsoft.com/office/powerpoint/2010/main" val="4242687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3517"/>
          </a:xfrm>
        </p:spPr>
        <p:txBody>
          <a:bodyPr>
            <a:normAutofit fontScale="90000"/>
          </a:bodyPr>
          <a:lstStyle/>
          <a:p>
            <a:endParaRPr lang="en-IN" dirty="0"/>
          </a:p>
        </p:txBody>
      </p:sp>
      <p:sp>
        <p:nvSpPr>
          <p:cNvPr id="3" name="Content Placeholder 2"/>
          <p:cNvSpPr>
            <a:spLocks noGrp="1"/>
          </p:cNvSpPr>
          <p:nvPr>
            <p:ph idx="1"/>
          </p:nvPr>
        </p:nvSpPr>
        <p:spPr>
          <a:xfrm>
            <a:off x="838200" y="888642"/>
            <a:ext cx="10515600" cy="5288321"/>
          </a:xfrm>
        </p:spPr>
        <p:txBody>
          <a:bodyPr>
            <a:normAutofit/>
          </a:bodyPr>
          <a:lstStyle/>
          <a:p>
            <a:pPr>
              <a:buFont typeface="Wingdings" panose="05000000000000000000" pitchFamily="2" charset="2"/>
              <a:buChar char="Ø"/>
            </a:pPr>
            <a:r>
              <a:rPr lang="en-IN" sz="3200" dirty="0" smtClean="0">
                <a:solidFill>
                  <a:srgbClr val="FF0000"/>
                </a:solidFill>
              </a:rPr>
              <a:t>SINGLE BIT ERROR:</a:t>
            </a:r>
            <a:endParaRPr lang="en-IN" sz="3200" dirty="0">
              <a:solidFill>
                <a:srgbClr val="FF0000"/>
              </a:solidFill>
            </a:endParaRPr>
          </a:p>
          <a:p>
            <a:pPr marL="0" indent="0">
              <a:buNone/>
            </a:pPr>
            <a:endParaRPr lang="en-IN" sz="3200" dirty="0" smtClean="0">
              <a:solidFill>
                <a:srgbClr val="FF0000"/>
              </a:solidFill>
            </a:endParaRPr>
          </a:p>
          <a:p>
            <a:pPr marL="0" indent="0">
              <a:buNone/>
            </a:pPr>
            <a:r>
              <a:rPr lang="en-IN" sz="3200" dirty="0" smtClean="0">
                <a:solidFill>
                  <a:schemeClr val="bg1"/>
                </a:solidFill>
              </a:rPr>
              <a:t>                sent                                       received</a:t>
            </a:r>
          </a:p>
          <a:p>
            <a:pPr marL="0" indent="0">
              <a:buNone/>
            </a:pPr>
            <a:r>
              <a:rPr lang="en-IN" sz="3200" dirty="0" smtClean="0">
                <a:solidFill>
                  <a:schemeClr val="bg1"/>
                </a:solidFill>
              </a:rPr>
              <a:t>In a frame, there is only one bit, anywhere through, which is corrupt.</a:t>
            </a:r>
          </a:p>
          <a:p>
            <a:pPr>
              <a:buFont typeface="Wingdings" panose="05000000000000000000" pitchFamily="2" charset="2"/>
              <a:buChar char="Ø"/>
            </a:pPr>
            <a:r>
              <a:rPr lang="en-IN" sz="3200" dirty="0" smtClean="0">
                <a:solidFill>
                  <a:srgbClr val="FF0000"/>
                </a:solidFill>
              </a:rPr>
              <a:t>MULTIPLE BIT ERROR:</a:t>
            </a:r>
          </a:p>
          <a:p>
            <a:pPr marL="0" indent="0">
              <a:buNone/>
            </a:pPr>
            <a:endParaRPr lang="en-IN" sz="3200" dirty="0">
              <a:solidFill>
                <a:srgbClr val="FF0000"/>
              </a:solidFill>
            </a:endParaRPr>
          </a:p>
          <a:p>
            <a:pPr marL="0" indent="0">
              <a:buNone/>
            </a:pPr>
            <a:r>
              <a:rPr lang="en-IN" sz="3200" dirty="0" smtClean="0">
                <a:solidFill>
                  <a:schemeClr val="bg1"/>
                </a:solidFill>
              </a:rPr>
              <a:t>               sent                                        received</a:t>
            </a:r>
            <a:endParaRPr lang="en-IN" sz="3200" dirty="0">
              <a:solidFill>
                <a:schemeClr val="bg1"/>
              </a:solidFill>
            </a:endParaRPr>
          </a:p>
          <a:p>
            <a:pPr marL="0" indent="0">
              <a:buNone/>
            </a:pPr>
            <a:r>
              <a:rPr lang="en-IN" sz="3200" dirty="0" smtClean="0">
                <a:solidFill>
                  <a:schemeClr val="bg1"/>
                </a:solidFill>
              </a:rPr>
              <a:t>Frame is received with more than one bits in corrupted state</a:t>
            </a:r>
          </a:p>
        </p:txBody>
      </p:sp>
      <p:graphicFrame>
        <p:nvGraphicFramePr>
          <p:cNvPr id="9" name="Table 8"/>
          <p:cNvGraphicFramePr>
            <a:graphicFrameLocks noGrp="1"/>
          </p:cNvGraphicFramePr>
          <p:nvPr>
            <p:extLst>
              <p:ext uri="{D42A27DB-BD31-4B8C-83A1-F6EECF244321}">
                <p14:modId xmlns:p14="http://schemas.microsoft.com/office/powerpoint/2010/main" val="3630751639"/>
              </p:ext>
            </p:extLst>
          </p:nvPr>
        </p:nvGraphicFramePr>
        <p:xfrm>
          <a:off x="1070016" y="1532585"/>
          <a:ext cx="3849714" cy="579549"/>
        </p:xfrm>
        <a:graphic>
          <a:graphicData uri="http://schemas.openxmlformats.org/drawingml/2006/table">
            <a:tbl>
              <a:tblPr firstRow="1" bandRow="1">
                <a:tableStyleId>{5C22544A-7EE6-4342-B048-85BDC9FD1C3A}</a:tableStyleId>
              </a:tblPr>
              <a:tblGrid>
                <a:gridCol w="405683"/>
                <a:gridCol w="450485"/>
                <a:gridCol w="465017"/>
                <a:gridCol w="508612"/>
                <a:gridCol w="494080"/>
                <a:gridCol w="537677"/>
                <a:gridCol w="523144"/>
                <a:gridCol w="465016"/>
              </a:tblGrid>
              <a:tr h="579549">
                <a:tc>
                  <a:txBody>
                    <a:bodyPr/>
                    <a:lstStyle/>
                    <a:p>
                      <a:pPr algn="ctr"/>
                      <a:r>
                        <a:rPr lang="en-IN" sz="2000" dirty="0" smtClean="0"/>
                        <a:t>0</a:t>
                      </a:r>
                      <a:endParaRPr lang="en-IN" sz="2000" dirty="0"/>
                    </a:p>
                  </a:txBody>
                  <a:tcPr/>
                </a:tc>
                <a:tc>
                  <a:txBody>
                    <a:bodyPr/>
                    <a:lstStyle/>
                    <a:p>
                      <a:pPr algn="ctr"/>
                      <a:r>
                        <a:rPr lang="en-IN" sz="2000" dirty="0" smtClean="0"/>
                        <a:t>1</a:t>
                      </a:r>
                      <a:endParaRPr lang="en-IN" sz="2000" dirty="0"/>
                    </a:p>
                  </a:txBody>
                  <a:tcPr/>
                </a:tc>
                <a:tc>
                  <a:txBody>
                    <a:bodyPr/>
                    <a:lstStyle/>
                    <a:p>
                      <a:pPr algn="ctr"/>
                      <a:r>
                        <a:rPr lang="en-IN" sz="2000" dirty="0" smtClean="0"/>
                        <a:t>1</a:t>
                      </a:r>
                      <a:endParaRPr lang="en-IN" sz="2000" dirty="0"/>
                    </a:p>
                  </a:txBody>
                  <a:tcPr/>
                </a:tc>
                <a:tc>
                  <a:txBody>
                    <a:bodyPr/>
                    <a:lstStyle/>
                    <a:p>
                      <a:pPr algn="ctr"/>
                      <a:r>
                        <a:rPr lang="en-IN" sz="2000" dirty="0" smtClean="0"/>
                        <a:t>1</a:t>
                      </a:r>
                      <a:endParaRPr lang="en-IN" sz="2000" dirty="0"/>
                    </a:p>
                  </a:txBody>
                  <a:tcPr/>
                </a:tc>
                <a:tc>
                  <a:txBody>
                    <a:bodyPr/>
                    <a:lstStyle/>
                    <a:p>
                      <a:pPr algn="ctr"/>
                      <a:r>
                        <a:rPr lang="en-IN" sz="2000" dirty="0" smtClean="0"/>
                        <a:t>0</a:t>
                      </a:r>
                      <a:endParaRPr lang="en-IN" sz="2000" dirty="0"/>
                    </a:p>
                  </a:txBody>
                  <a:tcPr/>
                </a:tc>
                <a:tc>
                  <a:txBody>
                    <a:bodyPr/>
                    <a:lstStyle/>
                    <a:p>
                      <a:pPr algn="ctr"/>
                      <a:r>
                        <a:rPr lang="en-IN" sz="2000" dirty="0" smtClean="0"/>
                        <a:t>0</a:t>
                      </a:r>
                      <a:endParaRPr lang="en-IN" sz="2000" dirty="0"/>
                    </a:p>
                  </a:txBody>
                  <a:tcPr/>
                </a:tc>
                <a:tc>
                  <a:txBody>
                    <a:bodyPr/>
                    <a:lstStyle/>
                    <a:p>
                      <a:pPr algn="ctr"/>
                      <a:r>
                        <a:rPr lang="en-IN" sz="2000" dirty="0" smtClean="0"/>
                        <a:t>1</a:t>
                      </a:r>
                      <a:endParaRPr lang="en-IN" sz="2000" dirty="0"/>
                    </a:p>
                  </a:txBody>
                  <a:tcPr/>
                </a:tc>
                <a:tc>
                  <a:txBody>
                    <a:bodyPr/>
                    <a:lstStyle/>
                    <a:p>
                      <a:pPr algn="ctr"/>
                      <a:r>
                        <a:rPr lang="en-IN" sz="2000" dirty="0" smtClean="0"/>
                        <a:t>1</a:t>
                      </a:r>
                      <a:endParaRPr lang="en-IN" sz="2000" dirty="0"/>
                    </a:p>
                  </a:txBody>
                  <a:tcPr/>
                </a:tc>
              </a:tr>
            </a:tbl>
          </a:graphicData>
        </a:graphic>
      </p:graphicFrame>
      <p:sp>
        <p:nvSpPr>
          <p:cNvPr id="10" name="Right Arrow 9"/>
          <p:cNvSpPr/>
          <p:nvPr/>
        </p:nvSpPr>
        <p:spPr>
          <a:xfrm>
            <a:off x="4945295" y="158004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11" name="Table 10"/>
          <p:cNvGraphicFramePr>
            <a:graphicFrameLocks noGrp="1"/>
          </p:cNvGraphicFramePr>
          <p:nvPr>
            <p:extLst>
              <p:ext uri="{D42A27DB-BD31-4B8C-83A1-F6EECF244321}">
                <p14:modId xmlns:p14="http://schemas.microsoft.com/office/powerpoint/2010/main" val="2311217076"/>
              </p:ext>
            </p:extLst>
          </p:nvPr>
        </p:nvGraphicFramePr>
        <p:xfrm>
          <a:off x="5949268" y="1545466"/>
          <a:ext cx="3748137" cy="566668"/>
        </p:xfrm>
        <a:graphic>
          <a:graphicData uri="http://schemas.openxmlformats.org/drawingml/2006/table">
            <a:tbl>
              <a:tblPr firstRow="1" bandRow="1">
                <a:tableStyleId>{5C22544A-7EE6-4342-B048-85BDC9FD1C3A}</a:tableStyleId>
              </a:tblPr>
              <a:tblGrid>
                <a:gridCol w="468517"/>
                <a:gridCol w="468517"/>
                <a:gridCol w="468517"/>
                <a:gridCol w="468517"/>
                <a:gridCol w="444515"/>
                <a:gridCol w="515155"/>
                <a:gridCol w="445882"/>
                <a:gridCol w="468517"/>
              </a:tblGrid>
              <a:tr h="566668">
                <a:tc>
                  <a:txBody>
                    <a:bodyPr/>
                    <a:lstStyle/>
                    <a:p>
                      <a:pPr algn="ctr"/>
                      <a:r>
                        <a:rPr lang="en-IN" sz="2000" dirty="0" smtClean="0"/>
                        <a:t>0</a:t>
                      </a:r>
                      <a:endParaRPr lang="en-IN" sz="2000" dirty="0"/>
                    </a:p>
                  </a:txBody>
                  <a:tcPr/>
                </a:tc>
                <a:tc>
                  <a:txBody>
                    <a:bodyPr/>
                    <a:lstStyle/>
                    <a:p>
                      <a:pPr algn="ctr"/>
                      <a:r>
                        <a:rPr lang="en-IN" sz="2000" dirty="0" smtClean="0"/>
                        <a:t>1</a:t>
                      </a:r>
                      <a:endParaRPr lang="en-IN" sz="2000" dirty="0"/>
                    </a:p>
                  </a:txBody>
                  <a:tcPr/>
                </a:tc>
                <a:tc>
                  <a:txBody>
                    <a:bodyPr/>
                    <a:lstStyle/>
                    <a:p>
                      <a:pPr algn="ctr"/>
                      <a:r>
                        <a:rPr lang="en-IN" sz="2000" dirty="0" smtClean="0"/>
                        <a:t>1</a:t>
                      </a:r>
                      <a:endParaRPr lang="en-IN" sz="2000" dirty="0"/>
                    </a:p>
                  </a:txBody>
                  <a:tcPr/>
                </a:tc>
                <a:tc>
                  <a:txBody>
                    <a:bodyPr/>
                    <a:lstStyle/>
                    <a:p>
                      <a:pPr algn="ctr"/>
                      <a:r>
                        <a:rPr lang="en-IN" sz="2000" dirty="0" smtClean="0"/>
                        <a:t>1</a:t>
                      </a:r>
                      <a:endParaRPr lang="en-IN" sz="2000" dirty="0"/>
                    </a:p>
                  </a:txBody>
                  <a:tcPr/>
                </a:tc>
                <a:tc>
                  <a:txBody>
                    <a:bodyPr/>
                    <a:lstStyle/>
                    <a:p>
                      <a:pPr algn="ctr"/>
                      <a:r>
                        <a:rPr lang="en-IN" sz="2000" dirty="0" smtClean="0"/>
                        <a:t>0</a:t>
                      </a:r>
                      <a:endParaRPr lang="en-IN" sz="2000" dirty="0"/>
                    </a:p>
                  </a:txBody>
                  <a:tcPr/>
                </a:tc>
                <a:tc>
                  <a:txBody>
                    <a:bodyPr/>
                    <a:lstStyle/>
                    <a:p>
                      <a:pPr algn="ctr"/>
                      <a:r>
                        <a:rPr lang="en-IN" sz="2000" dirty="0" smtClean="0">
                          <a:solidFill>
                            <a:schemeClr val="bg1"/>
                          </a:solidFill>
                        </a:rPr>
                        <a:t>1</a:t>
                      </a:r>
                      <a:endParaRPr lang="en-IN" sz="2000" dirty="0">
                        <a:solidFill>
                          <a:schemeClr val="bg1"/>
                        </a:solidFill>
                      </a:endParaRPr>
                    </a:p>
                  </a:txBody>
                  <a:tcPr/>
                </a:tc>
                <a:tc>
                  <a:txBody>
                    <a:bodyPr/>
                    <a:lstStyle/>
                    <a:p>
                      <a:pPr algn="ctr"/>
                      <a:r>
                        <a:rPr lang="en-IN" sz="2000" dirty="0" smtClean="0"/>
                        <a:t>1</a:t>
                      </a:r>
                      <a:endParaRPr lang="en-IN" sz="2000" dirty="0"/>
                    </a:p>
                  </a:txBody>
                  <a:tcPr/>
                </a:tc>
                <a:tc>
                  <a:txBody>
                    <a:bodyPr/>
                    <a:lstStyle/>
                    <a:p>
                      <a:pPr algn="ctr"/>
                      <a:r>
                        <a:rPr lang="en-IN" sz="2000" dirty="0" smtClean="0"/>
                        <a:t>1</a:t>
                      </a:r>
                      <a:endParaRPr lang="en-IN" sz="2000" dirty="0"/>
                    </a:p>
                  </a:txBody>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485882276"/>
              </p:ext>
            </p:extLst>
          </p:nvPr>
        </p:nvGraphicFramePr>
        <p:xfrm>
          <a:off x="1070016" y="4207332"/>
          <a:ext cx="3875280" cy="519213"/>
        </p:xfrm>
        <a:graphic>
          <a:graphicData uri="http://schemas.openxmlformats.org/drawingml/2006/table">
            <a:tbl>
              <a:tblPr firstRow="1" bandRow="1">
                <a:tableStyleId>{5C22544A-7EE6-4342-B048-85BDC9FD1C3A}</a:tableStyleId>
              </a:tblPr>
              <a:tblGrid>
                <a:gridCol w="484410"/>
                <a:gridCol w="484410"/>
                <a:gridCol w="484410"/>
                <a:gridCol w="484410"/>
                <a:gridCol w="484410"/>
                <a:gridCol w="484410"/>
                <a:gridCol w="484410"/>
                <a:gridCol w="484410"/>
              </a:tblGrid>
              <a:tr h="519213">
                <a:tc>
                  <a:txBody>
                    <a:bodyPr/>
                    <a:lstStyle/>
                    <a:p>
                      <a:pPr algn="ctr"/>
                      <a:r>
                        <a:rPr lang="en-IN" sz="2000" dirty="0" smtClean="0"/>
                        <a:t>1</a:t>
                      </a:r>
                      <a:endParaRPr lang="en-IN" sz="2000" dirty="0"/>
                    </a:p>
                  </a:txBody>
                  <a:tcPr/>
                </a:tc>
                <a:tc>
                  <a:txBody>
                    <a:bodyPr/>
                    <a:lstStyle/>
                    <a:p>
                      <a:pPr algn="ctr"/>
                      <a:r>
                        <a:rPr lang="en-IN" sz="2000" dirty="0" smtClean="0"/>
                        <a:t>0</a:t>
                      </a:r>
                      <a:endParaRPr lang="en-IN" sz="2000" dirty="0"/>
                    </a:p>
                  </a:txBody>
                  <a:tcPr/>
                </a:tc>
                <a:tc>
                  <a:txBody>
                    <a:bodyPr/>
                    <a:lstStyle/>
                    <a:p>
                      <a:pPr algn="ctr"/>
                      <a:r>
                        <a:rPr lang="en-IN" sz="2000" dirty="0" smtClean="0"/>
                        <a:t>1</a:t>
                      </a:r>
                      <a:endParaRPr lang="en-IN" sz="2000" dirty="0"/>
                    </a:p>
                  </a:txBody>
                  <a:tcPr/>
                </a:tc>
                <a:tc>
                  <a:txBody>
                    <a:bodyPr/>
                    <a:lstStyle/>
                    <a:p>
                      <a:pPr algn="ctr"/>
                      <a:r>
                        <a:rPr lang="en-IN" sz="2000" dirty="0" smtClean="0"/>
                        <a:t>1</a:t>
                      </a:r>
                      <a:endParaRPr lang="en-IN" sz="2000" dirty="0"/>
                    </a:p>
                  </a:txBody>
                  <a:tcPr/>
                </a:tc>
                <a:tc>
                  <a:txBody>
                    <a:bodyPr/>
                    <a:lstStyle/>
                    <a:p>
                      <a:pPr algn="ctr"/>
                      <a:r>
                        <a:rPr lang="en-IN" sz="2000" dirty="0" smtClean="0"/>
                        <a:t>0</a:t>
                      </a:r>
                      <a:endParaRPr lang="en-IN" sz="2000" dirty="0"/>
                    </a:p>
                  </a:txBody>
                  <a:tcPr/>
                </a:tc>
                <a:tc>
                  <a:txBody>
                    <a:bodyPr/>
                    <a:lstStyle/>
                    <a:p>
                      <a:pPr algn="ctr"/>
                      <a:r>
                        <a:rPr lang="en-IN" sz="2000" dirty="0" smtClean="0"/>
                        <a:t>0</a:t>
                      </a:r>
                      <a:endParaRPr lang="en-IN" sz="2000" dirty="0"/>
                    </a:p>
                  </a:txBody>
                  <a:tcPr/>
                </a:tc>
                <a:tc>
                  <a:txBody>
                    <a:bodyPr/>
                    <a:lstStyle/>
                    <a:p>
                      <a:pPr algn="ctr"/>
                      <a:r>
                        <a:rPr lang="en-IN" sz="2000" dirty="0" smtClean="0"/>
                        <a:t>1</a:t>
                      </a:r>
                      <a:endParaRPr lang="en-IN" sz="2000" dirty="0"/>
                    </a:p>
                  </a:txBody>
                  <a:tcPr/>
                </a:tc>
                <a:tc>
                  <a:txBody>
                    <a:bodyPr/>
                    <a:lstStyle/>
                    <a:p>
                      <a:pPr algn="ctr"/>
                      <a:r>
                        <a:rPr lang="en-IN" sz="2000" dirty="0" smtClean="0"/>
                        <a:t>1</a:t>
                      </a:r>
                      <a:endParaRPr lang="en-IN" sz="2000" dirty="0"/>
                    </a:p>
                  </a:txBody>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949426843"/>
              </p:ext>
            </p:extLst>
          </p:nvPr>
        </p:nvGraphicFramePr>
        <p:xfrm>
          <a:off x="5949268" y="4207331"/>
          <a:ext cx="3748136" cy="519213"/>
        </p:xfrm>
        <a:graphic>
          <a:graphicData uri="http://schemas.openxmlformats.org/drawingml/2006/table">
            <a:tbl>
              <a:tblPr firstRow="1" bandRow="1">
                <a:tableStyleId>{5C22544A-7EE6-4342-B048-85BDC9FD1C3A}</a:tableStyleId>
              </a:tblPr>
              <a:tblGrid>
                <a:gridCol w="468517"/>
                <a:gridCol w="468517"/>
                <a:gridCol w="468517"/>
                <a:gridCol w="468517"/>
                <a:gridCol w="468517"/>
                <a:gridCol w="468517"/>
                <a:gridCol w="468517"/>
                <a:gridCol w="468517"/>
              </a:tblGrid>
              <a:tr h="519213">
                <a:tc>
                  <a:txBody>
                    <a:bodyPr/>
                    <a:lstStyle/>
                    <a:p>
                      <a:pPr algn="ctr"/>
                      <a:r>
                        <a:rPr lang="en-IN" sz="2000" dirty="0" smtClean="0"/>
                        <a:t>1</a:t>
                      </a:r>
                      <a:endParaRPr lang="en-IN" sz="2000" dirty="0"/>
                    </a:p>
                  </a:txBody>
                  <a:tcPr/>
                </a:tc>
                <a:tc>
                  <a:txBody>
                    <a:bodyPr/>
                    <a:lstStyle/>
                    <a:p>
                      <a:pPr algn="ctr"/>
                      <a:r>
                        <a:rPr lang="en-IN" sz="2000" dirty="0" smtClean="0"/>
                        <a:t>0</a:t>
                      </a:r>
                      <a:endParaRPr lang="en-IN" sz="2000" dirty="0"/>
                    </a:p>
                  </a:txBody>
                  <a:tcPr/>
                </a:tc>
                <a:tc>
                  <a:txBody>
                    <a:bodyPr/>
                    <a:lstStyle/>
                    <a:p>
                      <a:pPr algn="ctr"/>
                      <a:r>
                        <a:rPr lang="en-IN" sz="2000" dirty="0" smtClean="0"/>
                        <a:t>1</a:t>
                      </a:r>
                      <a:endParaRPr lang="en-IN" sz="2000" dirty="0"/>
                    </a:p>
                  </a:txBody>
                  <a:tcPr/>
                </a:tc>
                <a:tc>
                  <a:txBody>
                    <a:bodyPr/>
                    <a:lstStyle/>
                    <a:p>
                      <a:pPr algn="ctr"/>
                      <a:r>
                        <a:rPr lang="en-IN" sz="2000" dirty="0" smtClean="0">
                          <a:solidFill>
                            <a:schemeClr val="bg1"/>
                          </a:solidFill>
                        </a:rPr>
                        <a:t>0</a:t>
                      </a:r>
                      <a:endParaRPr lang="en-IN" sz="2000" dirty="0">
                        <a:solidFill>
                          <a:schemeClr val="bg1"/>
                        </a:solidFill>
                      </a:endParaRPr>
                    </a:p>
                  </a:txBody>
                  <a:tcPr/>
                </a:tc>
                <a:tc>
                  <a:txBody>
                    <a:bodyPr/>
                    <a:lstStyle/>
                    <a:p>
                      <a:pPr algn="ctr"/>
                      <a:r>
                        <a:rPr lang="en-IN" sz="2000" dirty="0" smtClean="0"/>
                        <a:t>0</a:t>
                      </a:r>
                      <a:endParaRPr lang="en-IN" sz="2000" dirty="0"/>
                    </a:p>
                  </a:txBody>
                  <a:tcPr/>
                </a:tc>
                <a:tc>
                  <a:txBody>
                    <a:bodyPr/>
                    <a:lstStyle/>
                    <a:p>
                      <a:pPr algn="ctr"/>
                      <a:r>
                        <a:rPr lang="en-IN" sz="2000" dirty="0" smtClean="0">
                          <a:solidFill>
                            <a:schemeClr val="bg1"/>
                          </a:solidFill>
                        </a:rPr>
                        <a:t>1</a:t>
                      </a:r>
                      <a:endParaRPr lang="en-IN" sz="2000" dirty="0">
                        <a:solidFill>
                          <a:schemeClr val="bg1"/>
                        </a:solidFill>
                      </a:endParaRPr>
                    </a:p>
                  </a:txBody>
                  <a:tcPr/>
                </a:tc>
                <a:tc>
                  <a:txBody>
                    <a:bodyPr/>
                    <a:lstStyle/>
                    <a:p>
                      <a:pPr algn="ctr"/>
                      <a:r>
                        <a:rPr lang="en-IN" sz="2000" dirty="0" smtClean="0"/>
                        <a:t>1</a:t>
                      </a:r>
                      <a:endParaRPr lang="en-IN" sz="2000" dirty="0"/>
                    </a:p>
                  </a:txBody>
                  <a:tcPr/>
                </a:tc>
                <a:tc>
                  <a:txBody>
                    <a:bodyPr/>
                    <a:lstStyle/>
                    <a:p>
                      <a:pPr algn="ctr"/>
                      <a:r>
                        <a:rPr lang="en-IN" sz="2000" dirty="0" smtClean="0"/>
                        <a:t>1</a:t>
                      </a:r>
                      <a:endParaRPr lang="en-IN" sz="2000" dirty="0"/>
                    </a:p>
                  </a:txBody>
                  <a:tcPr/>
                </a:tc>
              </a:tr>
            </a:tbl>
          </a:graphicData>
        </a:graphic>
      </p:graphicFrame>
      <p:sp>
        <p:nvSpPr>
          <p:cNvPr id="14" name="Right Arrow 13"/>
          <p:cNvSpPr/>
          <p:nvPr/>
        </p:nvSpPr>
        <p:spPr>
          <a:xfrm>
            <a:off x="4958078" y="420733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0539860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02888"/>
            <a:ext cx="10515600" cy="887800"/>
          </a:xfrm>
        </p:spPr>
        <p:txBody>
          <a:bodyPr/>
          <a:lstStyle/>
          <a:p>
            <a:endParaRPr lang="en-IN"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IN" sz="3200" dirty="0" smtClean="0">
                <a:solidFill>
                  <a:srgbClr val="FF0000"/>
                </a:solidFill>
              </a:rPr>
              <a:t>BURST ERROR:</a:t>
            </a:r>
          </a:p>
          <a:p>
            <a:pPr>
              <a:buFont typeface="Wingdings" panose="05000000000000000000" pitchFamily="2" charset="2"/>
              <a:buChar char="Ø"/>
            </a:pPr>
            <a:endParaRPr lang="en-IN" sz="3200" dirty="0">
              <a:solidFill>
                <a:srgbClr val="FF0000"/>
              </a:solidFill>
            </a:endParaRPr>
          </a:p>
          <a:p>
            <a:pPr marL="0" indent="0">
              <a:buNone/>
            </a:pPr>
            <a:r>
              <a:rPr lang="en-IN" sz="3200" dirty="0" smtClean="0">
                <a:solidFill>
                  <a:srgbClr val="FF0000"/>
                </a:solidFill>
              </a:rPr>
              <a:t>              </a:t>
            </a:r>
            <a:r>
              <a:rPr lang="en-IN" sz="3200" dirty="0" smtClean="0">
                <a:solidFill>
                  <a:schemeClr val="bg1"/>
                </a:solidFill>
              </a:rPr>
              <a:t>sent                                            received</a:t>
            </a:r>
          </a:p>
          <a:p>
            <a:pPr marL="0" indent="0">
              <a:buNone/>
            </a:pPr>
            <a:r>
              <a:rPr lang="en-IN" sz="3200" dirty="0" smtClean="0">
                <a:solidFill>
                  <a:schemeClr val="bg1"/>
                </a:solidFill>
              </a:rPr>
              <a:t>Frame contains more than or consecutive bits corrupted</a:t>
            </a:r>
            <a:endParaRPr lang="en-IN" sz="3200" dirty="0" smtClean="0">
              <a:solidFill>
                <a:srgbClr val="FF0000"/>
              </a:solidFill>
            </a:endParaRPr>
          </a:p>
          <a:p>
            <a:pPr marL="0" indent="0">
              <a:buNone/>
            </a:pPr>
            <a:r>
              <a:rPr lang="en-IN" sz="3200" dirty="0" smtClean="0">
                <a:solidFill>
                  <a:schemeClr val="bg1"/>
                </a:solidFill>
              </a:rPr>
              <a:t>Error control mechanism may involve two possible ways</a:t>
            </a:r>
          </a:p>
          <a:p>
            <a:r>
              <a:rPr lang="en-IN" sz="3200" dirty="0" smtClean="0">
                <a:solidFill>
                  <a:schemeClr val="bg1"/>
                </a:solidFill>
              </a:rPr>
              <a:t>Error detection</a:t>
            </a:r>
          </a:p>
          <a:p>
            <a:r>
              <a:rPr lang="en-IN" sz="3200" dirty="0" smtClean="0">
                <a:solidFill>
                  <a:schemeClr val="bg1"/>
                </a:solidFill>
              </a:rPr>
              <a:t>Error correction</a:t>
            </a:r>
            <a:endParaRPr lang="en-IN" sz="3200" dirty="0">
              <a:solidFill>
                <a:schemeClr val="bg1"/>
              </a:solidFill>
            </a:endParaRPr>
          </a:p>
          <a:p>
            <a:pPr marL="0" indent="0">
              <a:buNone/>
            </a:pPr>
            <a:r>
              <a:rPr lang="en-IN" sz="3200" dirty="0" smtClean="0">
                <a:solidFill>
                  <a:srgbClr val="FF0000"/>
                </a:solidFill>
              </a:rPr>
              <a:t>              </a:t>
            </a:r>
            <a:endParaRPr lang="en-IN" sz="3200"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02721180"/>
              </p:ext>
            </p:extLst>
          </p:nvPr>
        </p:nvGraphicFramePr>
        <p:xfrm>
          <a:off x="838200" y="2331077"/>
          <a:ext cx="4134120" cy="566668"/>
        </p:xfrm>
        <a:graphic>
          <a:graphicData uri="http://schemas.openxmlformats.org/drawingml/2006/table">
            <a:tbl>
              <a:tblPr firstRow="1" bandRow="1">
                <a:tableStyleId>{5C22544A-7EE6-4342-B048-85BDC9FD1C3A}</a:tableStyleId>
              </a:tblPr>
              <a:tblGrid>
                <a:gridCol w="516765"/>
                <a:gridCol w="516765"/>
                <a:gridCol w="516765"/>
                <a:gridCol w="516765"/>
                <a:gridCol w="516765"/>
                <a:gridCol w="516765"/>
                <a:gridCol w="516765"/>
                <a:gridCol w="516765"/>
              </a:tblGrid>
              <a:tr h="566668">
                <a:tc>
                  <a:txBody>
                    <a:bodyPr/>
                    <a:lstStyle/>
                    <a:p>
                      <a:pPr algn="ctr"/>
                      <a:r>
                        <a:rPr lang="en-IN" sz="2000" dirty="0" smtClean="0"/>
                        <a:t>1</a:t>
                      </a:r>
                      <a:endParaRPr lang="en-IN" sz="2000" dirty="0"/>
                    </a:p>
                  </a:txBody>
                  <a:tcPr/>
                </a:tc>
                <a:tc>
                  <a:txBody>
                    <a:bodyPr/>
                    <a:lstStyle/>
                    <a:p>
                      <a:pPr algn="ctr"/>
                      <a:r>
                        <a:rPr lang="en-IN" sz="2000" dirty="0" smtClean="0"/>
                        <a:t>0</a:t>
                      </a:r>
                      <a:endParaRPr lang="en-IN" sz="2000" dirty="0"/>
                    </a:p>
                  </a:txBody>
                  <a:tcPr/>
                </a:tc>
                <a:tc>
                  <a:txBody>
                    <a:bodyPr/>
                    <a:lstStyle/>
                    <a:p>
                      <a:pPr algn="ctr"/>
                      <a:r>
                        <a:rPr lang="en-IN" sz="2000" dirty="0" smtClean="0"/>
                        <a:t>1</a:t>
                      </a:r>
                      <a:endParaRPr lang="en-IN" sz="2000" dirty="0"/>
                    </a:p>
                  </a:txBody>
                  <a:tcPr/>
                </a:tc>
                <a:tc>
                  <a:txBody>
                    <a:bodyPr/>
                    <a:lstStyle/>
                    <a:p>
                      <a:pPr algn="ctr"/>
                      <a:r>
                        <a:rPr lang="en-IN" sz="2000" dirty="0" smtClean="0"/>
                        <a:t>1</a:t>
                      </a:r>
                      <a:endParaRPr lang="en-IN" sz="2000" dirty="0"/>
                    </a:p>
                  </a:txBody>
                  <a:tcPr/>
                </a:tc>
                <a:tc>
                  <a:txBody>
                    <a:bodyPr/>
                    <a:lstStyle/>
                    <a:p>
                      <a:pPr algn="ctr"/>
                      <a:r>
                        <a:rPr lang="en-IN" sz="2000" dirty="0" smtClean="0"/>
                        <a:t>0</a:t>
                      </a:r>
                      <a:endParaRPr lang="en-IN" sz="2000" dirty="0"/>
                    </a:p>
                  </a:txBody>
                  <a:tcPr/>
                </a:tc>
                <a:tc>
                  <a:txBody>
                    <a:bodyPr/>
                    <a:lstStyle/>
                    <a:p>
                      <a:pPr algn="ctr"/>
                      <a:r>
                        <a:rPr lang="en-IN" sz="2000" dirty="0" smtClean="0"/>
                        <a:t>0</a:t>
                      </a:r>
                      <a:endParaRPr lang="en-IN" sz="2000" dirty="0"/>
                    </a:p>
                  </a:txBody>
                  <a:tcPr/>
                </a:tc>
                <a:tc>
                  <a:txBody>
                    <a:bodyPr/>
                    <a:lstStyle/>
                    <a:p>
                      <a:pPr algn="ctr"/>
                      <a:r>
                        <a:rPr lang="en-IN" sz="2000" dirty="0" smtClean="0"/>
                        <a:t>1</a:t>
                      </a:r>
                      <a:endParaRPr lang="en-IN" sz="2000" dirty="0"/>
                    </a:p>
                  </a:txBody>
                  <a:tcPr/>
                </a:tc>
                <a:tc>
                  <a:txBody>
                    <a:bodyPr/>
                    <a:lstStyle/>
                    <a:p>
                      <a:pPr algn="ctr"/>
                      <a:r>
                        <a:rPr lang="en-IN" sz="2000" dirty="0" smtClean="0"/>
                        <a:t>1</a:t>
                      </a:r>
                      <a:endParaRPr lang="en-IN" sz="20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330732760"/>
              </p:ext>
            </p:extLst>
          </p:nvPr>
        </p:nvGraphicFramePr>
        <p:xfrm>
          <a:off x="6096000" y="2349618"/>
          <a:ext cx="4211392" cy="529585"/>
        </p:xfrm>
        <a:graphic>
          <a:graphicData uri="http://schemas.openxmlformats.org/drawingml/2006/table">
            <a:tbl>
              <a:tblPr firstRow="1" bandRow="1">
                <a:tableStyleId>{5C22544A-7EE6-4342-B048-85BDC9FD1C3A}</a:tableStyleId>
              </a:tblPr>
              <a:tblGrid>
                <a:gridCol w="526424"/>
                <a:gridCol w="526424"/>
                <a:gridCol w="526424"/>
                <a:gridCol w="526424"/>
                <a:gridCol w="526424"/>
                <a:gridCol w="526424"/>
                <a:gridCol w="526424"/>
                <a:gridCol w="526424"/>
              </a:tblGrid>
              <a:tr h="529585">
                <a:tc>
                  <a:txBody>
                    <a:bodyPr/>
                    <a:lstStyle/>
                    <a:p>
                      <a:pPr algn="ctr"/>
                      <a:r>
                        <a:rPr lang="en-IN" sz="2000" dirty="0" smtClean="0"/>
                        <a:t>1</a:t>
                      </a:r>
                      <a:endParaRPr lang="en-IN" sz="2000" dirty="0"/>
                    </a:p>
                  </a:txBody>
                  <a:tcPr/>
                </a:tc>
                <a:tc>
                  <a:txBody>
                    <a:bodyPr/>
                    <a:lstStyle/>
                    <a:p>
                      <a:pPr algn="ctr"/>
                      <a:r>
                        <a:rPr lang="en-IN" sz="2000" dirty="0" smtClean="0">
                          <a:solidFill>
                            <a:schemeClr val="bg1"/>
                          </a:solidFill>
                        </a:rPr>
                        <a:t>1</a:t>
                      </a:r>
                      <a:endParaRPr lang="en-IN" sz="2000" dirty="0">
                        <a:solidFill>
                          <a:schemeClr val="bg1"/>
                        </a:solidFill>
                      </a:endParaRPr>
                    </a:p>
                  </a:txBody>
                  <a:tcPr/>
                </a:tc>
                <a:tc>
                  <a:txBody>
                    <a:bodyPr/>
                    <a:lstStyle/>
                    <a:p>
                      <a:pPr algn="ctr"/>
                      <a:r>
                        <a:rPr lang="en-IN" sz="2000" dirty="0" smtClean="0">
                          <a:solidFill>
                            <a:schemeClr val="bg1"/>
                          </a:solidFill>
                        </a:rPr>
                        <a:t>0</a:t>
                      </a:r>
                      <a:endParaRPr lang="en-IN" sz="2000" dirty="0">
                        <a:solidFill>
                          <a:schemeClr val="bg1"/>
                        </a:solidFill>
                      </a:endParaRPr>
                    </a:p>
                  </a:txBody>
                  <a:tcPr/>
                </a:tc>
                <a:tc>
                  <a:txBody>
                    <a:bodyPr/>
                    <a:lstStyle/>
                    <a:p>
                      <a:pPr algn="ctr"/>
                      <a:r>
                        <a:rPr lang="en-IN" sz="2000" dirty="0" smtClean="0">
                          <a:solidFill>
                            <a:schemeClr val="bg1"/>
                          </a:solidFill>
                        </a:rPr>
                        <a:t>0</a:t>
                      </a:r>
                      <a:endParaRPr lang="en-IN" sz="2000" dirty="0">
                        <a:solidFill>
                          <a:schemeClr val="bg1"/>
                        </a:solidFill>
                      </a:endParaRPr>
                    </a:p>
                  </a:txBody>
                  <a:tcPr/>
                </a:tc>
                <a:tc>
                  <a:txBody>
                    <a:bodyPr/>
                    <a:lstStyle/>
                    <a:p>
                      <a:pPr algn="ctr"/>
                      <a:r>
                        <a:rPr lang="en-IN" sz="2000" dirty="0" smtClean="0"/>
                        <a:t>0</a:t>
                      </a:r>
                      <a:endParaRPr lang="en-IN" sz="2000" dirty="0"/>
                    </a:p>
                  </a:txBody>
                  <a:tcPr/>
                </a:tc>
                <a:tc>
                  <a:txBody>
                    <a:bodyPr/>
                    <a:lstStyle/>
                    <a:p>
                      <a:pPr algn="ctr"/>
                      <a:r>
                        <a:rPr lang="en-IN" sz="2000" dirty="0" smtClean="0"/>
                        <a:t>1</a:t>
                      </a:r>
                      <a:endParaRPr lang="en-IN" sz="2000" dirty="0"/>
                    </a:p>
                  </a:txBody>
                  <a:tcPr/>
                </a:tc>
                <a:tc>
                  <a:txBody>
                    <a:bodyPr/>
                    <a:lstStyle/>
                    <a:p>
                      <a:pPr algn="ctr"/>
                      <a:r>
                        <a:rPr lang="en-IN" sz="2000" dirty="0" smtClean="0"/>
                        <a:t>1</a:t>
                      </a:r>
                      <a:endParaRPr lang="en-IN" sz="2000" dirty="0"/>
                    </a:p>
                  </a:txBody>
                  <a:tcPr/>
                </a:tc>
                <a:tc>
                  <a:txBody>
                    <a:bodyPr/>
                    <a:lstStyle/>
                    <a:p>
                      <a:pPr algn="ctr"/>
                      <a:r>
                        <a:rPr lang="en-IN" sz="2000" dirty="0" smtClean="0"/>
                        <a:t>1</a:t>
                      </a:r>
                      <a:endParaRPr lang="en-IN" sz="2000" dirty="0"/>
                    </a:p>
                  </a:txBody>
                  <a:tcPr/>
                </a:tc>
              </a:tr>
            </a:tbl>
          </a:graphicData>
        </a:graphic>
      </p:graphicFrame>
      <p:sp>
        <p:nvSpPr>
          <p:cNvPr id="6" name="Right Arrow 5"/>
          <p:cNvSpPr/>
          <p:nvPr/>
        </p:nvSpPr>
        <p:spPr>
          <a:xfrm>
            <a:off x="5006320" y="237209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4349549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sz="3200" dirty="0" smtClean="0">
                <a:solidFill>
                  <a:schemeClr val="bg1"/>
                </a:solidFill>
              </a:rPr>
              <a:t>ERROR DETECTION</a:t>
            </a:r>
          </a:p>
          <a:p>
            <a:pPr marL="0" indent="0">
              <a:buNone/>
            </a:pPr>
            <a:r>
              <a:rPr lang="en-IN" sz="3200" dirty="0" smtClean="0">
                <a:solidFill>
                  <a:schemeClr val="bg1"/>
                </a:solidFill>
              </a:rPr>
              <a:t>Errors in the received frames are detected by means of</a:t>
            </a:r>
          </a:p>
          <a:p>
            <a:r>
              <a:rPr lang="en-IN" sz="3200" dirty="0" smtClean="0">
                <a:solidFill>
                  <a:schemeClr val="bg1"/>
                </a:solidFill>
              </a:rPr>
              <a:t>Parity check</a:t>
            </a:r>
          </a:p>
          <a:p>
            <a:r>
              <a:rPr lang="en-IN" sz="3200" dirty="0" smtClean="0">
                <a:solidFill>
                  <a:schemeClr val="bg1"/>
                </a:solidFill>
              </a:rPr>
              <a:t>Cyclic redundancy check</a:t>
            </a:r>
          </a:p>
          <a:p>
            <a:r>
              <a:rPr lang="en-IN" sz="3200" dirty="0" smtClean="0">
                <a:solidFill>
                  <a:schemeClr val="bg1"/>
                </a:solidFill>
              </a:rPr>
              <a:t>Check sum</a:t>
            </a:r>
            <a:endParaRPr lang="en-IN" sz="3200" dirty="0">
              <a:solidFill>
                <a:schemeClr val="bg1"/>
              </a:solidFill>
            </a:endParaRPr>
          </a:p>
        </p:txBody>
      </p:sp>
    </p:spTree>
    <p:extLst>
      <p:ext uri="{BB962C8B-B14F-4D97-AF65-F5344CB8AC3E}">
        <p14:creationId xmlns:p14="http://schemas.microsoft.com/office/powerpoint/2010/main" val="3127812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2290" y="447585"/>
            <a:ext cx="10515600" cy="5438060"/>
          </a:xfrm>
        </p:spPr>
        <p:txBody>
          <a:bodyPr>
            <a:normAutofit/>
          </a:bodyPr>
          <a:lstStyle/>
          <a:p>
            <a:pPr marL="0" indent="0">
              <a:buNone/>
            </a:pPr>
            <a:r>
              <a:rPr lang="en-IN" dirty="0" smtClean="0">
                <a:solidFill>
                  <a:schemeClr val="bg1"/>
                </a:solidFill>
              </a:rPr>
              <a:t>PARITY CHECK:</a:t>
            </a:r>
          </a:p>
          <a:p>
            <a:pPr marL="0" indent="0">
              <a:buNone/>
            </a:pPr>
            <a:r>
              <a:rPr lang="en-IN" dirty="0" smtClean="0">
                <a:solidFill>
                  <a:schemeClr val="bg1"/>
                </a:solidFill>
              </a:rPr>
              <a:t>One extra bit is sent along with the original bits to make number of is either even in case of even parity or odd in case of odd parity.</a:t>
            </a:r>
          </a:p>
          <a:p>
            <a:r>
              <a:rPr lang="en-IN" dirty="0" smtClean="0">
                <a:solidFill>
                  <a:schemeClr val="bg1"/>
                </a:solidFill>
              </a:rPr>
              <a:t>Count of is should be even</a:t>
            </a:r>
          </a:p>
          <a:p>
            <a:pPr marL="0" indent="0">
              <a:buNone/>
            </a:pPr>
            <a:r>
              <a:rPr lang="en-IN" dirty="0">
                <a:solidFill>
                  <a:schemeClr val="bg1"/>
                </a:solidFill>
              </a:rPr>
              <a:t> </a:t>
            </a:r>
            <a:r>
              <a:rPr lang="en-IN" dirty="0" smtClean="0">
                <a:solidFill>
                  <a:schemeClr val="bg1"/>
                </a:solidFill>
              </a:rPr>
              <a:t>    1 0 1 0 0 </a:t>
            </a:r>
            <a:r>
              <a:rPr lang="en-IN" dirty="0" smtClean="0">
                <a:solidFill>
                  <a:schemeClr val="bg1"/>
                </a:solidFill>
              </a:rPr>
              <a:t>       10100</a:t>
            </a:r>
            <a:r>
              <a:rPr lang="en-IN" u="sng" dirty="0" smtClean="0">
                <a:solidFill>
                  <a:schemeClr val="bg1"/>
                </a:solidFill>
              </a:rPr>
              <a:t>0</a:t>
            </a:r>
            <a:r>
              <a:rPr lang="en-IN" dirty="0" smtClean="0">
                <a:solidFill>
                  <a:schemeClr val="bg1"/>
                </a:solidFill>
              </a:rPr>
              <a:t>           101000</a:t>
            </a:r>
            <a:endParaRPr lang="en-IN" dirty="0" smtClean="0">
              <a:solidFill>
                <a:schemeClr val="bg1"/>
              </a:solidFill>
            </a:endParaRPr>
          </a:p>
          <a:p>
            <a:pPr marL="0" indent="0">
              <a:buNone/>
            </a:pPr>
            <a:r>
              <a:rPr lang="en-IN" sz="1400" dirty="0" smtClean="0">
                <a:solidFill>
                  <a:schemeClr val="bg1"/>
                </a:solidFill>
              </a:rPr>
              <a:t>                sender data                                         even parity bit                      receiver</a:t>
            </a:r>
            <a:endParaRPr lang="en-IN" sz="1400" dirty="0">
              <a:solidFill>
                <a:schemeClr val="bg1"/>
              </a:solidFill>
            </a:endParaRPr>
          </a:p>
          <a:p>
            <a:pPr marL="0" indent="0">
              <a:buNone/>
            </a:pPr>
            <a:endParaRPr lang="en-IN" dirty="0" smtClean="0">
              <a:solidFill>
                <a:schemeClr val="bg1"/>
              </a:solidFill>
            </a:endParaRPr>
          </a:p>
          <a:p>
            <a:pPr marL="0" indent="0">
              <a:buNone/>
            </a:pPr>
            <a:r>
              <a:rPr lang="en-IN" dirty="0" smtClean="0">
                <a:solidFill>
                  <a:schemeClr val="bg1"/>
                </a:solidFill>
              </a:rPr>
              <a:t>This is even parity. The no. ‘1’ is in odd</a:t>
            </a:r>
          </a:p>
        </p:txBody>
      </p:sp>
      <p:sp>
        <p:nvSpPr>
          <p:cNvPr id="4" name="Right Arrow 3"/>
          <p:cNvSpPr/>
          <p:nvPr/>
        </p:nvSpPr>
        <p:spPr>
          <a:xfrm>
            <a:off x="2614412" y="2520223"/>
            <a:ext cx="412124" cy="206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ight Arrow 4"/>
          <p:cNvSpPr/>
          <p:nvPr/>
        </p:nvSpPr>
        <p:spPr>
          <a:xfrm>
            <a:off x="4456090" y="2520223"/>
            <a:ext cx="656822" cy="206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4511170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3200" dirty="0" smtClean="0">
                <a:solidFill>
                  <a:schemeClr val="bg1"/>
                </a:solidFill>
              </a:rPr>
              <a:t>Odd parity:</a:t>
            </a:r>
          </a:p>
          <a:p>
            <a:pPr marL="0" indent="0">
              <a:buNone/>
            </a:pPr>
            <a:r>
              <a:rPr lang="en-IN" sz="3200" dirty="0" smtClean="0">
                <a:solidFill>
                  <a:schemeClr val="bg1"/>
                </a:solidFill>
              </a:rPr>
              <a:t>10101       10100</a:t>
            </a:r>
            <a:r>
              <a:rPr lang="en-IN" sz="3200" u="sng" dirty="0" smtClean="0">
                <a:solidFill>
                  <a:schemeClr val="bg1"/>
                </a:solidFill>
              </a:rPr>
              <a:t>1</a:t>
            </a:r>
            <a:r>
              <a:rPr lang="en-IN" sz="3200" dirty="0" smtClean="0">
                <a:solidFill>
                  <a:schemeClr val="bg1"/>
                </a:solidFill>
              </a:rPr>
              <a:t>            101011</a:t>
            </a:r>
            <a:endParaRPr lang="en-IN" sz="3200" dirty="0">
              <a:solidFill>
                <a:schemeClr val="bg1"/>
              </a:solidFill>
            </a:endParaRPr>
          </a:p>
          <a:p>
            <a:pPr marL="0" indent="0">
              <a:buNone/>
            </a:pPr>
            <a:r>
              <a:rPr lang="en-IN" sz="1200" dirty="0" smtClean="0">
                <a:solidFill>
                  <a:schemeClr val="bg1"/>
                </a:solidFill>
              </a:rPr>
              <a:t>Sender data                                                odd parity</a:t>
            </a:r>
            <a:endParaRPr lang="en-IN" sz="1200" dirty="0" smtClean="0">
              <a:solidFill>
                <a:schemeClr val="bg1"/>
              </a:solidFill>
            </a:endParaRPr>
          </a:p>
          <a:p>
            <a:pPr marL="0" indent="0">
              <a:buNone/>
            </a:pPr>
            <a:endParaRPr lang="en-IN" sz="3200" dirty="0" smtClean="0">
              <a:solidFill>
                <a:schemeClr val="bg1"/>
              </a:solidFill>
            </a:endParaRPr>
          </a:p>
          <a:p>
            <a:pPr marL="0" indent="0">
              <a:buNone/>
            </a:pPr>
            <a:r>
              <a:rPr lang="en-IN" sz="3200" dirty="0" smtClean="0">
                <a:solidFill>
                  <a:schemeClr val="bg1"/>
                </a:solidFill>
              </a:rPr>
              <a:t>The no. of ‘1’ is in even.</a:t>
            </a:r>
          </a:p>
          <a:p>
            <a:r>
              <a:rPr lang="en-IN" sz="3200" dirty="0" smtClean="0">
                <a:solidFill>
                  <a:schemeClr val="bg1"/>
                </a:solidFill>
              </a:rPr>
              <a:t>Multiple error bits are not rectified by parity check</a:t>
            </a:r>
            <a:endParaRPr lang="en-IN" sz="3200" dirty="0">
              <a:solidFill>
                <a:schemeClr val="bg1"/>
              </a:solidFill>
            </a:endParaRPr>
          </a:p>
        </p:txBody>
      </p:sp>
      <p:sp>
        <p:nvSpPr>
          <p:cNvPr id="4" name="Right Arrow 3"/>
          <p:cNvSpPr/>
          <p:nvPr/>
        </p:nvSpPr>
        <p:spPr>
          <a:xfrm>
            <a:off x="2112671" y="2562896"/>
            <a:ext cx="360609" cy="1803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ight Arrow 4"/>
          <p:cNvSpPr/>
          <p:nvPr/>
        </p:nvSpPr>
        <p:spPr>
          <a:xfrm>
            <a:off x="4108360" y="2550017"/>
            <a:ext cx="631065" cy="1803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4571957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sz="3200" dirty="0" smtClean="0">
                <a:solidFill>
                  <a:schemeClr val="bg1"/>
                </a:solidFill>
              </a:rPr>
              <a:t>CYCLIC REDUNDANCY CHECK</a:t>
            </a:r>
          </a:p>
          <a:p>
            <a:r>
              <a:rPr lang="en-IN" sz="3200" dirty="0" smtClean="0">
                <a:solidFill>
                  <a:schemeClr val="bg1"/>
                </a:solidFill>
              </a:rPr>
              <a:t>Data – 1 0 1 1 0 1</a:t>
            </a:r>
          </a:p>
          <a:p>
            <a:r>
              <a:rPr lang="en-IN" sz="3200" dirty="0" smtClean="0">
                <a:solidFill>
                  <a:schemeClr val="bg1"/>
                </a:solidFill>
              </a:rPr>
              <a:t>CRC generator – 1 1 0 1 </a:t>
            </a:r>
          </a:p>
          <a:p>
            <a:r>
              <a:rPr lang="en-IN" sz="3200" dirty="0" smtClean="0">
                <a:solidFill>
                  <a:schemeClr val="bg1"/>
                </a:solidFill>
              </a:rPr>
              <a:t>CRC bits = n-1 =3 </a:t>
            </a:r>
            <a:endParaRPr lang="en-IN" sz="3200" dirty="0">
              <a:solidFill>
                <a:schemeClr val="bg1"/>
              </a:solidFill>
            </a:endParaRPr>
          </a:p>
        </p:txBody>
      </p:sp>
    </p:spTree>
    <p:extLst>
      <p:ext uri="{BB962C8B-B14F-4D97-AF65-F5344CB8AC3E}">
        <p14:creationId xmlns:p14="http://schemas.microsoft.com/office/powerpoint/2010/main" val="12149873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7700"/>
            <a:ext cx="10515600" cy="845489"/>
          </a:xfrm>
        </p:spPr>
        <p:txBody>
          <a:bodyPr/>
          <a:lstStyle/>
          <a:p>
            <a:endParaRPr lang="en-IN" dirty="0"/>
          </a:p>
        </p:txBody>
      </p:sp>
      <p:sp>
        <p:nvSpPr>
          <p:cNvPr id="3" name="Content Placeholder 2"/>
          <p:cNvSpPr>
            <a:spLocks noGrp="1"/>
          </p:cNvSpPr>
          <p:nvPr>
            <p:ph idx="1"/>
          </p:nvPr>
        </p:nvSpPr>
        <p:spPr>
          <a:xfrm>
            <a:off x="838200" y="1529411"/>
            <a:ext cx="10515600" cy="4910025"/>
          </a:xfrm>
        </p:spPr>
        <p:txBody>
          <a:bodyPr>
            <a:normAutofit lnSpcReduction="10000"/>
          </a:bodyPr>
          <a:lstStyle/>
          <a:p>
            <a:pPr marL="0" indent="0">
              <a:buNone/>
            </a:pPr>
            <a:r>
              <a:rPr lang="en-IN" sz="3200" dirty="0" smtClean="0">
                <a:solidFill>
                  <a:schemeClr val="bg1"/>
                </a:solidFill>
              </a:rPr>
              <a:t>CHECK SUM:</a:t>
            </a:r>
          </a:p>
          <a:p>
            <a:pPr marL="0" indent="0">
              <a:buNone/>
            </a:pPr>
            <a:r>
              <a:rPr lang="en-IN" sz="3200" dirty="0" smtClean="0">
                <a:solidFill>
                  <a:schemeClr val="bg1"/>
                </a:solidFill>
              </a:rPr>
              <a:t>In check sum error detection scheme, the data is divided into ‘k’ segments each of ‘m’ bits</a:t>
            </a:r>
          </a:p>
          <a:p>
            <a:r>
              <a:rPr lang="en-IN" sz="3200" dirty="0" smtClean="0">
                <a:solidFill>
                  <a:schemeClr val="bg1"/>
                </a:solidFill>
              </a:rPr>
              <a:t>In the gender’s end the segments are added using 1’s complement arithmetic to get the sum. The sum is complemented to get check sum</a:t>
            </a:r>
          </a:p>
          <a:p>
            <a:r>
              <a:rPr lang="en-IN" sz="3200" dirty="0" smtClean="0">
                <a:solidFill>
                  <a:schemeClr val="bg1"/>
                </a:solidFill>
              </a:rPr>
              <a:t>The check sum segment is sent along with the data segments</a:t>
            </a:r>
          </a:p>
          <a:p>
            <a:r>
              <a:rPr lang="en-IN" sz="3200" dirty="0" smtClean="0">
                <a:solidFill>
                  <a:schemeClr val="bg1"/>
                </a:solidFill>
              </a:rPr>
              <a:t>At the receivers end, all received segments are added using is complement arithmetic to get the sum. The sum is complemented</a:t>
            </a:r>
            <a:endParaRPr lang="en-IN" sz="3200" dirty="0">
              <a:solidFill>
                <a:schemeClr val="bg1"/>
              </a:solidFill>
            </a:endParaRPr>
          </a:p>
        </p:txBody>
      </p:sp>
    </p:spTree>
    <p:extLst>
      <p:ext uri="{BB962C8B-B14F-4D97-AF65-F5344CB8AC3E}">
        <p14:creationId xmlns:p14="http://schemas.microsoft.com/office/powerpoint/2010/main" val="14454129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3200" dirty="0" smtClean="0">
                <a:solidFill>
                  <a:schemeClr val="bg1"/>
                </a:solidFill>
              </a:rPr>
              <a:t>If the result is zero the received data is accepted, other wise discarded original data</a:t>
            </a:r>
            <a:endParaRPr lang="en-IN" sz="3200" dirty="0">
              <a:solidFill>
                <a:schemeClr val="bg1"/>
              </a:solidFill>
            </a:endParaRPr>
          </a:p>
        </p:txBody>
      </p:sp>
    </p:spTree>
    <p:extLst>
      <p:ext uri="{BB962C8B-B14F-4D97-AF65-F5344CB8AC3E}">
        <p14:creationId xmlns:p14="http://schemas.microsoft.com/office/powerpoint/2010/main" val="17073232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sz="3200" dirty="0" smtClean="0">
                <a:solidFill>
                  <a:schemeClr val="bg1"/>
                </a:solidFill>
              </a:rPr>
              <a:t>ERROR CORRECTION TECHNIQUES:</a:t>
            </a:r>
          </a:p>
          <a:p>
            <a:pPr marL="0" indent="0">
              <a:buNone/>
            </a:pPr>
            <a:r>
              <a:rPr lang="en-IN" sz="3200" dirty="0" smtClean="0">
                <a:solidFill>
                  <a:schemeClr val="bg1"/>
                </a:solidFill>
              </a:rPr>
              <a:t>Error correction techniques find out the exact number of bits that have been corrupted and as well as their locations.</a:t>
            </a:r>
          </a:p>
          <a:p>
            <a:pPr marL="0" indent="0">
              <a:buNone/>
            </a:pPr>
            <a:r>
              <a:rPr lang="en-IN" sz="3200" dirty="0" smtClean="0">
                <a:solidFill>
                  <a:schemeClr val="bg1"/>
                </a:solidFill>
              </a:rPr>
              <a:t>Two principle ways</a:t>
            </a:r>
          </a:p>
          <a:p>
            <a:r>
              <a:rPr lang="en-IN" sz="3200" dirty="0" smtClean="0">
                <a:solidFill>
                  <a:schemeClr val="bg1"/>
                </a:solidFill>
              </a:rPr>
              <a:t>Backward error correction (retransmission)</a:t>
            </a:r>
          </a:p>
          <a:p>
            <a:r>
              <a:rPr lang="en-IN" sz="3200" dirty="0" smtClean="0">
                <a:solidFill>
                  <a:schemeClr val="bg1"/>
                </a:solidFill>
              </a:rPr>
              <a:t>Forward error correction</a:t>
            </a:r>
            <a:endParaRPr lang="en-IN" sz="3200" dirty="0">
              <a:solidFill>
                <a:schemeClr val="bg1"/>
              </a:solidFill>
            </a:endParaRPr>
          </a:p>
        </p:txBody>
      </p:sp>
    </p:spTree>
    <p:extLst>
      <p:ext uri="{BB962C8B-B14F-4D97-AF65-F5344CB8AC3E}">
        <p14:creationId xmlns:p14="http://schemas.microsoft.com/office/powerpoint/2010/main" val="986623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614" y="360608"/>
            <a:ext cx="10515600" cy="579549"/>
          </a:xfrm>
        </p:spPr>
        <p:txBody>
          <a:bodyPr>
            <a:normAutofit fontScale="90000"/>
          </a:bodyPr>
          <a:lstStyle/>
          <a:p>
            <a:endParaRPr lang="en-IN" dirty="0">
              <a:solidFill>
                <a:schemeClr val="bg1"/>
              </a:solidFill>
            </a:endParaRPr>
          </a:p>
        </p:txBody>
      </p:sp>
      <p:sp>
        <p:nvSpPr>
          <p:cNvPr id="3" name="Content Placeholder 2"/>
          <p:cNvSpPr>
            <a:spLocks noGrp="1"/>
          </p:cNvSpPr>
          <p:nvPr>
            <p:ph idx="1"/>
          </p:nvPr>
        </p:nvSpPr>
        <p:spPr>
          <a:xfrm>
            <a:off x="838200" y="1313645"/>
            <a:ext cx="10515600" cy="4863318"/>
          </a:xfrm>
        </p:spPr>
        <p:txBody>
          <a:bodyPr>
            <a:normAutofit lnSpcReduction="10000"/>
          </a:bodyPr>
          <a:lstStyle/>
          <a:p>
            <a:pPr>
              <a:buFont typeface="Wingdings" panose="05000000000000000000" pitchFamily="2" charset="2"/>
              <a:buChar char="Ø"/>
            </a:pPr>
            <a:r>
              <a:rPr lang="en-IN" sz="3200" dirty="0" smtClean="0">
                <a:solidFill>
                  <a:srgbClr val="FF0000"/>
                </a:solidFill>
              </a:rPr>
              <a:t>DESIGN</a:t>
            </a:r>
            <a:r>
              <a:rPr lang="en-IN" sz="3200" dirty="0" smtClean="0">
                <a:solidFill>
                  <a:schemeClr val="bg1"/>
                </a:solidFill>
              </a:rPr>
              <a:t> </a:t>
            </a:r>
            <a:r>
              <a:rPr lang="en-IN" sz="3200" dirty="0" smtClean="0">
                <a:solidFill>
                  <a:srgbClr val="FF0000"/>
                </a:solidFill>
              </a:rPr>
              <a:t>ISSUSES</a:t>
            </a:r>
            <a:r>
              <a:rPr lang="en-IN" sz="3200" dirty="0" smtClean="0">
                <a:solidFill>
                  <a:schemeClr val="bg1"/>
                </a:solidFill>
              </a:rPr>
              <a:t>:</a:t>
            </a:r>
            <a:endParaRPr lang="en-IN" sz="3200" dirty="0">
              <a:solidFill>
                <a:schemeClr val="bg1"/>
              </a:solidFill>
            </a:endParaRPr>
          </a:p>
          <a:p>
            <a:r>
              <a:rPr lang="en-IN" sz="3200" dirty="0" smtClean="0">
                <a:solidFill>
                  <a:schemeClr val="bg1"/>
                </a:solidFill>
              </a:rPr>
              <a:t>Error detection and correction</a:t>
            </a:r>
          </a:p>
          <a:p>
            <a:r>
              <a:rPr lang="en-IN" sz="3200" dirty="0" smtClean="0">
                <a:solidFill>
                  <a:schemeClr val="bg1"/>
                </a:solidFill>
              </a:rPr>
              <a:t>Stop and wait protocol</a:t>
            </a:r>
          </a:p>
          <a:p>
            <a:r>
              <a:rPr lang="en-IN" sz="3200" dirty="0" smtClean="0">
                <a:solidFill>
                  <a:schemeClr val="bg1"/>
                </a:solidFill>
              </a:rPr>
              <a:t>Sliding window protocols</a:t>
            </a:r>
          </a:p>
          <a:p>
            <a:pPr marL="0" indent="0">
              <a:buNone/>
            </a:pPr>
            <a:r>
              <a:rPr lang="en-IN" sz="3200" dirty="0" err="1" smtClean="0">
                <a:solidFill>
                  <a:schemeClr val="bg1"/>
                </a:solidFill>
              </a:rPr>
              <a:t>Eg</a:t>
            </a:r>
            <a:r>
              <a:rPr lang="en-IN" sz="3200" dirty="0">
                <a:solidFill>
                  <a:schemeClr val="bg1"/>
                </a:solidFill>
              </a:rPr>
              <a:t> </a:t>
            </a:r>
            <a:r>
              <a:rPr lang="en-IN" sz="3200" dirty="0" smtClean="0">
                <a:solidFill>
                  <a:schemeClr val="bg1"/>
                </a:solidFill>
              </a:rPr>
              <a:t>: data link protocols</a:t>
            </a:r>
          </a:p>
          <a:p>
            <a:pPr>
              <a:buFont typeface="Wingdings" panose="05000000000000000000" pitchFamily="2" charset="2"/>
              <a:buChar char="Ø"/>
            </a:pPr>
            <a:r>
              <a:rPr lang="en-IN" sz="3200" dirty="0" smtClean="0">
                <a:solidFill>
                  <a:srgbClr val="FF0000"/>
                </a:solidFill>
              </a:rPr>
              <a:t>THE</a:t>
            </a:r>
            <a:r>
              <a:rPr lang="en-IN" sz="3200" dirty="0" smtClean="0">
                <a:solidFill>
                  <a:schemeClr val="bg1"/>
                </a:solidFill>
              </a:rPr>
              <a:t> </a:t>
            </a:r>
            <a:r>
              <a:rPr lang="en-IN" sz="3200" dirty="0" smtClean="0">
                <a:solidFill>
                  <a:srgbClr val="FF0000"/>
                </a:solidFill>
              </a:rPr>
              <a:t>MAC SUB</a:t>
            </a:r>
            <a:r>
              <a:rPr lang="en-IN" sz="3200" dirty="0" smtClean="0">
                <a:solidFill>
                  <a:schemeClr val="bg1"/>
                </a:solidFill>
              </a:rPr>
              <a:t> </a:t>
            </a:r>
            <a:r>
              <a:rPr lang="en-IN" sz="3200" dirty="0" smtClean="0">
                <a:solidFill>
                  <a:srgbClr val="FF0000"/>
                </a:solidFill>
              </a:rPr>
              <a:t>LAYER</a:t>
            </a:r>
            <a:r>
              <a:rPr lang="en-IN" sz="3200" dirty="0" smtClean="0">
                <a:solidFill>
                  <a:schemeClr val="bg1"/>
                </a:solidFill>
              </a:rPr>
              <a:t>:</a:t>
            </a:r>
          </a:p>
          <a:p>
            <a:r>
              <a:rPr lang="en-IN" sz="3200" dirty="0" smtClean="0">
                <a:solidFill>
                  <a:schemeClr val="bg1"/>
                </a:solidFill>
              </a:rPr>
              <a:t>The channel allocation problem</a:t>
            </a:r>
          </a:p>
          <a:p>
            <a:r>
              <a:rPr lang="en-IN" sz="3200" dirty="0" smtClean="0">
                <a:solidFill>
                  <a:schemeClr val="bg1"/>
                </a:solidFill>
              </a:rPr>
              <a:t>Multiple access protocols</a:t>
            </a:r>
          </a:p>
          <a:p>
            <a:r>
              <a:rPr lang="en-IN" sz="3200" dirty="0" smtClean="0">
                <a:solidFill>
                  <a:schemeClr val="bg1"/>
                </a:solidFill>
              </a:rPr>
              <a:t>Wireless LANS-bridges-FDDI</a:t>
            </a:r>
            <a:endParaRPr lang="en-IN" sz="3200" dirty="0">
              <a:solidFill>
                <a:schemeClr val="bg1"/>
              </a:solidFill>
            </a:endParaRPr>
          </a:p>
        </p:txBody>
      </p:sp>
    </p:spTree>
    <p:extLst>
      <p:ext uri="{BB962C8B-B14F-4D97-AF65-F5344CB8AC3E}">
        <p14:creationId xmlns:p14="http://schemas.microsoft.com/office/powerpoint/2010/main" val="439734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7699"/>
            <a:ext cx="10515600" cy="72757"/>
          </a:xfrm>
        </p:spPr>
        <p:txBody>
          <a:bodyPr>
            <a:normAutofit fontScale="90000"/>
          </a:bodyPr>
          <a:lstStyle/>
          <a:p>
            <a:endParaRPr lang="en-IN" dirty="0"/>
          </a:p>
        </p:txBody>
      </p:sp>
      <p:sp>
        <p:nvSpPr>
          <p:cNvPr id="3" name="Content Placeholder 2"/>
          <p:cNvSpPr>
            <a:spLocks noGrp="1"/>
          </p:cNvSpPr>
          <p:nvPr>
            <p:ph idx="1"/>
          </p:nvPr>
        </p:nvSpPr>
        <p:spPr>
          <a:xfrm>
            <a:off x="838200" y="875762"/>
            <a:ext cx="10515600" cy="5982237"/>
          </a:xfrm>
        </p:spPr>
        <p:txBody>
          <a:bodyPr>
            <a:normAutofit/>
          </a:bodyPr>
          <a:lstStyle/>
          <a:p>
            <a:pPr marL="0" indent="0">
              <a:buNone/>
            </a:pPr>
            <a:r>
              <a:rPr lang="en-IN" sz="3200" dirty="0" smtClean="0">
                <a:solidFill>
                  <a:schemeClr val="bg1"/>
                </a:solidFill>
              </a:rPr>
              <a:t>BACKWARD ERROR:</a:t>
            </a:r>
          </a:p>
          <a:p>
            <a:r>
              <a:rPr lang="en-IN" sz="3200" dirty="0" smtClean="0">
                <a:solidFill>
                  <a:schemeClr val="bg1"/>
                </a:solidFill>
              </a:rPr>
              <a:t>Receiver detects an error in the incoming frame, it requests the sender to retransmit the frame</a:t>
            </a:r>
          </a:p>
          <a:p>
            <a:r>
              <a:rPr lang="en-IN" sz="3200" dirty="0" smtClean="0">
                <a:solidFill>
                  <a:schemeClr val="bg1"/>
                </a:solidFill>
              </a:rPr>
              <a:t>Retransmitting is not expensive as in </a:t>
            </a:r>
            <a:r>
              <a:rPr lang="en-IN" sz="3200" dirty="0" err="1" smtClean="0">
                <a:solidFill>
                  <a:schemeClr val="bg1"/>
                </a:solidFill>
              </a:rPr>
              <a:t>fiber</a:t>
            </a:r>
            <a:r>
              <a:rPr lang="en-IN" sz="3200" dirty="0" smtClean="0">
                <a:solidFill>
                  <a:schemeClr val="bg1"/>
                </a:solidFill>
              </a:rPr>
              <a:t> optics.</a:t>
            </a:r>
          </a:p>
          <a:p>
            <a:pPr marL="0" indent="0">
              <a:buNone/>
            </a:pPr>
            <a:r>
              <a:rPr lang="en-IN" sz="3200" dirty="0" smtClean="0">
                <a:solidFill>
                  <a:schemeClr val="bg1"/>
                </a:solidFill>
              </a:rPr>
              <a:t>FORWARD ERROR CORRECTION:</a:t>
            </a:r>
          </a:p>
          <a:p>
            <a:r>
              <a:rPr lang="en-IN" sz="3200" dirty="0" smtClean="0">
                <a:solidFill>
                  <a:schemeClr val="bg1"/>
                </a:solidFill>
              </a:rPr>
              <a:t>Receiver detects some error in the incoming frame, it executes error correction code that generates the actual frame</a:t>
            </a:r>
          </a:p>
          <a:p>
            <a:r>
              <a:rPr lang="en-IN" sz="3200" dirty="0" smtClean="0">
                <a:solidFill>
                  <a:schemeClr val="bg1"/>
                </a:solidFill>
              </a:rPr>
              <a:t>It there are too many errors, the frames need to be retransmitted.</a:t>
            </a:r>
          </a:p>
          <a:p>
            <a:pPr marL="0" indent="0">
              <a:buNone/>
            </a:pPr>
            <a:r>
              <a:rPr lang="en-IN" sz="3200" dirty="0" smtClean="0">
                <a:solidFill>
                  <a:schemeClr val="bg1"/>
                </a:solidFill>
              </a:rPr>
              <a:t>The two main error correction codes are</a:t>
            </a:r>
          </a:p>
          <a:p>
            <a:pPr marL="0" indent="0">
              <a:buNone/>
            </a:pPr>
            <a:r>
              <a:rPr lang="en-IN" sz="3200" dirty="0" smtClean="0">
                <a:solidFill>
                  <a:schemeClr val="bg1"/>
                </a:solidFill>
              </a:rPr>
              <a:t>1.Hamming codes                2. binary convolution code</a:t>
            </a:r>
          </a:p>
          <a:p>
            <a:pPr marL="0" indent="0">
              <a:buNone/>
            </a:pPr>
            <a:endParaRPr lang="en-IN" sz="3200" dirty="0" smtClean="0">
              <a:solidFill>
                <a:schemeClr val="bg1"/>
              </a:solidFill>
            </a:endParaRPr>
          </a:p>
          <a:p>
            <a:pPr marL="0" indent="0">
              <a:buNone/>
            </a:pPr>
            <a:endParaRPr lang="en-IN" sz="3200" dirty="0" smtClean="0">
              <a:solidFill>
                <a:schemeClr val="bg1"/>
              </a:solidFill>
            </a:endParaRPr>
          </a:p>
        </p:txBody>
      </p:sp>
    </p:spTree>
    <p:extLst>
      <p:ext uri="{BB962C8B-B14F-4D97-AF65-F5344CB8AC3E}">
        <p14:creationId xmlns:p14="http://schemas.microsoft.com/office/powerpoint/2010/main" val="5811661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bg1"/>
                </a:solidFill>
              </a:rPr>
              <a:t>STOP AND WAIT</a:t>
            </a:r>
            <a:endParaRPr lang="en-IN"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IN" sz="3200" dirty="0" smtClean="0">
                <a:solidFill>
                  <a:schemeClr val="bg1"/>
                </a:solidFill>
              </a:rPr>
              <a:t>Two types of mechanism can be implemented to the control the flow</a:t>
            </a:r>
          </a:p>
          <a:p>
            <a:pPr marL="0" indent="0">
              <a:buNone/>
            </a:pPr>
            <a:r>
              <a:rPr lang="en-IN" sz="3200" dirty="0" smtClean="0">
                <a:solidFill>
                  <a:schemeClr val="bg1"/>
                </a:solidFill>
              </a:rPr>
              <a:t>This flow control mechanism forces the sender after transmitting a data frame to stop and wait until the acknowledgement of the data frame send is received.</a:t>
            </a:r>
          </a:p>
          <a:p>
            <a:pPr marL="0" indent="0">
              <a:buNone/>
            </a:pPr>
            <a:r>
              <a:rPr lang="en-IN" sz="3200" dirty="0" smtClean="0">
                <a:solidFill>
                  <a:schemeClr val="bg1"/>
                </a:solidFill>
              </a:rPr>
              <a:t> </a:t>
            </a:r>
            <a:endParaRPr lang="en-IN" sz="3200" dirty="0">
              <a:solidFill>
                <a:schemeClr val="bg1"/>
              </a:solidFill>
            </a:endParaRPr>
          </a:p>
        </p:txBody>
      </p:sp>
    </p:spTree>
    <p:extLst>
      <p:ext uri="{BB962C8B-B14F-4D97-AF65-F5344CB8AC3E}">
        <p14:creationId xmlns:p14="http://schemas.microsoft.com/office/powerpoint/2010/main" val="15155260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stretch>
            <a:fillRect/>
          </a:stretch>
        </p:blipFill>
        <p:spPr>
          <a:xfrm>
            <a:off x="1545465" y="270456"/>
            <a:ext cx="8989453" cy="6168981"/>
          </a:xfrm>
          <a:prstGeom prst="rect">
            <a:avLst/>
          </a:prstGeom>
        </p:spPr>
      </p:pic>
    </p:spTree>
    <p:extLst>
      <p:ext uri="{BB962C8B-B14F-4D97-AF65-F5344CB8AC3E}">
        <p14:creationId xmlns:p14="http://schemas.microsoft.com/office/powerpoint/2010/main" val="20335541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bg1"/>
                </a:solidFill>
              </a:rPr>
              <a:t>REQUIREMENTS FOR ERROR  CONTROL MECHANISM</a:t>
            </a:r>
            <a:endParaRPr lang="en-IN"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IN" sz="3200" dirty="0" smtClean="0">
                <a:solidFill>
                  <a:schemeClr val="bg1"/>
                </a:solidFill>
              </a:rPr>
              <a:t>Error detection</a:t>
            </a:r>
          </a:p>
          <a:p>
            <a:pPr marL="0" indent="0">
              <a:buNone/>
            </a:pPr>
            <a:r>
              <a:rPr lang="en-IN" sz="3200" dirty="0" smtClean="0">
                <a:solidFill>
                  <a:schemeClr val="bg1"/>
                </a:solidFill>
              </a:rPr>
              <a:t>Positive </a:t>
            </a:r>
            <a:r>
              <a:rPr lang="en-IN" sz="3200" dirty="0" err="1" smtClean="0">
                <a:solidFill>
                  <a:schemeClr val="bg1"/>
                </a:solidFill>
              </a:rPr>
              <a:t>ack</a:t>
            </a:r>
            <a:endParaRPr lang="en-IN" sz="3200" dirty="0" smtClean="0">
              <a:solidFill>
                <a:schemeClr val="bg1"/>
              </a:solidFill>
            </a:endParaRPr>
          </a:p>
          <a:p>
            <a:pPr marL="0" indent="0">
              <a:buNone/>
            </a:pPr>
            <a:r>
              <a:rPr lang="en-IN" sz="3200" dirty="0" smtClean="0">
                <a:solidFill>
                  <a:schemeClr val="bg1"/>
                </a:solidFill>
              </a:rPr>
              <a:t>Negative </a:t>
            </a:r>
            <a:r>
              <a:rPr lang="en-IN" sz="3200" dirty="0" err="1" smtClean="0">
                <a:solidFill>
                  <a:schemeClr val="bg1"/>
                </a:solidFill>
              </a:rPr>
              <a:t>ack</a:t>
            </a:r>
            <a:endParaRPr lang="en-IN" sz="3200" dirty="0" smtClean="0">
              <a:solidFill>
                <a:schemeClr val="bg1"/>
              </a:solidFill>
            </a:endParaRPr>
          </a:p>
          <a:p>
            <a:pPr marL="0" indent="0">
              <a:buNone/>
            </a:pPr>
            <a:r>
              <a:rPr lang="en-IN" sz="3200" dirty="0" smtClean="0">
                <a:solidFill>
                  <a:schemeClr val="bg1"/>
                </a:solidFill>
              </a:rPr>
              <a:t>Retransmission</a:t>
            </a:r>
          </a:p>
          <a:p>
            <a:pPr marL="0" indent="0">
              <a:buNone/>
            </a:pPr>
            <a:endParaRPr lang="en-IN" sz="3200" dirty="0">
              <a:solidFill>
                <a:schemeClr val="bg1"/>
              </a:solidFill>
            </a:endParaRPr>
          </a:p>
        </p:txBody>
      </p:sp>
    </p:spTree>
    <p:extLst>
      <p:ext uri="{BB962C8B-B14F-4D97-AF65-F5344CB8AC3E}">
        <p14:creationId xmlns:p14="http://schemas.microsoft.com/office/powerpoint/2010/main" val="16330579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6670"/>
            <a:ext cx="10515600" cy="5610293"/>
          </a:xfrm>
        </p:spPr>
        <p:txBody>
          <a:bodyPr>
            <a:normAutofit/>
          </a:bodyPr>
          <a:lstStyle/>
          <a:p>
            <a:r>
              <a:rPr lang="en-IN" sz="3200" dirty="0" smtClean="0">
                <a:solidFill>
                  <a:srgbClr val="FF0000"/>
                </a:solidFill>
              </a:rPr>
              <a:t>ERROR DETECTION</a:t>
            </a:r>
            <a:r>
              <a:rPr lang="en-IN" sz="3200" dirty="0" smtClean="0">
                <a:solidFill>
                  <a:schemeClr val="bg1"/>
                </a:solidFill>
              </a:rPr>
              <a:t>:</a:t>
            </a:r>
          </a:p>
          <a:p>
            <a:pPr marL="0" indent="0">
              <a:buNone/>
            </a:pPr>
            <a:r>
              <a:rPr lang="en-IN" sz="3200" dirty="0" smtClean="0">
                <a:solidFill>
                  <a:schemeClr val="bg1"/>
                </a:solidFill>
              </a:rPr>
              <a:t>The sender and receiver, either both or any, must know that there is some error in transit.</a:t>
            </a:r>
          </a:p>
          <a:p>
            <a:r>
              <a:rPr lang="en-IN" sz="3200" dirty="0" smtClean="0">
                <a:solidFill>
                  <a:srgbClr val="FF0000"/>
                </a:solidFill>
              </a:rPr>
              <a:t>POSTIVE ACK</a:t>
            </a:r>
            <a:r>
              <a:rPr lang="en-IN" sz="3200" dirty="0" smtClean="0">
                <a:solidFill>
                  <a:schemeClr val="bg1"/>
                </a:solidFill>
              </a:rPr>
              <a:t>:</a:t>
            </a:r>
          </a:p>
          <a:p>
            <a:pPr marL="0" indent="0">
              <a:buNone/>
            </a:pPr>
            <a:r>
              <a:rPr lang="en-IN" sz="3200" dirty="0" smtClean="0">
                <a:solidFill>
                  <a:schemeClr val="bg1"/>
                </a:solidFill>
              </a:rPr>
              <a:t>When the receiver receives the correct frame, it should acknowledgement it</a:t>
            </a:r>
          </a:p>
          <a:p>
            <a:r>
              <a:rPr lang="en-IN" sz="3200" dirty="0" smtClean="0">
                <a:solidFill>
                  <a:srgbClr val="FF0000"/>
                </a:solidFill>
              </a:rPr>
              <a:t>NEGATIVE ACK</a:t>
            </a:r>
            <a:r>
              <a:rPr lang="en-IN" sz="3200" dirty="0" smtClean="0">
                <a:solidFill>
                  <a:schemeClr val="bg1"/>
                </a:solidFill>
              </a:rPr>
              <a:t>:</a:t>
            </a:r>
          </a:p>
          <a:p>
            <a:pPr marL="0" indent="0">
              <a:buNone/>
            </a:pPr>
            <a:r>
              <a:rPr lang="en-IN" sz="3200" dirty="0" smtClean="0">
                <a:solidFill>
                  <a:schemeClr val="bg1"/>
                </a:solidFill>
              </a:rPr>
              <a:t>When the receiver receives a damage frame or duplicate frame,</a:t>
            </a:r>
          </a:p>
          <a:p>
            <a:pPr marL="0" indent="0">
              <a:buNone/>
            </a:pPr>
            <a:r>
              <a:rPr lang="en-IN" sz="3200" dirty="0" smtClean="0">
                <a:solidFill>
                  <a:schemeClr val="bg1"/>
                </a:solidFill>
              </a:rPr>
              <a:t>It send a NACK. Back to the sender and the sender must retransmit the correct frame.</a:t>
            </a:r>
          </a:p>
        </p:txBody>
      </p:sp>
    </p:spTree>
    <p:extLst>
      <p:ext uri="{BB962C8B-B14F-4D97-AF65-F5344CB8AC3E}">
        <p14:creationId xmlns:p14="http://schemas.microsoft.com/office/powerpoint/2010/main" val="37941363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3200" dirty="0" smtClean="0">
                <a:solidFill>
                  <a:srgbClr val="FF0000"/>
                </a:solidFill>
              </a:rPr>
              <a:t>RETRANSMISSION</a:t>
            </a:r>
            <a:r>
              <a:rPr lang="en-IN" sz="3200" dirty="0" smtClean="0">
                <a:solidFill>
                  <a:schemeClr val="bg1"/>
                </a:solidFill>
              </a:rPr>
              <a:t>:</a:t>
            </a:r>
          </a:p>
          <a:p>
            <a:pPr marL="0" indent="0">
              <a:buNone/>
            </a:pPr>
            <a:r>
              <a:rPr lang="en-IN" sz="3200" dirty="0" smtClean="0">
                <a:solidFill>
                  <a:schemeClr val="bg1"/>
                </a:solidFill>
              </a:rPr>
              <a:t>The sender maintains a clock and sets a time out period </a:t>
            </a:r>
          </a:p>
          <a:p>
            <a:pPr marL="0" indent="0">
              <a:buNone/>
            </a:pPr>
            <a:r>
              <a:rPr lang="en-IN" sz="3200" dirty="0" smtClean="0">
                <a:solidFill>
                  <a:schemeClr val="bg1"/>
                </a:solidFill>
              </a:rPr>
              <a:t>It may acknowledgement of a data frame previously transmitted does not arrive before the time out the sender retransmit the frame, thinking the frame or it’s acknowledgement is lost in transit  </a:t>
            </a:r>
          </a:p>
        </p:txBody>
      </p:sp>
    </p:spTree>
    <p:extLst>
      <p:ext uri="{BB962C8B-B14F-4D97-AF65-F5344CB8AC3E}">
        <p14:creationId xmlns:p14="http://schemas.microsoft.com/office/powerpoint/2010/main" val="36851265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sz="3200" dirty="0" smtClean="0">
                <a:solidFill>
                  <a:schemeClr val="bg1"/>
                </a:solidFill>
              </a:rPr>
              <a:t>There are three types of techniques available in DLL</a:t>
            </a:r>
          </a:p>
          <a:p>
            <a:r>
              <a:rPr lang="en-IN" sz="3200" dirty="0" smtClean="0">
                <a:solidFill>
                  <a:schemeClr val="bg1"/>
                </a:solidFill>
              </a:rPr>
              <a:t>Stop – and – wait (ARQ- Automatic repeat request)-</a:t>
            </a:r>
          </a:p>
          <a:p>
            <a:r>
              <a:rPr lang="en-IN" sz="3200" dirty="0" smtClean="0">
                <a:solidFill>
                  <a:schemeClr val="bg1"/>
                </a:solidFill>
              </a:rPr>
              <a:t>go-back-N ARQ</a:t>
            </a:r>
          </a:p>
          <a:p>
            <a:r>
              <a:rPr lang="en-IN" sz="3200" dirty="0" smtClean="0">
                <a:solidFill>
                  <a:schemeClr val="bg1"/>
                </a:solidFill>
              </a:rPr>
              <a:t>Selective repeat ARQ</a:t>
            </a:r>
            <a:endParaRPr lang="en-IN" sz="3200" dirty="0">
              <a:solidFill>
                <a:schemeClr val="bg1"/>
              </a:solidFill>
            </a:endParaRPr>
          </a:p>
        </p:txBody>
      </p:sp>
    </p:spTree>
    <p:extLst>
      <p:ext uri="{BB962C8B-B14F-4D97-AF65-F5344CB8AC3E}">
        <p14:creationId xmlns:p14="http://schemas.microsoft.com/office/powerpoint/2010/main" val="18259109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8048" y="125613"/>
            <a:ext cx="10515600" cy="6107761"/>
          </a:xfrm>
        </p:spPr>
        <p:txBody>
          <a:bodyPr/>
          <a:lstStyle/>
          <a:p>
            <a:pPr marL="0" indent="0">
              <a:buNone/>
            </a:pPr>
            <a:endParaRPr lang="en-IN" dirty="0" smtClean="0">
              <a:solidFill>
                <a:schemeClr val="bg1"/>
              </a:solidFill>
            </a:endParaRPr>
          </a:p>
          <a:p>
            <a:pPr marL="0" indent="0">
              <a:buNone/>
            </a:pPr>
            <a:endParaRPr lang="en-IN" dirty="0">
              <a:solidFill>
                <a:schemeClr val="bg1"/>
              </a:solidFill>
            </a:endParaRPr>
          </a:p>
          <a:p>
            <a:pPr marL="0" indent="0">
              <a:buNone/>
            </a:pPr>
            <a:r>
              <a:rPr lang="en-IN" dirty="0" smtClean="0">
                <a:solidFill>
                  <a:srgbClr val="FF0000"/>
                </a:solidFill>
              </a:rPr>
              <a:t>SLIDING WINDOW</a:t>
            </a:r>
            <a:r>
              <a:rPr lang="en-IN" dirty="0" smtClean="0">
                <a:solidFill>
                  <a:schemeClr val="bg1"/>
                </a:solidFill>
              </a:rPr>
              <a:t>:</a:t>
            </a:r>
          </a:p>
          <a:p>
            <a:pPr marL="0" indent="0">
              <a:buNone/>
            </a:pPr>
            <a:r>
              <a:rPr lang="en-IN" dirty="0" smtClean="0">
                <a:solidFill>
                  <a:schemeClr val="bg1"/>
                </a:solidFill>
              </a:rPr>
              <a:t>In this flow control mechanism both sender and receiver agree on the number of data frames after which the acknowledgement should be sent stop and wait flow control mechanism. Wastes resource this protocol tries to make use of underlying resource as much as possible.</a:t>
            </a:r>
          </a:p>
          <a:p>
            <a:pPr marL="514350" indent="-514350">
              <a:buAutoNum type="arabicPeriod"/>
            </a:pPr>
            <a:r>
              <a:rPr lang="en-IN" dirty="0" smtClean="0">
                <a:solidFill>
                  <a:schemeClr val="bg1"/>
                </a:solidFill>
              </a:rPr>
              <a:t>go-back-N</a:t>
            </a:r>
          </a:p>
          <a:p>
            <a:pPr marL="514350" indent="-514350">
              <a:buAutoNum type="arabicPeriod"/>
            </a:pPr>
            <a:r>
              <a:rPr lang="en-IN" dirty="0" smtClean="0">
                <a:solidFill>
                  <a:schemeClr val="bg1"/>
                </a:solidFill>
              </a:rPr>
              <a:t>Selective repeat</a:t>
            </a:r>
          </a:p>
          <a:p>
            <a:pPr marL="0" indent="0">
              <a:buNone/>
            </a:pPr>
            <a:r>
              <a:rPr lang="en-IN" dirty="0" smtClean="0">
                <a:solidFill>
                  <a:schemeClr val="bg1"/>
                </a:solidFill>
              </a:rPr>
              <a:t>Send multiple frames at a time</a:t>
            </a:r>
          </a:p>
          <a:p>
            <a:pPr marL="0" indent="0">
              <a:buNone/>
            </a:pPr>
            <a:r>
              <a:rPr lang="en-IN" dirty="0" smtClean="0">
                <a:solidFill>
                  <a:schemeClr val="bg1"/>
                </a:solidFill>
              </a:rPr>
              <a:t>No of frames to be send is based on window sizes</a:t>
            </a:r>
          </a:p>
          <a:p>
            <a:pPr marL="0" indent="0">
              <a:buNone/>
            </a:pPr>
            <a:r>
              <a:rPr lang="en-IN" dirty="0" smtClean="0">
                <a:solidFill>
                  <a:schemeClr val="bg1"/>
                </a:solidFill>
              </a:rPr>
              <a:t>Each frame is number sequences number.</a:t>
            </a:r>
          </a:p>
        </p:txBody>
      </p:sp>
    </p:spTree>
    <p:extLst>
      <p:ext uri="{BB962C8B-B14F-4D97-AF65-F5344CB8AC3E}">
        <p14:creationId xmlns:p14="http://schemas.microsoft.com/office/powerpoint/2010/main" val="32828622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3200" dirty="0" smtClean="0">
                <a:solidFill>
                  <a:srgbClr val="FF0000"/>
                </a:solidFill>
              </a:rPr>
              <a:t>Go-back-N ARQ</a:t>
            </a:r>
            <a:r>
              <a:rPr lang="en-IN" sz="3200" dirty="0" smtClean="0">
                <a:solidFill>
                  <a:schemeClr val="bg1"/>
                </a:solidFill>
              </a:rPr>
              <a:t>:</a:t>
            </a:r>
          </a:p>
          <a:p>
            <a:pPr marL="0" indent="0">
              <a:buNone/>
            </a:pPr>
            <a:r>
              <a:rPr lang="en-IN" sz="3200" dirty="0" smtClean="0">
                <a:solidFill>
                  <a:schemeClr val="bg1"/>
                </a:solidFill>
              </a:rPr>
              <a:t>Stop and wait ARQ mechanism does not utilize the resources at there best.</a:t>
            </a:r>
          </a:p>
          <a:p>
            <a:pPr marL="0" indent="0">
              <a:buNone/>
            </a:pPr>
            <a:r>
              <a:rPr lang="en-IN" sz="3200" dirty="0" smtClean="0">
                <a:solidFill>
                  <a:schemeClr val="bg1"/>
                </a:solidFill>
              </a:rPr>
              <a:t>When the acknowledgement is received the sender sits ideal and does nothing, in go-back-N ARQ method, both sender and receiver maintain the window </a:t>
            </a:r>
          </a:p>
        </p:txBody>
      </p:sp>
    </p:spTree>
    <p:extLst>
      <p:ext uri="{BB962C8B-B14F-4D97-AF65-F5344CB8AC3E}">
        <p14:creationId xmlns:p14="http://schemas.microsoft.com/office/powerpoint/2010/main" val="27915482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stretch>
            <a:fillRect/>
          </a:stretch>
        </p:blipFill>
        <p:spPr>
          <a:xfrm>
            <a:off x="1210615" y="365125"/>
            <a:ext cx="9826580" cy="6293252"/>
          </a:xfrm>
          <a:prstGeom prst="rect">
            <a:avLst/>
          </a:prstGeom>
        </p:spPr>
      </p:pic>
    </p:spTree>
    <p:extLst>
      <p:ext uri="{BB962C8B-B14F-4D97-AF65-F5344CB8AC3E}">
        <p14:creationId xmlns:p14="http://schemas.microsoft.com/office/powerpoint/2010/main" val="4101578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48875"/>
            <a:ext cx="9144000" cy="1195835"/>
          </a:xfrm>
        </p:spPr>
        <p:txBody>
          <a:bodyPr>
            <a:normAutofit/>
          </a:bodyPr>
          <a:lstStyle/>
          <a:p>
            <a:r>
              <a:rPr lang="en-IN" sz="4400" dirty="0" smtClean="0">
                <a:solidFill>
                  <a:srgbClr val="C00000"/>
                </a:solidFill>
              </a:rPr>
              <a:t>DESIGN ISSUES</a:t>
            </a:r>
            <a:endParaRPr lang="en-IN" sz="4400" dirty="0">
              <a:solidFill>
                <a:srgbClr val="C00000"/>
              </a:solidFill>
            </a:endParaRPr>
          </a:p>
        </p:txBody>
      </p:sp>
      <p:sp>
        <p:nvSpPr>
          <p:cNvPr id="3" name="Subtitle 2"/>
          <p:cNvSpPr>
            <a:spLocks noGrp="1"/>
          </p:cNvSpPr>
          <p:nvPr>
            <p:ph type="subTitle" idx="1"/>
          </p:nvPr>
        </p:nvSpPr>
        <p:spPr>
          <a:xfrm>
            <a:off x="1524000" y="2176531"/>
            <a:ext cx="9144000" cy="3709114"/>
          </a:xfrm>
        </p:spPr>
        <p:txBody>
          <a:bodyPr>
            <a:normAutofit/>
          </a:bodyPr>
          <a:lstStyle/>
          <a:p>
            <a:r>
              <a:rPr lang="en-IN" sz="6600" dirty="0" smtClean="0">
                <a:solidFill>
                  <a:schemeClr val="bg1"/>
                </a:solidFill>
              </a:rPr>
              <a:t>.</a:t>
            </a:r>
            <a:r>
              <a:rPr lang="en-IN" sz="3200" dirty="0" smtClean="0">
                <a:solidFill>
                  <a:schemeClr val="bg1"/>
                </a:solidFill>
              </a:rPr>
              <a:t>Second layer of OSI model</a:t>
            </a:r>
          </a:p>
          <a:p>
            <a:r>
              <a:rPr lang="en-IN" sz="6600" dirty="0" smtClean="0">
                <a:solidFill>
                  <a:schemeClr val="bg1"/>
                </a:solidFill>
              </a:rPr>
              <a:t>.</a:t>
            </a:r>
            <a:r>
              <a:rPr lang="en-IN" sz="3200" dirty="0" smtClean="0">
                <a:solidFill>
                  <a:schemeClr val="bg1"/>
                </a:solidFill>
              </a:rPr>
              <a:t>Most complicated layer and has complex </a:t>
            </a:r>
            <a:r>
              <a:rPr lang="en-IN" sz="3200" dirty="0" err="1" smtClean="0">
                <a:solidFill>
                  <a:schemeClr val="bg1"/>
                </a:solidFill>
              </a:rPr>
              <a:t>functionalites</a:t>
            </a:r>
            <a:endParaRPr lang="en-IN" sz="6600" dirty="0">
              <a:solidFill>
                <a:srgbClr val="FFFF00"/>
              </a:solidFill>
            </a:endParaRPr>
          </a:p>
        </p:txBody>
      </p:sp>
    </p:spTree>
    <p:extLst>
      <p:ext uri="{BB962C8B-B14F-4D97-AF65-F5344CB8AC3E}">
        <p14:creationId xmlns:p14="http://schemas.microsoft.com/office/powerpoint/2010/main" val="16594434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3944"/>
            <a:ext cx="10515600" cy="5306095"/>
          </a:xfrm>
        </p:spPr>
        <p:txBody>
          <a:bodyPr>
            <a:normAutofit lnSpcReduction="10000"/>
          </a:bodyPr>
          <a:lstStyle/>
          <a:p>
            <a:r>
              <a:rPr lang="en-IN" sz="3200" dirty="0" smtClean="0">
                <a:solidFill>
                  <a:schemeClr val="bg1"/>
                </a:solidFill>
              </a:rPr>
              <a:t>The sending window size enables the sender to send multiple frames without receiving the acknowledgement of the previous one. The receiving window enable the receiver to receive multiple frames and acknowledge them. The receiver keeps track of incoming frames in sequences number.</a:t>
            </a:r>
          </a:p>
          <a:p>
            <a:r>
              <a:rPr lang="en-IN" sz="3200" dirty="0" smtClean="0">
                <a:solidFill>
                  <a:schemeClr val="bg1"/>
                </a:solidFill>
              </a:rPr>
              <a:t>When the sender sends all the frames in window, it checks up to what’s sequences number it has receive positive acknowledgement. If all frames are positively acknowledged, the sender sends next set of frames. If sender finds that it has received “NACK” or has not receive any </a:t>
            </a:r>
            <a:r>
              <a:rPr lang="en-IN" sz="3200" dirty="0" err="1" smtClean="0">
                <a:solidFill>
                  <a:schemeClr val="bg1"/>
                </a:solidFill>
              </a:rPr>
              <a:t>ack</a:t>
            </a:r>
            <a:r>
              <a:rPr lang="en-IN" sz="3200" dirty="0" smtClean="0">
                <a:solidFill>
                  <a:schemeClr val="bg1"/>
                </a:solidFill>
              </a:rPr>
              <a:t> for a particular frame, it retransmits all the frames after to which does not receive any positive ack.</a:t>
            </a:r>
            <a:endParaRPr lang="en-IN" sz="3200" dirty="0">
              <a:solidFill>
                <a:schemeClr val="bg1"/>
              </a:solidFill>
            </a:endParaRPr>
          </a:p>
        </p:txBody>
      </p:sp>
    </p:spTree>
    <p:extLst>
      <p:ext uri="{BB962C8B-B14F-4D97-AF65-F5344CB8AC3E}">
        <p14:creationId xmlns:p14="http://schemas.microsoft.com/office/powerpoint/2010/main" val="39576761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3200" dirty="0" smtClean="0">
                <a:solidFill>
                  <a:srgbClr val="FF0000"/>
                </a:solidFill>
              </a:rPr>
              <a:t>SELECTIVE REPEAT ARQ</a:t>
            </a:r>
            <a:r>
              <a:rPr lang="en-IN" sz="3200" dirty="0" smtClean="0">
                <a:solidFill>
                  <a:schemeClr val="bg1"/>
                </a:solidFill>
              </a:rPr>
              <a:t>:</a:t>
            </a:r>
          </a:p>
          <a:p>
            <a:pPr marL="0" indent="0">
              <a:buNone/>
            </a:pPr>
            <a:r>
              <a:rPr lang="en-IN" sz="3200" dirty="0" smtClean="0">
                <a:solidFill>
                  <a:schemeClr val="bg1"/>
                </a:solidFill>
              </a:rPr>
              <a:t>In Go-back-N ARQ, it is assumed that the receiver does not have any buffer space for it’s window. Size and has to process each frame as it comes. This enforces the sender to retransmit</a:t>
            </a:r>
          </a:p>
          <a:p>
            <a:pPr marL="0" indent="0">
              <a:buNone/>
            </a:pPr>
            <a:r>
              <a:rPr lang="en-IN" sz="3200" dirty="0" smtClean="0">
                <a:solidFill>
                  <a:schemeClr val="bg1"/>
                </a:solidFill>
              </a:rPr>
              <a:t>All the frames which are not acknowledged </a:t>
            </a:r>
          </a:p>
          <a:p>
            <a:pPr marL="0" indent="0">
              <a:buNone/>
            </a:pPr>
            <a:r>
              <a:rPr lang="en-IN" sz="3200" dirty="0" smtClean="0">
                <a:solidFill>
                  <a:schemeClr val="bg1"/>
                </a:solidFill>
              </a:rPr>
              <a:t>In selective repeat ARQ, there is receiver by keeping track of sequences number, buffer. The frame in memory and send NACK for only framed which is missing or damaged </a:t>
            </a:r>
            <a:endParaRPr lang="en-IN" sz="3200" dirty="0">
              <a:solidFill>
                <a:schemeClr val="bg1"/>
              </a:solidFill>
            </a:endParaRPr>
          </a:p>
        </p:txBody>
      </p:sp>
    </p:spTree>
    <p:extLst>
      <p:ext uri="{BB962C8B-B14F-4D97-AF65-F5344CB8AC3E}">
        <p14:creationId xmlns:p14="http://schemas.microsoft.com/office/powerpoint/2010/main" val="16559723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3200" dirty="0" smtClean="0">
                <a:solidFill>
                  <a:schemeClr val="bg1"/>
                </a:solidFill>
              </a:rPr>
              <a:t>The sender in this case sends only packet for which NACK is received.</a:t>
            </a:r>
            <a:endParaRPr lang="en-IN" sz="3200" dirty="0">
              <a:solidFill>
                <a:schemeClr val="bg1"/>
              </a:solidFill>
            </a:endParaRPr>
          </a:p>
        </p:txBody>
      </p:sp>
    </p:spTree>
    <p:extLst>
      <p:ext uri="{BB962C8B-B14F-4D97-AF65-F5344CB8AC3E}">
        <p14:creationId xmlns:p14="http://schemas.microsoft.com/office/powerpoint/2010/main" val="12514358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stretch>
            <a:fillRect/>
          </a:stretch>
        </p:blipFill>
        <p:spPr>
          <a:xfrm>
            <a:off x="1124755" y="206061"/>
            <a:ext cx="9942489" cy="6452315"/>
          </a:xfrm>
          <a:prstGeom prst="rect">
            <a:avLst/>
          </a:prstGeom>
        </p:spPr>
      </p:pic>
    </p:spTree>
    <p:extLst>
      <p:ext uri="{BB962C8B-B14F-4D97-AF65-F5344CB8AC3E}">
        <p14:creationId xmlns:p14="http://schemas.microsoft.com/office/powerpoint/2010/main" val="7894536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4851"/>
            <a:ext cx="10515600" cy="5842112"/>
          </a:xfrm>
        </p:spPr>
        <p:txBody>
          <a:bodyPr>
            <a:normAutofit lnSpcReduction="10000"/>
          </a:bodyPr>
          <a:lstStyle/>
          <a:p>
            <a:r>
              <a:rPr lang="en-IN" dirty="0" smtClean="0">
                <a:solidFill>
                  <a:schemeClr val="bg1"/>
                </a:solidFill>
              </a:rPr>
              <a:t>Example data link protocols:</a:t>
            </a:r>
          </a:p>
          <a:p>
            <a:pPr marL="514350" indent="-514350">
              <a:buFont typeface="+mj-lt"/>
              <a:buAutoNum type="arabicPeriod"/>
            </a:pPr>
            <a:r>
              <a:rPr lang="en-IN" dirty="0" smtClean="0">
                <a:solidFill>
                  <a:schemeClr val="bg1"/>
                </a:solidFill>
              </a:rPr>
              <a:t>HDLC [High level data link control]</a:t>
            </a:r>
          </a:p>
          <a:p>
            <a:pPr marL="514350" indent="-514350">
              <a:buFont typeface="+mj-lt"/>
              <a:buAutoNum type="arabicPeriod"/>
            </a:pPr>
            <a:r>
              <a:rPr lang="en-IN" dirty="0" smtClean="0">
                <a:solidFill>
                  <a:schemeClr val="bg1"/>
                </a:solidFill>
              </a:rPr>
              <a:t>The data link layer in the internet</a:t>
            </a:r>
          </a:p>
          <a:p>
            <a:pPr marL="0" indent="0">
              <a:buNone/>
            </a:pPr>
            <a:r>
              <a:rPr lang="en-IN" dirty="0" smtClean="0">
                <a:solidFill>
                  <a:srgbClr val="FF0000"/>
                </a:solidFill>
              </a:rPr>
              <a:t>HDLC</a:t>
            </a:r>
            <a:r>
              <a:rPr lang="en-IN" dirty="0" smtClean="0">
                <a:solidFill>
                  <a:schemeClr val="bg1"/>
                </a:solidFill>
              </a:rPr>
              <a:t> : </a:t>
            </a:r>
          </a:p>
          <a:p>
            <a:pPr marL="0" indent="0">
              <a:buNone/>
            </a:pPr>
            <a:r>
              <a:rPr lang="en-IN" dirty="0" smtClean="0">
                <a:solidFill>
                  <a:schemeClr val="bg1"/>
                </a:solidFill>
              </a:rPr>
              <a:t>Derived from SDLC used in IBM Main framing</a:t>
            </a:r>
          </a:p>
          <a:p>
            <a:pPr marL="0" indent="0">
              <a:buNone/>
            </a:pPr>
            <a:r>
              <a:rPr lang="en-IN" dirty="0" smtClean="0">
                <a:solidFill>
                  <a:schemeClr val="bg1"/>
                </a:solidFill>
              </a:rPr>
              <a:t>[Synchronous Data link protocols]</a:t>
            </a:r>
          </a:p>
          <a:p>
            <a:pPr marL="0" indent="0">
              <a:buNone/>
            </a:pPr>
            <a:r>
              <a:rPr lang="en-IN" dirty="0" smtClean="0">
                <a:solidFill>
                  <a:schemeClr val="bg1"/>
                </a:solidFill>
              </a:rPr>
              <a:t>Bit  oriented protocol used bit stuffing</a:t>
            </a:r>
          </a:p>
          <a:p>
            <a:pPr marL="0" indent="0">
              <a:buNone/>
            </a:pPr>
            <a:r>
              <a:rPr lang="en-IN" dirty="0" smtClean="0">
                <a:solidFill>
                  <a:schemeClr val="bg1"/>
                </a:solidFill>
              </a:rPr>
              <a:t>Reliable protocol / selective repeat or go-back-N</a:t>
            </a:r>
          </a:p>
          <a:p>
            <a:pPr marL="0" indent="0">
              <a:buNone/>
            </a:pPr>
            <a:r>
              <a:rPr lang="en-IN" dirty="0" smtClean="0">
                <a:solidFill>
                  <a:schemeClr val="bg1"/>
                </a:solidFill>
              </a:rPr>
              <a:t>Full duplex communication</a:t>
            </a:r>
          </a:p>
          <a:p>
            <a:pPr marL="0" indent="0">
              <a:buNone/>
            </a:pPr>
            <a:r>
              <a:rPr lang="en-IN" dirty="0" smtClean="0">
                <a:solidFill>
                  <a:schemeClr val="bg1"/>
                </a:solidFill>
              </a:rPr>
              <a:t>There are three different classes or Frames  used in HDLC</a:t>
            </a:r>
          </a:p>
          <a:p>
            <a:pPr>
              <a:buFont typeface="Wingdings" panose="05000000000000000000" pitchFamily="2" charset="2"/>
              <a:buChar char="v"/>
            </a:pPr>
            <a:r>
              <a:rPr lang="en-IN" dirty="0" smtClean="0">
                <a:solidFill>
                  <a:srgbClr val="FF0000"/>
                </a:solidFill>
              </a:rPr>
              <a:t>Information frames</a:t>
            </a:r>
            <a:r>
              <a:rPr lang="en-IN" dirty="0" smtClean="0">
                <a:solidFill>
                  <a:schemeClr val="bg1"/>
                </a:solidFill>
              </a:rPr>
              <a:t>: which carry actual information such frames can piggy back Ack.</a:t>
            </a:r>
          </a:p>
        </p:txBody>
      </p:sp>
    </p:spTree>
    <p:extLst>
      <p:ext uri="{BB962C8B-B14F-4D97-AF65-F5344CB8AC3E}">
        <p14:creationId xmlns:p14="http://schemas.microsoft.com/office/powerpoint/2010/main" val="36884110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5321" y="164250"/>
            <a:ext cx="10515600" cy="5966094"/>
          </a:xfrm>
        </p:spPr>
        <p:txBody>
          <a:bodyPr/>
          <a:lstStyle/>
          <a:p>
            <a:r>
              <a:rPr lang="en-IN" dirty="0" smtClean="0">
                <a:solidFill>
                  <a:srgbClr val="FF0000"/>
                </a:solidFill>
              </a:rPr>
              <a:t>Supervisory frames</a:t>
            </a:r>
            <a:r>
              <a:rPr lang="en-IN" dirty="0" smtClean="0">
                <a:solidFill>
                  <a:schemeClr val="bg1"/>
                </a:solidFill>
              </a:rPr>
              <a:t>:</a:t>
            </a:r>
          </a:p>
          <a:p>
            <a:pPr marL="0" indent="0">
              <a:buNone/>
            </a:pPr>
            <a:r>
              <a:rPr lang="en-IN" dirty="0" smtClean="0">
                <a:solidFill>
                  <a:schemeClr val="bg1"/>
                </a:solidFill>
              </a:rPr>
              <a:t>Which are used for error and flow control purpose and hence contain send and sequence numbers </a:t>
            </a:r>
          </a:p>
          <a:p>
            <a:r>
              <a:rPr lang="en-IN" dirty="0" smtClean="0">
                <a:solidFill>
                  <a:srgbClr val="FF0000"/>
                </a:solidFill>
              </a:rPr>
              <a:t>Unnumbered frames</a:t>
            </a:r>
            <a:r>
              <a:rPr lang="en-IN" dirty="0" smtClean="0">
                <a:solidFill>
                  <a:schemeClr val="bg1"/>
                </a:solidFill>
              </a:rPr>
              <a:t>:</a:t>
            </a:r>
          </a:p>
          <a:p>
            <a:pPr marL="0" indent="0">
              <a:buNone/>
            </a:pPr>
            <a:r>
              <a:rPr lang="en-IN" dirty="0" smtClean="0">
                <a:solidFill>
                  <a:schemeClr val="bg1"/>
                </a:solidFill>
              </a:rPr>
              <a:t>Used in link set up and disconnection</a:t>
            </a:r>
          </a:p>
          <a:p>
            <a:pPr marL="0" indent="0">
              <a:buNone/>
            </a:pPr>
            <a:r>
              <a:rPr lang="en-IN" dirty="0" smtClean="0">
                <a:solidFill>
                  <a:srgbClr val="FF0000"/>
                </a:solidFill>
              </a:rPr>
              <a:t>HDLC </a:t>
            </a:r>
            <a:r>
              <a:rPr lang="en-IN" dirty="0" smtClean="0">
                <a:solidFill>
                  <a:schemeClr val="bg1"/>
                </a:solidFill>
              </a:rPr>
              <a:t>Frames types:</a:t>
            </a:r>
          </a:p>
          <a:p>
            <a:pPr marL="514350" indent="-514350">
              <a:buFont typeface="+mj-lt"/>
              <a:buAutoNum type="arabicPeriod"/>
            </a:pPr>
            <a:r>
              <a:rPr lang="en-IN" dirty="0" smtClean="0">
                <a:solidFill>
                  <a:schemeClr val="bg1"/>
                </a:solidFill>
              </a:rPr>
              <a:t>Information frames</a:t>
            </a:r>
          </a:p>
          <a:p>
            <a:pPr marL="514350" indent="-514350">
              <a:buFont typeface="+mj-lt"/>
              <a:buAutoNum type="arabicPeriod"/>
            </a:pPr>
            <a:r>
              <a:rPr lang="en-IN" dirty="0" smtClean="0">
                <a:solidFill>
                  <a:schemeClr val="bg1"/>
                </a:solidFill>
              </a:rPr>
              <a:t>Supervisory frames</a:t>
            </a:r>
          </a:p>
          <a:p>
            <a:pPr marL="514350" indent="-514350">
              <a:buFont typeface="+mj-lt"/>
              <a:buAutoNum type="arabicPeriod"/>
            </a:pPr>
            <a:r>
              <a:rPr lang="en-IN" dirty="0" smtClean="0">
                <a:solidFill>
                  <a:schemeClr val="bg1"/>
                </a:solidFill>
              </a:rPr>
              <a:t>Unnumbered frames</a:t>
            </a:r>
          </a:p>
          <a:p>
            <a:pPr marL="0" indent="0">
              <a:buNone/>
            </a:pPr>
            <a:endParaRPr lang="en-IN" dirty="0" smtClean="0">
              <a:solidFill>
                <a:schemeClr val="bg1"/>
              </a:solidFill>
            </a:endParaRPr>
          </a:p>
        </p:txBody>
      </p:sp>
    </p:spTree>
    <p:extLst>
      <p:ext uri="{BB962C8B-B14F-4D97-AF65-F5344CB8AC3E}">
        <p14:creationId xmlns:p14="http://schemas.microsoft.com/office/powerpoint/2010/main" val="10473940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032465465"/>
              </p:ext>
            </p:extLst>
          </p:nvPr>
        </p:nvGraphicFramePr>
        <p:xfrm>
          <a:off x="837865" y="759116"/>
          <a:ext cx="10175567" cy="640080"/>
        </p:xfrm>
        <a:graphic>
          <a:graphicData uri="http://schemas.openxmlformats.org/drawingml/2006/table">
            <a:tbl>
              <a:tblPr firstRow="1" bandRow="1">
                <a:tableStyleId>{5C22544A-7EE6-4342-B048-85BDC9FD1C3A}</a:tableStyleId>
              </a:tblPr>
              <a:tblGrid>
                <a:gridCol w="1752600"/>
                <a:gridCol w="1752600"/>
                <a:gridCol w="1395730"/>
                <a:gridCol w="1898377"/>
                <a:gridCol w="1623660"/>
                <a:gridCol w="1752600"/>
              </a:tblGrid>
              <a:tr h="370840">
                <a:tc>
                  <a:txBody>
                    <a:bodyPr/>
                    <a:lstStyle/>
                    <a:p>
                      <a:r>
                        <a:rPr lang="en-IN" sz="2000" dirty="0" smtClean="0"/>
                        <a:t>FLAG</a:t>
                      </a:r>
                      <a:endParaRPr lang="en-IN" sz="2000" dirty="0"/>
                    </a:p>
                  </a:txBody>
                  <a:tcPr/>
                </a:tc>
                <a:tc>
                  <a:txBody>
                    <a:bodyPr/>
                    <a:lstStyle/>
                    <a:p>
                      <a:r>
                        <a:rPr lang="en-IN" dirty="0" smtClean="0"/>
                        <a:t>ADDRESS</a:t>
                      </a:r>
                      <a:endParaRPr lang="en-IN" dirty="0"/>
                    </a:p>
                  </a:txBody>
                  <a:tcPr/>
                </a:tc>
                <a:tc>
                  <a:txBody>
                    <a:bodyPr/>
                    <a:lstStyle/>
                    <a:p>
                      <a:r>
                        <a:rPr lang="en-IN" dirty="0" smtClean="0"/>
                        <a:t>CONTROL</a:t>
                      </a:r>
                      <a:endParaRPr lang="en-IN" dirty="0"/>
                    </a:p>
                  </a:txBody>
                  <a:tcPr/>
                </a:tc>
                <a:tc>
                  <a:txBody>
                    <a:bodyPr/>
                    <a:lstStyle/>
                    <a:p>
                      <a:r>
                        <a:rPr lang="en-IN" dirty="0" smtClean="0"/>
                        <a:t>USER INFROMATION</a:t>
                      </a:r>
                      <a:endParaRPr lang="en-IN" dirty="0"/>
                    </a:p>
                  </a:txBody>
                  <a:tcPr/>
                </a:tc>
                <a:tc>
                  <a:txBody>
                    <a:bodyPr/>
                    <a:lstStyle/>
                    <a:p>
                      <a:r>
                        <a:rPr lang="en-IN" dirty="0" smtClean="0"/>
                        <a:t>FCS</a:t>
                      </a:r>
                      <a:endParaRPr lang="en-IN" dirty="0"/>
                    </a:p>
                  </a:txBody>
                  <a:tcPr/>
                </a:tc>
                <a:tc>
                  <a:txBody>
                    <a:bodyPr/>
                    <a:lstStyle/>
                    <a:p>
                      <a:r>
                        <a:rPr lang="en-IN" dirty="0" smtClean="0"/>
                        <a:t>FLAG</a:t>
                      </a:r>
                      <a:endParaRPr lang="en-IN"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713685755"/>
              </p:ext>
            </p:extLst>
          </p:nvPr>
        </p:nvGraphicFramePr>
        <p:xfrm>
          <a:off x="1156237" y="2588654"/>
          <a:ext cx="8128000" cy="476518"/>
        </p:xfrm>
        <a:graphic>
          <a:graphicData uri="http://schemas.openxmlformats.org/drawingml/2006/table">
            <a:tbl>
              <a:tblPr firstRow="1" bandRow="1">
                <a:tableStyleId>{5C22544A-7EE6-4342-B048-85BDC9FD1C3A}</a:tableStyleId>
              </a:tblPr>
              <a:tblGrid>
                <a:gridCol w="1625600"/>
                <a:gridCol w="1625600"/>
                <a:gridCol w="1625600"/>
                <a:gridCol w="1625600"/>
                <a:gridCol w="1625600"/>
              </a:tblGrid>
              <a:tr h="476518">
                <a:tc>
                  <a:txBody>
                    <a:bodyPr/>
                    <a:lstStyle/>
                    <a:p>
                      <a:r>
                        <a:rPr lang="en-IN" dirty="0" smtClean="0"/>
                        <a:t>FLAG</a:t>
                      </a:r>
                      <a:endParaRPr lang="en-IN" dirty="0"/>
                    </a:p>
                  </a:txBody>
                  <a:tcPr/>
                </a:tc>
                <a:tc>
                  <a:txBody>
                    <a:bodyPr/>
                    <a:lstStyle/>
                    <a:p>
                      <a:r>
                        <a:rPr lang="en-IN" dirty="0" smtClean="0"/>
                        <a:t>ADDRESS </a:t>
                      </a:r>
                      <a:endParaRPr lang="en-IN" dirty="0"/>
                    </a:p>
                  </a:txBody>
                  <a:tcPr/>
                </a:tc>
                <a:tc>
                  <a:txBody>
                    <a:bodyPr/>
                    <a:lstStyle/>
                    <a:p>
                      <a:r>
                        <a:rPr lang="en-IN" dirty="0" smtClean="0"/>
                        <a:t>CONTROL </a:t>
                      </a:r>
                      <a:endParaRPr lang="en-IN" dirty="0"/>
                    </a:p>
                  </a:txBody>
                  <a:tcPr/>
                </a:tc>
                <a:tc>
                  <a:txBody>
                    <a:bodyPr/>
                    <a:lstStyle/>
                    <a:p>
                      <a:r>
                        <a:rPr lang="en-IN" dirty="0" smtClean="0"/>
                        <a:t>FCS</a:t>
                      </a:r>
                      <a:endParaRPr lang="en-IN" dirty="0"/>
                    </a:p>
                  </a:txBody>
                  <a:tcPr/>
                </a:tc>
                <a:tc>
                  <a:txBody>
                    <a:bodyPr/>
                    <a:lstStyle/>
                    <a:p>
                      <a:r>
                        <a:rPr lang="en-IN" dirty="0" smtClean="0"/>
                        <a:t>FLAG</a:t>
                      </a:r>
                      <a:endParaRPr lang="en-IN"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710949584"/>
              </p:ext>
            </p:extLst>
          </p:nvPr>
        </p:nvGraphicFramePr>
        <p:xfrm>
          <a:off x="1156237" y="4794806"/>
          <a:ext cx="9636258" cy="730232"/>
        </p:xfrm>
        <a:graphic>
          <a:graphicData uri="http://schemas.openxmlformats.org/drawingml/2006/table">
            <a:tbl>
              <a:tblPr firstRow="1" bandRow="1">
                <a:tableStyleId>{5C22544A-7EE6-4342-B048-85BDC9FD1C3A}</a:tableStyleId>
              </a:tblPr>
              <a:tblGrid>
                <a:gridCol w="1606043"/>
                <a:gridCol w="1384717"/>
                <a:gridCol w="1455313"/>
                <a:gridCol w="1978099"/>
                <a:gridCol w="1606043"/>
                <a:gridCol w="1606043"/>
              </a:tblGrid>
              <a:tr h="730232">
                <a:tc>
                  <a:txBody>
                    <a:bodyPr/>
                    <a:lstStyle/>
                    <a:p>
                      <a:r>
                        <a:rPr lang="en-IN" dirty="0" smtClean="0"/>
                        <a:t>FLAG</a:t>
                      </a:r>
                      <a:endParaRPr lang="en-IN" dirty="0"/>
                    </a:p>
                  </a:txBody>
                  <a:tcPr/>
                </a:tc>
                <a:tc>
                  <a:txBody>
                    <a:bodyPr/>
                    <a:lstStyle/>
                    <a:p>
                      <a:r>
                        <a:rPr lang="en-IN" dirty="0" smtClean="0"/>
                        <a:t>ADDRESS</a:t>
                      </a:r>
                    </a:p>
                  </a:txBody>
                  <a:tcPr/>
                </a:tc>
                <a:tc>
                  <a:txBody>
                    <a:bodyPr/>
                    <a:lstStyle/>
                    <a:p>
                      <a:r>
                        <a:rPr lang="en-IN" dirty="0" smtClean="0"/>
                        <a:t>CONTROL</a:t>
                      </a:r>
                      <a:endParaRPr lang="en-IN" dirty="0"/>
                    </a:p>
                  </a:txBody>
                  <a:tcPr/>
                </a:tc>
                <a:tc>
                  <a:txBody>
                    <a:bodyPr/>
                    <a:lstStyle/>
                    <a:p>
                      <a:r>
                        <a:rPr lang="en-IN" dirty="0" smtClean="0"/>
                        <a:t>MANAGEMENT</a:t>
                      </a:r>
                      <a:r>
                        <a:rPr lang="en-IN" baseline="0" dirty="0" smtClean="0"/>
                        <a:t> </a:t>
                      </a:r>
                    </a:p>
                    <a:p>
                      <a:r>
                        <a:rPr lang="en-IN" baseline="0" dirty="0" smtClean="0"/>
                        <a:t>INFORMATION</a:t>
                      </a:r>
                      <a:endParaRPr lang="en-IN" dirty="0"/>
                    </a:p>
                  </a:txBody>
                  <a:tcPr/>
                </a:tc>
                <a:tc>
                  <a:txBody>
                    <a:bodyPr/>
                    <a:lstStyle/>
                    <a:p>
                      <a:r>
                        <a:rPr lang="en-IN" dirty="0" smtClean="0"/>
                        <a:t>FCS</a:t>
                      </a:r>
                      <a:endParaRPr lang="en-IN" dirty="0"/>
                    </a:p>
                  </a:txBody>
                  <a:tcPr/>
                </a:tc>
                <a:tc>
                  <a:txBody>
                    <a:bodyPr/>
                    <a:lstStyle/>
                    <a:p>
                      <a:r>
                        <a:rPr lang="en-IN" dirty="0" smtClean="0"/>
                        <a:t>FLAG</a:t>
                      </a:r>
                      <a:endParaRPr lang="en-IN" dirty="0"/>
                    </a:p>
                  </a:txBody>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598146956"/>
              </p:ext>
            </p:extLst>
          </p:nvPr>
        </p:nvGraphicFramePr>
        <p:xfrm>
          <a:off x="3966693" y="1545465"/>
          <a:ext cx="3387144" cy="365760"/>
        </p:xfrm>
        <a:graphic>
          <a:graphicData uri="http://schemas.openxmlformats.org/drawingml/2006/table">
            <a:tbl>
              <a:tblPr/>
              <a:tblGrid>
                <a:gridCol w="3387144"/>
              </a:tblGrid>
              <a:tr h="309093">
                <a:tc>
                  <a:txBody>
                    <a:bodyPr/>
                    <a:lstStyle/>
                    <a:p>
                      <a:r>
                        <a:rPr lang="en-IN" dirty="0" smtClean="0">
                          <a:solidFill>
                            <a:schemeClr val="bg1"/>
                          </a:solidFill>
                        </a:rPr>
                        <a:t>INFORMATION</a:t>
                      </a:r>
                      <a:r>
                        <a:rPr lang="en-IN" baseline="0" dirty="0" smtClean="0">
                          <a:solidFill>
                            <a:schemeClr val="bg1"/>
                          </a:solidFill>
                        </a:rPr>
                        <a:t> FRAME</a:t>
                      </a:r>
                      <a:endParaRPr lang="en-IN" dirty="0">
                        <a:solidFill>
                          <a:schemeClr val="bg1"/>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215608999"/>
              </p:ext>
            </p:extLst>
          </p:nvPr>
        </p:nvGraphicFramePr>
        <p:xfrm>
          <a:off x="4314423" y="3361386"/>
          <a:ext cx="2987898" cy="373487"/>
        </p:xfrm>
        <a:graphic>
          <a:graphicData uri="http://schemas.openxmlformats.org/drawingml/2006/table">
            <a:tbl>
              <a:tblPr/>
              <a:tblGrid>
                <a:gridCol w="2987898"/>
              </a:tblGrid>
              <a:tr h="373487">
                <a:tc>
                  <a:txBody>
                    <a:bodyPr/>
                    <a:lstStyle/>
                    <a:p>
                      <a:r>
                        <a:rPr lang="en-IN" dirty="0" smtClean="0">
                          <a:solidFill>
                            <a:schemeClr val="bg1"/>
                          </a:solidFill>
                        </a:rPr>
                        <a:t>SUPERVISORY FRAME</a:t>
                      </a:r>
                      <a:endParaRPr lang="en-IN" dirty="0">
                        <a:solidFill>
                          <a:schemeClr val="bg1"/>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20641039"/>
              </p:ext>
            </p:extLst>
          </p:nvPr>
        </p:nvGraphicFramePr>
        <p:xfrm>
          <a:off x="4597759" y="5705341"/>
          <a:ext cx="3155324" cy="365760"/>
        </p:xfrm>
        <a:graphic>
          <a:graphicData uri="http://schemas.openxmlformats.org/drawingml/2006/table">
            <a:tbl>
              <a:tblPr/>
              <a:tblGrid>
                <a:gridCol w="3155324"/>
              </a:tblGrid>
              <a:tr h="360608">
                <a:tc>
                  <a:txBody>
                    <a:bodyPr/>
                    <a:lstStyle/>
                    <a:p>
                      <a:r>
                        <a:rPr lang="en-IN" dirty="0" smtClean="0">
                          <a:solidFill>
                            <a:schemeClr val="bg1"/>
                          </a:solidFill>
                        </a:rPr>
                        <a:t>UNNUMBERED</a:t>
                      </a:r>
                      <a:r>
                        <a:rPr lang="en-IN" baseline="0" dirty="0" smtClean="0">
                          <a:solidFill>
                            <a:schemeClr val="bg1"/>
                          </a:solidFill>
                        </a:rPr>
                        <a:t> FRAME</a:t>
                      </a:r>
                      <a:endParaRPr lang="en-IN" dirty="0">
                        <a:solidFill>
                          <a:schemeClr val="bg1"/>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extLst>
      <p:ext uri="{BB962C8B-B14F-4D97-AF65-F5344CB8AC3E}">
        <p14:creationId xmlns:p14="http://schemas.microsoft.com/office/powerpoint/2010/main" val="90479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653" y="190007"/>
            <a:ext cx="10515600" cy="6043367"/>
          </a:xfrm>
        </p:spPr>
        <p:txBody>
          <a:bodyPr/>
          <a:lstStyle/>
          <a:p>
            <a:r>
              <a:rPr lang="en-IN" dirty="0" smtClean="0">
                <a:solidFill>
                  <a:schemeClr val="bg1"/>
                </a:solidFill>
              </a:rPr>
              <a:t>FLAG FIELD:</a:t>
            </a:r>
          </a:p>
          <a:p>
            <a:pPr marL="0" indent="0">
              <a:buNone/>
            </a:pPr>
            <a:r>
              <a:rPr lang="en-IN" dirty="0" smtClean="0">
                <a:solidFill>
                  <a:schemeClr val="bg1"/>
                </a:solidFill>
              </a:rPr>
              <a:t>Is 8bits of a fixed pattern (01111110)</a:t>
            </a:r>
          </a:p>
          <a:p>
            <a:pPr marL="0" indent="0">
              <a:buNone/>
            </a:pPr>
            <a:r>
              <a:rPr lang="en-IN" dirty="0" smtClean="0">
                <a:solidFill>
                  <a:schemeClr val="bg1"/>
                </a:solidFill>
              </a:rPr>
              <a:t>There is one flag at the beginning and one at the end frame</a:t>
            </a:r>
          </a:p>
          <a:p>
            <a:pPr marL="0" indent="0">
              <a:buNone/>
            </a:pPr>
            <a:r>
              <a:rPr lang="en-IN" dirty="0" smtClean="0">
                <a:solidFill>
                  <a:schemeClr val="bg1"/>
                </a:solidFill>
              </a:rPr>
              <a:t>The ending flag of one frame can be used as the beginning flag of the next frame</a:t>
            </a:r>
          </a:p>
          <a:p>
            <a:pPr marL="0" indent="0">
              <a:buNone/>
            </a:pPr>
            <a:r>
              <a:rPr lang="en-IN" dirty="0" smtClean="0">
                <a:solidFill>
                  <a:schemeClr val="bg1"/>
                </a:solidFill>
              </a:rPr>
              <a:t>To guarantee that the flag does not appear any where else in the frame</a:t>
            </a:r>
          </a:p>
          <a:p>
            <a:pPr marL="0" indent="0">
              <a:buNone/>
            </a:pPr>
            <a:r>
              <a:rPr lang="en-IN" dirty="0" smtClean="0">
                <a:solidFill>
                  <a:schemeClr val="bg1"/>
                </a:solidFill>
              </a:rPr>
              <a:t>HDLC uses a process called bit </a:t>
            </a:r>
            <a:r>
              <a:rPr lang="en-IN" dirty="0" err="1" smtClean="0">
                <a:solidFill>
                  <a:schemeClr val="bg1"/>
                </a:solidFill>
              </a:rPr>
              <a:t>suffing</a:t>
            </a:r>
            <a:endParaRPr lang="en-IN" dirty="0" smtClean="0">
              <a:solidFill>
                <a:schemeClr val="bg1"/>
              </a:solidFill>
            </a:endParaRPr>
          </a:p>
          <a:p>
            <a:pPr marL="0" indent="0">
              <a:buNone/>
            </a:pPr>
            <a:r>
              <a:rPr lang="en-IN" dirty="0" smtClean="0">
                <a:solidFill>
                  <a:schemeClr val="bg1"/>
                </a:solidFill>
              </a:rPr>
              <a:t> BITS</a:t>
            </a:r>
            <a:endParaRPr lang="en-IN" dirty="0">
              <a:solidFill>
                <a:schemeClr val="bg1"/>
              </a:solidFill>
            </a:endParaRPr>
          </a:p>
          <a:p>
            <a:pPr marL="0" indent="0">
              <a:buNone/>
            </a:pPr>
            <a:r>
              <a:rPr lang="en-IN" dirty="0">
                <a:solidFill>
                  <a:schemeClr val="bg1"/>
                </a:solidFill>
              </a:rPr>
              <a:t> </a:t>
            </a:r>
            <a:r>
              <a:rPr lang="en-IN" dirty="0" smtClean="0">
                <a:solidFill>
                  <a:schemeClr val="bg1"/>
                </a:solidFill>
              </a:rPr>
              <a:t>           8                  8                 8              &gt;0               16               8</a:t>
            </a:r>
          </a:p>
        </p:txBody>
      </p:sp>
      <p:graphicFrame>
        <p:nvGraphicFramePr>
          <p:cNvPr id="4" name="Table 3"/>
          <p:cNvGraphicFramePr>
            <a:graphicFrameLocks noGrp="1"/>
          </p:cNvGraphicFramePr>
          <p:nvPr>
            <p:extLst>
              <p:ext uri="{D42A27DB-BD31-4B8C-83A1-F6EECF244321}">
                <p14:modId xmlns:p14="http://schemas.microsoft.com/office/powerpoint/2010/main" val="3229149123"/>
              </p:ext>
            </p:extLst>
          </p:nvPr>
        </p:nvGraphicFramePr>
        <p:xfrm>
          <a:off x="1249249" y="4636394"/>
          <a:ext cx="9826584" cy="656823"/>
        </p:xfrm>
        <a:graphic>
          <a:graphicData uri="http://schemas.openxmlformats.org/drawingml/2006/table">
            <a:tbl>
              <a:tblPr firstRow="1" bandRow="1">
                <a:tableStyleId>{5C22544A-7EE6-4342-B048-85BDC9FD1C3A}</a:tableStyleId>
              </a:tblPr>
              <a:tblGrid>
                <a:gridCol w="1637764"/>
                <a:gridCol w="1637764"/>
                <a:gridCol w="1637764"/>
                <a:gridCol w="1637764"/>
                <a:gridCol w="1637764"/>
                <a:gridCol w="1637764"/>
              </a:tblGrid>
              <a:tr h="656823">
                <a:tc>
                  <a:txBody>
                    <a:bodyPr/>
                    <a:lstStyle/>
                    <a:p>
                      <a:pPr algn="ctr"/>
                      <a:r>
                        <a:rPr lang="en-IN" sz="2000" dirty="0" smtClean="0"/>
                        <a:t>01111110</a:t>
                      </a:r>
                      <a:endParaRPr lang="en-IN" sz="2000" dirty="0"/>
                    </a:p>
                  </a:txBody>
                  <a:tcPr/>
                </a:tc>
                <a:tc>
                  <a:txBody>
                    <a:bodyPr/>
                    <a:lstStyle/>
                    <a:p>
                      <a:pPr algn="ctr"/>
                      <a:r>
                        <a:rPr lang="en-IN" dirty="0" smtClean="0"/>
                        <a:t>ADDRESS</a:t>
                      </a:r>
                      <a:endParaRPr lang="en-IN" dirty="0"/>
                    </a:p>
                  </a:txBody>
                  <a:tcPr/>
                </a:tc>
                <a:tc>
                  <a:txBody>
                    <a:bodyPr/>
                    <a:lstStyle/>
                    <a:p>
                      <a:pPr algn="ctr"/>
                      <a:r>
                        <a:rPr lang="en-IN" dirty="0" smtClean="0"/>
                        <a:t>CONTROL</a:t>
                      </a:r>
                      <a:endParaRPr lang="en-IN" dirty="0"/>
                    </a:p>
                  </a:txBody>
                  <a:tcPr/>
                </a:tc>
                <a:tc>
                  <a:txBody>
                    <a:bodyPr/>
                    <a:lstStyle/>
                    <a:p>
                      <a:pPr algn="ctr"/>
                      <a:r>
                        <a:rPr lang="en-IN" dirty="0" smtClean="0"/>
                        <a:t>DATA</a:t>
                      </a:r>
                      <a:endParaRPr lang="en-IN" dirty="0"/>
                    </a:p>
                  </a:txBody>
                  <a:tcPr/>
                </a:tc>
                <a:tc>
                  <a:txBody>
                    <a:bodyPr/>
                    <a:lstStyle/>
                    <a:p>
                      <a:pPr algn="ctr"/>
                      <a:r>
                        <a:rPr lang="en-IN" dirty="0" smtClean="0"/>
                        <a:t>CHECKSUM</a:t>
                      </a:r>
                      <a:endParaRPr lang="en-IN" dirty="0"/>
                    </a:p>
                  </a:txBody>
                  <a:tcPr/>
                </a:tc>
                <a:tc>
                  <a:txBody>
                    <a:bodyPr/>
                    <a:lstStyle/>
                    <a:p>
                      <a:pPr algn="ctr"/>
                      <a:r>
                        <a:rPr lang="en-IN" dirty="0" smtClean="0"/>
                        <a:t>01111110</a:t>
                      </a:r>
                      <a:endParaRPr lang="en-IN" dirty="0"/>
                    </a:p>
                  </a:txBody>
                  <a:tcPr/>
                </a:tc>
              </a:tr>
            </a:tbl>
          </a:graphicData>
        </a:graphic>
      </p:graphicFrame>
    </p:spTree>
    <p:extLst>
      <p:ext uri="{BB962C8B-B14F-4D97-AF65-F5344CB8AC3E}">
        <p14:creationId xmlns:p14="http://schemas.microsoft.com/office/powerpoint/2010/main" val="27727808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5017" y="190007"/>
            <a:ext cx="10515600" cy="5760031"/>
          </a:xfrm>
        </p:spPr>
        <p:txBody>
          <a:bodyPr>
            <a:normAutofit/>
          </a:bodyPr>
          <a:lstStyle/>
          <a:p>
            <a:r>
              <a:rPr lang="en-IN" dirty="0" smtClean="0">
                <a:solidFill>
                  <a:schemeClr val="bg1"/>
                </a:solidFill>
              </a:rPr>
              <a:t>HDLC Control field:</a:t>
            </a:r>
          </a:p>
          <a:p>
            <a:pPr marL="0" indent="0">
              <a:buNone/>
            </a:pPr>
            <a:r>
              <a:rPr lang="en-IN" dirty="0" smtClean="0">
                <a:solidFill>
                  <a:schemeClr val="bg1"/>
                </a:solidFill>
              </a:rPr>
              <a:t>Data link layer is highly responsible for hop to hop delivery</a:t>
            </a:r>
          </a:p>
          <a:p>
            <a:pPr marL="0" indent="0">
              <a:buNone/>
            </a:pPr>
            <a:r>
              <a:rPr lang="en-IN" dirty="0" smtClean="0">
                <a:solidFill>
                  <a:schemeClr val="bg1"/>
                </a:solidFill>
              </a:rPr>
              <a:t>I- FRAME</a:t>
            </a:r>
          </a:p>
          <a:p>
            <a:pPr marL="0" indent="0">
              <a:buNone/>
            </a:pPr>
            <a:endParaRPr lang="en-IN" dirty="0">
              <a:solidFill>
                <a:schemeClr val="bg1"/>
              </a:solidFill>
            </a:endParaRPr>
          </a:p>
          <a:p>
            <a:pPr marL="0" indent="0">
              <a:buNone/>
            </a:pPr>
            <a:endParaRPr lang="en-IN" dirty="0" smtClean="0">
              <a:solidFill>
                <a:schemeClr val="bg1"/>
              </a:solidFill>
            </a:endParaRPr>
          </a:p>
          <a:p>
            <a:pPr marL="0" indent="0">
              <a:buNone/>
            </a:pPr>
            <a:r>
              <a:rPr lang="en-IN" dirty="0" smtClean="0">
                <a:solidFill>
                  <a:schemeClr val="bg1"/>
                </a:solidFill>
              </a:rPr>
              <a:t>I-FRAME</a:t>
            </a:r>
          </a:p>
          <a:p>
            <a:pPr marL="0" indent="0">
              <a:buNone/>
            </a:pPr>
            <a:r>
              <a:rPr lang="en-IN" dirty="0">
                <a:solidFill>
                  <a:schemeClr val="bg1"/>
                </a:solidFill>
              </a:rPr>
              <a:t> </a:t>
            </a:r>
            <a:r>
              <a:rPr lang="en-IN" dirty="0" smtClean="0">
                <a:solidFill>
                  <a:schemeClr val="bg1"/>
                </a:solidFill>
              </a:rPr>
              <a:t>                                </a:t>
            </a:r>
            <a:r>
              <a:rPr lang="en-IN" sz="2000" dirty="0" smtClean="0">
                <a:solidFill>
                  <a:schemeClr val="bg1"/>
                </a:solidFill>
              </a:rPr>
              <a:t>N(S)                          N(R)</a:t>
            </a:r>
            <a:endParaRPr lang="en-IN" dirty="0" smtClean="0">
              <a:solidFill>
                <a:schemeClr val="bg1"/>
              </a:solidFill>
            </a:endParaRPr>
          </a:p>
          <a:p>
            <a:pPr marL="0" indent="0">
              <a:buNone/>
            </a:pPr>
            <a:r>
              <a:rPr lang="en-IN" dirty="0" smtClean="0">
                <a:solidFill>
                  <a:schemeClr val="bg1"/>
                </a:solidFill>
              </a:rPr>
              <a:t>S-FRAME</a:t>
            </a:r>
          </a:p>
          <a:p>
            <a:pPr marL="0" indent="0">
              <a:buNone/>
            </a:pPr>
            <a:r>
              <a:rPr lang="en-IN" dirty="0" smtClean="0">
                <a:solidFill>
                  <a:schemeClr val="bg1"/>
                </a:solidFill>
              </a:rPr>
              <a:t>                                 </a:t>
            </a:r>
            <a:r>
              <a:rPr lang="en-IN" sz="2000" dirty="0" smtClean="0">
                <a:solidFill>
                  <a:schemeClr val="bg1"/>
                </a:solidFill>
              </a:rPr>
              <a:t>CODE                N(R)</a:t>
            </a:r>
            <a:endParaRPr lang="en-IN" sz="2000" dirty="0">
              <a:solidFill>
                <a:schemeClr val="bg1"/>
              </a:solidFill>
            </a:endParaRPr>
          </a:p>
          <a:p>
            <a:pPr marL="0" indent="0">
              <a:buNone/>
            </a:pPr>
            <a:r>
              <a:rPr lang="en-IN" dirty="0" smtClean="0">
                <a:solidFill>
                  <a:schemeClr val="bg1"/>
                </a:solidFill>
              </a:rPr>
              <a:t>U-FRAME</a:t>
            </a:r>
          </a:p>
          <a:p>
            <a:pPr marL="0" indent="0">
              <a:buNone/>
            </a:pPr>
            <a:r>
              <a:rPr lang="en-IN" dirty="0" smtClean="0">
                <a:solidFill>
                  <a:schemeClr val="bg1"/>
                </a:solidFill>
              </a:rPr>
              <a:t>                                  </a:t>
            </a:r>
            <a:r>
              <a:rPr lang="en-IN" sz="2000" dirty="0" smtClean="0">
                <a:solidFill>
                  <a:schemeClr val="bg1"/>
                </a:solidFill>
              </a:rPr>
              <a:t>CODE</a:t>
            </a:r>
            <a:r>
              <a:rPr lang="en-IN" dirty="0" smtClean="0">
                <a:solidFill>
                  <a:schemeClr val="bg1"/>
                </a:solidFill>
              </a:rPr>
              <a:t>          </a:t>
            </a:r>
            <a:r>
              <a:rPr lang="en-IN" sz="2000" dirty="0" err="1" smtClean="0">
                <a:solidFill>
                  <a:schemeClr val="bg1"/>
                </a:solidFill>
              </a:rPr>
              <a:t>CODE</a:t>
            </a:r>
            <a:endParaRPr lang="en-IN" sz="2000" dirty="0" smtClean="0">
              <a:solidFill>
                <a:schemeClr val="bg1"/>
              </a:solidFill>
            </a:endParaRPr>
          </a:p>
          <a:p>
            <a:pPr marL="0" indent="0">
              <a:buNone/>
            </a:pPr>
            <a:endParaRPr lang="en-IN"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977461407"/>
              </p:ext>
            </p:extLst>
          </p:nvPr>
        </p:nvGraphicFramePr>
        <p:xfrm>
          <a:off x="1285025" y="1778110"/>
          <a:ext cx="8605950" cy="568222"/>
        </p:xfrm>
        <a:graphic>
          <a:graphicData uri="http://schemas.openxmlformats.org/drawingml/2006/table">
            <a:tbl>
              <a:tblPr firstRow="1" bandRow="1">
                <a:tableStyleId>{5C22544A-7EE6-4342-B048-85BDC9FD1C3A}</a:tableStyleId>
              </a:tblPr>
              <a:tblGrid>
                <a:gridCol w="1071809"/>
                <a:gridCol w="1493949"/>
                <a:gridCol w="1571223"/>
                <a:gridCol w="2206875"/>
                <a:gridCol w="827769"/>
                <a:gridCol w="1434325"/>
              </a:tblGrid>
              <a:tr h="568222">
                <a:tc>
                  <a:txBody>
                    <a:bodyPr/>
                    <a:lstStyle/>
                    <a:p>
                      <a:pPr algn="ctr"/>
                      <a:r>
                        <a:rPr lang="en-IN" sz="2000" dirty="0" smtClean="0"/>
                        <a:t>FLAG</a:t>
                      </a:r>
                      <a:endParaRPr lang="en-IN" sz="2000" dirty="0"/>
                    </a:p>
                  </a:txBody>
                  <a:tcPr/>
                </a:tc>
                <a:tc>
                  <a:txBody>
                    <a:bodyPr/>
                    <a:lstStyle/>
                    <a:p>
                      <a:pPr algn="ctr"/>
                      <a:r>
                        <a:rPr lang="en-IN" sz="2000" dirty="0" smtClean="0"/>
                        <a:t>ADDRESS</a:t>
                      </a:r>
                      <a:endParaRPr lang="en-IN" sz="2000" dirty="0"/>
                    </a:p>
                  </a:txBody>
                  <a:tcPr/>
                </a:tc>
                <a:tc>
                  <a:txBody>
                    <a:bodyPr/>
                    <a:lstStyle/>
                    <a:p>
                      <a:r>
                        <a:rPr lang="en-IN" sz="2000" dirty="0" smtClean="0"/>
                        <a:t>CONTROL</a:t>
                      </a:r>
                      <a:endParaRPr lang="en-IN" sz="2000" dirty="0"/>
                    </a:p>
                  </a:txBody>
                  <a:tcPr/>
                </a:tc>
                <a:tc>
                  <a:txBody>
                    <a:bodyPr/>
                    <a:lstStyle/>
                    <a:p>
                      <a:r>
                        <a:rPr lang="en-IN" sz="2000" dirty="0" smtClean="0"/>
                        <a:t>INFORMATION</a:t>
                      </a:r>
                      <a:endParaRPr lang="en-IN" sz="2000" dirty="0"/>
                    </a:p>
                  </a:txBody>
                  <a:tcPr/>
                </a:tc>
                <a:tc>
                  <a:txBody>
                    <a:bodyPr/>
                    <a:lstStyle/>
                    <a:p>
                      <a:r>
                        <a:rPr lang="en-IN" sz="2000" dirty="0" smtClean="0"/>
                        <a:t>FCS</a:t>
                      </a:r>
                      <a:endParaRPr lang="en-IN" sz="2000" dirty="0"/>
                    </a:p>
                  </a:txBody>
                  <a:tcPr/>
                </a:tc>
                <a:tc>
                  <a:txBody>
                    <a:bodyPr/>
                    <a:lstStyle/>
                    <a:p>
                      <a:pPr algn="ctr"/>
                      <a:r>
                        <a:rPr lang="en-IN" sz="2000" dirty="0" smtClean="0"/>
                        <a:t>FLAG</a:t>
                      </a:r>
                      <a:endParaRPr lang="en-IN" sz="20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266271932"/>
              </p:ext>
            </p:extLst>
          </p:nvPr>
        </p:nvGraphicFramePr>
        <p:xfrm>
          <a:off x="2897746" y="2752134"/>
          <a:ext cx="4198512" cy="449097"/>
        </p:xfrm>
        <a:graphic>
          <a:graphicData uri="http://schemas.openxmlformats.org/drawingml/2006/table">
            <a:tbl>
              <a:tblPr firstRow="1" bandRow="1">
                <a:tableStyleId>{5C22544A-7EE6-4342-B048-85BDC9FD1C3A}</a:tableStyleId>
              </a:tblPr>
              <a:tblGrid>
                <a:gridCol w="524814"/>
                <a:gridCol w="524814"/>
                <a:gridCol w="524814"/>
                <a:gridCol w="486179"/>
                <a:gridCol w="563449"/>
                <a:gridCol w="524814"/>
                <a:gridCol w="524814"/>
                <a:gridCol w="524814"/>
              </a:tblGrid>
              <a:tr h="449097">
                <a:tc>
                  <a:txBody>
                    <a:bodyPr/>
                    <a:lstStyle/>
                    <a:p>
                      <a:pPr algn="ctr"/>
                      <a:r>
                        <a:rPr lang="en-IN" dirty="0" smtClean="0"/>
                        <a:t>0</a:t>
                      </a:r>
                      <a:endParaRPr lang="en-IN" dirty="0"/>
                    </a:p>
                  </a:txBody>
                  <a:tcPr/>
                </a:tc>
                <a:tc>
                  <a:txBody>
                    <a:bodyPr/>
                    <a:lstStyle/>
                    <a:p>
                      <a:endParaRPr lang="en-IN"/>
                    </a:p>
                  </a:txBody>
                  <a:tcPr/>
                </a:tc>
                <a:tc>
                  <a:txBody>
                    <a:bodyPr/>
                    <a:lstStyle/>
                    <a:p>
                      <a:endParaRPr lang="en-IN"/>
                    </a:p>
                  </a:txBody>
                  <a:tcPr/>
                </a:tc>
                <a:tc>
                  <a:txBody>
                    <a:bodyPr/>
                    <a:lstStyle/>
                    <a:p>
                      <a:endParaRPr lang="en-IN" dirty="0"/>
                    </a:p>
                  </a:txBody>
                  <a:tcPr/>
                </a:tc>
                <a:tc>
                  <a:txBody>
                    <a:bodyPr/>
                    <a:lstStyle/>
                    <a:p>
                      <a:r>
                        <a:rPr lang="en-IN" dirty="0" smtClean="0"/>
                        <a:t>PF</a:t>
                      </a:r>
                      <a:endParaRPr lang="en-IN" dirty="0"/>
                    </a:p>
                  </a:txBody>
                  <a:tcPr/>
                </a:tc>
                <a:tc>
                  <a:txBody>
                    <a:bodyPr/>
                    <a:lstStyle/>
                    <a:p>
                      <a:endParaRPr lang="en-IN"/>
                    </a:p>
                  </a:txBody>
                  <a:tcPr/>
                </a:tc>
                <a:tc>
                  <a:txBody>
                    <a:bodyPr/>
                    <a:lstStyle/>
                    <a:p>
                      <a:endParaRPr lang="en-IN"/>
                    </a:p>
                  </a:txBody>
                  <a:tcPr/>
                </a:tc>
                <a:tc>
                  <a:txBody>
                    <a:bodyPr/>
                    <a:lstStyle/>
                    <a:p>
                      <a:endParaRPr lang="en-IN"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8495252"/>
              </p:ext>
            </p:extLst>
          </p:nvPr>
        </p:nvGraphicFramePr>
        <p:xfrm>
          <a:off x="2897746" y="3709867"/>
          <a:ext cx="4198512" cy="449135"/>
        </p:xfrm>
        <a:graphic>
          <a:graphicData uri="http://schemas.openxmlformats.org/drawingml/2006/table">
            <a:tbl>
              <a:tblPr firstRow="1" bandRow="1">
                <a:tableStyleId>{5C22544A-7EE6-4342-B048-85BDC9FD1C3A}</a:tableStyleId>
              </a:tblPr>
              <a:tblGrid>
                <a:gridCol w="524814"/>
                <a:gridCol w="524814"/>
                <a:gridCol w="524814"/>
                <a:gridCol w="524815"/>
                <a:gridCol w="524813"/>
                <a:gridCol w="524814"/>
                <a:gridCol w="524814"/>
                <a:gridCol w="524814"/>
              </a:tblGrid>
              <a:tr h="449135">
                <a:tc>
                  <a:txBody>
                    <a:bodyPr/>
                    <a:lstStyle/>
                    <a:p>
                      <a:pPr algn="ctr"/>
                      <a:r>
                        <a:rPr lang="en-IN" dirty="0" smtClean="0"/>
                        <a:t>1</a:t>
                      </a:r>
                      <a:endParaRPr lang="en-IN" dirty="0"/>
                    </a:p>
                  </a:txBody>
                  <a:tcPr/>
                </a:tc>
                <a:tc>
                  <a:txBody>
                    <a:bodyPr/>
                    <a:lstStyle/>
                    <a:p>
                      <a:pPr algn="ctr"/>
                      <a:r>
                        <a:rPr lang="en-IN" dirty="0" smtClean="0"/>
                        <a:t>0</a:t>
                      </a:r>
                      <a:endParaRPr lang="en-IN" dirty="0"/>
                    </a:p>
                  </a:txBody>
                  <a:tcPr/>
                </a:tc>
                <a:tc>
                  <a:txBody>
                    <a:bodyPr/>
                    <a:lstStyle/>
                    <a:p>
                      <a:endParaRPr lang="en-IN"/>
                    </a:p>
                  </a:txBody>
                  <a:tcPr/>
                </a:tc>
                <a:tc>
                  <a:txBody>
                    <a:bodyPr/>
                    <a:lstStyle/>
                    <a:p>
                      <a:endParaRPr lang="en-IN" dirty="0"/>
                    </a:p>
                  </a:txBody>
                  <a:tcPr/>
                </a:tc>
                <a:tc>
                  <a:txBody>
                    <a:bodyPr/>
                    <a:lstStyle/>
                    <a:p>
                      <a:pPr algn="ctr"/>
                      <a:r>
                        <a:rPr lang="en-IN" dirty="0" smtClean="0"/>
                        <a:t>PF</a:t>
                      </a:r>
                      <a:endParaRPr lang="en-IN" dirty="0"/>
                    </a:p>
                  </a:txBody>
                  <a:tcPr/>
                </a:tc>
                <a:tc>
                  <a:txBody>
                    <a:bodyPr/>
                    <a:lstStyle/>
                    <a:p>
                      <a:endParaRPr lang="en-IN"/>
                    </a:p>
                  </a:txBody>
                  <a:tcPr/>
                </a:tc>
                <a:tc>
                  <a:txBody>
                    <a:bodyPr/>
                    <a:lstStyle/>
                    <a:p>
                      <a:endParaRPr lang="en-IN"/>
                    </a:p>
                  </a:txBody>
                  <a:tcPr/>
                </a:tc>
                <a:tc>
                  <a:txBody>
                    <a:bodyPr/>
                    <a:lstStyle/>
                    <a:p>
                      <a:endParaRPr lang="en-IN"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774764178"/>
              </p:ext>
            </p:extLst>
          </p:nvPr>
        </p:nvGraphicFramePr>
        <p:xfrm>
          <a:off x="2897746" y="4869100"/>
          <a:ext cx="4198512" cy="370840"/>
        </p:xfrm>
        <a:graphic>
          <a:graphicData uri="http://schemas.openxmlformats.org/drawingml/2006/table">
            <a:tbl>
              <a:tblPr firstRow="1" bandRow="1">
                <a:tableStyleId>{5C22544A-7EE6-4342-B048-85BDC9FD1C3A}</a:tableStyleId>
              </a:tblPr>
              <a:tblGrid>
                <a:gridCol w="524814"/>
                <a:gridCol w="524814"/>
                <a:gridCol w="524814"/>
                <a:gridCol w="524814"/>
                <a:gridCol w="524814"/>
                <a:gridCol w="524814"/>
                <a:gridCol w="524814"/>
                <a:gridCol w="524814"/>
              </a:tblGrid>
              <a:tr h="370840">
                <a:tc>
                  <a:txBody>
                    <a:bodyPr/>
                    <a:lstStyle/>
                    <a:p>
                      <a:pPr algn="ctr"/>
                      <a:r>
                        <a:rPr lang="en-IN" dirty="0" smtClean="0"/>
                        <a:t>1</a:t>
                      </a:r>
                      <a:endParaRPr lang="en-IN" dirty="0"/>
                    </a:p>
                  </a:txBody>
                  <a:tcPr/>
                </a:tc>
                <a:tc>
                  <a:txBody>
                    <a:bodyPr/>
                    <a:lstStyle/>
                    <a:p>
                      <a:pPr algn="ctr"/>
                      <a:r>
                        <a:rPr lang="en-IN" dirty="0" smtClean="0"/>
                        <a:t>1</a:t>
                      </a:r>
                      <a:endParaRPr lang="en-IN" dirty="0"/>
                    </a:p>
                  </a:txBody>
                  <a:tcPr/>
                </a:tc>
                <a:tc>
                  <a:txBody>
                    <a:bodyPr/>
                    <a:lstStyle/>
                    <a:p>
                      <a:endParaRPr lang="en-IN"/>
                    </a:p>
                  </a:txBody>
                  <a:tcPr/>
                </a:tc>
                <a:tc>
                  <a:txBody>
                    <a:bodyPr/>
                    <a:lstStyle/>
                    <a:p>
                      <a:endParaRPr lang="en-IN" dirty="0"/>
                    </a:p>
                  </a:txBody>
                  <a:tcPr/>
                </a:tc>
                <a:tc>
                  <a:txBody>
                    <a:bodyPr/>
                    <a:lstStyle/>
                    <a:p>
                      <a:pPr algn="ctr"/>
                      <a:r>
                        <a:rPr lang="en-IN" dirty="0" smtClean="0"/>
                        <a:t>PF</a:t>
                      </a:r>
                      <a:endParaRPr lang="en-IN" dirty="0"/>
                    </a:p>
                  </a:txBody>
                  <a:tcPr/>
                </a:tc>
                <a:tc>
                  <a:txBody>
                    <a:bodyPr/>
                    <a:lstStyle/>
                    <a:p>
                      <a:endParaRPr lang="en-IN"/>
                    </a:p>
                  </a:txBody>
                  <a:tcPr/>
                </a:tc>
                <a:tc>
                  <a:txBody>
                    <a:bodyPr/>
                    <a:lstStyle/>
                    <a:p>
                      <a:endParaRPr lang="en-IN"/>
                    </a:p>
                  </a:txBody>
                  <a:tcPr/>
                </a:tc>
                <a:tc>
                  <a:txBody>
                    <a:bodyPr/>
                    <a:lstStyle/>
                    <a:p>
                      <a:endParaRPr lang="en-IN" dirty="0"/>
                    </a:p>
                  </a:txBody>
                  <a:tcPr/>
                </a:tc>
              </a:tr>
            </a:tbl>
          </a:graphicData>
        </a:graphic>
      </p:graphicFrame>
    </p:spTree>
    <p:extLst>
      <p:ext uri="{BB962C8B-B14F-4D97-AF65-F5344CB8AC3E}">
        <p14:creationId xmlns:p14="http://schemas.microsoft.com/office/powerpoint/2010/main" val="23958426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0305"/>
            <a:ext cx="10515600" cy="5958022"/>
          </a:xfrm>
        </p:spPr>
        <p:txBody>
          <a:bodyPr/>
          <a:lstStyle/>
          <a:p>
            <a:r>
              <a:rPr lang="en-IN" dirty="0" smtClean="0">
                <a:solidFill>
                  <a:schemeClr val="bg1"/>
                </a:solidFill>
              </a:rPr>
              <a:t>POLL/FINAL:</a:t>
            </a:r>
          </a:p>
          <a:p>
            <a:pPr marL="0" indent="0">
              <a:buNone/>
            </a:pPr>
            <a:r>
              <a:rPr lang="en-IN" dirty="0" smtClean="0">
                <a:solidFill>
                  <a:schemeClr val="bg1"/>
                </a:solidFill>
              </a:rPr>
              <a:t>P/F=1 poll or final</a:t>
            </a:r>
          </a:p>
          <a:p>
            <a:pPr marL="0" indent="0">
              <a:buNone/>
            </a:pPr>
            <a:r>
              <a:rPr lang="en-IN" dirty="0" smtClean="0">
                <a:solidFill>
                  <a:schemeClr val="bg1"/>
                </a:solidFill>
              </a:rPr>
              <a:t>Poll if frame is send by the primary </a:t>
            </a:r>
          </a:p>
          <a:p>
            <a:pPr marL="0" indent="0">
              <a:buNone/>
            </a:pPr>
            <a:r>
              <a:rPr lang="en-IN" dirty="0" smtClean="0">
                <a:solidFill>
                  <a:schemeClr val="bg1"/>
                </a:solidFill>
              </a:rPr>
              <a:t>Final if frame is sent by the secondary</a:t>
            </a:r>
          </a:p>
          <a:p>
            <a:pPr marL="0" indent="0">
              <a:buNone/>
            </a:pPr>
            <a:endParaRPr lang="en-IN" dirty="0">
              <a:solidFill>
                <a:schemeClr val="bg1"/>
              </a:solidFill>
            </a:endParaRPr>
          </a:p>
          <a:p>
            <a:pPr marL="0" indent="0">
              <a:buNone/>
            </a:pPr>
            <a:endParaRPr lang="en-IN" dirty="0" smtClean="0">
              <a:solidFill>
                <a:schemeClr val="bg1"/>
              </a:solidFill>
            </a:endParaRPr>
          </a:p>
          <a:p>
            <a:pPr marL="0" indent="0">
              <a:buNone/>
            </a:pPr>
            <a:r>
              <a:rPr lang="en-IN" dirty="0" smtClean="0">
                <a:solidFill>
                  <a:schemeClr val="bg1"/>
                </a:solidFill>
              </a:rPr>
              <a:t>INFORMATION:</a:t>
            </a:r>
          </a:p>
          <a:p>
            <a:pPr marL="0" indent="0">
              <a:buNone/>
            </a:pPr>
            <a:r>
              <a:rPr lang="en-IN" dirty="0" smtClean="0">
                <a:solidFill>
                  <a:schemeClr val="bg1"/>
                </a:solidFill>
              </a:rPr>
              <a:t>User data in an I-frame</a:t>
            </a:r>
          </a:p>
          <a:p>
            <a:pPr marL="0" indent="0">
              <a:buNone/>
            </a:pPr>
            <a:r>
              <a:rPr lang="en-IN" dirty="0" smtClean="0">
                <a:solidFill>
                  <a:schemeClr val="bg1"/>
                </a:solidFill>
              </a:rPr>
              <a:t>Missing in an S-frame</a:t>
            </a:r>
          </a:p>
          <a:p>
            <a:pPr marL="0" indent="0">
              <a:buNone/>
            </a:pPr>
            <a:r>
              <a:rPr lang="en-IN" dirty="0" smtClean="0">
                <a:solidFill>
                  <a:schemeClr val="bg1"/>
                </a:solidFill>
              </a:rPr>
              <a:t>Management information in a U-frame</a:t>
            </a:r>
            <a:endParaRPr lang="en-IN" dirty="0">
              <a:solidFill>
                <a:schemeClr val="bg1"/>
              </a:solidFill>
            </a:endParaRPr>
          </a:p>
        </p:txBody>
      </p:sp>
      <p:sp>
        <p:nvSpPr>
          <p:cNvPr id="6" name="Rectangle 5"/>
          <p:cNvSpPr/>
          <p:nvPr/>
        </p:nvSpPr>
        <p:spPr>
          <a:xfrm>
            <a:off x="2331076" y="2528251"/>
            <a:ext cx="1764406" cy="6697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primary</a:t>
            </a:r>
            <a:endParaRPr lang="en-IN" dirty="0"/>
          </a:p>
        </p:txBody>
      </p:sp>
      <p:sp>
        <p:nvSpPr>
          <p:cNvPr id="7" name="Right Arrow 6"/>
          <p:cNvSpPr/>
          <p:nvPr/>
        </p:nvSpPr>
        <p:spPr>
          <a:xfrm>
            <a:off x="4288665" y="2596637"/>
            <a:ext cx="978794" cy="1931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Left Arrow 7"/>
          <p:cNvSpPr/>
          <p:nvPr/>
        </p:nvSpPr>
        <p:spPr>
          <a:xfrm>
            <a:off x="4288665" y="2922599"/>
            <a:ext cx="901521" cy="18919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Rectangle 8"/>
          <p:cNvSpPr/>
          <p:nvPr/>
        </p:nvSpPr>
        <p:spPr>
          <a:xfrm>
            <a:off x="5383369" y="2528251"/>
            <a:ext cx="1339403" cy="6697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secondary</a:t>
            </a:r>
            <a:endParaRPr lang="en-IN" dirty="0"/>
          </a:p>
        </p:txBody>
      </p:sp>
    </p:spTree>
    <p:extLst>
      <p:ext uri="{BB962C8B-B14F-4D97-AF65-F5344CB8AC3E}">
        <p14:creationId xmlns:p14="http://schemas.microsoft.com/office/powerpoint/2010/main" val="4212564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solidFill>
                  <a:srgbClr val="7030A0"/>
                </a:solidFill>
              </a:rPr>
              <a:t>DLL IS DIVIDED INTO 2 SUBLAYERS</a:t>
            </a:r>
            <a:endParaRPr lang="en-IN" dirty="0">
              <a:solidFill>
                <a:srgbClr val="7030A0"/>
              </a:solidFill>
            </a:endParaRPr>
          </a:p>
        </p:txBody>
      </p:sp>
      <p:sp>
        <p:nvSpPr>
          <p:cNvPr id="3" name="Content Placeholder 2"/>
          <p:cNvSpPr>
            <a:spLocks noGrp="1"/>
          </p:cNvSpPr>
          <p:nvPr>
            <p:ph idx="1"/>
          </p:nvPr>
        </p:nvSpPr>
        <p:spPr/>
        <p:txBody>
          <a:bodyPr>
            <a:normAutofit/>
          </a:bodyPr>
          <a:lstStyle/>
          <a:p>
            <a:r>
              <a:rPr lang="en-IN" sz="3200" dirty="0" smtClean="0">
                <a:solidFill>
                  <a:schemeClr val="bg1"/>
                </a:solidFill>
              </a:rPr>
              <a:t>Logical link control: It deal with protocols, flows, error controls</a:t>
            </a:r>
          </a:p>
          <a:p>
            <a:r>
              <a:rPr lang="en-IN" sz="3200" dirty="0" smtClean="0">
                <a:solidFill>
                  <a:schemeClr val="bg1"/>
                </a:solidFill>
              </a:rPr>
              <a:t>Media access control: It deal with actual control of media</a:t>
            </a:r>
          </a:p>
          <a:p>
            <a:pPr marL="0" indent="0">
              <a:buNone/>
            </a:pPr>
            <a:r>
              <a:rPr lang="en-IN" sz="3200" dirty="0" smtClean="0">
                <a:solidFill>
                  <a:schemeClr val="bg1"/>
                </a:solidFill>
              </a:rPr>
              <a:t> </a:t>
            </a:r>
          </a:p>
          <a:p>
            <a:endParaRPr lang="en-IN" sz="3200" dirty="0" smtClean="0">
              <a:solidFill>
                <a:schemeClr val="bg1"/>
              </a:solidFill>
            </a:endParaRPr>
          </a:p>
        </p:txBody>
      </p:sp>
    </p:spTree>
    <p:extLst>
      <p:ext uri="{BB962C8B-B14F-4D97-AF65-F5344CB8AC3E}">
        <p14:creationId xmlns:p14="http://schemas.microsoft.com/office/powerpoint/2010/main" val="23199470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5169" y="309093"/>
            <a:ext cx="10515600" cy="5331853"/>
          </a:xfrm>
        </p:spPr>
        <p:txBody>
          <a:bodyPr>
            <a:normAutofit/>
          </a:bodyPr>
          <a:lstStyle/>
          <a:p>
            <a:r>
              <a:rPr lang="en-IN" dirty="0" smtClean="0">
                <a:solidFill>
                  <a:schemeClr val="bg1"/>
                </a:solidFill>
              </a:rPr>
              <a:t>S-FRAMES</a:t>
            </a:r>
          </a:p>
          <a:p>
            <a:pPr marL="0" indent="0">
              <a:buNone/>
            </a:pPr>
            <a:endParaRPr lang="en-IN" dirty="0">
              <a:solidFill>
                <a:schemeClr val="bg1"/>
              </a:solidFill>
            </a:endParaRPr>
          </a:p>
          <a:p>
            <a:pPr marL="0" indent="0">
              <a:buNone/>
            </a:pPr>
            <a:endParaRPr lang="en-IN" dirty="0" smtClean="0">
              <a:solidFill>
                <a:schemeClr val="bg1"/>
              </a:solidFill>
            </a:endParaRPr>
          </a:p>
          <a:p>
            <a:pPr marL="0" indent="0">
              <a:buNone/>
            </a:pPr>
            <a:endParaRPr lang="en-IN" dirty="0">
              <a:solidFill>
                <a:schemeClr val="bg1"/>
              </a:solidFill>
            </a:endParaRPr>
          </a:p>
          <a:p>
            <a:pPr marL="0" indent="0">
              <a:buNone/>
            </a:pPr>
            <a:r>
              <a:rPr lang="en-IN" dirty="0" smtClean="0">
                <a:solidFill>
                  <a:schemeClr val="bg1"/>
                </a:solidFill>
              </a:rPr>
              <a:t>                                            </a:t>
            </a:r>
            <a:r>
              <a:rPr lang="en-IN" sz="2000" dirty="0" smtClean="0">
                <a:solidFill>
                  <a:schemeClr val="bg1"/>
                </a:solidFill>
              </a:rPr>
              <a:t>CODE              N(R)</a:t>
            </a:r>
          </a:p>
          <a:p>
            <a:pPr marL="0" indent="0">
              <a:buNone/>
            </a:pPr>
            <a:r>
              <a:rPr lang="en-IN" dirty="0" smtClean="0">
                <a:solidFill>
                  <a:schemeClr val="bg1"/>
                </a:solidFill>
              </a:rPr>
              <a:t>Code         command</a:t>
            </a:r>
          </a:p>
          <a:p>
            <a:pPr marL="0" indent="0">
              <a:buNone/>
            </a:pPr>
            <a:r>
              <a:rPr lang="en-IN" dirty="0" smtClean="0">
                <a:solidFill>
                  <a:schemeClr val="bg1"/>
                </a:solidFill>
              </a:rPr>
              <a:t>00             RR-receiver ready</a:t>
            </a:r>
            <a:endParaRPr lang="en-IN" dirty="0">
              <a:solidFill>
                <a:schemeClr val="bg1"/>
              </a:solidFill>
            </a:endParaRPr>
          </a:p>
          <a:p>
            <a:pPr marL="0" indent="0">
              <a:buNone/>
            </a:pPr>
            <a:r>
              <a:rPr lang="en-IN" dirty="0" smtClean="0">
                <a:solidFill>
                  <a:schemeClr val="bg1"/>
                </a:solidFill>
              </a:rPr>
              <a:t>01            REJ-reject</a:t>
            </a:r>
            <a:endParaRPr lang="en-IN" dirty="0">
              <a:solidFill>
                <a:schemeClr val="bg1"/>
              </a:solidFill>
            </a:endParaRPr>
          </a:p>
          <a:p>
            <a:pPr marL="514350" indent="-514350">
              <a:buAutoNum type="arabicPlain" startAt="10"/>
            </a:pPr>
            <a:r>
              <a:rPr lang="en-IN" dirty="0" smtClean="0">
                <a:solidFill>
                  <a:schemeClr val="bg1"/>
                </a:solidFill>
              </a:rPr>
              <a:t>          RNR-receiver not ready</a:t>
            </a:r>
          </a:p>
          <a:p>
            <a:pPr marL="0" indent="0">
              <a:buNone/>
            </a:pPr>
            <a:r>
              <a:rPr lang="en-IN" dirty="0" smtClean="0">
                <a:solidFill>
                  <a:schemeClr val="bg1"/>
                </a:solidFill>
              </a:rPr>
              <a:t>11            SRE-selective reject</a:t>
            </a:r>
          </a:p>
        </p:txBody>
      </p:sp>
      <p:graphicFrame>
        <p:nvGraphicFramePr>
          <p:cNvPr id="4" name="Table 3"/>
          <p:cNvGraphicFramePr>
            <a:graphicFrameLocks noGrp="1"/>
          </p:cNvGraphicFramePr>
          <p:nvPr>
            <p:extLst>
              <p:ext uri="{D42A27DB-BD31-4B8C-83A1-F6EECF244321}">
                <p14:modId xmlns:p14="http://schemas.microsoft.com/office/powerpoint/2010/main" val="1162289712"/>
              </p:ext>
            </p:extLst>
          </p:nvPr>
        </p:nvGraphicFramePr>
        <p:xfrm>
          <a:off x="2155067" y="798490"/>
          <a:ext cx="7220755" cy="485199"/>
        </p:xfrm>
        <a:graphic>
          <a:graphicData uri="http://schemas.openxmlformats.org/drawingml/2006/table">
            <a:tbl>
              <a:tblPr firstRow="1" bandRow="1">
                <a:tableStyleId>{5C22544A-7EE6-4342-B048-85BDC9FD1C3A}</a:tableStyleId>
              </a:tblPr>
              <a:tblGrid>
                <a:gridCol w="1444151"/>
                <a:gridCol w="1444151"/>
                <a:gridCol w="1444151"/>
                <a:gridCol w="1444151"/>
                <a:gridCol w="1444151"/>
              </a:tblGrid>
              <a:tr h="485199">
                <a:tc>
                  <a:txBody>
                    <a:bodyPr/>
                    <a:lstStyle/>
                    <a:p>
                      <a:pPr algn="ctr"/>
                      <a:r>
                        <a:rPr lang="en-IN" sz="2000" dirty="0" smtClean="0"/>
                        <a:t>FLAG</a:t>
                      </a:r>
                      <a:endParaRPr lang="en-IN" sz="2000" dirty="0"/>
                    </a:p>
                  </a:txBody>
                  <a:tcPr/>
                </a:tc>
                <a:tc>
                  <a:txBody>
                    <a:bodyPr/>
                    <a:lstStyle/>
                    <a:p>
                      <a:pPr algn="ctr"/>
                      <a:r>
                        <a:rPr lang="en-IN" sz="2000" dirty="0" smtClean="0"/>
                        <a:t>ADDRESS</a:t>
                      </a:r>
                      <a:endParaRPr lang="en-IN" sz="2000" dirty="0"/>
                    </a:p>
                  </a:txBody>
                  <a:tcPr/>
                </a:tc>
                <a:tc>
                  <a:txBody>
                    <a:bodyPr/>
                    <a:lstStyle/>
                    <a:p>
                      <a:pPr algn="ctr"/>
                      <a:r>
                        <a:rPr lang="en-IN" dirty="0" smtClean="0"/>
                        <a:t>CONTROL</a:t>
                      </a:r>
                      <a:endParaRPr lang="en-IN" dirty="0"/>
                    </a:p>
                  </a:txBody>
                  <a:tcPr/>
                </a:tc>
                <a:tc>
                  <a:txBody>
                    <a:bodyPr/>
                    <a:lstStyle/>
                    <a:p>
                      <a:pPr algn="ctr"/>
                      <a:r>
                        <a:rPr lang="en-IN" sz="2000" dirty="0" smtClean="0"/>
                        <a:t>FCS</a:t>
                      </a:r>
                      <a:endParaRPr lang="en-IN" sz="2000" dirty="0"/>
                    </a:p>
                  </a:txBody>
                  <a:tcPr/>
                </a:tc>
                <a:tc>
                  <a:txBody>
                    <a:bodyPr/>
                    <a:lstStyle/>
                    <a:p>
                      <a:pPr algn="ctr"/>
                      <a:r>
                        <a:rPr lang="en-IN" sz="2000" dirty="0" smtClean="0"/>
                        <a:t>FLAG</a:t>
                      </a:r>
                      <a:endParaRPr lang="en-IN" sz="20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421275366"/>
              </p:ext>
            </p:extLst>
          </p:nvPr>
        </p:nvGraphicFramePr>
        <p:xfrm>
          <a:off x="3706965" y="1773086"/>
          <a:ext cx="4572008" cy="396240"/>
        </p:xfrm>
        <a:graphic>
          <a:graphicData uri="http://schemas.openxmlformats.org/drawingml/2006/table">
            <a:tbl>
              <a:tblPr firstRow="1" bandRow="1">
                <a:tableStyleId>{5C22544A-7EE6-4342-B048-85BDC9FD1C3A}</a:tableStyleId>
              </a:tblPr>
              <a:tblGrid>
                <a:gridCol w="571501"/>
                <a:gridCol w="571501"/>
                <a:gridCol w="571501"/>
                <a:gridCol w="571501"/>
                <a:gridCol w="571501"/>
                <a:gridCol w="571501"/>
                <a:gridCol w="571501"/>
                <a:gridCol w="571501"/>
              </a:tblGrid>
              <a:tr h="370840">
                <a:tc>
                  <a:txBody>
                    <a:bodyPr/>
                    <a:lstStyle/>
                    <a:p>
                      <a:pPr algn="ctr"/>
                      <a:r>
                        <a:rPr lang="en-IN" sz="2000" dirty="0" smtClean="0"/>
                        <a:t>1</a:t>
                      </a:r>
                      <a:endParaRPr lang="en-IN" sz="2000" dirty="0"/>
                    </a:p>
                  </a:txBody>
                  <a:tcPr/>
                </a:tc>
                <a:tc>
                  <a:txBody>
                    <a:bodyPr/>
                    <a:lstStyle/>
                    <a:p>
                      <a:pPr algn="ctr"/>
                      <a:r>
                        <a:rPr lang="en-IN" sz="2000" dirty="0" smtClean="0"/>
                        <a:t>0</a:t>
                      </a:r>
                      <a:endParaRPr lang="en-IN" sz="2000" dirty="0"/>
                    </a:p>
                  </a:txBody>
                  <a:tcPr/>
                </a:tc>
                <a:tc>
                  <a:txBody>
                    <a:bodyPr/>
                    <a:lstStyle/>
                    <a:p>
                      <a:endParaRPr lang="en-IN"/>
                    </a:p>
                  </a:txBody>
                  <a:tcPr/>
                </a:tc>
                <a:tc>
                  <a:txBody>
                    <a:bodyPr/>
                    <a:lstStyle/>
                    <a:p>
                      <a:endParaRPr lang="en-IN"/>
                    </a:p>
                  </a:txBody>
                  <a:tcPr/>
                </a:tc>
                <a:tc>
                  <a:txBody>
                    <a:bodyPr/>
                    <a:lstStyle/>
                    <a:p>
                      <a:pPr algn="ctr"/>
                      <a:r>
                        <a:rPr lang="en-IN" sz="2000" dirty="0" smtClean="0"/>
                        <a:t>PF</a:t>
                      </a:r>
                      <a:endParaRPr lang="en-IN" sz="2000" dirty="0"/>
                    </a:p>
                  </a:txBody>
                  <a:tcPr/>
                </a:tc>
                <a:tc>
                  <a:txBody>
                    <a:bodyPr/>
                    <a:lstStyle/>
                    <a:p>
                      <a:endParaRPr lang="en-IN"/>
                    </a:p>
                  </a:txBody>
                  <a:tcPr/>
                </a:tc>
                <a:tc>
                  <a:txBody>
                    <a:bodyPr/>
                    <a:lstStyle/>
                    <a:p>
                      <a:endParaRPr lang="en-IN"/>
                    </a:p>
                  </a:txBody>
                  <a:tcPr/>
                </a:tc>
                <a:tc>
                  <a:txBody>
                    <a:bodyPr/>
                    <a:lstStyle/>
                    <a:p>
                      <a:endParaRPr lang="en-IN" dirty="0"/>
                    </a:p>
                  </a:txBody>
                  <a:tcPr/>
                </a:tc>
              </a:tr>
            </a:tbl>
          </a:graphicData>
        </a:graphic>
      </p:graphicFrame>
    </p:spTree>
    <p:extLst>
      <p:ext uri="{BB962C8B-B14F-4D97-AF65-F5344CB8AC3E}">
        <p14:creationId xmlns:p14="http://schemas.microsoft.com/office/powerpoint/2010/main" val="15647766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6381" y="141667"/>
            <a:ext cx="10515600" cy="6207617"/>
          </a:xfrm>
        </p:spPr>
        <p:txBody>
          <a:bodyPr/>
          <a:lstStyle/>
          <a:p>
            <a:r>
              <a:rPr lang="en-IN" dirty="0" smtClean="0">
                <a:solidFill>
                  <a:schemeClr val="bg1"/>
                </a:solidFill>
              </a:rPr>
              <a:t>RECEIVER READY (RR):</a:t>
            </a:r>
          </a:p>
          <a:p>
            <a:pPr marL="0" indent="0">
              <a:buNone/>
            </a:pPr>
            <a:r>
              <a:rPr lang="en-IN" dirty="0" smtClean="0">
                <a:solidFill>
                  <a:schemeClr val="bg1"/>
                </a:solidFill>
              </a:rPr>
              <a:t>Positive </a:t>
            </a:r>
            <a:r>
              <a:rPr lang="en-IN" dirty="0" err="1" smtClean="0">
                <a:solidFill>
                  <a:schemeClr val="bg1"/>
                </a:solidFill>
              </a:rPr>
              <a:t>ack</a:t>
            </a:r>
            <a:r>
              <a:rPr lang="en-IN" dirty="0" smtClean="0">
                <a:solidFill>
                  <a:schemeClr val="bg1"/>
                </a:solidFill>
              </a:rPr>
              <a:t> of received I-frame</a:t>
            </a:r>
          </a:p>
          <a:p>
            <a:r>
              <a:rPr lang="en-IN" dirty="0" smtClean="0">
                <a:solidFill>
                  <a:schemeClr val="bg1"/>
                </a:solidFill>
              </a:rPr>
              <a:t>RECEIVER NON-READY (RNR):</a:t>
            </a:r>
          </a:p>
          <a:p>
            <a:pPr marL="0" indent="0">
              <a:buNone/>
            </a:pPr>
            <a:r>
              <a:rPr lang="en-IN" dirty="0" smtClean="0">
                <a:solidFill>
                  <a:schemeClr val="bg1"/>
                </a:solidFill>
              </a:rPr>
              <a:t>Is RR frame with additional duties</a:t>
            </a:r>
          </a:p>
          <a:p>
            <a:pPr marL="0" indent="0">
              <a:buNone/>
            </a:pPr>
            <a:r>
              <a:rPr lang="en-IN" dirty="0" smtClean="0">
                <a:solidFill>
                  <a:schemeClr val="bg1"/>
                </a:solidFill>
              </a:rPr>
              <a:t>It </a:t>
            </a:r>
            <a:r>
              <a:rPr lang="en-IN" dirty="0" err="1" smtClean="0">
                <a:solidFill>
                  <a:schemeClr val="bg1"/>
                </a:solidFill>
              </a:rPr>
              <a:t>ack</a:t>
            </a:r>
            <a:r>
              <a:rPr lang="en-IN" dirty="0" smtClean="0">
                <a:solidFill>
                  <a:schemeClr val="bg1"/>
                </a:solidFill>
              </a:rPr>
              <a:t> the receipt of a frame that the receiver is busy</a:t>
            </a:r>
          </a:p>
          <a:p>
            <a:r>
              <a:rPr lang="en-IN" dirty="0" smtClean="0">
                <a:solidFill>
                  <a:schemeClr val="bg1"/>
                </a:solidFill>
              </a:rPr>
              <a:t>REJECT (REJ):</a:t>
            </a:r>
          </a:p>
          <a:p>
            <a:pPr marL="0" indent="0">
              <a:buNone/>
            </a:pPr>
            <a:r>
              <a:rPr lang="en-IN" dirty="0" smtClean="0">
                <a:solidFill>
                  <a:schemeClr val="bg1"/>
                </a:solidFill>
              </a:rPr>
              <a:t>This is a NAK frame that can be used in go-back-N</a:t>
            </a:r>
          </a:p>
          <a:p>
            <a:r>
              <a:rPr lang="en-IN" dirty="0" smtClean="0">
                <a:solidFill>
                  <a:schemeClr val="bg1"/>
                </a:solidFill>
              </a:rPr>
              <a:t>SELECTIVE REJECT (SREJ):</a:t>
            </a:r>
          </a:p>
          <a:p>
            <a:pPr marL="0" indent="0">
              <a:buNone/>
            </a:pPr>
            <a:r>
              <a:rPr lang="en-IN" dirty="0" smtClean="0">
                <a:solidFill>
                  <a:schemeClr val="bg1"/>
                </a:solidFill>
              </a:rPr>
              <a:t>This is a NAK frame used in selective repeat ARQ</a:t>
            </a:r>
          </a:p>
          <a:p>
            <a:pPr marL="0" indent="0">
              <a:buNone/>
            </a:pPr>
            <a:endParaRPr lang="en-IN" dirty="0" smtClean="0">
              <a:solidFill>
                <a:schemeClr val="bg1"/>
              </a:solidFill>
            </a:endParaRPr>
          </a:p>
          <a:p>
            <a:pPr marL="0" indent="0">
              <a:buNone/>
            </a:pPr>
            <a:r>
              <a:rPr lang="en-IN" dirty="0" smtClean="0">
                <a:solidFill>
                  <a:schemeClr val="bg1"/>
                </a:solidFill>
              </a:rPr>
              <a:t> </a:t>
            </a:r>
          </a:p>
          <a:p>
            <a:pPr marL="0" indent="0">
              <a:buNone/>
            </a:pPr>
            <a:endParaRPr lang="en-IN" dirty="0" smtClean="0">
              <a:solidFill>
                <a:schemeClr val="bg1"/>
              </a:solidFill>
            </a:endParaRPr>
          </a:p>
        </p:txBody>
      </p:sp>
    </p:spTree>
    <p:extLst>
      <p:ext uri="{BB962C8B-B14F-4D97-AF65-F5344CB8AC3E}">
        <p14:creationId xmlns:p14="http://schemas.microsoft.com/office/powerpoint/2010/main" val="357631408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9245"/>
            <a:ext cx="10515600" cy="5906508"/>
          </a:xfrm>
        </p:spPr>
        <p:txBody>
          <a:bodyPr/>
          <a:lstStyle/>
          <a:p>
            <a:r>
              <a:rPr lang="en-IN" dirty="0" smtClean="0">
                <a:solidFill>
                  <a:schemeClr val="bg1"/>
                </a:solidFill>
              </a:rPr>
              <a:t>U-FRAMES:</a:t>
            </a:r>
          </a:p>
          <a:p>
            <a:endParaRPr lang="en-IN" dirty="0">
              <a:solidFill>
                <a:schemeClr val="bg1"/>
              </a:solidFill>
            </a:endParaRPr>
          </a:p>
          <a:p>
            <a:endParaRPr lang="en-IN" dirty="0" smtClean="0">
              <a:solidFill>
                <a:schemeClr val="bg1"/>
              </a:solidFill>
            </a:endParaRPr>
          </a:p>
          <a:p>
            <a:endParaRPr lang="en-IN" dirty="0">
              <a:solidFill>
                <a:schemeClr val="bg1"/>
              </a:solidFill>
            </a:endParaRPr>
          </a:p>
          <a:p>
            <a:endParaRPr lang="en-IN" dirty="0" smtClean="0">
              <a:solidFill>
                <a:schemeClr val="bg1"/>
              </a:solidFill>
            </a:endParaRPr>
          </a:p>
          <a:p>
            <a:endParaRPr lang="en-IN" dirty="0">
              <a:solidFill>
                <a:schemeClr val="bg1"/>
              </a:solidFill>
            </a:endParaRPr>
          </a:p>
          <a:p>
            <a:endParaRPr lang="en-IN" dirty="0" smtClean="0">
              <a:solidFill>
                <a:schemeClr val="bg1"/>
              </a:solidFill>
            </a:endParaRPr>
          </a:p>
          <a:p>
            <a:pPr marL="0" indent="0">
              <a:buNone/>
            </a:pPr>
            <a:r>
              <a:rPr lang="en-IN" dirty="0">
                <a:solidFill>
                  <a:schemeClr val="bg1"/>
                </a:solidFill>
              </a:rPr>
              <a:t> </a:t>
            </a:r>
            <a:r>
              <a:rPr lang="en-IN" dirty="0" smtClean="0">
                <a:solidFill>
                  <a:schemeClr val="bg1"/>
                </a:solidFill>
              </a:rPr>
              <a:t>       EG: 11        010 – disconnect connection</a:t>
            </a:r>
          </a:p>
          <a:p>
            <a:pPr marL="0" indent="0">
              <a:buNone/>
            </a:pPr>
            <a:endParaRPr lang="en-IN"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802504103"/>
              </p:ext>
            </p:extLst>
          </p:nvPr>
        </p:nvGraphicFramePr>
        <p:xfrm>
          <a:off x="1726841" y="1415125"/>
          <a:ext cx="7623221" cy="640080"/>
        </p:xfrm>
        <a:graphic>
          <a:graphicData uri="http://schemas.openxmlformats.org/drawingml/2006/table">
            <a:tbl>
              <a:tblPr firstRow="1" bandRow="1">
                <a:tableStyleId>{5C22544A-7EE6-4342-B048-85BDC9FD1C3A}</a:tableStyleId>
              </a:tblPr>
              <a:tblGrid>
                <a:gridCol w="850888"/>
                <a:gridCol w="1258848"/>
                <a:gridCol w="1360571"/>
                <a:gridCol w="2199803"/>
                <a:gridCol w="979103"/>
                <a:gridCol w="974008"/>
              </a:tblGrid>
              <a:tr h="370840">
                <a:tc>
                  <a:txBody>
                    <a:bodyPr/>
                    <a:lstStyle/>
                    <a:p>
                      <a:r>
                        <a:rPr lang="en-IN" dirty="0" smtClean="0"/>
                        <a:t>FLAG</a:t>
                      </a:r>
                      <a:endParaRPr lang="en-IN" dirty="0"/>
                    </a:p>
                  </a:txBody>
                  <a:tcPr/>
                </a:tc>
                <a:tc>
                  <a:txBody>
                    <a:bodyPr/>
                    <a:lstStyle/>
                    <a:p>
                      <a:r>
                        <a:rPr lang="en-IN" dirty="0" smtClean="0"/>
                        <a:t>ADDRESS</a:t>
                      </a:r>
                      <a:endParaRPr lang="en-IN" dirty="0"/>
                    </a:p>
                  </a:txBody>
                  <a:tcPr/>
                </a:tc>
                <a:tc>
                  <a:txBody>
                    <a:bodyPr/>
                    <a:lstStyle/>
                    <a:p>
                      <a:r>
                        <a:rPr lang="en-IN" dirty="0" smtClean="0"/>
                        <a:t>CONTROL</a:t>
                      </a:r>
                      <a:endParaRPr lang="en-IN" dirty="0"/>
                    </a:p>
                  </a:txBody>
                  <a:tcPr/>
                </a:tc>
                <a:tc>
                  <a:txBody>
                    <a:bodyPr/>
                    <a:lstStyle/>
                    <a:p>
                      <a:r>
                        <a:rPr lang="en-IN" dirty="0" smtClean="0"/>
                        <a:t>MANAGEMENT</a:t>
                      </a:r>
                      <a:r>
                        <a:rPr lang="en-IN" baseline="0" dirty="0" smtClean="0"/>
                        <a:t>  INFORMATION</a:t>
                      </a:r>
                      <a:endParaRPr lang="en-IN" dirty="0" smtClean="0"/>
                    </a:p>
                  </a:txBody>
                  <a:tcPr/>
                </a:tc>
                <a:tc>
                  <a:txBody>
                    <a:bodyPr/>
                    <a:lstStyle/>
                    <a:p>
                      <a:r>
                        <a:rPr lang="en-IN" dirty="0" smtClean="0"/>
                        <a:t>FCS</a:t>
                      </a:r>
                      <a:endParaRPr lang="en-IN" dirty="0"/>
                    </a:p>
                  </a:txBody>
                  <a:tcPr/>
                </a:tc>
                <a:tc>
                  <a:txBody>
                    <a:bodyPr/>
                    <a:lstStyle/>
                    <a:p>
                      <a:r>
                        <a:rPr lang="en-IN" dirty="0" smtClean="0"/>
                        <a:t>FLAG</a:t>
                      </a:r>
                      <a:endParaRPr lang="en-IN"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905185995"/>
              </p:ext>
            </p:extLst>
          </p:nvPr>
        </p:nvGraphicFramePr>
        <p:xfrm>
          <a:off x="2472740" y="2756079"/>
          <a:ext cx="4546248" cy="584700"/>
        </p:xfrm>
        <a:graphic>
          <a:graphicData uri="http://schemas.openxmlformats.org/drawingml/2006/table">
            <a:tbl>
              <a:tblPr firstRow="1" bandRow="1">
                <a:tableStyleId>{5C22544A-7EE6-4342-B048-85BDC9FD1C3A}</a:tableStyleId>
              </a:tblPr>
              <a:tblGrid>
                <a:gridCol w="568281"/>
                <a:gridCol w="568281"/>
                <a:gridCol w="568281"/>
                <a:gridCol w="568281"/>
                <a:gridCol w="568281"/>
                <a:gridCol w="568281"/>
                <a:gridCol w="568281"/>
                <a:gridCol w="568281"/>
              </a:tblGrid>
              <a:tr h="584700">
                <a:tc>
                  <a:txBody>
                    <a:bodyPr/>
                    <a:lstStyle/>
                    <a:p>
                      <a:pPr algn="ctr"/>
                      <a:r>
                        <a:rPr lang="en-IN" dirty="0" smtClean="0"/>
                        <a:t>1</a:t>
                      </a:r>
                      <a:endParaRPr lang="en-IN" dirty="0"/>
                    </a:p>
                  </a:txBody>
                  <a:tcPr/>
                </a:tc>
                <a:tc>
                  <a:txBody>
                    <a:bodyPr/>
                    <a:lstStyle/>
                    <a:p>
                      <a:pPr algn="ctr"/>
                      <a:r>
                        <a:rPr lang="en-IN" dirty="0" smtClean="0"/>
                        <a:t>1</a:t>
                      </a:r>
                      <a:endParaRPr lang="en-IN" dirty="0"/>
                    </a:p>
                  </a:txBody>
                  <a:tcPr/>
                </a:tc>
                <a:tc>
                  <a:txBody>
                    <a:bodyPr/>
                    <a:lstStyle/>
                    <a:p>
                      <a:endParaRPr lang="en-IN" dirty="0"/>
                    </a:p>
                  </a:txBody>
                  <a:tcPr/>
                </a:tc>
                <a:tc>
                  <a:txBody>
                    <a:bodyPr/>
                    <a:lstStyle/>
                    <a:p>
                      <a:endParaRPr lang="en-IN"/>
                    </a:p>
                  </a:txBody>
                  <a:tcPr/>
                </a:tc>
                <a:tc>
                  <a:txBody>
                    <a:bodyPr/>
                    <a:lstStyle/>
                    <a:p>
                      <a:r>
                        <a:rPr lang="en-IN" dirty="0" smtClean="0"/>
                        <a:t>PF</a:t>
                      </a:r>
                      <a:endParaRPr lang="en-IN" dirty="0"/>
                    </a:p>
                  </a:txBody>
                  <a:tcPr/>
                </a:tc>
                <a:tc>
                  <a:txBody>
                    <a:bodyPr/>
                    <a:lstStyle/>
                    <a:p>
                      <a:endParaRPr lang="en-IN"/>
                    </a:p>
                  </a:txBody>
                  <a:tcPr/>
                </a:tc>
                <a:tc>
                  <a:txBody>
                    <a:bodyPr/>
                    <a:lstStyle/>
                    <a:p>
                      <a:endParaRPr lang="en-IN"/>
                    </a:p>
                  </a:txBody>
                  <a:tcPr/>
                </a:tc>
                <a:tc>
                  <a:txBody>
                    <a:bodyPr/>
                    <a:lstStyle/>
                    <a:p>
                      <a:endParaRPr lang="en-IN" dirty="0"/>
                    </a:p>
                  </a:txBody>
                  <a:tcPr/>
                </a:tc>
              </a:tr>
            </a:tbl>
          </a:graphicData>
        </a:graphic>
      </p:graphicFrame>
    </p:spTree>
    <p:extLst>
      <p:ext uri="{BB962C8B-B14F-4D97-AF65-F5344CB8AC3E}">
        <p14:creationId xmlns:p14="http://schemas.microsoft.com/office/powerpoint/2010/main" val="36517571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sz="3200" dirty="0" smtClean="0">
                <a:solidFill>
                  <a:schemeClr val="bg1"/>
                </a:solidFill>
              </a:rPr>
              <a:t>MAC sublayer:</a:t>
            </a:r>
          </a:p>
          <a:p>
            <a:r>
              <a:rPr lang="en-IN" sz="3200" dirty="0" smtClean="0">
                <a:solidFill>
                  <a:schemeClr val="bg1"/>
                </a:solidFill>
              </a:rPr>
              <a:t>Is sublayer in which channel is allocation to multiple user</a:t>
            </a:r>
          </a:p>
          <a:p>
            <a:r>
              <a:rPr lang="en-IN" sz="3200" dirty="0" smtClean="0">
                <a:solidFill>
                  <a:schemeClr val="bg1"/>
                </a:solidFill>
              </a:rPr>
              <a:t>MAC  sublayer is important in LANS</a:t>
            </a:r>
          </a:p>
          <a:p>
            <a:pPr marL="0" indent="0">
              <a:buNone/>
            </a:pPr>
            <a:r>
              <a:rPr lang="en-IN" sz="3200" dirty="0" smtClean="0">
                <a:solidFill>
                  <a:schemeClr val="bg1"/>
                </a:solidFill>
              </a:rPr>
              <a:t>CHANNEL ALLOCATION PROBLEM:</a:t>
            </a:r>
          </a:p>
          <a:p>
            <a:pPr marL="0" indent="0">
              <a:buNone/>
            </a:pPr>
            <a:r>
              <a:rPr lang="en-IN" sz="3200" dirty="0" smtClean="0">
                <a:solidFill>
                  <a:schemeClr val="bg1"/>
                </a:solidFill>
              </a:rPr>
              <a:t>In which a single channel is divided allotted to multiple user is order to carry a user specific tasks</a:t>
            </a:r>
          </a:p>
          <a:p>
            <a:pPr marL="0" indent="0">
              <a:buNone/>
            </a:pPr>
            <a:endParaRPr lang="en-IN" sz="3200" dirty="0" smtClean="0">
              <a:solidFill>
                <a:schemeClr val="bg1"/>
              </a:solidFill>
            </a:endParaRPr>
          </a:p>
        </p:txBody>
      </p:sp>
    </p:spTree>
    <p:extLst>
      <p:ext uri="{BB962C8B-B14F-4D97-AF65-F5344CB8AC3E}">
        <p14:creationId xmlns:p14="http://schemas.microsoft.com/office/powerpoint/2010/main" val="4830505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141669"/>
                <a:ext cx="10515600" cy="6035294"/>
              </a:xfrm>
            </p:spPr>
            <p:txBody>
              <a:bodyPr>
                <a:normAutofit/>
              </a:bodyPr>
              <a:lstStyle/>
              <a:p>
                <a:pPr marL="0" indent="0">
                  <a:buNone/>
                </a:pPr>
                <a:r>
                  <a:rPr lang="en-IN" sz="3200" dirty="0" smtClean="0">
                    <a:solidFill>
                      <a:schemeClr val="bg1"/>
                    </a:solidFill>
                  </a:rPr>
                  <a:t>STATIC CHANNEL ALLOCATION:</a:t>
                </a:r>
              </a:p>
              <a:p>
                <a:pPr marL="0" indent="0">
                  <a:buNone/>
                </a:pPr>
                <a:r>
                  <a:rPr lang="en-IN" sz="3200" dirty="0" smtClean="0">
                    <a:solidFill>
                      <a:schemeClr val="bg1"/>
                    </a:solidFill>
                  </a:rPr>
                  <a:t>It is a traditional approach of allocating a single channel among multiple users by FDM</a:t>
                </a:r>
              </a:p>
              <a:p>
                <a:r>
                  <a:rPr lang="en-IN" sz="3200" dirty="0" smtClean="0">
                    <a:solidFill>
                      <a:schemeClr val="bg1"/>
                    </a:solidFill>
                  </a:rPr>
                  <a:t>If these are ‘N’ users, the bandwidth PS divided into N equal sized portions each user being assigned one portion.</a:t>
                </a:r>
              </a:p>
              <a:p>
                <a:r>
                  <a:rPr lang="en-IN" sz="3200" dirty="0" smtClean="0">
                    <a:solidFill>
                      <a:schemeClr val="bg1"/>
                    </a:solidFill>
                  </a:rPr>
                  <a:t>Difference between no interface and user</a:t>
                </a:r>
              </a:p>
              <a:p>
                <a:pPr marL="0" indent="0">
                  <a:buNone/>
                </a:pPr>
                <a:r>
                  <a:rPr lang="en-IN" sz="3200" dirty="0">
                    <a:solidFill>
                      <a:schemeClr val="bg1"/>
                    </a:solidFill>
                  </a:rPr>
                  <a:t> </a:t>
                </a:r>
                <a:r>
                  <a:rPr lang="en-IN" sz="3200" dirty="0" smtClean="0">
                    <a:solidFill>
                      <a:schemeClr val="bg1"/>
                    </a:solidFill>
                  </a:rPr>
                  <a:t>  </a:t>
                </a:r>
              </a:p>
              <a:p>
                <a:pPr marL="0" indent="0">
                  <a:buNone/>
                </a:pPr>
                <a:endParaRPr lang="en-IN" sz="3200" dirty="0" smtClean="0">
                  <a:solidFill>
                    <a:schemeClr val="bg1"/>
                  </a:solidFill>
                </a:endParaRPr>
              </a:p>
              <a:p>
                <a:pPr marL="0" indent="0">
                  <a:buNone/>
                </a:pPr>
                <a:r>
                  <a:rPr lang="en-IN" sz="2000" dirty="0" smtClean="0">
                    <a:solidFill>
                      <a:schemeClr val="bg1"/>
                    </a:solidFill>
                  </a:rPr>
                  <a:t>T=Time delay</a:t>
                </a:r>
              </a:p>
              <a:p>
                <a:pPr marL="0" indent="0">
                  <a:buNone/>
                </a:pPr>
                <a:r>
                  <a:rPr lang="en-IN" sz="2000" dirty="0" smtClean="0">
                    <a:solidFill>
                      <a:schemeClr val="bg1"/>
                    </a:solidFill>
                  </a:rPr>
                  <a:t>C=capacity of channel</a:t>
                </a:r>
              </a:p>
              <a:p>
                <a:pPr marL="0" indent="0">
                  <a:buNone/>
                </a:pPr>
                <a14:m>
                  <m:oMathPara xmlns:m="http://schemas.openxmlformats.org/officeDocument/2006/math">
                    <m:oMathParaPr>
                      <m:jc m:val="left"/>
                    </m:oMathParaPr>
                    <m:oMath xmlns:m="http://schemas.openxmlformats.org/officeDocument/2006/math">
                      <m:r>
                        <a:rPr lang="en-IN" sz="2000" i="1" smtClean="0">
                          <a:solidFill>
                            <a:schemeClr val="bg1"/>
                          </a:solidFill>
                          <a:latin typeface="Cambria Math" panose="02040503050406030204" pitchFamily="18" charset="0"/>
                          <a:ea typeface="Cambria Math" panose="02040503050406030204" pitchFamily="18" charset="0"/>
                        </a:rPr>
                        <m:t>𝜆</m:t>
                      </m:r>
                      <m:r>
                        <a:rPr lang="en-IN" sz="2000" b="0" i="1" smtClean="0">
                          <a:solidFill>
                            <a:schemeClr val="bg1"/>
                          </a:solidFill>
                          <a:latin typeface="Cambria Math" panose="02040503050406030204" pitchFamily="18" charset="0"/>
                          <a:ea typeface="Cambria Math" panose="02040503050406030204" pitchFamily="18" charset="0"/>
                        </a:rPr>
                        <m:t>=</m:t>
                      </m:r>
                      <m:r>
                        <a:rPr lang="en-IN" sz="2000" b="0" i="1" smtClean="0">
                          <a:solidFill>
                            <a:schemeClr val="bg1"/>
                          </a:solidFill>
                          <a:latin typeface="Cambria Math" panose="02040503050406030204" pitchFamily="18" charset="0"/>
                          <a:ea typeface="Cambria Math" panose="02040503050406030204" pitchFamily="18" charset="0"/>
                        </a:rPr>
                        <m:t>𝑎𝑟𝑟𝑖𝑣𝑎𝑙</m:t>
                      </m:r>
                      <m:r>
                        <a:rPr lang="en-IN" sz="2000" b="0" i="1" smtClean="0">
                          <a:solidFill>
                            <a:schemeClr val="bg1"/>
                          </a:solidFill>
                          <a:latin typeface="Cambria Math" panose="02040503050406030204" pitchFamily="18" charset="0"/>
                          <a:ea typeface="Cambria Math" panose="02040503050406030204" pitchFamily="18" charset="0"/>
                        </a:rPr>
                        <m:t> </m:t>
                      </m:r>
                      <m:r>
                        <a:rPr lang="en-IN" sz="2000" b="0" i="1" smtClean="0">
                          <a:solidFill>
                            <a:schemeClr val="bg1"/>
                          </a:solidFill>
                          <a:latin typeface="Cambria Math" panose="02040503050406030204" pitchFamily="18" charset="0"/>
                          <a:ea typeface="Cambria Math" panose="02040503050406030204" pitchFamily="18" charset="0"/>
                        </a:rPr>
                        <m:t>𝑟𝑎𝑡𝑒</m:t>
                      </m:r>
                      <m:r>
                        <a:rPr lang="en-IN" sz="2000" b="0" i="1" smtClean="0">
                          <a:solidFill>
                            <a:schemeClr val="bg1"/>
                          </a:solidFill>
                          <a:latin typeface="Cambria Math" panose="02040503050406030204" pitchFamily="18" charset="0"/>
                          <a:ea typeface="Cambria Math" panose="02040503050406030204" pitchFamily="18" charset="0"/>
                        </a:rPr>
                        <m:t> </m:t>
                      </m:r>
                      <m:r>
                        <a:rPr lang="en-IN" sz="2000" b="0" i="1" smtClean="0">
                          <a:solidFill>
                            <a:schemeClr val="bg1"/>
                          </a:solidFill>
                          <a:latin typeface="Cambria Math" panose="02040503050406030204" pitchFamily="18" charset="0"/>
                          <a:ea typeface="Cambria Math" panose="02040503050406030204" pitchFamily="18" charset="0"/>
                        </a:rPr>
                        <m:t>𝑜𝑓</m:t>
                      </m:r>
                      <m:r>
                        <a:rPr lang="en-IN" sz="2000" b="0" i="1" smtClean="0">
                          <a:solidFill>
                            <a:schemeClr val="bg1"/>
                          </a:solidFill>
                          <a:latin typeface="Cambria Math" panose="02040503050406030204" pitchFamily="18" charset="0"/>
                          <a:ea typeface="Cambria Math" panose="02040503050406030204" pitchFamily="18" charset="0"/>
                        </a:rPr>
                        <m:t> </m:t>
                      </m:r>
                      <m:r>
                        <a:rPr lang="en-IN" sz="2000" b="0" i="1" smtClean="0">
                          <a:solidFill>
                            <a:schemeClr val="bg1"/>
                          </a:solidFill>
                          <a:latin typeface="Cambria Math" panose="02040503050406030204" pitchFamily="18" charset="0"/>
                          <a:ea typeface="Cambria Math" panose="02040503050406030204" pitchFamily="18" charset="0"/>
                        </a:rPr>
                        <m:t>𝑓𝑟𝑎𝑚𝑒𝑠</m:t>
                      </m:r>
                    </m:oMath>
                  </m:oMathPara>
                </a14:m>
                <a:endParaRPr lang="en-IN" sz="2000" dirty="0" smtClean="0">
                  <a:solidFill>
                    <a:schemeClr val="bg1"/>
                  </a:solidFill>
                </a:endParaRPr>
              </a:p>
              <a:p>
                <a:pPr marL="0" indent="0">
                  <a:buNone/>
                </a:pPr>
                <a14:m>
                  <m:oMathPara xmlns:m="http://schemas.openxmlformats.org/officeDocument/2006/math">
                    <m:oMathParaPr>
                      <m:jc m:val="left"/>
                    </m:oMathParaPr>
                    <m:oMath xmlns:m="http://schemas.openxmlformats.org/officeDocument/2006/math">
                      <m:r>
                        <a:rPr lang="en-IN" sz="2000" i="1" smtClean="0">
                          <a:solidFill>
                            <a:schemeClr val="bg1"/>
                          </a:solidFill>
                          <a:latin typeface="Cambria Math" panose="02040503050406030204" pitchFamily="18" charset="0"/>
                          <a:ea typeface="Cambria Math" panose="02040503050406030204" pitchFamily="18" charset="0"/>
                        </a:rPr>
                        <m:t>𝜇</m:t>
                      </m:r>
                      <m:r>
                        <a:rPr lang="en-IN" sz="2000" b="0" i="1" smtClean="0">
                          <a:solidFill>
                            <a:schemeClr val="bg1"/>
                          </a:solidFill>
                          <a:latin typeface="Cambria Math" panose="02040503050406030204" pitchFamily="18" charset="0"/>
                          <a:ea typeface="Cambria Math" panose="02040503050406030204" pitchFamily="18" charset="0"/>
                        </a:rPr>
                        <m:t>=</m:t>
                      </m:r>
                      <m:r>
                        <a:rPr lang="en-IN" sz="2000" b="0" i="1" smtClean="0">
                          <a:solidFill>
                            <a:schemeClr val="bg1"/>
                          </a:solidFill>
                          <a:latin typeface="Cambria Math" panose="02040503050406030204" pitchFamily="18" charset="0"/>
                          <a:ea typeface="Cambria Math" panose="02040503050406030204" pitchFamily="18" charset="0"/>
                        </a:rPr>
                        <m:t>𝑏𝑖𝑡𝑠</m:t>
                      </m:r>
                      <m:r>
                        <a:rPr lang="en-IN" sz="2000" b="0" i="1" smtClean="0">
                          <a:solidFill>
                            <a:schemeClr val="bg1"/>
                          </a:solidFill>
                          <a:latin typeface="Cambria Math" panose="02040503050406030204" pitchFamily="18" charset="0"/>
                          <a:ea typeface="Cambria Math" panose="02040503050406030204" pitchFamily="18" charset="0"/>
                        </a:rPr>
                        <m:t> </m:t>
                      </m:r>
                      <m:r>
                        <a:rPr lang="en-IN" sz="2000" b="0" i="1" smtClean="0">
                          <a:solidFill>
                            <a:schemeClr val="bg1"/>
                          </a:solidFill>
                          <a:latin typeface="Cambria Math" panose="02040503050406030204" pitchFamily="18" charset="0"/>
                          <a:ea typeface="Cambria Math" panose="02040503050406030204" pitchFamily="18" charset="0"/>
                        </a:rPr>
                        <m:t>𝑝𝑒𝑟</m:t>
                      </m:r>
                      <m:r>
                        <a:rPr lang="en-IN" sz="2000" b="0" i="1" smtClean="0">
                          <a:solidFill>
                            <a:schemeClr val="bg1"/>
                          </a:solidFill>
                          <a:latin typeface="Cambria Math" panose="02040503050406030204" pitchFamily="18" charset="0"/>
                          <a:ea typeface="Cambria Math" panose="02040503050406030204" pitchFamily="18" charset="0"/>
                        </a:rPr>
                        <m:t> </m:t>
                      </m:r>
                      <m:r>
                        <a:rPr lang="en-IN" sz="2000" b="0" i="1" smtClean="0">
                          <a:solidFill>
                            <a:schemeClr val="bg1"/>
                          </a:solidFill>
                          <a:latin typeface="Cambria Math" panose="02040503050406030204" pitchFamily="18" charset="0"/>
                          <a:ea typeface="Cambria Math" panose="02040503050406030204" pitchFamily="18" charset="0"/>
                        </a:rPr>
                        <m:t>𝑓𝑟𝑎𝑚𝑒𝑠</m:t>
                      </m:r>
                    </m:oMath>
                  </m:oMathPara>
                </a14:m>
                <a:endParaRPr lang="en-IN" sz="2000" dirty="0">
                  <a:solidFill>
                    <a:schemeClr val="bg1"/>
                  </a:solidFill>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141669"/>
                <a:ext cx="10515600" cy="6035294"/>
              </a:xfrm>
              <a:blipFill rotWithShape="0">
                <a:blip r:embed="rId2"/>
                <a:stretch>
                  <a:fillRect l="-1507" t="-2222" r="-348"/>
                </a:stretch>
              </a:blipFill>
            </p:spPr>
            <p:txBody>
              <a:bodyPr/>
              <a:lstStyle/>
              <a:p>
                <a:r>
                  <a:rPr lang="en-IN">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4672704" y="3346575"/>
                <a:ext cx="1612185" cy="847989"/>
              </a:xfrm>
              <a:prstGeom prst="rect">
                <a:avLst/>
              </a:prstGeom>
              <a:noFill/>
            </p:spPr>
            <p:txBody>
              <a:bodyPr wrap="square" lIns="0" tIns="0" rIns="0" bIns="0" rtlCol="0">
                <a:spAutoFit/>
              </a:bodyPr>
              <a:lstStyle/>
              <a:p>
                <a:r>
                  <a:rPr lang="en-IN" sz="3200" dirty="0" smtClean="0">
                    <a:solidFill>
                      <a:schemeClr val="bg1"/>
                    </a:solidFill>
                  </a:rPr>
                  <a:t>T</a:t>
                </a:r>
                <a14:m>
                  <m:oMath xmlns:m="http://schemas.openxmlformats.org/officeDocument/2006/math">
                    <m:r>
                      <a:rPr lang="en-IN" sz="3600">
                        <a:solidFill>
                          <a:schemeClr val="bg1"/>
                        </a:solidFill>
                        <a:latin typeface="Cambria Math" panose="02040503050406030204" pitchFamily="18" charset="0"/>
                      </a:rPr>
                      <m:t>=</m:t>
                    </m:r>
                    <m:f>
                      <m:fPr>
                        <m:ctrlPr>
                          <a:rPr lang="en-IN" sz="3600" i="1" smtClean="0">
                            <a:solidFill>
                              <a:schemeClr val="bg1"/>
                            </a:solidFill>
                            <a:latin typeface="Cambria Math" panose="02040503050406030204" pitchFamily="18" charset="0"/>
                            <a:ea typeface="Cambria Math" panose="02040503050406030204" pitchFamily="18" charset="0"/>
                          </a:rPr>
                        </m:ctrlPr>
                      </m:fPr>
                      <m:num>
                        <m:r>
                          <a:rPr lang="en-IN" sz="3600" b="0" i="1" smtClean="0">
                            <a:solidFill>
                              <a:schemeClr val="bg1"/>
                            </a:solidFill>
                            <a:latin typeface="Cambria Math" panose="02040503050406030204" pitchFamily="18" charset="0"/>
                            <a:ea typeface="Cambria Math" panose="02040503050406030204" pitchFamily="18" charset="0"/>
                          </a:rPr>
                          <m:t>1</m:t>
                        </m:r>
                      </m:num>
                      <m:den>
                        <m:r>
                          <a:rPr lang="en-IN" sz="3600" i="1" smtClean="0">
                            <a:solidFill>
                              <a:schemeClr val="bg1"/>
                            </a:solidFill>
                            <a:latin typeface="Cambria Math" panose="02040503050406030204" pitchFamily="18" charset="0"/>
                            <a:ea typeface="Cambria Math" panose="02040503050406030204" pitchFamily="18" charset="0"/>
                          </a:rPr>
                          <m:t>𝜇</m:t>
                        </m:r>
                        <m:r>
                          <a:rPr lang="en-IN" sz="3600" b="0" i="1" smtClean="0">
                            <a:solidFill>
                              <a:schemeClr val="bg1"/>
                            </a:solidFill>
                            <a:latin typeface="Cambria Math" panose="02040503050406030204" pitchFamily="18" charset="0"/>
                            <a:ea typeface="Cambria Math" panose="02040503050406030204" pitchFamily="18" charset="0"/>
                          </a:rPr>
                          <m:t>𝐶</m:t>
                        </m:r>
                        <m:r>
                          <a:rPr lang="en-IN" sz="3600" b="0" i="1" smtClean="0">
                            <a:solidFill>
                              <a:schemeClr val="bg1"/>
                            </a:solidFill>
                            <a:latin typeface="Cambria Math" panose="02040503050406030204" pitchFamily="18" charset="0"/>
                            <a:ea typeface="Cambria Math" panose="02040503050406030204" pitchFamily="18" charset="0"/>
                          </a:rPr>
                          <m:t>+</m:t>
                        </m:r>
                        <m:r>
                          <a:rPr lang="en-IN" sz="3600" b="0" i="1" smtClean="0">
                            <a:solidFill>
                              <a:schemeClr val="bg1"/>
                            </a:solidFill>
                            <a:latin typeface="Cambria Math" panose="02040503050406030204" pitchFamily="18" charset="0"/>
                            <a:ea typeface="Cambria Math" panose="02040503050406030204" pitchFamily="18" charset="0"/>
                          </a:rPr>
                          <m:t>𝜆</m:t>
                        </m:r>
                      </m:den>
                    </m:f>
                  </m:oMath>
                </a14:m>
                <a:endParaRPr lang="en-IN" sz="3600" dirty="0"/>
              </a:p>
            </p:txBody>
          </p:sp>
        </mc:Choice>
        <mc:Fallback>
          <p:sp>
            <p:nvSpPr>
              <p:cNvPr id="5" name="TextBox 4"/>
              <p:cNvSpPr txBox="1">
                <a:spLocks noRot="1" noChangeAspect="1" noMove="1" noResize="1" noEditPoints="1" noAdjustHandles="1" noChangeArrowheads="1" noChangeShapeType="1" noTextEdit="1"/>
              </p:cNvSpPr>
              <p:nvPr/>
            </p:nvSpPr>
            <p:spPr>
              <a:xfrm>
                <a:off x="4672704" y="3346575"/>
                <a:ext cx="1612185" cy="847989"/>
              </a:xfrm>
              <a:prstGeom prst="rect">
                <a:avLst/>
              </a:prstGeom>
              <a:blipFill rotWithShape="0">
                <a:blip r:embed="rId3"/>
                <a:stretch>
                  <a:fillRect l="-15530" b="-3597"/>
                </a:stretch>
              </a:blipFill>
            </p:spPr>
            <p:txBody>
              <a:bodyPr/>
              <a:lstStyle/>
              <a:p>
                <a:r>
                  <a:rPr lang="en-IN">
                    <a:noFill/>
                  </a:rPr>
                  <a:t> </a:t>
                </a:r>
              </a:p>
            </p:txBody>
          </p:sp>
        </mc:Fallback>
      </mc:AlternateContent>
    </p:spTree>
    <p:extLst>
      <p:ext uri="{BB962C8B-B14F-4D97-AF65-F5344CB8AC3E}">
        <p14:creationId xmlns:p14="http://schemas.microsoft.com/office/powerpoint/2010/main" val="32069010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547"/>
            <a:ext cx="10515600" cy="978794"/>
          </a:xfrm>
        </p:spPr>
        <p:txBody>
          <a:bodyPr/>
          <a:lstStyle/>
          <a:p>
            <a:r>
              <a:rPr lang="en-IN" dirty="0" smtClean="0">
                <a:solidFill>
                  <a:schemeClr val="bg1"/>
                </a:solidFill>
              </a:rPr>
              <a:t>DYNAMIC CHANNEL ALLOCATION</a:t>
            </a:r>
            <a:endParaRPr lang="en-IN" dirty="0">
              <a:solidFill>
                <a:schemeClr val="bg1"/>
              </a:solidFill>
            </a:endParaRPr>
          </a:p>
        </p:txBody>
      </p:sp>
      <p:sp>
        <p:nvSpPr>
          <p:cNvPr id="3" name="Content Placeholder 2"/>
          <p:cNvSpPr>
            <a:spLocks noGrp="1"/>
          </p:cNvSpPr>
          <p:nvPr>
            <p:ph idx="1"/>
          </p:nvPr>
        </p:nvSpPr>
        <p:spPr>
          <a:xfrm>
            <a:off x="838200" y="1133341"/>
            <a:ext cx="10515600" cy="4945487"/>
          </a:xfrm>
        </p:spPr>
        <p:txBody>
          <a:bodyPr>
            <a:normAutofit lnSpcReduction="10000"/>
          </a:bodyPr>
          <a:lstStyle/>
          <a:p>
            <a:pPr marL="0" indent="0">
              <a:buNone/>
            </a:pPr>
            <a:r>
              <a:rPr lang="en-IN" sz="3200" dirty="0" smtClean="0">
                <a:solidFill>
                  <a:schemeClr val="bg1"/>
                </a:solidFill>
              </a:rPr>
              <a:t>It is based up on possible</a:t>
            </a:r>
          </a:p>
          <a:p>
            <a:r>
              <a:rPr lang="en-IN" sz="3200" dirty="0" smtClean="0">
                <a:solidFill>
                  <a:schemeClr val="bg1"/>
                </a:solidFill>
              </a:rPr>
              <a:t>Station model</a:t>
            </a:r>
          </a:p>
          <a:p>
            <a:r>
              <a:rPr lang="en-IN" sz="3200" dirty="0" smtClean="0">
                <a:solidFill>
                  <a:schemeClr val="bg1"/>
                </a:solidFill>
              </a:rPr>
              <a:t>Single channel assumption</a:t>
            </a:r>
          </a:p>
          <a:p>
            <a:r>
              <a:rPr lang="en-IN" sz="3200" dirty="0" smtClean="0">
                <a:solidFill>
                  <a:schemeClr val="bg1"/>
                </a:solidFill>
              </a:rPr>
              <a:t>Collision assumption </a:t>
            </a:r>
          </a:p>
          <a:p>
            <a:r>
              <a:rPr lang="en-IN" sz="3200" dirty="0" smtClean="0">
                <a:solidFill>
                  <a:schemeClr val="bg1"/>
                </a:solidFill>
              </a:rPr>
              <a:t>Time </a:t>
            </a:r>
          </a:p>
          <a:p>
            <a:pPr marL="0" indent="0">
              <a:buNone/>
            </a:pPr>
            <a:r>
              <a:rPr lang="en-IN" sz="3200" dirty="0" smtClean="0">
                <a:solidFill>
                  <a:schemeClr val="bg1"/>
                </a:solidFill>
              </a:rPr>
              <a:t>         Continuous</a:t>
            </a:r>
          </a:p>
          <a:p>
            <a:pPr marL="0" indent="0">
              <a:buNone/>
            </a:pPr>
            <a:r>
              <a:rPr lang="en-IN" sz="3200" dirty="0" smtClean="0">
                <a:solidFill>
                  <a:schemeClr val="bg1"/>
                </a:solidFill>
              </a:rPr>
              <a:t>         Slotted</a:t>
            </a:r>
          </a:p>
          <a:p>
            <a:r>
              <a:rPr lang="en-IN" sz="3200" dirty="0" smtClean="0">
                <a:solidFill>
                  <a:schemeClr val="bg1"/>
                </a:solidFill>
              </a:rPr>
              <a:t>Carrier sense</a:t>
            </a:r>
          </a:p>
          <a:p>
            <a:r>
              <a:rPr lang="en-IN" sz="3200" dirty="0" smtClean="0">
                <a:solidFill>
                  <a:schemeClr val="bg1"/>
                </a:solidFill>
              </a:rPr>
              <a:t>No carrier sense</a:t>
            </a:r>
          </a:p>
        </p:txBody>
      </p:sp>
    </p:spTree>
    <p:extLst>
      <p:ext uri="{BB962C8B-B14F-4D97-AF65-F5344CB8AC3E}">
        <p14:creationId xmlns:p14="http://schemas.microsoft.com/office/powerpoint/2010/main" val="13674305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52306"/>
          </a:xfrm>
        </p:spPr>
        <p:txBody>
          <a:bodyPr>
            <a:normAutofit fontScale="90000"/>
          </a:bodyPr>
          <a:lstStyle/>
          <a:p>
            <a:endParaRPr lang="en-IN" dirty="0"/>
          </a:p>
        </p:txBody>
      </p:sp>
      <p:sp>
        <p:nvSpPr>
          <p:cNvPr id="3" name="Content Placeholder 2"/>
          <p:cNvSpPr>
            <a:spLocks noGrp="1"/>
          </p:cNvSpPr>
          <p:nvPr>
            <p:ph idx="1"/>
          </p:nvPr>
        </p:nvSpPr>
        <p:spPr>
          <a:xfrm>
            <a:off x="838200" y="1339403"/>
            <a:ext cx="10515600" cy="4837560"/>
          </a:xfrm>
        </p:spPr>
        <p:txBody>
          <a:bodyPr>
            <a:normAutofit fontScale="92500"/>
          </a:bodyPr>
          <a:lstStyle/>
          <a:p>
            <a:pPr>
              <a:buFont typeface="Wingdings" panose="05000000000000000000" pitchFamily="2" charset="2"/>
              <a:buChar char="ü"/>
            </a:pPr>
            <a:r>
              <a:rPr lang="en-IN" sz="3200" dirty="0" smtClean="0">
                <a:solidFill>
                  <a:schemeClr val="bg1"/>
                </a:solidFill>
              </a:rPr>
              <a:t>STATION MODEL:</a:t>
            </a:r>
          </a:p>
          <a:p>
            <a:r>
              <a:rPr lang="en-IN" sz="3200" dirty="0" smtClean="0">
                <a:solidFill>
                  <a:schemeClr val="bg1"/>
                </a:solidFill>
              </a:rPr>
              <a:t>Model consists of N independent stations (</a:t>
            </a:r>
            <a:r>
              <a:rPr lang="en-IN" sz="3200" dirty="0" err="1">
                <a:solidFill>
                  <a:schemeClr val="bg1"/>
                </a:solidFill>
              </a:rPr>
              <a:t>E</a:t>
            </a:r>
            <a:r>
              <a:rPr lang="en-IN" sz="3200" dirty="0" err="1" smtClean="0">
                <a:solidFill>
                  <a:schemeClr val="bg1"/>
                </a:solidFill>
              </a:rPr>
              <a:t>g</a:t>
            </a:r>
            <a:r>
              <a:rPr lang="en-IN" sz="3200" dirty="0" smtClean="0">
                <a:solidFill>
                  <a:schemeClr val="bg1"/>
                </a:solidFill>
              </a:rPr>
              <a:t>: computer, telephone or personal communication ) each with a program </a:t>
            </a:r>
            <a:endParaRPr lang="en-IN" sz="3200" dirty="0">
              <a:solidFill>
                <a:schemeClr val="bg1"/>
              </a:solidFill>
            </a:endParaRPr>
          </a:p>
          <a:p>
            <a:r>
              <a:rPr lang="en-IN" sz="3200" dirty="0" smtClean="0">
                <a:solidFill>
                  <a:schemeClr val="bg1"/>
                </a:solidFill>
              </a:rPr>
              <a:t>Stations are sometime called terminates </a:t>
            </a:r>
          </a:p>
          <a:p>
            <a:r>
              <a:rPr lang="en-IN" sz="3200" dirty="0" smtClean="0">
                <a:solidFill>
                  <a:schemeClr val="bg1"/>
                </a:solidFill>
              </a:rPr>
              <a:t>A frame being generated in an interval of length    t is</a:t>
            </a:r>
          </a:p>
          <a:p>
            <a:pPr marL="0" indent="0">
              <a:buNone/>
            </a:pPr>
            <a:r>
              <a:rPr lang="en-IN" sz="3200" dirty="0" smtClean="0">
                <a:solidFill>
                  <a:schemeClr val="bg1"/>
                </a:solidFill>
              </a:rPr>
              <a:t> </a:t>
            </a:r>
            <a:r>
              <a:rPr lang="en-IN" sz="3200" dirty="0" err="1" smtClean="0">
                <a:solidFill>
                  <a:schemeClr val="bg1"/>
                </a:solidFill>
              </a:rPr>
              <a:t>lamda</a:t>
            </a:r>
            <a:r>
              <a:rPr lang="en-IN" sz="3200" dirty="0" smtClean="0">
                <a:solidFill>
                  <a:schemeClr val="bg1"/>
                </a:solidFill>
              </a:rPr>
              <a:t>   t </a:t>
            </a:r>
          </a:p>
          <a:p>
            <a:r>
              <a:rPr lang="en-IN" sz="3200" dirty="0" smtClean="0">
                <a:solidFill>
                  <a:schemeClr val="bg1"/>
                </a:solidFill>
              </a:rPr>
              <a:t>Where </a:t>
            </a:r>
            <a:r>
              <a:rPr lang="en-IN" sz="3200" dirty="0" err="1" smtClean="0">
                <a:solidFill>
                  <a:schemeClr val="bg1"/>
                </a:solidFill>
              </a:rPr>
              <a:t>lamda</a:t>
            </a:r>
            <a:r>
              <a:rPr lang="en-IN" sz="3200" dirty="0" smtClean="0">
                <a:solidFill>
                  <a:schemeClr val="bg1"/>
                </a:solidFill>
              </a:rPr>
              <a:t> is a constant create of new frame</a:t>
            </a:r>
          </a:p>
          <a:p>
            <a:r>
              <a:rPr lang="en-IN" sz="3200" dirty="0" smtClean="0">
                <a:solidFill>
                  <a:schemeClr val="bg1"/>
                </a:solidFill>
              </a:rPr>
              <a:t>One frame is generated, station is blocked and does nothing until </a:t>
            </a:r>
          </a:p>
          <a:p>
            <a:pPr marL="0" indent="0">
              <a:buNone/>
            </a:pPr>
            <a:r>
              <a:rPr lang="en-IN" sz="3200" dirty="0" smtClean="0">
                <a:solidFill>
                  <a:schemeClr val="bg1"/>
                </a:solidFill>
              </a:rPr>
              <a:t>the frame  has be successfully transmitted</a:t>
            </a:r>
            <a:endParaRPr lang="en-IN" sz="3200" dirty="0">
              <a:solidFill>
                <a:schemeClr val="bg1"/>
              </a:solidFill>
            </a:endParaRPr>
          </a:p>
        </p:txBody>
      </p:sp>
      <p:sp>
        <p:nvSpPr>
          <p:cNvPr id="4" name="Isosceles Triangle 3"/>
          <p:cNvSpPr/>
          <p:nvPr/>
        </p:nvSpPr>
        <p:spPr>
          <a:xfrm flipH="1">
            <a:off x="8538695" y="3526363"/>
            <a:ext cx="321970" cy="231820"/>
          </a:xfrm>
          <a:prstGeom prst="triangl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5" name="Isosceles Triangle 4"/>
          <p:cNvSpPr/>
          <p:nvPr/>
        </p:nvSpPr>
        <p:spPr>
          <a:xfrm flipH="1">
            <a:off x="2003309" y="4027051"/>
            <a:ext cx="232250" cy="231820"/>
          </a:xfrm>
          <a:prstGeom prst="triangl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Tree>
    <p:extLst>
      <p:ext uri="{BB962C8B-B14F-4D97-AF65-F5344CB8AC3E}">
        <p14:creationId xmlns:p14="http://schemas.microsoft.com/office/powerpoint/2010/main" val="311127148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Font typeface="Wingdings" panose="05000000000000000000" pitchFamily="2" charset="2"/>
              <a:buChar char="ü"/>
            </a:pPr>
            <a:r>
              <a:rPr lang="en-IN" sz="3200" dirty="0" smtClean="0">
                <a:solidFill>
                  <a:schemeClr val="bg1"/>
                </a:solidFill>
              </a:rPr>
              <a:t>SINSLE CHANNEL ASSUMPTION</a:t>
            </a:r>
          </a:p>
          <a:p>
            <a:r>
              <a:rPr lang="en-IN" sz="3200" dirty="0" smtClean="0">
                <a:solidFill>
                  <a:schemeClr val="bg1"/>
                </a:solidFill>
              </a:rPr>
              <a:t>Single channel is available for all communication</a:t>
            </a:r>
          </a:p>
          <a:p>
            <a:r>
              <a:rPr lang="en-IN" sz="3200" dirty="0" smtClean="0">
                <a:solidFill>
                  <a:schemeClr val="bg1"/>
                </a:solidFill>
              </a:rPr>
              <a:t>All stations can transmit on it and all can receive from it</a:t>
            </a:r>
          </a:p>
          <a:p>
            <a:pPr>
              <a:buFont typeface="Wingdings" panose="05000000000000000000" pitchFamily="2" charset="2"/>
              <a:buChar char="ü"/>
            </a:pPr>
            <a:r>
              <a:rPr lang="en-IN" sz="3200" dirty="0" smtClean="0">
                <a:solidFill>
                  <a:schemeClr val="bg1"/>
                </a:solidFill>
              </a:rPr>
              <a:t>COLLISION ASSUMPTION</a:t>
            </a:r>
          </a:p>
          <a:p>
            <a:r>
              <a:rPr lang="en-IN" sz="3200" dirty="0" smtClean="0">
                <a:solidFill>
                  <a:schemeClr val="bg1"/>
                </a:solidFill>
              </a:rPr>
              <a:t>If two frames are transmitted simultaneously, they develop in time, </a:t>
            </a:r>
            <a:r>
              <a:rPr lang="en-IN" sz="3200" dirty="0" err="1" smtClean="0">
                <a:solidFill>
                  <a:schemeClr val="bg1"/>
                </a:solidFill>
              </a:rPr>
              <a:t>tjis</a:t>
            </a:r>
            <a:r>
              <a:rPr lang="en-IN" sz="3200" dirty="0" smtClean="0">
                <a:solidFill>
                  <a:schemeClr val="bg1"/>
                </a:solidFill>
              </a:rPr>
              <a:t> event is called a collision</a:t>
            </a:r>
          </a:p>
          <a:p>
            <a:r>
              <a:rPr lang="en-IN" sz="3200" dirty="0" smtClean="0">
                <a:solidFill>
                  <a:schemeClr val="bg1"/>
                </a:solidFill>
              </a:rPr>
              <a:t>Collision frame must be transmitted again</a:t>
            </a:r>
          </a:p>
          <a:p>
            <a:pPr marL="0" indent="0">
              <a:buNone/>
            </a:pPr>
            <a:endParaRPr lang="en-IN" sz="3200" dirty="0">
              <a:solidFill>
                <a:schemeClr val="bg1"/>
              </a:solidFill>
            </a:endParaRPr>
          </a:p>
        </p:txBody>
      </p:sp>
    </p:spTree>
    <p:extLst>
      <p:ext uri="{BB962C8B-B14F-4D97-AF65-F5344CB8AC3E}">
        <p14:creationId xmlns:p14="http://schemas.microsoft.com/office/powerpoint/2010/main" val="33593739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52306"/>
          </a:xfrm>
        </p:spPr>
        <p:txBody>
          <a:bodyPr>
            <a:normAutofit fontScale="90000"/>
          </a:bodyPr>
          <a:lstStyle/>
          <a:p>
            <a:endParaRPr lang="en-IN" dirty="0"/>
          </a:p>
        </p:txBody>
      </p:sp>
      <p:sp>
        <p:nvSpPr>
          <p:cNvPr id="3" name="Content Placeholder 2"/>
          <p:cNvSpPr>
            <a:spLocks noGrp="1"/>
          </p:cNvSpPr>
          <p:nvPr>
            <p:ph idx="1"/>
          </p:nvPr>
        </p:nvSpPr>
        <p:spPr>
          <a:xfrm>
            <a:off x="838200" y="1184856"/>
            <a:ext cx="10515600" cy="5370490"/>
          </a:xfrm>
        </p:spPr>
        <p:txBody>
          <a:bodyPr>
            <a:normAutofit/>
          </a:bodyPr>
          <a:lstStyle/>
          <a:p>
            <a:pPr>
              <a:buFont typeface="Wingdings" panose="05000000000000000000" pitchFamily="2" charset="2"/>
              <a:buChar char="ü"/>
            </a:pPr>
            <a:r>
              <a:rPr lang="en-IN" sz="3200" dirty="0" smtClean="0">
                <a:solidFill>
                  <a:schemeClr val="bg1"/>
                </a:solidFill>
              </a:rPr>
              <a:t>TIME:</a:t>
            </a:r>
          </a:p>
          <a:p>
            <a:pPr marL="0" indent="0">
              <a:buNone/>
            </a:pPr>
            <a:r>
              <a:rPr lang="en-IN" sz="3200" dirty="0" smtClean="0">
                <a:solidFill>
                  <a:schemeClr val="bg1"/>
                </a:solidFill>
              </a:rPr>
              <a:t>It can be divided into two types</a:t>
            </a:r>
          </a:p>
          <a:p>
            <a:pPr marL="514350" indent="-514350">
              <a:buFont typeface="+mj-lt"/>
              <a:buAutoNum type="arabicPeriod"/>
            </a:pPr>
            <a:r>
              <a:rPr lang="en-IN" sz="3200" dirty="0" smtClean="0">
                <a:solidFill>
                  <a:schemeClr val="bg1"/>
                </a:solidFill>
              </a:rPr>
              <a:t>Continuous time</a:t>
            </a:r>
          </a:p>
          <a:p>
            <a:pPr marL="514350" indent="-514350">
              <a:buFont typeface="+mj-lt"/>
              <a:buAutoNum type="arabicPeriod"/>
            </a:pPr>
            <a:r>
              <a:rPr lang="en-IN" sz="3200" dirty="0" smtClean="0">
                <a:solidFill>
                  <a:schemeClr val="bg1"/>
                </a:solidFill>
              </a:rPr>
              <a:t>Slotted time</a:t>
            </a:r>
          </a:p>
          <a:p>
            <a:r>
              <a:rPr lang="en-IN" sz="3200" dirty="0" smtClean="0">
                <a:solidFill>
                  <a:schemeClr val="bg1"/>
                </a:solidFill>
              </a:rPr>
              <a:t>CONTINUOUS TIME:</a:t>
            </a:r>
          </a:p>
          <a:p>
            <a:pPr marL="0" indent="0">
              <a:buNone/>
            </a:pPr>
            <a:r>
              <a:rPr lang="en-IN" sz="3200" dirty="0">
                <a:solidFill>
                  <a:schemeClr val="bg1"/>
                </a:solidFill>
              </a:rPr>
              <a:t> </a:t>
            </a:r>
            <a:r>
              <a:rPr lang="en-IN" sz="3200" dirty="0" smtClean="0">
                <a:solidFill>
                  <a:schemeClr val="bg1"/>
                </a:solidFill>
              </a:rPr>
              <a:t>        frame transmission can begin at any instant. There is no matter clock dividing time into discrete intervals</a:t>
            </a:r>
          </a:p>
          <a:p>
            <a:r>
              <a:rPr lang="en-IN" sz="3200" dirty="0" smtClean="0">
                <a:solidFill>
                  <a:schemeClr val="bg1"/>
                </a:solidFill>
              </a:rPr>
              <a:t>SLOTTED TIME:</a:t>
            </a:r>
          </a:p>
          <a:p>
            <a:pPr marL="0" indent="0">
              <a:buNone/>
            </a:pPr>
            <a:r>
              <a:rPr lang="en-IN" sz="3200" dirty="0">
                <a:solidFill>
                  <a:schemeClr val="bg1"/>
                </a:solidFill>
              </a:rPr>
              <a:t> </a:t>
            </a:r>
            <a:r>
              <a:rPr lang="en-IN" sz="3200" dirty="0" smtClean="0">
                <a:solidFill>
                  <a:schemeClr val="bg1"/>
                </a:solidFill>
              </a:rPr>
              <a:t>         Time is divided into discrete intervals (slots). Frame transmissions always begin at the start of a slot.</a:t>
            </a:r>
            <a:endParaRPr lang="en-IN" sz="3200" dirty="0">
              <a:solidFill>
                <a:schemeClr val="bg1"/>
              </a:solidFill>
            </a:endParaRPr>
          </a:p>
        </p:txBody>
      </p:sp>
    </p:spTree>
    <p:extLst>
      <p:ext uri="{BB962C8B-B14F-4D97-AF65-F5344CB8AC3E}">
        <p14:creationId xmlns:p14="http://schemas.microsoft.com/office/powerpoint/2010/main" val="373309822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4881"/>
          </a:xfrm>
        </p:spPr>
        <p:txBody>
          <a:bodyPr>
            <a:normAutofit fontScale="90000"/>
          </a:bodyPr>
          <a:lstStyle/>
          <a:p>
            <a:endParaRPr lang="en-IN" dirty="0"/>
          </a:p>
        </p:txBody>
      </p:sp>
      <p:sp>
        <p:nvSpPr>
          <p:cNvPr id="3" name="Content Placeholder 2"/>
          <p:cNvSpPr>
            <a:spLocks noGrp="1"/>
          </p:cNvSpPr>
          <p:nvPr>
            <p:ph idx="1"/>
          </p:nvPr>
        </p:nvSpPr>
        <p:spPr>
          <a:xfrm>
            <a:off x="838200" y="1068946"/>
            <a:ext cx="10515600" cy="5473522"/>
          </a:xfrm>
        </p:spPr>
        <p:txBody>
          <a:bodyPr>
            <a:normAutofit/>
          </a:bodyPr>
          <a:lstStyle/>
          <a:p>
            <a:pPr>
              <a:buFont typeface="Wingdings" panose="05000000000000000000" pitchFamily="2" charset="2"/>
              <a:buChar char="ü"/>
            </a:pPr>
            <a:r>
              <a:rPr lang="en-IN" sz="3200" dirty="0" smtClean="0">
                <a:solidFill>
                  <a:schemeClr val="bg1"/>
                </a:solidFill>
              </a:rPr>
              <a:t>CARRIER SENSE</a:t>
            </a:r>
          </a:p>
          <a:p>
            <a:pPr marL="0" indent="0">
              <a:buNone/>
            </a:pPr>
            <a:r>
              <a:rPr lang="en-IN" sz="3200" dirty="0" smtClean="0">
                <a:solidFill>
                  <a:schemeClr val="bg1"/>
                </a:solidFill>
              </a:rPr>
              <a:t>If the channel is in use before trying to use it, if the channel is busy no station will be use</a:t>
            </a:r>
          </a:p>
          <a:p>
            <a:pPr>
              <a:buFont typeface="Wingdings" panose="05000000000000000000" pitchFamily="2" charset="2"/>
              <a:buChar char="ü"/>
            </a:pPr>
            <a:r>
              <a:rPr lang="en-IN" sz="3200" dirty="0" smtClean="0">
                <a:solidFill>
                  <a:schemeClr val="bg1"/>
                </a:solidFill>
              </a:rPr>
              <a:t>NO CARRIER SENSE</a:t>
            </a:r>
            <a:endParaRPr lang="en-IN" sz="3200" dirty="0">
              <a:solidFill>
                <a:schemeClr val="bg1"/>
              </a:solidFill>
            </a:endParaRPr>
          </a:p>
          <a:p>
            <a:pPr marL="0" indent="0">
              <a:buNone/>
            </a:pPr>
            <a:r>
              <a:rPr lang="en-IN" sz="3200" dirty="0" smtClean="0">
                <a:solidFill>
                  <a:schemeClr val="bg1"/>
                </a:solidFill>
              </a:rPr>
              <a:t>Stations cannot sense the channel before trying to use it. Time of used to sense loss data.</a:t>
            </a:r>
          </a:p>
        </p:txBody>
      </p:sp>
    </p:spTree>
    <p:extLst>
      <p:ext uri="{BB962C8B-B14F-4D97-AF65-F5344CB8AC3E}">
        <p14:creationId xmlns:p14="http://schemas.microsoft.com/office/powerpoint/2010/main" val="434784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7882"/>
            <a:ext cx="9144000" cy="1197735"/>
          </a:xfrm>
        </p:spPr>
        <p:txBody>
          <a:bodyPr>
            <a:normAutofit fontScale="90000"/>
          </a:bodyPr>
          <a:lstStyle/>
          <a:p>
            <a:r>
              <a:rPr lang="en-IN" sz="4400" dirty="0" smtClean="0">
                <a:solidFill>
                  <a:schemeClr val="bg1"/>
                </a:solidFill>
              </a:rPr>
              <a:t>FUNCTIONALITY OF DATA LINK LAYER</a:t>
            </a:r>
            <a:endParaRPr lang="en-IN" sz="4400" dirty="0">
              <a:solidFill>
                <a:schemeClr val="bg1"/>
              </a:solidFill>
            </a:endParaRPr>
          </a:p>
        </p:txBody>
      </p:sp>
      <p:sp>
        <p:nvSpPr>
          <p:cNvPr id="3" name="Subtitle 2"/>
          <p:cNvSpPr>
            <a:spLocks noGrp="1"/>
          </p:cNvSpPr>
          <p:nvPr>
            <p:ph type="subTitle" idx="1"/>
          </p:nvPr>
        </p:nvSpPr>
        <p:spPr>
          <a:xfrm>
            <a:off x="1524000" y="1635617"/>
            <a:ext cx="9144000" cy="3622183"/>
          </a:xfrm>
        </p:spPr>
        <p:txBody>
          <a:bodyPr>
            <a:normAutofit/>
          </a:bodyPr>
          <a:lstStyle/>
          <a:p>
            <a:pPr marL="342900" indent="-342900" algn="l">
              <a:buFont typeface="Arial" panose="020B0604020202020204" pitchFamily="34" charset="0"/>
              <a:buChar char="•"/>
            </a:pPr>
            <a:r>
              <a:rPr lang="en-IN" sz="3200" dirty="0" smtClean="0">
                <a:solidFill>
                  <a:schemeClr val="bg1"/>
                </a:solidFill>
              </a:rPr>
              <a:t>Farming</a:t>
            </a:r>
          </a:p>
          <a:p>
            <a:pPr marL="342900" indent="-342900" algn="l">
              <a:buFont typeface="Arial" panose="020B0604020202020204" pitchFamily="34" charset="0"/>
              <a:buChar char="•"/>
            </a:pPr>
            <a:r>
              <a:rPr lang="en-IN" sz="3200" dirty="0" smtClean="0">
                <a:solidFill>
                  <a:schemeClr val="bg1"/>
                </a:solidFill>
              </a:rPr>
              <a:t>Addressing</a:t>
            </a:r>
          </a:p>
          <a:p>
            <a:pPr marL="342900" indent="-342900" algn="l">
              <a:buFont typeface="Arial" panose="020B0604020202020204" pitchFamily="34" charset="0"/>
              <a:buChar char="•"/>
            </a:pPr>
            <a:r>
              <a:rPr lang="en-IN" sz="3200" dirty="0" smtClean="0">
                <a:solidFill>
                  <a:schemeClr val="bg1"/>
                </a:solidFill>
              </a:rPr>
              <a:t>Synchronization</a:t>
            </a:r>
          </a:p>
          <a:p>
            <a:pPr marL="342900" indent="-342900" algn="l">
              <a:buFont typeface="Arial" panose="020B0604020202020204" pitchFamily="34" charset="0"/>
              <a:buChar char="•"/>
            </a:pPr>
            <a:r>
              <a:rPr lang="en-IN" sz="3200" dirty="0" smtClean="0">
                <a:solidFill>
                  <a:schemeClr val="bg1"/>
                </a:solidFill>
              </a:rPr>
              <a:t>Error control</a:t>
            </a:r>
          </a:p>
          <a:p>
            <a:pPr marL="342900" indent="-342900" algn="l">
              <a:buFont typeface="Arial" panose="020B0604020202020204" pitchFamily="34" charset="0"/>
              <a:buChar char="•"/>
            </a:pPr>
            <a:r>
              <a:rPr lang="en-IN" sz="3200" dirty="0" smtClean="0">
                <a:solidFill>
                  <a:schemeClr val="bg1"/>
                </a:solidFill>
              </a:rPr>
              <a:t>Flow control</a:t>
            </a:r>
          </a:p>
          <a:p>
            <a:pPr marL="342900" indent="-342900" algn="l">
              <a:buFont typeface="Arial" panose="020B0604020202020204" pitchFamily="34" charset="0"/>
              <a:buChar char="•"/>
            </a:pPr>
            <a:r>
              <a:rPr lang="en-IN" sz="3200" dirty="0" smtClean="0">
                <a:solidFill>
                  <a:schemeClr val="bg1"/>
                </a:solidFill>
              </a:rPr>
              <a:t>Multi access</a:t>
            </a:r>
          </a:p>
          <a:p>
            <a:pPr algn="l"/>
            <a:endParaRPr lang="en-IN" sz="3200" dirty="0">
              <a:solidFill>
                <a:schemeClr val="bg1"/>
              </a:solidFill>
            </a:endParaRPr>
          </a:p>
        </p:txBody>
      </p:sp>
    </p:spTree>
    <p:extLst>
      <p:ext uri="{BB962C8B-B14F-4D97-AF65-F5344CB8AC3E}">
        <p14:creationId xmlns:p14="http://schemas.microsoft.com/office/powerpoint/2010/main" val="902621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IN" dirty="0" smtClean="0">
                <a:solidFill>
                  <a:srgbClr val="FF0000"/>
                </a:solidFill>
              </a:rPr>
              <a:t>FRAMING</a:t>
            </a:r>
            <a:r>
              <a:rPr lang="en-IN" dirty="0" smtClean="0">
                <a:solidFill>
                  <a:schemeClr val="bg1"/>
                </a:solidFill>
              </a:rPr>
              <a:t>: </a:t>
            </a:r>
          </a:p>
          <a:p>
            <a:r>
              <a:rPr lang="en-IN" dirty="0" smtClean="0">
                <a:solidFill>
                  <a:schemeClr val="bg1"/>
                </a:solidFill>
              </a:rPr>
              <a:t>It takes packets from internet layer and encapsulates them into frames</a:t>
            </a:r>
          </a:p>
          <a:p>
            <a:r>
              <a:rPr lang="en-IN" dirty="0" smtClean="0">
                <a:solidFill>
                  <a:schemeClr val="bg1"/>
                </a:solidFill>
              </a:rPr>
              <a:t>It sends each frame bit by bit to receiver.</a:t>
            </a:r>
          </a:p>
          <a:p>
            <a:pPr>
              <a:buFont typeface="Wingdings" panose="05000000000000000000" pitchFamily="2" charset="2"/>
              <a:buChar char="Ø"/>
            </a:pPr>
            <a:r>
              <a:rPr lang="en-IN" dirty="0" smtClean="0">
                <a:solidFill>
                  <a:srgbClr val="FF0000"/>
                </a:solidFill>
              </a:rPr>
              <a:t>ADDRESSING</a:t>
            </a:r>
            <a:r>
              <a:rPr lang="en-IN" dirty="0" smtClean="0">
                <a:solidFill>
                  <a:schemeClr val="bg1"/>
                </a:solidFill>
              </a:rPr>
              <a:t>:</a:t>
            </a:r>
          </a:p>
          <a:p>
            <a:r>
              <a:rPr lang="en-IN" dirty="0" smtClean="0">
                <a:solidFill>
                  <a:schemeClr val="bg1"/>
                </a:solidFill>
              </a:rPr>
              <a:t>DLL provides addressing destination hardware address will be included in header</a:t>
            </a:r>
            <a:endParaRPr lang="en-IN" dirty="0">
              <a:solidFill>
                <a:schemeClr val="bg1"/>
              </a:solidFill>
            </a:endParaRPr>
          </a:p>
        </p:txBody>
      </p:sp>
    </p:spTree>
    <p:extLst>
      <p:ext uri="{BB962C8B-B14F-4D97-AF65-F5344CB8AC3E}">
        <p14:creationId xmlns:p14="http://schemas.microsoft.com/office/powerpoint/2010/main" val="2865666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Font typeface="Wingdings" panose="05000000000000000000" pitchFamily="2" charset="2"/>
              <a:buChar char="Ø"/>
            </a:pPr>
            <a:r>
              <a:rPr lang="en-IN" dirty="0" smtClean="0">
                <a:solidFill>
                  <a:srgbClr val="FF0000"/>
                </a:solidFill>
              </a:rPr>
              <a:t>SYNCHRONIZATION:</a:t>
            </a:r>
            <a:endParaRPr lang="en-IN" dirty="0" smtClean="0">
              <a:solidFill>
                <a:schemeClr val="bg1"/>
              </a:solidFill>
            </a:endParaRPr>
          </a:p>
          <a:p>
            <a:r>
              <a:rPr lang="en-IN" dirty="0" smtClean="0">
                <a:solidFill>
                  <a:schemeClr val="bg1"/>
                </a:solidFill>
              </a:rPr>
              <a:t>To avoid data loose sending some check point and if any data is lost will not go with the first frame and continue with the same frame where error is occur</a:t>
            </a:r>
          </a:p>
          <a:p>
            <a:pPr>
              <a:buFont typeface="Wingdings" panose="05000000000000000000" pitchFamily="2" charset="2"/>
              <a:buChar char="Ø"/>
            </a:pPr>
            <a:r>
              <a:rPr lang="en-IN" sz="3200" dirty="0" smtClean="0">
                <a:solidFill>
                  <a:srgbClr val="FF0000"/>
                </a:solidFill>
              </a:rPr>
              <a:t>ERROR CONTROL</a:t>
            </a:r>
            <a:r>
              <a:rPr lang="en-IN" sz="3200" dirty="0" smtClean="0">
                <a:solidFill>
                  <a:schemeClr val="bg1"/>
                </a:solidFill>
              </a:rPr>
              <a:t>:</a:t>
            </a:r>
          </a:p>
          <a:p>
            <a:r>
              <a:rPr lang="en-IN" sz="3200" dirty="0" smtClean="0">
                <a:solidFill>
                  <a:schemeClr val="bg1"/>
                </a:solidFill>
              </a:rPr>
              <a:t>It can occur during transmission that can be detect in data link layer. </a:t>
            </a:r>
            <a:r>
              <a:rPr lang="en-IN" sz="3200" dirty="0">
                <a:solidFill>
                  <a:schemeClr val="bg1"/>
                </a:solidFill>
              </a:rPr>
              <a:t>R</a:t>
            </a:r>
            <a:r>
              <a:rPr lang="en-IN" sz="3200" dirty="0" smtClean="0">
                <a:solidFill>
                  <a:schemeClr val="bg1"/>
                </a:solidFill>
              </a:rPr>
              <a:t>eceiver sends acknowledgement to transmit the corrupted data   </a:t>
            </a:r>
            <a:endParaRPr lang="en-IN" sz="3200" dirty="0" smtClean="0">
              <a:solidFill>
                <a:srgbClr val="FF0000"/>
              </a:solidFill>
            </a:endParaRPr>
          </a:p>
        </p:txBody>
      </p:sp>
    </p:spTree>
    <p:extLst>
      <p:ext uri="{BB962C8B-B14F-4D97-AF65-F5344CB8AC3E}">
        <p14:creationId xmlns:p14="http://schemas.microsoft.com/office/powerpoint/2010/main" val="1165952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IN" sz="3200" dirty="0" smtClean="0">
                <a:solidFill>
                  <a:srgbClr val="FF0000"/>
                </a:solidFill>
              </a:rPr>
              <a:t>FLOW CONTROL</a:t>
            </a:r>
            <a:r>
              <a:rPr lang="en-IN" sz="3200" dirty="0" smtClean="0">
                <a:solidFill>
                  <a:schemeClr val="bg1"/>
                </a:solidFill>
              </a:rPr>
              <a:t>:</a:t>
            </a:r>
          </a:p>
          <a:p>
            <a:r>
              <a:rPr lang="en-IN" sz="3200" dirty="0" smtClean="0">
                <a:solidFill>
                  <a:schemeClr val="bg1"/>
                </a:solidFill>
              </a:rPr>
              <a:t>When a data frame is send from one host to other over a single medium, it is required that a sender and receiver should at a same speed</a:t>
            </a:r>
          </a:p>
          <a:p>
            <a:r>
              <a:rPr lang="en-IN" sz="3200" dirty="0" smtClean="0">
                <a:solidFill>
                  <a:schemeClr val="bg1"/>
                </a:solidFill>
              </a:rPr>
              <a:t>It sender is sending to fast the receiver may be over loaded </a:t>
            </a:r>
          </a:p>
          <a:p>
            <a:pPr>
              <a:buFont typeface="Wingdings" panose="05000000000000000000" pitchFamily="2" charset="2"/>
              <a:buChar char="Ø"/>
            </a:pPr>
            <a:r>
              <a:rPr lang="en-IN" sz="3200" dirty="0" smtClean="0">
                <a:solidFill>
                  <a:srgbClr val="FF0000"/>
                </a:solidFill>
              </a:rPr>
              <a:t>MULTIACCESS</a:t>
            </a:r>
            <a:r>
              <a:rPr lang="en-IN" sz="3200" dirty="0" smtClean="0">
                <a:solidFill>
                  <a:schemeClr val="bg1"/>
                </a:solidFill>
              </a:rPr>
              <a:t>:</a:t>
            </a:r>
          </a:p>
          <a:p>
            <a:r>
              <a:rPr lang="en-IN" sz="3200" dirty="0" smtClean="0">
                <a:solidFill>
                  <a:schemeClr val="bg1"/>
                </a:solidFill>
              </a:rPr>
              <a:t>Multiple user can access a shared media among multiple system</a:t>
            </a:r>
            <a:endParaRPr lang="en-IN" sz="3200" dirty="0">
              <a:solidFill>
                <a:schemeClr val="bg1"/>
              </a:solidFill>
            </a:endParaRPr>
          </a:p>
        </p:txBody>
      </p:sp>
    </p:spTree>
    <p:extLst>
      <p:ext uri="{BB962C8B-B14F-4D97-AF65-F5344CB8AC3E}">
        <p14:creationId xmlns:p14="http://schemas.microsoft.com/office/powerpoint/2010/main" val="249284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ERROR DETECTION AND CORRECTION</a:t>
            </a:r>
            <a:endParaRPr lang="en-IN"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IN" sz="3200" dirty="0" smtClean="0">
                <a:solidFill>
                  <a:schemeClr val="bg1"/>
                </a:solidFill>
              </a:rPr>
              <a:t>There are many mesons such as noise, cross-talk etc. which may help data to get corrupted during transmission. DLL uses some error control mechanism. To understand how errors is controlled, it is essential to known what types of errors may occur.</a:t>
            </a:r>
            <a:endParaRPr lang="en-IN" sz="3200" dirty="0">
              <a:solidFill>
                <a:schemeClr val="bg1"/>
              </a:solidFill>
            </a:endParaRPr>
          </a:p>
        </p:txBody>
      </p:sp>
    </p:spTree>
    <p:extLst>
      <p:ext uri="{BB962C8B-B14F-4D97-AF65-F5344CB8AC3E}">
        <p14:creationId xmlns:p14="http://schemas.microsoft.com/office/powerpoint/2010/main" val="2166131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620</TotalTime>
  <Words>2090</Words>
  <Application>Microsoft Office PowerPoint</Application>
  <PresentationFormat>Widescreen</PresentationFormat>
  <Paragraphs>381</Paragraphs>
  <Slides>49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Arial</vt:lpstr>
      <vt:lpstr>Cambria Math</vt:lpstr>
      <vt:lpstr>Times New Roman</vt:lpstr>
      <vt:lpstr>Wingdings</vt:lpstr>
      <vt:lpstr>Office Theme</vt:lpstr>
      <vt:lpstr>DATA LINK LAYER</vt:lpstr>
      <vt:lpstr>PowerPoint Presentation</vt:lpstr>
      <vt:lpstr>DESIGN ISSUES</vt:lpstr>
      <vt:lpstr>DLL IS DIVIDED INTO 2 SUBLAYERS</vt:lpstr>
      <vt:lpstr>FUNCTIONALITY OF DATA LINK LAYER</vt:lpstr>
      <vt:lpstr>PowerPoint Presentation</vt:lpstr>
      <vt:lpstr>PowerPoint Presentation</vt:lpstr>
      <vt:lpstr>PowerPoint Presentation</vt:lpstr>
      <vt:lpstr>ERROR DETECTION AND CORRECTION</vt:lpstr>
      <vt:lpstr>TYPES OF ERROR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STOP AND WAIT</vt:lpstr>
      <vt:lpstr>PowerPoint Presentation</vt:lpstr>
      <vt:lpstr>REQUIREMENTS FOR ERROR  CONTROL MECHANISM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DYNAMIC CHANNEL ALLOCATION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likith</dc:creator>
  <cp:lastModifiedBy>a likith</cp:lastModifiedBy>
  <cp:revision>48</cp:revision>
  <dcterms:created xsi:type="dcterms:W3CDTF">2021-11-10T16:06:59Z</dcterms:created>
  <dcterms:modified xsi:type="dcterms:W3CDTF">2021-11-17T15:57:50Z</dcterms:modified>
</cp:coreProperties>
</file>