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321" r:id="rId3"/>
    <p:sldId id="349" r:id="rId4"/>
    <p:sldId id="326" r:id="rId5"/>
    <p:sldId id="327" r:id="rId6"/>
    <p:sldId id="325" r:id="rId7"/>
    <p:sldId id="322" r:id="rId8"/>
    <p:sldId id="365" r:id="rId9"/>
    <p:sldId id="328" r:id="rId10"/>
    <p:sldId id="355" r:id="rId11"/>
    <p:sldId id="331" r:id="rId12"/>
    <p:sldId id="353" r:id="rId13"/>
    <p:sldId id="356" r:id="rId14"/>
    <p:sldId id="332" r:id="rId15"/>
    <p:sldId id="354" r:id="rId16"/>
    <p:sldId id="364" r:id="rId17"/>
    <p:sldId id="320" r:id="rId18"/>
    <p:sldId id="372" r:id="rId19"/>
    <p:sldId id="259" r:id="rId20"/>
    <p:sldId id="268" r:id="rId21"/>
    <p:sldId id="373" r:id="rId22"/>
    <p:sldId id="272" r:id="rId23"/>
    <p:sldId id="273" r:id="rId24"/>
    <p:sldId id="360" r:id="rId25"/>
    <p:sldId id="274" r:id="rId26"/>
    <p:sldId id="361" r:id="rId27"/>
    <p:sldId id="277" r:id="rId28"/>
    <p:sldId id="363" r:id="rId29"/>
    <p:sldId id="350" r:id="rId30"/>
    <p:sldId id="405" r:id="rId31"/>
    <p:sldId id="406" r:id="rId32"/>
    <p:sldId id="407" r:id="rId33"/>
    <p:sldId id="408" r:id="rId34"/>
    <p:sldId id="409" r:id="rId35"/>
    <p:sldId id="410" r:id="rId36"/>
    <p:sldId id="411" r:id="rId37"/>
    <p:sldId id="392" r:id="rId38"/>
    <p:sldId id="397" r:id="rId39"/>
    <p:sldId id="398" r:id="rId40"/>
    <p:sldId id="399" r:id="rId41"/>
    <p:sldId id="400" r:id="rId42"/>
    <p:sldId id="401" r:id="rId43"/>
    <p:sldId id="402" r:id="rId44"/>
    <p:sldId id="403" r:id="rId45"/>
    <p:sldId id="404" r:id="rId46"/>
    <p:sldId id="278" r:id="rId47"/>
    <p:sldId id="279" r:id="rId48"/>
    <p:sldId id="380" r:id="rId49"/>
    <p:sldId id="378" r:id="rId50"/>
    <p:sldId id="384" r:id="rId51"/>
    <p:sldId id="375" r:id="rId52"/>
    <p:sldId id="376" r:id="rId53"/>
    <p:sldId id="374" r:id="rId54"/>
    <p:sldId id="282" r:id="rId55"/>
    <p:sldId id="283" r:id="rId56"/>
    <p:sldId id="379" r:id="rId57"/>
    <p:sldId id="288" r:id="rId58"/>
    <p:sldId id="289" r:id="rId59"/>
    <p:sldId id="381" r:id="rId60"/>
    <p:sldId id="382" r:id="rId61"/>
    <p:sldId id="383" r:id="rId62"/>
    <p:sldId id="294" r:id="rId63"/>
    <p:sldId id="366" r:id="rId64"/>
    <p:sldId id="295" r:id="rId65"/>
    <p:sldId id="296" r:id="rId66"/>
    <p:sldId id="367" r:id="rId67"/>
    <p:sldId id="297" r:id="rId68"/>
    <p:sldId id="298" r:id="rId69"/>
    <p:sldId id="369" r:id="rId70"/>
    <p:sldId id="371" r:id="rId71"/>
    <p:sldId id="299" r:id="rId72"/>
    <p:sldId id="300" r:id="rId73"/>
    <p:sldId id="302" r:id="rId74"/>
    <p:sldId id="368" r:id="rId75"/>
    <p:sldId id="303" r:id="rId76"/>
    <p:sldId id="304" r:id="rId77"/>
    <p:sldId id="370" r:id="rId78"/>
    <p:sldId id="306" r:id="rId79"/>
    <p:sldId id="307" r:id="rId80"/>
    <p:sldId id="308" r:id="rId81"/>
    <p:sldId id="310" r:id="rId82"/>
    <p:sldId id="311" r:id="rId83"/>
    <p:sldId id="312" r:id="rId84"/>
    <p:sldId id="313" r:id="rId85"/>
    <p:sldId id="314" r:id="rId86"/>
    <p:sldId id="385" r:id="rId87"/>
    <p:sldId id="386" r:id="rId88"/>
    <p:sldId id="396" r:id="rId89"/>
    <p:sldId id="387" r:id="rId90"/>
    <p:sldId id="391" r:id="rId91"/>
    <p:sldId id="393" r:id="rId92"/>
    <p:sldId id="394" r:id="rId93"/>
    <p:sldId id="388" r:id="rId94"/>
    <p:sldId id="395" r:id="rId95"/>
    <p:sldId id="389" r:id="rId96"/>
    <p:sldId id="390" r:id="rId9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1" d="100"/>
          <a:sy n="81" d="100"/>
        </p:scale>
        <p:origin x="1498" y="5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0F3B6B8-6568-8C4F-B5CC-204CCFF2156B}" type="datetimeFigureOut">
              <a:rPr lang="en-US" smtClean="0"/>
              <a:pPr/>
              <a:t>4/4/2025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F9A9B0-B9B0-BA47-9575-77FABF32F27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F3B6B8-6568-8C4F-B5CC-204CCFF2156B}" type="datetimeFigureOut">
              <a:rPr lang="en-US" smtClean="0"/>
              <a:pPr/>
              <a:t>4/4/2025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F9A9B0-B9B0-BA47-9575-77FABF32F27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F3B6B8-6568-8C4F-B5CC-204CCFF2156B}" type="datetimeFigureOut">
              <a:rPr lang="en-US" smtClean="0"/>
              <a:pPr/>
              <a:t>4/4/2025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F9A9B0-B9B0-BA47-9575-77FABF32F27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F3B6B8-6568-8C4F-B5CC-204CCFF2156B}" type="datetimeFigureOut">
              <a:rPr lang="en-US" smtClean="0"/>
              <a:pPr/>
              <a:t>4/4/2025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F9A9B0-B9B0-BA47-9575-77FABF32F27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F3B6B8-6568-8C4F-B5CC-204CCFF2156B}" type="datetimeFigureOut">
              <a:rPr lang="en-US" smtClean="0"/>
              <a:pPr/>
              <a:t>4/4/2025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F9A9B0-B9B0-BA47-9575-77FABF32F27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0F3B6B8-6568-8C4F-B5CC-204CCFF2156B}" type="datetimeFigureOut">
              <a:rPr lang="en-US" smtClean="0"/>
              <a:pPr/>
              <a:t>4/4/2025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F9A9B0-B9B0-BA47-9575-77FABF32F27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0F3B6B8-6568-8C4F-B5CC-204CCFF2156B}" type="datetimeFigureOut">
              <a:rPr lang="en-US" smtClean="0"/>
              <a:pPr/>
              <a:t>4/4/2025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F9A9B0-B9B0-BA47-9575-77FABF32F27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F3B6B8-6568-8C4F-B5CC-204CCFF2156B}" type="datetimeFigureOut">
              <a:rPr lang="en-US" smtClean="0"/>
              <a:pPr/>
              <a:t>4/4/2025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F9A9B0-B9B0-BA47-9575-77FABF32F27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F3B6B8-6568-8C4F-B5CC-204CCFF2156B}" type="datetimeFigureOut">
              <a:rPr lang="en-US" smtClean="0"/>
              <a:pPr/>
              <a:t>4/4/2025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F9A9B0-B9B0-BA47-9575-77FABF32F27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F3B6B8-6568-8C4F-B5CC-204CCFF2156B}" type="datetimeFigureOut">
              <a:rPr lang="en-US" smtClean="0"/>
              <a:pPr/>
              <a:t>4/4/2025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F9A9B0-B9B0-BA47-9575-77FABF32F27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F3B6B8-6568-8C4F-B5CC-204CCFF2156B}" type="datetimeFigureOut">
              <a:rPr lang="en-US" smtClean="0"/>
              <a:pPr/>
              <a:t>4/4/2025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F9A9B0-B9B0-BA47-9575-77FABF32F27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F3B6B8-6568-8C4F-B5CC-204CCFF2156B}" type="datetimeFigureOut">
              <a:rPr lang="en-US" smtClean="0"/>
              <a:pPr/>
              <a:t>4/4/2025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F9A9B0-B9B0-BA47-9575-77FABF32F27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www.oracle.com/technetwork/java/javase/downloads/index.html"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zookeeper.apache.org/releases.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www.guru99.com/install-java.html" TargetMode="External"/><Relationship Id="rId2" Type="http://schemas.openxmlformats.org/officeDocument/2006/relationships/hyperlink" Target="http://www.oracle.com/technetwork/java/javase/downloads/index.html" TargetMode="External"/><Relationship Id="rId1" Type="http://schemas.openxmlformats.org/officeDocument/2006/relationships/slideLayout" Target="../slideLayouts/slideLayout2.xml"/><Relationship Id="rId4" Type="http://schemas.openxmlformats.org/officeDocument/2006/relationships/hyperlink" Target="http://zookeeper.apache.org/"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www.erp-information.com/enterprise-data-modeling"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2"/>
          <p:cNvSpPr>
            <a:spLocks noGrp="1"/>
          </p:cNvSpPr>
          <p:nvPr>
            <p:ph idx="1"/>
          </p:nvPr>
        </p:nvSpPr>
        <p:spPr>
          <a:xfrm>
            <a:off x="457200" y="1685925"/>
            <a:ext cx="8229600" cy="1814512"/>
          </a:xfrm>
        </p:spPr>
        <p:txBody>
          <a:bodyPr>
            <a:normAutofit/>
          </a:bodyPr>
          <a:lstStyle/>
          <a:p>
            <a:pPr marL="215900" lvl="1" indent="0" algn="ctr">
              <a:lnSpc>
                <a:spcPct val="98000"/>
              </a:lnSpc>
              <a:buSzPct val="45000"/>
              <a:buFont typeface="Verdana" pitchFamily="-10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3600" b="1" dirty="0"/>
              <a:t>Unit-5</a:t>
            </a:r>
          </a:p>
          <a:p>
            <a:pPr marL="215900" lvl="1" indent="0" algn="ctr">
              <a:lnSpc>
                <a:spcPct val="98000"/>
              </a:lnSpc>
              <a:buSzPct val="45000"/>
              <a:buFont typeface="Verdana" pitchFamily="-10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3600" b="1" dirty="0">
                <a:solidFill>
                  <a:srgbClr val="FF0000"/>
                </a:solidFill>
              </a:rPr>
              <a:t>BigData Analytics</a:t>
            </a:r>
          </a:p>
          <a:p>
            <a:pPr marL="215900" lvl="1" indent="0" algn="ctr">
              <a:lnSpc>
                <a:spcPct val="98000"/>
              </a:lnSpc>
              <a:buSzPct val="45000"/>
              <a:buFont typeface="Verdana" pitchFamily="-10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400" b="1" dirty="0">
                <a:solidFill>
                  <a:srgbClr val="7030A0"/>
                </a:solidFill>
              </a:rPr>
              <a:t>(20CSE361)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i\Desktop\SITAMS\BDA\PPT\Unit-5\hbase-architecture-1.jpg"/>
          <p:cNvPicPr>
            <a:picLocks noGrp="1" noChangeAspect="1" noChangeArrowheads="1"/>
          </p:cNvPicPr>
          <p:nvPr>
            <p:ph idx="1"/>
          </p:nvPr>
        </p:nvPicPr>
        <p:blipFill>
          <a:blip r:embed="rId2"/>
          <a:srcRect/>
          <a:stretch>
            <a:fillRect/>
          </a:stretch>
        </p:blipFill>
        <p:spPr bwMode="auto">
          <a:xfrm>
            <a:off x="138088" y="214313"/>
            <a:ext cx="8812162" cy="6372225"/>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1758"/>
            <a:ext cx="8229600" cy="625475"/>
          </a:xfrm>
        </p:spPr>
        <p:txBody>
          <a:bodyPr>
            <a:noAutofit/>
          </a:bodyPr>
          <a:lstStyle/>
          <a:p>
            <a:pPr algn="l"/>
            <a:r>
              <a:rPr lang="en-US" sz="3600" dirty="0">
                <a:solidFill>
                  <a:srgbClr val="FF0000"/>
                </a:solidFill>
              </a:rPr>
              <a:t>Master Server</a:t>
            </a:r>
          </a:p>
        </p:txBody>
      </p:sp>
      <p:sp>
        <p:nvSpPr>
          <p:cNvPr id="3" name="Content Placeholder 2"/>
          <p:cNvSpPr>
            <a:spLocks noGrp="1"/>
          </p:cNvSpPr>
          <p:nvPr>
            <p:ph idx="1"/>
          </p:nvPr>
        </p:nvSpPr>
        <p:spPr>
          <a:xfrm>
            <a:off x="457200" y="900114"/>
            <a:ext cx="8229600" cy="5514974"/>
          </a:xfrm>
        </p:spPr>
        <p:txBody>
          <a:bodyPr>
            <a:normAutofit fontScale="92500" lnSpcReduction="10000"/>
          </a:bodyPr>
          <a:lstStyle/>
          <a:p>
            <a:pPr marL="313690" marR="5080" indent="-300990" algn="just">
              <a:lnSpc>
                <a:spcPct val="100600"/>
              </a:lnSpc>
              <a:spcBef>
                <a:spcPts val="90"/>
              </a:spcBef>
              <a:buClr>
                <a:srgbClr val="6697CC"/>
              </a:buClr>
              <a:buNone/>
              <a:tabLst>
                <a:tab pos="313055" algn="l"/>
                <a:tab pos="313690" algn="l"/>
              </a:tabLst>
            </a:pPr>
            <a:r>
              <a:rPr lang="en-US" b="1" dirty="0"/>
              <a:t>HBase</a:t>
            </a:r>
            <a:r>
              <a:rPr lang="en-US" dirty="0"/>
              <a:t> has mainly three different parts are </a:t>
            </a:r>
            <a:r>
              <a:rPr lang="en-US" dirty="0">
                <a:solidFill>
                  <a:srgbClr val="FF0000"/>
                </a:solidFill>
              </a:rPr>
              <a:t>HMaster, RegionServer and the Zookeeper.</a:t>
            </a:r>
          </a:p>
          <a:p>
            <a:pPr marL="313690" marR="5080" indent="-300990" algn="just">
              <a:lnSpc>
                <a:spcPct val="100600"/>
              </a:lnSpc>
              <a:spcBef>
                <a:spcPts val="90"/>
              </a:spcBef>
              <a:buClr>
                <a:srgbClr val="6697CC"/>
              </a:buClr>
              <a:buFont typeface="Arial MT"/>
              <a:buChar char="•"/>
              <a:tabLst>
                <a:tab pos="313055" algn="l"/>
                <a:tab pos="313690" algn="l"/>
              </a:tabLst>
            </a:pPr>
            <a:endParaRPr lang="en-US" dirty="0"/>
          </a:p>
          <a:p>
            <a:pPr marL="313690" marR="5080" indent="-300990" algn="just">
              <a:lnSpc>
                <a:spcPct val="100600"/>
              </a:lnSpc>
              <a:spcBef>
                <a:spcPts val="90"/>
              </a:spcBef>
              <a:buClr>
                <a:srgbClr val="6697CC"/>
              </a:buClr>
              <a:buNone/>
              <a:tabLst>
                <a:tab pos="313055" algn="l"/>
                <a:tab pos="313690" algn="l"/>
              </a:tabLst>
            </a:pPr>
            <a:r>
              <a:rPr lang="en-US" b="1" dirty="0"/>
              <a:t>HMaster: </a:t>
            </a:r>
            <a:r>
              <a:rPr lang="en-US" dirty="0"/>
              <a:t>HMaster in HBase is a process which helps to </a:t>
            </a:r>
            <a:r>
              <a:rPr lang="en-US" b="1" dirty="0"/>
              <a:t>assign the regions to region server</a:t>
            </a:r>
            <a:r>
              <a:rPr lang="en-US" dirty="0"/>
              <a:t>. It balances the loads by assigning the regions.</a:t>
            </a:r>
          </a:p>
          <a:p>
            <a:pPr marL="313690" marR="5080" indent="-300990" algn="just">
              <a:lnSpc>
                <a:spcPct val="100600"/>
              </a:lnSpc>
              <a:spcBef>
                <a:spcPts val="90"/>
              </a:spcBef>
              <a:buClr>
                <a:srgbClr val="6697CC"/>
              </a:buClr>
              <a:buFont typeface="Arial MT"/>
              <a:buChar char="•"/>
              <a:tabLst>
                <a:tab pos="313055" algn="l"/>
                <a:tab pos="313690" algn="l"/>
              </a:tabLst>
            </a:pPr>
            <a:endParaRPr lang="en-US" dirty="0"/>
          </a:p>
          <a:p>
            <a:pPr marL="313690" marR="5080" indent="-300990" algn="just">
              <a:lnSpc>
                <a:spcPct val="100600"/>
              </a:lnSpc>
              <a:spcBef>
                <a:spcPts val="90"/>
              </a:spcBef>
              <a:buClr>
                <a:srgbClr val="6697CC"/>
              </a:buClr>
              <a:buFont typeface="Arial MT"/>
              <a:buChar char="•"/>
              <a:tabLst>
                <a:tab pos="313055" algn="l"/>
                <a:tab pos="313690" algn="l"/>
              </a:tabLst>
            </a:pPr>
            <a:r>
              <a:rPr lang="en-US" dirty="0" err="1"/>
              <a:t>HMaster</a:t>
            </a:r>
            <a:r>
              <a:rPr lang="en-US" dirty="0"/>
              <a:t> helps to create, modify, and delete tables in the database.</a:t>
            </a:r>
          </a:p>
          <a:p>
            <a:pPr marL="313690" marR="5080" indent="-300990" algn="just">
              <a:lnSpc>
                <a:spcPct val="100600"/>
              </a:lnSpc>
              <a:spcBef>
                <a:spcPts val="90"/>
              </a:spcBef>
              <a:buClr>
                <a:srgbClr val="6697CC"/>
              </a:buClr>
              <a:buFont typeface="Arial MT"/>
              <a:buChar char="•"/>
              <a:tabLst>
                <a:tab pos="313055" algn="l"/>
                <a:tab pos="313690" algn="l"/>
              </a:tabLst>
            </a:pPr>
            <a:endParaRPr lang="en-US" dirty="0"/>
          </a:p>
          <a:p>
            <a:pPr marL="313690" marR="5080" indent="-300990" algn="just">
              <a:lnSpc>
                <a:spcPct val="100600"/>
              </a:lnSpc>
              <a:spcBef>
                <a:spcPts val="90"/>
              </a:spcBef>
              <a:buClr>
                <a:srgbClr val="6697CC"/>
              </a:buClr>
              <a:buFont typeface="Arial MT"/>
              <a:buChar char="•"/>
              <a:tabLst>
                <a:tab pos="313055" algn="l"/>
                <a:tab pos="313690" algn="l"/>
              </a:tabLst>
            </a:pPr>
            <a:r>
              <a:rPr lang="en-US" dirty="0"/>
              <a:t>It also cares about different tasks </a:t>
            </a:r>
            <a:r>
              <a:rPr lang="en-US" b="1" dirty="0"/>
              <a:t>when the client wants to change the schema or metadata.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1758"/>
            <a:ext cx="8229600" cy="625475"/>
          </a:xfrm>
        </p:spPr>
        <p:txBody>
          <a:bodyPr>
            <a:noAutofit/>
          </a:bodyPr>
          <a:lstStyle/>
          <a:p>
            <a:pPr algn="l"/>
            <a:r>
              <a:rPr lang="en-US" sz="3600" dirty="0">
                <a:solidFill>
                  <a:srgbClr val="FF0000"/>
                </a:solidFill>
              </a:rPr>
              <a:t>Region Server</a:t>
            </a:r>
          </a:p>
        </p:txBody>
      </p:sp>
      <p:sp>
        <p:nvSpPr>
          <p:cNvPr id="3" name="Content Placeholder 2"/>
          <p:cNvSpPr>
            <a:spLocks noGrp="1"/>
          </p:cNvSpPr>
          <p:nvPr>
            <p:ph idx="1"/>
          </p:nvPr>
        </p:nvSpPr>
        <p:spPr>
          <a:xfrm>
            <a:off x="457200" y="900114"/>
            <a:ext cx="8229600" cy="5514974"/>
          </a:xfrm>
        </p:spPr>
        <p:txBody>
          <a:bodyPr>
            <a:normAutofit lnSpcReduction="10000"/>
          </a:bodyPr>
          <a:lstStyle/>
          <a:p>
            <a:pPr marL="313690" marR="5080" indent="-300990" algn="just">
              <a:lnSpc>
                <a:spcPct val="100600"/>
              </a:lnSpc>
              <a:spcBef>
                <a:spcPts val="90"/>
              </a:spcBef>
              <a:buClr>
                <a:srgbClr val="6697CC"/>
              </a:buClr>
              <a:tabLst>
                <a:tab pos="313055" algn="l"/>
                <a:tab pos="313690" algn="l"/>
              </a:tabLst>
            </a:pPr>
            <a:r>
              <a:rPr lang="en-US" dirty="0"/>
              <a:t>Region Server are the main working with nodes</a:t>
            </a:r>
            <a:r>
              <a:rPr lang="en-US" dirty="0">
                <a:solidFill>
                  <a:srgbClr val="FF0000"/>
                </a:solidFill>
              </a:rPr>
              <a:t>. It handles the Read, Write, and Modify requests from the clients. </a:t>
            </a:r>
          </a:p>
          <a:p>
            <a:pPr marL="313690" marR="5080" indent="-300990" algn="just">
              <a:lnSpc>
                <a:spcPct val="100600"/>
              </a:lnSpc>
              <a:spcBef>
                <a:spcPts val="90"/>
              </a:spcBef>
              <a:buClr>
                <a:srgbClr val="6697CC"/>
              </a:buClr>
              <a:tabLst>
                <a:tab pos="313055" algn="l"/>
                <a:tab pos="313690" algn="l"/>
              </a:tabLst>
            </a:pPr>
            <a:endParaRPr lang="en-US" sz="2000" dirty="0"/>
          </a:p>
          <a:p>
            <a:pPr marL="313690" marR="5080" indent="-300990" algn="just">
              <a:lnSpc>
                <a:spcPct val="100600"/>
              </a:lnSpc>
              <a:spcBef>
                <a:spcPts val="90"/>
              </a:spcBef>
              <a:buClr>
                <a:srgbClr val="6697CC"/>
              </a:buClr>
              <a:tabLst>
                <a:tab pos="313055" algn="l"/>
                <a:tab pos="313690" algn="l"/>
              </a:tabLst>
            </a:pPr>
            <a:r>
              <a:rPr lang="en-US" dirty="0"/>
              <a:t>The region server runs on every node in the Hadoop clusters. </a:t>
            </a:r>
          </a:p>
          <a:p>
            <a:pPr marL="313690" marR="5080" indent="-300990" algn="just">
              <a:lnSpc>
                <a:spcPct val="100600"/>
              </a:lnSpc>
              <a:spcBef>
                <a:spcPts val="90"/>
              </a:spcBef>
              <a:buClr>
                <a:srgbClr val="6697CC"/>
              </a:buClr>
              <a:tabLst>
                <a:tab pos="313055" algn="l"/>
                <a:tab pos="313690" algn="l"/>
              </a:tabLst>
            </a:pPr>
            <a:endParaRPr lang="en-US" sz="2000" dirty="0"/>
          </a:p>
          <a:p>
            <a:pPr marL="313690" marR="5080" indent="-300990" algn="just">
              <a:lnSpc>
                <a:spcPct val="100600"/>
              </a:lnSpc>
              <a:spcBef>
                <a:spcPts val="90"/>
              </a:spcBef>
              <a:buClr>
                <a:srgbClr val="6697CC"/>
              </a:buClr>
              <a:tabLst>
                <a:tab pos="313055" algn="l"/>
                <a:tab pos="313690" algn="l"/>
              </a:tabLst>
            </a:pPr>
            <a:r>
              <a:rPr lang="en-US" dirty="0"/>
              <a:t>Its read cache called </a:t>
            </a:r>
            <a:r>
              <a:rPr lang="en-US" b="1" dirty="0"/>
              <a:t>Block Cache, </a:t>
            </a:r>
            <a:r>
              <a:rPr lang="en-US" dirty="0"/>
              <a:t>read data are stored in the </a:t>
            </a:r>
            <a:r>
              <a:rPr lang="en-US" b="1" dirty="0"/>
              <a:t>read cache, </a:t>
            </a:r>
            <a:r>
              <a:rPr lang="en-US" dirty="0"/>
              <a:t>and when the cache is full, recently used data is removed. Another cache is present here called </a:t>
            </a:r>
            <a:r>
              <a:rPr lang="en-US" b="1" dirty="0" err="1"/>
              <a:t>MemStore</a:t>
            </a:r>
            <a:r>
              <a:rPr lang="en-US" b="1" dirty="0"/>
              <a:t>. </a:t>
            </a:r>
          </a:p>
          <a:p>
            <a:pPr marL="313690" marR="5080" indent="-300990" algn="just">
              <a:lnSpc>
                <a:spcPct val="100600"/>
              </a:lnSpc>
              <a:spcBef>
                <a:spcPts val="90"/>
              </a:spcBef>
              <a:buClr>
                <a:srgbClr val="6697CC"/>
              </a:buClr>
              <a:tabLst>
                <a:tab pos="313055" algn="l"/>
                <a:tab pos="313690" algn="l"/>
              </a:tabLst>
            </a:pPr>
            <a:endParaRPr lang="en-US" dirty="0"/>
          </a:p>
          <a:p>
            <a:pPr marL="313690" marR="5080" indent="-300990" algn="just">
              <a:lnSpc>
                <a:spcPct val="100600"/>
              </a:lnSpc>
              <a:spcBef>
                <a:spcPts val="90"/>
              </a:spcBef>
              <a:buClr>
                <a:srgbClr val="6697CC"/>
              </a:buClr>
              <a:tabLst>
                <a:tab pos="313055" algn="l"/>
                <a:tab pos="313690" algn="l"/>
              </a:tabLst>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1758"/>
            <a:ext cx="8229600" cy="625475"/>
          </a:xfrm>
        </p:spPr>
        <p:txBody>
          <a:bodyPr>
            <a:noAutofit/>
          </a:bodyPr>
          <a:lstStyle/>
          <a:p>
            <a:pPr algn="l"/>
            <a:r>
              <a:rPr lang="en-US" sz="3600" dirty="0">
                <a:solidFill>
                  <a:srgbClr val="FF0000"/>
                </a:solidFill>
              </a:rPr>
              <a:t>Region Server</a:t>
            </a:r>
          </a:p>
        </p:txBody>
      </p:sp>
      <p:sp>
        <p:nvSpPr>
          <p:cNvPr id="3" name="Content Placeholder 2"/>
          <p:cNvSpPr>
            <a:spLocks noGrp="1"/>
          </p:cNvSpPr>
          <p:nvPr>
            <p:ph idx="1"/>
          </p:nvPr>
        </p:nvSpPr>
        <p:spPr>
          <a:xfrm>
            <a:off x="457200" y="900114"/>
            <a:ext cx="8229600" cy="5514974"/>
          </a:xfrm>
        </p:spPr>
        <p:txBody>
          <a:bodyPr>
            <a:normAutofit/>
          </a:bodyPr>
          <a:lstStyle/>
          <a:p>
            <a:pPr marL="313690" marR="5080" indent="-300990" algn="just">
              <a:lnSpc>
                <a:spcPct val="100600"/>
              </a:lnSpc>
              <a:spcBef>
                <a:spcPts val="90"/>
              </a:spcBef>
              <a:buClr>
                <a:srgbClr val="6697CC"/>
              </a:buClr>
              <a:tabLst>
                <a:tab pos="313055" algn="l"/>
                <a:tab pos="313690" algn="l"/>
              </a:tabLst>
            </a:pPr>
            <a:r>
              <a:rPr lang="en-US" dirty="0"/>
              <a:t>It is the write cache. </a:t>
            </a:r>
          </a:p>
          <a:p>
            <a:pPr marL="313690" marR="5080" indent="-300990" algn="just">
              <a:lnSpc>
                <a:spcPct val="100600"/>
              </a:lnSpc>
              <a:spcBef>
                <a:spcPts val="90"/>
              </a:spcBef>
              <a:buClr>
                <a:srgbClr val="6697CC"/>
              </a:buClr>
              <a:tabLst>
                <a:tab pos="313055" algn="l"/>
                <a:tab pos="313690" algn="l"/>
              </a:tabLst>
            </a:pPr>
            <a:r>
              <a:rPr lang="en-US" dirty="0"/>
              <a:t>It </a:t>
            </a:r>
            <a:r>
              <a:rPr lang="en-US" b="1" dirty="0"/>
              <a:t>stored new data</a:t>
            </a:r>
            <a:r>
              <a:rPr lang="en-US" dirty="0"/>
              <a:t> that is not yet stored in the disks. </a:t>
            </a:r>
          </a:p>
          <a:p>
            <a:pPr marL="313690" marR="5080" indent="-300990" algn="just">
              <a:lnSpc>
                <a:spcPct val="100600"/>
              </a:lnSpc>
              <a:spcBef>
                <a:spcPts val="90"/>
              </a:spcBef>
              <a:buClr>
                <a:srgbClr val="6697CC"/>
              </a:buClr>
              <a:tabLst>
                <a:tab pos="313055" algn="l"/>
                <a:tab pos="313690" algn="l"/>
              </a:tabLst>
            </a:pPr>
            <a:endParaRPr lang="en-US" sz="1600" dirty="0"/>
          </a:p>
          <a:p>
            <a:pPr marL="313690" marR="5080" indent="-300990" algn="just">
              <a:lnSpc>
                <a:spcPct val="100600"/>
              </a:lnSpc>
              <a:spcBef>
                <a:spcPts val="90"/>
              </a:spcBef>
              <a:buClr>
                <a:srgbClr val="6697CC"/>
              </a:buClr>
              <a:tabLst>
                <a:tab pos="313055" algn="l"/>
                <a:tab pos="313690" algn="l"/>
              </a:tabLst>
            </a:pPr>
            <a:r>
              <a:rPr lang="en-US" dirty="0"/>
              <a:t>Each Colum-Family has differently write cache in it.</a:t>
            </a:r>
          </a:p>
          <a:p>
            <a:pPr marL="313690" marR="5080" indent="-300990" algn="just">
              <a:lnSpc>
                <a:spcPct val="100600"/>
              </a:lnSpc>
              <a:spcBef>
                <a:spcPts val="90"/>
              </a:spcBef>
              <a:buClr>
                <a:srgbClr val="6697CC"/>
              </a:buClr>
              <a:tabLst>
                <a:tab pos="313055" algn="l"/>
                <a:tab pos="313690" algn="l"/>
              </a:tabLst>
            </a:pPr>
            <a:endParaRPr lang="en-US" sz="1800" dirty="0"/>
          </a:p>
          <a:p>
            <a:pPr marL="313690" marR="5080" indent="-300990" algn="just">
              <a:lnSpc>
                <a:spcPct val="100600"/>
              </a:lnSpc>
              <a:spcBef>
                <a:spcPts val="90"/>
              </a:spcBef>
              <a:buClr>
                <a:srgbClr val="6697CC"/>
              </a:buClr>
              <a:tabLst>
                <a:tab pos="313055" algn="l"/>
                <a:tab pos="313690" algn="l"/>
              </a:tabLst>
            </a:pPr>
            <a:r>
              <a:rPr lang="en-US" dirty="0"/>
              <a:t>It has the actual storage file called </a:t>
            </a:r>
            <a:r>
              <a:rPr lang="en-US" b="1" dirty="0" err="1"/>
              <a:t>Hfile</a:t>
            </a:r>
            <a:r>
              <a:rPr lang="en-US" dirty="0"/>
              <a:t>. It stored the actual data on disk. </a:t>
            </a:r>
            <a:endParaRPr lang="en-US" b="1" dirty="0"/>
          </a:p>
          <a:p>
            <a:pPr marL="313690" marR="5080" indent="-300990" algn="just">
              <a:lnSpc>
                <a:spcPct val="100600"/>
              </a:lnSpc>
              <a:spcBef>
                <a:spcPts val="90"/>
              </a:spcBef>
              <a:buClr>
                <a:srgbClr val="6697CC"/>
              </a:buClr>
              <a:buFont typeface="Arial MT"/>
              <a:buChar char="•"/>
              <a:tabLst>
                <a:tab pos="313055" algn="l"/>
                <a:tab pos="313690" algn="l"/>
              </a:tabLst>
            </a:pPr>
            <a:endParaRPr lang="en-US" sz="1600" dirty="0"/>
          </a:p>
          <a:p>
            <a:pPr marL="313690" marR="5080" indent="-300990" algn="just">
              <a:lnSpc>
                <a:spcPct val="100600"/>
              </a:lnSpc>
              <a:spcBef>
                <a:spcPts val="90"/>
              </a:spcBef>
              <a:buClr>
                <a:srgbClr val="6697CC"/>
              </a:buClr>
              <a:buFont typeface="Arial MT"/>
              <a:buChar char="•"/>
              <a:tabLst>
                <a:tab pos="313055" algn="l"/>
                <a:tab pos="313690" algn="l"/>
              </a:tabLst>
            </a:pPr>
            <a:r>
              <a:rPr lang="en-US" dirty="0"/>
              <a:t>The default size of a region is 256 MB.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1758"/>
            <a:ext cx="8229600" cy="625475"/>
          </a:xfrm>
        </p:spPr>
        <p:txBody>
          <a:bodyPr>
            <a:noAutofit/>
          </a:bodyPr>
          <a:lstStyle/>
          <a:p>
            <a:pPr algn="l"/>
            <a:r>
              <a:rPr lang="en-US" sz="3600" dirty="0">
                <a:solidFill>
                  <a:srgbClr val="FF0000"/>
                </a:solidFill>
              </a:rPr>
              <a:t>Zookeeper</a:t>
            </a:r>
          </a:p>
        </p:txBody>
      </p:sp>
      <p:sp>
        <p:nvSpPr>
          <p:cNvPr id="3" name="Content Placeholder 2"/>
          <p:cNvSpPr>
            <a:spLocks noGrp="1"/>
          </p:cNvSpPr>
          <p:nvPr>
            <p:ph idx="1"/>
          </p:nvPr>
        </p:nvSpPr>
        <p:spPr>
          <a:xfrm>
            <a:off x="457200" y="757233"/>
            <a:ext cx="8229600" cy="5857879"/>
          </a:xfrm>
        </p:spPr>
        <p:txBody>
          <a:bodyPr>
            <a:normAutofit lnSpcReduction="10000"/>
          </a:bodyPr>
          <a:lstStyle/>
          <a:p>
            <a:pPr marL="273050" marR="588010" indent="-260350" algn="just">
              <a:lnSpc>
                <a:spcPct val="101200"/>
              </a:lnSpc>
              <a:spcBef>
                <a:spcPts val="95"/>
              </a:spcBef>
              <a:buClr>
                <a:srgbClr val="6697CC"/>
              </a:buClr>
              <a:buFont typeface="Arial MT"/>
              <a:buChar char="•"/>
              <a:tabLst>
                <a:tab pos="272415" algn="l"/>
                <a:tab pos="273050" algn="l"/>
              </a:tabLst>
            </a:pPr>
            <a:r>
              <a:rPr lang="en-US" dirty="0"/>
              <a:t>This is an Open-Source Server which enables the reliable </a:t>
            </a:r>
            <a:r>
              <a:rPr lang="en-US" b="1" dirty="0"/>
              <a:t>distributed coordination.</a:t>
            </a:r>
          </a:p>
          <a:p>
            <a:pPr marL="273050" marR="588010" indent="-260350" algn="just">
              <a:lnSpc>
                <a:spcPct val="101200"/>
              </a:lnSpc>
              <a:spcBef>
                <a:spcPts val="95"/>
              </a:spcBef>
              <a:buClr>
                <a:srgbClr val="6697CC"/>
              </a:buClr>
              <a:buFont typeface="Arial MT"/>
              <a:buChar char="•"/>
              <a:tabLst>
                <a:tab pos="272415" algn="l"/>
                <a:tab pos="273050" algn="l"/>
              </a:tabLst>
            </a:pPr>
            <a:endParaRPr lang="en-US" sz="1800" dirty="0"/>
          </a:p>
          <a:p>
            <a:pPr marL="273050" marR="588010" indent="-260350" algn="just">
              <a:lnSpc>
                <a:spcPct val="101200"/>
              </a:lnSpc>
              <a:spcBef>
                <a:spcPts val="95"/>
              </a:spcBef>
              <a:buClr>
                <a:srgbClr val="6697CC"/>
              </a:buClr>
              <a:buFont typeface="Arial MT"/>
              <a:buChar char="•"/>
              <a:tabLst>
                <a:tab pos="272415" algn="l"/>
                <a:tab pos="273050" algn="l"/>
              </a:tabLst>
            </a:pPr>
            <a:r>
              <a:rPr lang="en-US" dirty="0"/>
              <a:t>Zookeeper is centralized service that maintains the </a:t>
            </a:r>
            <a:r>
              <a:rPr lang="en-US" b="1" dirty="0"/>
              <a:t>configuration information</a:t>
            </a:r>
            <a:r>
              <a:rPr lang="en-US" dirty="0"/>
              <a:t>.</a:t>
            </a:r>
          </a:p>
          <a:p>
            <a:pPr marL="273050" marR="588010" indent="-260350" algn="just">
              <a:lnSpc>
                <a:spcPct val="101200"/>
              </a:lnSpc>
              <a:spcBef>
                <a:spcPts val="95"/>
              </a:spcBef>
              <a:buClr>
                <a:srgbClr val="6697CC"/>
              </a:buClr>
              <a:buFont typeface="Arial MT"/>
              <a:buChar char="•"/>
              <a:tabLst>
                <a:tab pos="272415" algn="l"/>
                <a:tab pos="273050" algn="l"/>
              </a:tabLst>
            </a:pPr>
            <a:endParaRPr lang="en-US" sz="1800" dirty="0"/>
          </a:p>
          <a:p>
            <a:pPr marL="273050" marR="588010" indent="-260350" algn="just">
              <a:lnSpc>
                <a:spcPct val="101200"/>
              </a:lnSpc>
              <a:spcBef>
                <a:spcPts val="95"/>
              </a:spcBef>
              <a:buClr>
                <a:srgbClr val="6697CC"/>
              </a:buClr>
              <a:buFont typeface="Arial MT"/>
              <a:buChar char="•"/>
              <a:tabLst>
                <a:tab pos="272415" algn="l"/>
                <a:tab pos="273050" algn="l"/>
              </a:tabLst>
            </a:pPr>
            <a:r>
              <a:rPr lang="en-US" dirty="0"/>
              <a:t>It also maintains </a:t>
            </a:r>
            <a:r>
              <a:rPr lang="en-US" b="1" dirty="0"/>
              <a:t>distributed  synchronization, server failure notification </a:t>
            </a:r>
            <a:r>
              <a:rPr lang="en-US" dirty="0"/>
              <a:t>etc. </a:t>
            </a:r>
          </a:p>
          <a:p>
            <a:pPr marL="273050" marR="588010" indent="-260350" algn="just">
              <a:lnSpc>
                <a:spcPct val="101200"/>
              </a:lnSpc>
              <a:spcBef>
                <a:spcPts val="95"/>
              </a:spcBef>
              <a:buClr>
                <a:srgbClr val="6697CC"/>
              </a:buClr>
              <a:buFont typeface="Arial MT"/>
              <a:buChar char="•"/>
              <a:tabLst>
                <a:tab pos="272415" algn="l"/>
                <a:tab pos="273050" algn="l"/>
              </a:tabLst>
            </a:pPr>
            <a:endParaRPr lang="en-US" sz="1800" dirty="0"/>
          </a:p>
          <a:p>
            <a:pPr marL="273050" marR="588010" indent="-260350" algn="just">
              <a:lnSpc>
                <a:spcPct val="101200"/>
              </a:lnSpc>
              <a:spcBef>
                <a:spcPts val="95"/>
              </a:spcBef>
              <a:buClr>
                <a:srgbClr val="6697CC"/>
              </a:buClr>
              <a:buFont typeface="Arial MT"/>
              <a:buChar char="•"/>
              <a:tabLst>
                <a:tab pos="272415" algn="l"/>
                <a:tab pos="273050" algn="l"/>
              </a:tabLst>
            </a:pPr>
            <a:r>
              <a:rPr lang="en-US" dirty="0"/>
              <a:t>Zookeeper service </a:t>
            </a:r>
            <a:r>
              <a:rPr lang="en-US" b="1" dirty="0"/>
              <a:t>keeps tracks on all region servers </a:t>
            </a:r>
            <a:r>
              <a:rPr lang="en-US" dirty="0"/>
              <a:t>via HBase.</a:t>
            </a:r>
            <a:endParaRPr lang="en-US" dirty="0">
              <a:latin typeface="Microsoft Sans Serif"/>
              <a:cs typeface="Microsoft Sans Serif"/>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88"/>
            <a:ext cx="8229600" cy="6200775"/>
          </a:xfrm>
        </p:spPr>
        <p:txBody>
          <a:bodyPr>
            <a:noAutofit/>
          </a:bodyPr>
          <a:lstStyle/>
          <a:p>
            <a:pPr fontAlgn="base">
              <a:spcBef>
                <a:spcPts val="0"/>
              </a:spcBef>
              <a:buNone/>
            </a:pPr>
            <a:r>
              <a:rPr lang="en-US" b="1" dirty="0">
                <a:solidFill>
                  <a:srgbClr val="0000CC"/>
                </a:solidFill>
              </a:rPr>
              <a:t>Advantages of HBase –</a:t>
            </a:r>
            <a:r>
              <a:rPr lang="en-US" dirty="0">
                <a:solidFill>
                  <a:srgbClr val="0000CC"/>
                </a:solidFill>
              </a:rPr>
              <a:t> </a:t>
            </a:r>
            <a:r>
              <a:rPr lang="en-US" dirty="0"/>
              <a:t> </a:t>
            </a:r>
            <a:endParaRPr lang="en-US" sz="1050" dirty="0"/>
          </a:p>
          <a:p>
            <a:pPr fontAlgn="base">
              <a:spcBef>
                <a:spcPts val="0"/>
              </a:spcBef>
            </a:pPr>
            <a:r>
              <a:rPr lang="en-US" sz="3600" dirty="0"/>
              <a:t>Can store large data sets </a:t>
            </a:r>
          </a:p>
          <a:p>
            <a:pPr fontAlgn="base">
              <a:spcBef>
                <a:spcPts val="0"/>
              </a:spcBef>
            </a:pPr>
            <a:r>
              <a:rPr lang="en-US" sz="3600" dirty="0"/>
              <a:t>Database can be shared </a:t>
            </a:r>
          </a:p>
          <a:p>
            <a:pPr fontAlgn="base">
              <a:spcBef>
                <a:spcPts val="0"/>
              </a:spcBef>
            </a:pPr>
            <a:r>
              <a:rPr lang="en-US" sz="3600" dirty="0"/>
              <a:t>Cost-effective from gigabytes to petabytes </a:t>
            </a:r>
          </a:p>
          <a:p>
            <a:pPr fontAlgn="base">
              <a:spcBef>
                <a:spcPts val="0"/>
              </a:spcBef>
            </a:pPr>
            <a:r>
              <a:rPr lang="en-US" sz="3600" dirty="0"/>
              <a:t>High availability through failover and replication</a:t>
            </a:r>
            <a:r>
              <a:rPr lang="en-US" dirty="0"/>
              <a:t> </a:t>
            </a:r>
            <a:br>
              <a:rPr lang="en-US" dirty="0"/>
            </a:br>
            <a:r>
              <a:rPr lang="en-US"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88"/>
            <a:ext cx="8229600" cy="6200775"/>
          </a:xfrm>
        </p:spPr>
        <p:txBody>
          <a:bodyPr>
            <a:noAutofit/>
          </a:bodyPr>
          <a:lstStyle/>
          <a:p>
            <a:pPr fontAlgn="base">
              <a:spcBef>
                <a:spcPts val="0"/>
              </a:spcBef>
              <a:buNone/>
            </a:pPr>
            <a:r>
              <a:rPr lang="en-US" dirty="0"/>
              <a:t> </a:t>
            </a:r>
            <a:r>
              <a:rPr lang="en-US" b="1" dirty="0">
                <a:solidFill>
                  <a:srgbClr val="0000CC"/>
                </a:solidFill>
              </a:rPr>
              <a:t>Disadvantages of HBase –</a:t>
            </a:r>
            <a:r>
              <a:rPr lang="en-US" dirty="0">
                <a:solidFill>
                  <a:srgbClr val="0000CC"/>
                </a:solidFill>
              </a:rPr>
              <a:t> </a:t>
            </a:r>
            <a:r>
              <a:rPr lang="en-US" dirty="0"/>
              <a:t> </a:t>
            </a:r>
          </a:p>
          <a:p>
            <a:pPr fontAlgn="base">
              <a:spcBef>
                <a:spcPts val="0"/>
              </a:spcBef>
            </a:pPr>
            <a:r>
              <a:rPr lang="en-US" sz="3600" dirty="0"/>
              <a:t>No support SQL structure </a:t>
            </a:r>
          </a:p>
          <a:p>
            <a:pPr fontAlgn="base">
              <a:spcBef>
                <a:spcPts val="0"/>
              </a:spcBef>
            </a:pPr>
            <a:r>
              <a:rPr lang="en-US" sz="3600" dirty="0"/>
              <a:t>No transaction support</a:t>
            </a:r>
          </a:p>
          <a:p>
            <a:pPr fontAlgn="base">
              <a:spcBef>
                <a:spcPts val="0"/>
              </a:spcBef>
            </a:pPr>
            <a:r>
              <a:rPr lang="en-US" sz="3600" dirty="0"/>
              <a:t>Sorted only on key </a:t>
            </a:r>
          </a:p>
          <a:p>
            <a:pPr fontAlgn="base">
              <a:spcBef>
                <a:spcPts val="0"/>
              </a:spcBef>
            </a:pPr>
            <a:r>
              <a:rPr lang="en-US" sz="3600" dirty="0"/>
              <a:t>Memory issues on the cluster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0"/>
            <a:ext cx="8229600" cy="925551"/>
          </a:xfrm>
        </p:spPr>
        <p:txBody>
          <a:bodyPr>
            <a:normAutofit/>
          </a:bodyPr>
          <a:lstStyle/>
          <a:p>
            <a:r>
              <a:rPr lang="en-US" sz="3600" dirty="0">
                <a:solidFill>
                  <a:srgbClr val="FF0000"/>
                </a:solidFill>
                <a:ea typeface="ＭＳ Ｐゴシック" pitchFamily="-108" charset="-128"/>
                <a:cs typeface="ＭＳ Ｐゴシック" pitchFamily="-108" charset="-128"/>
              </a:rPr>
              <a:t>Introduction to </a:t>
            </a:r>
            <a:r>
              <a:rPr lang="en-US" sz="3600" dirty="0" err="1">
                <a:solidFill>
                  <a:srgbClr val="FF0000"/>
                </a:solidFill>
                <a:ea typeface="ＭＳ Ｐゴシック" pitchFamily="-108" charset="-128"/>
                <a:cs typeface="ＭＳ Ｐゴシック" pitchFamily="-108" charset="-128"/>
              </a:rPr>
              <a:t>ZooKeeper</a:t>
            </a:r>
            <a:endParaRPr lang="en-US" sz="3600" dirty="0">
              <a:solidFill>
                <a:srgbClr val="FF0000"/>
              </a:solidFill>
              <a:ea typeface="ＭＳ Ｐゴシック" pitchFamily="-108" charset="-128"/>
              <a:cs typeface="ＭＳ Ｐゴシック" pitchFamily="-108" charset="-128"/>
            </a:endParaRPr>
          </a:p>
        </p:txBody>
      </p:sp>
      <p:sp>
        <p:nvSpPr>
          <p:cNvPr id="7171" name="Content Placeholder 2"/>
          <p:cNvSpPr>
            <a:spLocks noGrp="1"/>
          </p:cNvSpPr>
          <p:nvPr>
            <p:ph idx="1"/>
          </p:nvPr>
        </p:nvSpPr>
        <p:spPr>
          <a:xfrm>
            <a:off x="457200" y="1215484"/>
            <a:ext cx="8229600" cy="4910680"/>
          </a:xfrm>
        </p:spPr>
        <p:txBody>
          <a:bodyPr>
            <a:normAutofit/>
          </a:bodyPr>
          <a:lstStyle/>
          <a:p>
            <a:pPr marL="273050" indent="-457200" algn="just">
              <a:lnSpc>
                <a:spcPct val="98000"/>
              </a:lnSpc>
              <a:buSzPct val="45000"/>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b="0" i="0" dirty="0" err="1">
                <a:effectLst/>
              </a:rPr>
              <a:t>ZooKeeper</a:t>
            </a:r>
            <a:r>
              <a:rPr lang="en-US" b="0" i="0" dirty="0">
                <a:effectLst/>
              </a:rPr>
              <a:t> is an open source Apache project that provides a centralized service for providing configuration information, naming, synchronization and group services over large clusters in distributed systems.</a:t>
            </a:r>
          </a:p>
          <a:p>
            <a:pPr marL="0" indent="0" algn="just">
              <a:lnSpc>
                <a:spcPct val="98000"/>
              </a:lnSpc>
              <a:buSzPct val="4500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1600" b="0" i="0" dirty="0">
              <a:effectLst/>
            </a:endParaRPr>
          </a:p>
          <a:p>
            <a:pPr marL="273050" indent="-457200" algn="just">
              <a:lnSpc>
                <a:spcPct val="98000"/>
              </a:lnSpc>
              <a:buSzPct val="45000"/>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b="0" i="0" dirty="0">
                <a:effectLst/>
              </a:rPr>
              <a:t> The goal is to make these systems easier to manage with improved, more reliable.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0"/>
            <a:ext cx="8229600" cy="925551"/>
          </a:xfrm>
        </p:spPr>
        <p:txBody>
          <a:bodyPr>
            <a:normAutofit/>
          </a:bodyPr>
          <a:lstStyle/>
          <a:p>
            <a:r>
              <a:rPr lang="en-US" sz="3600" dirty="0">
                <a:solidFill>
                  <a:srgbClr val="FF0000"/>
                </a:solidFill>
                <a:ea typeface="ＭＳ Ｐゴシック" pitchFamily="-108" charset="-128"/>
                <a:cs typeface="ＭＳ Ｐゴシック" pitchFamily="-108" charset="-128"/>
              </a:rPr>
              <a:t>Introduction to </a:t>
            </a:r>
            <a:r>
              <a:rPr lang="en-US" sz="3600" dirty="0" err="1">
                <a:solidFill>
                  <a:srgbClr val="FF0000"/>
                </a:solidFill>
                <a:ea typeface="ＭＳ Ｐゴシック" pitchFamily="-108" charset="-128"/>
                <a:cs typeface="ＭＳ Ｐゴシック" pitchFamily="-108" charset="-128"/>
              </a:rPr>
              <a:t>ZooKeeper</a:t>
            </a:r>
            <a:endParaRPr lang="en-US" sz="3600" dirty="0">
              <a:solidFill>
                <a:srgbClr val="FF0000"/>
              </a:solidFill>
              <a:ea typeface="ＭＳ Ｐゴシック" pitchFamily="-108" charset="-128"/>
              <a:cs typeface="ＭＳ Ｐゴシック" pitchFamily="-108" charset="-128"/>
            </a:endParaRPr>
          </a:p>
        </p:txBody>
      </p:sp>
      <p:sp>
        <p:nvSpPr>
          <p:cNvPr id="7171" name="Content Placeholder 2"/>
          <p:cNvSpPr>
            <a:spLocks noGrp="1"/>
          </p:cNvSpPr>
          <p:nvPr>
            <p:ph idx="1"/>
          </p:nvPr>
        </p:nvSpPr>
        <p:spPr>
          <a:xfrm>
            <a:off x="457200" y="1215484"/>
            <a:ext cx="8229600" cy="4910680"/>
          </a:xfrm>
        </p:spPr>
        <p:txBody>
          <a:bodyPr>
            <a:normAutofit/>
          </a:bodyPr>
          <a:lstStyle/>
          <a:p>
            <a:pPr marL="273050" indent="-457200" algn="just">
              <a:lnSpc>
                <a:spcPct val="98000"/>
              </a:lnSpc>
              <a:buSzPct val="45000"/>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b="0" i="0" dirty="0">
                <a:effectLst/>
              </a:rPr>
              <a:t>Zookeeper is used in distributed systems to coordinate distributed processes and services.</a:t>
            </a:r>
          </a:p>
          <a:p>
            <a:pPr marL="273050" indent="-457200" algn="just">
              <a:lnSpc>
                <a:spcPct val="98000"/>
              </a:lnSpc>
              <a:buSzPct val="45000"/>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1800" b="0" i="0" dirty="0">
              <a:effectLst/>
            </a:endParaRPr>
          </a:p>
          <a:p>
            <a:pPr marL="273050" indent="-457200" algn="just">
              <a:lnSpc>
                <a:spcPct val="98000"/>
              </a:lnSpc>
              <a:buSzPct val="45000"/>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b="0" i="0" dirty="0">
                <a:effectLst/>
              </a:rPr>
              <a:t>Zookeeper is designed to be highly reliable and fault-tolerant, and it can handle high levels of read and write throughput.</a:t>
            </a:r>
            <a:endParaRPr lang="en-GB" dirty="0"/>
          </a:p>
        </p:txBody>
      </p:sp>
    </p:spTree>
    <p:extLst>
      <p:ext uri="{BB962C8B-B14F-4D97-AF65-F5344CB8AC3E}">
        <p14:creationId xmlns:p14="http://schemas.microsoft.com/office/powerpoint/2010/main" val="6111145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r>
              <a:rPr lang="en-US" sz="3600" dirty="0">
                <a:solidFill>
                  <a:srgbClr val="FF0000"/>
                </a:solidFill>
                <a:ea typeface="ＭＳ Ｐゴシック" pitchFamily="-108" charset="-128"/>
                <a:cs typeface="ＭＳ Ｐゴシック" pitchFamily="-108" charset="-128"/>
              </a:rPr>
              <a:t>Why use ZooKeeper?</a:t>
            </a:r>
          </a:p>
        </p:txBody>
      </p:sp>
      <p:sp>
        <p:nvSpPr>
          <p:cNvPr id="3" name="Content Placeholder 2"/>
          <p:cNvSpPr>
            <a:spLocks noGrp="1"/>
          </p:cNvSpPr>
          <p:nvPr>
            <p:ph idx="1"/>
          </p:nvPr>
        </p:nvSpPr>
        <p:spPr/>
        <p:txBody>
          <a:bodyPr>
            <a:normAutofit/>
          </a:bodyPr>
          <a:lstStyle/>
          <a:p>
            <a:pPr marL="341313" indent="-341313" defTabSz="4572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ea typeface="ＭＳ Ｐゴシック" pitchFamily="-108" charset="-128"/>
                <a:cs typeface="ＭＳ Ｐゴシック" pitchFamily="-108" charset="-128"/>
              </a:rPr>
              <a:t>Difficulty of implementing these kinds of services reliably</a:t>
            </a:r>
          </a:p>
          <a:p>
            <a:pPr marL="741363" lvl="1" indent="-284163" defTabSz="4572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200" dirty="0"/>
              <a:t>easily broken in the presence of change</a:t>
            </a:r>
          </a:p>
          <a:p>
            <a:pPr marL="741363" lvl="1" indent="-284163" defTabSz="4572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200" dirty="0"/>
              <a:t>difficult to manage</a:t>
            </a:r>
          </a:p>
          <a:p>
            <a:pPr marL="741363" lvl="1" indent="-284163" defTabSz="4572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200" dirty="0"/>
              <a:t>different implementations lead to management complexity when the applications are deployed</a:t>
            </a:r>
          </a:p>
          <a:p>
            <a:pPr marL="341313" indent="-341313" defTabSz="457200">
              <a:buFont typeface="Arial" pitchFamily="-108"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3600" dirty="0">
              <a:ea typeface="ＭＳ Ｐゴシック" pitchFamily="-108" charset="-128"/>
              <a:cs typeface="ＭＳ Ｐゴシック" pitchFamily="-108"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6046"/>
            <a:ext cx="8229600" cy="625475"/>
          </a:xfrm>
        </p:spPr>
        <p:txBody>
          <a:bodyPr>
            <a:noAutofit/>
          </a:bodyPr>
          <a:lstStyle/>
          <a:p>
            <a:r>
              <a:rPr lang="en-US" sz="3600" dirty="0">
                <a:solidFill>
                  <a:srgbClr val="FF0000"/>
                </a:solidFill>
              </a:rPr>
              <a:t>Introduction to </a:t>
            </a:r>
            <a:r>
              <a:rPr lang="en-US" sz="3600" dirty="0" err="1">
                <a:solidFill>
                  <a:srgbClr val="FF0000"/>
                </a:solidFill>
              </a:rPr>
              <a:t>HBse</a:t>
            </a:r>
            <a:endParaRPr lang="en-US" sz="3600" dirty="0">
              <a:solidFill>
                <a:srgbClr val="FF0000"/>
              </a:solidFill>
            </a:endParaRPr>
          </a:p>
        </p:txBody>
      </p:sp>
      <p:sp>
        <p:nvSpPr>
          <p:cNvPr id="3" name="Content Placeholder 2"/>
          <p:cNvSpPr>
            <a:spLocks noGrp="1"/>
          </p:cNvSpPr>
          <p:nvPr>
            <p:ph idx="1"/>
          </p:nvPr>
        </p:nvSpPr>
        <p:spPr>
          <a:xfrm>
            <a:off x="457200" y="800097"/>
            <a:ext cx="8229600" cy="5757871"/>
          </a:xfrm>
        </p:spPr>
        <p:txBody>
          <a:bodyPr>
            <a:noAutofit/>
          </a:bodyPr>
          <a:lstStyle/>
          <a:p>
            <a:pPr marL="244475" marR="150495" indent="-232410" algn="just">
              <a:lnSpc>
                <a:spcPct val="101400"/>
              </a:lnSpc>
              <a:spcBef>
                <a:spcPts val="80"/>
              </a:spcBef>
              <a:buClr>
                <a:srgbClr val="6697CC"/>
              </a:buClr>
              <a:buFont typeface="Arial MT"/>
              <a:buChar char="•"/>
              <a:tabLst>
                <a:tab pos="245110" algn="l"/>
              </a:tabLst>
            </a:pPr>
            <a:r>
              <a:rPr lang="en-US" spc="-45" dirty="0">
                <a:cs typeface="Microsoft Sans Serif"/>
              </a:rPr>
              <a:t>HBase</a:t>
            </a:r>
            <a:r>
              <a:rPr lang="en-US" spc="-65" dirty="0">
                <a:cs typeface="Microsoft Sans Serif"/>
              </a:rPr>
              <a:t> </a:t>
            </a:r>
            <a:r>
              <a:rPr lang="en-US" spc="-25" dirty="0">
                <a:cs typeface="Microsoft Sans Serif"/>
              </a:rPr>
              <a:t>is</a:t>
            </a:r>
            <a:r>
              <a:rPr lang="en-US" spc="-60" dirty="0">
                <a:cs typeface="Microsoft Sans Serif"/>
              </a:rPr>
              <a:t> </a:t>
            </a:r>
            <a:r>
              <a:rPr lang="en-US" spc="85" dirty="0">
                <a:solidFill>
                  <a:srgbClr val="FF0000"/>
                </a:solidFill>
                <a:cs typeface="Microsoft Sans Serif"/>
              </a:rPr>
              <a:t>distributed</a:t>
            </a:r>
            <a:r>
              <a:rPr lang="en-US" spc="-60" dirty="0">
                <a:solidFill>
                  <a:srgbClr val="FF0000"/>
                </a:solidFill>
                <a:cs typeface="Microsoft Sans Serif"/>
              </a:rPr>
              <a:t> </a:t>
            </a:r>
            <a:r>
              <a:rPr lang="en-US" spc="55" dirty="0">
                <a:solidFill>
                  <a:srgbClr val="FF0000"/>
                </a:solidFill>
                <a:cs typeface="Microsoft Sans Serif"/>
              </a:rPr>
              <a:t>column-oriented</a:t>
            </a:r>
            <a:r>
              <a:rPr lang="en-US" spc="-60" dirty="0">
                <a:solidFill>
                  <a:srgbClr val="FF0000"/>
                </a:solidFill>
                <a:cs typeface="Microsoft Sans Serif"/>
              </a:rPr>
              <a:t> </a:t>
            </a:r>
            <a:r>
              <a:rPr lang="en-US" spc="15" dirty="0">
                <a:solidFill>
                  <a:srgbClr val="FF0000"/>
                </a:solidFill>
                <a:cs typeface="Microsoft Sans Serif"/>
              </a:rPr>
              <a:t>database</a:t>
            </a:r>
            <a:r>
              <a:rPr lang="en-US" spc="-70" dirty="0">
                <a:solidFill>
                  <a:srgbClr val="FF0000"/>
                </a:solidFill>
                <a:cs typeface="Microsoft Sans Serif"/>
              </a:rPr>
              <a:t> </a:t>
            </a:r>
            <a:r>
              <a:rPr lang="en-US" spc="110" dirty="0">
                <a:cs typeface="Microsoft Sans Serif"/>
              </a:rPr>
              <a:t>built</a:t>
            </a:r>
            <a:r>
              <a:rPr lang="en-US" spc="-55" dirty="0">
                <a:cs typeface="Microsoft Sans Serif"/>
              </a:rPr>
              <a:t> </a:t>
            </a:r>
            <a:r>
              <a:rPr lang="en-US" spc="65" dirty="0">
                <a:cs typeface="Microsoft Sans Serif"/>
              </a:rPr>
              <a:t>on</a:t>
            </a:r>
            <a:r>
              <a:rPr lang="en-US" spc="-65" dirty="0">
                <a:cs typeface="Microsoft Sans Serif"/>
              </a:rPr>
              <a:t> </a:t>
            </a:r>
            <a:r>
              <a:rPr lang="en-US" spc="135" dirty="0">
                <a:cs typeface="Microsoft Sans Serif"/>
              </a:rPr>
              <a:t>top </a:t>
            </a:r>
            <a:r>
              <a:rPr lang="en-US" spc="-560" dirty="0">
                <a:cs typeface="Microsoft Sans Serif"/>
              </a:rPr>
              <a:t> </a:t>
            </a:r>
            <a:r>
              <a:rPr lang="en-US" spc="160" dirty="0">
                <a:cs typeface="Microsoft Sans Serif"/>
              </a:rPr>
              <a:t>of</a:t>
            </a:r>
            <a:r>
              <a:rPr lang="en-US" spc="-75" dirty="0">
                <a:cs typeface="Microsoft Sans Serif"/>
              </a:rPr>
              <a:t> </a:t>
            </a:r>
            <a:r>
              <a:rPr lang="en-US" spc="110" dirty="0">
                <a:cs typeface="Microsoft Sans Serif"/>
              </a:rPr>
              <a:t>the</a:t>
            </a:r>
            <a:r>
              <a:rPr lang="en-US" spc="-70" dirty="0">
                <a:cs typeface="Microsoft Sans Serif"/>
              </a:rPr>
              <a:t> </a:t>
            </a:r>
            <a:r>
              <a:rPr lang="en-US" spc="40" dirty="0">
                <a:cs typeface="Microsoft Sans Serif"/>
              </a:rPr>
              <a:t>Hadoop</a:t>
            </a:r>
            <a:r>
              <a:rPr lang="en-US" spc="-75" dirty="0">
                <a:cs typeface="Microsoft Sans Serif"/>
              </a:rPr>
              <a:t> </a:t>
            </a:r>
            <a:r>
              <a:rPr lang="en-US" spc="105" dirty="0">
                <a:cs typeface="Microsoft Sans Serif"/>
              </a:rPr>
              <a:t>file</a:t>
            </a:r>
            <a:r>
              <a:rPr lang="en-US" spc="-75" dirty="0">
                <a:cs typeface="Microsoft Sans Serif"/>
              </a:rPr>
              <a:t> </a:t>
            </a:r>
            <a:r>
              <a:rPr lang="en-US" spc="10" dirty="0">
                <a:cs typeface="Microsoft Sans Serif"/>
              </a:rPr>
              <a:t>system.</a:t>
            </a:r>
            <a:r>
              <a:rPr lang="en-US" spc="-60" dirty="0">
                <a:cs typeface="Microsoft Sans Serif"/>
              </a:rPr>
              <a:t> </a:t>
            </a:r>
          </a:p>
          <a:p>
            <a:pPr marL="244475" marR="150495" indent="-232410" algn="just">
              <a:lnSpc>
                <a:spcPct val="101400"/>
              </a:lnSpc>
              <a:spcBef>
                <a:spcPts val="80"/>
              </a:spcBef>
              <a:buClr>
                <a:srgbClr val="6697CC"/>
              </a:buClr>
              <a:buNone/>
              <a:tabLst>
                <a:tab pos="245110" algn="l"/>
              </a:tabLst>
            </a:pPr>
            <a:endParaRPr lang="en-US" sz="700" spc="-60" dirty="0">
              <a:cs typeface="Microsoft Sans Serif"/>
            </a:endParaRPr>
          </a:p>
          <a:p>
            <a:pPr marL="244475" marR="150495" indent="-232410" algn="just">
              <a:lnSpc>
                <a:spcPct val="101400"/>
              </a:lnSpc>
              <a:spcBef>
                <a:spcPts val="80"/>
              </a:spcBef>
              <a:buClr>
                <a:srgbClr val="6697CC"/>
              </a:buClr>
              <a:buFont typeface="Arial MT"/>
              <a:buChar char="•"/>
              <a:tabLst>
                <a:tab pos="245110" algn="l"/>
              </a:tabLst>
            </a:pPr>
            <a:r>
              <a:rPr lang="en-US" spc="125" dirty="0">
                <a:cs typeface="Microsoft Sans Serif"/>
              </a:rPr>
              <a:t>HBase </a:t>
            </a:r>
            <a:r>
              <a:rPr lang="en-US" spc="-10" dirty="0">
                <a:cs typeface="Microsoft Sans Serif"/>
              </a:rPr>
              <a:t>an</a:t>
            </a:r>
            <a:r>
              <a:rPr lang="en-US" spc="-65" dirty="0">
                <a:cs typeface="Microsoft Sans Serif"/>
              </a:rPr>
              <a:t> </a:t>
            </a:r>
            <a:r>
              <a:rPr lang="en-US" spc="20" dirty="0">
                <a:cs typeface="Microsoft Sans Serif"/>
              </a:rPr>
              <a:t>Open-Source</a:t>
            </a:r>
            <a:r>
              <a:rPr lang="en-US" spc="-70" dirty="0">
                <a:cs typeface="Microsoft Sans Serif"/>
              </a:rPr>
              <a:t> </a:t>
            </a:r>
            <a:r>
              <a:rPr lang="en-US" spc="-70" dirty="0">
                <a:solidFill>
                  <a:srgbClr val="FF0000"/>
                </a:solidFill>
                <a:cs typeface="Microsoft Sans Serif"/>
              </a:rPr>
              <a:t>Non-Relational Distributed DB modeled.</a:t>
            </a:r>
            <a:endParaRPr lang="en-US" sz="800" spc="-70" dirty="0">
              <a:cs typeface="Microsoft Sans Serif"/>
            </a:endParaRPr>
          </a:p>
          <a:p>
            <a:pPr marL="244475" marR="150495" indent="-232410" algn="just">
              <a:lnSpc>
                <a:spcPct val="101400"/>
              </a:lnSpc>
              <a:spcBef>
                <a:spcPts val="80"/>
              </a:spcBef>
              <a:buClr>
                <a:srgbClr val="6697CC"/>
              </a:buClr>
              <a:buFont typeface="Arial MT"/>
              <a:buChar char="•"/>
              <a:tabLst>
                <a:tab pos="245110" algn="l"/>
              </a:tabLst>
            </a:pPr>
            <a:r>
              <a:rPr lang="en-US" spc="-70" dirty="0">
                <a:cs typeface="Microsoft Sans Serif"/>
              </a:rPr>
              <a:t>Its developed as part of Apache Software Foundation.</a:t>
            </a:r>
            <a:endParaRPr lang="en-US" spc="-15" dirty="0">
              <a:cs typeface="Microsoft Sans Serif"/>
            </a:endParaRPr>
          </a:p>
          <a:p>
            <a:pPr marL="244475" marR="150495" indent="-232410" algn="just">
              <a:lnSpc>
                <a:spcPct val="101400"/>
              </a:lnSpc>
              <a:spcBef>
                <a:spcPts val="80"/>
              </a:spcBef>
              <a:buClr>
                <a:srgbClr val="6697CC"/>
              </a:buClr>
              <a:buFont typeface="Arial MT"/>
              <a:buChar char="•"/>
              <a:tabLst>
                <a:tab pos="245110" algn="l"/>
              </a:tabLst>
            </a:pPr>
            <a:endParaRPr lang="en-US" sz="500" dirty="0">
              <a:cs typeface="Microsoft Sans Serif"/>
            </a:endParaRPr>
          </a:p>
          <a:p>
            <a:pPr marL="244475" marR="92710" indent="-232410" algn="just">
              <a:lnSpc>
                <a:spcPct val="101200"/>
              </a:lnSpc>
              <a:spcBef>
                <a:spcPts val="540"/>
              </a:spcBef>
              <a:buClr>
                <a:srgbClr val="6697CC"/>
              </a:buClr>
              <a:buFont typeface="Arial MT"/>
              <a:buChar char="•"/>
              <a:tabLst>
                <a:tab pos="244475" algn="l"/>
                <a:tab pos="245110" algn="l"/>
              </a:tabLst>
            </a:pPr>
            <a:r>
              <a:rPr lang="en-US" spc="-45" dirty="0">
                <a:cs typeface="Microsoft Sans Serif"/>
              </a:rPr>
              <a:t>HBase </a:t>
            </a:r>
            <a:r>
              <a:rPr lang="en-US" spc="-25" dirty="0">
                <a:cs typeface="Microsoft Sans Serif"/>
              </a:rPr>
              <a:t>is </a:t>
            </a:r>
            <a:r>
              <a:rPr lang="en-US" spc="55" dirty="0">
                <a:cs typeface="Microsoft Sans Serif"/>
              </a:rPr>
              <a:t>data </a:t>
            </a:r>
            <a:r>
              <a:rPr lang="en-US" spc="70" dirty="0">
                <a:cs typeface="Microsoft Sans Serif"/>
              </a:rPr>
              <a:t>model </a:t>
            </a:r>
            <a:r>
              <a:rPr lang="en-US" spc="130" dirty="0">
                <a:cs typeface="Microsoft Sans Serif"/>
              </a:rPr>
              <a:t>that</a:t>
            </a:r>
            <a:r>
              <a:rPr lang="en-US" spc="-70" dirty="0">
                <a:cs typeface="Microsoft Sans Serif"/>
              </a:rPr>
              <a:t> </a:t>
            </a:r>
            <a:r>
              <a:rPr lang="en-US" spc="60" dirty="0">
                <a:solidFill>
                  <a:srgbClr val="FF0000"/>
                </a:solidFill>
                <a:cs typeface="Microsoft Sans Serif"/>
              </a:rPr>
              <a:t>provide</a:t>
            </a:r>
            <a:r>
              <a:rPr lang="en-US" spc="-70" dirty="0">
                <a:cs typeface="Microsoft Sans Serif"/>
              </a:rPr>
              <a:t> </a:t>
            </a:r>
            <a:r>
              <a:rPr lang="en-US" spc="35" dirty="0">
                <a:solidFill>
                  <a:srgbClr val="FF0000"/>
                </a:solidFill>
                <a:cs typeface="Microsoft Sans Serif"/>
              </a:rPr>
              <a:t>quick</a:t>
            </a:r>
            <a:r>
              <a:rPr lang="en-US" spc="-75" dirty="0">
                <a:solidFill>
                  <a:srgbClr val="FF0000"/>
                </a:solidFill>
                <a:cs typeface="Microsoft Sans Serif"/>
              </a:rPr>
              <a:t> </a:t>
            </a:r>
            <a:r>
              <a:rPr lang="en-US" spc="55" dirty="0">
                <a:solidFill>
                  <a:srgbClr val="FF0000"/>
                </a:solidFill>
                <a:cs typeface="Microsoft Sans Serif"/>
              </a:rPr>
              <a:t>random</a:t>
            </a:r>
            <a:r>
              <a:rPr lang="en-US" spc="-65" dirty="0">
                <a:solidFill>
                  <a:srgbClr val="FF0000"/>
                </a:solidFill>
                <a:cs typeface="Microsoft Sans Serif"/>
              </a:rPr>
              <a:t> </a:t>
            </a:r>
            <a:r>
              <a:rPr lang="en-US" spc="-70" dirty="0">
                <a:solidFill>
                  <a:srgbClr val="FF0000"/>
                </a:solidFill>
                <a:cs typeface="Microsoft Sans Serif"/>
              </a:rPr>
              <a:t>access</a:t>
            </a:r>
            <a:r>
              <a:rPr lang="en-US" spc="-65" dirty="0">
                <a:solidFill>
                  <a:srgbClr val="FF0000"/>
                </a:solidFill>
                <a:cs typeface="Microsoft Sans Serif"/>
              </a:rPr>
              <a:t> </a:t>
            </a:r>
            <a:r>
              <a:rPr lang="en-US" spc="155" dirty="0">
                <a:solidFill>
                  <a:srgbClr val="FF0000"/>
                </a:solidFill>
                <a:cs typeface="Microsoft Sans Serif"/>
              </a:rPr>
              <a:t>to</a:t>
            </a:r>
            <a:r>
              <a:rPr lang="en-US" spc="-70" dirty="0">
                <a:solidFill>
                  <a:srgbClr val="FF0000"/>
                </a:solidFill>
                <a:cs typeface="Microsoft Sans Serif"/>
              </a:rPr>
              <a:t> </a:t>
            </a:r>
            <a:r>
              <a:rPr lang="en-US" spc="40" dirty="0">
                <a:solidFill>
                  <a:srgbClr val="FF0000"/>
                </a:solidFill>
                <a:cs typeface="Microsoft Sans Serif"/>
              </a:rPr>
              <a:t>huge</a:t>
            </a:r>
            <a:r>
              <a:rPr lang="en-US" spc="-70" dirty="0">
                <a:solidFill>
                  <a:srgbClr val="FF0000"/>
                </a:solidFill>
                <a:cs typeface="Microsoft Sans Serif"/>
              </a:rPr>
              <a:t> </a:t>
            </a:r>
            <a:r>
              <a:rPr lang="en-US" spc="50" dirty="0">
                <a:solidFill>
                  <a:srgbClr val="FF0000"/>
                </a:solidFill>
                <a:cs typeface="Microsoft Sans Serif"/>
              </a:rPr>
              <a:t>amounts</a:t>
            </a:r>
            <a:r>
              <a:rPr lang="en-US" spc="-75" dirty="0">
                <a:solidFill>
                  <a:srgbClr val="FF0000"/>
                </a:solidFill>
                <a:cs typeface="Microsoft Sans Serif"/>
              </a:rPr>
              <a:t> </a:t>
            </a:r>
            <a:r>
              <a:rPr lang="en-US" spc="160" dirty="0">
                <a:solidFill>
                  <a:srgbClr val="FF0000"/>
                </a:solidFill>
                <a:cs typeface="Microsoft Sans Serif"/>
              </a:rPr>
              <a:t>of </a:t>
            </a:r>
            <a:r>
              <a:rPr lang="en-US" spc="-555" dirty="0">
                <a:solidFill>
                  <a:srgbClr val="FF0000"/>
                </a:solidFill>
                <a:cs typeface="Microsoft Sans Serif"/>
              </a:rPr>
              <a:t> </a:t>
            </a:r>
            <a:r>
              <a:rPr lang="en-US" spc="80" dirty="0">
                <a:solidFill>
                  <a:srgbClr val="FF0000"/>
                </a:solidFill>
                <a:cs typeface="Microsoft Sans Serif"/>
              </a:rPr>
              <a:t>structured </a:t>
            </a:r>
            <a:r>
              <a:rPr lang="en-US" spc="30" dirty="0">
                <a:solidFill>
                  <a:srgbClr val="FF0000"/>
                </a:solidFill>
                <a:cs typeface="Microsoft Sans Serif"/>
              </a:rPr>
              <a:t>data. </a:t>
            </a:r>
            <a:endParaRPr lang="en-US" spc="-80" dirty="0">
              <a:solidFill>
                <a:srgbClr val="FF0000"/>
              </a:solidFill>
              <a:cs typeface="Microsoft Sans Serif"/>
            </a:endParaRPr>
          </a:p>
          <a:p>
            <a:pPr marL="244475" marR="92710" indent="-232410" algn="just">
              <a:lnSpc>
                <a:spcPct val="101200"/>
              </a:lnSpc>
              <a:spcBef>
                <a:spcPts val="540"/>
              </a:spcBef>
              <a:buClr>
                <a:srgbClr val="6697CC"/>
              </a:buClr>
              <a:buFont typeface="Arial MT"/>
              <a:buChar char="•"/>
              <a:tabLst>
                <a:tab pos="244475" algn="l"/>
                <a:tab pos="245110" algn="l"/>
              </a:tabLst>
            </a:pPr>
            <a:endParaRPr lang="en-US" sz="900" dirty="0">
              <a:cs typeface="Microsoft Sans Serif"/>
            </a:endParaRPr>
          </a:p>
          <a:p>
            <a:pPr marL="244475" marR="5080" indent="-232410" algn="just">
              <a:lnSpc>
                <a:spcPct val="101200"/>
              </a:lnSpc>
              <a:spcBef>
                <a:spcPts val="540"/>
              </a:spcBef>
              <a:buClr>
                <a:srgbClr val="6697CC"/>
              </a:buClr>
              <a:buFont typeface="Arial MT"/>
              <a:buChar char="•"/>
              <a:tabLst>
                <a:tab pos="244475" algn="l"/>
                <a:tab pos="245110" algn="l"/>
              </a:tabLst>
            </a:pPr>
            <a:endParaRPr lang="en-US" spc="-15" dirty="0">
              <a:cs typeface="Microsoft Sans Serif"/>
            </a:endParaRPr>
          </a:p>
          <a:p>
            <a:pPr marL="244475" marR="5080" indent="-232410" algn="just">
              <a:lnSpc>
                <a:spcPct val="101200"/>
              </a:lnSpc>
              <a:spcBef>
                <a:spcPts val="540"/>
              </a:spcBef>
              <a:buClr>
                <a:srgbClr val="6697CC"/>
              </a:buClr>
              <a:buFont typeface="Arial MT"/>
              <a:buChar char="•"/>
              <a:tabLst>
                <a:tab pos="244475" algn="l"/>
                <a:tab pos="245110" algn="l"/>
              </a:tabLst>
            </a:pPr>
            <a:endParaRPr lang="en-US" sz="800" dirty="0">
              <a:cs typeface="Microsoft Sans Serif"/>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274638"/>
            <a:ext cx="8229600" cy="696912"/>
          </a:xfrm>
        </p:spPr>
        <p:txBody>
          <a:bodyPr>
            <a:normAutofit/>
          </a:bodyPr>
          <a:lstStyle/>
          <a:p>
            <a:r>
              <a:rPr lang="en-US" sz="3600" dirty="0">
                <a:solidFill>
                  <a:srgbClr val="FF0000"/>
                </a:solidFill>
                <a:ea typeface="ＭＳ Ｐゴシック" pitchFamily="-108" charset="-128"/>
                <a:cs typeface="ＭＳ Ｐゴシック" pitchFamily="-108" charset="-128"/>
              </a:rPr>
              <a:t>ZooKeeper  Architecture</a:t>
            </a:r>
          </a:p>
        </p:txBody>
      </p:sp>
      <p:sp>
        <p:nvSpPr>
          <p:cNvPr id="13315" name="Content Placeholder 2"/>
          <p:cNvSpPr>
            <a:spLocks noGrp="1"/>
          </p:cNvSpPr>
          <p:nvPr>
            <p:ph idx="1"/>
          </p:nvPr>
        </p:nvSpPr>
        <p:spPr>
          <a:xfrm>
            <a:off x="152400" y="4419600"/>
            <a:ext cx="8839200" cy="2438400"/>
          </a:xfrm>
        </p:spPr>
        <p:txBody>
          <a:bodyPr>
            <a:noAutofit/>
          </a:bodyPr>
          <a:lstStyle/>
          <a:p>
            <a:pPr marL="431800" indent="-323850" defTabSz="457200">
              <a:lnSpc>
                <a:spcPct val="98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800" dirty="0">
                <a:ea typeface="ＭＳ Ｐゴシック" pitchFamily="-108" charset="-128"/>
                <a:cs typeface="ＭＳ Ｐゴシック" pitchFamily="-108" charset="-128"/>
              </a:rPr>
              <a:t>All servers store a copy of the data (in memory)‏</a:t>
            </a:r>
          </a:p>
          <a:p>
            <a:pPr marL="431800" indent="-323850" defTabSz="457200">
              <a:lnSpc>
                <a:spcPct val="97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800" dirty="0">
                <a:ea typeface="ＭＳ Ｐゴシック" pitchFamily="-108" charset="-128"/>
                <a:cs typeface="ＭＳ Ｐゴシック" pitchFamily="-108" charset="-128"/>
              </a:rPr>
              <a:t>A leader is elected at </a:t>
            </a:r>
            <a:r>
              <a:rPr lang="en-GB" sz="2800" dirty="0" err="1">
                <a:ea typeface="ＭＳ Ｐゴシック" pitchFamily="-108" charset="-128"/>
                <a:cs typeface="ＭＳ Ｐゴシック" pitchFamily="-108" charset="-128"/>
              </a:rPr>
              <a:t>startup</a:t>
            </a:r>
            <a:r>
              <a:rPr lang="en-GB" sz="2800" dirty="0">
                <a:ea typeface="ＭＳ Ｐゴシック" pitchFamily="-108" charset="-128"/>
                <a:cs typeface="ＭＳ Ｐゴシック" pitchFamily="-108" charset="-128"/>
              </a:rPr>
              <a:t>.</a:t>
            </a:r>
          </a:p>
          <a:p>
            <a:pPr marL="431800" indent="-323850" defTabSz="457200">
              <a:lnSpc>
                <a:spcPct val="97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800" dirty="0">
                <a:ea typeface="ＭＳ Ｐゴシック" pitchFamily="-108" charset="-128"/>
                <a:cs typeface="ＭＳ Ｐゴシック" pitchFamily="-108" charset="-128"/>
              </a:rPr>
              <a:t>All updates go through leader</a:t>
            </a:r>
          </a:p>
          <a:p>
            <a:pPr marL="431800" indent="-323850" defTabSz="457200">
              <a:lnSpc>
                <a:spcPct val="97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800" dirty="0">
                <a:ea typeface="ＭＳ Ｐゴシック" pitchFamily="-108" charset="-128"/>
                <a:cs typeface="ＭＳ Ｐゴシック" pitchFamily="-108" charset="-128"/>
              </a:rPr>
              <a:t>Update responses are sent when a majority of servers have persisted the change.</a:t>
            </a:r>
            <a:endParaRPr lang="en-US" sz="2800" dirty="0">
              <a:ea typeface="ＭＳ Ｐゴシック" pitchFamily="-108" charset="-128"/>
              <a:cs typeface="ＭＳ Ｐゴシック" pitchFamily="-108" charset="-128"/>
            </a:endParaRPr>
          </a:p>
        </p:txBody>
      </p:sp>
      <p:sp>
        <p:nvSpPr>
          <p:cNvPr id="13317" name="AutoShape 32"/>
          <p:cNvSpPr>
            <a:spLocks noChangeArrowheads="1"/>
          </p:cNvSpPr>
          <p:nvPr/>
        </p:nvSpPr>
        <p:spPr bwMode="auto">
          <a:xfrm>
            <a:off x="1485900" y="1524000"/>
            <a:ext cx="7086600" cy="1600200"/>
          </a:xfrm>
          <a:prstGeom prst="roundRect">
            <a:avLst>
              <a:gd name="adj" fmla="val 11491"/>
            </a:avLst>
          </a:prstGeom>
          <a:solidFill>
            <a:srgbClr val="47B8B8"/>
          </a:solidFill>
          <a:ln w="9525">
            <a:solidFill>
              <a:srgbClr val="000000"/>
            </a:solidFill>
            <a:round/>
            <a:headEnd/>
            <a:tailEnd/>
          </a:ln>
        </p:spPr>
        <p:txBody>
          <a:bodyPr wrap="none" lIns="90000" tIns="45000" rIns="90000" bIns="45000" anchor="ctr">
            <a:prstTxWarp prst="textNoShape">
              <a:avLst/>
            </a:prstTxWarp>
          </a:bodyPr>
          <a:lstStyle/>
          <a:p>
            <a:pPr algn="ctr" defTabSz="457200">
              <a:lnSpc>
                <a:spcPct val="98000"/>
              </a:lnSpc>
              <a:buClr>
                <a:srgbClr val="000000"/>
              </a:buClr>
              <a:buSzPct val="45000"/>
              <a:buFont typeface="Wingdings" pitchFamily="-108" charset="2"/>
              <a:buNone/>
              <a:tabLst>
                <a:tab pos="723900" algn="l"/>
                <a:tab pos="1447800" algn="l"/>
                <a:tab pos="2171700" algn="l"/>
                <a:tab pos="2895600" algn="l"/>
                <a:tab pos="3619500" algn="l"/>
                <a:tab pos="4343400" algn="l"/>
                <a:tab pos="5067300" algn="l"/>
                <a:tab pos="5791200" algn="l"/>
                <a:tab pos="6515100" algn="l"/>
                <a:tab pos="7239000" algn="l"/>
              </a:tabLst>
            </a:pPr>
            <a:r>
              <a:rPr lang="en-GB" b="1" dirty="0">
                <a:solidFill>
                  <a:srgbClr val="000000"/>
                </a:solidFill>
                <a:latin typeface="DejaVu Sans" charset="0"/>
              </a:rPr>
              <a:t>ZooKeeper Service</a:t>
            </a:r>
          </a:p>
          <a:p>
            <a:pPr algn="ctr" defTabSz="457200">
              <a:lnSpc>
                <a:spcPct val="97000"/>
              </a:lnSpc>
              <a:buClr>
                <a:srgbClr val="000000"/>
              </a:buClr>
              <a:buSzPct val="45000"/>
              <a:buFont typeface="Wingdings" pitchFamily="-108" charset="2"/>
              <a:buNone/>
              <a:tabLst>
                <a:tab pos="723900" algn="l"/>
                <a:tab pos="1447800" algn="l"/>
                <a:tab pos="2171700" algn="l"/>
                <a:tab pos="2895600" algn="l"/>
                <a:tab pos="3619500" algn="l"/>
                <a:tab pos="4343400" algn="l"/>
                <a:tab pos="5067300" algn="l"/>
                <a:tab pos="5791200" algn="l"/>
                <a:tab pos="6515100" algn="l"/>
                <a:tab pos="7239000" algn="l"/>
              </a:tabLst>
            </a:pPr>
            <a:endParaRPr lang="en-GB" dirty="0">
              <a:solidFill>
                <a:srgbClr val="000000"/>
              </a:solidFill>
              <a:latin typeface="DejaVu Sans" charset="0"/>
            </a:endParaRPr>
          </a:p>
          <a:p>
            <a:pPr algn="ctr" defTabSz="457200">
              <a:lnSpc>
                <a:spcPct val="97000"/>
              </a:lnSpc>
              <a:buClr>
                <a:srgbClr val="000000"/>
              </a:buClr>
              <a:buSzPct val="45000"/>
              <a:buFont typeface="Wingdings" pitchFamily="-108" charset="2"/>
              <a:buNone/>
              <a:tabLst>
                <a:tab pos="723900" algn="l"/>
                <a:tab pos="1447800" algn="l"/>
                <a:tab pos="2171700" algn="l"/>
                <a:tab pos="2895600" algn="l"/>
                <a:tab pos="3619500" algn="l"/>
                <a:tab pos="4343400" algn="l"/>
                <a:tab pos="5067300" algn="l"/>
                <a:tab pos="5791200" algn="l"/>
                <a:tab pos="6515100" algn="l"/>
                <a:tab pos="7239000" algn="l"/>
              </a:tabLst>
            </a:pPr>
            <a:endParaRPr lang="en-GB" dirty="0">
              <a:solidFill>
                <a:srgbClr val="000000"/>
              </a:solidFill>
              <a:latin typeface="DejaVu Sans" charset="0"/>
            </a:endParaRPr>
          </a:p>
          <a:p>
            <a:pPr algn="ctr" defTabSz="457200">
              <a:lnSpc>
                <a:spcPct val="97000"/>
              </a:lnSpc>
              <a:buClr>
                <a:srgbClr val="000000"/>
              </a:buClr>
              <a:buSzPct val="45000"/>
              <a:buFont typeface="Wingdings" pitchFamily="-108" charset="2"/>
              <a:buNone/>
              <a:tabLst>
                <a:tab pos="723900" algn="l"/>
                <a:tab pos="1447800" algn="l"/>
                <a:tab pos="2171700" algn="l"/>
                <a:tab pos="2895600" algn="l"/>
                <a:tab pos="3619500" algn="l"/>
                <a:tab pos="4343400" algn="l"/>
                <a:tab pos="5067300" algn="l"/>
                <a:tab pos="5791200" algn="l"/>
                <a:tab pos="6515100" algn="l"/>
                <a:tab pos="7239000" algn="l"/>
              </a:tabLst>
            </a:pPr>
            <a:endParaRPr lang="en-GB" dirty="0">
              <a:solidFill>
                <a:srgbClr val="000000"/>
              </a:solidFill>
              <a:latin typeface="DejaVu Sans" charset="0"/>
            </a:endParaRPr>
          </a:p>
          <a:p>
            <a:pPr algn="ctr" defTabSz="457200">
              <a:lnSpc>
                <a:spcPct val="97000"/>
              </a:lnSpc>
              <a:buClr>
                <a:srgbClr val="000000"/>
              </a:buClr>
              <a:buSzPct val="45000"/>
              <a:buFont typeface="Wingdings" pitchFamily="-108" charset="2"/>
              <a:buNone/>
              <a:tabLst>
                <a:tab pos="723900" algn="l"/>
                <a:tab pos="1447800" algn="l"/>
                <a:tab pos="2171700" algn="l"/>
                <a:tab pos="2895600" algn="l"/>
                <a:tab pos="3619500" algn="l"/>
                <a:tab pos="4343400" algn="l"/>
                <a:tab pos="5067300" algn="l"/>
                <a:tab pos="5791200" algn="l"/>
                <a:tab pos="6515100" algn="l"/>
                <a:tab pos="7239000" algn="l"/>
              </a:tabLst>
            </a:pPr>
            <a:endParaRPr lang="en-GB" dirty="0">
              <a:solidFill>
                <a:srgbClr val="000000"/>
              </a:solidFill>
              <a:latin typeface="DejaVu Sans" charset="0"/>
            </a:endParaRPr>
          </a:p>
          <a:p>
            <a:pPr algn="ctr" defTabSz="457200">
              <a:lnSpc>
                <a:spcPct val="97000"/>
              </a:lnSpc>
              <a:buClr>
                <a:srgbClr val="000000"/>
              </a:buClr>
              <a:buSzPct val="45000"/>
              <a:buFont typeface="Wingdings" pitchFamily="-108" charset="2"/>
              <a:buNone/>
              <a:tabLst>
                <a:tab pos="723900" algn="l"/>
                <a:tab pos="1447800" algn="l"/>
                <a:tab pos="2171700" algn="l"/>
                <a:tab pos="2895600" algn="l"/>
                <a:tab pos="3619500" algn="l"/>
                <a:tab pos="4343400" algn="l"/>
                <a:tab pos="5067300" algn="l"/>
                <a:tab pos="5791200" algn="l"/>
                <a:tab pos="6515100" algn="l"/>
                <a:tab pos="7239000" algn="l"/>
              </a:tabLst>
            </a:pPr>
            <a:endParaRPr lang="en-GB" dirty="0">
              <a:solidFill>
                <a:srgbClr val="000000"/>
              </a:solidFill>
              <a:latin typeface="DejaVu Sans" charset="0"/>
            </a:endParaRPr>
          </a:p>
        </p:txBody>
      </p:sp>
      <p:sp>
        <p:nvSpPr>
          <p:cNvPr id="13318" name="Rectangle 33"/>
          <p:cNvSpPr>
            <a:spLocks noChangeArrowheads="1"/>
          </p:cNvSpPr>
          <p:nvPr/>
        </p:nvSpPr>
        <p:spPr bwMode="auto">
          <a:xfrm>
            <a:off x="1743075" y="2209800"/>
            <a:ext cx="885825" cy="457200"/>
          </a:xfrm>
          <a:prstGeom prst="rect">
            <a:avLst/>
          </a:prstGeom>
          <a:solidFill>
            <a:srgbClr val="99CCFF"/>
          </a:solidFill>
          <a:ln w="9525">
            <a:solidFill>
              <a:srgbClr val="000000"/>
            </a:solidFill>
            <a:round/>
            <a:headEnd/>
            <a:tailEnd/>
          </a:ln>
        </p:spPr>
        <p:txBody>
          <a:bodyPr wrap="none" lIns="90000" tIns="45000" rIns="90000" bIns="45000" anchor="ctr">
            <a:prstTxWarp prst="textNoShape">
              <a:avLst/>
            </a:prstTxWarp>
          </a:bodyPr>
          <a:lstStyle/>
          <a:p>
            <a:pPr algn="ctr" defTabSz="457200">
              <a:lnSpc>
                <a:spcPct val="98000"/>
              </a:lnSpc>
              <a:buClr>
                <a:srgbClr val="000000"/>
              </a:buClr>
              <a:buSzPct val="45000"/>
              <a:buFont typeface="Wingdings" pitchFamily="-108" charset="2"/>
              <a:buNone/>
              <a:tabLst>
                <a:tab pos="723900" algn="l"/>
              </a:tabLst>
            </a:pPr>
            <a:r>
              <a:rPr lang="en-GB">
                <a:solidFill>
                  <a:srgbClr val="000000"/>
                </a:solidFill>
                <a:latin typeface="DejaVu Sans" charset="0"/>
              </a:rPr>
              <a:t>Server</a:t>
            </a:r>
          </a:p>
        </p:txBody>
      </p:sp>
      <p:sp>
        <p:nvSpPr>
          <p:cNvPr id="13319" name="Rectangle 34"/>
          <p:cNvSpPr>
            <a:spLocks noChangeArrowheads="1"/>
          </p:cNvSpPr>
          <p:nvPr/>
        </p:nvSpPr>
        <p:spPr bwMode="auto">
          <a:xfrm>
            <a:off x="1743075" y="2209800"/>
            <a:ext cx="885825" cy="457200"/>
          </a:xfrm>
          <a:prstGeom prst="rect">
            <a:avLst/>
          </a:prstGeom>
          <a:solidFill>
            <a:srgbClr val="99CCFF"/>
          </a:solidFill>
          <a:ln w="9525">
            <a:solidFill>
              <a:srgbClr val="000000"/>
            </a:solidFill>
            <a:round/>
            <a:headEnd/>
            <a:tailEnd/>
          </a:ln>
        </p:spPr>
        <p:txBody>
          <a:bodyPr wrap="none" lIns="90000" tIns="45000" rIns="90000" bIns="45000" anchor="ctr">
            <a:prstTxWarp prst="textNoShape">
              <a:avLst/>
            </a:prstTxWarp>
          </a:bodyPr>
          <a:lstStyle/>
          <a:p>
            <a:pPr algn="ctr" defTabSz="457200">
              <a:lnSpc>
                <a:spcPct val="98000"/>
              </a:lnSpc>
              <a:buClr>
                <a:srgbClr val="000000"/>
              </a:buClr>
              <a:buSzPct val="45000"/>
              <a:buFont typeface="Wingdings" pitchFamily="-108" charset="2"/>
              <a:buNone/>
              <a:tabLst>
                <a:tab pos="723900" algn="l"/>
              </a:tabLst>
            </a:pPr>
            <a:r>
              <a:rPr lang="en-GB">
                <a:solidFill>
                  <a:srgbClr val="000000"/>
                </a:solidFill>
                <a:latin typeface="DejaVu Sans" charset="0"/>
              </a:rPr>
              <a:t>Server</a:t>
            </a:r>
          </a:p>
        </p:txBody>
      </p:sp>
      <p:sp>
        <p:nvSpPr>
          <p:cNvPr id="13320" name="Rectangle 35"/>
          <p:cNvSpPr>
            <a:spLocks noChangeArrowheads="1"/>
          </p:cNvSpPr>
          <p:nvPr/>
        </p:nvSpPr>
        <p:spPr bwMode="auto">
          <a:xfrm>
            <a:off x="7229475" y="2209800"/>
            <a:ext cx="885825" cy="457200"/>
          </a:xfrm>
          <a:prstGeom prst="rect">
            <a:avLst/>
          </a:prstGeom>
          <a:solidFill>
            <a:srgbClr val="99CCFF"/>
          </a:solidFill>
          <a:ln w="9525">
            <a:solidFill>
              <a:srgbClr val="000000"/>
            </a:solidFill>
            <a:round/>
            <a:headEnd/>
            <a:tailEnd/>
          </a:ln>
        </p:spPr>
        <p:txBody>
          <a:bodyPr wrap="none" lIns="90000" tIns="45000" rIns="90000" bIns="45000" anchor="ctr">
            <a:prstTxWarp prst="textNoShape">
              <a:avLst/>
            </a:prstTxWarp>
          </a:bodyPr>
          <a:lstStyle/>
          <a:p>
            <a:pPr algn="ctr" defTabSz="457200">
              <a:lnSpc>
                <a:spcPct val="98000"/>
              </a:lnSpc>
              <a:buClr>
                <a:srgbClr val="000000"/>
              </a:buClr>
              <a:buSzPct val="45000"/>
              <a:buFont typeface="Wingdings" pitchFamily="-108" charset="2"/>
              <a:buNone/>
              <a:tabLst>
                <a:tab pos="723900" algn="l"/>
              </a:tabLst>
            </a:pPr>
            <a:r>
              <a:rPr lang="en-GB">
                <a:solidFill>
                  <a:srgbClr val="000000"/>
                </a:solidFill>
                <a:latin typeface="DejaVu Sans" charset="0"/>
              </a:rPr>
              <a:t>Server</a:t>
            </a:r>
          </a:p>
        </p:txBody>
      </p:sp>
      <p:sp>
        <p:nvSpPr>
          <p:cNvPr id="13321" name="Rectangle 36"/>
          <p:cNvSpPr>
            <a:spLocks noChangeArrowheads="1"/>
          </p:cNvSpPr>
          <p:nvPr/>
        </p:nvSpPr>
        <p:spPr bwMode="auto">
          <a:xfrm>
            <a:off x="5857875" y="2209800"/>
            <a:ext cx="885825" cy="457200"/>
          </a:xfrm>
          <a:prstGeom prst="rect">
            <a:avLst/>
          </a:prstGeom>
          <a:solidFill>
            <a:srgbClr val="99CCFF"/>
          </a:solidFill>
          <a:ln w="9525">
            <a:solidFill>
              <a:srgbClr val="000000"/>
            </a:solidFill>
            <a:round/>
            <a:headEnd/>
            <a:tailEnd/>
          </a:ln>
        </p:spPr>
        <p:txBody>
          <a:bodyPr wrap="none" lIns="90000" tIns="45000" rIns="90000" bIns="45000" anchor="ctr">
            <a:prstTxWarp prst="textNoShape">
              <a:avLst/>
            </a:prstTxWarp>
          </a:bodyPr>
          <a:lstStyle/>
          <a:p>
            <a:pPr algn="ctr" defTabSz="457200">
              <a:lnSpc>
                <a:spcPct val="98000"/>
              </a:lnSpc>
              <a:buClr>
                <a:srgbClr val="000000"/>
              </a:buClr>
              <a:buSzPct val="45000"/>
              <a:buFont typeface="Wingdings" pitchFamily="-108" charset="2"/>
              <a:buNone/>
              <a:tabLst>
                <a:tab pos="723900" algn="l"/>
              </a:tabLst>
            </a:pPr>
            <a:r>
              <a:rPr lang="en-GB">
                <a:solidFill>
                  <a:srgbClr val="000000"/>
                </a:solidFill>
                <a:latin typeface="DejaVu Sans" charset="0"/>
              </a:rPr>
              <a:t>Server</a:t>
            </a:r>
          </a:p>
        </p:txBody>
      </p:sp>
      <p:sp>
        <p:nvSpPr>
          <p:cNvPr id="13322" name="Rectangle 37"/>
          <p:cNvSpPr>
            <a:spLocks noChangeArrowheads="1"/>
          </p:cNvSpPr>
          <p:nvPr/>
        </p:nvSpPr>
        <p:spPr bwMode="auto">
          <a:xfrm>
            <a:off x="4486275" y="2209800"/>
            <a:ext cx="885825" cy="457200"/>
          </a:xfrm>
          <a:prstGeom prst="rect">
            <a:avLst/>
          </a:prstGeom>
          <a:solidFill>
            <a:srgbClr val="99CCFF"/>
          </a:solidFill>
          <a:ln w="9525">
            <a:solidFill>
              <a:srgbClr val="000000"/>
            </a:solidFill>
            <a:round/>
            <a:headEnd/>
            <a:tailEnd/>
          </a:ln>
        </p:spPr>
        <p:txBody>
          <a:bodyPr wrap="none" lIns="90000" tIns="45000" rIns="90000" bIns="45000" anchor="ctr">
            <a:prstTxWarp prst="textNoShape">
              <a:avLst/>
            </a:prstTxWarp>
          </a:bodyPr>
          <a:lstStyle/>
          <a:p>
            <a:pPr algn="ctr" defTabSz="457200">
              <a:lnSpc>
                <a:spcPct val="98000"/>
              </a:lnSpc>
              <a:buClr>
                <a:srgbClr val="000000"/>
              </a:buClr>
              <a:buSzPct val="45000"/>
              <a:buFont typeface="Wingdings" pitchFamily="-108" charset="2"/>
              <a:buNone/>
              <a:tabLst>
                <a:tab pos="723900" algn="l"/>
              </a:tabLst>
            </a:pPr>
            <a:r>
              <a:rPr lang="en-GB">
                <a:solidFill>
                  <a:srgbClr val="000000"/>
                </a:solidFill>
                <a:latin typeface="DejaVu Sans" charset="0"/>
              </a:rPr>
              <a:t>Server</a:t>
            </a:r>
          </a:p>
        </p:txBody>
      </p:sp>
      <p:sp>
        <p:nvSpPr>
          <p:cNvPr id="13323" name="Rectangle 38"/>
          <p:cNvSpPr>
            <a:spLocks noChangeArrowheads="1"/>
          </p:cNvSpPr>
          <p:nvPr/>
        </p:nvSpPr>
        <p:spPr bwMode="auto">
          <a:xfrm>
            <a:off x="3114675" y="2209800"/>
            <a:ext cx="885825" cy="457200"/>
          </a:xfrm>
          <a:prstGeom prst="rect">
            <a:avLst/>
          </a:prstGeom>
          <a:solidFill>
            <a:srgbClr val="99CCFF"/>
          </a:solidFill>
          <a:ln w="9525">
            <a:solidFill>
              <a:srgbClr val="000000"/>
            </a:solidFill>
            <a:round/>
            <a:headEnd/>
            <a:tailEnd/>
          </a:ln>
        </p:spPr>
        <p:txBody>
          <a:bodyPr wrap="none" lIns="90000" tIns="45000" rIns="90000" bIns="45000" anchor="ctr">
            <a:prstTxWarp prst="textNoShape">
              <a:avLst/>
            </a:prstTxWarp>
          </a:bodyPr>
          <a:lstStyle/>
          <a:p>
            <a:pPr algn="ctr" defTabSz="457200">
              <a:lnSpc>
                <a:spcPct val="98000"/>
              </a:lnSpc>
              <a:buClr>
                <a:srgbClr val="000000"/>
              </a:buClr>
              <a:buSzPct val="45000"/>
              <a:buFont typeface="Wingdings" pitchFamily="-108" charset="2"/>
              <a:buNone/>
              <a:tabLst>
                <a:tab pos="723900" algn="l"/>
              </a:tabLst>
            </a:pPr>
            <a:r>
              <a:rPr lang="en-GB">
                <a:solidFill>
                  <a:srgbClr val="000000"/>
                </a:solidFill>
                <a:latin typeface="DejaVu Sans" charset="0"/>
              </a:rPr>
              <a:t>Server</a:t>
            </a:r>
          </a:p>
        </p:txBody>
      </p:sp>
      <p:sp>
        <p:nvSpPr>
          <p:cNvPr id="13324" name="AutoShape 39"/>
          <p:cNvSpPr>
            <a:spLocks noChangeArrowheads="1"/>
          </p:cNvSpPr>
          <p:nvPr/>
        </p:nvSpPr>
        <p:spPr bwMode="auto">
          <a:xfrm>
            <a:off x="4257675" y="1981200"/>
            <a:ext cx="885825" cy="228600"/>
          </a:xfrm>
          <a:prstGeom prst="wedgeRectCallout">
            <a:avLst>
              <a:gd name="adj1" fmla="val -3486"/>
              <a:gd name="adj2" fmla="val 129241"/>
            </a:avLst>
          </a:prstGeom>
          <a:solidFill>
            <a:srgbClr val="800000"/>
          </a:solidFill>
          <a:ln w="9525">
            <a:solidFill>
              <a:srgbClr val="000000"/>
            </a:solidFill>
            <a:round/>
            <a:headEnd/>
            <a:tailEnd/>
          </a:ln>
        </p:spPr>
        <p:txBody>
          <a:bodyPr lIns="90000" tIns="45000" rIns="90000" bIns="45000" anchor="ctr">
            <a:prstTxWarp prst="textNoShape">
              <a:avLst/>
            </a:prstTxWarp>
          </a:bodyPr>
          <a:lstStyle/>
          <a:p>
            <a:pPr algn="ctr" defTabSz="457200">
              <a:lnSpc>
                <a:spcPct val="98000"/>
              </a:lnSpc>
              <a:buClr>
                <a:srgbClr val="000000"/>
              </a:buClr>
              <a:buSzPct val="45000"/>
              <a:buFont typeface="Wingdings" pitchFamily="-108" charset="2"/>
              <a:buNone/>
              <a:tabLst>
                <a:tab pos="723900" algn="l"/>
              </a:tabLst>
            </a:pPr>
            <a:r>
              <a:rPr lang="en-GB" sz="1400">
                <a:solidFill>
                  <a:srgbClr val="000000"/>
                </a:solidFill>
                <a:latin typeface="DejaVu Sans" charset="0"/>
              </a:rPr>
              <a:t>Leader</a:t>
            </a:r>
          </a:p>
        </p:txBody>
      </p:sp>
      <p:sp>
        <p:nvSpPr>
          <p:cNvPr id="13325" name="Rectangle 40"/>
          <p:cNvSpPr>
            <a:spLocks noChangeArrowheads="1"/>
          </p:cNvSpPr>
          <p:nvPr/>
        </p:nvSpPr>
        <p:spPr bwMode="auto">
          <a:xfrm>
            <a:off x="600075" y="3810000"/>
            <a:ext cx="885825" cy="457200"/>
          </a:xfrm>
          <a:prstGeom prst="rect">
            <a:avLst/>
          </a:prstGeom>
          <a:solidFill>
            <a:srgbClr val="99CCFF"/>
          </a:solidFill>
          <a:ln w="9525">
            <a:solidFill>
              <a:srgbClr val="000000"/>
            </a:solidFill>
            <a:round/>
            <a:headEnd/>
            <a:tailEnd/>
          </a:ln>
        </p:spPr>
        <p:txBody>
          <a:bodyPr wrap="none" lIns="90000" tIns="45000" rIns="90000" bIns="45000" anchor="ctr">
            <a:prstTxWarp prst="textNoShape">
              <a:avLst/>
            </a:prstTxWarp>
          </a:bodyPr>
          <a:lstStyle/>
          <a:p>
            <a:pPr algn="ctr" defTabSz="457200">
              <a:lnSpc>
                <a:spcPct val="98000"/>
              </a:lnSpc>
              <a:buClr>
                <a:srgbClr val="000000"/>
              </a:buClr>
              <a:buSzPct val="45000"/>
              <a:buFont typeface="Wingdings" pitchFamily="-108" charset="2"/>
              <a:buNone/>
              <a:tabLst>
                <a:tab pos="723900" algn="l"/>
              </a:tabLst>
            </a:pPr>
            <a:r>
              <a:rPr lang="en-GB">
                <a:solidFill>
                  <a:srgbClr val="000000"/>
                </a:solidFill>
                <a:latin typeface="DejaVu Sans" charset="0"/>
              </a:rPr>
              <a:t>Client</a:t>
            </a:r>
          </a:p>
        </p:txBody>
      </p:sp>
      <p:sp>
        <p:nvSpPr>
          <p:cNvPr id="13326" name="Rectangle 42"/>
          <p:cNvSpPr>
            <a:spLocks noChangeArrowheads="1"/>
          </p:cNvSpPr>
          <p:nvPr/>
        </p:nvSpPr>
        <p:spPr bwMode="auto">
          <a:xfrm>
            <a:off x="7458075" y="3810000"/>
            <a:ext cx="885825" cy="457200"/>
          </a:xfrm>
          <a:prstGeom prst="rect">
            <a:avLst/>
          </a:prstGeom>
          <a:solidFill>
            <a:srgbClr val="99CCFF"/>
          </a:solidFill>
          <a:ln w="9525">
            <a:solidFill>
              <a:srgbClr val="000000"/>
            </a:solidFill>
            <a:round/>
            <a:headEnd/>
            <a:tailEnd/>
          </a:ln>
        </p:spPr>
        <p:txBody>
          <a:bodyPr wrap="none" lIns="90000" tIns="45000" rIns="90000" bIns="45000" anchor="ctr">
            <a:prstTxWarp prst="textNoShape">
              <a:avLst/>
            </a:prstTxWarp>
          </a:bodyPr>
          <a:lstStyle/>
          <a:p>
            <a:pPr algn="ctr" defTabSz="457200">
              <a:lnSpc>
                <a:spcPct val="98000"/>
              </a:lnSpc>
              <a:buClr>
                <a:srgbClr val="000000"/>
              </a:buClr>
              <a:buSzPct val="45000"/>
              <a:buFont typeface="Wingdings" pitchFamily="-108" charset="2"/>
              <a:buNone/>
              <a:tabLst>
                <a:tab pos="723900" algn="l"/>
              </a:tabLst>
            </a:pPr>
            <a:r>
              <a:rPr lang="en-GB">
                <a:solidFill>
                  <a:srgbClr val="000000"/>
                </a:solidFill>
                <a:latin typeface="DejaVu Sans" charset="0"/>
              </a:rPr>
              <a:t>Client</a:t>
            </a:r>
          </a:p>
        </p:txBody>
      </p:sp>
      <p:sp>
        <p:nvSpPr>
          <p:cNvPr id="13327" name="Rectangle 43"/>
          <p:cNvSpPr>
            <a:spLocks noChangeArrowheads="1"/>
          </p:cNvSpPr>
          <p:nvPr/>
        </p:nvSpPr>
        <p:spPr bwMode="auto">
          <a:xfrm>
            <a:off x="6315075" y="3810000"/>
            <a:ext cx="885825" cy="457200"/>
          </a:xfrm>
          <a:prstGeom prst="rect">
            <a:avLst/>
          </a:prstGeom>
          <a:solidFill>
            <a:srgbClr val="99CCFF"/>
          </a:solidFill>
          <a:ln w="9525">
            <a:solidFill>
              <a:srgbClr val="000000"/>
            </a:solidFill>
            <a:round/>
            <a:headEnd/>
            <a:tailEnd/>
          </a:ln>
        </p:spPr>
        <p:txBody>
          <a:bodyPr wrap="none" lIns="90000" tIns="45000" rIns="90000" bIns="45000" anchor="ctr">
            <a:prstTxWarp prst="textNoShape">
              <a:avLst/>
            </a:prstTxWarp>
          </a:bodyPr>
          <a:lstStyle/>
          <a:p>
            <a:pPr algn="ctr" defTabSz="457200">
              <a:lnSpc>
                <a:spcPct val="98000"/>
              </a:lnSpc>
              <a:buClr>
                <a:srgbClr val="000000"/>
              </a:buClr>
              <a:buSzPct val="45000"/>
              <a:buFont typeface="Wingdings" pitchFamily="-108" charset="2"/>
              <a:buNone/>
              <a:tabLst>
                <a:tab pos="723900" algn="l"/>
              </a:tabLst>
            </a:pPr>
            <a:r>
              <a:rPr lang="en-GB">
                <a:solidFill>
                  <a:srgbClr val="000000"/>
                </a:solidFill>
                <a:latin typeface="DejaVu Sans" charset="0"/>
              </a:rPr>
              <a:t>Client</a:t>
            </a:r>
          </a:p>
        </p:txBody>
      </p:sp>
      <p:sp>
        <p:nvSpPr>
          <p:cNvPr id="13328" name="Rectangle 44"/>
          <p:cNvSpPr>
            <a:spLocks noChangeArrowheads="1"/>
          </p:cNvSpPr>
          <p:nvPr/>
        </p:nvSpPr>
        <p:spPr bwMode="auto">
          <a:xfrm>
            <a:off x="5172075" y="3810000"/>
            <a:ext cx="885825" cy="457200"/>
          </a:xfrm>
          <a:prstGeom prst="rect">
            <a:avLst/>
          </a:prstGeom>
          <a:solidFill>
            <a:srgbClr val="99CCFF"/>
          </a:solidFill>
          <a:ln w="9525">
            <a:solidFill>
              <a:srgbClr val="000000"/>
            </a:solidFill>
            <a:round/>
            <a:headEnd/>
            <a:tailEnd/>
          </a:ln>
        </p:spPr>
        <p:txBody>
          <a:bodyPr wrap="none" lIns="90000" tIns="45000" rIns="90000" bIns="45000" anchor="ctr">
            <a:prstTxWarp prst="textNoShape">
              <a:avLst/>
            </a:prstTxWarp>
          </a:bodyPr>
          <a:lstStyle/>
          <a:p>
            <a:pPr algn="ctr" defTabSz="457200">
              <a:lnSpc>
                <a:spcPct val="98000"/>
              </a:lnSpc>
              <a:buClr>
                <a:srgbClr val="000000"/>
              </a:buClr>
              <a:buSzPct val="45000"/>
              <a:buFont typeface="Wingdings" pitchFamily="-108" charset="2"/>
              <a:buNone/>
              <a:tabLst>
                <a:tab pos="723900" algn="l"/>
              </a:tabLst>
            </a:pPr>
            <a:r>
              <a:rPr lang="en-GB">
                <a:solidFill>
                  <a:srgbClr val="000000"/>
                </a:solidFill>
                <a:latin typeface="DejaVu Sans" charset="0"/>
              </a:rPr>
              <a:t>Client</a:t>
            </a:r>
          </a:p>
        </p:txBody>
      </p:sp>
      <p:sp>
        <p:nvSpPr>
          <p:cNvPr id="13329" name="Rectangle 45"/>
          <p:cNvSpPr>
            <a:spLocks noChangeArrowheads="1"/>
          </p:cNvSpPr>
          <p:nvPr/>
        </p:nvSpPr>
        <p:spPr bwMode="auto">
          <a:xfrm>
            <a:off x="1743075" y="3810000"/>
            <a:ext cx="885825" cy="457200"/>
          </a:xfrm>
          <a:prstGeom prst="rect">
            <a:avLst/>
          </a:prstGeom>
          <a:solidFill>
            <a:srgbClr val="99CCFF"/>
          </a:solidFill>
          <a:ln w="9525">
            <a:solidFill>
              <a:srgbClr val="000000"/>
            </a:solidFill>
            <a:round/>
            <a:headEnd/>
            <a:tailEnd/>
          </a:ln>
        </p:spPr>
        <p:txBody>
          <a:bodyPr wrap="none" lIns="90000" tIns="45000" rIns="90000" bIns="45000" anchor="ctr">
            <a:prstTxWarp prst="textNoShape">
              <a:avLst/>
            </a:prstTxWarp>
          </a:bodyPr>
          <a:lstStyle/>
          <a:p>
            <a:pPr algn="ctr" defTabSz="457200">
              <a:lnSpc>
                <a:spcPct val="98000"/>
              </a:lnSpc>
              <a:buClr>
                <a:srgbClr val="000000"/>
              </a:buClr>
              <a:buSzPct val="45000"/>
              <a:buFont typeface="Wingdings" pitchFamily="-108" charset="2"/>
              <a:buNone/>
              <a:tabLst>
                <a:tab pos="723900" algn="l"/>
              </a:tabLst>
            </a:pPr>
            <a:r>
              <a:rPr lang="en-GB">
                <a:solidFill>
                  <a:srgbClr val="000000"/>
                </a:solidFill>
                <a:latin typeface="DejaVu Sans" charset="0"/>
              </a:rPr>
              <a:t>Client</a:t>
            </a:r>
          </a:p>
        </p:txBody>
      </p:sp>
      <p:sp>
        <p:nvSpPr>
          <p:cNvPr id="13330" name="Rectangle 46"/>
          <p:cNvSpPr>
            <a:spLocks noChangeArrowheads="1"/>
          </p:cNvSpPr>
          <p:nvPr/>
        </p:nvSpPr>
        <p:spPr bwMode="auto">
          <a:xfrm>
            <a:off x="4029075" y="3810000"/>
            <a:ext cx="885825" cy="457200"/>
          </a:xfrm>
          <a:prstGeom prst="rect">
            <a:avLst/>
          </a:prstGeom>
          <a:solidFill>
            <a:srgbClr val="99CCFF"/>
          </a:solidFill>
          <a:ln w="9525">
            <a:solidFill>
              <a:srgbClr val="000000"/>
            </a:solidFill>
            <a:round/>
            <a:headEnd/>
            <a:tailEnd/>
          </a:ln>
        </p:spPr>
        <p:txBody>
          <a:bodyPr wrap="none" lIns="90000" tIns="45000" rIns="90000" bIns="45000" anchor="ctr">
            <a:prstTxWarp prst="textNoShape">
              <a:avLst/>
            </a:prstTxWarp>
          </a:bodyPr>
          <a:lstStyle/>
          <a:p>
            <a:pPr algn="ctr" defTabSz="457200">
              <a:lnSpc>
                <a:spcPct val="98000"/>
              </a:lnSpc>
              <a:buClr>
                <a:srgbClr val="000000"/>
              </a:buClr>
              <a:buSzPct val="45000"/>
              <a:buFont typeface="Wingdings" pitchFamily="-108" charset="2"/>
              <a:buNone/>
              <a:tabLst>
                <a:tab pos="723900" algn="l"/>
              </a:tabLst>
            </a:pPr>
            <a:r>
              <a:rPr lang="en-GB">
                <a:solidFill>
                  <a:srgbClr val="000000"/>
                </a:solidFill>
                <a:latin typeface="DejaVu Sans" charset="0"/>
              </a:rPr>
              <a:t>Client</a:t>
            </a:r>
          </a:p>
        </p:txBody>
      </p:sp>
      <p:sp>
        <p:nvSpPr>
          <p:cNvPr id="13331" name="Rectangle 47"/>
          <p:cNvSpPr>
            <a:spLocks noChangeArrowheads="1"/>
          </p:cNvSpPr>
          <p:nvPr/>
        </p:nvSpPr>
        <p:spPr bwMode="auto">
          <a:xfrm>
            <a:off x="2886075" y="3810000"/>
            <a:ext cx="885825" cy="457200"/>
          </a:xfrm>
          <a:prstGeom prst="rect">
            <a:avLst/>
          </a:prstGeom>
          <a:solidFill>
            <a:srgbClr val="99CCFF"/>
          </a:solidFill>
          <a:ln w="9525">
            <a:solidFill>
              <a:srgbClr val="000000"/>
            </a:solidFill>
            <a:round/>
            <a:headEnd/>
            <a:tailEnd/>
          </a:ln>
        </p:spPr>
        <p:txBody>
          <a:bodyPr wrap="none" lIns="90000" tIns="45000" rIns="90000" bIns="45000" anchor="ctr">
            <a:prstTxWarp prst="textNoShape">
              <a:avLst/>
            </a:prstTxWarp>
          </a:bodyPr>
          <a:lstStyle/>
          <a:p>
            <a:pPr algn="ctr" defTabSz="457200">
              <a:lnSpc>
                <a:spcPct val="98000"/>
              </a:lnSpc>
              <a:buClr>
                <a:srgbClr val="000000"/>
              </a:buClr>
              <a:buSzPct val="45000"/>
              <a:buFont typeface="Wingdings" pitchFamily="-108" charset="2"/>
              <a:buNone/>
              <a:tabLst>
                <a:tab pos="723900" algn="l"/>
              </a:tabLst>
            </a:pPr>
            <a:r>
              <a:rPr lang="en-GB">
                <a:solidFill>
                  <a:srgbClr val="000000"/>
                </a:solidFill>
                <a:latin typeface="DejaVu Sans" charset="0"/>
              </a:rPr>
              <a:t>Client</a:t>
            </a:r>
          </a:p>
        </p:txBody>
      </p:sp>
      <p:cxnSp>
        <p:nvCxnSpPr>
          <p:cNvPr id="13332" name="AutoShape 48"/>
          <p:cNvCxnSpPr>
            <a:cxnSpLocks noChangeShapeType="1"/>
            <a:stCxn id="13325" idx="0"/>
            <a:endCxn id="13319" idx="2"/>
          </p:cNvCxnSpPr>
          <p:nvPr/>
        </p:nvCxnSpPr>
        <p:spPr bwMode="auto">
          <a:xfrm rot="5400000" flipH="1" flipV="1">
            <a:off x="1042988" y="2667000"/>
            <a:ext cx="1143000" cy="1143000"/>
          </a:xfrm>
          <a:prstGeom prst="curvedConnector3">
            <a:avLst>
              <a:gd name="adj1" fmla="val 50000"/>
            </a:avLst>
          </a:prstGeom>
          <a:noFill/>
          <a:ln w="9525">
            <a:solidFill>
              <a:srgbClr val="000000"/>
            </a:solidFill>
            <a:round/>
            <a:headEnd/>
            <a:tailEnd type="triangle" w="med" len="med"/>
          </a:ln>
        </p:spPr>
      </p:cxnSp>
      <p:cxnSp>
        <p:nvCxnSpPr>
          <p:cNvPr id="13333" name="AutoShape 49"/>
          <p:cNvCxnSpPr>
            <a:cxnSpLocks noChangeShapeType="1"/>
            <a:stCxn id="13329" idx="0"/>
            <a:endCxn id="13319" idx="2"/>
          </p:cNvCxnSpPr>
          <p:nvPr/>
        </p:nvCxnSpPr>
        <p:spPr bwMode="auto">
          <a:xfrm rot="5400000" flipH="1" flipV="1">
            <a:off x="1615282" y="3239294"/>
            <a:ext cx="1143000" cy="1587"/>
          </a:xfrm>
          <a:prstGeom prst="straightConnector1">
            <a:avLst/>
          </a:prstGeom>
          <a:noFill/>
          <a:ln w="9525">
            <a:solidFill>
              <a:srgbClr val="000000"/>
            </a:solidFill>
            <a:round/>
            <a:headEnd/>
            <a:tailEnd type="triangle" w="med" len="med"/>
          </a:ln>
        </p:spPr>
      </p:cxnSp>
      <p:cxnSp>
        <p:nvCxnSpPr>
          <p:cNvPr id="13334" name="AutoShape 50"/>
          <p:cNvCxnSpPr>
            <a:cxnSpLocks noChangeShapeType="1"/>
            <a:stCxn id="13331" idx="0"/>
            <a:endCxn id="13323" idx="2"/>
          </p:cNvCxnSpPr>
          <p:nvPr/>
        </p:nvCxnSpPr>
        <p:spPr bwMode="auto">
          <a:xfrm rot="5400000" flipH="1" flipV="1">
            <a:off x="2871788" y="3124200"/>
            <a:ext cx="1143000" cy="228600"/>
          </a:xfrm>
          <a:prstGeom prst="curvedConnector3">
            <a:avLst>
              <a:gd name="adj1" fmla="val 50000"/>
            </a:avLst>
          </a:prstGeom>
          <a:noFill/>
          <a:ln w="9525">
            <a:solidFill>
              <a:srgbClr val="000000"/>
            </a:solidFill>
            <a:round/>
            <a:headEnd/>
            <a:tailEnd type="triangle" w="med" len="med"/>
          </a:ln>
        </p:spPr>
      </p:cxnSp>
      <p:cxnSp>
        <p:nvCxnSpPr>
          <p:cNvPr id="13335" name="AutoShape 51"/>
          <p:cNvCxnSpPr>
            <a:cxnSpLocks noChangeShapeType="1"/>
            <a:stCxn id="13330" idx="0"/>
            <a:endCxn id="13322" idx="2"/>
          </p:cNvCxnSpPr>
          <p:nvPr/>
        </p:nvCxnSpPr>
        <p:spPr bwMode="auto">
          <a:xfrm rot="5400000" flipH="1" flipV="1">
            <a:off x="4129088" y="3009900"/>
            <a:ext cx="1143000" cy="457200"/>
          </a:xfrm>
          <a:prstGeom prst="curvedConnector3">
            <a:avLst>
              <a:gd name="adj1" fmla="val 50000"/>
            </a:avLst>
          </a:prstGeom>
          <a:noFill/>
          <a:ln w="9525">
            <a:solidFill>
              <a:srgbClr val="000000"/>
            </a:solidFill>
            <a:round/>
            <a:headEnd/>
            <a:tailEnd type="triangle" w="med" len="med"/>
          </a:ln>
        </p:spPr>
      </p:cxnSp>
      <p:cxnSp>
        <p:nvCxnSpPr>
          <p:cNvPr id="13336" name="AutoShape 52"/>
          <p:cNvCxnSpPr>
            <a:cxnSpLocks noChangeShapeType="1"/>
            <a:stCxn id="13328" idx="0"/>
            <a:endCxn id="13321" idx="2"/>
          </p:cNvCxnSpPr>
          <p:nvPr/>
        </p:nvCxnSpPr>
        <p:spPr bwMode="auto">
          <a:xfrm rot="5400000" flipH="1" flipV="1">
            <a:off x="5386388" y="2895600"/>
            <a:ext cx="1143000" cy="685800"/>
          </a:xfrm>
          <a:prstGeom prst="curvedConnector3">
            <a:avLst>
              <a:gd name="adj1" fmla="val 50000"/>
            </a:avLst>
          </a:prstGeom>
          <a:noFill/>
          <a:ln w="9525">
            <a:solidFill>
              <a:srgbClr val="000000"/>
            </a:solidFill>
            <a:round/>
            <a:headEnd/>
            <a:tailEnd type="triangle" w="med" len="med"/>
          </a:ln>
        </p:spPr>
      </p:cxnSp>
      <p:cxnSp>
        <p:nvCxnSpPr>
          <p:cNvPr id="13337" name="AutoShape 53"/>
          <p:cNvCxnSpPr>
            <a:cxnSpLocks noChangeShapeType="1"/>
            <a:stCxn id="13327" idx="0"/>
            <a:endCxn id="13321" idx="2"/>
          </p:cNvCxnSpPr>
          <p:nvPr/>
        </p:nvCxnSpPr>
        <p:spPr bwMode="auto">
          <a:xfrm rot="16200000" flipV="1">
            <a:off x="5957888" y="3009900"/>
            <a:ext cx="1143000" cy="457200"/>
          </a:xfrm>
          <a:prstGeom prst="curvedConnector3">
            <a:avLst>
              <a:gd name="adj1" fmla="val 50000"/>
            </a:avLst>
          </a:prstGeom>
          <a:noFill/>
          <a:ln w="9525">
            <a:solidFill>
              <a:srgbClr val="000000"/>
            </a:solidFill>
            <a:round/>
            <a:headEnd/>
            <a:tailEnd type="triangle" w="med" len="med"/>
          </a:ln>
        </p:spPr>
      </p:cxnSp>
      <p:cxnSp>
        <p:nvCxnSpPr>
          <p:cNvPr id="13338" name="AutoShape 54"/>
          <p:cNvCxnSpPr>
            <a:cxnSpLocks noChangeShapeType="1"/>
            <a:stCxn id="13326" idx="0"/>
            <a:endCxn id="13320" idx="2"/>
          </p:cNvCxnSpPr>
          <p:nvPr/>
        </p:nvCxnSpPr>
        <p:spPr bwMode="auto">
          <a:xfrm rot="16200000" flipV="1">
            <a:off x="7215188" y="3124200"/>
            <a:ext cx="1143000" cy="228600"/>
          </a:xfrm>
          <a:prstGeom prst="curvedConnector3">
            <a:avLst>
              <a:gd name="adj1" fmla="val 50000"/>
            </a:avLst>
          </a:prstGeom>
          <a:noFill/>
          <a:ln w="9525">
            <a:solidFill>
              <a:srgbClr val="000000"/>
            </a:solidFill>
            <a:round/>
            <a:headEnd/>
            <a:tailEnd type="triangle" w="med" len="med"/>
          </a:ln>
        </p:spPr>
      </p:cxnSp>
      <p:cxnSp>
        <p:nvCxnSpPr>
          <p:cNvPr id="13339" name="AutoShape 56"/>
          <p:cNvCxnSpPr>
            <a:cxnSpLocks noChangeShapeType="1"/>
            <a:stCxn id="13319" idx="2"/>
            <a:endCxn id="13322" idx="2"/>
          </p:cNvCxnSpPr>
          <p:nvPr/>
        </p:nvCxnSpPr>
        <p:spPr bwMode="auto">
          <a:xfrm rot="16200000" flipH="1">
            <a:off x="3557587" y="1295401"/>
            <a:ext cx="3175" cy="2743200"/>
          </a:xfrm>
          <a:prstGeom prst="curvedConnector3">
            <a:avLst>
              <a:gd name="adj1" fmla="val 14395468"/>
            </a:avLst>
          </a:prstGeom>
          <a:noFill/>
          <a:ln w="9525">
            <a:solidFill>
              <a:schemeClr val="tx1"/>
            </a:solidFill>
            <a:round/>
            <a:headEnd/>
            <a:tailEnd type="triangle" w="med" len="med"/>
          </a:ln>
        </p:spPr>
      </p:cxnSp>
      <p:cxnSp>
        <p:nvCxnSpPr>
          <p:cNvPr id="13340" name="AutoShape 57"/>
          <p:cNvCxnSpPr>
            <a:cxnSpLocks noChangeShapeType="1"/>
            <a:stCxn id="13323" idx="2"/>
            <a:endCxn id="13322" idx="2"/>
          </p:cNvCxnSpPr>
          <p:nvPr/>
        </p:nvCxnSpPr>
        <p:spPr bwMode="auto">
          <a:xfrm rot="16200000" flipH="1">
            <a:off x="4243387" y="1981201"/>
            <a:ext cx="3175" cy="1371600"/>
          </a:xfrm>
          <a:prstGeom prst="curvedConnector3">
            <a:avLst>
              <a:gd name="adj1" fmla="val 14395468"/>
            </a:avLst>
          </a:prstGeom>
          <a:noFill/>
          <a:ln w="9525">
            <a:solidFill>
              <a:schemeClr val="tx1"/>
            </a:solidFill>
            <a:round/>
            <a:headEnd/>
            <a:tailEnd type="triangle" w="med" len="med"/>
          </a:ln>
        </p:spPr>
      </p:cxnSp>
      <p:cxnSp>
        <p:nvCxnSpPr>
          <p:cNvPr id="13341" name="AutoShape 58"/>
          <p:cNvCxnSpPr>
            <a:cxnSpLocks noChangeShapeType="1"/>
            <a:stCxn id="13320" idx="2"/>
            <a:endCxn id="13322" idx="2"/>
          </p:cNvCxnSpPr>
          <p:nvPr/>
        </p:nvCxnSpPr>
        <p:spPr bwMode="auto">
          <a:xfrm rot="5400000">
            <a:off x="6300787" y="1295401"/>
            <a:ext cx="3175" cy="2743200"/>
          </a:xfrm>
          <a:prstGeom prst="curvedConnector3">
            <a:avLst>
              <a:gd name="adj1" fmla="val 14395468"/>
            </a:avLst>
          </a:prstGeom>
          <a:noFill/>
          <a:ln w="9525">
            <a:solidFill>
              <a:schemeClr val="tx1"/>
            </a:solidFill>
            <a:round/>
            <a:headEnd/>
            <a:tailEnd type="triangle" w="med" len="med"/>
          </a:ln>
        </p:spPr>
      </p:cxnSp>
      <p:cxnSp>
        <p:nvCxnSpPr>
          <p:cNvPr id="13342" name="AutoShape 59"/>
          <p:cNvCxnSpPr>
            <a:cxnSpLocks noChangeShapeType="1"/>
            <a:stCxn id="13321" idx="2"/>
            <a:endCxn id="13322" idx="2"/>
          </p:cNvCxnSpPr>
          <p:nvPr/>
        </p:nvCxnSpPr>
        <p:spPr bwMode="auto">
          <a:xfrm rot="5400000">
            <a:off x="5614987" y="1981201"/>
            <a:ext cx="3175" cy="1371600"/>
          </a:xfrm>
          <a:prstGeom prst="curvedConnector3">
            <a:avLst>
              <a:gd name="adj1" fmla="val 14395468"/>
            </a:avLst>
          </a:prstGeom>
          <a:noFill/>
          <a:ln w="9525">
            <a:solidFill>
              <a:schemeClr val="tx1"/>
            </a:solidFill>
            <a:round/>
            <a:headEnd/>
            <a:tailEnd type="triangle" w="med" len="med"/>
          </a:ln>
        </p:spPr>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6478"/>
            <a:ext cx="8229600" cy="6322742"/>
          </a:xfrm>
        </p:spPr>
        <p:txBody>
          <a:bodyPr>
            <a:normAutofit/>
          </a:bodyPr>
          <a:lstStyle/>
          <a:p>
            <a:pPr algn="just">
              <a:buNone/>
            </a:pPr>
            <a:endParaRPr lang="en-US" dirty="0">
              <a:solidFill>
                <a:srgbClr val="0000CC"/>
              </a:solidFill>
            </a:endParaRPr>
          </a:p>
          <a:p>
            <a:pPr algn="just">
              <a:buNone/>
            </a:pPr>
            <a:r>
              <a:rPr lang="en-US" dirty="0">
                <a:solidFill>
                  <a:srgbClr val="0000CC"/>
                </a:solidFill>
              </a:rPr>
              <a:t>Client:</a:t>
            </a:r>
            <a:r>
              <a:rPr lang="en-US" dirty="0"/>
              <a:t> Client is one of the nodes in the distributed application cluster. </a:t>
            </a:r>
          </a:p>
          <a:p>
            <a:pPr algn="just"/>
            <a:r>
              <a:rPr lang="en-US" dirty="0"/>
              <a:t>It helps you to accesses information from the server. </a:t>
            </a:r>
          </a:p>
          <a:p>
            <a:pPr algn="just"/>
            <a:r>
              <a:rPr lang="en-US" dirty="0"/>
              <a:t>Every client sends a message to the server at </a:t>
            </a:r>
            <a:r>
              <a:rPr lang="en-US" b="1" dirty="0"/>
              <a:t>regular intervals</a:t>
            </a:r>
            <a:r>
              <a:rPr lang="en-US" dirty="0"/>
              <a:t> that helps the server to know that the client is alive.</a:t>
            </a:r>
          </a:p>
          <a:p>
            <a:pPr algn="just"/>
            <a:endParaRPr lang="en-US" dirty="0"/>
          </a:p>
          <a:p>
            <a:pPr algn="just"/>
            <a:endParaRPr lang="en-US" dirty="0"/>
          </a:p>
        </p:txBody>
      </p:sp>
    </p:spTree>
    <p:extLst>
      <p:ext uri="{BB962C8B-B14F-4D97-AF65-F5344CB8AC3E}">
        <p14:creationId xmlns:p14="http://schemas.microsoft.com/office/powerpoint/2010/main" val="10351253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6478"/>
            <a:ext cx="8229600" cy="6322742"/>
          </a:xfrm>
        </p:spPr>
        <p:txBody>
          <a:bodyPr>
            <a:normAutofit/>
          </a:bodyPr>
          <a:lstStyle/>
          <a:p>
            <a:pPr algn="just">
              <a:buNone/>
            </a:pPr>
            <a:endParaRPr lang="en-US" dirty="0">
              <a:solidFill>
                <a:srgbClr val="0000CC"/>
              </a:solidFill>
            </a:endParaRPr>
          </a:p>
          <a:p>
            <a:pPr algn="just">
              <a:buNone/>
            </a:pPr>
            <a:r>
              <a:rPr lang="en-US" dirty="0">
                <a:solidFill>
                  <a:srgbClr val="0000CC"/>
                </a:solidFill>
              </a:rPr>
              <a:t>Server:</a:t>
            </a:r>
            <a:r>
              <a:rPr lang="en-US" dirty="0"/>
              <a:t> The server sends an acknowledge(response) when any client connects. </a:t>
            </a:r>
          </a:p>
          <a:p>
            <a:pPr algn="just"/>
            <a:r>
              <a:rPr lang="en-US" b="1" dirty="0"/>
              <a:t>In the case,</a:t>
            </a:r>
            <a:r>
              <a:rPr lang="en-US" dirty="0"/>
              <a:t> when there is no response from the connected server, the client automatically redirects the message to another server.</a:t>
            </a:r>
          </a:p>
          <a:p>
            <a:pPr algn="just"/>
            <a:endParaRPr lang="en-US" dirty="0"/>
          </a:p>
          <a:p>
            <a:pPr algn="just"/>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5172"/>
            <a:ext cx="8229600" cy="6100762"/>
          </a:xfrm>
        </p:spPr>
        <p:txBody>
          <a:bodyPr>
            <a:normAutofit/>
          </a:bodyPr>
          <a:lstStyle/>
          <a:p>
            <a:pPr algn="just">
              <a:buNone/>
            </a:pPr>
            <a:endParaRPr lang="en-US" dirty="0">
              <a:solidFill>
                <a:srgbClr val="0000CC"/>
              </a:solidFill>
            </a:endParaRPr>
          </a:p>
          <a:p>
            <a:pPr algn="just">
              <a:buNone/>
            </a:pPr>
            <a:r>
              <a:rPr lang="en-US" dirty="0">
                <a:solidFill>
                  <a:srgbClr val="0000CC"/>
                </a:solidFill>
              </a:rPr>
              <a:t>Leader:</a:t>
            </a:r>
            <a:r>
              <a:rPr lang="en-US" b="1" dirty="0"/>
              <a:t> </a:t>
            </a:r>
            <a:r>
              <a:rPr lang="en-US" dirty="0"/>
              <a:t>It gives all the information to the clients as well as an acknowledgment that the server is alive. </a:t>
            </a:r>
          </a:p>
          <a:p>
            <a:pPr algn="just"/>
            <a:r>
              <a:rPr lang="en-US" dirty="0"/>
              <a:t>It would performs automatic recovery if any of the connected nodes failed.</a:t>
            </a:r>
          </a:p>
          <a:p>
            <a:pPr algn="just"/>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88"/>
            <a:ext cx="8229600" cy="6100762"/>
          </a:xfrm>
        </p:spPr>
        <p:txBody>
          <a:bodyPr>
            <a:normAutofit/>
          </a:bodyPr>
          <a:lstStyle/>
          <a:p>
            <a:pPr algn="just">
              <a:buNone/>
            </a:pPr>
            <a:r>
              <a:rPr lang="en-US" dirty="0">
                <a:solidFill>
                  <a:srgbClr val="0000CC"/>
                </a:solidFill>
              </a:rPr>
              <a:t>Follower:</a:t>
            </a:r>
            <a:r>
              <a:rPr lang="en-US" b="1" dirty="0"/>
              <a:t> </a:t>
            </a:r>
          </a:p>
          <a:p>
            <a:pPr algn="just"/>
            <a:r>
              <a:rPr lang="en-US" dirty="0"/>
              <a:t>Server node which follows leader instruction is called a follower (who are all follows leader’s instruction).</a:t>
            </a:r>
          </a:p>
          <a:p>
            <a:pPr algn="just"/>
            <a:endParaRPr lang="en-US" sz="1100" dirty="0"/>
          </a:p>
          <a:p>
            <a:pPr lvl="0" algn="just"/>
            <a:r>
              <a:rPr lang="en-US" dirty="0"/>
              <a:t>The Client read requests are handled by the correspondingly connected </a:t>
            </a:r>
            <a:r>
              <a:rPr lang="en-US" b="1" dirty="0"/>
              <a:t>Zookeeper server.</a:t>
            </a:r>
          </a:p>
          <a:p>
            <a:pPr lvl="0" algn="just"/>
            <a:endParaRPr lang="en-US" sz="1400" dirty="0"/>
          </a:p>
          <a:p>
            <a:pPr lvl="0" algn="just"/>
            <a:r>
              <a:rPr lang="en-US" dirty="0"/>
              <a:t>The client writes requests are handled by the </a:t>
            </a:r>
            <a:r>
              <a:rPr lang="en-US" b="1" dirty="0"/>
              <a:t>Zookeeper leader.</a:t>
            </a:r>
          </a:p>
          <a:p>
            <a:pPr algn="just"/>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26"/>
            <a:ext cx="8229600" cy="6043612"/>
          </a:xfrm>
        </p:spPr>
        <p:txBody>
          <a:bodyPr>
            <a:normAutofit/>
          </a:bodyPr>
          <a:lstStyle/>
          <a:p>
            <a:pPr algn="just">
              <a:buNone/>
            </a:pPr>
            <a:r>
              <a:rPr lang="en-US" dirty="0">
                <a:solidFill>
                  <a:srgbClr val="0000CC"/>
                </a:solidFill>
              </a:rPr>
              <a:t>Ensemble/Cluster</a:t>
            </a:r>
            <a:r>
              <a:rPr lang="en-US" dirty="0"/>
              <a:t>:</a:t>
            </a:r>
            <a:r>
              <a:rPr lang="en-US" b="1" dirty="0"/>
              <a:t> </a:t>
            </a:r>
          </a:p>
          <a:p>
            <a:pPr algn="just">
              <a:buNone/>
            </a:pPr>
            <a:r>
              <a:rPr lang="en-US" b="1" dirty="0"/>
              <a:t>	</a:t>
            </a:r>
            <a:r>
              <a:rPr lang="en-US" dirty="0"/>
              <a:t>Group of Zookeeper servers which is called ensemble </a:t>
            </a:r>
            <a:r>
              <a:rPr lang="en-US" b="1" dirty="0"/>
              <a:t>or</a:t>
            </a:r>
            <a:r>
              <a:rPr lang="en-US" dirty="0"/>
              <a:t> a Cluster. </a:t>
            </a:r>
          </a:p>
          <a:p>
            <a:pPr algn="just">
              <a:buNone/>
            </a:pPr>
            <a:endParaRPr lang="en-US" sz="1400" dirty="0"/>
          </a:p>
          <a:p>
            <a:pPr algn="just"/>
            <a:r>
              <a:rPr lang="en-US" dirty="0"/>
              <a:t>You can use ZooKeeper infrastructure in the cluster mode to have the system at the optimal value when you are running the Apache.</a:t>
            </a:r>
          </a:p>
          <a:p>
            <a:pPr algn="just"/>
            <a:endParaRPr lang="en-US" sz="1100" dirty="0"/>
          </a:p>
          <a:p>
            <a:pPr algn="just"/>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26"/>
            <a:ext cx="8229600" cy="6043612"/>
          </a:xfrm>
        </p:spPr>
        <p:txBody>
          <a:bodyPr>
            <a:normAutofit/>
          </a:bodyPr>
          <a:lstStyle/>
          <a:p>
            <a:pPr algn="just">
              <a:buNone/>
            </a:pPr>
            <a:r>
              <a:rPr lang="en-US" dirty="0">
                <a:solidFill>
                  <a:srgbClr val="0000CC"/>
                </a:solidFill>
              </a:rPr>
              <a:t>ZooKeeper </a:t>
            </a:r>
            <a:r>
              <a:rPr lang="en-US" dirty="0" err="1">
                <a:solidFill>
                  <a:srgbClr val="0000CC"/>
                </a:solidFill>
              </a:rPr>
              <a:t>WebUI</a:t>
            </a:r>
            <a:r>
              <a:rPr lang="en-US" dirty="0">
                <a:solidFill>
                  <a:srgbClr val="0000CC"/>
                </a:solidFill>
              </a:rPr>
              <a:t>:</a:t>
            </a:r>
            <a:r>
              <a:rPr lang="en-US" b="1" dirty="0"/>
              <a:t> </a:t>
            </a:r>
          </a:p>
          <a:p>
            <a:pPr algn="just"/>
            <a:r>
              <a:rPr lang="en-US" dirty="0"/>
              <a:t>If you want to work with ZooKeeper resource management, then you need to use </a:t>
            </a:r>
            <a:r>
              <a:rPr lang="en-US" dirty="0" err="1"/>
              <a:t>WebUI</a:t>
            </a:r>
            <a:r>
              <a:rPr lang="en-US" dirty="0"/>
              <a:t>.</a:t>
            </a:r>
          </a:p>
          <a:p>
            <a:pPr algn="just">
              <a:buNone/>
            </a:pPr>
            <a:endParaRPr lang="en-US" sz="1100" dirty="0"/>
          </a:p>
          <a:p>
            <a:pPr algn="just"/>
            <a:r>
              <a:rPr lang="en-US" dirty="0"/>
              <a:t>It allows work with ZooKeeper using the web user interface, instead of using the command line. </a:t>
            </a:r>
          </a:p>
          <a:p>
            <a:pPr algn="just"/>
            <a:endParaRPr lang="en-US" sz="1200" dirty="0"/>
          </a:p>
          <a:p>
            <a:pPr algn="just"/>
            <a:r>
              <a:rPr lang="en-US" dirty="0"/>
              <a:t>It offers fast and effective communication with the ZooKeeper application.</a:t>
            </a:r>
          </a:p>
          <a:p>
            <a:pPr algn="just">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0"/>
            <a:ext cx="8229600" cy="682625"/>
          </a:xfrm>
        </p:spPr>
        <p:txBody>
          <a:bodyPr>
            <a:normAutofit/>
          </a:bodyPr>
          <a:lstStyle/>
          <a:p>
            <a:r>
              <a:rPr lang="en-US" sz="3600" dirty="0">
                <a:solidFill>
                  <a:srgbClr val="FF0000"/>
                </a:solidFill>
              </a:rPr>
              <a:t>Types of Zookeeper Nodes</a:t>
            </a:r>
          </a:p>
        </p:txBody>
      </p:sp>
      <p:sp>
        <p:nvSpPr>
          <p:cNvPr id="3" name="Content Placeholder 2"/>
          <p:cNvSpPr>
            <a:spLocks noGrp="1"/>
          </p:cNvSpPr>
          <p:nvPr>
            <p:ph idx="1"/>
          </p:nvPr>
        </p:nvSpPr>
        <p:spPr>
          <a:xfrm>
            <a:off x="457200" y="1545814"/>
            <a:ext cx="8229600" cy="3722872"/>
          </a:xfrm>
        </p:spPr>
        <p:txBody>
          <a:bodyPr>
            <a:normAutofit lnSpcReduction="10000"/>
          </a:bodyPr>
          <a:lstStyle/>
          <a:p>
            <a:pPr marL="514350" indent="-514350" algn="just">
              <a:buAutoNum type="arabicPeriod"/>
            </a:pPr>
            <a:r>
              <a:rPr lang="en-US" dirty="0">
                <a:solidFill>
                  <a:srgbClr val="0000CC"/>
                </a:solidFill>
              </a:rPr>
              <a:t>Persistence </a:t>
            </a:r>
            <a:r>
              <a:rPr lang="en-US" dirty="0" err="1">
                <a:solidFill>
                  <a:srgbClr val="0000CC"/>
                </a:solidFill>
              </a:rPr>
              <a:t>znode</a:t>
            </a:r>
            <a:r>
              <a:rPr lang="en-US" dirty="0">
                <a:solidFill>
                  <a:srgbClr val="0000CC"/>
                </a:solidFill>
              </a:rPr>
              <a:t>:</a:t>
            </a:r>
            <a:r>
              <a:rPr lang="en-US" dirty="0"/>
              <a:t> </a:t>
            </a:r>
          </a:p>
          <a:p>
            <a:pPr marL="0" indent="0" algn="just">
              <a:buNone/>
            </a:pPr>
            <a:r>
              <a:rPr lang="en-US" dirty="0">
                <a:solidFill>
                  <a:srgbClr val="FF0000"/>
                </a:solidFill>
              </a:rPr>
              <a:t>           ( exists till explicitly deleted)</a:t>
            </a:r>
          </a:p>
          <a:p>
            <a:pPr algn="just"/>
            <a:r>
              <a:rPr lang="en-US" dirty="0"/>
              <a:t>This type of </a:t>
            </a:r>
            <a:r>
              <a:rPr lang="en-US" dirty="0" err="1"/>
              <a:t>znode</a:t>
            </a:r>
            <a:r>
              <a:rPr lang="en-US" dirty="0"/>
              <a:t> is alive even after the client which created that specific </a:t>
            </a:r>
            <a:r>
              <a:rPr lang="en-US" dirty="0" err="1"/>
              <a:t>znode</a:t>
            </a:r>
            <a:r>
              <a:rPr lang="en-US" dirty="0"/>
              <a:t> is disconnected. </a:t>
            </a:r>
          </a:p>
          <a:p>
            <a:pPr marL="514350" indent="-514350" algn="just">
              <a:buNone/>
            </a:pPr>
            <a:endParaRPr lang="en-US" sz="1400" dirty="0"/>
          </a:p>
          <a:p>
            <a:pPr marL="514350" indent="-514350" algn="just"/>
            <a:r>
              <a:rPr lang="en-US" dirty="0"/>
              <a:t>By default, in zookeeper, all nodes are persistent if it is not specified.</a:t>
            </a:r>
          </a:p>
          <a:p>
            <a:pPr marL="514350" indent="-514350" algn="just"/>
            <a:endParaRPr lang="en-US" dirty="0"/>
          </a:p>
          <a:p>
            <a:pPr algn="just">
              <a:buNone/>
            </a:pP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0"/>
            <a:ext cx="8229600" cy="682625"/>
          </a:xfrm>
        </p:spPr>
        <p:txBody>
          <a:bodyPr>
            <a:normAutofit/>
          </a:bodyPr>
          <a:lstStyle/>
          <a:p>
            <a:pPr algn="l"/>
            <a:r>
              <a:rPr lang="en-US" sz="3600" dirty="0">
                <a:solidFill>
                  <a:srgbClr val="FF0000"/>
                </a:solidFill>
              </a:rPr>
              <a:t>Cont…</a:t>
            </a:r>
          </a:p>
        </p:txBody>
      </p:sp>
      <p:sp>
        <p:nvSpPr>
          <p:cNvPr id="3" name="Content Placeholder 2"/>
          <p:cNvSpPr>
            <a:spLocks noGrp="1"/>
          </p:cNvSpPr>
          <p:nvPr>
            <p:ph idx="1"/>
          </p:nvPr>
        </p:nvSpPr>
        <p:spPr>
          <a:xfrm>
            <a:off x="457200" y="1000138"/>
            <a:ext cx="8229600" cy="5454650"/>
          </a:xfrm>
        </p:spPr>
        <p:txBody>
          <a:bodyPr>
            <a:normAutofit/>
          </a:bodyPr>
          <a:lstStyle/>
          <a:p>
            <a:pPr algn="just">
              <a:buNone/>
            </a:pPr>
            <a:r>
              <a:rPr lang="en-US" dirty="0">
                <a:solidFill>
                  <a:srgbClr val="0000CC"/>
                </a:solidFill>
              </a:rPr>
              <a:t>2. Ephemeral </a:t>
            </a:r>
            <a:r>
              <a:rPr lang="en-US" dirty="0" err="1">
                <a:solidFill>
                  <a:srgbClr val="0000CC"/>
                </a:solidFill>
              </a:rPr>
              <a:t>znode</a:t>
            </a:r>
            <a:r>
              <a:rPr lang="en-US" dirty="0">
                <a:solidFill>
                  <a:srgbClr val="0000CC"/>
                </a:solidFill>
              </a:rPr>
              <a:t>:</a:t>
            </a:r>
            <a:r>
              <a:rPr lang="en-US" dirty="0"/>
              <a:t> </a:t>
            </a:r>
          </a:p>
          <a:p>
            <a:pPr algn="just">
              <a:buNone/>
            </a:pPr>
            <a:r>
              <a:rPr lang="en-US" dirty="0">
                <a:solidFill>
                  <a:srgbClr val="FF0000"/>
                </a:solidFill>
              </a:rPr>
              <a:t>( exists as long as the session is alive and can’t have </a:t>
            </a:r>
            <a:r>
              <a:rPr lang="en-US" dirty="0" err="1">
                <a:solidFill>
                  <a:srgbClr val="FF0000"/>
                </a:solidFill>
              </a:rPr>
              <a:t>childred</a:t>
            </a:r>
            <a:r>
              <a:rPr lang="en-US" dirty="0">
                <a:solidFill>
                  <a:srgbClr val="FF0000"/>
                </a:solidFill>
              </a:rPr>
              <a:t> ) </a:t>
            </a:r>
          </a:p>
          <a:p>
            <a:pPr algn="just"/>
            <a:r>
              <a:rPr lang="en-US" dirty="0"/>
              <a:t>This type of zookeeper </a:t>
            </a:r>
            <a:r>
              <a:rPr lang="en-US" dirty="0" err="1"/>
              <a:t>znode</a:t>
            </a:r>
            <a:r>
              <a:rPr lang="en-US" dirty="0"/>
              <a:t> are </a:t>
            </a:r>
            <a:r>
              <a:rPr lang="en-US" b="1" dirty="0"/>
              <a:t>alive until the client is alive. </a:t>
            </a:r>
          </a:p>
          <a:p>
            <a:pPr algn="just"/>
            <a:r>
              <a:rPr lang="en-US" dirty="0"/>
              <a:t>Therefore, when the client gets a disconnect from the zookeeper, it will also be deleted. Moreover, Ephemeral nodes are not allowed to have children.</a:t>
            </a:r>
          </a:p>
          <a:p>
            <a:pPr algn="just"/>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0"/>
            <a:ext cx="8229600" cy="682625"/>
          </a:xfrm>
        </p:spPr>
        <p:txBody>
          <a:bodyPr>
            <a:normAutofit/>
          </a:bodyPr>
          <a:lstStyle/>
          <a:p>
            <a:pPr algn="l"/>
            <a:r>
              <a:rPr lang="en-US" sz="3600" dirty="0">
                <a:solidFill>
                  <a:srgbClr val="FF0000"/>
                </a:solidFill>
              </a:rPr>
              <a:t>Cont…</a:t>
            </a:r>
          </a:p>
        </p:txBody>
      </p:sp>
      <p:sp>
        <p:nvSpPr>
          <p:cNvPr id="3" name="Content Placeholder 2"/>
          <p:cNvSpPr>
            <a:spLocks noGrp="1"/>
          </p:cNvSpPr>
          <p:nvPr>
            <p:ph idx="1"/>
          </p:nvPr>
        </p:nvSpPr>
        <p:spPr>
          <a:xfrm>
            <a:off x="457200" y="1000138"/>
            <a:ext cx="8229600" cy="5454650"/>
          </a:xfrm>
        </p:spPr>
        <p:txBody>
          <a:bodyPr>
            <a:normAutofit/>
          </a:bodyPr>
          <a:lstStyle/>
          <a:p>
            <a:pPr algn="just">
              <a:buNone/>
            </a:pPr>
            <a:r>
              <a:rPr lang="en-US" dirty="0">
                <a:solidFill>
                  <a:srgbClr val="0000CC"/>
                </a:solidFill>
              </a:rPr>
              <a:t>3. Sequential </a:t>
            </a:r>
            <a:r>
              <a:rPr lang="en-US" dirty="0" err="1">
                <a:solidFill>
                  <a:srgbClr val="0000CC"/>
                </a:solidFill>
              </a:rPr>
              <a:t>znode</a:t>
            </a:r>
            <a:r>
              <a:rPr lang="en-US" dirty="0">
                <a:solidFill>
                  <a:srgbClr val="0000CC"/>
                </a:solidFill>
              </a:rPr>
              <a:t>:</a:t>
            </a:r>
            <a:r>
              <a:rPr lang="en-US" dirty="0"/>
              <a:t> </a:t>
            </a:r>
          </a:p>
          <a:p>
            <a:pPr algn="just"/>
            <a:r>
              <a:rPr lang="en-US" dirty="0"/>
              <a:t>Sequential </a:t>
            </a:r>
            <a:r>
              <a:rPr lang="en-US" dirty="0" err="1"/>
              <a:t>znodes</a:t>
            </a:r>
            <a:r>
              <a:rPr lang="en-US" dirty="0"/>
              <a:t> can be either ephemeral or persistent. So when a new </a:t>
            </a:r>
            <a:r>
              <a:rPr lang="en-US" dirty="0" err="1"/>
              <a:t>znode</a:t>
            </a:r>
            <a:r>
              <a:rPr lang="en-US" dirty="0"/>
              <a:t> is created as a sequential </a:t>
            </a:r>
            <a:r>
              <a:rPr lang="en-US" dirty="0" err="1"/>
              <a:t>znode</a:t>
            </a:r>
            <a:r>
              <a:rPr lang="en-US" dirty="0"/>
              <a:t>. </a:t>
            </a:r>
          </a:p>
          <a:p>
            <a:pPr algn="just">
              <a:buNone/>
            </a:pPr>
            <a:endParaRPr lang="en-US" sz="1400" dirty="0"/>
          </a:p>
          <a:p>
            <a:pPr algn="just"/>
            <a:r>
              <a:rPr lang="en-US" dirty="0"/>
              <a:t>You can assign the path of the </a:t>
            </a:r>
            <a:r>
              <a:rPr lang="en-US" dirty="0" err="1"/>
              <a:t>znode</a:t>
            </a:r>
            <a:r>
              <a:rPr lang="en-US" dirty="0"/>
              <a:t> by attaching a 10 digit sequence number to the original name.</a:t>
            </a:r>
          </a:p>
          <a:p>
            <a:pPr algn="just"/>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182"/>
            <a:ext cx="8229600" cy="625475"/>
          </a:xfrm>
        </p:spPr>
        <p:txBody>
          <a:bodyPr>
            <a:noAutofit/>
          </a:bodyPr>
          <a:lstStyle/>
          <a:p>
            <a:r>
              <a:rPr lang="en-US" sz="3600" dirty="0">
                <a:solidFill>
                  <a:srgbClr val="FF0000"/>
                </a:solidFill>
              </a:rPr>
              <a:t>Introduction to </a:t>
            </a:r>
            <a:r>
              <a:rPr lang="en-US" sz="3600" dirty="0" err="1">
                <a:solidFill>
                  <a:srgbClr val="FF0000"/>
                </a:solidFill>
              </a:rPr>
              <a:t>HBse</a:t>
            </a:r>
            <a:endParaRPr lang="en-US" sz="3600" dirty="0">
              <a:solidFill>
                <a:srgbClr val="FF0000"/>
              </a:solidFill>
            </a:endParaRPr>
          </a:p>
        </p:txBody>
      </p:sp>
      <p:sp>
        <p:nvSpPr>
          <p:cNvPr id="3" name="Content Placeholder 2"/>
          <p:cNvSpPr>
            <a:spLocks noGrp="1"/>
          </p:cNvSpPr>
          <p:nvPr>
            <p:ph idx="1"/>
          </p:nvPr>
        </p:nvSpPr>
        <p:spPr>
          <a:xfrm>
            <a:off x="457200" y="771521"/>
            <a:ext cx="8229600" cy="5757871"/>
          </a:xfrm>
        </p:spPr>
        <p:txBody>
          <a:bodyPr>
            <a:noAutofit/>
          </a:bodyPr>
          <a:lstStyle/>
          <a:p>
            <a:pPr marL="244475" marR="5080" indent="-232410" algn="just">
              <a:lnSpc>
                <a:spcPct val="101200"/>
              </a:lnSpc>
              <a:spcBef>
                <a:spcPts val="540"/>
              </a:spcBef>
              <a:buClr>
                <a:srgbClr val="6697CC"/>
              </a:buClr>
              <a:buFont typeface="Arial MT"/>
              <a:buChar char="•"/>
              <a:tabLst>
                <a:tab pos="244475" algn="l"/>
                <a:tab pos="245110" algn="l"/>
              </a:tabLst>
            </a:pPr>
            <a:endParaRPr lang="en-US" sz="700" dirty="0">
              <a:cs typeface="Microsoft Sans Serif"/>
            </a:endParaRPr>
          </a:p>
          <a:p>
            <a:pPr marL="244475" marR="276225" indent="-232410" algn="just">
              <a:lnSpc>
                <a:spcPct val="101299"/>
              </a:lnSpc>
              <a:spcBef>
                <a:spcPts val="535"/>
              </a:spcBef>
              <a:buClr>
                <a:srgbClr val="6697CC"/>
              </a:buClr>
              <a:buFont typeface="Arial MT"/>
              <a:buChar char="•"/>
              <a:tabLst>
                <a:tab pos="244475" algn="l"/>
                <a:tab pos="245110" algn="l"/>
              </a:tabLst>
            </a:pPr>
            <a:r>
              <a:rPr lang="en-US" sz="2800" spc="130" dirty="0">
                <a:cs typeface="Microsoft Sans Serif"/>
              </a:rPr>
              <a:t>Its </a:t>
            </a:r>
            <a:r>
              <a:rPr lang="en-US" sz="2800" spc="100" dirty="0">
                <a:cs typeface="Microsoft Sans Serif"/>
              </a:rPr>
              <a:t>part </a:t>
            </a:r>
            <a:r>
              <a:rPr lang="en-US" sz="2800" spc="160" dirty="0">
                <a:cs typeface="Microsoft Sans Serif"/>
              </a:rPr>
              <a:t>of </a:t>
            </a:r>
            <a:r>
              <a:rPr lang="en-US" sz="2800" spc="110" dirty="0">
                <a:cs typeface="Microsoft Sans Serif"/>
              </a:rPr>
              <a:t>the </a:t>
            </a:r>
            <a:r>
              <a:rPr lang="en-US" sz="2800" spc="40" dirty="0">
                <a:cs typeface="Microsoft Sans Serif"/>
              </a:rPr>
              <a:t>Hadoop </a:t>
            </a:r>
            <a:r>
              <a:rPr lang="en-US" sz="2800" spc="15" dirty="0">
                <a:cs typeface="Microsoft Sans Serif"/>
              </a:rPr>
              <a:t>ecosystem </a:t>
            </a:r>
            <a:r>
              <a:rPr lang="en-US" sz="2800" spc="130" dirty="0">
                <a:cs typeface="Microsoft Sans Serif"/>
              </a:rPr>
              <a:t>that </a:t>
            </a:r>
            <a:r>
              <a:rPr lang="en-US" sz="2800" spc="35" dirty="0">
                <a:solidFill>
                  <a:srgbClr val="FF0000"/>
                </a:solidFill>
                <a:cs typeface="Microsoft Sans Serif"/>
              </a:rPr>
              <a:t>provides </a:t>
            </a:r>
            <a:r>
              <a:rPr lang="en-US" sz="2800" spc="55" dirty="0">
                <a:solidFill>
                  <a:srgbClr val="FF0000"/>
                </a:solidFill>
                <a:cs typeface="Microsoft Sans Serif"/>
              </a:rPr>
              <a:t>random </a:t>
            </a:r>
            <a:r>
              <a:rPr lang="en-US" sz="2800" spc="60" dirty="0">
                <a:solidFill>
                  <a:srgbClr val="FF0000"/>
                </a:solidFill>
                <a:cs typeface="Microsoft Sans Serif"/>
              </a:rPr>
              <a:t> </a:t>
            </a:r>
            <a:r>
              <a:rPr lang="en-US" sz="2800" spc="55" dirty="0">
                <a:solidFill>
                  <a:srgbClr val="FF0000"/>
                </a:solidFill>
                <a:cs typeface="Microsoft Sans Serif"/>
              </a:rPr>
              <a:t>real-time</a:t>
            </a:r>
            <a:r>
              <a:rPr lang="en-US" sz="2800" spc="-75" dirty="0">
                <a:solidFill>
                  <a:srgbClr val="FF0000"/>
                </a:solidFill>
                <a:cs typeface="Microsoft Sans Serif"/>
              </a:rPr>
              <a:t> </a:t>
            </a:r>
            <a:r>
              <a:rPr lang="en-US" sz="2800" spc="95" dirty="0">
                <a:solidFill>
                  <a:srgbClr val="FF0000"/>
                </a:solidFill>
                <a:cs typeface="Microsoft Sans Serif"/>
              </a:rPr>
              <a:t>read/write</a:t>
            </a:r>
            <a:r>
              <a:rPr lang="en-US" sz="2800" spc="-70" dirty="0">
                <a:solidFill>
                  <a:srgbClr val="FF0000"/>
                </a:solidFill>
                <a:cs typeface="Microsoft Sans Serif"/>
              </a:rPr>
              <a:t> access</a:t>
            </a:r>
            <a:r>
              <a:rPr lang="en-US" sz="2800" spc="-65" dirty="0">
                <a:solidFill>
                  <a:srgbClr val="FF0000"/>
                </a:solidFill>
                <a:cs typeface="Microsoft Sans Serif"/>
              </a:rPr>
              <a:t> </a:t>
            </a:r>
            <a:r>
              <a:rPr lang="en-US" sz="2800" spc="160" dirty="0">
                <a:solidFill>
                  <a:srgbClr val="FF0000"/>
                </a:solidFill>
                <a:cs typeface="Microsoft Sans Serif"/>
              </a:rPr>
              <a:t>to</a:t>
            </a:r>
            <a:r>
              <a:rPr lang="en-US" sz="2800" spc="-70" dirty="0">
                <a:solidFill>
                  <a:srgbClr val="FF0000"/>
                </a:solidFill>
                <a:cs typeface="Microsoft Sans Serif"/>
              </a:rPr>
              <a:t> </a:t>
            </a:r>
            <a:r>
              <a:rPr lang="en-US" sz="2800" spc="55" dirty="0">
                <a:solidFill>
                  <a:srgbClr val="FF0000"/>
                </a:solidFill>
                <a:cs typeface="Microsoft Sans Serif"/>
              </a:rPr>
              <a:t>data</a:t>
            </a:r>
            <a:r>
              <a:rPr lang="en-US" sz="2800" spc="-70" dirty="0">
                <a:solidFill>
                  <a:srgbClr val="FF0000"/>
                </a:solidFill>
                <a:cs typeface="Microsoft Sans Serif"/>
              </a:rPr>
              <a:t> </a:t>
            </a:r>
            <a:r>
              <a:rPr lang="en-US" sz="2800" spc="50" dirty="0">
                <a:cs typeface="Microsoft Sans Serif"/>
              </a:rPr>
              <a:t>in</a:t>
            </a:r>
            <a:r>
              <a:rPr lang="en-US" sz="2800" spc="-65" dirty="0">
                <a:cs typeface="Microsoft Sans Serif"/>
              </a:rPr>
              <a:t> </a:t>
            </a:r>
            <a:r>
              <a:rPr lang="en-US" sz="2800" spc="110" dirty="0">
                <a:cs typeface="Microsoft Sans Serif"/>
              </a:rPr>
              <a:t>the</a:t>
            </a:r>
            <a:r>
              <a:rPr lang="en-US" sz="2800" spc="-70" dirty="0">
                <a:cs typeface="Microsoft Sans Serif"/>
              </a:rPr>
              <a:t> </a:t>
            </a:r>
            <a:r>
              <a:rPr lang="en-US" sz="2800" spc="40" dirty="0">
                <a:cs typeface="Microsoft Sans Serif"/>
              </a:rPr>
              <a:t>HDFS </a:t>
            </a:r>
            <a:r>
              <a:rPr lang="en-US" sz="2800" spc="20" dirty="0">
                <a:solidFill>
                  <a:srgbClr val="FF0000"/>
                </a:solidFill>
                <a:cs typeface="Microsoft Sans Serif"/>
              </a:rPr>
              <a:t> either </a:t>
            </a:r>
            <a:r>
              <a:rPr lang="en-US" sz="2800" spc="20" dirty="0">
                <a:cs typeface="Microsoft Sans Serif"/>
              </a:rPr>
              <a:t>data can store directly </a:t>
            </a:r>
            <a:r>
              <a:rPr lang="en-US" sz="2800" spc="50" dirty="0">
                <a:cs typeface="Microsoft Sans Serif"/>
              </a:rPr>
              <a:t>in</a:t>
            </a:r>
            <a:r>
              <a:rPr lang="en-US" sz="2800" spc="-70" dirty="0">
                <a:cs typeface="Microsoft Sans Serif"/>
              </a:rPr>
              <a:t> </a:t>
            </a:r>
            <a:r>
              <a:rPr lang="en-US" sz="2800" spc="-20" dirty="0">
                <a:cs typeface="Microsoft Sans Serif"/>
              </a:rPr>
              <a:t>H</a:t>
            </a:r>
            <a:r>
              <a:rPr lang="en-US" sz="2800" spc="-85" dirty="0">
                <a:cs typeface="Microsoft Sans Serif"/>
              </a:rPr>
              <a:t>D</a:t>
            </a:r>
            <a:r>
              <a:rPr lang="en-US" sz="2800" spc="-80" dirty="0">
                <a:cs typeface="Microsoft Sans Serif"/>
              </a:rPr>
              <a:t>F</a:t>
            </a:r>
            <a:r>
              <a:rPr lang="en-US" sz="2800" spc="-280" dirty="0">
                <a:cs typeface="Microsoft Sans Serif"/>
              </a:rPr>
              <a:t>S</a:t>
            </a:r>
            <a:r>
              <a:rPr lang="en-US" sz="2800" spc="-70" dirty="0">
                <a:cs typeface="Microsoft Sans Serif"/>
              </a:rPr>
              <a:t> </a:t>
            </a:r>
            <a:r>
              <a:rPr lang="en-US" sz="2800" spc="85" dirty="0">
                <a:solidFill>
                  <a:srgbClr val="FF0000"/>
                </a:solidFill>
                <a:cs typeface="Microsoft Sans Serif"/>
              </a:rPr>
              <a:t>o</a:t>
            </a:r>
            <a:r>
              <a:rPr lang="en-US" sz="2800" spc="120" dirty="0">
                <a:solidFill>
                  <a:srgbClr val="FF0000"/>
                </a:solidFill>
                <a:cs typeface="Microsoft Sans Serif"/>
              </a:rPr>
              <a:t>r</a:t>
            </a:r>
            <a:r>
              <a:rPr lang="en-US" sz="2800" spc="-75" dirty="0">
                <a:cs typeface="Microsoft Sans Serif"/>
              </a:rPr>
              <a:t> </a:t>
            </a:r>
            <a:r>
              <a:rPr lang="en-US" sz="2800" spc="270" dirty="0">
                <a:cs typeface="Microsoft Sans Serif"/>
              </a:rPr>
              <a:t>t</a:t>
            </a:r>
            <a:r>
              <a:rPr lang="en-US" sz="2800" spc="75" dirty="0">
                <a:cs typeface="Microsoft Sans Serif"/>
              </a:rPr>
              <a:t>hr</a:t>
            </a:r>
            <a:r>
              <a:rPr lang="en-US" sz="2800" spc="100" dirty="0">
                <a:cs typeface="Microsoft Sans Serif"/>
              </a:rPr>
              <a:t>o</a:t>
            </a:r>
            <a:r>
              <a:rPr lang="en-US" sz="2800" spc="35" dirty="0">
                <a:cs typeface="Microsoft Sans Serif"/>
              </a:rPr>
              <a:t>u</a:t>
            </a:r>
            <a:r>
              <a:rPr lang="en-US" sz="2800" spc="65" dirty="0">
                <a:cs typeface="Microsoft Sans Serif"/>
              </a:rPr>
              <a:t>g</a:t>
            </a:r>
            <a:r>
              <a:rPr lang="en-US" sz="2800" spc="25" dirty="0">
                <a:cs typeface="Microsoft Sans Serif"/>
              </a:rPr>
              <a:t>h  </a:t>
            </a:r>
            <a:r>
              <a:rPr lang="en-US" sz="2800" spc="-50" dirty="0">
                <a:cs typeface="Microsoft Sans Serif"/>
              </a:rPr>
              <a:t>HBase. </a:t>
            </a:r>
            <a:endParaRPr lang="en-US" sz="2800" dirty="0">
              <a:solidFill>
                <a:srgbClr val="FF0000"/>
              </a:solidFill>
              <a:cs typeface="Microsoft Sans Serif"/>
            </a:endParaRPr>
          </a:p>
          <a:p>
            <a:endParaRPr lang="en-US" sz="1100" dirty="0"/>
          </a:p>
          <a:p>
            <a:r>
              <a:rPr lang="en-US" sz="2800" spc="25" dirty="0">
                <a:solidFill>
                  <a:srgbClr val="0000CC"/>
                </a:solidFill>
                <a:cs typeface="Microsoft Sans Serif"/>
              </a:rPr>
              <a:t>Data </a:t>
            </a:r>
            <a:r>
              <a:rPr lang="en-US" sz="2800" spc="20" dirty="0">
                <a:solidFill>
                  <a:srgbClr val="0000CC"/>
                </a:solidFill>
                <a:cs typeface="Microsoft Sans Serif"/>
              </a:rPr>
              <a:t>consumer </a:t>
            </a:r>
            <a:r>
              <a:rPr lang="en-US" sz="2800" spc="-20" dirty="0">
                <a:cs typeface="Microsoft Sans Serif"/>
              </a:rPr>
              <a:t>reads/accesses </a:t>
            </a:r>
            <a:r>
              <a:rPr lang="en-US" sz="2800" spc="110" dirty="0">
                <a:cs typeface="Microsoft Sans Serif"/>
              </a:rPr>
              <a:t>the </a:t>
            </a:r>
            <a:r>
              <a:rPr lang="en-US" sz="2800" spc="55" dirty="0">
                <a:cs typeface="Microsoft Sans Serif"/>
              </a:rPr>
              <a:t>data </a:t>
            </a:r>
            <a:r>
              <a:rPr lang="en-US" sz="2800" spc="50" dirty="0">
                <a:cs typeface="Microsoft Sans Serif"/>
              </a:rPr>
              <a:t>in </a:t>
            </a:r>
            <a:r>
              <a:rPr lang="en-US" sz="2800" spc="-114" dirty="0">
                <a:cs typeface="Microsoft Sans Serif"/>
              </a:rPr>
              <a:t>HDFS </a:t>
            </a:r>
            <a:r>
              <a:rPr lang="en-US" sz="2800" spc="-110" dirty="0">
                <a:cs typeface="Microsoft Sans Serif"/>
              </a:rPr>
              <a:t> </a:t>
            </a:r>
            <a:r>
              <a:rPr lang="en-US" sz="2800" spc="55" dirty="0">
                <a:cs typeface="Microsoft Sans Serif"/>
              </a:rPr>
              <a:t>randomly</a:t>
            </a:r>
            <a:r>
              <a:rPr lang="en-US" sz="2800" spc="-80" dirty="0">
                <a:cs typeface="Microsoft Sans Serif"/>
              </a:rPr>
              <a:t> </a:t>
            </a:r>
            <a:r>
              <a:rPr lang="en-US" sz="2800" spc="20" dirty="0">
                <a:cs typeface="Microsoft Sans Serif"/>
              </a:rPr>
              <a:t>using</a:t>
            </a:r>
            <a:r>
              <a:rPr lang="en-US" sz="2800" spc="-65" dirty="0">
                <a:cs typeface="Microsoft Sans Serif"/>
              </a:rPr>
              <a:t> </a:t>
            </a:r>
            <a:r>
              <a:rPr lang="en-US" sz="2800" spc="-50" dirty="0">
                <a:cs typeface="Microsoft Sans Serif"/>
              </a:rPr>
              <a:t>HBase.</a:t>
            </a:r>
            <a:r>
              <a:rPr lang="en-US" sz="2800" spc="-75" dirty="0">
                <a:cs typeface="Microsoft Sans Serif"/>
              </a:rPr>
              <a:t> </a:t>
            </a:r>
          </a:p>
          <a:p>
            <a:endParaRPr lang="en-US"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71510-6953-FF00-EFAC-242F6377626E}"/>
              </a:ext>
            </a:extLst>
          </p:cNvPr>
          <p:cNvSpPr>
            <a:spLocks noGrp="1"/>
          </p:cNvSpPr>
          <p:nvPr>
            <p:ph type="title"/>
          </p:nvPr>
        </p:nvSpPr>
        <p:spPr>
          <a:xfrm>
            <a:off x="457200" y="274638"/>
            <a:ext cx="8229600" cy="576700"/>
          </a:xfrm>
        </p:spPr>
        <p:txBody>
          <a:bodyPr>
            <a:noAutofit/>
          </a:bodyPr>
          <a:lstStyle/>
          <a:p>
            <a:r>
              <a:rPr lang="en-US" sz="3600" dirty="0">
                <a:solidFill>
                  <a:srgbClr val="FF0000"/>
                </a:solidFill>
              </a:rPr>
              <a:t>Building Applications with Zookeeper</a:t>
            </a:r>
          </a:p>
        </p:txBody>
      </p:sp>
      <p:sp>
        <p:nvSpPr>
          <p:cNvPr id="3" name="Content Placeholder 2">
            <a:extLst>
              <a:ext uri="{FF2B5EF4-FFF2-40B4-BE49-F238E27FC236}">
                <a16:creationId xmlns:a16="http://schemas.microsoft.com/office/drawing/2014/main" id="{CED51896-804C-BC27-C363-0BBFA9C1E79F}"/>
              </a:ext>
            </a:extLst>
          </p:cNvPr>
          <p:cNvSpPr>
            <a:spLocks noGrp="1"/>
          </p:cNvSpPr>
          <p:nvPr>
            <p:ph idx="1"/>
          </p:nvPr>
        </p:nvSpPr>
        <p:spPr>
          <a:xfrm>
            <a:off x="457200" y="1040524"/>
            <a:ext cx="8229600" cy="5623035"/>
          </a:xfrm>
        </p:spPr>
        <p:txBody>
          <a:bodyPr>
            <a:noAutofit/>
          </a:bodyPr>
          <a:lstStyle/>
          <a:p>
            <a:pPr>
              <a:lnSpc>
                <a:spcPct val="115000"/>
              </a:lnSpc>
              <a:spcAft>
                <a:spcPts val="800"/>
              </a:spcAft>
              <a:buNone/>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1. Configuration Management</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buNone/>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What it means:</a:t>
            </a:r>
            <a:br>
              <a:rPr lang="en-IN" sz="1800" kern="100" dirty="0">
                <a:effectLst/>
                <a:latin typeface="Calibri" panose="020F0502020204030204" pitchFamily="34" charset="0"/>
                <a:ea typeface="Calibri" panose="020F0502020204030204" pitchFamily="34" charset="0"/>
                <a:cs typeface="Times New Roman" panose="02020603050405020304" pitchFamily="18" charset="0"/>
              </a:rPr>
            </a:b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Keeping configuration settings (like database URLs, feature flags, etc.) in one place that all servers in your system can access and update.</a:t>
            </a:r>
          </a:p>
          <a:p>
            <a:pPr>
              <a:lnSpc>
                <a:spcPct val="115000"/>
              </a:lnSpc>
              <a:spcAft>
                <a:spcPts val="800"/>
              </a:spcAft>
              <a:buNone/>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Why it’s useful:</a:t>
            </a:r>
            <a:br>
              <a:rPr lang="en-IN" sz="1800" kern="100" dirty="0">
                <a:effectLst/>
                <a:latin typeface="Calibri" panose="020F0502020204030204" pitchFamily="34" charset="0"/>
                <a:ea typeface="Calibri" panose="020F0502020204030204" pitchFamily="34" charset="0"/>
                <a:cs typeface="Times New Roman" panose="02020603050405020304" pitchFamily="18" charset="0"/>
              </a:rPr>
            </a:b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Instead of updating configs on each server manually, you update once in </a:t>
            </a:r>
            <a:r>
              <a:rPr lang="en-IN" sz="1800" kern="100" dirty="0" err="1">
                <a:effectLst/>
                <a:latin typeface="Calibri" panose="020F0502020204030204" pitchFamily="34" charset="0"/>
                <a:ea typeface="Calibri" panose="020F0502020204030204" pitchFamily="34" charset="0"/>
                <a:cs typeface="Times New Roman" panose="02020603050405020304" pitchFamily="18" charset="0"/>
              </a:rPr>
              <a:t>ZooKeeper</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and all nodes get it.</a:t>
            </a:r>
          </a:p>
          <a:p>
            <a:pPr>
              <a:lnSpc>
                <a:spcPct val="115000"/>
              </a:lnSpc>
              <a:spcAft>
                <a:spcPts val="800"/>
              </a:spcAft>
              <a:buNone/>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Example:</a:t>
            </a:r>
            <a:br>
              <a:rPr lang="en-IN" sz="1800" kern="100" dirty="0">
                <a:effectLst/>
                <a:latin typeface="Calibri" panose="020F0502020204030204" pitchFamily="34" charset="0"/>
                <a:ea typeface="Calibri" panose="020F0502020204030204" pitchFamily="34" charset="0"/>
                <a:cs typeface="Times New Roman" panose="02020603050405020304" pitchFamily="18" charset="0"/>
              </a:rPr>
            </a:b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Imagine an app with 5 servers. You store the database connection string in </a:t>
            </a:r>
            <a:r>
              <a:rPr lang="en-IN" sz="1800" kern="100" dirty="0" err="1">
                <a:effectLst/>
                <a:latin typeface="Calibri" panose="020F0502020204030204" pitchFamily="34" charset="0"/>
                <a:ea typeface="Calibri" panose="020F0502020204030204" pitchFamily="34" charset="0"/>
                <a:cs typeface="Times New Roman" panose="02020603050405020304" pitchFamily="18" charset="0"/>
              </a:rPr>
              <a:t>ZooKeeper</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at /config/</a:t>
            </a:r>
            <a:r>
              <a:rPr lang="en-IN" sz="1800" kern="100" dirty="0" err="1">
                <a:effectLst/>
                <a:latin typeface="Calibri" panose="020F0502020204030204" pitchFamily="34" charset="0"/>
                <a:ea typeface="Calibri" panose="020F0502020204030204" pitchFamily="34" charset="0"/>
                <a:cs typeface="Times New Roman" panose="02020603050405020304" pitchFamily="18" charset="0"/>
              </a:rPr>
              <a:t>db_url</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15000"/>
              </a:lnSpc>
              <a:spcAft>
                <a:spcPts val="800"/>
              </a:spcAft>
              <a:buSzPts val="1000"/>
              <a:buFont typeface="Symbol" panose="05050102010706020507" pitchFamily="18" charset="2"/>
              <a:buChar char=""/>
              <a:tabLst>
                <a:tab pos="457200" algn="l"/>
              </a:tabLs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If the database URL changes, you only need to update /config/</a:t>
            </a:r>
            <a:r>
              <a:rPr lang="en-IN" sz="1800" kern="100" dirty="0" err="1">
                <a:effectLst/>
                <a:latin typeface="Calibri" panose="020F0502020204030204" pitchFamily="34" charset="0"/>
                <a:ea typeface="Calibri" panose="020F0502020204030204" pitchFamily="34" charset="0"/>
                <a:cs typeface="Times New Roman" panose="02020603050405020304" pitchFamily="18" charset="0"/>
              </a:rPr>
              <a:t>db_url</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once.</a:t>
            </a:r>
          </a:p>
          <a:p>
            <a:pPr marL="342900" lvl="0" indent="-342900">
              <a:lnSpc>
                <a:spcPct val="115000"/>
              </a:lnSpc>
              <a:spcAft>
                <a:spcPts val="800"/>
              </a:spcAft>
              <a:buSzPts val="1000"/>
              <a:buFont typeface="Symbol" panose="05050102010706020507" pitchFamily="18" charset="2"/>
              <a:buChar char=""/>
              <a:tabLst>
                <a:tab pos="457200" algn="l"/>
              </a:tabLs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All 5 servers watch this </a:t>
            </a:r>
            <a:r>
              <a:rPr lang="en-IN" sz="1800" kern="100" dirty="0" err="1">
                <a:effectLst/>
                <a:latin typeface="Calibri" panose="020F0502020204030204" pitchFamily="34" charset="0"/>
                <a:ea typeface="Calibri" panose="020F0502020204030204" pitchFamily="34" charset="0"/>
                <a:cs typeface="Times New Roman" panose="02020603050405020304" pitchFamily="18" charset="0"/>
              </a:rPr>
              <a:t>znode</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and get notified automatically when the value changes.</a:t>
            </a:r>
          </a:p>
          <a:p>
            <a:pPr marL="0" indent="0" algn="just">
              <a:buNone/>
            </a:pPr>
            <a:endParaRPr lang="en-US" dirty="0"/>
          </a:p>
        </p:txBody>
      </p:sp>
    </p:spTree>
    <p:extLst>
      <p:ext uri="{BB962C8B-B14F-4D97-AF65-F5344CB8AC3E}">
        <p14:creationId xmlns:p14="http://schemas.microsoft.com/office/powerpoint/2010/main" val="33539162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71510-6953-FF00-EFAC-242F6377626E}"/>
              </a:ext>
            </a:extLst>
          </p:cNvPr>
          <p:cNvSpPr>
            <a:spLocks noGrp="1"/>
          </p:cNvSpPr>
          <p:nvPr>
            <p:ph type="title"/>
          </p:nvPr>
        </p:nvSpPr>
        <p:spPr>
          <a:xfrm>
            <a:off x="457200" y="274638"/>
            <a:ext cx="8229600" cy="576700"/>
          </a:xfrm>
        </p:spPr>
        <p:txBody>
          <a:bodyPr>
            <a:noAutofit/>
          </a:bodyPr>
          <a:lstStyle/>
          <a:p>
            <a:r>
              <a:rPr lang="en-US" sz="3600" dirty="0">
                <a:solidFill>
                  <a:srgbClr val="FF0000"/>
                </a:solidFill>
              </a:rPr>
              <a:t>Building Applications with Zookeeper</a:t>
            </a:r>
          </a:p>
        </p:txBody>
      </p:sp>
      <p:sp>
        <p:nvSpPr>
          <p:cNvPr id="3" name="Content Placeholder 2">
            <a:extLst>
              <a:ext uri="{FF2B5EF4-FFF2-40B4-BE49-F238E27FC236}">
                <a16:creationId xmlns:a16="http://schemas.microsoft.com/office/drawing/2014/main" id="{CED51896-804C-BC27-C363-0BBFA9C1E79F}"/>
              </a:ext>
            </a:extLst>
          </p:cNvPr>
          <p:cNvSpPr>
            <a:spLocks noGrp="1"/>
          </p:cNvSpPr>
          <p:nvPr>
            <p:ph idx="1"/>
          </p:nvPr>
        </p:nvSpPr>
        <p:spPr>
          <a:xfrm>
            <a:off x="457200" y="851338"/>
            <a:ext cx="8229600" cy="5623035"/>
          </a:xfrm>
        </p:spPr>
        <p:txBody>
          <a:bodyPr>
            <a:noAutofit/>
          </a:bodyPr>
          <a:lstStyle/>
          <a:p>
            <a:pPr>
              <a:lnSpc>
                <a:spcPct val="115000"/>
              </a:lnSpc>
              <a:spcAft>
                <a:spcPts val="800"/>
              </a:spcAft>
              <a:buNone/>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b="1" kern="100" dirty="0">
                <a:effectLst/>
                <a:latin typeface="Calibri" panose="020F0502020204030204" pitchFamily="34" charset="0"/>
                <a:ea typeface="Calibri" panose="020F0502020204030204" pitchFamily="34" charset="0"/>
                <a:cs typeface="Times New Roman" panose="02020603050405020304" pitchFamily="18" charset="0"/>
              </a:rPr>
              <a:t>Distributed Locking</a:t>
            </a:r>
            <a:br>
              <a:rPr lang="en-IN" sz="1800" kern="100" dirty="0">
                <a:effectLst/>
                <a:latin typeface="Calibri" panose="020F0502020204030204" pitchFamily="34" charset="0"/>
                <a:ea typeface="Calibri" panose="020F0502020204030204" pitchFamily="34" charset="0"/>
                <a:cs typeface="Times New Roman" panose="02020603050405020304" pitchFamily="18" charset="0"/>
              </a:rPr>
            </a:br>
            <a:r>
              <a:rPr lang="en-IN" sz="1800" kern="100" dirty="0" err="1">
                <a:effectLst/>
                <a:latin typeface="Calibri" panose="020F0502020204030204" pitchFamily="34" charset="0"/>
                <a:ea typeface="Calibri" panose="020F0502020204030204" pitchFamily="34" charset="0"/>
                <a:cs typeface="Times New Roman" panose="02020603050405020304" pitchFamily="18" charset="0"/>
              </a:rPr>
              <a:t>ZooKeeper</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helps make sure that only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one server or process</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can use a shared resource at a time. This avoids problems like two processes writing to the same file or database row at once.</a:t>
            </a:r>
          </a:p>
          <a:p>
            <a:pPr>
              <a:lnSpc>
                <a:spcPct val="115000"/>
              </a:lnSpc>
              <a:spcAft>
                <a:spcPts val="800"/>
              </a:spcAft>
              <a:buNone/>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Why it’s useful:</a:t>
            </a:r>
            <a:br>
              <a:rPr lang="en-IN" sz="1800" kern="100" dirty="0">
                <a:effectLst/>
                <a:latin typeface="Calibri" panose="020F0502020204030204" pitchFamily="34" charset="0"/>
                <a:ea typeface="Calibri" panose="020F0502020204030204" pitchFamily="34" charset="0"/>
                <a:cs typeface="Times New Roman" panose="02020603050405020304" pitchFamily="18" charset="0"/>
              </a:rPr>
            </a:b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In distributed systems, many servers might try to do the same thing at the same time. </a:t>
            </a:r>
            <a:r>
              <a:rPr lang="en-IN" sz="1800" kern="100" dirty="0" err="1">
                <a:effectLst/>
                <a:latin typeface="Calibri" panose="020F0502020204030204" pitchFamily="34" charset="0"/>
                <a:ea typeface="Calibri" panose="020F0502020204030204" pitchFamily="34" charset="0"/>
                <a:cs typeface="Times New Roman" panose="02020603050405020304" pitchFamily="18" charset="0"/>
              </a:rPr>
              <a:t>ZooKeeper</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helps them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take turns</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safely by creating a lock.</a:t>
            </a:r>
          </a:p>
          <a:p>
            <a:pPr>
              <a:lnSpc>
                <a:spcPct val="115000"/>
              </a:lnSpc>
              <a:spcAft>
                <a:spcPts val="800"/>
              </a:spcAft>
              <a:buNone/>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Example:</a:t>
            </a:r>
            <a:br>
              <a:rPr lang="en-IN" sz="1800" kern="100" dirty="0">
                <a:effectLst/>
                <a:latin typeface="Calibri" panose="020F0502020204030204" pitchFamily="34" charset="0"/>
                <a:ea typeface="Calibri" panose="020F0502020204030204" pitchFamily="34" charset="0"/>
                <a:cs typeface="Times New Roman" panose="02020603050405020304" pitchFamily="18" charset="0"/>
              </a:rPr>
            </a:b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Let’s say three servers want to update a shared inventory file.</a:t>
            </a:r>
          </a:p>
          <a:p>
            <a:pPr marL="342900" lvl="0" indent="-342900">
              <a:lnSpc>
                <a:spcPct val="115000"/>
              </a:lnSpc>
              <a:spcAft>
                <a:spcPts val="800"/>
              </a:spcAft>
              <a:buSzPts val="1000"/>
              <a:buFont typeface="Symbol" panose="05050102010706020507" pitchFamily="18" charset="2"/>
              <a:buChar char=""/>
              <a:tabLst>
                <a:tab pos="457200" algn="l"/>
              </a:tabLs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Each one tries to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create a lock </a:t>
            </a:r>
            <a:r>
              <a:rPr lang="en-IN" sz="1800" b="1" kern="100" dirty="0" err="1">
                <a:effectLst/>
                <a:latin typeface="Calibri" panose="020F0502020204030204" pitchFamily="34" charset="0"/>
                <a:ea typeface="Calibri" panose="020F0502020204030204" pitchFamily="34" charset="0"/>
                <a:cs typeface="Times New Roman" panose="02020603050405020304" pitchFamily="18" charset="0"/>
              </a:rPr>
              <a:t>znode</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like /locks/inventory.</a:t>
            </a:r>
          </a:p>
          <a:p>
            <a:pPr marL="342900" lvl="0" indent="-342900">
              <a:lnSpc>
                <a:spcPct val="115000"/>
              </a:lnSpc>
              <a:spcAft>
                <a:spcPts val="800"/>
              </a:spcAft>
              <a:buSzPts val="1000"/>
              <a:buFont typeface="Symbol" panose="05050102010706020507" pitchFamily="18" charset="2"/>
              <a:buChar char=""/>
              <a:tabLst>
                <a:tab pos="457200" algn="l"/>
              </a:tabLs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Only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one</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will succeed and hold the lock.</a:t>
            </a:r>
          </a:p>
          <a:p>
            <a:pPr marL="342900" lvl="0" indent="-342900">
              <a:lnSpc>
                <a:spcPct val="115000"/>
              </a:lnSpc>
              <a:spcAft>
                <a:spcPts val="800"/>
              </a:spcAft>
              <a:buSzPts val="1000"/>
              <a:buFont typeface="Symbol" panose="05050102010706020507" pitchFamily="18" charset="2"/>
              <a:buChar char=""/>
              <a:tabLst>
                <a:tab pos="457200" algn="l"/>
              </a:tabLs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The others will wait.</a:t>
            </a:r>
          </a:p>
          <a:p>
            <a:pPr marL="342900" lvl="0" indent="-342900">
              <a:lnSpc>
                <a:spcPct val="115000"/>
              </a:lnSpc>
              <a:spcAft>
                <a:spcPts val="800"/>
              </a:spcAft>
              <a:buSzPts val="1000"/>
              <a:buFont typeface="Symbol" panose="05050102010706020507" pitchFamily="18" charset="2"/>
              <a:buChar char=""/>
              <a:tabLst>
                <a:tab pos="457200" algn="l"/>
              </a:tabLs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When the first one finishes and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deletes the lock</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the next one gets its turn.</a:t>
            </a:r>
          </a:p>
          <a:p>
            <a:pPr>
              <a:lnSpc>
                <a:spcPct val="115000"/>
              </a:lnSpc>
              <a:spcAft>
                <a:spcPts val="800"/>
              </a:spcAf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This makes sure the inventory file doesn’t get messed up by multiple updates happening at once.</a:t>
            </a:r>
          </a:p>
          <a:p>
            <a:pPr marL="0" indent="0" algn="just">
              <a:buNone/>
            </a:pPr>
            <a:endParaRPr lang="en-US" dirty="0"/>
          </a:p>
        </p:txBody>
      </p:sp>
    </p:spTree>
    <p:extLst>
      <p:ext uri="{BB962C8B-B14F-4D97-AF65-F5344CB8AC3E}">
        <p14:creationId xmlns:p14="http://schemas.microsoft.com/office/powerpoint/2010/main" val="5093622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71510-6953-FF00-EFAC-242F6377626E}"/>
              </a:ext>
            </a:extLst>
          </p:cNvPr>
          <p:cNvSpPr>
            <a:spLocks noGrp="1"/>
          </p:cNvSpPr>
          <p:nvPr>
            <p:ph type="title"/>
          </p:nvPr>
        </p:nvSpPr>
        <p:spPr>
          <a:xfrm>
            <a:off x="457200" y="274638"/>
            <a:ext cx="8229600" cy="576700"/>
          </a:xfrm>
        </p:spPr>
        <p:txBody>
          <a:bodyPr>
            <a:noAutofit/>
          </a:bodyPr>
          <a:lstStyle/>
          <a:p>
            <a:r>
              <a:rPr lang="en-US" sz="3600" dirty="0">
                <a:solidFill>
                  <a:srgbClr val="FF0000"/>
                </a:solidFill>
              </a:rPr>
              <a:t>Building Applications with Zookeeper</a:t>
            </a:r>
          </a:p>
        </p:txBody>
      </p:sp>
      <p:sp>
        <p:nvSpPr>
          <p:cNvPr id="3" name="Content Placeholder 2">
            <a:extLst>
              <a:ext uri="{FF2B5EF4-FFF2-40B4-BE49-F238E27FC236}">
                <a16:creationId xmlns:a16="http://schemas.microsoft.com/office/drawing/2014/main" id="{CED51896-804C-BC27-C363-0BBFA9C1E79F}"/>
              </a:ext>
            </a:extLst>
          </p:cNvPr>
          <p:cNvSpPr>
            <a:spLocks noGrp="1"/>
          </p:cNvSpPr>
          <p:nvPr>
            <p:ph idx="1"/>
          </p:nvPr>
        </p:nvSpPr>
        <p:spPr>
          <a:xfrm>
            <a:off x="457200" y="1040524"/>
            <a:ext cx="8229600" cy="5623035"/>
          </a:xfrm>
        </p:spPr>
        <p:txBody>
          <a:bodyPr>
            <a:noAutofit/>
          </a:bodyPr>
          <a:lstStyle/>
          <a:p>
            <a:pPr>
              <a:lnSpc>
                <a:spcPct val="115000"/>
              </a:lnSpc>
              <a:spcAft>
                <a:spcPts val="800"/>
              </a:spcAft>
              <a:buNone/>
            </a:pPr>
            <a:r>
              <a:rPr lang="en-US" dirty="0">
                <a:solidFill>
                  <a:srgbClr val="0000CC"/>
                </a:solidFill>
              </a:rPr>
              <a:t>3. Leader Election:</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buNone/>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What it means:</a:t>
            </a:r>
            <a:br>
              <a:rPr lang="en-IN" sz="1800" kern="100" dirty="0">
                <a:effectLst/>
                <a:latin typeface="Calibri" panose="020F0502020204030204" pitchFamily="34" charset="0"/>
                <a:ea typeface="Calibri" panose="020F0502020204030204" pitchFamily="34" charset="0"/>
                <a:cs typeface="Times New Roman" panose="02020603050405020304" pitchFamily="18" charset="0"/>
              </a:rPr>
            </a:b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In a group of servers, one needs to act as the leader (like a boss). </a:t>
            </a:r>
            <a:r>
              <a:rPr lang="en-IN" sz="1800" kern="100" dirty="0" err="1">
                <a:effectLst/>
                <a:latin typeface="Calibri" panose="020F0502020204030204" pitchFamily="34" charset="0"/>
                <a:ea typeface="Calibri" panose="020F0502020204030204" pitchFamily="34" charset="0"/>
                <a:cs typeface="Times New Roman" panose="02020603050405020304" pitchFamily="18" charset="0"/>
              </a:rPr>
              <a:t>ZooKeeper</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helps pick that leader in a fair and automatic way.</a:t>
            </a:r>
          </a:p>
          <a:p>
            <a:pPr>
              <a:lnSpc>
                <a:spcPct val="115000"/>
              </a:lnSpc>
              <a:spcAft>
                <a:spcPts val="800"/>
              </a:spcAft>
              <a:buNone/>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Why it’s useful:</a:t>
            </a:r>
            <a:br>
              <a:rPr lang="en-IN" sz="1800" kern="100" dirty="0">
                <a:effectLst/>
                <a:latin typeface="Calibri" panose="020F0502020204030204" pitchFamily="34" charset="0"/>
                <a:ea typeface="Calibri" panose="020F0502020204030204" pitchFamily="34" charset="0"/>
                <a:cs typeface="Times New Roman" panose="02020603050405020304" pitchFamily="18" charset="0"/>
              </a:rPr>
            </a:b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To avoid conflicts and make sure only one node handles sensitive tasks (e.g., sending emails or writing to a shared file).</a:t>
            </a:r>
          </a:p>
          <a:p>
            <a:pPr>
              <a:lnSpc>
                <a:spcPct val="115000"/>
              </a:lnSpc>
              <a:spcAft>
                <a:spcPts val="800"/>
              </a:spcAft>
              <a:buNone/>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Example:</a:t>
            </a:r>
            <a:br>
              <a:rPr lang="en-IN" sz="1800" kern="100" dirty="0">
                <a:effectLst/>
                <a:latin typeface="Calibri" panose="020F0502020204030204" pitchFamily="34" charset="0"/>
                <a:ea typeface="Calibri" panose="020F0502020204030204" pitchFamily="34" charset="0"/>
                <a:cs typeface="Times New Roman" panose="02020603050405020304" pitchFamily="18" charset="0"/>
              </a:rPr>
            </a:b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You have 3 servers. Each creates an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ephemeral sequential </a:t>
            </a:r>
            <a:r>
              <a:rPr lang="en-IN" sz="1800" b="1" kern="100" dirty="0" err="1">
                <a:effectLst/>
                <a:latin typeface="Calibri" panose="020F0502020204030204" pitchFamily="34" charset="0"/>
                <a:ea typeface="Calibri" panose="020F0502020204030204" pitchFamily="34" charset="0"/>
                <a:cs typeface="Times New Roman" panose="02020603050405020304" pitchFamily="18" charset="0"/>
              </a:rPr>
              <a:t>znode</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under /election.</a:t>
            </a:r>
          </a:p>
          <a:p>
            <a:pPr marL="342900" lvl="0" indent="-342900">
              <a:lnSpc>
                <a:spcPct val="115000"/>
              </a:lnSpc>
              <a:spcAft>
                <a:spcPts val="800"/>
              </a:spcAft>
              <a:buSzPts val="1000"/>
              <a:buFont typeface="Symbol" panose="05050102010706020507" pitchFamily="18" charset="2"/>
              <a:buChar char=""/>
              <a:tabLst>
                <a:tab pos="457200" algn="l"/>
              </a:tabLst>
            </a:pPr>
            <a:r>
              <a:rPr lang="en-IN" sz="1800" kern="100" dirty="0" err="1">
                <a:effectLst/>
                <a:latin typeface="Calibri" panose="020F0502020204030204" pitchFamily="34" charset="0"/>
                <a:ea typeface="Calibri" panose="020F0502020204030204" pitchFamily="34" charset="0"/>
                <a:cs typeface="Times New Roman" panose="02020603050405020304" pitchFamily="18" charset="0"/>
              </a:rPr>
              <a:t>ZooKeeper</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gives them names like /election/node_0001, node_0002, etc.</a:t>
            </a:r>
          </a:p>
          <a:p>
            <a:pPr marL="342900" lvl="0" indent="-342900">
              <a:lnSpc>
                <a:spcPct val="115000"/>
              </a:lnSpc>
              <a:spcAft>
                <a:spcPts val="800"/>
              </a:spcAft>
              <a:buSzPts val="1000"/>
              <a:buFont typeface="Symbol" panose="05050102010706020507" pitchFamily="18" charset="2"/>
              <a:buChar char=""/>
              <a:tabLst>
                <a:tab pos="457200" algn="l"/>
              </a:tabLs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The one with the smallest number becomes the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leader</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15000"/>
              </a:lnSpc>
              <a:spcAft>
                <a:spcPts val="800"/>
              </a:spcAft>
              <a:buSzPts val="1000"/>
              <a:buFont typeface="Symbol" panose="05050102010706020507" pitchFamily="18" charset="2"/>
              <a:buChar char=""/>
              <a:tabLst>
                <a:tab pos="457200" algn="l"/>
              </a:tabLs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If that server dies, its </a:t>
            </a:r>
            <a:r>
              <a:rPr lang="en-IN" sz="1800" kern="100" dirty="0" err="1">
                <a:effectLst/>
                <a:latin typeface="Calibri" panose="020F0502020204030204" pitchFamily="34" charset="0"/>
                <a:ea typeface="Calibri" panose="020F0502020204030204" pitchFamily="34" charset="0"/>
                <a:cs typeface="Times New Roman" panose="02020603050405020304" pitchFamily="18" charset="0"/>
              </a:rPr>
              <a:t>znode</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disappears, and the next smallest node becomes the new leader.</a:t>
            </a:r>
          </a:p>
          <a:p>
            <a:pPr marL="0" indent="0" algn="just">
              <a:buNone/>
            </a:pPr>
            <a:endParaRPr lang="en-US" dirty="0"/>
          </a:p>
        </p:txBody>
      </p:sp>
    </p:spTree>
    <p:extLst>
      <p:ext uri="{BB962C8B-B14F-4D97-AF65-F5344CB8AC3E}">
        <p14:creationId xmlns:p14="http://schemas.microsoft.com/office/powerpoint/2010/main" val="41190163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71510-6953-FF00-EFAC-242F6377626E}"/>
              </a:ext>
            </a:extLst>
          </p:cNvPr>
          <p:cNvSpPr>
            <a:spLocks noGrp="1"/>
          </p:cNvSpPr>
          <p:nvPr>
            <p:ph type="title"/>
          </p:nvPr>
        </p:nvSpPr>
        <p:spPr>
          <a:xfrm>
            <a:off x="457200" y="274638"/>
            <a:ext cx="8229600" cy="576700"/>
          </a:xfrm>
        </p:spPr>
        <p:txBody>
          <a:bodyPr>
            <a:noAutofit/>
          </a:bodyPr>
          <a:lstStyle/>
          <a:p>
            <a:r>
              <a:rPr lang="en-US" sz="3600" dirty="0">
                <a:solidFill>
                  <a:srgbClr val="FF0000"/>
                </a:solidFill>
              </a:rPr>
              <a:t>Building Applications with Zookeeper</a:t>
            </a:r>
          </a:p>
        </p:txBody>
      </p:sp>
      <p:sp>
        <p:nvSpPr>
          <p:cNvPr id="3" name="Content Placeholder 2">
            <a:extLst>
              <a:ext uri="{FF2B5EF4-FFF2-40B4-BE49-F238E27FC236}">
                <a16:creationId xmlns:a16="http://schemas.microsoft.com/office/drawing/2014/main" id="{CED51896-804C-BC27-C363-0BBFA9C1E79F}"/>
              </a:ext>
            </a:extLst>
          </p:cNvPr>
          <p:cNvSpPr>
            <a:spLocks noGrp="1"/>
          </p:cNvSpPr>
          <p:nvPr>
            <p:ph idx="1"/>
          </p:nvPr>
        </p:nvSpPr>
        <p:spPr>
          <a:xfrm>
            <a:off x="457200" y="1040524"/>
            <a:ext cx="8229600" cy="5973018"/>
          </a:xfrm>
        </p:spPr>
        <p:txBody>
          <a:bodyPr>
            <a:noAutofit/>
          </a:bodyPr>
          <a:lstStyle/>
          <a:p>
            <a:pPr>
              <a:lnSpc>
                <a:spcPct val="115000"/>
              </a:lnSpc>
              <a:spcAft>
                <a:spcPts val="800"/>
              </a:spcAft>
              <a:buNone/>
            </a:pPr>
            <a:r>
              <a:rPr lang="en-US" dirty="0">
                <a:solidFill>
                  <a:srgbClr val="0000CC"/>
                </a:solidFill>
              </a:rPr>
              <a:t>4. Service Discovery:</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 </a:t>
            </a:r>
            <a:br>
              <a:rPr lang="en-IN" sz="1800" kern="100" dirty="0">
                <a:effectLst/>
                <a:latin typeface="Calibri" panose="020F0502020204030204" pitchFamily="34" charset="0"/>
                <a:ea typeface="Calibri" panose="020F0502020204030204" pitchFamily="34" charset="0"/>
                <a:cs typeface="Times New Roman" panose="02020603050405020304" pitchFamily="18" charset="0"/>
              </a:rPr>
            </a:br>
            <a:r>
              <a:rPr lang="en-IN" sz="1800" kern="100" dirty="0" err="1">
                <a:effectLst/>
                <a:latin typeface="Calibri" panose="020F0502020204030204" pitchFamily="34" charset="0"/>
                <a:ea typeface="Calibri" panose="020F0502020204030204" pitchFamily="34" charset="0"/>
                <a:cs typeface="Times New Roman" panose="02020603050405020304" pitchFamily="18" charset="0"/>
              </a:rPr>
              <a:t>ZooKeeper</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helps services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find each other</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without hardcoding IP addresses or ports. Services register themselves in </a:t>
            </a:r>
            <a:r>
              <a:rPr lang="en-IN" sz="1800" kern="100" dirty="0" err="1">
                <a:effectLst/>
                <a:latin typeface="Calibri" panose="020F0502020204030204" pitchFamily="34" charset="0"/>
                <a:ea typeface="Calibri" panose="020F0502020204030204" pitchFamily="34" charset="0"/>
                <a:cs typeface="Times New Roman" panose="02020603050405020304" pitchFamily="18" charset="0"/>
              </a:rPr>
              <a:t>ZooKeeper</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and other apps can look them up when needed.</a:t>
            </a:r>
          </a:p>
          <a:p>
            <a:pPr>
              <a:lnSpc>
                <a:spcPct val="115000"/>
              </a:lnSpc>
              <a:spcAft>
                <a:spcPts val="800"/>
              </a:spcAft>
              <a:buNone/>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Why it’s useful:</a:t>
            </a:r>
            <a:br>
              <a:rPr lang="en-IN" sz="1800" kern="100" dirty="0">
                <a:effectLst/>
                <a:latin typeface="Calibri" panose="020F0502020204030204" pitchFamily="34" charset="0"/>
                <a:ea typeface="Calibri" panose="020F0502020204030204" pitchFamily="34" charset="0"/>
                <a:cs typeface="Times New Roman" panose="02020603050405020304" pitchFamily="18" charset="0"/>
              </a:rPr>
            </a:b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In dynamic environments (like microservices or cloud setups), services may change IPs or ports often. </a:t>
            </a:r>
            <a:r>
              <a:rPr lang="en-IN" sz="1800" kern="100" dirty="0" err="1">
                <a:effectLst/>
                <a:latin typeface="Calibri" panose="020F0502020204030204" pitchFamily="34" charset="0"/>
                <a:ea typeface="Calibri" panose="020F0502020204030204" pitchFamily="34" charset="0"/>
                <a:cs typeface="Times New Roman" panose="02020603050405020304" pitchFamily="18" charset="0"/>
              </a:rPr>
              <a:t>ZooKeeper</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makes it easy to keep track of where everything is.</a:t>
            </a:r>
          </a:p>
          <a:p>
            <a:pPr>
              <a:lnSpc>
                <a:spcPct val="115000"/>
              </a:lnSpc>
              <a:spcAft>
                <a:spcPts val="800"/>
              </a:spcAft>
              <a:buNone/>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Example:</a:t>
            </a:r>
            <a:br>
              <a:rPr lang="en-IN" sz="1800" kern="100" dirty="0">
                <a:effectLst/>
                <a:latin typeface="Calibri" panose="020F0502020204030204" pitchFamily="34" charset="0"/>
                <a:ea typeface="Calibri" panose="020F0502020204030204" pitchFamily="34" charset="0"/>
                <a:cs typeface="Times New Roman" panose="02020603050405020304" pitchFamily="18" charset="0"/>
              </a:rPr>
            </a:b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Let’s say you have a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payment service</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running on Server A.</a:t>
            </a:r>
          </a:p>
          <a:p>
            <a:pPr marL="342900" lvl="0" indent="-342900">
              <a:lnSpc>
                <a:spcPct val="115000"/>
              </a:lnSpc>
              <a:spcAft>
                <a:spcPts val="800"/>
              </a:spcAft>
              <a:buSzPts val="1000"/>
              <a:buFont typeface="Symbol" panose="05050102010706020507" pitchFamily="18" charset="2"/>
              <a:buChar char=""/>
              <a:tabLst>
                <a:tab pos="457200" algn="l"/>
              </a:tabLs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When it starts, it registers itself in </a:t>
            </a:r>
            <a:r>
              <a:rPr lang="en-IN" sz="1800" kern="100" dirty="0" err="1">
                <a:effectLst/>
                <a:latin typeface="Calibri" panose="020F0502020204030204" pitchFamily="34" charset="0"/>
                <a:ea typeface="Calibri" panose="020F0502020204030204" pitchFamily="34" charset="0"/>
                <a:cs typeface="Times New Roman" panose="02020603050405020304" pitchFamily="18" charset="0"/>
              </a:rPr>
              <a:t>ZooKeeper</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at:</a:t>
            </a:r>
            <a:br>
              <a:rPr lang="en-IN" sz="1800" kern="100" dirty="0">
                <a:effectLst/>
                <a:latin typeface="Calibri" panose="020F0502020204030204" pitchFamily="34" charset="0"/>
                <a:ea typeface="Calibri" panose="020F0502020204030204" pitchFamily="34" charset="0"/>
                <a:cs typeface="Times New Roman" panose="02020603050405020304" pitchFamily="18" charset="0"/>
              </a:rPr>
            </a:b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/services/payment with value like "192.168.1.100:8080"</a:t>
            </a:r>
          </a:p>
          <a:p>
            <a:pPr marL="342900" lvl="0" indent="-342900">
              <a:lnSpc>
                <a:spcPct val="115000"/>
              </a:lnSpc>
              <a:spcAft>
                <a:spcPts val="800"/>
              </a:spcAft>
              <a:buSzPts val="1000"/>
              <a:buFont typeface="Symbol" panose="05050102010706020507" pitchFamily="18" charset="2"/>
              <a:buChar char=""/>
              <a:tabLst>
                <a:tab pos="457200" algn="l"/>
              </a:tabLs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Now, whenever another app wants to use the payment service, it just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reads from</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/services/payment to get the latest location.</a:t>
            </a:r>
          </a:p>
          <a:p>
            <a:pPr marL="342900" lvl="0" indent="-342900">
              <a:lnSpc>
                <a:spcPct val="115000"/>
              </a:lnSpc>
              <a:spcAft>
                <a:spcPts val="800"/>
              </a:spcAft>
              <a:buSzPts val="1000"/>
              <a:buFont typeface="Symbol" panose="05050102010706020507" pitchFamily="18" charset="2"/>
              <a:buChar char=""/>
              <a:tabLst>
                <a:tab pos="457200" algn="l"/>
              </a:tabLs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If the payment service crashes and restarts on another server, it updates the </a:t>
            </a:r>
            <a:r>
              <a:rPr lang="en-IN" sz="1800" kern="100" dirty="0" err="1">
                <a:effectLst/>
                <a:latin typeface="Calibri" panose="020F0502020204030204" pitchFamily="34" charset="0"/>
                <a:ea typeface="Calibri" panose="020F0502020204030204" pitchFamily="34" charset="0"/>
                <a:cs typeface="Times New Roman" panose="02020603050405020304" pitchFamily="18" charset="0"/>
              </a:rPr>
              <a:t>znode</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again — so everyone stays in sync automatically.</a:t>
            </a:r>
          </a:p>
          <a:p>
            <a:pPr>
              <a:lnSpc>
                <a:spcPct val="115000"/>
              </a:lnSpc>
              <a:spcAft>
                <a:spcPts val="800"/>
              </a:spcAf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gn="just">
              <a:buNone/>
            </a:pPr>
            <a:endParaRPr lang="en-US" dirty="0"/>
          </a:p>
        </p:txBody>
      </p:sp>
    </p:spTree>
    <p:extLst>
      <p:ext uri="{BB962C8B-B14F-4D97-AF65-F5344CB8AC3E}">
        <p14:creationId xmlns:p14="http://schemas.microsoft.com/office/powerpoint/2010/main" val="32416939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71510-6953-FF00-EFAC-242F6377626E}"/>
              </a:ext>
            </a:extLst>
          </p:cNvPr>
          <p:cNvSpPr>
            <a:spLocks noGrp="1"/>
          </p:cNvSpPr>
          <p:nvPr>
            <p:ph type="title"/>
          </p:nvPr>
        </p:nvSpPr>
        <p:spPr>
          <a:xfrm>
            <a:off x="457200" y="274638"/>
            <a:ext cx="8229600" cy="576700"/>
          </a:xfrm>
        </p:spPr>
        <p:txBody>
          <a:bodyPr>
            <a:noAutofit/>
          </a:bodyPr>
          <a:lstStyle/>
          <a:p>
            <a:r>
              <a:rPr lang="en-US" sz="3600" dirty="0">
                <a:solidFill>
                  <a:srgbClr val="FF0000"/>
                </a:solidFill>
              </a:rPr>
              <a:t>Building Applications with Zookeeper</a:t>
            </a:r>
          </a:p>
        </p:txBody>
      </p:sp>
      <p:sp>
        <p:nvSpPr>
          <p:cNvPr id="3" name="Content Placeholder 2">
            <a:extLst>
              <a:ext uri="{FF2B5EF4-FFF2-40B4-BE49-F238E27FC236}">
                <a16:creationId xmlns:a16="http://schemas.microsoft.com/office/drawing/2014/main" id="{CED51896-804C-BC27-C363-0BBFA9C1E79F}"/>
              </a:ext>
            </a:extLst>
          </p:cNvPr>
          <p:cNvSpPr>
            <a:spLocks noGrp="1"/>
          </p:cNvSpPr>
          <p:nvPr>
            <p:ph idx="1"/>
          </p:nvPr>
        </p:nvSpPr>
        <p:spPr>
          <a:xfrm>
            <a:off x="457200" y="1040524"/>
            <a:ext cx="8229600" cy="5623035"/>
          </a:xfrm>
        </p:spPr>
        <p:txBody>
          <a:bodyPr>
            <a:noAutofit/>
          </a:bodyPr>
          <a:lstStyle/>
          <a:p>
            <a:pPr marL="0" indent="0" algn="just">
              <a:buNone/>
            </a:pPr>
            <a:r>
              <a:rPr lang="en-US" dirty="0">
                <a:solidFill>
                  <a:srgbClr val="0000CC"/>
                </a:solidFill>
              </a:rPr>
              <a:t>5. Distributed Queues: </a:t>
            </a:r>
            <a:r>
              <a:rPr lang="en-US" dirty="0" err="1"/>
              <a:t>ZooKeeper</a:t>
            </a:r>
            <a:r>
              <a:rPr lang="en-US" dirty="0"/>
              <a:t> can be used to implement distributed queues, where multiple processes or nodes can enqueue and dequeue elements. This is useful for scenarios where you need to distribute work among multiple workers or ensure ordered processing of tasks across multiple nodes.</a:t>
            </a:r>
          </a:p>
        </p:txBody>
      </p:sp>
    </p:spTree>
    <p:extLst>
      <p:ext uri="{BB962C8B-B14F-4D97-AF65-F5344CB8AC3E}">
        <p14:creationId xmlns:p14="http://schemas.microsoft.com/office/powerpoint/2010/main" val="27976649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71510-6953-FF00-EFAC-242F6377626E}"/>
              </a:ext>
            </a:extLst>
          </p:cNvPr>
          <p:cNvSpPr>
            <a:spLocks noGrp="1"/>
          </p:cNvSpPr>
          <p:nvPr>
            <p:ph type="title"/>
          </p:nvPr>
        </p:nvSpPr>
        <p:spPr>
          <a:xfrm>
            <a:off x="457200" y="274638"/>
            <a:ext cx="8229600" cy="576700"/>
          </a:xfrm>
        </p:spPr>
        <p:txBody>
          <a:bodyPr>
            <a:noAutofit/>
          </a:bodyPr>
          <a:lstStyle/>
          <a:p>
            <a:r>
              <a:rPr lang="en-US" sz="3600" dirty="0">
                <a:solidFill>
                  <a:srgbClr val="FF0000"/>
                </a:solidFill>
              </a:rPr>
              <a:t>Building Applications with Zookeeper</a:t>
            </a:r>
          </a:p>
        </p:txBody>
      </p:sp>
      <p:sp>
        <p:nvSpPr>
          <p:cNvPr id="3" name="Content Placeholder 2">
            <a:extLst>
              <a:ext uri="{FF2B5EF4-FFF2-40B4-BE49-F238E27FC236}">
                <a16:creationId xmlns:a16="http://schemas.microsoft.com/office/drawing/2014/main" id="{CED51896-804C-BC27-C363-0BBFA9C1E79F}"/>
              </a:ext>
            </a:extLst>
          </p:cNvPr>
          <p:cNvSpPr>
            <a:spLocks noGrp="1"/>
          </p:cNvSpPr>
          <p:nvPr>
            <p:ph idx="1"/>
          </p:nvPr>
        </p:nvSpPr>
        <p:spPr>
          <a:xfrm>
            <a:off x="457200" y="1040524"/>
            <a:ext cx="8229600" cy="5623035"/>
          </a:xfrm>
        </p:spPr>
        <p:txBody>
          <a:bodyPr>
            <a:noAutofit/>
          </a:bodyPr>
          <a:lstStyle/>
          <a:p>
            <a:pPr>
              <a:lnSpc>
                <a:spcPct val="115000"/>
              </a:lnSpc>
              <a:spcAft>
                <a:spcPts val="800"/>
              </a:spcAft>
              <a:buNone/>
            </a:pPr>
            <a:r>
              <a:rPr lang="en-US" dirty="0">
                <a:solidFill>
                  <a:srgbClr val="0000CC"/>
                </a:solidFill>
              </a:rPr>
              <a:t>6. Name Services: </a:t>
            </a:r>
            <a:br>
              <a:rPr lang="en-IN" sz="1800" kern="100" dirty="0">
                <a:effectLst/>
                <a:latin typeface="Calibri" panose="020F0502020204030204" pitchFamily="34" charset="0"/>
                <a:ea typeface="Calibri" panose="020F0502020204030204" pitchFamily="34" charset="0"/>
                <a:cs typeface="Times New Roman" panose="02020603050405020304" pitchFamily="18" charset="0"/>
              </a:rPr>
            </a:b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Mapping a name to an object or service in the system, like a phonebook for services.</a:t>
            </a:r>
          </a:p>
          <a:p>
            <a:pPr>
              <a:lnSpc>
                <a:spcPct val="115000"/>
              </a:lnSpc>
              <a:spcAft>
                <a:spcPts val="800"/>
              </a:spcAft>
              <a:buNone/>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Why it’s useful:</a:t>
            </a:r>
            <a:br>
              <a:rPr lang="en-IN" sz="1800" kern="100" dirty="0">
                <a:effectLst/>
                <a:latin typeface="Calibri" panose="020F0502020204030204" pitchFamily="34" charset="0"/>
                <a:ea typeface="Calibri" panose="020F0502020204030204" pitchFamily="34" charset="0"/>
                <a:cs typeface="Times New Roman" panose="02020603050405020304" pitchFamily="18" charset="0"/>
              </a:rPr>
            </a:b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So services can find each other easily without hardcoding IPs or ports.</a:t>
            </a:r>
          </a:p>
          <a:p>
            <a:pPr>
              <a:lnSpc>
                <a:spcPct val="115000"/>
              </a:lnSpc>
              <a:spcAft>
                <a:spcPts val="800"/>
              </a:spcAft>
              <a:buNone/>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Example:</a:t>
            </a:r>
            <a:br>
              <a:rPr lang="en-IN" sz="1800" kern="100" dirty="0">
                <a:effectLst/>
                <a:latin typeface="Calibri" panose="020F0502020204030204" pitchFamily="34" charset="0"/>
                <a:ea typeface="Calibri" panose="020F0502020204030204" pitchFamily="34" charset="0"/>
                <a:cs typeface="Times New Roman" panose="02020603050405020304" pitchFamily="18" charset="0"/>
              </a:rPr>
            </a:b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Your app needs to contact the "payment service".</a:t>
            </a:r>
          </a:p>
          <a:p>
            <a:pPr marL="342900" lvl="0" indent="-342900">
              <a:lnSpc>
                <a:spcPct val="115000"/>
              </a:lnSpc>
              <a:spcAft>
                <a:spcPts val="800"/>
              </a:spcAft>
              <a:buSzPts val="1000"/>
              <a:buFont typeface="Symbol" panose="05050102010706020507" pitchFamily="18" charset="2"/>
              <a:buChar char=""/>
              <a:tabLst>
                <a:tab pos="457200" algn="l"/>
              </a:tabLs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Store its address in </a:t>
            </a:r>
            <a:r>
              <a:rPr lang="en-IN" sz="1800" kern="100" dirty="0" err="1">
                <a:effectLst/>
                <a:latin typeface="Calibri" panose="020F0502020204030204" pitchFamily="34" charset="0"/>
                <a:ea typeface="Calibri" panose="020F0502020204030204" pitchFamily="34" charset="0"/>
                <a:cs typeface="Times New Roman" panose="02020603050405020304" pitchFamily="18" charset="0"/>
              </a:rPr>
              <a:t>ZooKeeper</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at /services/</a:t>
            </a:r>
            <a:r>
              <a:rPr lang="en-IN" sz="1800" kern="100" dirty="0" err="1">
                <a:effectLst/>
                <a:latin typeface="Calibri" panose="020F0502020204030204" pitchFamily="34" charset="0"/>
                <a:ea typeface="Calibri" panose="020F0502020204030204" pitchFamily="34" charset="0"/>
                <a:cs typeface="Times New Roman" panose="02020603050405020304" pitchFamily="18" charset="0"/>
              </a:rPr>
              <a:t>payment_service</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15000"/>
              </a:lnSpc>
              <a:spcAft>
                <a:spcPts val="800"/>
              </a:spcAft>
              <a:buSzPts val="1000"/>
              <a:buFont typeface="Symbol" panose="05050102010706020507" pitchFamily="18" charset="2"/>
              <a:buChar char=""/>
              <a:tabLst>
                <a:tab pos="457200" algn="l"/>
              </a:tabLs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When the service moves or restarts, it updates this </a:t>
            </a:r>
            <a:r>
              <a:rPr lang="en-IN" sz="1800" kern="100" dirty="0" err="1">
                <a:effectLst/>
                <a:latin typeface="Calibri" panose="020F0502020204030204" pitchFamily="34" charset="0"/>
                <a:ea typeface="Calibri" panose="020F0502020204030204" pitchFamily="34" charset="0"/>
                <a:cs typeface="Times New Roman" panose="02020603050405020304" pitchFamily="18" charset="0"/>
              </a:rPr>
              <a:t>znode</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15000"/>
              </a:lnSpc>
              <a:spcAft>
                <a:spcPts val="800"/>
              </a:spcAft>
              <a:buSzPts val="1000"/>
              <a:buFont typeface="Symbol" panose="05050102010706020507" pitchFamily="18" charset="2"/>
              <a:buChar char=""/>
              <a:tabLst>
                <a:tab pos="457200" algn="l"/>
              </a:tabLs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Clients always read from /services/</a:t>
            </a:r>
            <a:r>
              <a:rPr lang="en-IN" sz="1800" kern="100" dirty="0" err="1">
                <a:effectLst/>
                <a:latin typeface="Calibri" panose="020F0502020204030204" pitchFamily="34" charset="0"/>
                <a:ea typeface="Calibri" panose="020F0502020204030204" pitchFamily="34" charset="0"/>
                <a:cs typeface="Times New Roman" panose="02020603050405020304" pitchFamily="18" charset="0"/>
              </a:rPr>
              <a:t>payment_service</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to get the latest address.</a:t>
            </a:r>
          </a:p>
          <a:p>
            <a:pPr marL="0" indent="0" algn="just">
              <a:buNone/>
            </a:pPr>
            <a:endParaRPr lang="en-US" dirty="0"/>
          </a:p>
        </p:txBody>
      </p:sp>
    </p:spTree>
    <p:extLst>
      <p:ext uri="{BB962C8B-B14F-4D97-AF65-F5344CB8AC3E}">
        <p14:creationId xmlns:p14="http://schemas.microsoft.com/office/powerpoint/2010/main" val="38215864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71510-6953-FF00-EFAC-242F6377626E}"/>
              </a:ext>
            </a:extLst>
          </p:cNvPr>
          <p:cNvSpPr>
            <a:spLocks noGrp="1"/>
          </p:cNvSpPr>
          <p:nvPr>
            <p:ph type="title"/>
          </p:nvPr>
        </p:nvSpPr>
        <p:spPr>
          <a:xfrm>
            <a:off x="457200" y="274638"/>
            <a:ext cx="8229600" cy="576700"/>
          </a:xfrm>
        </p:spPr>
        <p:txBody>
          <a:bodyPr>
            <a:noAutofit/>
          </a:bodyPr>
          <a:lstStyle/>
          <a:p>
            <a:r>
              <a:rPr lang="en-US" sz="3600" dirty="0">
                <a:solidFill>
                  <a:srgbClr val="FF0000"/>
                </a:solidFill>
              </a:rPr>
              <a:t>Building Applications with Zookeeper</a:t>
            </a:r>
          </a:p>
        </p:txBody>
      </p:sp>
      <p:sp>
        <p:nvSpPr>
          <p:cNvPr id="3" name="Content Placeholder 2">
            <a:extLst>
              <a:ext uri="{FF2B5EF4-FFF2-40B4-BE49-F238E27FC236}">
                <a16:creationId xmlns:a16="http://schemas.microsoft.com/office/drawing/2014/main" id="{CED51896-804C-BC27-C363-0BBFA9C1E79F}"/>
              </a:ext>
            </a:extLst>
          </p:cNvPr>
          <p:cNvSpPr>
            <a:spLocks noGrp="1"/>
          </p:cNvSpPr>
          <p:nvPr>
            <p:ph idx="1"/>
          </p:nvPr>
        </p:nvSpPr>
        <p:spPr>
          <a:xfrm>
            <a:off x="457200" y="1040524"/>
            <a:ext cx="8229600" cy="5623035"/>
          </a:xfrm>
        </p:spPr>
        <p:txBody>
          <a:bodyPr>
            <a:noAutofit/>
          </a:bodyPr>
          <a:lstStyle/>
          <a:p>
            <a:pPr marL="0" indent="0" algn="just">
              <a:buNone/>
            </a:pPr>
            <a:r>
              <a:rPr lang="en-US" dirty="0">
                <a:solidFill>
                  <a:srgbClr val="0000CC"/>
                </a:solidFill>
              </a:rPr>
              <a:t>7. Fault-tolerant Systems: </a:t>
            </a:r>
            <a:r>
              <a:rPr lang="en-US" dirty="0" err="1"/>
              <a:t>ZooKeeper's</a:t>
            </a:r>
            <a:r>
              <a:rPr lang="en-US" dirty="0"/>
              <a:t> fault-tolerant and highly available nature makes it well-suited for building fault-tolerant systems. Applications can rely on </a:t>
            </a:r>
            <a:r>
              <a:rPr lang="en-US" dirty="0" err="1"/>
              <a:t>ZooKeeper</a:t>
            </a:r>
            <a:r>
              <a:rPr lang="en-US" dirty="0"/>
              <a:t> to provide consistency and resilience, allowing them to recover from failures and continue functioning smoothly.</a:t>
            </a:r>
          </a:p>
          <a:p>
            <a:pPr marL="0" indent="0" algn="just">
              <a:buNone/>
            </a:pPr>
            <a:endParaRPr lang="en-US" dirty="0"/>
          </a:p>
        </p:txBody>
      </p:sp>
    </p:spTree>
    <p:extLst>
      <p:ext uri="{BB962C8B-B14F-4D97-AF65-F5344CB8AC3E}">
        <p14:creationId xmlns:p14="http://schemas.microsoft.com/office/powerpoint/2010/main" val="19634435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6046"/>
            <a:ext cx="8229600" cy="582612"/>
          </a:xfrm>
        </p:spPr>
        <p:txBody>
          <a:bodyPr>
            <a:noAutofit/>
          </a:bodyPr>
          <a:lstStyle/>
          <a:p>
            <a:r>
              <a:rPr lang="en-US" sz="2400" b="1" kern="0" dirty="0">
                <a:solidFill>
                  <a:srgbClr val="FF0000"/>
                </a:solidFill>
                <a:effectLst/>
                <a:latin typeface="Nunito" pitchFamily="2" charset="0"/>
                <a:ea typeface="Times New Roman" panose="02020603050405020304" pitchFamily="18" charset="0"/>
                <a:cs typeface="Times New Roman" panose="02020603050405020304" pitchFamily="18" charset="0"/>
              </a:rPr>
              <a:t>Installing and Running of Zookeeper</a:t>
            </a:r>
            <a:endParaRPr lang="en-US" dirty="0">
              <a:solidFill>
                <a:srgbClr val="FF0000"/>
              </a:solidFill>
            </a:endParaRPr>
          </a:p>
        </p:txBody>
      </p:sp>
      <p:sp>
        <p:nvSpPr>
          <p:cNvPr id="3" name="Content Placeholder 2"/>
          <p:cNvSpPr>
            <a:spLocks noGrp="1"/>
          </p:cNvSpPr>
          <p:nvPr>
            <p:ph idx="1"/>
          </p:nvPr>
        </p:nvSpPr>
        <p:spPr>
          <a:xfrm>
            <a:off x="457200" y="728658"/>
            <a:ext cx="8229600" cy="5831799"/>
          </a:xfrm>
        </p:spPr>
        <p:txBody>
          <a:bodyPr>
            <a:noAutofit/>
          </a:bodyPr>
          <a:lstStyle/>
          <a:p>
            <a:pPr marL="0" marR="0" algn="just">
              <a:lnSpc>
                <a:spcPct val="107000"/>
              </a:lnSpc>
              <a:spcBef>
                <a:spcPts val="600"/>
              </a:spcBef>
              <a:spcAft>
                <a:spcPts val="720"/>
              </a:spcAf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Before installing </a:t>
            </a:r>
            <a:r>
              <a:rPr lang="en-US" sz="1800" kern="0" dirty="0" err="1">
                <a:effectLst/>
                <a:latin typeface="Calibri" panose="020F0502020204030204" pitchFamily="34" charset="0"/>
                <a:ea typeface="Times New Roman" panose="02020603050405020304" pitchFamily="18" charset="0"/>
                <a:cs typeface="Calibri" panose="020F0502020204030204" pitchFamily="34" charset="0"/>
              </a:rPr>
              <a:t>ZooKeeper</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make sure your system is running on any of the following operating systems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SzPts val="1000"/>
              <a:buFont typeface="Symbol" panose="05050102010706020507" pitchFamily="18" charset="2"/>
              <a:buChar char=""/>
              <a:tabLst>
                <a:tab pos="457200" algn="l"/>
              </a:tabLst>
            </a:pP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Any of Linux OS</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 Supports development and deployment. It is preferred for demo applications.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SzPts val="1000"/>
              <a:buFont typeface="Symbol" panose="05050102010706020507" pitchFamily="18" charset="2"/>
              <a:buChar char=""/>
              <a:tabLst>
                <a:tab pos="457200" algn="l"/>
              </a:tabLst>
            </a:pP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Windows OS</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 Supports only development.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SzPts val="1000"/>
              <a:buFont typeface="Symbol" panose="05050102010706020507" pitchFamily="18" charset="2"/>
              <a:buChar char=""/>
              <a:tabLst>
                <a:tab pos="457200" algn="l"/>
              </a:tabLst>
            </a:pP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Mac OS</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 Supports only development.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600"/>
              </a:spcBef>
              <a:spcAft>
                <a:spcPts val="720"/>
              </a:spcAft>
            </a:pPr>
            <a:r>
              <a:rPr lang="en-US" sz="1800" kern="0" dirty="0" err="1">
                <a:effectLst/>
                <a:latin typeface="Calibri" panose="020F0502020204030204" pitchFamily="34" charset="0"/>
                <a:ea typeface="Times New Roman" panose="02020603050405020304" pitchFamily="18" charset="0"/>
                <a:cs typeface="Calibri" panose="020F0502020204030204" pitchFamily="34" charset="0"/>
              </a:rPr>
              <a:t>ZooKeeper</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server is created in Java and it runs on JVM. You need to use JDK 6 or greater.</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600"/>
              </a:spcBef>
              <a:spcAft>
                <a:spcPts val="720"/>
              </a:spcAf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Now, follow the steps given below to install </a:t>
            </a:r>
            <a:r>
              <a:rPr lang="en-US" sz="1800" kern="0" dirty="0" err="1">
                <a:effectLst/>
                <a:latin typeface="Calibri" panose="020F0502020204030204" pitchFamily="34" charset="0"/>
                <a:ea typeface="Times New Roman" panose="02020603050405020304" pitchFamily="18" charset="0"/>
                <a:cs typeface="Calibri" panose="020F0502020204030204" pitchFamily="34" charset="0"/>
              </a:rPr>
              <a:t>ZooKeeper</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framework on your machine.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Step 1: Verifying Java Installation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600"/>
              </a:spcBef>
              <a:spcAft>
                <a:spcPts val="720"/>
              </a:spcAf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We believe you already have a Java environment installed on your system. Just verify it using the following command.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java -version</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600"/>
              </a:spcBef>
              <a:spcAft>
                <a:spcPts val="720"/>
              </a:spcAf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If you have Java installed on your machine, then you could see the version of installed Java. Otherwise, follow the simple steps given below to install the latest version of Java.</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endParaRPr lang="en-US" sz="2800" dirty="0"/>
          </a:p>
        </p:txBody>
      </p:sp>
    </p:spTree>
    <p:extLst>
      <p:ext uri="{BB962C8B-B14F-4D97-AF65-F5344CB8AC3E}">
        <p14:creationId xmlns:p14="http://schemas.microsoft.com/office/powerpoint/2010/main" val="9246053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6046"/>
            <a:ext cx="8229600" cy="582612"/>
          </a:xfrm>
        </p:spPr>
        <p:txBody>
          <a:bodyPr>
            <a:noAutofit/>
          </a:bodyPr>
          <a:lstStyle/>
          <a:p>
            <a:endParaRPr lang="en-US" sz="3600" dirty="0">
              <a:solidFill>
                <a:srgbClr val="FF0000"/>
              </a:solidFill>
            </a:endParaRPr>
          </a:p>
        </p:txBody>
      </p:sp>
      <p:sp>
        <p:nvSpPr>
          <p:cNvPr id="3" name="Content Placeholder 2"/>
          <p:cNvSpPr>
            <a:spLocks noGrp="1"/>
          </p:cNvSpPr>
          <p:nvPr>
            <p:ph idx="1"/>
          </p:nvPr>
        </p:nvSpPr>
        <p:spPr>
          <a:xfrm>
            <a:off x="457200" y="728658"/>
            <a:ext cx="8229600" cy="5831799"/>
          </a:xfrm>
        </p:spPr>
        <p:txBody>
          <a:bodyPr>
            <a:noAutofit/>
          </a:bodyPr>
          <a:lstStyle/>
          <a:p>
            <a:pPr marL="0" marR="0" algn="just">
              <a:lnSpc>
                <a:spcPct val="107000"/>
              </a:lnSpc>
              <a:spcBef>
                <a:spcPts val="0"/>
              </a:spcBef>
              <a:spcAft>
                <a:spcPts val="0"/>
              </a:spcAft>
            </a:pP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Step 1.1: Download JDK</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600"/>
              </a:spcBef>
              <a:spcAft>
                <a:spcPts val="720"/>
              </a:spcAf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Download the latest version of JDK by visiting the following link and download the latest version. </a:t>
            </a:r>
            <a:r>
              <a:rPr lang="en-US" sz="1800" u="sng" kern="0"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2"/>
              </a:rPr>
              <a:t>Java</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600"/>
              </a:spcBef>
              <a:spcAft>
                <a:spcPts val="720"/>
              </a:spcAf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The latest version (while writing this tutorial) is JDK 8u 60 and the file is “jdk-8u60-linuxx64.tar.gz”. Please download the file on your machine.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Step 1.2: Extract the files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600"/>
              </a:spcBef>
              <a:spcAft>
                <a:spcPts val="720"/>
              </a:spcAf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Generally, files are downloaded to the </a:t>
            </a: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downloads</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folder. Verify it and extract the tar setup using the following commands.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cd /go/to/download/path</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tar -</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zxf</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jdk-8u60-linux-x64.gz</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Step 1.3: Move to opt directory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600"/>
              </a:spcBef>
              <a:spcAft>
                <a:spcPts val="720"/>
              </a:spcAf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To make Java available to all users, move the extracted java content to “/</a:t>
            </a:r>
            <a:r>
              <a:rPr lang="en-US" sz="1800" kern="0" dirty="0" err="1">
                <a:effectLst/>
                <a:latin typeface="Calibri" panose="020F0502020204030204" pitchFamily="34" charset="0"/>
                <a:ea typeface="Times New Roman" panose="02020603050405020304" pitchFamily="18" charset="0"/>
                <a:cs typeface="Calibri" panose="020F0502020204030204" pitchFamily="34" charset="0"/>
              </a:rPr>
              <a:t>usr</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/local/java” folder.</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su</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password: (type password of root user)</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mkdir</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/opt/</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jdk</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mv jdk-1.8.0_60 /opt/</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jdk</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Step 1.4: Set path</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endParaRPr lang="en-US" sz="2800" dirty="0"/>
          </a:p>
        </p:txBody>
      </p:sp>
    </p:spTree>
    <p:extLst>
      <p:ext uri="{BB962C8B-B14F-4D97-AF65-F5344CB8AC3E}">
        <p14:creationId xmlns:p14="http://schemas.microsoft.com/office/powerpoint/2010/main" val="40226176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0722"/>
            <a:ext cx="8229600" cy="6359735"/>
          </a:xfrm>
        </p:spPr>
        <p:txBody>
          <a:bodyPr>
            <a:noAutofit/>
          </a:bodyPr>
          <a:lstStyle/>
          <a:p>
            <a:pPr marL="0" marR="0" algn="just">
              <a:lnSpc>
                <a:spcPct val="107000"/>
              </a:lnSpc>
              <a:spcBef>
                <a:spcPts val="600"/>
              </a:spcBef>
              <a:spcAft>
                <a:spcPts val="720"/>
              </a:spcAf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To set path and JAVA_HOME variables, add the following commands to ~/.</a:t>
            </a:r>
            <a:r>
              <a:rPr lang="en-US" sz="1800" kern="0" dirty="0" err="1">
                <a:effectLst/>
                <a:latin typeface="Calibri" panose="020F0502020204030204" pitchFamily="34" charset="0"/>
                <a:ea typeface="Times New Roman" panose="02020603050405020304" pitchFamily="18" charset="0"/>
                <a:cs typeface="Calibri" panose="020F0502020204030204" pitchFamily="34" charset="0"/>
              </a:rPr>
              <a:t>bashrc</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file.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export JAVA_HOME = /</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usr</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jdk</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/jdk-1.8.0_60</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export PATH=$PATH:$JAVA_HOME/bin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600"/>
              </a:spcBef>
              <a:spcAft>
                <a:spcPts val="720"/>
              </a:spcAf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Now, apply all the changes into the current running system.</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source ~/.</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bashrc</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Step 1.5: Java alternatives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600"/>
              </a:spcBef>
              <a:spcAft>
                <a:spcPts val="720"/>
              </a:spcAf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Use the following command to change Java alternatives.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update-alternatives --install /</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usr</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/bin/java </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java</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/opt/</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jdk</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/jdk1.8.0_60/bin/java 100</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Step 1.6</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600"/>
              </a:spcBef>
              <a:spcAft>
                <a:spcPts val="720"/>
              </a:spcAf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Verify the Java installation using the verification command </a:t>
            </a: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(java -version)</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explained in Step 1.</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Step 2: </a:t>
            </a:r>
            <a:r>
              <a:rPr lang="en-US" sz="1800" b="1" kern="0" dirty="0" err="1">
                <a:effectLst/>
                <a:latin typeface="Calibri" panose="020F0502020204030204" pitchFamily="34" charset="0"/>
                <a:ea typeface="Times New Roman" panose="02020603050405020304" pitchFamily="18" charset="0"/>
                <a:cs typeface="Calibri" panose="020F0502020204030204" pitchFamily="34" charset="0"/>
              </a:rPr>
              <a:t>ZooKeeper</a:t>
            </a: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 Framework Installation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Step 2.1: Download </a:t>
            </a:r>
            <a:r>
              <a:rPr lang="en-US" sz="1800" b="1" kern="0" dirty="0" err="1">
                <a:effectLst/>
                <a:latin typeface="Calibri" panose="020F0502020204030204" pitchFamily="34" charset="0"/>
                <a:ea typeface="Times New Roman" panose="02020603050405020304" pitchFamily="18" charset="0"/>
                <a:cs typeface="Calibri" panose="020F0502020204030204" pitchFamily="34" charset="0"/>
              </a:rPr>
              <a:t>ZooKeeper</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600"/>
              </a:spcBef>
              <a:spcAft>
                <a:spcPts val="720"/>
              </a:spcAf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To install </a:t>
            </a:r>
            <a:r>
              <a:rPr lang="en-US" sz="1800" kern="0" dirty="0" err="1">
                <a:effectLst/>
                <a:latin typeface="Calibri" panose="020F0502020204030204" pitchFamily="34" charset="0"/>
                <a:ea typeface="Times New Roman" panose="02020603050405020304" pitchFamily="18" charset="0"/>
                <a:cs typeface="Calibri" panose="020F0502020204030204" pitchFamily="34" charset="0"/>
              </a:rPr>
              <a:t>ZooKeeper</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framework on your machine, visit the following link and download the latest version of </a:t>
            </a:r>
            <a:r>
              <a:rPr lang="en-US" sz="1800" kern="0" dirty="0" err="1">
                <a:effectLst/>
                <a:latin typeface="Calibri" panose="020F0502020204030204" pitchFamily="34" charset="0"/>
                <a:ea typeface="Times New Roman" panose="02020603050405020304" pitchFamily="18" charset="0"/>
                <a:cs typeface="Calibri" panose="020F0502020204030204" pitchFamily="34" charset="0"/>
              </a:rPr>
              <a:t>ZooKeeper</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a:t>
            </a:r>
            <a:r>
              <a:rPr lang="en-US" sz="1800" u="sng" kern="0"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2"/>
              </a:rPr>
              <a:t>http://zookeeper.apache.org/releases.html</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600"/>
              </a:spcBef>
              <a:spcAft>
                <a:spcPts val="720"/>
              </a:spcAf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As of now, the latest version of </a:t>
            </a:r>
            <a:r>
              <a:rPr lang="en-US" sz="1800" kern="0" dirty="0" err="1">
                <a:effectLst/>
                <a:latin typeface="Calibri" panose="020F0502020204030204" pitchFamily="34" charset="0"/>
                <a:ea typeface="Times New Roman" panose="02020603050405020304" pitchFamily="18" charset="0"/>
                <a:cs typeface="Calibri" panose="020F0502020204030204" pitchFamily="34" charset="0"/>
              </a:rPr>
              <a:t>ZooKeeper</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is 3.4.6 (ZooKeeper-3.4.6.tar.gz).</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endParaRPr lang="en-US" sz="2800" dirty="0"/>
          </a:p>
        </p:txBody>
      </p:sp>
    </p:spTree>
    <p:extLst>
      <p:ext uri="{BB962C8B-B14F-4D97-AF65-F5344CB8AC3E}">
        <p14:creationId xmlns:p14="http://schemas.microsoft.com/office/powerpoint/2010/main" val="2748842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1758"/>
            <a:ext cx="8229600" cy="625475"/>
          </a:xfrm>
        </p:spPr>
        <p:txBody>
          <a:bodyPr>
            <a:noAutofit/>
          </a:bodyPr>
          <a:lstStyle/>
          <a:p>
            <a:r>
              <a:rPr lang="en-US" sz="3600" spc="-425" dirty="0">
                <a:solidFill>
                  <a:srgbClr val="FF0000"/>
                </a:solidFill>
              </a:rPr>
              <a:t>C</a:t>
            </a:r>
            <a:r>
              <a:rPr lang="en-US" sz="3600" spc="120" dirty="0">
                <a:solidFill>
                  <a:srgbClr val="FF0000"/>
                </a:solidFill>
              </a:rPr>
              <a:t>o</a:t>
            </a:r>
            <a:r>
              <a:rPr lang="en-US" sz="3600" spc="155" dirty="0">
                <a:solidFill>
                  <a:srgbClr val="FF0000"/>
                </a:solidFill>
              </a:rPr>
              <a:t>l</a:t>
            </a:r>
            <a:r>
              <a:rPr lang="en-US" sz="3600" spc="65" dirty="0">
                <a:solidFill>
                  <a:srgbClr val="FF0000"/>
                </a:solidFill>
              </a:rPr>
              <a:t>u</a:t>
            </a:r>
            <a:r>
              <a:rPr lang="en-US" sz="3600" spc="80" dirty="0">
                <a:solidFill>
                  <a:srgbClr val="FF0000"/>
                </a:solidFill>
              </a:rPr>
              <a:t>m</a:t>
            </a:r>
            <a:r>
              <a:rPr lang="en-US" sz="3600" spc="60" dirty="0">
                <a:solidFill>
                  <a:srgbClr val="FF0000"/>
                </a:solidFill>
              </a:rPr>
              <a:t>n</a:t>
            </a:r>
            <a:r>
              <a:rPr lang="en-US" sz="3600" spc="-135" dirty="0">
                <a:solidFill>
                  <a:srgbClr val="FF0000"/>
                </a:solidFill>
              </a:rPr>
              <a:t> </a:t>
            </a:r>
            <a:r>
              <a:rPr lang="en-US" sz="3600" spc="114" dirty="0">
                <a:solidFill>
                  <a:srgbClr val="FF0000"/>
                </a:solidFill>
              </a:rPr>
              <a:t>Or</a:t>
            </a:r>
            <a:r>
              <a:rPr lang="en-US" sz="3600" spc="50" dirty="0">
                <a:solidFill>
                  <a:srgbClr val="FF0000"/>
                </a:solidFill>
              </a:rPr>
              <a:t>i</a:t>
            </a:r>
            <a:r>
              <a:rPr lang="en-US" sz="3600" spc="5" dirty="0">
                <a:solidFill>
                  <a:srgbClr val="FF0000"/>
                </a:solidFill>
              </a:rPr>
              <a:t>e</a:t>
            </a:r>
            <a:r>
              <a:rPr lang="en-US" sz="3600" spc="50" dirty="0">
                <a:solidFill>
                  <a:srgbClr val="FF0000"/>
                </a:solidFill>
              </a:rPr>
              <a:t>n</a:t>
            </a:r>
            <a:r>
              <a:rPr lang="en-US" sz="3600" spc="415" dirty="0">
                <a:solidFill>
                  <a:srgbClr val="FF0000"/>
                </a:solidFill>
              </a:rPr>
              <a:t>t</a:t>
            </a:r>
            <a:r>
              <a:rPr lang="en-US" sz="3600" spc="10" dirty="0">
                <a:solidFill>
                  <a:srgbClr val="FF0000"/>
                </a:solidFill>
              </a:rPr>
              <a:t>e</a:t>
            </a:r>
            <a:r>
              <a:rPr lang="en-US" sz="3600" spc="114" dirty="0">
                <a:solidFill>
                  <a:srgbClr val="FF0000"/>
                </a:solidFill>
              </a:rPr>
              <a:t>d</a:t>
            </a:r>
            <a:r>
              <a:rPr lang="en-US" sz="3600" spc="-125" dirty="0">
                <a:solidFill>
                  <a:srgbClr val="FF0000"/>
                </a:solidFill>
              </a:rPr>
              <a:t> </a:t>
            </a:r>
            <a:r>
              <a:rPr lang="en-US" sz="3600" spc="-105" dirty="0">
                <a:solidFill>
                  <a:srgbClr val="FF0000"/>
                </a:solidFill>
              </a:rPr>
              <a:t>vs.</a:t>
            </a:r>
            <a:r>
              <a:rPr lang="en-US" sz="3600" spc="-140" dirty="0">
                <a:solidFill>
                  <a:srgbClr val="FF0000"/>
                </a:solidFill>
              </a:rPr>
              <a:t> </a:t>
            </a:r>
            <a:r>
              <a:rPr lang="en-US" sz="3600" spc="-340" dirty="0">
                <a:solidFill>
                  <a:srgbClr val="FF0000"/>
                </a:solidFill>
              </a:rPr>
              <a:t>R</a:t>
            </a:r>
            <a:r>
              <a:rPr lang="en-US" sz="3600" spc="75" dirty="0">
                <a:solidFill>
                  <a:srgbClr val="FF0000"/>
                </a:solidFill>
              </a:rPr>
              <a:t>o</a:t>
            </a:r>
            <a:r>
              <a:rPr lang="en-US" sz="3600" spc="195" dirty="0">
                <a:solidFill>
                  <a:srgbClr val="FF0000"/>
                </a:solidFill>
              </a:rPr>
              <a:t>w</a:t>
            </a:r>
            <a:r>
              <a:rPr lang="en-US" sz="3600" spc="-135" dirty="0">
                <a:solidFill>
                  <a:srgbClr val="FF0000"/>
                </a:solidFill>
              </a:rPr>
              <a:t> </a:t>
            </a:r>
            <a:r>
              <a:rPr lang="en-US" sz="3600" spc="70" dirty="0">
                <a:solidFill>
                  <a:srgbClr val="FF0000"/>
                </a:solidFill>
              </a:rPr>
              <a:t>Orie</a:t>
            </a:r>
            <a:r>
              <a:rPr lang="en-US" sz="3600" spc="50" dirty="0">
                <a:solidFill>
                  <a:srgbClr val="FF0000"/>
                </a:solidFill>
              </a:rPr>
              <a:t>n</a:t>
            </a:r>
            <a:r>
              <a:rPr lang="en-US" sz="3600" spc="415" dirty="0">
                <a:solidFill>
                  <a:srgbClr val="FF0000"/>
                </a:solidFill>
              </a:rPr>
              <a:t>t</a:t>
            </a:r>
            <a:r>
              <a:rPr lang="en-US" sz="3600" spc="5" dirty="0">
                <a:solidFill>
                  <a:srgbClr val="FF0000"/>
                </a:solidFill>
              </a:rPr>
              <a:t>e</a:t>
            </a:r>
            <a:r>
              <a:rPr lang="en-US" sz="3600" spc="114" dirty="0">
                <a:solidFill>
                  <a:srgbClr val="FF0000"/>
                </a:solidFill>
              </a:rPr>
              <a:t>d</a:t>
            </a:r>
            <a:endParaRPr lang="en-US" sz="3600" dirty="0">
              <a:solidFill>
                <a:srgbClr val="FF0000"/>
              </a:solidFill>
            </a:endParaRPr>
          </a:p>
        </p:txBody>
      </p:sp>
      <p:pic>
        <p:nvPicPr>
          <p:cNvPr id="4" name="object 4"/>
          <p:cNvPicPr>
            <a:picLocks noGrp="1"/>
          </p:cNvPicPr>
          <p:nvPr>
            <p:ph idx="1"/>
          </p:nvPr>
        </p:nvPicPr>
        <p:blipFill>
          <a:blip r:embed="rId2" cstate="print"/>
          <a:stretch>
            <a:fillRect/>
          </a:stretch>
        </p:blipFill>
        <p:spPr>
          <a:xfrm>
            <a:off x="740810" y="1500195"/>
            <a:ext cx="7730528" cy="4217433"/>
          </a:xfrm>
          <a:prstGeom prst="rect">
            <a:avLst/>
          </a:prstGeom>
        </p:spPr>
      </p:pic>
    </p:spTree>
    <p:extLst>
      <p:ext uri="{BB962C8B-B14F-4D97-AF65-F5344CB8AC3E}">
        <p14:creationId xmlns:p14="http://schemas.microsoft.com/office/powerpoint/2010/main" val="19681291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6046"/>
            <a:ext cx="8229600" cy="582612"/>
          </a:xfrm>
        </p:spPr>
        <p:txBody>
          <a:bodyPr>
            <a:noAutofit/>
          </a:bodyPr>
          <a:lstStyle/>
          <a:p>
            <a:endParaRPr lang="en-US" sz="3600" dirty="0">
              <a:solidFill>
                <a:srgbClr val="FF0000"/>
              </a:solidFill>
            </a:endParaRPr>
          </a:p>
        </p:txBody>
      </p:sp>
      <p:sp>
        <p:nvSpPr>
          <p:cNvPr id="3" name="Content Placeholder 2"/>
          <p:cNvSpPr>
            <a:spLocks noGrp="1"/>
          </p:cNvSpPr>
          <p:nvPr>
            <p:ph idx="1"/>
          </p:nvPr>
        </p:nvSpPr>
        <p:spPr>
          <a:xfrm>
            <a:off x="457200" y="728658"/>
            <a:ext cx="8229600" cy="5831799"/>
          </a:xfrm>
        </p:spPr>
        <p:txBody>
          <a:bodyPr>
            <a:noAutofit/>
          </a:bodyPr>
          <a:lstStyle/>
          <a:p>
            <a:pPr marL="0" marR="0" algn="just">
              <a:lnSpc>
                <a:spcPct val="107000"/>
              </a:lnSpc>
              <a:spcBef>
                <a:spcPts val="0"/>
              </a:spcBef>
              <a:spcAft>
                <a:spcPts val="0"/>
              </a:spcAft>
            </a:pP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Step 2.2: Extract the tar file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600"/>
              </a:spcBef>
              <a:spcAft>
                <a:spcPts val="720"/>
              </a:spcAf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Extract the tar file using the following commands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cd opt/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tar -</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zxf</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zookeeper-3.4.6.tar.gz</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cd zookeeper-3.4.6</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mkdir</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data</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Step 2.3: Create configuration file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600"/>
              </a:spcBef>
              <a:spcAft>
                <a:spcPts val="720"/>
              </a:spcAf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Open the configuration file named </a:t>
            </a: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conf/</a:t>
            </a:r>
            <a:r>
              <a:rPr lang="en-US" sz="1800" b="1" kern="0" dirty="0" err="1">
                <a:effectLst/>
                <a:latin typeface="Calibri" panose="020F0502020204030204" pitchFamily="34" charset="0"/>
                <a:ea typeface="Times New Roman" panose="02020603050405020304" pitchFamily="18" charset="0"/>
                <a:cs typeface="Calibri" panose="020F0502020204030204" pitchFamily="34" charset="0"/>
              </a:rPr>
              <a:t>zoo.cfg</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using the command </a:t>
            </a: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vi conf/</a:t>
            </a:r>
            <a:r>
              <a:rPr lang="en-US" sz="1800" b="1" kern="0" dirty="0" err="1">
                <a:effectLst/>
                <a:latin typeface="Calibri" panose="020F0502020204030204" pitchFamily="34" charset="0"/>
                <a:ea typeface="Times New Roman" panose="02020603050405020304" pitchFamily="18" charset="0"/>
                <a:cs typeface="Calibri" panose="020F0502020204030204" pitchFamily="34" charset="0"/>
              </a:rPr>
              <a:t>zoo.cfg</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and all the following parameters to set as starting point.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vi conf/</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zoo.cfg</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tickTime</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 2000</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dataDir</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 /path/to/zookeeper/data</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clientPort</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 2181</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initLimit</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 5</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syncLimit</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 2</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600"/>
              </a:spcBef>
              <a:spcAft>
                <a:spcPts val="720"/>
              </a:spcAf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Once the configuration file has been saved successfully, return to the terminal again. You can now start the zookeeper server.</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buNone/>
            </a:pPr>
            <a:endParaRPr lang="en-US" sz="2800" dirty="0"/>
          </a:p>
        </p:txBody>
      </p:sp>
    </p:spTree>
    <p:extLst>
      <p:ext uri="{BB962C8B-B14F-4D97-AF65-F5344CB8AC3E}">
        <p14:creationId xmlns:p14="http://schemas.microsoft.com/office/powerpoint/2010/main" val="3215969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4176"/>
            <a:ext cx="8229600" cy="6326281"/>
          </a:xfrm>
        </p:spPr>
        <p:txBody>
          <a:bodyPr>
            <a:noAutofit/>
          </a:bodyPr>
          <a:lstStyle/>
          <a:p>
            <a:pPr marL="0" marR="0" algn="just">
              <a:lnSpc>
                <a:spcPct val="107000"/>
              </a:lnSpc>
              <a:spcBef>
                <a:spcPts val="0"/>
              </a:spcBef>
              <a:spcAft>
                <a:spcPts val="0"/>
              </a:spcAft>
            </a:pP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Step 2.4: Start </a:t>
            </a:r>
            <a:r>
              <a:rPr lang="en-US" sz="1800" b="1" kern="0" dirty="0" err="1">
                <a:effectLst/>
                <a:latin typeface="Calibri" panose="020F0502020204030204" pitchFamily="34" charset="0"/>
                <a:ea typeface="Times New Roman" panose="02020603050405020304" pitchFamily="18" charset="0"/>
                <a:cs typeface="Calibri" panose="020F0502020204030204" pitchFamily="34" charset="0"/>
              </a:rPr>
              <a:t>ZooKeeper</a:t>
            </a: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 server</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600"/>
              </a:spcBef>
              <a:spcAft>
                <a:spcPts val="720"/>
              </a:spcAf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Execute the following command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bin/zkServer.sh start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600"/>
              </a:spcBef>
              <a:spcAft>
                <a:spcPts val="720"/>
              </a:spcAf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After executing this command, you will get a response as follows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JMX enabled by default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Using config: /Users/../zookeeper-3.4.6/bin/../conf/</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zoo.cfg</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Starting zookeeper ... STARTED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Step 2.5: Start CLI</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600"/>
              </a:spcBef>
              <a:spcAft>
                <a:spcPts val="720"/>
              </a:spcAf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Type the following command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bin/zkCli.sh</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600"/>
              </a:spcBef>
              <a:spcAft>
                <a:spcPts val="720"/>
              </a:spcAf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After typing the above command, you will be connected to the </a:t>
            </a:r>
            <a:r>
              <a:rPr lang="en-US" sz="1800" kern="0" dirty="0" err="1">
                <a:effectLst/>
                <a:latin typeface="Calibri" panose="020F0502020204030204" pitchFamily="34" charset="0"/>
                <a:ea typeface="Times New Roman" panose="02020603050405020304" pitchFamily="18" charset="0"/>
                <a:cs typeface="Calibri" panose="020F0502020204030204" pitchFamily="34" charset="0"/>
              </a:rPr>
              <a:t>ZooKeeper</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server and you should get the following response.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2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Connecting to localhost:2181</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2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2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2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2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Welcome to </a:t>
            </a:r>
            <a:r>
              <a:rPr lang="en-US" sz="12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ZooKeeper</a:t>
            </a:r>
            <a:r>
              <a:rPr lang="en-US" sz="12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2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2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WATCHER::</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WatchedEvent</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state:SyncConnected</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type: None </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path:null</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zk</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localhost:2181(CONNECTED) 0]</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endParaRPr lang="en-US" sz="2800" dirty="0"/>
          </a:p>
        </p:txBody>
      </p:sp>
    </p:spTree>
    <p:extLst>
      <p:ext uri="{BB962C8B-B14F-4D97-AF65-F5344CB8AC3E}">
        <p14:creationId xmlns:p14="http://schemas.microsoft.com/office/powerpoint/2010/main" val="5280955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6046"/>
            <a:ext cx="8229600" cy="582612"/>
          </a:xfrm>
        </p:spPr>
        <p:txBody>
          <a:bodyPr>
            <a:noAutofit/>
          </a:bodyPr>
          <a:lstStyle/>
          <a:p>
            <a:endParaRPr lang="en-US" sz="3600" dirty="0">
              <a:solidFill>
                <a:srgbClr val="FF0000"/>
              </a:solidFill>
            </a:endParaRPr>
          </a:p>
        </p:txBody>
      </p:sp>
      <p:sp>
        <p:nvSpPr>
          <p:cNvPr id="3" name="Content Placeholder 2"/>
          <p:cNvSpPr>
            <a:spLocks noGrp="1"/>
          </p:cNvSpPr>
          <p:nvPr>
            <p:ph idx="1"/>
          </p:nvPr>
        </p:nvSpPr>
        <p:spPr>
          <a:xfrm>
            <a:off x="457200" y="728658"/>
            <a:ext cx="8229600" cy="5831799"/>
          </a:xfrm>
        </p:spPr>
        <p:txBody>
          <a:bodyPr>
            <a:noAutofit/>
          </a:bodyPr>
          <a:lstStyle/>
          <a:p>
            <a:pPr marL="0" marR="0" algn="just">
              <a:lnSpc>
                <a:spcPct val="107000"/>
              </a:lnSpc>
              <a:spcBef>
                <a:spcPts val="0"/>
              </a:spcBef>
              <a:spcAft>
                <a:spcPts val="0"/>
              </a:spcAft>
            </a:pP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Stop </a:t>
            </a:r>
            <a:r>
              <a:rPr lang="en-US" sz="1800" b="1" kern="0" dirty="0" err="1">
                <a:effectLst/>
                <a:latin typeface="Calibri" panose="020F0502020204030204" pitchFamily="34" charset="0"/>
                <a:ea typeface="Times New Roman" panose="02020603050405020304" pitchFamily="18" charset="0"/>
                <a:cs typeface="Calibri" panose="020F0502020204030204" pitchFamily="34" charset="0"/>
              </a:rPr>
              <a:t>ZooKeeper</a:t>
            </a: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 Server</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600"/>
              </a:spcBef>
              <a:spcAft>
                <a:spcPts val="720"/>
              </a:spcAf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After connecting the server and performing all the operations, you can stop the zookeeper server by using the following command.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bin/zkServer.sh stop</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600"/>
              </a:spcBef>
              <a:spcAft>
                <a:spcPts val="720"/>
              </a:spcAft>
            </a:pPr>
            <a:r>
              <a:rPr lang="en-US" sz="1800" kern="0" dirty="0" err="1">
                <a:effectLst/>
                <a:latin typeface="Calibri" panose="020F0502020204030204" pitchFamily="34" charset="0"/>
                <a:ea typeface="Times New Roman" panose="02020603050405020304" pitchFamily="18" charset="0"/>
                <a:cs typeface="Calibri" panose="020F0502020204030204" pitchFamily="34" charset="0"/>
              </a:rPr>
              <a:t>ZooKeeper</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Command Line Interface (CLI) is used to interact with the </a:t>
            </a:r>
            <a:r>
              <a:rPr lang="en-US" sz="1800" kern="0" dirty="0" err="1">
                <a:effectLst/>
                <a:latin typeface="Calibri" panose="020F0502020204030204" pitchFamily="34" charset="0"/>
                <a:ea typeface="Times New Roman" panose="02020603050405020304" pitchFamily="18" charset="0"/>
                <a:cs typeface="Calibri" panose="020F0502020204030204" pitchFamily="34" charset="0"/>
              </a:rPr>
              <a:t>ZooKeeper</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ensemble for development purpose. It is useful for debugging and working around with different options.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600"/>
              </a:spcBef>
              <a:spcAft>
                <a:spcPts val="720"/>
              </a:spcAf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To perform </a:t>
            </a:r>
            <a:r>
              <a:rPr lang="en-US" sz="1800" kern="0" dirty="0" err="1">
                <a:effectLst/>
                <a:latin typeface="Calibri" panose="020F0502020204030204" pitchFamily="34" charset="0"/>
                <a:ea typeface="Times New Roman" panose="02020603050405020304" pitchFamily="18" charset="0"/>
                <a:cs typeface="Calibri" panose="020F0502020204030204" pitchFamily="34" charset="0"/>
              </a:rPr>
              <a:t>ZooKeeper</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CLI operations, first turn on your </a:t>
            </a:r>
            <a:r>
              <a:rPr lang="en-US" sz="1800" kern="0" dirty="0" err="1">
                <a:effectLst/>
                <a:latin typeface="Calibri" panose="020F0502020204030204" pitchFamily="34" charset="0"/>
                <a:ea typeface="Times New Roman" panose="02020603050405020304" pitchFamily="18" charset="0"/>
                <a:cs typeface="Calibri" panose="020F0502020204030204" pitchFamily="34" charset="0"/>
              </a:rPr>
              <a:t>ZooKeeper</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server (</a:t>
            </a:r>
            <a:r>
              <a:rPr lang="en-US" sz="1800" i="1" kern="0" dirty="0">
                <a:effectLst/>
                <a:latin typeface="Calibri" panose="020F0502020204030204" pitchFamily="34" charset="0"/>
                <a:ea typeface="Times New Roman" panose="02020603050405020304" pitchFamily="18" charset="0"/>
                <a:cs typeface="Calibri" panose="020F0502020204030204" pitchFamily="34" charset="0"/>
              </a:rPr>
              <a:t>“bin/zkServer.sh start”</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and then, </a:t>
            </a:r>
            <a:r>
              <a:rPr lang="en-US" sz="1800" kern="0" dirty="0" err="1">
                <a:effectLst/>
                <a:latin typeface="Calibri" panose="020F0502020204030204" pitchFamily="34" charset="0"/>
                <a:ea typeface="Times New Roman" panose="02020603050405020304" pitchFamily="18" charset="0"/>
                <a:cs typeface="Calibri" panose="020F0502020204030204" pitchFamily="34" charset="0"/>
              </a:rPr>
              <a:t>ZooKeeper</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client (</a:t>
            </a:r>
            <a:r>
              <a:rPr lang="en-US" sz="1800" i="1" kern="0" dirty="0">
                <a:effectLst/>
                <a:latin typeface="Calibri" panose="020F0502020204030204" pitchFamily="34" charset="0"/>
                <a:ea typeface="Times New Roman" panose="02020603050405020304" pitchFamily="18" charset="0"/>
                <a:cs typeface="Calibri" panose="020F0502020204030204" pitchFamily="34" charset="0"/>
              </a:rPr>
              <a:t>“bin/zkCli.sh”</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Once the client starts, you can perform the following operation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ts val="1800"/>
              </a:lnSpc>
              <a:spcBef>
                <a:spcPts val="0"/>
              </a:spcBef>
              <a:spcAft>
                <a:spcPts val="0"/>
              </a:spcAft>
              <a:buSzPts val="1000"/>
              <a:buFont typeface="Symbol" panose="05050102010706020507" pitchFamily="18" charset="2"/>
              <a:buChar char=""/>
              <a:tabLst>
                <a:tab pos="457200" algn="l"/>
              </a:tabLs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Create </a:t>
            </a:r>
            <a:r>
              <a:rPr lang="en-US" sz="1800" kern="0" dirty="0" err="1">
                <a:effectLst/>
                <a:latin typeface="Calibri" panose="020F0502020204030204" pitchFamily="34" charset="0"/>
                <a:ea typeface="Times New Roman" panose="02020603050405020304" pitchFamily="18" charset="0"/>
                <a:cs typeface="Calibri" panose="020F0502020204030204" pitchFamily="34" charset="0"/>
              </a:rPr>
              <a:t>znodes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ts val="1800"/>
              </a:lnSpc>
              <a:spcBef>
                <a:spcPts val="0"/>
              </a:spcBef>
              <a:spcAft>
                <a:spcPts val="0"/>
              </a:spcAft>
              <a:buSzPts val="1000"/>
              <a:buFont typeface="Symbol" panose="05050102010706020507" pitchFamily="18" charset="2"/>
              <a:buChar char=""/>
              <a:tabLst>
                <a:tab pos="457200" algn="l"/>
              </a:tabLs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Get data</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ts val="1800"/>
              </a:lnSpc>
              <a:spcBef>
                <a:spcPts val="0"/>
              </a:spcBef>
              <a:spcAft>
                <a:spcPts val="0"/>
              </a:spcAft>
              <a:buSzPts val="1000"/>
              <a:buFont typeface="Symbol" panose="05050102010706020507" pitchFamily="18" charset="2"/>
              <a:buChar char=""/>
              <a:tabLst>
                <a:tab pos="457200" algn="l"/>
              </a:tabLs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Watch </a:t>
            </a:r>
            <a:r>
              <a:rPr lang="en-US" sz="1800" kern="0" dirty="0" err="1">
                <a:effectLst/>
                <a:latin typeface="Calibri" panose="020F0502020204030204" pitchFamily="34" charset="0"/>
                <a:ea typeface="Times New Roman" panose="02020603050405020304" pitchFamily="18" charset="0"/>
                <a:cs typeface="Calibri" panose="020F0502020204030204" pitchFamily="34" charset="0"/>
              </a:rPr>
              <a:t>znode</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for changes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ts val="1800"/>
              </a:lnSpc>
              <a:spcBef>
                <a:spcPts val="0"/>
              </a:spcBef>
              <a:spcAft>
                <a:spcPts val="0"/>
              </a:spcAft>
              <a:buSzPts val="1000"/>
              <a:buFont typeface="Symbol" panose="05050102010706020507" pitchFamily="18" charset="2"/>
              <a:buChar char=""/>
              <a:tabLst>
                <a:tab pos="457200" algn="l"/>
              </a:tabLs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Set data</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ts val="1800"/>
              </a:lnSpc>
              <a:spcBef>
                <a:spcPts val="0"/>
              </a:spcBef>
              <a:spcAft>
                <a:spcPts val="0"/>
              </a:spcAft>
              <a:buSzPts val="1000"/>
              <a:buFont typeface="Symbol" panose="05050102010706020507" pitchFamily="18" charset="2"/>
              <a:buChar char=""/>
              <a:tabLst>
                <a:tab pos="457200" algn="l"/>
              </a:tabLs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Create children of a </a:t>
            </a:r>
            <a:r>
              <a:rPr lang="en-US" sz="1800" kern="0" dirty="0" err="1">
                <a:effectLst/>
                <a:latin typeface="Calibri" panose="020F0502020204030204" pitchFamily="34" charset="0"/>
                <a:ea typeface="Times New Roman" panose="02020603050405020304" pitchFamily="18" charset="0"/>
                <a:cs typeface="Calibri" panose="020F0502020204030204" pitchFamily="34" charset="0"/>
              </a:rPr>
              <a:t>znode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ts val="1800"/>
              </a:lnSpc>
              <a:spcBef>
                <a:spcPts val="0"/>
              </a:spcBef>
              <a:spcAft>
                <a:spcPts val="0"/>
              </a:spcAft>
              <a:buSzPts val="1000"/>
              <a:buFont typeface="Symbol" panose="05050102010706020507" pitchFamily="18" charset="2"/>
              <a:buChar char=""/>
              <a:tabLst>
                <a:tab pos="457200" algn="l"/>
              </a:tabLs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List children of a </a:t>
            </a:r>
            <a:r>
              <a:rPr lang="en-US" sz="1800" kern="0" dirty="0" err="1">
                <a:effectLst/>
                <a:latin typeface="Calibri" panose="020F0502020204030204" pitchFamily="34" charset="0"/>
                <a:ea typeface="Times New Roman" panose="02020603050405020304" pitchFamily="18" charset="0"/>
                <a:cs typeface="Calibri" panose="020F0502020204030204" pitchFamily="34" charset="0"/>
              </a:rPr>
              <a:t>znode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ts val="1800"/>
              </a:lnSpc>
              <a:spcBef>
                <a:spcPts val="0"/>
              </a:spcBef>
              <a:spcAft>
                <a:spcPts val="0"/>
              </a:spcAft>
              <a:buSzPts val="1000"/>
              <a:buFont typeface="Symbol" panose="05050102010706020507" pitchFamily="18" charset="2"/>
              <a:buChar char=""/>
              <a:tabLst>
                <a:tab pos="457200" algn="l"/>
              </a:tabLs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Check Status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ts val="1800"/>
              </a:lnSpc>
              <a:spcBef>
                <a:spcPts val="0"/>
              </a:spcBef>
              <a:spcAft>
                <a:spcPts val="0"/>
              </a:spcAft>
              <a:buSzPts val="1000"/>
              <a:buFont typeface="Symbol" panose="05050102010706020507" pitchFamily="18" charset="2"/>
              <a:buChar char=""/>
              <a:tabLst>
                <a:tab pos="457200" algn="l"/>
              </a:tabLs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Remove / Delete a </a:t>
            </a:r>
            <a:r>
              <a:rPr lang="en-US" sz="1800" kern="0" dirty="0" err="1">
                <a:effectLst/>
                <a:latin typeface="Calibri" panose="020F0502020204030204" pitchFamily="34" charset="0"/>
                <a:ea typeface="Times New Roman" panose="02020603050405020304" pitchFamily="18" charset="0"/>
                <a:cs typeface="Calibri" panose="020F0502020204030204" pitchFamily="34" charset="0"/>
              </a:rPr>
              <a:t>znode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600"/>
              </a:spcBef>
              <a:spcAft>
                <a:spcPts val="720"/>
              </a:spcAf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Now let us see above command one by one with an example.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endParaRPr lang="en-US" sz="2800" dirty="0"/>
          </a:p>
        </p:txBody>
      </p:sp>
    </p:spTree>
    <p:extLst>
      <p:ext uri="{BB962C8B-B14F-4D97-AF65-F5344CB8AC3E}">
        <p14:creationId xmlns:p14="http://schemas.microsoft.com/office/powerpoint/2010/main" val="31899557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6046"/>
            <a:ext cx="8229600" cy="582612"/>
          </a:xfrm>
        </p:spPr>
        <p:txBody>
          <a:bodyPr>
            <a:noAutofit/>
          </a:bodyPr>
          <a:lstStyle/>
          <a:p>
            <a:endParaRPr lang="en-US" sz="3600" dirty="0">
              <a:solidFill>
                <a:srgbClr val="FF0000"/>
              </a:solidFill>
            </a:endParaRPr>
          </a:p>
        </p:txBody>
      </p:sp>
      <p:sp>
        <p:nvSpPr>
          <p:cNvPr id="3" name="Content Placeholder 2"/>
          <p:cNvSpPr>
            <a:spLocks noGrp="1"/>
          </p:cNvSpPr>
          <p:nvPr>
            <p:ph idx="1"/>
          </p:nvPr>
        </p:nvSpPr>
        <p:spPr>
          <a:xfrm>
            <a:off x="457200" y="728658"/>
            <a:ext cx="8229600" cy="5831799"/>
          </a:xfrm>
        </p:spPr>
        <p:txBody>
          <a:bodyPr>
            <a:noAutofit/>
          </a:bodyPr>
          <a:lstStyle/>
          <a:p>
            <a:pPr marL="0" marR="0" algn="just">
              <a:lnSpc>
                <a:spcPct val="107000"/>
              </a:lnSpc>
              <a:spcBef>
                <a:spcPts val="0"/>
              </a:spcBef>
              <a:spcAft>
                <a:spcPts val="0"/>
              </a:spcAf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Create </a:t>
            </a:r>
            <a:r>
              <a:rPr lang="en-US" sz="1800" kern="0" dirty="0" err="1">
                <a:effectLst/>
                <a:latin typeface="Calibri" panose="020F0502020204030204" pitchFamily="34" charset="0"/>
                <a:ea typeface="Times New Roman" panose="02020603050405020304" pitchFamily="18" charset="0"/>
                <a:cs typeface="Calibri" panose="020F0502020204030204" pitchFamily="34" charset="0"/>
              </a:rPr>
              <a:t>Znodes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600"/>
              </a:spcBef>
              <a:spcAft>
                <a:spcPts val="720"/>
              </a:spcAf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Create a </a:t>
            </a:r>
            <a:r>
              <a:rPr lang="en-US" sz="1800" kern="0" dirty="0" err="1">
                <a:effectLst/>
                <a:latin typeface="Calibri" panose="020F0502020204030204" pitchFamily="34" charset="0"/>
                <a:ea typeface="Times New Roman" panose="02020603050405020304" pitchFamily="18" charset="0"/>
                <a:cs typeface="Calibri" panose="020F0502020204030204" pitchFamily="34" charset="0"/>
              </a:rPr>
              <a:t>znode</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with the given path. The </a:t>
            </a: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flag</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argument specifies whether the created </a:t>
            </a:r>
            <a:r>
              <a:rPr lang="en-US" sz="1800" kern="0" dirty="0" err="1">
                <a:effectLst/>
                <a:latin typeface="Calibri" panose="020F0502020204030204" pitchFamily="34" charset="0"/>
                <a:ea typeface="Times New Roman" panose="02020603050405020304" pitchFamily="18" charset="0"/>
                <a:cs typeface="Calibri" panose="020F0502020204030204" pitchFamily="34" charset="0"/>
              </a:rPr>
              <a:t>znode</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will be ephemeral, persistent, or sequential. By default, all </a:t>
            </a:r>
            <a:r>
              <a:rPr lang="en-US" sz="1800" kern="0" dirty="0" err="1">
                <a:effectLst/>
                <a:latin typeface="Calibri" panose="020F0502020204030204" pitchFamily="34" charset="0"/>
                <a:ea typeface="Times New Roman" panose="02020603050405020304" pitchFamily="18" charset="0"/>
                <a:cs typeface="Calibri" panose="020F0502020204030204" pitchFamily="34" charset="0"/>
              </a:rPr>
              <a:t>znodes</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are persistent.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SzPts val="1000"/>
              <a:buFont typeface="Symbol" panose="05050102010706020507" pitchFamily="18" charset="2"/>
              <a:buChar char=""/>
              <a:tabLst>
                <a:tab pos="457200" algn="l"/>
              </a:tabLst>
            </a:pP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Ephemeral </a:t>
            </a:r>
            <a:r>
              <a:rPr lang="en-US" sz="1800" b="1" kern="0" dirty="0" err="1">
                <a:effectLst/>
                <a:latin typeface="Calibri" panose="020F0502020204030204" pitchFamily="34" charset="0"/>
                <a:ea typeface="Times New Roman" panose="02020603050405020304" pitchFamily="18" charset="0"/>
                <a:cs typeface="Calibri" panose="020F0502020204030204" pitchFamily="34" charset="0"/>
              </a:rPr>
              <a:t>znodes</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(flag: e) will be automatically deleted when a session expires or when the client disconnects.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SzPts val="1000"/>
              <a:buFont typeface="Symbol" panose="05050102010706020507" pitchFamily="18" charset="2"/>
              <a:buChar char=""/>
              <a:tabLst>
                <a:tab pos="457200" algn="l"/>
              </a:tabLst>
            </a:pP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Sequential </a:t>
            </a:r>
            <a:r>
              <a:rPr lang="en-US" sz="1800" b="1" kern="0" dirty="0" err="1">
                <a:effectLst/>
                <a:latin typeface="Calibri" panose="020F0502020204030204" pitchFamily="34" charset="0"/>
                <a:ea typeface="Times New Roman" panose="02020603050405020304" pitchFamily="18" charset="0"/>
                <a:cs typeface="Calibri" panose="020F0502020204030204" pitchFamily="34" charset="0"/>
              </a:rPr>
              <a:t>znodes</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guaranty that the </a:t>
            </a:r>
            <a:r>
              <a:rPr lang="en-US" sz="1800" kern="0" dirty="0" err="1">
                <a:effectLst/>
                <a:latin typeface="Calibri" panose="020F0502020204030204" pitchFamily="34" charset="0"/>
                <a:ea typeface="Times New Roman" panose="02020603050405020304" pitchFamily="18" charset="0"/>
                <a:cs typeface="Calibri" panose="020F0502020204030204" pitchFamily="34" charset="0"/>
              </a:rPr>
              <a:t>znode</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path will be unique.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SzPts val="1000"/>
              <a:buFont typeface="Symbol" panose="05050102010706020507" pitchFamily="18" charset="2"/>
              <a:buChar char=""/>
              <a:tabLst>
                <a:tab pos="457200" algn="l"/>
              </a:tabLst>
            </a:pPr>
            <a:r>
              <a:rPr lang="en-US" sz="1800" kern="0" dirty="0" err="1">
                <a:effectLst/>
                <a:latin typeface="Calibri" panose="020F0502020204030204" pitchFamily="34" charset="0"/>
                <a:ea typeface="Times New Roman" panose="02020603050405020304" pitchFamily="18" charset="0"/>
                <a:cs typeface="Calibri" panose="020F0502020204030204" pitchFamily="34" charset="0"/>
              </a:rPr>
              <a:t>ZooKeeper</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ensemble will add sequence number along with 10 digit padding to the </a:t>
            </a:r>
            <a:r>
              <a:rPr lang="en-US" sz="1800" kern="0" dirty="0" err="1">
                <a:effectLst/>
                <a:latin typeface="Calibri" panose="020F0502020204030204" pitchFamily="34" charset="0"/>
                <a:ea typeface="Times New Roman" panose="02020603050405020304" pitchFamily="18" charset="0"/>
                <a:cs typeface="Calibri" panose="020F0502020204030204" pitchFamily="34" charset="0"/>
              </a:rPr>
              <a:t>znode</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path. For example, the </a:t>
            </a:r>
            <a:r>
              <a:rPr lang="en-US" sz="1800" kern="0" dirty="0" err="1">
                <a:effectLst/>
                <a:latin typeface="Calibri" panose="020F0502020204030204" pitchFamily="34" charset="0"/>
                <a:ea typeface="Times New Roman" panose="02020603050405020304" pitchFamily="18" charset="0"/>
                <a:cs typeface="Calibri" panose="020F0502020204030204" pitchFamily="34" charset="0"/>
              </a:rPr>
              <a:t>znode</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path </a:t>
            </a:r>
            <a:r>
              <a:rPr lang="en-US" sz="1800" i="1" kern="0" dirty="0">
                <a:effectLst/>
                <a:latin typeface="Calibri" panose="020F0502020204030204" pitchFamily="34" charset="0"/>
                <a:ea typeface="Times New Roman" panose="02020603050405020304" pitchFamily="18" charset="0"/>
                <a:cs typeface="Calibri" panose="020F0502020204030204" pitchFamily="34" charset="0"/>
              </a:rPr>
              <a:t>/</a:t>
            </a:r>
            <a:r>
              <a:rPr lang="en-US" sz="1800" i="1" kern="0" dirty="0" err="1">
                <a:effectLst/>
                <a:latin typeface="Calibri" panose="020F0502020204030204" pitchFamily="34" charset="0"/>
                <a:ea typeface="Times New Roman" panose="02020603050405020304" pitchFamily="18" charset="0"/>
                <a:cs typeface="Calibri" panose="020F0502020204030204" pitchFamily="34" charset="0"/>
              </a:rPr>
              <a:t>myapp</a:t>
            </a:r>
            <a:r>
              <a:rPr lang="en-US" sz="1800" i="1" kern="0" dirty="0">
                <a:effectLst/>
                <a:latin typeface="Calibri" panose="020F0502020204030204" pitchFamily="34" charset="0"/>
                <a:ea typeface="Times New Roman" panose="02020603050405020304" pitchFamily="18" charset="0"/>
                <a:cs typeface="Calibri" panose="020F0502020204030204" pitchFamily="34" charset="0"/>
              </a:rPr>
              <a:t> will be converted to /myapp0000000001</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and the next sequence number will be </a:t>
            </a:r>
            <a:r>
              <a:rPr lang="en-US" sz="1800" i="1" kern="0" dirty="0">
                <a:effectLst/>
                <a:latin typeface="Calibri" panose="020F0502020204030204" pitchFamily="34" charset="0"/>
                <a:ea typeface="Times New Roman" panose="02020603050405020304" pitchFamily="18" charset="0"/>
                <a:cs typeface="Calibri" panose="020F0502020204030204" pitchFamily="34" charset="0"/>
              </a:rPr>
              <a:t>/myapp0000000002</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If no flags are specified, then the </a:t>
            </a:r>
            <a:r>
              <a:rPr lang="en-US" sz="1800" kern="0" dirty="0" err="1">
                <a:effectLst/>
                <a:latin typeface="Calibri" panose="020F0502020204030204" pitchFamily="34" charset="0"/>
                <a:ea typeface="Times New Roman" panose="02020603050405020304" pitchFamily="18" charset="0"/>
                <a:cs typeface="Calibri" panose="020F0502020204030204" pitchFamily="34" charset="0"/>
              </a:rPr>
              <a:t>znode</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is considered as </a:t>
            </a: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persistent</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Syntax</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create /path /data</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Sample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create /</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FirstZnode</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Myfirstzookeeper</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-app”</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Output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zk</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localhost:2181(CONNECTED) 0] create /</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FirstZnode</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Myfirstzookeeper</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-app”</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Created /</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FirstZnode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endParaRPr lang="en-US" sz="2800" dirty="0"/>
          </a:p>
        </p:txBody>
      </p:sp>
    </p:spTree>
    <p:extLst>
      <p:ext uri="{BB962C8B-B14F-4D97-AF65-F5344CB8AC3E}">
        <p14:creationId xmlns:p14="http://schemas.microsoft.com/office/powerpoint/2010/main" val="37358027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6046"/>
            <a:ext cx="8229600" cy="582612"/>
          </a:xfrm>
        </p:spPr>
        <p:txBody>
          <a:bodyPr>
            <a:noAutofit/>
          </a:bodyPr>
          <a:lstStyle/>
          <a:p>
            <a:endParaRPr lang="en-US" sz="3600" dirty="0">
              <a:solidFill>
                <a:srgbClr val="FF0000"/>
              </a:solidFill>
            </a:endParaRPr>
          </a:p>
        </p:txBody>
      </p:sp>
      <p:sp>
        <p:nvSpPr>
          <p:cNvPr id="3" name="Content Placeholder 2"/>
          <p:cNvSpPr>
            <a:spLocks noGrp="1"/>
          </p:cNvSpPr>
          <p:nvPr>
            <p:ph idx="1"/>
          </p:nvPr>
        </p:nvSpPr>
        <p:spPr>
          <a:xfrm>
            <a:off x="457200" y="728658"/>
            <a:ext cx="8229600" cy="5831799"/>
          </a:xfrm>
        </p:spPr>
        <p:txBody>
          <a:bodyPr>
            <a:noAutofit/>
          </a:bodyPr>
          <a:lstStyle/>
          <a:p>
            <a:pPr marL="0" marR="0" algn="just">
              <a:lnSpc>
                <a:spcPts val="4200"/>
              </a:lnSpc>
              <a:spcBef>
                <a:spcPts val="0"/>
              </a:spcBef>
              <a:spcAft>
                <a:spcPts val="960"/>
              </a:spcAft>
            </a:pPr>
            <a:r>
              <a:rPr lang="en-US" sz="1800" b="1" u="sng"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Installing Apache </a:t>
            </a:r>
            <a:r>
              <a:rPr lang="en-US" sz="1800" b="1" u="sng"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ZooKeeper</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2250"/>
              </a:lnSpc>
              <a:spcBef>
                <a:spcPts val="0"/>
              </a:spcBef>
              <a:spcAft>
                <a:spcPts val="960"/>
              </a:spcAf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Steps for downloading and installing Zookeeper 3.4.6 with configuration for 3 nodes Zookeeper:</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2250"/>
              </a:lnSpc>
              <a:spcBef>
                <a:spcPts val="0"/>
              </a:spcBef>
              <a:spcAft>
                <a:spcPts val="960"/>
              </a:spcAft>
              <a:buFont typeface="+mj-lt"/>
              <a:buAutoNum type="arabicPeriod"/>
              <a:tabLst>
                <a:tab pos="45720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Download and install JDK from </a:t>
            </a:r>
            <a:r>
              <a:rPr lang="en-US" sz="1800" u="sng"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hlinkClick r:id="rId2" tooltip="http://www.oracle.com/technetwork/java/javase/downloads/index.html"/>
              </a:rPr>
              <a:t>http://www.oracle.com/technetwork/java/javase/downloads/index.html</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or from </a:t>
            </a:r>
            <a:r>
              <a:rPr lang="en-US" sz="1800" u="sng"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hlinkClick r:id="rId3" tooltip="http://www.guru99.com/install-java.html"/>
              </a:rPr>
              <a:t>http://www.guru99.com/install-java.html</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 if not already installed. Apache </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ZooKeeper</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server runs on JVM so this is an important prerequisite.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ts val="2250"/>
              </a:lnSpc>
              <a:spcBef>
                <a:spcPts val="0"/>
              </a:spcBef>
              <a:spcAft>
                <a:spcPts val="960"/>
              </a:spcAft>
              <a:buFont typeface="+mj-lt"/>
              <a:buAutoNum type="arabicPeriod"/>
              <a:tabLst>
                <a:tab pos="45720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Go to </a:t>
            </a:r>
            <a:r>
              <a:rPr lang="en-US" sz="1800" u="sng"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hlinkClick r:id="rId4" tooltip="http://zookeeper.apache.org/"/>
              </a:rPr>
              <a:t>http://zookeeper.apache.org/</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and download the Zookeeper from release page.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ts val="2250"/>
              </a:lnSpc>
              <a:spcBef>
                <a:spcPts val="0"/>
              </a:spcBef>
              <a:spcAft>
                <a:spcPts val="960"/>
              </a:spcAft>
              <a:buFont typeface="+mj-lt"/>
              <a:buAutoNum type="arabicPeriod"/>
              <a:tabLst>
                <a:tab pos="45720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Choose to download from mirrors and select the first mirror.</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ts val="2250"/>
              </a:lnSpc>
              <a:spcBef>
                <a:spcPts val="0"/>
              </a:spcBef>
              <a:spcAft>
                <a:spcPts val="960"/>
              </a:spcAft>
              <a:buFont typeface="+mj-lt"/>
              <a:buAutoNum type="arabicPeriod"/>
              <a:tabLst>
                <a:tab pos="45720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Go to stable folder and download zookeeper-3.4.6.tar.gz</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ts val="2250"/>
              </a:lnSpc>
              <a:spcBef>
                <a:spcPts val="0"/>
              </a:spcBef>
              <a:spcAft>
                <a:spcPts val="960"/>
              </a:spcAft>
              <a:buFont typeface="+mj-lt"/>
              <a:buAutoNum type="arabicPeriod"/>
              <a:tabLst>
                <a:tab pos="45720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Unpack the tar ball with tar –</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zxvf</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zookeeper-3.4.6.tar.gz</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ts val="2250"/>
              </a:lnSpc>
              <a:spcBef>
                <a:spcPts val="0"/>
              </a:spcBef>
              <a:spcAft>
                <a:spcPts val="960"/>
              </a:spcAft>
              <a:buFont typeface="+mj-lt"/>
              <a:buAutoNum type="arabicPeriod"/>
              <a:tabLst>
                <a:tab pos="45720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Make a directory using </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mkdir</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usr</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/local/zookeeper/data. You can make this directory as root and then change the owner to any user needed.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endParaRPr lang="en-US" sz="2800" dirty="0"/>
          </a:p>
        </p:txBody>
      </p:sp>
    </p:spTree>
    <p:extLst>
      <p:ext uri="{BB962C8B-B14F-4D97-AF65-F5344CB8AC3E}">
        <p14:creationId xmlns:p14="http://schemas.microsoft.com/office/powerpoint/2010/main" val="13901414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6046"/>
            <a:ext cx="8229600" cy="582612"/>
          </a:xfrm>
        </p:spPr>
        <p:txBody>
          <a:bodyPr>
            <a:noAutofit/>
          </a:bodyPr>
          <a:lstStyle/>
          <a:p>
            <a:endParaRPr lang="en-US" sz="3600" dirty="0">
              <a:solidFill>
                <a:srgbClr val="FF0000"/>
              </a:solidFill>
            </a:endParaRPr>
          </a:p>
        </p:txBody>
      </p:sp>
      <p:sp>
        <p:nvSpPr>
          <p:cNvPr id="3" name="Content Placeholder 2"/>
          <p:cNvSpPr>
            <a:spLocks noGrp="1"/>
          </p:cNvSpPr>
          <p:nvPr>
            <p:ph idx="1"/>
          </p:nvPr>
        </p:nvSpPr>
        <p:spPr>
          <a:xfrm>
            <a:off x="457200" y="728658"/>
            <a:ext cx="8229600" cy="5831799"/>
          </a:xfrm>
        </p:spPr>
        <p:txBody>
          <a:bodyPr>
            <a:noAutofit/>
          </a:bodyPr>
          <a:lstStyle/>
          <a:p>
            <a:pPr marL="342900" marR="0" lvl="0" indent="-342900" algn="just">
              <a:lnSpc>
                <a:spcPts val="2250"/>
              </a:lnSpc>
              <a:spcBef>
                <a:spcPts val="0"/>
              </a:spcBef>
              <a:spcAft>
                <a:spcPts val="960"/>
              </a:spcAft>
              <a:buFont typeface="+mj-lt"/>
              <a:buAutoNum type="arabicPeriod"/>
              <a:tabLst>
                <a:tab pos="45720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Create a zookeeper configuration file using </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sudo</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vi / </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usr</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/local/zookeeper/conf/</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zoo.cfg</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and place the following code: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tickTime</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 2000</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syncLimit</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 5</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dataDir</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 /</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usr</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/local/zookeeper/data</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clientPor</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t= 2181</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server.1 = Master : 2888 : 3888</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server.2 = Slave1 : 2888 : 3888</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server.3 = Slave2 : 2888 : 3888</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2250"/>
              </a:lnSpc>
              <a:spcBef>
                <a:spcPts val="0"/>
              </a:spcBef>
              <a:spcAft>
                <a:spcPts val="960"/>
              </a:spcAf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ts val="2250"/>
              </a:lnSpc>
              <a:spcBef>
                <a:spcPts val="0"/>
              </a:spcBef>
              <a:spcAft>
                <a:spcPts val="960"/>
              </a:spcAft>
              <a:buFont typeface="+mj-lt"/>
              <a:buAutoNum type="arabicPeriod"/>
              <a:tabLst>
                <a:tab pos="45720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Create a file called </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myid</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in data folder using </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sudo</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vi / </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usr</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/local/zookeeper/data/</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myid</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and write “1” in this file without quotes and save it.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ts val="2250"/>
              </a:lnSpc>
              <a:spcBef>
                <a:spcPts val="0"/>
              </a:spcBef>
              <a:spcAft>
                <a:spcPts val="960"/>
              </a:spcAft>
              <a:buFont typeface="+mj-lt"/>
              <a:buAutoNum type="arabicPeriod"/>
              <a:tabLst>
                <a:tab pos="45720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Do the same steps from 1 to 7 for other 2 servers but change </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myid</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data to 2 for server 2 and 3 for server 3.</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ts val="2250"/>
              </a:lnSpc>
              <a:spcBef>
                <a:spcPts val="0"/>
              </a:spcBef>
              <a:spcAft>
                <a:spcPts val="960"/>
              </a:spcAft>
              <a:buFont typeface="+mj-lt"/>
              <a:buAutoNum type="arabicPeriod"/>
              <a:tabLst>
                <a:tab pos="45720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Use the command zkServer.sh start to start the Zookeeper on all servers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ts val="2250"/>
              </a:lnSpc>
              <a:spcBef>
                <a:spcPts val="0"/>
              </a:spcBef>
              <a:spcAft>
                <a:spcPts val="960"/>
              </a:spcAft>
              <a:buFont typeface="+mj-lt"/>
              <a:buAutoNum type="arabicPeriod"/>
              <a:tabLst>
                <a:tab pos="45720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 confirm that the Zookeeper has started type </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jps</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and check for </a:t>
            </a:r>
            <a:r>
              <a:rPr lang="en-US" sz="18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QuorumPeerMain</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ts val="2250"/>
              </a:lnSpc>
              <a:spcBef>
                <a:spcPts val="0"/>
              </a:spcBef>
              <a:spcAft>
                <a:spcPts val="960"/>
              </a:spcAft>
              <a:buFont typeface="+mj-lt"/>
              <a:buAutoNum type="arabicPeriod"/>
              <a:tabLst>
                <a:tab pos="457200" algn="l"/>
              </a:tabLst>
            </a:pP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 start a client use command zkCli.sh -server  Slave1:2181</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224981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6900"/>
          </a:xfrm>
        </p:spPr>
        <p:txBody>
          <a:bodyPr>
            <a:noAutofit/>
          </a:bodyPr>
          <a:lstStyle/>
          <a:p>
            <a:r>
              <a:rPr lang="en-US" sz="3200" dirty="0">
                <a:solidFill>
                  <a:srgbClr val="FF0000"/>
                </a:solidFill>
              </a:rPr>
              <a:t>Introduction of SQOOP</a:t>
            </a:r>
          </a:p>
        </p:txBody>
      </p:sp>
      <p:sp>
        <p:nvSpPr>
          <p:cNvPr id="3" name="Content Placeholder 2"/>
          <p:cNvSpPr>
            <a:spLocks noGrp="1"/>
          </p:cNvSpPr>
          <p:nvPr>
            <p:ph idx="1"/>
          </p:nvPr>
        </p:nvSpPr>
        <p:spPr>
          <a:xfrm>
            <a:off x="457200" y="871538"/>
            <a:ext cx="8229600" cy="5711824"/>
          </a:xfrm>
        </p:spPr>
        <p:txBody>
          <a:bodyPr>
            <a:normAutofit/>
          </a:bodyPr>
          <a:lstStyle/>
          <a:p>
            <a:pPr algn="just">
              <a:buFont typeface="Arial" panose="020B0604020202020204" pitchFamily="34" charset="0"/>
              <a:buChar char="•"/>
            </a:pPr>
            <a:r>
              <a:rPr lang="en-IN" sz="3000" dirty="0">
                <a:solidFill>
                  <a:srgbClr val="FF0000"/>
                </a:solidFill>
              </a:rPr>
              <a:t>Sqoop </a:t>
            </a:r>
            <a:r>
              <a:rPr lang="en-US" sz="3000" dirty="0"/>
              <a:t> − “SQL to Hadoop and Hadoop to SQL”</a:t>
            </a:r>
          </a:p>
          <a:p>
            <a:pPr algn="just">
              <a:buFont typeface="Arial" panose="020B0604020202020204" pitchFamily="34" charset="0"/>
              <a:buChar char="•"/>
            </a:pPr>
            <a:endParaRPr lang="en-US" sz="600" dirty="0"/>
          </a:p>
          <a:p>
            <a:pPr algn="just">
              <a:buFont typeface="Arial" panose="020B0604020202020204" pitchFamily="34" charset="0"/>
              <a:buChar char="•"/>
            </a:pPr>
            <a:r>
              <a:rPr lang="en-IN" sz="3000" dirty="0">
                <a:solidFill>
                  <a:srgbClr val="FF0000"/>
                </a:solidFill>
              </a:rPr>
              <a:t>Sqoop</a:t>
            </a:r>
            <a:r>
              <a:rPr lang="en-IN" sz="3000" dirty="0"/>
              <a:t> is a data transfer tool</a:t>
            </a:r>
          </a:p>
          <a:p>
            <a:pPr algn="just">
              <a:buFont typeface="Arial" panose="020B0604020202020204" pitchFamily="34" charset="0"/>
              <a:buChar char="•"/>
            </a:pPr>
            <a:endParaRPr lang="en-IN" sz="1100" dirty="0"/>
          </a:p>
          <a:p>
            <a:pPr algn="just">
              <a:spcBef>
                <a:spcPts val="0"/>
              </a:spcBef>
              <a:spcAft>
                <a:spcPts val="600"/>
              </a:spcAft>
              <a:buFont typeface="Arial" panose="020B0604020202020204" pitchFamily="34" charset="0"/>
              <a:buChar char="•"/>
            </a:pPr>
            <a:r>
              <a:rPr lang="en-IN" sz="3000" dirty="0">
                <a:solidFill>
                  <a:srgbClr val="FF0000"/>
                </a:solidFill>
              </a:rPr>
              <a:t>Sqoop</a:t>
            </a:r>
            <a:r>
              <a:rPr lang="en-IN" sz="3000" dirty="0"/>
              <a:t> transfer data between </a:t>
            </a:r>
            <a:r>
              <a:rPr lang="en-IN" sz="3000" dirty="0" err="1"/>
              <a:t>hadoop</a:t>
            </a:r>
            <a:r>
              <a:rPr lang="en-IN" sz="3000" dirty="0"/>
              <a:t> and relational DB servers</a:t>
            </a:r>
          </a:p>
          <a:p>
            <a:pPr algn="just">
              <a:spcBef>
                <a:spcPts val="0"/>
              </a:spcBef>
              <a:spcAft>
                <a:spcPts val="600"/>
              </a:spcAft>
              <a:buFont typeface="Arial" panose="020B0604020202020204" pitchFamily="34" charset="0"/>
              <a:buChar char="•"/>
            </a:pPr>
            <a:endParaRPr lang="en-IN" sz="1000" dirty="0"/>
          </a:p>
          <a:p>
            <a:pPr algn="just">
              <a:spcBef>
                <a:spcPts val="0"/>
              </a:spcBef>
              <a:spcAft>
                <a:spcPts val="600"/>
              </a:spcAft>
              <a:buFont typeface="Arial" panose="020B0604020202020204" pitchFamily="34" charset="0"/>
              <a:buChar char="•"/>
            </a:pPr>
            <a:r>
              <a:rPr lang="en-IN" sz="3000" dirty="0">
                <a:solidFill>
                  <a:srgbClr val="FF0000"/>
                </a:solidFill>
              </a:rPr>
              <a:t>Sqoop</a:t>
            </a:r>
            <a:r>
              <a:rPr lang="en-IN" sz="3000" dirty="0"/>
              <a:t> is used to import data from relational DB such as MySQL, Oracle</a:t>
            </a:r>
          </a:p>
          <a:p>
            <a:pPr algn="just">
              <a:spcBef>
                <a:spcPts val="0"/>
              </a:spcBef>
              <a:spcAft>
                <a:spcPts val="600"/>
              </a:spcAft>
              <a:buFont typeface="Arial" panose="020B0604020202020204" pitchFamily="34" charset="0"/>
              <a:buChar char="•"/>
            </a:pPr>
            <a:endParaRPr lang="en-IN" sz="600" dirty="0"/>
          </a:p>
          <a:p>
            <a:pPr algn="just">
              <a:spcBef>
                <a:spcPts val="0"/>
              </a:spcBef>
              <a:spcAft>
                <a:spcPts val="600"/>
              </a:spcAft>
              <a:buFont typeface="Arial" panose="020B0604020202020204" pitchFamily="34" charset="0"/>
              <a:buChar char="•"/>
            </a:pPr>
            <a:r>
              <a:rPr lang="en-IN" sz="3000" dirty="0">
                <a:solidFill>
                  <a:srgbClr val="FF0000"/>
                </a:solidFill>
              </a:rPr>
              <a:t>Sqoop</a:t>
            </a:r>
            <a:r>
              <a:rPr lang="en-IN" sz="3000" dirty="0"/>
              <a:t> is used to export data from HDFS to relational DB</a:t>
            </a:r>
          </a:p>
          <a:p>
            <a:pPr algn="just">
              <a:spcBef>
                <a:spcPts val="0"/>
              </a:spcBef>
              <a:spcAft>
                <a:spcPts val="600"/>
              </a:spcAft>
              <a:buFont typeface="Arial" panose="020B0604020202020204" pitchFamily="34" charset="0"/>
              <a:buChar char="•"/>
            </a:pPr>
            <a:endParaRPr lang="en-IN" sz="1000" dirty="0"/>
          </a:p>
          <a:p>
            <a:pPr algn="just">
              <a:spcBef>
                <a:spcPts val="0"/>
              </a:spcBef>
              <a:spcAft>
                <a:spcPts val="600"/>
              </a:spcAft>
              <a:buFont typeface="Arial" panose="020B0604020202020204" pitchFamily="34" charset="0"/>
              <a:buChar char="•"/>
            </a:pPr>
            <a:r>
              <a:rPr lang="en-IN" sz="3000" dirty="0"/>
              <a:t>Tools -&gt; Sqoop Import / Export</a:t>
            </a:r>
          </a:p>
          <a:p>
            <a:pPr lvl="2" algn="just">
              <a:buFont typeface="Wingdings" panose="05000000000000000000" pitchFamily="2" charset="2"/>
              <a:buChar char="ü"/>
            </a:pPr>
            <a:endParaRPr lang="en-US" sz="28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739775"/>
          </a:xfrm>
        </p:spPr>
        <p:txBody>
          <a:bodyPr>
            <a:noAutofit/>
          </a:bodyPr>
          <a:lstStyle/>
          <a:p>
            <a:pPr algn="l"/>
            <a:r>
              <a:rPr lang="en-US" sz="3600" dirty="0" err="1">
                <a:solidFill>
                  <a:srgbClr val="FF0000"/>
                </a:solidFill>
              </a:rPr>
              <a:t>cont</a:t>
            </a:r>
            <a:r>
              <a:rPr lang="en-US" sz="3600" dirty="0">
                <a:solidFill>
                  <a:srgbClr val="FF0000"/>
                </a:solidFill>
              </a:rPr>
              <a:t>…</a:t>
            </a:r>
          </a:p>
        </p:txBody>
      </p:sp>
      <p:sp>
        <p:nvSpPr>
          <p:cNvPr id="5" name="Content Placeholder 4">
            <a:extLst>
              <a:ext uri="{FF2B5EF4-FFF2-40B4-BE49-F238E27FC236}">
                <a16:creationId xmlns:a16="http://schemas.microsoft.com/office/drawing/2014/main" id="{B1248E65-D8BE-A96C-1886-EB5C7695650D}"/>
              </a:ext>
            </a:extLst>
          </p:cNvPr>
          <p:cNvSpPr>
            <a:spLocks noGrp="1"/>
          </p:cNvSpPr>
          <p:nvPr>
            <p:ph idx="1"/>
          </p:nvPr>
        </p:nvSpPr>
        <p:spPr>
          <a:xfrm>
            <a:off x="457200" y="1421784"/>
            <a:ext cx="8229600" cy="4525963"/>
          </a:xfrm>
        </p:spPr>
        <p:txBody>
          <a:bodyPr>
            <a:noAutofit/>
          </a:bodyPr>
          <a:lstStyle/>
          <a:p>
            <a:pPr algn="just"/>
            <a:r>
              <a:rPr lang="en-US" dirty="0"/>
              <a:t>Sqoop is the tool to transfer the data between RDBMS and HADOOP  vise versa.</a:t>
            </a:r>
          </a:p>
          <a:p>
            <a:pPr algn="just"/>
            <a:endParaRPr lang="en-US" dirty="0"/>
          </a:p>
          <a:p>
            <a:pPr algn="just"/>
            <a:r>
              <a:rPr lang="en-US" dirty="0"/>
              <a:t>Sqoop internally generate the </a:t>
            </a:r>
            <a:r>
              <a:rPr lang="en-US" dirty="0" err="1"/>
              <a:t>mapreduce</a:t>
            </a:r>
            <a:r>
              <a:rPr lang="en-US" dirty="0"/>
              <a:t> code to transfer the data and then run the code according to the properties mention in the command.</a:t>
            </a:r>
          </a:p>
          <a:p>
            <a:pPr marL="0" indent="0" algn="just">
              <a:buNone/>
            </a:pP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739775"/>
          </a:xfrm>
        </p:spPr>
        <p:txBody>
          <a:bodyPr>
            <a:noAutofit/>
          </a:bodyPr>
          <a:lstStyle/>
          <a:p>
            <a:pPr algn="l"/>
            <a:r>
              <a:rPr lang="en-US" sz="3600" dirty="0" err="1">
                <a:solidFill>
                  <a:srgbClr val="FF0000"/>
                </a:solidFill>
              </a:rPr>
              <a:t>cont</a:t>
            </a:r>
            <a:r>
              <a:rPr lang="en-US" sz="3600" dirty="0">
                <a:solidFill>
                  <a:srgbClr val="FF0000"/>
                </a:solidFill>
              </a:rPr>
              <a:t>…</a:t>
            </a:r>
          </a:p>
        </p:txBody>
      </p:sp>
      <p:sp>
        <p:nvSpPr>
          <p:cNvPr id="5" name="Content Placeholder 4">
            <a:extLst>
              <a:ext uri="{FF2B5EF4-FFF2-40B4-BE49-F238E27FC236}">
                <a16:creationId xmlns:a16="http://schemas.microsoft.com/office/drawing/2014/main" id="{B1248E65-D8BE-A96C-1886-EB5C7695650D}"/>
              </a:ext>
            </a:extLst>
          </p:cNvPr>
          <p:cNvSpPr>
            <a:spLocks noGrp="1"/>
          </p:cNvSpPr>
          <p:nvPr>
            <p:ph idx="1"/>
          </p:nvPr>
        </p:nvSpPr>
        <p:spPr>
          <a:xfrm>
            <a:off x="362607" y="1166018"/>
            <a:ext cx="8229600" cy="4525963"/>
          </a:xfrm>
        </p:spPr>
        <p:txBody>
          <a:bodyPr>
            <a:noAutofit/>
          </a:bodyPr>
          <a:lstStyle/>
          <a:p>
            <a:pPr algn="just"/>
            <a:r>
              <a:rPr lang="en-US" dirty="0"/>
              <a:t>There are range connectors available to connect </a:t>
            </a:r>
            <a:r>
              <a:rPr lang="en-US" dirty="0" err="1"/>
              <a:t>sqoop</a:t>
            </a:r>
            <a:r>
              <a:rPr lang="en-US" dirty="0"/>
              <a:t> to traditional RDBMS such as:</a:t>
            </a:r>
          </a:p>
          <a:p>
            <a:pPr algn="just"/>
            <a:r>
              <a:rPr lang="en-US" sz="2400" dirty="0">
                <a:solidFill>
                  <a:srgbClr val="FF0000"/>
                </a:solidFill>
              </a:rPr>
              <a:t>Teradata (RDB Warehouse)</a:t>
            </a:r>
          </a:p>
          <a:p>
            <a:pPr algn="just"/>
            <a:r>
              <a:rPr lang="en-US" sz="2400" dirty="0" err="1">
                <a:solidFill>
                  <a:srgbClr val="FF0000"/>
                </a:solidFill>
              </a:rPr>
              <a:t>MySql</a:t>
            </a:r>
            <a:r>
              <a:rPr lang="en-US" sz="2400">
                <a:solidFill>
                  <a:srgbClr val="FF0000"/>
                </a:solidFill>
              </a:rPr>
              <a:t> </a:t>
            </a:r>
            <a:endParaRPr lang="en-US" sz="2400" dirty="0">
              <a:solidFill>
                <a:srgbClr val="FF0000"/>
              </a:solidFill>
            </a:endParaRPr>
          </a:p>
          <a:p>
            <a:pPr algn="just"/>
            <a:r>
              <a:rPr lang="en-US" sz="2400" dirty="0">
                <a:solidFill>
                  <a:srgbClr val="FF0000"/>
                </a:solidFill>
              </a:rPr>
              <a:t>Oracle </a:t>
            </a:r>
          </a:p>
          <a:p>
            <a:pPr algn="just"/>
            <a:r>
              <a:rPr lang="en-US" sz="2400" dirty="0">
                <a:solidFill>
                  <a:srgbClr val="FF0000"/>
                </a:solidFill>
              </a:rPr>
              <a:t>Green plum</a:t>
            </a:r>
          </a:p>
          <a:p>
            <a:pPr algn="just"/>
            <a:r>
              <a:rPr lang="en-US" sz="2400" dirty="0" err="1">
                <a:solidFill>
                  <a:srgbClr val="FF0000"/>
                </a:solidFill>
              </a:rPr>
              <a:t>Netteza</a:t>
            </a:r>
            <a:endParaRPr lang="en-US" sz="2400" dirty="0">
              <a:solidFill>
                <a:srgbClr val="FF0000"/>
              </a:solidFill>
            </a:endParaRPr>
          </a:p>
          <a:p>
            <a:pPr algn="just"/>
            <a:r>
              <a:rPr lang="en-US" sz="2400" dirty="0">
                <a:solidFill>
                  <a:srgbClr val="FF0000"/>
                </a:solidFill>
              </a:rPr>
              <a:t>Micro strategy</a:t>
            </a:r>
          </a:p>
          <a:p>
            <a:pPr marL="0" indent="0" algn="just">
              <a:buNone/>
            </a:pPr>
            <a:endParaRPr lang="en-US" dirty="0"/>
          </a:p>
        </p:txBody>
      </p:sp>
    </p:spTree>
    <p:extLst>
      <p:ext uri="{BB962C8B-B14F-4D97-AF65-F5344CB8AC3E}">
        <p14:creationId xmlns:p14="http://schemas.microsoft.com/office/powerpoint/2010/main" val="23692778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739775"/>
          </a:xfrm>
        </p:spPr>
        <p:txBody>
          <a:bodyPr>
            <a:noAutofit/>
          </a:bodyPr>
          <a:lstStyle/>
          <a:p>
            <a:r>
              <a:rPr lang="en-US" sz="3600" dirty="0">
                <a:solidFill>
                  <a:srgbClr val="FF0000"/>
                </a:solidFill>
              </a:rPr>
              <a:t>Sqoop Architecture</a:t>
            </a:r>
          </a:p>
        </p:txBody>
      </p:sp>
      <p:pic>
        <p:nvPicPr>
          <p:cNvPr id="7" name="Content Placeholder 6">
            <a:extLst>
              <a:ext uri="{FF2B5EF4-FFF2-40B4-BE49-F238E27FC236}">
                <a16:creationId xmlns:a16="http://schemas.microsoft.com/office/drawing/2014/main" id="{603D9422-C313-6EAF-E51C-81A1AAD06209}"/>
              </a:ext>
            </a:extLst>
          </p:cNvPr>
          <p:cNvPicPr>
            <a:picLocks noGrp="1" noChangeAspect="1"/>
          </p:cNvPicPr>
          <p:nvPr>
            <p:ph idx="1"/>
          </p:nvPr>
        </p:nvPicPr>
        <p:blipFill>
          <a:blip r:embed="rId2"/>
          <a:stretch>
            <a:fillRect/>
          </a:stretch>
        </p:blipFill>
        <p:spPr>
          <a:xfrm>
            <a:off x="713882" y="1460939"/>
            <a:ext cx="7631392" cy="5065985"/>
          </a:xfrm>
        </p:spPr>
      </p:pic>
    </p:spTree>
    <p:extLst>
      <p:ext uri="{BB962C8B-B14F-4D97-AF65-F5344CB8AC3E}">
        <p14:creationId xmlns:p14="http://schemas.microsoft.com/office/powerpoint/2010/main" val="931529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1758"/>
            <a:ext cx="8229600" cy="625475"/>
          </a:xfrm>
        </p:spPr>
        <p:txBody>
          <a:bodyPr>
            <a:noAutofit/>
          </a:bodyPr>
          <a:lstStyle/>
          <a:p>
            <a:pPr algn="l"/>
            <a:r>
              <a:rPr lang="en-US" sz="3600" dirty="0">
                <a:solidFill>
                  <a:srgbClr val="FF0000"/>
                </a:solidFill>
              </a:rPr>
              <a:t>example</a:t>
            </a:r>
          </a:p>
        </p:txBody>
      </p:sp>
      <p:pic>
        <p:nvPicPr>
          <p:cNvPr id="4" name="object 4"/>
          <p:cNvPicPr>
            <a:picLocks noGrp="1"/>
          </p:cNvPicPr>
          <p:nvPr>
            <p:ph idx="1"/>
          </p:nvPr>
        </p:nvPicPr>
        <p:blipFill>
          <a:blip r:embed="rId2" cstate="print"/>
          <a:stretch>
            <a:fillRect/>
          </a:stretch>
        </p:blipFill>
        <p:spPr>
          <a:xfrm>
            <a:off x="1214463" y="1435397"/>
            <a:ext cx="7172791" cy="4765705"/>
          </a:xfrm>
          <a:prstGeom prst="rect">
            <a:avLst/>
          </a:prstGeom>
        </p:spPr>
      </p:pic>
    </p:spTree>
    <p:extLst>
      <p:ext uri="{BB962C8B-B14F-4D97-AF65-F5344CB8AC3E}">
        <p14:creationId xmlns:p14="http://schemas.microsoft.com/office/powerpoint/2010/main" val="7868920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FF0000"/>
                </a:solidFill>
              </a:rPr>
              <a:t>Sqoop Architecture</a:t>
            </a:r>
          </a:p>
        </p:txBody>
      </p:sp>
      <p:pic>
        <p:nvPicPr>
          <p:cNvPr id="5" name="Content Placeholder 4">
            <a:extLst>
              <a:ext uri="{FF2B5EF4-FFF2-40B4-BE49-F238E27FC236}">
                <a16:creationId xmlns:a16="http://schemas.microsoft.com/office/drawing/2014/main" id="{A1BC1ED3-3BCB-EA70-44A5-AAEA7139FAAE}"/>
              </a:ext>
            </a:extLst>
          </p:cNvPr>
          <p:cNvPicPr>
            <a:picLocks noGrp="1" noChangeAspect="1"/>
          </p:cNvPicPr>
          <p:nvPr>
            <p:ph idx="1"/>
          </p:nvPr>
        </p:nvPicPr>
        <p:blipFill>
          <a:blip r:embed="rId2"/>
          <a:stretch>
            <a:fillRect/>
          </a:stretch>
        </p:blipFill>
        <p:spPr>
          <a:xfrm>
            <a:off x="578069" y="1513490"/>
            <a:ext cx="8108732" cy="4750676"/>
          </a:xfrm>
        </p:spPr>
      </p:pic>
    </p:spTree>
    <p:extLst>
      <p:ext uri="{BB962C8B-B14F-4D97-AF65-F5344CB8AC3E}">
        <p14:creationId xmlns:p14="http://schemas.microsoft.com/office/powerpoint/2010/main" val="367739420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739775"/>
          </a:xfrm>
        </p:spPr>
        <p:txBody>
          <a:bodyPr>
            <a:noAutofit/>
          </a:bodyPr>
          <a:lstStyle/>
          <a:p>
            <a:r>
              <a:rPr lang="en-US" sz="3600" dirty="0">
                <a:solidFill>
                  <a:srgbClr val="FF0000"/>
                </a:solidFill>
              </a:rPr>
              <a:t>Why Sqoop?</a:t>
            </a:r>
          </a:p>
        </p:txBody>
      </p:sp>
      <p:pic>
        <p:nvPicPr>
          <p:cNvPr id="3" name="Content Placeholder 2">
            <a:extLst>
              <a:ext uri="{FF2B5EF4-FFF2-40B4-BE49-F238E27FC236}">
                <a16:creationId xmlns:a16="http://schemas.microsoft.com/office/drawing/2014/main" id="{D01417DC-7022-F8CD-6194-0E3C6A5AAF26}"/>
              </a:ext>
            </a:extLst>
          </p:cNvPr>
          <p:cNvPicPr>
            <a:picLocks noGrp="1" noChangeAspect="1" noChangeArrowheads="1"/>
          </p:cNvPicPr>
          <p:nvPr>
            <p:ph idx="1"/>
          </p:nvPr>
        </p:nvPicPr>
        <p:blipFill>
          <a:blip r:embed="rId2"/>
          <a:srcRect/>
          <a:stretch>
            <a:fillRect/>
          </a:stretch>
        </p:blipFill>
        <p:spPr bwMode="auto">
          <a:xfrm>
            <a:off x="457200" y="1327971"/>
            <a:ext cx="8229600" cy="4410678"/>
          </a:xfrm>
          <a:prstGeom prst="rect">
            <a:avLst/>
          </a:prstGeom>
          <a:noFill/>
          <a:ln w="9525">
            <a:noFill/>
            <a:miter lim="800000"/>
            <a:headEnd/>
            <a:tailEnd/>
          </a:ln>
          <a:effectLst/>
        </p:spPr>
      </p:pic>
    </p:spTree>
    <p:extLst>
      <p:ext uri="{BB962C8B-B14F-4D97-AF65-F5344CB8AC3E}">
        <p14:creationId xmlns:p14="http://schemas.microsoft.com/office/powerpoint/2010/main" val="377212493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739775"/>
          </a:xfrm>
        </p:spPr>
        <p:txBody>
          <a:bodyPr>
            <a:noAutofit/>
          </a:bodyPr>
          <a:lstStyle/>
          <a:p>
            <a:pPr algn="l"/>
            <a:r>
              <a:rPr lang="en-US" sz="3600" dirty="0">
                <a:solidFill>
                  <a:srgbClr val="FF0000"/>
                </a:solidFill>
              </a:rPr>
              <a:t>Sqoop Import</a:t>
            </a:r>
          </a:p>
        </p:txBody>
      </p:sp>
      <p:pic>
        <p:nvPicPr>
          <p:cNvPr id="6" name="Picture 2">
            <a:extLst>
              <a:ext uri="{FF2B5EF4-FFF2-40B4-BE49-F238E27FC236}">
                <a16:creationId xmlns:a16="http://schemas.microsoft.com/office/drawing/2014/main" id="{4A1BD08B-2ECE-02FC-0D00-00F554A6B9B7}"/>
              </a:ext>
            </a:extLst>
          </p:cNvPr>
          <p:cNvPicPr>
            <a:picLocks noGrp="1" noChangeAspect="1" noChangeArrowheads="1"/>
          </p:cNvPicPr>
          <p:nvPr>
            <p:ph idx="1"/>
          </p:nvPr>
        </p:nvPicPr>
        <p:blipFill>
          <a:blip r:embed="rId2"/>
          <a:srcRect/>
          <a:stretch>
            <a:fillRect/>
          </a:stretch>
        </p:blipFill>
        <p:spPr bwMode="auto">
          <a:xfrm>
            <a:off x="-1" y="1014412"/>
            <a:ext cx="9059917" cy="5712209"/>
          </a:xfrm>
          <a:prstGeom prst="rect">
            <a:avLst/>
          </a:prstGeom>
          <a:noFill/>
          <a:ln w="9525">
            <a:noFill/>
            <a:miter lim="800000"/>
            <a:headEnd/>
            <a:tailEnd/>
          </a:ln>
          <a:effectLst/>
        </p:spPr>
      </p:pic>
    </p:spTree>
    <p:extLst>
      <p:ext uri="{BB962C8B-B14F-4D97-AF65-F5344CB8AC3E}">
        <p14:creationId xmlns:p14="http://schemas.microsoft.com/office/powerpoint/2010/main" val="42039167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6900"/>
          </a:xfrm>
        </p:spPr>
        <p:txBody>
          <a:bodyPr>
            <a:noAutofit/>
          </a:bodyPr>
          <a:lstStyle/>
          <a:p>
            <a:pPr algn="l"/>
            <a:r>
              <a:rPr lang="en-IN" sz="3200" dirty="0">
                <a:solidFill>
                  <a:srgbClr val="0000CC"/>
                </a:solidFill>
              </a:rPr>
              <a:t>SQOOP Import</a:t>
            </a:r>
            <a:endParaRPr lang="en-US" sz="3200" dirty="0">
              <a:solidFill>
                <a:srgbClr val="0000CC"/>
              </a:solidFill>
            </a:endParaRPr>
          </a:p>
        </p:txBody>
      </p:sp>
      <p:sp>
        <p:nvSpPr>
          <p:cNvPr id="3" name="Content Placeholder 2"/>
          <p:cNvSpPr>
            <a:spLocks noGrp="1"/>
          </p:cNvSpPr>
          <p:nvPr>
            <p:ph idx="1"/>
          </p:nvPr>
        </p:nvSpPr>
        <p:spPr>
          <a:xfrm>
            <a:off x="457200" y="1403596"/>
            <a:ext cx="8229600" cy="4398114"/>
          </a:xfrm>
        </p:spPr>
        <p:txBody>
          <a:bodyPr>
            <a:normAutofit/>
          </a:bodyPr>
          <a:lstStyle/>
          <a:p>
            <a:pPr marL="285750" indent="-285750">
              <a:lnSpc>
                <a:spcPct val="100000"/>
              </a:lnSpc>
              <a:spcBef>
                <a:spcPts val="0"/>
              </a:spcBef>
              <a:spcAft>
                <a:spcPts val="600"/>
              </a:spcAft>
              <a:buFont typeface="Wingdings" panose="05000000000000000000" pitchFamily="2" charset="2"/>
              <a:buChar char="§"/>
            </a:pPr>
            <a:r>
              <a:rPr lang="en-IN" dirty="0"/>
              <a:t>Import individual tables from RDBMS to HDFS</a:t>
            </a:r>
          </a:p>
          <a:p>
            <a:pPr marL="285750" indent="-285750">
              <a:lnSpc>
                <a:spcPct val="100000"/>
              </a:lnSpc>
              <a:spcBef>
                <a:spcPts val="0"/>
              </a:spcBef>
              <a:spcAft>
                <a:spcPts val="600"/>
              </a:spcAft>
              <a:buFont typeface="Wingdings" panose="05000000000000000000" pitchFamily="2" charset="2"/>
              <a:buChar char="§"/>
            </a:pPr>
            <a:r>
              <a:rPr lang="en-IN" dirty="0"/>
              <a:t>Each row in a table is treated as records in HDFS</a:t>
            </a:r>
          </a:p>
          <a:p>
            <a:pPr marL="285750" indent="-285750">
              <a:lnSpc>
                <a:spcPct val="100000"/>
              </a:lnSpc>
              <a:spcBef>
                <a:spcPts val="0"/>
              </a:spcBef>
              <a:spcAft>
                <a:spcPts val="600"/>
              </a:spcAft>
              <a:buFont typeface="Wingdings" panose="05000000000000000000" pitchFamily="2" charset="2"/>
              <a:buChar char="§"/>
            </a:pPr>
            <a:r>
              <a:rPr lang="en-IN" dirty="0"/>
              <a:t>All record are stored as text data in text files </a:t>
            </a:r>
            <a:r>
              <a:rPr lang="en-IN" b="1" dirty="0"/>
              <a:t>or</a:t>
            </a:r>
            <a:r>
              <a:rPr lang="en-IN" dirty="0"/>
              <a:t> binary files in AVRO </a:t>
            </a:r>
            <a:r>
              <a:rPr lang="en-US" sz="2800" dirty="0"/>
              <a:t>(data serialization and data exchange service) </a:t>
            </a:r>
            <a:r>
              <a:rPr lang="en-IN" dirty="0"/>
              <a:t>and sequence file.</a:t>
            </a:r>
          </a:p>
          <a:p>
            <a:pPr marL="285750" indent="-285750">
              <a:lnSpc>
                <a:spcPct val="100000"/>
              </a:lnSpc>
              <a:spcBef>
                <a:spcPts val="0"/>
              </a:spcBef>
              <a:spcAft>
                <a:spcPts val="600"/>
              </a:spcAft>
            </a:pPr>
            <a:endParaRPr lang="en-IN" sz="2800" b="1" dirty="0"/>
          </a:p>
        </p:txBody>
      </p:sp>
    </p:spTree>
    <p:extLst>
      <p:ext uri="{BB962C8B-B14F-4D97-AF65-F5344CB8AC3E}">
        <p14:creationId xmlns:p14="http://schemas.microsoft.com/office/powerpoint/2010/main" val="9181552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5475"/>
          </a:xfrm>
        </p:spPr>
        <p:txBody>
          <a:bodyPr>
            <a:noAutofit/>
          </a:bodyPr>
          <a:lstStyle/>
          <a:p>
            <a:pPr algn="l"/>
            <a:r>
              <a:rPr lang="en-US" sz="3600" dirty="0">
                <a:solidFill>
                  <a:srgbClr val="FF0000"/>
                </a:solidFill>
              </a:rPr>
              <a:t>Syntax</a:t>
            </a:r>
          </a:p>
        </p:txBody>
      </p:sp>
      <p:sp>
        <p:nvSpPr>
          <p:cNvPr id="3" name="Content Placeholder 2"/>
          <p:cNvSpPr>
            <a:spLocks noGrp="1"/>
          </p:cNvSpPr>
          <p:nvPr>
            <p:ph idx="1"/>
          </p:nvPr>
        </p:nvSpPr>
        <p:spPr/>
        <p:txBody>
          <a:bodyPr/>
          <a:lstStyle/>
          <a:p>
            <a:r>
              <a:rPr lang="en-US" dirty="0"/>
              <a:t>The following syntax is used to import data into HDFS.</a:t>
            </a:r>
          </a:p>
          <a:p>
            <a:r>
              <a:rPr lang="en-US" b="1" dirty="0"/>
              <a:t>$ </a:t>
            </a:r>
            <a:r>
              <a:rPr lang="en-US" b="1" dirty="0" err="1"/>
              <a:t>sqoop</a:t>
            </a:r>
            <a:r>
              <a:rPr lang="en-US" b="1" dirty="0"/>
              <a:t> import (generic-</a:t>
            </a:r>
            <a:r>
              <a:rPr lang="en-US" b="1" dirty="0" err="1"/>
              <a:t>args</a:t>
            </a:r>
            <a:r>
              <a:rPr lang="en-US" b="1" dirty="0"/>
              <a:t>) (import-</a:t>
            </a:r>
            <a:r>
              <a:rPr lang="en-US" b="1" dirty="0" err="1"/>
              <a:t>args</a:t>
            </a:r>
            <a:r>
              <a:rPr lang="en-US" b="1" dirty="0"/>
              <a:t>)</a:t>
            </a:r>
          </a:p>
          <a:p>
            <a:r>
              <a:rPr lang="en-US" b="1" dirty="0"/>
              <a:t>$ </a:t>
            </a:r>
            <a:r>
              <a:rPr lang="en-US" b="1" dirty="0" err="1"/>
              <a:t>sqoop</a:t>
            </a:r>
            <a:r>
              <a:rPr lang="en-US" b="1" dirty="0"/>
              <a:t>-import (generic-</a:t>
            </a:r>
            <a:r>
              <a:rPr lang="en-US" b="1" dirty="0" err="1"/>
              <a:t>args</a:t>
            </a:r>
            <a:r>
              <a:rPr lang="en-US" b="1" dirty="0"/>
              <a:t>) (import-</a:t>
            </a:r>
            <a:r>
              <a:rPr lang="en-US" b="1" dirty="0" err="1"/>
              <a:t>args</a:t>
            </a:r>
            <a:r>
              <a:rPr lang="en-US" b="1" dirty="0"/>
              <a:t>)</a:t>
            </a:r>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a:solidFill>
                  <a:srgbClr val="FF0000"/>
                </a:solidFill>
              </a:rPr>
              <a:t>Example</a:t>
            </a:r>
          </a:p>
        </p:txBody>
      </p:sp>
      <p:sp>
        <p:nvSpPr>
          <p:cNvPr id="3" name="Content Placeholder 2"/>
          <p:cNvSpPr>
            <a:spLocks noGrp="1"/>
          </p:cNvSpPr>
          <p:nvPr>
            <p:ph idx="1"/>
          </p:nvPr>
        </p:nvSpPr>
        <p:spPr/>
        <p:txBody>
          <a:bodyPr/>
          <a:lstStyle/>
          <a:p>
            <a:r>
              <a:rPr lang="en-US" dirty="0"/>
              <a:t>Let us take an example of three tables named as </a:t>
            </a:r>
            <a:r>
              <a:rPr lang="en-US" b="1" dirty="0" err="1"/>
              <a:t>emp</a:t>
            </a:r>
            <a:r>
              <a:rPr lang="en-US" dirty="0"/>
              <a:t>, </a:t>
            </a:r>
            <a:r>
              <a:rPr lang="en-US" b="1" dirty="0" err="1"/>
              <a:t>emp_add</a:t>
            </a:r>
            <a:r>
              <a:rPr lang="en-US" dirty="0"/>
              <a:t>, and </a:t>
            </a:r>
            <a:r>
              <a:rPr lang="en-US" b="1" dirty="0" err="1"/>
              <a:t>emp_contact</a:t>
            </a:r>
            <a:r>
              <a:rPr lang="en-US" dirty="0"/>
              <a:t>, which are in a database called </a:t>
            </a:r>
            <a:r>
              <a:rPr lang="en-US" dirty="0" err="1"/>
              <a:t>userdb</a:t>
            </a:r>
            <a:r>
              <a:rPr lang="en-US" dirty="0"/>
              <a:t> in a </a:t>
            </a:r>
            <a:r>
              <a:rPr lang="en-US" dirty="0" err="1"/>
              <a:t>MySQL</a:t>
            </a:r>
            <a:r>
              <a:rPr lang="en-US" dirty="0"/>
              <a:t> database server.</a:t>
            </a:r>
          </a:p>
          <a:p>
            <a:pPr>
              <a:buNone/>
            </a:pPr>
            <a:endParaRPr lang="en-US" dirty="0"/>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6900"/>
          </a:xfrm>
        </p:spPr>
        <p:txBody>
          <a:bodyPr>
            <a:noAutofit/>
          </a:bodyPr>
          <a:lstStyle/>
          <a:p>
            <a:pPr algn="l"/>
            <a:r>
              <a:rPr lang="en-IN" sz="3200" dirty="0">
                <a:solidFill>
                  <a:srgbClr val="FF0000"/>
                </a:solidFill>
              </a:rPr>
              <a:t>SQOOP Export</a:t>
            </a:r>
            <a:endParaRPr lang="en-US" sz="3200" dirty="0">
              <a:solidFill>
                <a:srgbClr val="FF0000"/>
              </a:solidFill>
            </a:endParaRPr>
          </a:p>
        </p:txBody>
      </p:sp>
      <p:sp>
        <p:nvSpPr>
          <p:cNvPr id="3" name="Content Placeholder 2"/>
          <p:cNvSpPr>
            <a:spLocks noGrp="1"/>
          </p:cNvSpPr>
          <p:nvPr>
            <p:ph idx="1"/>
          </p:nvPr>
        </p:nvSpPr>
        <p:spPr>
          <a:xfrm>
            <a:off x="457200" y="1466656"/>
            <a:ext cx="8229600" cy="4461176"/>
          </a:xfrm>
        </p:spPr>
        <p:txBody>
          <a:bodyPr>
            <a:normAutofit/>
          </a:bodyPr>
          <a:lstStyle/>
          <a:p>
            <a:pPr marL="285750" indent="-285750">
              <a:lnSpc>
                <a:spcPct val="100000"/>
              </a:lnSpc>
              <a:spcBef>
                <a:spcPts val="0"/>
              </a:spcBef>
              <a:spcAft>
                <a:spcPts val="600"/>
              </a:spcAft>
              <a:buFont typeface="Wingdings" panose="05000000000000000000" pitchFamily="2" charset="2"/>
              <a:buChar char="§"/>
            </a:pPr>
            <a:r>
              <a:rPr lang="en-IN" dirty="0"/>
              <a:t>Export a set of files from HDFS back to RDBMS</a:t>
            </a:r>
          </a:p>
          <a:p>
            <a:pPr marL="285750" indent="-285750">
              <a:lnSpc>
                <a:spcPct val="100000"/>
              </a:lnSpc>
              <a:spcBef>
                <a:spcPts val="0"/>
              </a:spcBef>
              <a:spcAft>
                <a:spcPts val="600"/>
              </a:spcAft>
              <a:buFont typeface="Wingdings" panose="05000000000000000000" pitchFamily="2" charset="2"/>
              <a:buChar char="§"/>
            </a:pPr>
            <a:r>
              <a:rPr lang="en-IN" dirty="0"/>
              <a:t>Files given an input to SQOOP contains records called as rows in table</a:t>
            </a:r>
          </a:p>
          <a:p>
            <a:pPr marL="285750" indent="-285750">
              <a:spcBef>
                <a:spcPts val="0"/>
              </a:spcBef>
              <a:spcAft>
                <a:spcPts val="600"/>
              </a:spcAft>
              <a:buFont typeface="Wingdings" panose="05000000000000000000" pitchFamily="2" charset="2"/>
              <a:buChar char="§"/>
            </a:pPr>
            <a:r>
              <a:rPr lang="en-US" dirty="0"/>
              <a:t>Those are read and parsed into a set of records and delimited with user-specified delimiter.</a:t>
            </a:r>
            <a:endParaRPr lang="en-US" b="1" dirty="0">
              <a:latin typeface="Arial Narrow" panose="020B0606020202030204" pitchFamily="34" charset="0"/>
            </a:endParaRPr>
          </a:p>
          <a:p>
            <a:pPr marL="285750" indent="-285750">
              <a:lnSpc>
                <a:spcPct val="100000"/>
              </a:lnSpc>
              <a:spcBef>
                <a:spcPts val="0"/>
              </a:spcBef>
              <a:spcAft>
                <a:spcPts val="600"/>
              </a:spcAft>
              <a:buFont typeface="Wingdings" panose="05000000000000000000" pitchFamily="2" charset="2"/>
              <a:buChar char="§"/>
            </a:pPr>
            <a:endParaRPr lang="en-IN" dirty="0">
              <a:solidFill>
                <a:srgbClr val="0000CC"/>
              </a:solidFill>
            </a:endParaRPr>
          </a:p>
          <a:p>
            <a:pPr algn="just"/>
            <a:endParaRPr lang="en-US" sz="4000" dirty="0"/>
          </a:p>
        </p:txBody>
      </p:sp>
    </p:spTree>
    <p:extLst>
      <p:ext uri="{BB962C8B-B14F-4D97-AF65-F5344CB8AC3E}">
        <p14:creationId xmlns:p14="http://schemas.microsoft.com/office/powerpoint/2010/main" val="35206575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a:solidFill>
                  <a:srgbClr val="FF0000"/>
                </a:solidFill>
              </a:rPr>
              <a:t>Syntax</a:t>
            </a:r>
          </a:p>
        </p:txBody>
      </p:sp>
      <p:sp>
        <p:nvSpPr>
          <p:cNvPr id="3" name="Content Placeholder 2"/>
          <p:cNvSpPr>
            <a:spLocks noGrp="1"/>
          </p:cNvSpPr>
          <p:nvPr>
            <p:ph idx="1"/>
          </p:nvPr>
        </p:nvSpPr>
        <p:spPr/>
        <p:txBody>
          <a:bodyPr/>
          <a:lstStyle/>
          <a:p>
            <a:r>
              <a:rPr lang="en-US" dirty="0"/>
              <a:t>The following is the syntax for the export command.</a:t>
            </a:r>
          </a:p>
          <a:p>
            <a:r>
              <a:rPr lang="en-US" b="1" dirty="0"/>
              <a:t>$ </a:t>
            </a:r>
            <a:r>
              <a:rPr lang="en-US" b="1" dirty="0" err="1"/>
              <a:t>sqoop</a:t>
            </a:r>
            <a:r>
              <a:rPr lang="en-US" b="1" dirty="0"/>
              <a:t> export (generic-</a:t>
            </a:r>
            <a:r>
              <a:rPr lang="en-US" b="1" dirty="0" err="1"/>
              <a:t>args</a:t>
            </a:r>
            <a:r>
              <a:rPr lang="en-US" b="1" dirty="0"/>
              <a:t>) (export-</a:t>
            </a:r>
            <a:r>
              <a:rPr lang="en-US" b="1" dirty="0" err="1"/>
              <a:t>args</a:t>
            </a:r>
            <a:r>
              <a:rPr lang="en-US" b="1" dirty="0"/>
              <a:t>)</a:t>
            </a:r>
          </a:p>
          <a:p>
            <a:r>
              <a:rPr lang="en-US" b="1" dirty="0"/>
              <a:t> $ </a:t>
            </a:r>
            <a:r>
              <a:rPr lang="en-US" b="1" dirty="0" err="1"/>
              <a:t>sqoop</a:t>
            </a:r>
            <a:r>
              <a:rPr lang="en-US" b="1" dirty="0"/>
              <a:t>-export (generic-</a:t>
            </a:r>
            <a:r>
              <a:rPr lang="en-US" b="1" dirty="0" err="1"/>
              <a:t>args</a:t>
            </a:r>
            <a:r>
              <a:rPr lang="en-US" b="1" dirty="0"/>
              <a:t>) (export-</a:t>
            </a:r>
            <a:r>
              <a:rPr lang="en-US" b="1" dirty="0" err="1"/>
              <a:t>args</a:t>
            </a:r>
            <a:r>
              <a:rPr lang="en-US" b="1" dirty="0"/>
              <a:t>)</a:t>
            </a: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928"/>
            <a:ext cx="8229600" cy="857472"/>
          </a:xfrm>
        </p:spPr>
        <p:txBody>
          <a:bodyPr>
            <a:normAutofit/>
          </a:bodyPr>
          <a:lstStyle/>
          <a:p>
            <a:pPr algn="l"/>
            <a:r>
              <a:rPr lang="en-US" sz="3600" dirty="0">
                <a:solidFill>
                  <a:srgbClr val="FF0000"/>
                </a:solidFill>
              </a:rPr>
              <a:t>Example</a:t>
            </a:r>
          </a:p>
        </p:txBody>
      </p:sp>
      <p:sp>
        <p:nvSpPr>
          <p:cNvPr id="3" name="Content Placeholder 2"/>
          <p:cNvSpPr>
            <a:spLocks noGrp="1"/>
          </p:cNvSpPr>
          <p:nvPr>
            <p:ph idx="1"/>
          </p:nvPr>
        </p:nvSpPr>
        <p:spPr>
          <a:xfrm>
            <a:off x="457200" y="928918"/>
            <a:ext cx="8229600" cy="5023077"/>
          </a:xfrm>
        </p:spPr>
        <p:txBody>
          <a:bodyPr>
            <a:noAutofit/>
          </a:bodyPr>
          <a:lstStyle/>
          <a:p>
            <a:pPr algn="just">
              <a:lnSpc>
                <a:spcPct val="120000"/>
              </a:lnSpc>
            </a:pPr>
            <a:r>
              <a:rPr lang="en-US" sz="2800" dirty="0"/>
              <a:t>Let us take an example of the employee data in file, in HDFS. The employee data is available in </a:t>
            </a:r>
            <a:r>
              <a:rPr lang="en-US" sz="2800" b="1" dirty="0" err="1"/>
              <a:t>emp_data</a:t>
            </a:r>
            <a:r>
              <a:rPr lang="en-US" sz="2800" dirty="0"/>
              <a:t> file in </a:t>
            </a:r>
            <a:r>
              <a:rPr lang="en-US" sz="2800" b="1" dirty="0"/>
              <a:t>‘</a:t>
            </a:r>
            <a:r>
              <a:rPr lang="en-US" sz="2800" b="1" dirty="0" err="1"/>
              <a:t>emp</a:t>
            </a:r>
            <a:r>
              <a:rPr lang="en-US" sz="2800" b="1" dirty="0"/>
              <a:t>/</a:t>
            </a:r>
            <a:r>
              <a:rPr lang="en-US" sz="2800" dirty="0"/>
              <a:t>’ directory in HDFS. The </a:t>
            </a:r>
            <a:r>
              <a:rPr lang="en-US" sz="2800" b="1" dirty="0" err="1"/>
              <a:t>emp_data</a:t>
            </a:r>
            <a:r>
              <a:rPr lang="en-US" sz="2800" dirty="0"/>
              <a:t> is as follows.</a:t>
            </a:r>
          </a:p>
          <a:p>
            <a:pPr algn="just">
              <a:buNone/>
            </a:pPr>
            <a:endParaRPr lang="en-US" sz="2800" dirty="0"/>
          </a:p>
          <a:p>
            <a:pPr algn="just">
              <a:buNone/>
            </a:pPr>
            <a:r>
              <a:rPr lang="en-US" sz="2800" dirty="0"/>
              <a:t>1201, </a:t>
            </a:r>
            <a:r>
              <a:rPr lang="en-US" sz="2800" dirty="0" err="1"/>
              <a:t>gopal</a:t>
            </a:r>
            <a:r>
              <a:rPr lang="en-US" sz="2800" dirty="0"/>
              <a:t>,     manager, 50000, TP</a:t>
            </a:r>
          </a:p>
          <a:p>
            <a:pPr algn="just">
              <a:buNone/>
            </a:pPr>
            <a:r>
              <a:rPr lang="en-US" sz="2800" dirty="0"/>
              <a:t>1202, </a:t>
            </a:r>
            <a:r>
              <a:rPr lang="en-US" sz="2800" dirty="0" err="1"/>
              <a:t>manisha</a:t>
            </a:r>
            <a:r>
              <a:rPr lang="en-US" sz="2800" dirty="0"/>
              <a:t>,   </a:t>
            </a:r>
            <a:r>
              <a:rPr lang="en-US" sz="2800" dirty="0" err="1"/>
              <a:t>preader</a:t>
            </a:r>
            <a:r>
              <a:rPr lang="en-US" sz="2800" dirty="0"/>
              <a:t>, 50000, TP</a:t>
            </a:r>
          </a:p>
          <a:p>
            <a:pPr algn="just">
              <a:buNone/>
            </a:pPr>
            <a:r>
              <a:rPr lang="en-US" sz="2800" dirty="0"/>
              <a:t>1203, </a:t>
            </a:r>
            <a:r>
              <a:rPr lang="en-US" sz="2800" dirty="0" err="1"/>
              <a:t>kalil</a:t>
            </a:r>
            <a:r>
              <a:rPr lang="en-US" sz="2800" dirty="0"/>
              <a:t>,     </a:t>
            </a:r>
            <a:r>
              <a:rPr lang="en-US" sz="2800" dirty="0" err="1"/>
              <a:t>php</a:t>
            </a:r>
            <a:r>
              <a:rPr lang="en-US" sz="2800" dirty="0"/>
              <a:t> dev, 30000, AC</a:t>
            </a:r>
          </a:p>
          <a:p>
            <a:pPr algn="just">
              <a:buNone/>
            </a:pPr>
            <a:r>
              <a:rPr lang="en-US" sz="2800" dirty="0"/>
              <a:t>1204, </a:t>
            </a:r>
            <a:r>
              <a:rPr lang="en-US" sz="2800" dirty="0" err="1"/>
              <a:t>prasanth</a:t>
            </a:r>
            <a:r>
              <a:rPr lang="en-US" sz="2800" dirty="0"/>
              <a:t>,  </a:t>
            </a:r>
            <a:r>
              <a:rPr lang="en-US" sz="2800" dirty="0" err="1"/>
              <a:t>php</a:t>
            </a:r>
            <a:r>
              <a:rPr lang="en-US" sz="2800" dirty="0"/>
              <a:t> dev, 30000, AC</a:t>
            </a:r>
          </a:p>
          <a:p>
            <a:pPr algn="just">
              <a:buNone/>
            </a:pPr>
            <a:r>
              <a:rPr lang="en-US" sz="2800" dirty="0"/>
              <a:t>1205, </a:t>
            </a:r>
            <a:r>
              <a:rPr lang="en-US" sz="2800" dirty="0" err="1"/>
              <a:t>kranthi</a:t>
            </a:r>
            <a:r>
              <a:rPr lang="en-US" sz="2800" dirty="0"/>
              <a:t>,   admin,   20000, TP</a:t>
            </a:r>
          </a:p>
          <a:p>
            <a:pPr algn="just">
              <a:buNone/>
            </a:pPr>
            <a:r>
              <a:rPr lang="en-US" sz="2800" dirty="0"/>
              <a:t>1206, </a:t>
            </a:r>
            <a:r>
              <a:rPr lang="en-US" sz="2800" dirty="0" err="1"/>
              <a:t>satish</a:t>
            </a:r>
            <a:r>
              <a:rPr lang="en-US" sz="2800" dirty="0"/>
              <a:t> p,  </a:t>
            </a:r>
            <a:r>
              <a:rPr lang="en-US" sz="2800" dirty="0" err="1"/>
              <a:t>grp</a:t>
            </a:r>
            <a:r>
              <a:rPr lang="en-US" sz="2800" dirty="0"/>
              <a:t> des, 20000, GR</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a:solidFill>
                  <a:srgbClr val="FF0000"/>
                </a:solidFill>
                <a:latin typeface="Arial Narrow" panose="020B0606020202030204" pitchFamily="34" charset="0"/>
              </a:rPr>
              <a:t>FEATURES OF SQOOP</a:t>
            </a:r>
            <a:endParaRPr lang="en-US" sz="2800" dirty="0">
              <a:solidFill>
                <a:srgbClr val="FF0000"/>
              </a:solidFill>
            </a:endParaRPr>
          </a:p>
        </p:txBody>
      </p:sp>
      <p:sp>
        <p:nvSpPr>
          <p:cNvPr id="3" name="Content Placeholder 2"/>
          <p:cNvSpPr>
            <a:spLocks noGrp="1"/>
          </p:cNvSpPr>
          <p:nvPr>
            <p:ph idx="1"/>
          </p:nvPr>
        </p:nvSpPr>
        <p:spPr/>
        <p:txBody>
          <a:bodyPr>
            <a:normAutofit/>
          </a:bodyPr>
          <a:lstStyle/>
          <a:p>
            <a:pPr marL="1371600" lvl="2" indent="-457200">
              <a:buFont typeface="Courier New" panose="02070309020205020404" pitchFamily="49" charset="0"/>
              <a:buChar char="o"/>
            </a:pPr>
            <a:r>
              <a:rPr lang="en-US" sz="3200" dirty="0"/>
              <a:t>Full Load.</a:t>
            </a:r>
          </a:p>
          <a:p>
            <a:pPr marL="1371600" lvl="2" indent="-457200">
              <a:buFont typeface="Courier New" panose="02070309020205020404" pitchFamily="49" charset="0"/>
              <a:buChar char="o"/>
            </a:pPr>
            <a:r>
              <a:rPr lang="en-US" sz="3200" dirty="0"/>
              <a:t>Incremental Load.</a:t>
            </a:r>
          </a:p>
          <a:p>
            <a:pPr marL="1371600" lvl="2" indent="-457200">
              <a:buFont typeface="Courier New" panose="02070309020205020404" pitchFamily="49" charset="0"/>
              <a:buChar char="o"/>
            </a:pPr>
            <a:r>
              <a:rPr lang="en-US" sz="3200" dirty="0"/>
              <a:t>Parallel import/export.</a:t>
            </a:r>
          </a:p>
          <a:p>
            <a:pPr marL="1371600" lvl="2" indent="-457200">
              <a:buFont typeface="Courier New" panose="02070309020205020404" pitchFamily="49" charset="0"/>
              <a:buChar char="o"/>
            </a:pPr>
            <a:r>
              <a:rPr lang="en-US" sz="3200" dirty="0"/>
              <a:t>Import results of SQL query.</a:t>
            </a:r>
          </a:p>
          <a:p>
            <a:pPr marL="1371600" lvl="2" indent="-457200">
              <a:buFont typeface="Courier New" panose="02070309020205020404" pitchFamily="49" charset="0"/>
              <a:buChar char="o"/>
            </a:pPr>
            <a:r>
              <a:rPr lang="en-US" sz="3200" dirty="0"/>
              <a:t>Compression.</a:t>
            </a:r>
          </a:p>
          <a:p>
            <a:pPr marL="1371600" lvl="2" indent="-457200">
              <a:buFont typeface="Courier New" panose="02070309020205020404" pitchFamily="49" charset="0"/>
              <a:buChar char="o"/>
            </a:pPr>
            <a:r>
              <a:rPr lang="en-US" sz="3200" dirty="0"/>
              <a:t>Connectors for all major RDBMS Databases.</a:t>
            </a:r>
          </a:p>
          <a:p>
            <a:pPr marL="914400" lvl="2" indent="0">
              <a:buNone/>
            </a:pPr>
            <a:endParaRPr lang="en-US" sz="3200" dirty="0"/>
          </a:p>
          <a:p>
            <a:endParaRPr lang="en-US" dirty="0"/>
          </a:p>
        </p:txBody>
      </p:sp>
    </p:spTree>
    <p:extLst>
      <p:ext uri="{BB962C8B-B14F-4D97-AF65-F5344CB8AC3E}">
        <p14:creationId xmlns:p14="http://schemas.microsoft.com/office/powerpoint/2010/main" val="775152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1758"/>
            <a:ext cx="8229600" cy="625475"/>
          </a:xfrm>
        </p:spPr>
        <p:txBody>
          <a:bodyPr>
            <a:noAutofit/>
          </a:bodyPr>
          <a:lstStyle/>
          <a:p>
            <a:pPr algn="l"/>
            <a:r>
              <a:rPr lang="en-US" sz="3600" dirty="0">
                <a:solidFill>
                  <a:srgbClr val="FF0000"/>
                </a:solidFill>
              </a:rPr>
              <a:t>example</a:t>
            </a:r>
          </a:p>
        </p:txBody>
      </p:sp>
      <p:pic>
        <p:nvPicPr>
          <p:cNvPr id="4" name="object 4"/>
          <p:cNvPicPr>
            <a:picLocks noGrp="1"/>
          </p:cNvPicPr>
          <p:nvPr>
            <p:ph idx="1"/>
          </p:nvPr>
        </p:nvPicPr>
        <p:blipFill>
          <a:blip r:embed="rId2" cstate="print"/>
          <a:stretch>
            <a:fillRect/>
          </a:stretch>
        </p:blipFill>
        <p:spPr>
          <a:xfrm>
            <a:off x="1386204" y="1036288"/>
            <a:ext cx="6790847" cy="4712872"/>
          </a:xfrm>
          <a:prstGeom prst="rect">
            <a:avLst/>
          </a:prstGeom>
        </p:spPr>
      </p:pic>
    </p:spTree>
    <p:extLst>
      <p:ext uri="{BB962C8B-B14F-4D97-AF65-F5344CB8AC3E}">
        <p14:creationId xmlns:p14="http://schemas.microsoft.com/office/powerpoint/2010/main" val="290284947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dirty="0">
                <a:solidFill>
                  <a:srgbClr val="FF0000"/>
                </a:solidFill>
              </a:rPr>
              <a:t>ADVANTAGES OF SQOOP</a:t>
            </a:r>
          </a:p>
        </p:txBody>
      </p:sp>
      <p:sp>
        <p:nvSpPr>
          <p:cNvPr id="3" name="Content Placeholder 2"/>
          <p:cNvSpPr>
            <a:spLocks noGrp="1"/>
          </p:cNvSpPr>
          <p:nvPr>
            <p:ph idx="1"/>
          </p:nvPr>
        </p:nvSpPr>
        <p:spPr/>
        <p:txBody>
          <a:bodyPr>
            <a:normAutofit fontScale="92500" lnSpcReduction="20000"/>
          </a:bodyPr>
          <a:lstStyle/>
          <a:p>
            <a:pPr marL="457200" indent="-457200">
              <a:buFont typeface="Wingdings" panose="05000000000000000000" pitchFamily="2" charset="2"/>
              <a:buChar char="ü"/>
            </a:pPr>
            <a:r>
              <a:rPr lang="en-US" sz="3200" dirty="0"/>
              <a:t>Allows the transfer of data with a variety of structured data stores like Postgres, Oracle, Teradata, and so on.</a:t>
            </a:r>
          </a:p>
          <a:p>
            <a:pPr marL="457200" indent="-457200">
              <a:buFont typeface="Wingdings" panose="05000000000000000000" pitchFamily="2" charset="2"/>
              <a:buChar char="ü"/>
            </a:pPr>
            <a:endParaRPr lang="en-US" sz="3200" dirty="0">
              <a:latin typeface="Arial Narrow" panose="020B0606020202030204" pitchFamily="34" charset="0"/>
            </a:endParaRPr>
          </a:p>
          <a:p>
            <a:pPr marL="457200" indent="-457200">
              <a:buFont typeface="Wingdings" panose="05000000000000000000" pitchFamily="2" charset="2"/>
              <a:buChar char="ü"/>
            </a:pPr>
            <a:r>
              <a:rPr lang="en-US" sz="3200" dirty="0"/>
              <a:t>Sqoop can execute the data transfer in parallel, so execution can be quick and more cost effective.</a:t>
            </a:r>
          </a:p>
          <a:p>
            <a:pPr marL="457200" indent="-457200">
              <a:buFont typeface="Wingdings" panose="05000000000000000000" pitchFamily="2" charset="2"/>
              <a:buChar char="ü"/>
            </a:pPr>
            <a:endParaRPr lang="en-US" sz="3200" dirty="0">
              <a:latin typeface="Arial Narrow" panose="020B0606020202030204" pitchFamily="34" charset="0"/>
            </a:endParaRPr>
          </a:p>
          <a:p>
            <a:pPr marL="457200" indent="-457200">
              <a:buFont typeface="Wingdings" panose="05000000000000000000" pitchFamily="2" charset="2"/>
              <a:buChar char="ü"/>
            </a:pPr>
            <a:r>
              <a:rPr lang="en-US" sz="3200" dirty="0"/>
              <a:t>Helps to integrate with sequential data from the mainframe.</a:t>
            </a:r>
            <a:endParaRPr lang="en-US" sz="3200" b="1" dirty="0">
              <a:latin typeface="Arial Narrow" panose="020B0606020202030204" pitchFamily="34" charset="0"/>
            </a:endParaRPr>
          </a:p>
          <a:p>
            <a:endParaRPr lang="en-US" dirty="0"/>
          </a:p>
        </p:txBody>
      </p:sp>
    </p:spTree>
    <p:extLst>
      <p:ext uri="{BB962C8B-B14F-4D97-AF65-F5344CB8AC3E}">
        <p14:creationId xmlns:p14="http://schemas.microsoft.com/office/powerpoint/2010/main" val="362624992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dirty="0">
                <a:solidFill>
                  <a:srgbClr val="FF0000"/>
                </a:solidFill>
              </a:rPr>
              <a:t>DISADVANTAGES OF SQOOP</a:t>
            </a:r>
          </a:p>
        </p:txBody>
      </p:sp>
      <p:sp>
        <p:nvSpPr>
          <p:cNvPr id="3" name="Content Placeholder 2"/>
          <p:cNvSpPr>
            <a:spLocks noGrp="1"/>
          </p:cNvSpPr>
          <p:nvPr>
            <p:ph idx="1"/>
          </p:nvPr>
        </p:nvSpPr>
        <p:spPr>
          <a:xfrm>
            <a:off x="457200" y="1219200"/>
            <a:ext cx="8229600" cy="4906963"/>
          </a:xfrm>
        </p:spPr>
        <p:txBody>
          <a:bodyPr>
            <a:normAutofit/>
          </a:bodyPr>
          <a:lstStyle/>
          <a:p>
            <a:pPr marL="457200" indent="-457200">
              <a:buFont typeface="Wingdings" panose="05000000000000000000" pitchFamily="2" charset="2"/>
              <a:buChar char="ü"/>
            </a:pPr>
            <a:r>
              <a:rPr lang="en-US" sz="3200" dirty="0"/>
              <a:t>It uses a JDBC connection to connect with RDBMS based data stores, and this can be inefficient and less performance.</a:t>
            </a:r>
          </a:p>
          <a:p>
            <a:pPr marL="457200" indent="-457200">
              <a:buFont typeface="Wingdings" panose="05000000000000000000" pitchFamily="2" charset="2"/>
              <a:buChar char="ü"/>
            </a:pPr>
            <a:endParaRPr lang="en-US" sz="3200" b="1" dirty="0">
              <a:latin typeface="Arial Narrow" panose="020B0606020202030204" pitchFamily="34" charset="0"/>
            </a:endParaRPr>
          </a:p>
          <a:p>
            <a:pPr marL="457200" indent="-457200">
              <a:buFont typeface="Wingdings" panose="05000000000000000000" pitchFamily="2" charset="2"/>
              <a:buChar char="ü"/>
            </a:pPr>
            <a:r>
              <a:rPr lang="en-US" sz="3200" dirty="0"/>
              <a:t>For performing analysis, it executes various map-reduce jobs and, at times, this can be time consuming when there are lot of joins if the data is in a denormalized fashion.</a:t>
            </a:r>
            <a:endParaRPr lang="en-US" sz="3200" b="1" dirty="0">
              <a:latin typeface="Arial Narrow" panose="020B0606020202030204" pitchFamily="34" charset="0"/>
            </a:endParaRPr>
          </a:p>
          <a:p>
            <a:endParaRPr lang="en-US" dirty="0"/>
          </a:p>
        </p:txBody>
      </p:sp>
    </p:spTree>
    <p:extLst>
      <p:ext uri="{BB962C8B-B14F-4D97-AF65-F5344CB8AC3E}">
        <p14:creationId xmlns:p14="http://schemas.microsoft.com/office/powerpoint/2010/main" val="13515790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984"/>
            <a:ext cx="8229600" cy="596219"/>
          </a:xfrm>
        </p:spPr>
        <p:txBody>
          <a:bodyPr>
            <a:noAutofit/>
          </a:bodyPr>
          <a:lstStyle/>
          <a:p>
            <a:r>
              <a:rPr lang="en-US" sz="3600" dirty="0">
                <a:solidFill>
                  <a:srgbClr val="FF0000"/>
                </a:solidFill>
              </a:rPr>
              <a:t>Introduction of Apache Spark</a:t>
            </a:r>
          </a:p>
        </p:txBody>
      </p:sp>
      <p:sp>
        <p:nvSpPr>
          <p:cNvPr id="3" name="Content Placeholder 2"/>
          <p:cNvSpPr>
            <a:spLocks noGrp="1"/>
          </p:cNvSpPr>
          <p:nvPr>
            <p:ph idx="1"/>
          </p:nvPr>
        </p:nvSpPr>
        <p:spPr>
          <a:xfrm>
            <a:off x="457200" y="812801"/>
            <a:ext cx="8229600" cy="5762171"/>
          </a:xfrm>
        </p:spPr>
        <p:txBody>
          <a:bodyPr>
            <a:noAutofit/>
          </a:bodyPr>
          <a:lstStyle/>
          <a:p>
            <a:pPr algn="just"/>
            <a:r>
              <a:rPr lang="en-US" sz="3100" dirty="0"/>
              <a:t>Apache Spark is lightning-fast cluster computing technology, designed for fast computation. </a:t>
            </a:r>
          </a:p>
          <a:p>
            <a:pPr algn="just"/>
            <a:r>
              <a:rPr lang="en-US" sz="3100" dirty="0"/>
              <a:t>It is based on Hadoop MapReduce and it extends the MapReduce model to efficiently use it for more types of computations, which includes interactive queries and stream processing. </a:t>
            </a:r>
          </a:p>
          <a:p>
            <a:pPr algn="just"/>
            <a:r>
              <a:rPr lang="en-US" sz="3100" dirty="0"/>
              <a:t>The main feature of Spark is its </a:t>
            </a:r>
            <a:r>
              <a:rPr lang="en-US" sz="3100" b="1" dirty="0"/>
              <a:t>in-memory cluster computing</a:t>
            </a:r>
            <a:r>
              <a:rPr lang="en-US" sz="3100" dirty="0"/>
              <a:t> that increases the processing speed of an application.</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6219"/>
          </a:xfrm>
        </p:spPr>
        <p:txBody>
          <a:bodyPr>
            <a:noAutofit/>
          </a:bodyPr>
          <a:lstStyle/>
          <a:p>
            <a:pPr algn="l"/>
            <a:r>
              <a:rPr lang="en-US" sz="3600" dirty="0">
                <a:solidFill>
                  <a:srgbClr val="FF0000"/>
                </a:solidFill>
              </a:rPr>
              <a:t>Cont…</a:t>
            </a:r>
          </a:p>
        </p:txBody>
      </p:sp>
      <p:sp>
        <p:nvSpPr>
          <p:cNvPr id="3" name="Content Placeholder 2"/>
          <p:cNvSpPr>
            <a:spLocks noGrp="1"/>
          </p:cNvSpPr>
          <p:nvPr>
            <p:ph idx="1"/>
          </p:nvPr>
        </p:nvSpPr>
        <p:spPr>
          <a:xfrm>
            <a:off x="457200" y="870858"/>
            <a:ext cx="8229600" cy="5255306"/>
          </a:xfrm>
        </p:spPr>
        <p:txBody>
          <a:bodyPr>
            <a:noAutofit/>
          </a:bodyPr>
          <a:lstStyle/>
          <a:p>
            <a:pPr algn="just"/>
            <a:r>
              <a:rPr lang="en-US" dirty="0"/>
              <a:t>Spark is designed to cover a wide range of workloads such as batch applications, iterative algorithms, interactive queries and streaming. </a:t>
            </a:r>
          </a:p>
          <a:p>
            <a:pPr algn="just"/>
            <a:endParaRPr lang="en-US" dirty="0"/>
          </a:p>
          <a:p>
            <a:pPr algn="just"/>
            <a:r>
              <a:rPr lang="en-US" dirty="0"/>
              <a:t>Apart from supporting all these workload in a respective system, it reduces the management burden of maintaining separate tools.</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200" dirty="0">
                <a:solidFill>
                  <a:srgbClr val="FF0000"/>
                </a:solidFill>
              </a:rPr>
              <a:t>Evolution of Apache Spark</a:t>
            </a:r>
          </a:p>
        </p:txBody>
      </p:sp>
      <p:sp>
        <p:nvSpPr>
          <p:cNvPr id="3" name="Content Placeholder 2"/>
          <p:cNvSpPr>
            <a:spLocks noGrp="1"/>
          </p:cNvSpPr>
          <p:nvPr>
            <p:ph idx="1"/>
          </p:nvPr>
        </p:nvSpPr>
        <p:spPr>
          <a:xfrm>
            <a:off x="457200" y="1121238"/>
            <a:ext cx="8229600" cy="5119905"/>
          </a:xfrm>
        </p:spPr>
        <p:txBody>
          <a:bodyPr/>
          <a:lstStyle/>
          <a:p>
            <a:pPr algn="just"/>
            <a:r>
              <a:rPr lang="en-US" dirty="0"/>
              <a:t>Spark is one of </a:t>
            </a:r>
            <a:r>
              <a:rPr lang="en-US" dirty="0" err="1"/>
              <a:t>Hadoop’s</a:t>
            </a:r>
            <a:r>
              <a:rPr lang="en-US" dirty="0"/>
              <a:t> sub project developed in 2009 in UC Berkeley’s </a:t>
            </a:r>
            <a:r>
              <a:rPr lang="en-US" dirty="0" err="1"/>
              <a:t>AMPLab</a:t>
            </a:r>
            <a:r>
              <a:rPr lang="en-US" dirty="0"/>
              <a:t> by </a:t>
            </a:r>
            <a:r>
              <a:rPr lang="en-US" dirty="0" err="1"/>
              <a:t>Matei</a:t>
            </a:r>
            <a:r>
              <a:rPr lang="en-US" dirty="0"/>
              <a:t> </a:t>
            </a:r>
            <a:r>
              <a:rPr lang="en-US" dirty="0" err="1"/>
              <a:t>Zaharia</a:t>
            </a:r>
            <a:r>
              <a:rPr lang="en-US" dirty="0"/>
              <a:t>. </a:t>
            </a:r>
          </a:p>
          <a:p>
            <a:pPr algn="just"/>
            <a:r>
              <a:rPr lang="en-US" dirty="0"/>
              <a:t>It was Open Sourced in 2010 under a BSD license. </a:t>
            </a:r>
          </a:p>
          <a:p>
            <a:pPr algn="just"/>
            <a:r>
              <a:rPr lang="en-US" dirty="0"/>
              <a:t>It was donated to Apache software foundation in 2013, and now Apache Spark has become a top level Apache project from Feb-2014.</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900"/>
            <a:ext cx="8229600" cy="668792"/>
          </a:xfrm>
        </p:spPr>
        <p:txBody>
          <a:bodyPr>
            <a:noAutofit/>
          </a:bodyPr>
          <a:lstStyle/>
          <a:p>
            <a:r>
              <a:rPr lang="en-US" sz="3600" dirty="0">
                <a:solidFill>
                  <a:srgbClr val="FF0000"/>
                </a:solidFill>
              </a:rPr>
              <a:t>Features of Apache Spark</a:t>
            </a:r>
          </a:p>
        </p:txBody>
      </p:sp>
      <p:sp>
        <p:nvSpPr>
          <p:cNvPr id="3" name="Content Placeholder 2"/>
          <p:cNvSpPr>
            <a:spLocks noGrp="1"/>
          </p:cNvSpPr>
          <p:nvPr>
            <p:ph idx="1"/>
          </p:nvPr>
        </p:nvSpPr>
        <p:spPr>
          <a:xfrm>
            <a:off x="457200" y="812804"/>
            <a:ext cx="8229600" cy="4847767"/>
          </a:xfrm>
        </p:spPr>
        <p:txBody>
          <a:bodyPr>
            <a:normAutofit/>
          </a:bodyPr>
          <a:lstStyle/>
          <a:p>
            <a:pPr lvl="0" algn="just">
              <a:buNone/>
            </a:pPr>
            <a:r>
              <a:rPr lang="en-US" dirty="0">
                <a:solidFill>
                  <a:srgbClr val="0000CC"/>
                </a:solidFill>
              </a:rPr>
              <a:t>Speed</a:t>
            </a:r>
            <a:r>
              <a:rPr lang="en-US" dirty="0"/>
              <a:t> − Spark helps to run an application in Hadoop cluster, up to 100 times faster in memory, and 10 times faster when running on disk. </a:t>
            </a:r>
          </a:p>
          <a:p>
            <a:pPr lvl="0" algn="just"/>
            <a:r>
              <a:rPr lang="en-US" dirty="0"/>
              <a:t>This is possible by reducing number of read/write operations to disk. </a:t>
            </a:r>
          </a:p>
          <a:p>
            <a:pPr lvl="0" algn="just"/>
            <a:r>
              <a:rPr lang="en-US" dirty="0"/>
              <a:t>It stores the intermediate processing data in memory.</a:t>
            </a:r>
          </a:p>
          <a:p>
            <a:pPr algn="just">
              <a:buNone/>
            </a:pP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900"/>
            <a:ext cx="8229600" cy="668792"/>
          </a:xfrm>
        </p:spPr>
        <p:txBody>
          <a:bodyPr>
            <a:noAutofit/>
          </a:bodyPr>
          <a:lstStyle/>
          <a:p>
            <a:r>
              <a:rPr lang="en-US" sz="3600" dirty="0">
                <a:solidFill>
                  <a:srgbClr val="FF0000"/>
                </a:solidFill>
              </a:rPr>
              <a:t>Features of Apache Spark</a:t>
            </a:r>
          </a:p>
        </p:txBody>
      </p:sp>
      <p:sp>
        <p:nvSpPr>
          <p:cNvPr id="3" name="Content Placeholder 2"/>
          <p:cNvSpPr>
            <a:spLocks noGrp="1"/>
          </p:cNvSpPr>
          <p:nvPr>
            <p:ph idx="1"/>
          </p:nvPr>
        </p:nvSpPr>
        <p:spPr>
          <a:xfrm>
            <a:off x="457200" y="827318"/>
            <a:ext cx="8229600" cy="5820222"/>
          </a:xfrm>
        </p:spPr>
        <p:txBody>
          <a:bodyPr>
            <a:normAutofit/>
          </a:bodyPr>
          <a:lstStyle/>
          <a:p>
            <a:pPr lvl="0" algn="just">
              <a:buNone/>
            </a:pPr>
            <a:r>
              <a:rPr lang="en-US" dirty="0">
                <a:solidFill>
                  <a:srgbClr val="0000CC"/>
                </a:solidFill>
              </a:rPr>
              <a:t>Supports multiple languages</a:t>
            </a:r>
            <a:r>
              <a:rPr lang="en-US" dirty="0"/>
              <a:t> − Spark provides built-in APIs in Java, </a:t>
            </a:r>
            <a:r>
              <a:rPr lang="en-US" dirty="0" err="1"/>
              <a:t>Scala</a:t>
            </a:r>
            <a:r>
              <a:rPr lang="en-US" dirty="0"/>
              <a:t>, or Python. </a:t>
            </a:r>
          </a:p>
          <a:p>
            <a:pPr lvl="0" algn="just"/>
            <a:r>
              <a:rPr lang="en-US" dirty="0"/>
              <a:t>you can write applications in different languages. </a:t>
            </a:r>
          </a:p>
          <a:p>
            <a:pPr lvl="0" algn="just"/>
            <a:r>
              <a:rPr lang="en-US" dirty="0"/>
              <a:t>Spark comes up with 80 high-level operators for interactive querying.</a:t>
            </a:r>
          </a:p>
          <a:p>
            <a:pPr lvl="0" algn="just">
              <a:buNone/>
            </a:pPr>
            <a:endParaRPr lang="en-US" sz="1600" dirty="0"/>
          </a:p>
          <a:p>
            <a:pPr lvl="0" algn="just">
              <a:buNone/>
            </a:pPr>
            <a:r>
              <a:rPr lang="en-US" dirty="0">
                <a:solidFill>
                  <a:srgbClr val="0000CC"/>
                </a:solidFill>
              </a:rPr>
              <a:t>Advanced Analytics</a:t>
            </a:r>
            <a:r>
              <a:rPr lang="en-US" dirty="0"/>
              <a:t> − Spark not only supports ‘Map’ and ‘reduce’. </a:t>
            </a:r>
          </a:p>
          <a:p>
            <a:pPr lvl="0" algn="just"/>
            <a:r>
              <a:rPr lang="en-US" dirty="0"/>
              <a:t>It also supports SQL queries, Streaming data, Machine learning (ML), and Graph algorithms.</a:t>
            </a:r>
          </a:p>
          <a:p>
            <a:pPr algn="just">
              <a:buNone/>
            </a:pP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a:solidFill>
                  <a:srgbClr val="FF0000"/>
                </a:solidFill>
              </a:rPr>
              <a:t>Spark Built on Hadoop</a:t>
            </a:r>
          </a:p>
        </p:txBody>
      </p:sp>
      <p:pic>
        <p:nvPicPr>
          <p:cNvPr id="4" name="Content Placeholder 3" descr="Spark Built on Hadoop"/>
          <p:cNvPicPr>
            <a:picLocks noGrp="1"/>
          </p:cNvPicPr>
          <p:nvPr>
            <p:ph idx="1"/>
          </p:nvPr>
        </p:nvPicPr>
        <p:blipFill>
          <a:blip r:embed="rId2"/>
          <a:srcRect/>
          <a:stretch>
            <a:fillRect/>
          </a:stretch>
        </p:blipFill>
        <p:spPr bwMode="auto">
          <a:xfrm>
            <a:off x="1001492" y="1161143"/>
            <a:ext cx="7365999" cy="4862286"/>
          </a:xfrm>
          <a:prstGeom prst="rect">
            <a:avLst/>
          </a:prstGeom>
          <a:noFill/>
          <a:ln w="9525">
            <a:noFill/>
            <a:miter lim="800000"/>
            <a:headEnd/>
            <a:tailEnd/>
          </a:ln>
        </p:spPr>
      </p:pic>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35430"/>
            <a:ext cx="8229600" cy="5690734"/>
          </a:xfrm>
        </p:spPr>
        <p:txBody>
          <a:bodyPr>
            <a:normAutofit/>
          </a:bodyPr>
          <a:lstStyle/>
          <a:p>
            <a:pPr algn="just">
              <a:buNone/>
            </a:pPr>
            <a:r>
              <a:rPr lang="en-US" dirty="0">
                <a:solidFill>
                  <a:srgbClr val="FF0000"/>
                </a:solidFill>
              </a:rPr>
              <a:t>There are three Spark deployment ,</a:t>
            </a:r>
          </a:p>
          <a:p>
            <a:pPr marL="514350" lvl="0" indent="-514350" algn="just">
              <a:buAutoNum type="arabicPeriod"/>
            </a:pPr>
            <a:r>
              <a:rPr lang="en-US" dirty="0">
                <a:solidFill>
                  <a:srgbClr val="0000CC"/>
                </a:solidFill>
              </a:rPr>
              <a:t>Standalone</a:t>
            </a:r>
          </a:p>
          <a:p>
            <a:pPr marL="514350" indent="-514350" algn="just"/>
            <a:r>
              <a:rPr lang="en-US" dirty="0"/>
              <a:t>Spark Standalone deployment means Spark occupies the place on top of HDFS and space is allocated for HDFS, explicitly. </a:t>
            </a:r>
          </a:p>
          <a:p>
            <a:pPr marL="514350" indent="-514350" algn="just"/>
            <a:endParaRPr lang="en-US" sz="1600" dirty="0"/>
          </a:p>
          <a:p>
            <a:pPr marL="514350" indent="-514350" algn="just"/>
            <a:r>
              <a:rPr lang="en-US" dirty="0"/>
              <a:t>Here, Spark and MapReduce will run side by side to cover all spark jobs on cluster.</a:t>
            </a:r>
          </a:p>
          <a:p>
            <a:pPr algn="just"/>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87"/>
            <a:ext cx="8229600" cy="6473370"/>
          </a:xfrm>
        </p:spPr>
        <p:txBody>
          <a:bodyPr>
            <a:normAutofit/>
          </a:bodyPr>
          <a:lstStyle/>
          <a:p>
            <a:pPr lvl="0" algn="just">
              <a:buNone/>
            </a:pPr>
            <a:r>
              <a:rPr lang="en-US" dirty="0">
                <a:solidFill>
                  <a:srgbClr val="FF0000"/>
                </a:solidFill>
              </a:rPr>
              <a:t>Cont…</a:t>
            </a:r>
          </a:p>
          <a:p>
            <a:pPr lvl="0" algn="just">
              <a:buNone/>
            </a:pPr>
            <a:r>
              <a:rPr lang="en-US" dirty="0">
                <a:solidFill>
                  <a:srgbClr val="0000CC"/>
                </a:solidFill>
              </a:rPr>
              <a:t>2. Hadoop Yarn</a:t>
            </a:r>
          </a:p>
          <a:p>
            <a:pPr algn="just"/>
            <a:r>
              <a:rPr lang="en-US" dirty="0"/>
              <a:t>Hadoop Yarn deployment means, simply, spark runs on Yarn without any pre-installation or root access required. </a:t>
            </a:r>
          </a:p>
          <a:p>
            <a:pPr algn="just"/>
            <a:r>
              <a:rPr lang="en-US" dirty="0"/>
              <a:t>It helps to integrate Spark into Hadoop ecosystem or Hadoop stack. </a:t>
            </a:r>
          </a:p>
          <a:p>
            <a:pPr algn="just"/>
            <a:r>
              <a:rPr lang="en-US" dirty="0"/>
              <a:t>It allows other components to run on top of stack.</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1758"/>
            <a:ext cx="8229600" cy="625475"/>
          </a:xfrm>
        </p:spPr>
        <p:txBody>
          <a:bodyPr>
            <a:noAutofit/>
          </a:bodyPr>
          <a:lstStyle/>
          <a:p>
            <a:endParaRPr lang="en-US" sz="3600" dirty="0">
              <a:solidFill>
                <a:srgbClr val="FF0000"/>
              </a:solidFill>
            </a:endParaRPr>
          </a:p>
        </p:txBody>
      </p:sp>
      <p:pic>
        <p:nvPicPr>
          <p:cNvPr id="4" name="object 4"/>
          <p:cNvPicPr>
            <a:picLocks noGrp="1"/>
          </p:cNvPicPr>
          <p:nvPr>
            <p:ph idx="1"/>
          </p:nvPr>
        </p:nvPicPr>
        <p:blipFill>
          <a:blip r:embed="rId2" cstate="print"/>
          <a:stretch>
            <a:fillRect/>
          </a:stretch>
        </p:blipFill>
        <p:spPr>
          <a:xfrm>
            <a:off x="900113" y="1443058"/>
            <a:ext cx="6772275" cy="3857606"/>
          </a:xfrm>
          <a:prstGeom prst="rect">
            <a:avLst/>
          </a:prstGeom>
        </p:spPr>
      </p:pic>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87"/>
            <a:ext cx="8229600" cy="6473370"/>
          </a:xfrm>
        </p:spPr>
        <p:txBody>
          <a:bodyPr>
            <a:normAutofit/>
          </a:bodyPr>
          <a:lstStyle/>
          <a:p>
            <a:pPr lvl="0" algn="just">
              <a:buNone/>
            </a:pPr>
            <a:r>
              <a:rPr lang="en-US" dirty="0">
                <a:solidFill>
                  <a:srgbClr val="FF0000"/>
                </a:solidFill>
              </a:rPr>
              <a:t>Cont…</a:t>
            </a:r>
          </a:p>
          <a:p>
            <a:pPr lvl="0" algn="just">
              <a:buNone/>
            </a:pPr>
            <a:endParaRPr lang="en-US" sz="1400" dirty="0">
              <a:solidFill>
                <a:srgbClr val="0000CC"/>
              </a:solidFill>
            </a:endParaRPr>
          </a:p>
          <a:p>
            <a:pPr lvl="0" algn="just">
              <a:buNone/>
            </a:pPr>
            <a:r>
              <a:rPr lang="en-US" dirty="0">
                <a:solidFill>
                  <a:srgbClr val="0000CC"/>
                </a:solidFill>
              </a:rPr>
              <a:t>3. Spark in MapReduce (SIMR) </a:t>
            </a:r>
          </a:p>
          <a:p>
            <a:pPr algn="just"/>
            <a:r>
              <a:rPr lang="en-US" dirty="0"/>
              <a:t>Spark in MapReduce is used to launch spark job in addition to standalone deployment. </a:t>
            </a:r>
          </a:p>
          <a:p>
            <a:pPr algn="just">
              <a:buNone/>
            </a:pPr>
            <a:endParaRPr lang="en-US" sz="1400" dirty="0"/>
          </a:p>
          <a:p>
            <a:pPr algn="just"/>
            <a:r>
              <a:rPr lang="en-US" dirty="0"/>
              <a:t>With SIMR, user can start Spark and uses its shell without any administrative access.</a:t>
            </a:r>
          </a:p>
          <a:p>
            <a:pPr algn="just"/>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6848"/>
          </a:xfrm>
        </p:spPr>
        <p:txBody>
          <a:bodyPr>
            <a:noAutofit/>
          </a:bodyPr>
          <a:lstStyle/>
          <a:p>
            <a:r>
              <a:rPr lang="en-US" sz="3800" dirty="0">
                <a:solidFill>
                  <a:srgbClr val="FF0000"/>
                </a:solidFill>
              </a:rPr>
              <a:t>Components of Spark</a:t>
            </a:r>
          </a:p>
        </p:txBody>
      </p:sp>
      <p:pic>
        <p:nvPicPr>
          <p:cNvPr id="4" name="Content Placeholder 3" descr="Components of Spark"/>
          <p:cNvPicPr>
            <a:picLocks noGrp="1"/>
          </p:cNvPicPr>
          <p:nvPr>
            <p:ph idx="1"/>
          </p:nvPr>
        </p:nvPicPr>
        <p:blipFill>
          <a:blip r:embed="rId2"/>
          <a:srcRect/>
          <a:stretch>
            <a:fillRect/>
          </a:stretch>
        </p:blipFill>
        <p:spPr bwMode="auto">
          <a:xfrm>
            <a:off x="457200" y="1291771"/>
            <a:ext cx="7743385" cy="4892722"/>
          </a:xfrm>
          <a:prstGeom prst="rect">
            <a:avLst/>
          </a:prstGeom>
          <a:noFill/>
          <a:ln w="9525">
            <a:noFill/>
            <a:miter lim="800000"/>
            <a:headEnd/>
            <a:tailEnd/>
          </a:ln>
        </p:spPr>
      </p:pic>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35430"/>
            <a:ext cx="8229600" cy="5950856"/>
          </a:xfrm>
        </p:spPr>
        <p:txBody>
          <a:bodyPr>
            <a:normAutofit lnSpcReduction="10000"/>
          </a:bodyPr>
          <a:lstStyle/>
          <a:p>
            <a:pPr algn="just">
              <a:buNone/>
            </a:pPr>
            <a:r>
              <a:rPr lang="en-US" dirty="0" err="1">
                <a:solidFill>
                  <a:srgbClr val="0000CC"/>
                </a:solidFill>
              </a:rPr>
              <a:t>i</a:t>
            </a:r>
            <a:r>
              <a:rPr lang="en-US" dirty="0">
                <a:solidFill>
                  <a:srgbClr val="0000CC"/>
                </a:solidFill>
              </a:rPr>
              <a:t>. Apache Spark Core</a:t>
            </a:r>
            <a:endParaRPr lang="en-US" b="1" dirty="0">
              <a:solidFill>
                <a:srgbClr val="0000CC"/>
              </a:solidFill>
            </a:endParaRPr>
          </a:p>
          <a:p>
            <a:pPr algn="just"/>
            <a:r>
              <a:rPr lang="en-US" dirty="0"/>
              <a:t>Spark Core is the underlying general execution engine for spark platform that all other functionality is built upon. </a:t>
            </a:r>
          </a:p>
          <a:p>
            <a:pPr algn="just"/>
            <a:r>
              <a:rPr lang="en-US" dirty="0"/>
              <a:t>It provides In-Memory computing and referencing datasets in external storage systems.</a:t>
            </a:r>
          </a:p>
          <a:p>
            <a:pPr algn="just">
              <a:buNone/>
            </a:pPr>
            <a:r>
              <a:rPr lang="en-US" dirty="0">
                <a:solidFill>
                  <a:srgbClr val="0000CC"/>
                </a:solidFill>
              </a:rPr>
              <a:t>ii. Spark SQL</a:t>
            </a:r>
            <a:endParaRPr lang="en-US" b="1" dirty="0">
              <a:solidFill>
                <a:srgbClr val="0000CC"/>
              </a:solidFill>
            </a:endParaRPr>
          </a:p>
          <a:p>
            <a:pPr algn="just"/>
            <a:r>
              <a:rPr lang="en-US" dirty="0"/>
              <a:t>Spark SQL is a component on top of Spark Core that introduces a new data abstraction called </a:t>
            </a:r>
            <a:r>
              <a:rPr lang="en-US" dirty="0" err="1"/>
              <a:t>SchemaRDD</a:t>
            </a:r>
            <a:r>
              <a:rPr lang="en-US" dirty="0"/>
              <a:t>, which provides support for structured and semi-structured data.</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62858"/>
            <a:ext cx="8229600" cy="5763306"/>
          </a:xfrm>
        </p:spPr>
        <p:txBody>
          <a:bodyPr>
            <a:noAutofit/>
          </a:bodyPr>
          <a:lstStyle/>
          <a:p>
            <a:pPr algn="just">
              <a:buNone/>
            </a:pPr>
            <a:r>
              <a:rPr lang="en-US" sz="3600" dirty="0">
                <a:solidFill>
                  <a:srgbClr val="0000CC"/>
                </a:solidFill>
              </a:rPr>
              <a:t>iii. Spark Streaming</a:t>
            </a:r>
          </a:p>
          <a:p>
            <a:pPr algn="just"/>
            <a:r>
              <a:rPr lang="en-US" sz="3600" dirty="0"/>
              <a:t>Spark Streaming leverages Spark Core's fast scheduling capability to perform streaming analytics. </a:t>
            </a:r>
          </a:p>
          <a:p>
            <a:pPr algn="just"/>
            <a:r>
              <a:rPr lang="en-US" sz="3600" dirty="0"/>
              <a:t>It ingests data in mini-batches and performs RDD (Resilient Distributed Datasets) transformations on those mini-batches of data.</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62857"/>
            <a:ext cx="8229600" cy="6066971"/>
          </a:xfrm>
        </p:spPr>
        <p:txBody>
          <a:bodyPr>
            <a:noAutofit/>
          </a:bodyPr>
          <a:lstStyle/>
          <a:p>
            <a:pPr algn="just">
              <a:buNone/>
            </a:pPr>
            <a:r>
              <a:rPr lang="en-US" dirty="0">
                <a:solidFill>
                  <a:srgbClr val="0000CC"/>
                </a:solidFill>
              </a:rPr>
              <a:t>iv. </a:t>
            </a:r>
            <a:r>
              <a:rPr lang="en-US" dirty="0" err="1">
                <a:solidFill>
                  <a:srgbClr val="0000CC"/>
                </a:solidFill>
              </a:rPr>
              <a:t>MLlib</a:t>
            </a:r>
            <a:r>
              <a:rPr lang="en-US" dirty="0">
                <a:solidFill>
                  <a:srgbClr val="0000CC"/>
                </a:solidFill>
              </a:rPr>
              <a:t> (Machine Learning Library)</a:t>
            </a:r>
          </a:p>
          <a:p>
            <a:pPr algn="just"/>
            <a:r>
              <a:rPr lang="en-US" dirty="0" err="1"/>
              <a:t>MLlib</a:t>
            </a:r>
            <a:r>
              <a:rPr lang="en-US" dirty="0"/>
              <a:t> is a distributed machine learning framework above Spark because of the distributed memory-based Spark architecture. </a:t>
            </a:r>
          </a:p>
          <a:p>
            <a:pPr algn="just"/>
            <a:r>
              <a:rPr lang="en-US" dirty="0"/>
              <a:t>It is, according to benchmarks, done by the </a:t>
            </a:r>
            <a:r>
              <a:rPr lang="en-US" dirty="0" err="1"/>
              <a:t>MLlib</a:t>
            </a:r>
            <a:r>
              <a:rPr lang="en-US" dirty="0"/>
              <a:t> developers against the Alternating Least Squares (ALS) implementations. </a:t>
            </a:r>
          </a:p>
          <a:p>
            <a:pPr algn="just"/>
            <a:r>
              <a:rPr lang="en-US" dirty="0"/>
              <a:t>Spark </a:t>
            </a:r>
            <a:r>
              <a:rPr lang="en-US" dirty="0" err="1"/>
              <a:t>MLlib</a:t>
            </a:r>
            <a:r>
              <a:rPr lang="en-US" dirty="0"/>
              <a:t> is nine times as fast as the Hadoop disk-based version of </a:t>
            </a:r>
            <a:r>
              <a:rPr lang="en-US" b="1" dirty="0"/>
              <a:t>Apache Mahout</a:t>
            </a:r>
            <a:r>
              <a:rPr lang="en-US" dirty="0"/>
              <a:t> (before Mahout gained a Spark interface).</a:t>
            </a:r>
          </a:p>
          <a:p>
            <a:pPr algn="just"/>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64458"/>
            <a:ext cx="8229600" cy="5661706"/>
          </a:xfrm>
        </p:spPr>
        <p:txBody>
          <a:bodyPr>
            <a:normAutofit/>
          </a:bodyPr>
          <a:lstStyle/>
          <a:p>
            <a:pPr algn="just">
              <a:buNone/>
            </a:pPr>
            <a:r>
              <a:rPr lang="en-US" sz="3600" dirty="0">
                <a:solidFill>
                  <a:srgbClr val="0000CC"/>
                </a:solidFill>
              </a:rPr>
              <a:t>v. </a:t>
            </a:r>
            <a:r>
              <a:rPr lang="en-US" sz="3600" dirty="0" err="1">
                <a:solidFill>
                  <a:srgbClr val="0000CC"/>
                </a:solidFill>
              </a:rPr>
              <a:t>GraphX</a:t>
            </a:r>
            <a:endParaRPr lang="en-US" sz="3600" dirty="0">
              <a:solidFill>
                <a:srgbClr val="0000CC"/>
              </a:solidFill>
            </a:endParaRPr>
          </a:p>
          <a:p>
            <a:pPr algn="just"/>
            <a:r>
              <a:rPr lang="en-US" sz="3600" dirty="0" err="1"/>
              <a:t>GraphX</a:t>
            </a:r>
            <a:r>
              <a:rPr lang="en-US" sz="3600" dirty="0"/>
              <a:t> is a distributed graph-processing framework on top of Spark. </a:t>
            </a:r>
          </a:p>
          <a:p>
            <a:pPr algn="just"/>
            <a:r>
              <a:rPr lang="en-US" sz="3600" dirty="0"/>
              <a:t>It provides an API for expressing graph computation that can model the user-defined graphs by using </a:t>
            </a:r>
            <a:r>
              <a:rPr lang="en-US" sz="3600" dirty="0" err="1"/>
              <a:t>Pregel</a:t>
            </a:r>
            <a:r>
              <a:rPr lang="en-US" sz="3600" dirty="0"/>
              <a:t> abstraction API. </a:t>
            </a:r>
          </a:p>
          <a:p>
            <a:pPr algn="just"/>
            <a:r>
              <a:rPr lang="en-US" sz="3600" dirty="0"/>
              <a:t>It also provides an optimized runtime for this abstraction.</a:t>
            </a:r>
          </a:p>
          <a:p>
            <a:pPr algn="just"/>
            <a:endParaRPr lang="en-US" sz="3600"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900"/>
            <a:ext cx="8229600" cy="697819"/>
          </a:xfrm>
        </p:spPr>
        <p:txBody>
          <a:bodyPr>
            <a:normAutofit/>
          </a:bodyPr>
          <a:lstStyle/>
          <a:p>
            <a:r>
              <a:rPr lang="en-US" sz="3200" dirty="0">
                <a:solidFill>
                  <a:srgbClr val="FF0000"/>
                </a:solidFill>
              </a:rPr>
              <a:t>Introduction of Apache </a:t>
            </a:r>
            <a:r>
              <a:rPr lang="en-US" sz="3200" dirty="0" err="1">
                <a:solidFill>
                  <a:srgbClr val="FF0000"/>
                </a:solidFill>
              </a:rPr>
              <a:t>Oozie</a:t>
            </a:r>
            <a:endParaRPr lang="en-US" sz="3200" dirty="0">
              <a:solidFill>
                <a:srgbClr val="FF0000"/>
              </a:solidFill>
            </a:endParaRPr>
          </a:p>
        </p:txBody>
      </p:sp>
      <p:sp>
        <p:nvSpPr>
          <p:cNvPr id="3" name="Content Placeholder 2"/>
          <p:cNvSpPr>
            <a:spLocks noGrp="1"/>
          </p:cNvSpPr>
          <p:nvPr>
            <p:ph idx="1"/>
          </p:nvPr>
        </p:nvSpPr>
        <p:spPr>
          <a:xfrm>
            <a:off x="457200" y="725719"/>
            <a:ext cx="8229600" cy="5747651"/>
          </a:xfrm>
        </p:spPr>
        <p:txBody>
          <a:bodyPr>
            <a:normAutofit fontScale="92500" lnSpcReduction="10000"/>
          </a:bodyPr>
          <a:lstStyle/>
          <a:p>
            <a:pPr algn="just"/>
            <a:r>
              <a:rPr lang="en-US" dirty="0"/>
              <a:t>Apache </a:t>
            </a:r>
            <a:r>
              <a:rPr lang="en-US" dirty="0" err="1"/>
              <a:t>Oozie</a:t>
            </a:r>
            <a:r>
              <a:rPr lang="en-US" dirty="0"/>
              <a:t> is a scheduler system to </a:t>
            </a:r>
            <a:r>
              <a:rPr lang="en-US" b="1" dirty="0"/>
              <a:t>run and manage Hadoop jobs</a:t>
            </a:r>
            <a:r>
              <a:rPr lang="en-US" dirty="0"/>
              <a:t> in a distributed environment. </a:t>
            </a:r>
          </a:p>
          <a:p>
            <a:pPr algn="just">
              <a:buNone/>
            </a:pPr>
            <a:endParaRPr lang="en-US" sz="1200" dirty="0"/>
          </a:p>
          <a:p>
            <a:pPr algn="just"/>
            <a:r>
              <a:rPr lang="en-US" dirty="0"/>
              <a:t>Ooze allows to combine multiple complex jobs to be run in sequential order to achieve bigger task.</a:t>
            </a:r>
          </a:p>
          <a:p>
            <a:pPr algn="just">
              <a:buNone/>
            </a:pPr>
            <a:r>
              <a:rPr lang="en-US" sz="1700" dirty="0"/>
              <a:t> </a:t>
            </a:r>
            <a:endParaRPr lang="en-US" sz="900" dirty="0"/>
          </a:p>
          <a:p>
            <a:pPr algn="just"/>
            <a:r>
              <a:rPr lang="en-US" dirty="0"/>
              <a:t>Within a sequence of task, two or more jobs can be programmed to run parallel to each other.</a:t>
            </a:r>
          </a:p>
          <a:p>
            <a:pPr algn="just"/>
            <a:endParaRPr lang="en-US" sz="1200" dirty="0"/>
          </a:p>
          <a:p>
            <a:pPr algn="just"/>
            <a:r>
              <a:rPr lang="en-US" b="1" dirty="0"/>
              <a:t>Advantages of Oozie</a:t>
            </a:r>
            <a:r>
              <a:rPr lang="en-US" dirty="0"/>
              <a:t> is tightly integrated with Hadoop stack supporting various Hadoop jobs like </a:t>
            </a:r>
            <a:r>
              <a:rPr lang="en-US" b="1" dirty="0"/>
              <a:t>Hive, Pig, Sqoop</a:t>
            </a:r>
            <a:r>
              <a:rPr lang="en-US" dirty="0"/>
              <a:t> as well as system-specific jobs like </a:t>
            </a:r>
            <a:r>
              <a:rPr lang="en-US" b="1" dirty="0"/>
              <a:t>Java and Shell</a:t>
            </a:r>
            <a:r>
              <a:rPr lang="en-US" dirty="0"/>
              <a:t>.</a:t>
            </a:r>
          </a:p>
          <a:p>
            <a:pPr algn="just"/>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03078"/>
            <a:ext cx="8229600" cy="5443992"/>
          </a:xfrm>
        </p:spPr>
        <p:txBody>
          <a:bodyPr>
            <a:normAutofit lnSpcReduction="10000"/>
          </a:bodyPr>
          <a:lstStyle/>
          <a:p>
            <a:pPr algn="just"/>
            <a:r>
              <a:rPr lang="en-US" dirty="0" err="1"/>
              <a:t>Oozie</a:t>
            </a:r>
            <a:r>
              <a:rPr lang="en-US" dirty="0"/>
              <a:t> detects completion of tasks through </a:t>
            </a:r>
            <a:r>
              <a:rPr lang="en-US" b="1" dirty="0"/>
              <a:t>callback and polling.</a:t>
            </a:r>
            <a:r>
              <a:rPr lang="en-US" dirty="0"/>
              <a:t> </a:t>
            </a:r>
          </a:p>
          <a:p>
            <a:pPr algn="just"/>
            <a:endParaRPr lang="en-US" sz="1400" dirty="0"/>
          </a:p>
          <a:p>
            <a:pPr algn="just"/>
            <a:r>
              <a:rPr lang="en-US" dirty="0"/>
              <a:t>When </a:t>
            </a:r>
            <a:r>
              <a:rPr lang="en-US" dirty="0" err="1"/>
              <a:t>Oozie</a:t>
            </a:r>
            <a:r>
              <a:rPr lang="en-US" dirty="0"/>
              <a:t> starts a task, it provides a unique </a:t>
            </a:r>
            <a:r>
              <a:rPr lang="en-US" b="1" dirty="0"/>
              <a:t>callback HTTP URL</a:t>
            </a:r>
            <a:r>
              <a:rPr lang="en-US" dirty="0"/>
              <a:t> to the task, and notifies that URL when it is complete. </a:t>
            </a:r>
          </a:p>
          <a:p>
            <a:pPr algn="just"/>
            <a:endParaRPr lang="en-US" sz="1400" dirty="0"/>
          </a:p>
          <a:p>
            <a:pPr algn="just"/>
            <a:r>
              <a:rPr lang="en-US" dirty="0"/>
              <a:t>If the task fails, invoke the callback URL and Oozie can poll the task for completion.</a:t>
            </a:r>
          </a:p>
          <a:p>
            <a:pPr algn="just"/>
            <a:endParaRPr lang="en-US" sz="900" dirty="0"/>
          </a:p>
          <a:p>
            <a:pPr algn="just"/>
            <a:r>
              <a:rPr lang="en-US" dirty="0"/>
              <a:t>Oozie is an </a:t>
            </a:r>
            <a:r>
              <a:rPr lang="en-US" b="1" dirty="0"/>
              <a:t>Open Source Java Web-Application</a:t>
            </a:r>
            <a:r>
              <a:rPr lang="en-US" dirty="0"/>
              <a:t> available under Apache license 2.0. </a:t>
            </a:r>
          </a:p>
          <a:p>
            <a:pPr algn="just"/>
            <a:endParaRPr lang="en-US" dirty="0"/>
          </a:p>
          <a:p>
            <a:pPr algn="just"/>
            <a:endParaRPr lang="en-US" dirty="0"/>
          </a:p>
        </p:txBody>
      </p:sp>
      <p:sp>
        <p:nvSpPr>
          <p:cNvPr id="4" name="Title 1"/>
          <p:cNvSpPr>
            <a:spLocks noGrp="1"/>
          </p:cNvSpPr>
          <p:nvPr>
            <p:ph type="title"/>
          </p:nvPr>
        </p:nvSpPr>
        <p:spPr>
          <a:xfrm>
            <a:off x="457200" y="274637"/>
            <a:ext cx="8229600" cy="813933"/>
          </a:xfrm>
        </p:spPr>
        <p:txBody>
          <a:bodyPr>
            <a:normAutofit/>
          </a:bodyPr>
          <a:lstStyle/>
          <a:p>
            <a:pPr algn="l"/>
            <a:r>
              <a:rPr lang="en-US" sz="3600" dirty="0">
                <a:solidFill>
                  <a:srgbClr val="FF0000"/>
                </a:solidFill>
              </a:rPr>
              <a:t>Con…</a:t>
            </a:r>
            <a:endParaRPr lang="en-US" dirty="0">
              <a:solidFill>
                <a:srgbClr val="FF0000"/>
              </a:solidFill>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5264"/>
            <a:ext cx="8229600" cy="625248"/>
          </a:xfrm>
        </p:spPr>
        <p:txBody>
          <a:bodyPr>
            <a:noAutofit/>
          </a:bodyPr>
          <a:lstStyle/>
          <a:p>
            <a:pPr algn="l"/>
            <a:r>
              <a:rPr lang="en-US" sz="3200" dirty="0">
                <a:solidFill>
                  <a:srgbClr val="FF0000"/>
                </a:solidFill>
              </a:rPr>
              <a:t>Three types of jobs in </a:t>
            </a:r>
            <a:r>
              <a:rPr lang="en-US" sz="3200" dirty="0" err="1">
                <a:solidFill>
                  <a:srgbClr val="FF0000"/>
                </a:solidFill>
              </a:rPr>
              <a:t>Oozie</a:t>
            </a:r>
            <a:endParaRPr lang="en-US" sz="3200" dirty="0">
              <a:solidFill>
                <a:srgbClr val="FF0000"/>
              </a:solidFill>
            </a:endParaRPr>
          </a:p>
        </p:txBody>
      </p:sp>
      <p:sp>
        <p:nvSpPr>
          <p:cNvPr id="3" name="Content Placeholder 2"/>
          <p:cNvSpPr>
            <a:spLocks noGrp="1"/>
          </p:cNvSpPr>
          <p:nvPr>
            <p:ph idx="1"/>
          </p:nvPr>
        </p:nvSpPr>
        <p:spPr>
          <a:xfrm>
            <a:off x="457200" y="1030512"/>
            <a:ext cx="8229600" cy="5095651"/>
          </a:xfrm>
        </p:spPr>
        <p:txBody>
          <a:bodyPr>
            <a:normAutofit/>
          </a:bodyPr>
          <a:lstStyle/>
          <a:p>
            <a:pPr lvl="0" algn="just"/>
            <a:r>
              <a:rPr lang="en-US" b="1" dirty="0" err="1"/>
              <a:t>Oozie</a:t>
            </a:r>
            <a:r>
              <a:rPr lang="en-US" b="1" dirty="0"/>
              <a:t> Workflow Jobs</a:t>
            </a:r>
            <a:r>
              <a:rPr lang="en-US" dirty="0"/>
              <a:t> − These are represented as Directed Acyclic Graphs (DAGs) to specify a sequence of actions to be executed.</a:t>
            </a:r>
          </a:p>
          <a:p>
            <a:pPr lvl="0" algn="just"/>
            <a:r>
              <a:rPr lang="en-US" b="1" dirty="0" err="1"/>
              <a:t>Oozie</a:t>
            </a:r>
            <a:r>
              <a:rPr lang="en-US" b="1" dirty="0"/>
              <a:t> Coordinator Jobs</a:t>
            </a:r>
            <a:r>
              <a:rPr lang="en-US" dirty="0"/>
              <a:t> − These consist of workflow jobs triggered by time and data availability.</a:t>
            </a:r>
          </a:p>
          <a:p>
            <a:pPr lvl="0" algn="just"/>
            <a:r>
              <a:rPr lang="en-US" b="1" dirty="0" err="1"/>
              <a:t>Oozie</a:t>
            </a:r>
            <a:r>
              <a:rPr lang="en-US" b="1" dirty="0"/>
              <a:t> Bundle</a:t>
            </a:r>
            <a:r>
              <a:rPr lang="en-US" dirty="0"/>
              <a:t> − These can be referred to as a package of multiple coordinator and workflow jobs.</a:t>
            </a:r>
          </a:p>
          <a:p>
            <a:pPr algn="just"/>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15533"/>
          </a:xfrm>
        </p:spPr>
        <p:txBody>
          <a:bodyPr>
            <a:noAutofit/>
          </a:bodyPr>
          <a:lstStyle/>
          <a:p>
            <a:r>
              <a:rPr lang="en-US" sz="2800" dirty="0">
                <a:solidFill>
                  <a:srgbClr val="FF0000"/>
                </a:solidFill>
              </a:rPr>
              <a:t>A sample workflow with </a:t>
            </a:r>
            <a:r>
              <a:rPr lang="en-US" sz="2800" dirty="0">
                <a:solidFill>
                  <a:srgbClr val="0000CC"/>
                </a:solidFill>
              </a:rPr>
              <a:t>Controls</a:t>
            </a:r>
            <a:r>
              <a:rPr lang="en-US" sz="2800" dirty="0">
                <a:solidFill>
                  <a:srgbClr val="FF0000"/>
                </a:solidFill>
              </a:rPr>
              <a:t> (Start, Decision, Fork, Join and End) and </a:t>
            </a:r>
            <a:r>
              <a:rPr lang="en-US" sz="2800" dirty="0">
                <a:solidFill>
                  <a:srgbClr val="0000CC"/>
                </a:solidFill>
              </a:rPr>
              <a:t>Actions</a:t>
            </a:r>
            <a:r>
              <a:rPr lang="en-US" sz="2800" dirty="0">
                <a:solidFill>
                  <a:srgbClr val="FF0000"/>
                </a:solidFill>
              </a:rPr>
              <a:t> (Hive, Shell, Pig)</a:t>
            </a:r>
          </a:p>
        </p:txBody>
      </p:sp>
      <p:pic>
        <p:nvPicPr>
          <p:cNvPr id="4" name="Content Placeholder 3" descr="Sample Workflow"/>
          <p:cNvPicPr>
            <a:picLocks noGrp="1"/>
          </p:cNvPicPr>
          <p:nvPr>
            <p:ph idx="1"/>
          </p:nvPr>
        </p:nvPicPr>
        <p:blipFill>
          <a:blip r:embed="rId2"/>
          <a:srcRect/>
          <a:stretch>
            <a:fillRect/>
          </a:stretch>
        </p:blipFill>
        <p:spPr bwMode="auto">
          <a:xfrm>
            <a:off x="449954" y="1378852"/>
            <a:ext cx="8236846" cy="521063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226794"/>
            <a:ext cx="8229600" cy="1143000"/>
          </a:xfrm>
        </p:spPr>
        <p:txBody>
          <a:bodyPr>
            <a:normAutofit/>
          </a:bodyPr>
          <a:lstStyle/>
          <a:p>
            <a:r>
              <a:rPr lang="en-US" sz="3600" dirty="0">
                <a:solidFill>
                  <a:srgbClr val="FF0000"/>
                </a:solidFill>
              </a:rPr>
              <a:t>HBase vs RDBMS</a:t>
            </a:r>
          </a:p>
        </p:txBody>
      </p:sp>
      <p:pic>
        <p:nvPicPr>
          <p:cNvPr id="1026" name="Picture 2" descr="C:\Users\Hi\Desktop\rdbms vs hbse.jpg"/>
          <p:cNvPicPr>
            <a:picLocks noGrp="1" noChangeAspect="1" noChangeArrowheads="1"/>
          </p:cNvPicPr>
          <p:nvPr>
            <p:ph idx="1"/>
          </p:nvPr>
        </p:nvPicPr>
        <p:blipFill>
          <a:blip r:embed="rId2"/>
          <a:srcRect/>
          <a:stretch>
            <a:fillRect/>
          </a:stretch>
        </p:blipFill>
        <p:spPr bwMode="auto">
          <a:xfrm>
            <a:off x="87084" y="615672"/>
            <a:ext cx="8955314" cy="6085663"/>
          </a:xfrm>
          <a:prstGeom prst="rect">
            <a:avLst/>
          </a:prstGeom>
          <a:noFill/>
        </p:spPr>
      </p:pic>
    </p:spTree>
    <p:extLst>
      <p:ext uri="{BB962C8B-B14F-4D97-AF65-F5344CB8AC3E}">
        <p14:creationId xmlns:p14="http://schemas.microsoft.com/office/powerpoint/2010/main" val="376025269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41362"/>
          </a:xfrm>
        </p:spPr>
        <p:txBody>
          <a:bodyPr>
            <a:noAutofit/>
          </a:bodyPr>
          <a:lstStyle/>
          <a:p>
            <a:r>
              <a:rPr lang="en-US" sz="3600" dirty="0">
                <a:solidFill>
                  <a:srgbClr val="FF0000"/>
                </a:solidFill>
              </a:rPr>
              <a:t>Use-Cases of Apache </a:t>
            </a:r>
            <a:r>
              <a:rPr lang="en-US" sz="3600" dirty="0" err="1">
                <a:solidFill>
                  <a:srgbClr val="FF0000"/>
                </a:solidFill>
              </a:rPr>
              <a:t>Oozie</a:t>
            </a:r>
            <a:endParaRPr lang="en-US" sz="3600" dirty="0">
              <a:solidFill>
                <a:srgbClr val="FF0000"/>
              </a:solidFill>
            </a:endParaRPr>
          </a:p>
        </p:txBody>
      </p:sp>
      <p:sp>
        <p:nvSpPr>
          <p:cNvPr id="3" name="Content Placeholder 2"/>
          <p:cNvSpPr>
            <a:spLocks noGrp="1"/>
          </p:cNvSpPr>
          <p:nvPr>
            <p:ph idx="1"/>
          </p:nvPr>
        </p:nvSpPr>
        <p:spPr>
          <a:xfrm>
            <a:off x="457200" y="1016000"/>
            <a:ext cx="8229600" cy="5110163"/>
          </a:xfrm>
        </p:spPr>
        <p:txBody>
          <a:bodyPr>
            <a:normAutofit/>
          </a:bodyPr>
          <a:lstStyle/>
          <a:p>
            <a:pPr algn="just"/>
            <a:r>
              <a:rPr lang="en-US" dirty="0"/>
              <a:t>Apache </a:t>
            </a:r>
            <a:r>
              <a:rPr lang="en-US" dirty="0" err="1"/>
              <a:t>Oozie</a:t>
            </a:r>
            <a:r>
              <a:rPr lang="en-US" dirty="0"/>
              <a:t> is used by Hadoop system administrators </a:t>
            </a:r>
            <a:r>
              <a:rPr lang="en-US" b="1" dirty="0"/>
              <a:t>to run complex log analysis</a:t>
            </a:r>
            <a:r>
              <a:rPr lang="en-US" dirty="0"/>
              <a:t> on HDFS. </a:t>
            </a:r>
          </a:p>
          <a:p>
            <a:pPr algn="just"/>
            <a:r>
              <a:rPr lang="en-US" dirty="0"/>
              <a:t>Hadoop Developer uses Oozie for performing ETL </a:t>
            </a:r>
            <a:r>
              <a:rPr lang="en-US" sz="2400" b="1" dirty="0"/>
              <a:t>(Extract, Transform and Load)</a:t>
            </a:r>
            <a:r>
              <a:rPr lang="en-US" dirty="0"/>
              <a:t> operations on data in sequential order and saving the output in specified format</a:t>
            </a:r>
            <a:r>
              <a:rPr lang="en-US" sz="2000" b="1" dirty="0"/>
              <a:t> (Avro, ORC, etc.)</a:t>
            </a:r>
            <a:r>
              <a:rPr lang="en-US" dirty="0"/>
              <a:t> in HDFS.</a:t>
            </a:r>
          </a:p>
          <a:p>
            <a:pPr algn="just"/>
            <a:r>
              <a:rPr lang="en-US" dirty="0"/>
              <a:t>In an enterprise, Oozie jobs are scheduled as coordinators or bundles.</a:t>
            </a:r>
          </a:p>
          <a:p>
            <a:pPr algn="just"/>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012"/>
            <a:ext cx="8229600" cy="625248"/>
          </a:xfrm>
        </p:spPr>
        <p:txBody>
          <a:bodyPr>
            <a:normAutofit fontScale="90000"/>
          </a:bodyPr>
          <a:lstStyle/>
          <a:p>
            <a:r>
              <a:rPr lang="en-US" sz="3600" dirty="0">
                <a:solidFill>
                  <a:srgbClr val="FF0000"/>
                </a:solidFill>
              </a:rPr>
              <a:t>Introduction of Flume</a:t>
            </a:r>
          </a:p>
        </p:txBody>
      </p:sp>
      <p:sp>
        <p:nvSpPr>
          <p:cNvPr id="3" name="Content Placeholder 2"/>
          <p:cNvSpPr>
            <a:spLocks noGrp="1"/>
          </p:cNvSpPr>
          <p:nvPr>
            <p:ph idx="1"/>
          </p:nvPr>
        </p:nvSpPr>
        <p:spPr>
          <a:xfrm>
            <a:off x="457200" y="899886"/>
            <a:ext cx="8229600" cy="5529943"/>
          </a:xfrm>
        </p:spPr>
        <p:txBody>
          <a:bodyPr>
            <a:normAutofit/>
          </a:bodyPr>
          <a:lstStyle/>
          <a:p>
            <a:pPr algn="just"/>
            <a:r>
              <a:rPr lang="en-US" dirty="0"/>
              <a:t>Apache Flume is a tool/service/data ingestion mechanism for </a:t>
            </a:r>
            <a:r>
              <a:rPr lang="en-US" b="1" dirty="0"/>
              <a:t>aggregating and transporting large amounts of streaming data</a:t>
            </a:r>
            <a:r>
              <a:rPr lang="en-US" dirty="0"/>
              <a:t> such as log files, events etc… from various sources to  centralized data store.</a:t>
            </a:r>
          </a:p>
          <a:p>
            <a:pPr algn="just"/>
            <a:endParaRPr lang="en-US" sz="1000" dirty="0"/>
          </a:p>
          <a:p>
            <a:pPr algn="just"/>
            <a:r>
              <a:rPr lang="en-US" dirty="0"/>
              <a:t>Flume is highly reliable, distributed, and configurable tool. </a:t>
            </a:r>
          </a:p>
          <a:p>
            <a:pPr algn="just"/>
            <a:r>
              <a:rPr lang="en-US" dirty="0"/>
              <a:t>Flume’s principally designed to copy streaming data (log data) from various web servers to HDFS.</a:t>
            </a:r>
          </a:p>
          <a:p>
            <a:pPr algn="just"/>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1187"/>
          </a:xfrm>
        </p:spPr>
        <p:txBody>
          <a:bodyPr>
            <a:normAutofit fontScale="90000"/>
          </a:bodyPr>
          <a:lstStyle/>
          <a:p>
            <a:r>
              <a:rPr lang="en-US" sz="3600" dirty="0">
                <a:solidFill>
                  <a:srgbClr val="FF0000"/>
                </a:solidFill>
              </a:rPr>
              <a:t>How Flume Work?</a:t>
            </a:r>
          </a:p>
        </p:txBody>
      </p:sp>
      <p:pic>
        <p:nvPicPr>
          <p:cNvPr id="4" name="Content Placeholder 3" descr="Apache Flume"/>
          <p:cNvPicPr>
            <a:picLocks noGrp="1"/>
          </p:cNvPicPr>
          <p:nvPr>
            <p:ph idx="1"/>
          </p:nvPr>
        </p:nvPicPr>
        <p:blipFill>
          <a:blip r:embed="rId2"/>
          <a:srcRect/>
          <a:stretch>
            <a:fillRect/>
          </a:stretch>
        </p:blipFill>
        <p:spPr bwMode="auto">
          <a:xfrm>
            <a:off x="1071896" y="1171592"/>
            <a:ext cx="6971943" cy="4786295"/>
          </a:xfrm>
          <a:prstGeom prst="rect">
            <a:avLst/>
          </a:prstGeom>
          <a:noFill/>
          <a:ln w="9525">
            <a:noFill/>
            <a:miter lim="800000"/>
            <a:headEnd/>
            <a:tailEnd/>
          </a:ln>
        </p:spPr>
      </p:pic>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012"/>
            <a:ext cx="8229600" cy="654050"/>
          </a:xfrm>
        </p:spPr>
        <p:txBody>
          <a:bodyPr>
            <a:noAutofit/>
          </a:bodyPr>
          <a:lstStyle/>
          <a:p>
            <a:r>
              <a:rPr lang="en-US" sz="3600" dirty="0">
                <a:solidFill>
                  <a:srgbClr val="FF0000"/>
                </a:solidFill>
              </a:rPr>
              <a:t>Applications of Flume</a:t>
            </a:r>
          </a:p>
        </p:txBody>
      </p:sp>
      <p:sp>
        <p:nvSpPr>
          <p:cNvPr id="3" name="Content Placeholder 2"/>
          <p:cNvSpPr>
            <a:spLocks noGrp="1"/>
          </p:cNvSpPr>
          <p:nvPr>
            <p:ph idx="1"/>
          </p:nvPr>
        </p:nvSpPr>
        <p:spPr>
          <a:xfrm>
            <a:off x="457200" y="928688"/>
            <a:ext cx="8229600" cy="5675312"/>
          </a:xfrm>
        </p:spPr>
        <p:txBody>
          <a:bodyPr>
            <a:normAutofit/>
          </a:bodyPr>
          <a:lstStyle/>
          <a:p>
            <a:pPr algn="just">
              <a:buNone/>
            </a:pPr>
            <a:endParaRPr lang="en-US" sz="1600" dirty="0"/>
          </a:p>
          <a:p>
            <a:pPr algn="just"/>
            <a:r>
              <a:rPr lang="en-US" dirty="0"/>
              <a:t>Flume is used to move the log data generated by application servers into HDFS at a higher speed.</a:t>
            </a:r>
          </a:p>
          <a:p>
            <a:pPr algn="just"/>
            <a:endParaRPr lang="en-US" sz="1400" dirty="0"/>
          </a:p>
          <a:p>
            <a:pPr algn="just">
              <a:buNone/>
            </a:pPr>
            <a:r>
              <a:rPr lang="en-US" b="1" dirty="0"/>
              <a:t>Example: </a:t>
            </a:r>
            <a:r>
              <a:rPr lang="en-US" dirty="0"/>
              <a:t>An E-commerce web application wants to analyze the customer behavior from particular region. So, they would need to move the available log data into Hadoop for analysis. </a:t>
            </a:r>
          </a:p>
          <a:p>
            <a:pPr algn="just"/>
            <a:endParaRPr lang="en-US" dirty="0"/>
          </a:p>
          <a:p>
            <a:pPr algn="just"/>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984"/>
            <a:ext cx="8229600" cy="554037"/>
          </a:xfrm>
        </p:spPr>
        <p:txBody>
          <a:bodyPr>
            <a:noAutofit/>
          </a:bodyPr>
          <a:lstStyle/>
          <a:p>
            <a:r>
              <a:rPr lang="en-US" sz="3200" dirty="0">
                <a:solidFill>
                  <a:srgbClr val="FF0000"/>
                </a:solidFill>
              </a:rPr>
              <a:t>Advantages of Flume</a:t>
            </a:r>
          </a:p>
        </p:txBody>
      </p:sp>
      <p:sp>
        <p:nvSpPr>
          <p:cNvPr id="3" name="Content Placeholder 2"/>
          <p:cNvSpPr>
            <a:spLocks noGrp="1"/>
          </p:cNvSpPr>
          <p:nvPr>
            <p:ph idx="1"/>
          </p:nvPr>
        </p:nvSpPr>
        <p:spPr>
          <a:xfrm>
            <a:off x="457200" y="828676"/>
            <a:ext cx="8229600" cy="5757862"/>
          </a:xfrm>
        </p:spPr>
        <p:txBody>
          <a:bodyPr>
            <a:noAutofit/>
          </a:bodyPr>
          <a:lstStyle/>
          <a:p>
            <a:pPr lvl="0" algn="just"/>
            <a:r>
              <a:rPr lang="en-US" sz="2800" dirty="0"/>
              <a:t>Apache Flume can store the data into any  centralized stores (HBase, HDFS).</a:t>
            </a:r>
          </a:p>
          <a:p>
            <a:pPr lvl="0" algn="just">
              <a:buNone/>
            </a:pPr>
            <a:endParaRPr lang="en-US" sz="600" dirty="0"/>
          </a:p>
          <a:p>
            <a:pPr lvl="0" algn="just"/>
            <a:r>
              <a:rPr lang="en-US" sz="2800" b="1" dirty="0"/>
              <a:t>Flume acts as a mediator</a:t>
            </a:r>
            <a:r>
              <a:rPr lang="en-US" sz="2800" dirty="0"/>
              <a:t> between data producers and the centralized stores and provides a steady flow of data between them.</a:t>
            </a:r>
          </a:p>
          <a:p>
            <a:pPr lvl="0" algn="just">
              <a:buNone/>
            </a:pPr>
            <a:endParaRPr lang="en-US" sz="1050" dirty="0"/>
          </a:p>
          <a:p>
            <a:pPr lvl="0" algn="just"/>
            <a:r>
              <a:rPr lang="en-US" sz="2800" b="1" dirty="0"/>
              <a:t>Flume are channel-based</a:t>
            </a:r>
            <a:r>
              <a:rPr lang="en-US" sz="2800" dirty="0"/>
              <a:t> where two transactions (one sender and one receiver) are maintained for each message. It guarantees </a:t>
            </a:r>
            <a:r>
              <a:rPr lang="en-US" sz="2800" b="1" dirty="0"/>
              <a:t>reliable message delivery</a:t>
            </a:r>
            <a:r>
              <a:rPr lang="en-US" sz="2800" dirty="0"/>
              <a:t>. </a:t>
            </a:r>
          </a:p>
          <a:p>
            <a:pPr lvl="0" algn="just"/>
            <a:endParaRPr lang="en-US" sz="500" dirty="0"/>
          </a:p>
          <a:p>
            <a:pPr lvl="0" algn="just"/>
            <a:r>
              <a:rPr lang="en-US" sz="2800" dirty="0"/>
              <a:t>Flume is reliable, fault tolerant, scalable, manageable, and customizable.</a:t>
            </a:r>
          </a:p>
          <a:p>
            <a:pPr algn="just"/>
            <a:endParaRPr lang="en-US" sz="2800"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6046"/>
            <a:ext cx="8229600" cy="582612"/>
          </a:xfrm>
        </p:spPr>
        <p:txBody>
          <a:bodyPr>
            <a:noAutofit/>
          </a:bodyPr>
          <a:lstStyle/>
          <a:p>
            <a:r>
              <a:rPr lang="en-US" sz="3600" dirty="0">
                <a:solidFill>
                  <a:srgbClr val="FF0000"/>
                </a:solidFill>
              </a:rPr>
              <a:t>Features of Flume</a:t>
            </a:r>
          </a:p>
        </p:txBody>
      </p:sp>
      <p:sp>
        <p:nvSpPr>
          <p:cNvPr id="3" name="Content Placeholder 2"/>
          <p:cNvSpPr>
            <a:spLocks noGrp="1"/>
          </p:cNvSpPr>
          <p:nvPr>
            <p:ph idx="1"/>
          </p:nvPr>
        </p:nvSpPr>
        <p:spPr>
          <a:xfrm>
            <a:off x="457200" y="728658"/>
            <a:ext cx="8229600" cy="5831799"/>
          </a:xfrm>
        </p:spPr>
        <p:txBody>
          <a:bodyPr>
            <a:noAutofit/>
          </a:bodyPr>
          <a:lstStyle/>
          <a:p>
            <a:pPr lvl="0" algn="just"/>
            <a:r>
              <a:rPr lang="en-US" sz="2800" b="1" dirty="0"/>
              <a:t>Flume ingests log data</a:t>
            </a:r>
            <a:r>
              <a:rPr lang="en-US" sz="2800" dirty="0"/>
              <a:t> from multiple web servers into a centralized store (HDFS, HBase) efficiently.</a:t>
            </a:r>
          </a:p>
          <a:p>
            <a:pPr lvl="0" algn="just">
              <a:buNone/>
            </a:pPr>
            <a:endParaRPr lang="en-US" sz="400" dirty="0"/>
          </a:p>
          <a:p>
            <a:pPr lvl="0" algn="just"/>
            <a:r>
              <a:rPr lang="en-US" sz="2800" dirty="0"/>
              <a:t>Using Flume, we can get the </a:t>
            </a:r>
            <a:r>
              <a:rPr lang="en-US" sz="2800" b="1" dirty="0"/>
              <a:t>data from multiple servers immediately</a:t>
            </a:r>
            <a:r>
              <a:rPr lang="en-US" sz="2800" dirty="0">
                <a:solidFill>
                  <a:srgbClr val="FF0000"/>
                </a:solidFill>
              </a:rPr>
              <a:t> </a:t>
            </a:r>
            <a:r>
              <a:rPr lang="en-US" sz="2800" dirty="0"/>
              <a:t>into Hadoop.</a:t>
            </a:r>
          </a:p>
          <a:p>
            <a:pPr lvl="0" algn="just">
              <a:buNone/>
            </a:pPr>
            <a:endParaRPr lang="en-US" sz="100" dirty="0"/>
          </a:p>
          <a:p>
            <a:pPr lvl="0" algn="just"/>
            <a:r>
              <a:rPr lang="en-US" sz="2800" dirty="0"/>
              <a:t>Along with the log files, </a:t>
            </a:r>
          </a:p>
          <a:p>
            <a:pPr lvl="0" algn="just">
              <a:buNone/>
            </a:pPr>
            <a:r>
              <a:rPr lang="en-US" sz="2800" dirty="0"/>
              <a:t>               Flume used to import huge volumes of </a:t>
            </a:r>
            <a:r>
              <a:rPr lang="en-US" sz="2800" b="1" dirty="0"/>
              <a:t>EVENT DATA</a:t>
            </a:r>
            <a:r>
              <a:rPr lang="en-US" sz="2800" dirty="0"/>
              <a:t> produced by </a:t>
            </a:r>
            <a:r>
              <a:rPr lang="en-US" sz="2800" b="1" dirty="0"/>
              <a:t>social networking sites</a:t>
            </a:r>
            <a:r>
              <a:rPr lang="en-US" sz="2800" dirty="0"/>
              <a:t> like </a:t>
            </a:r>
            <a:r>
              <a:rPr lang="en-US" sz="2800" dirty="0" err="1"/>
              <a:t>Facebook</a:t>
            </a:r>
            <a:r>
              <a:rPr lang="en-US" sz="2800" dirty="0"/>
              <a:t> and Twitter, and        </a:t>
            </a:r>
            <a:r>
              <a:rPr lang="en-US" sz="2800" b="1" dirty="0"/>
              <a:t>e-commerce websites</a:t>
            </a:r>
            <a:r>
              <a:rPr lang="en-US" sz="2800" dirty="0"/>
              <a:t> like Amazon and </a:t>
            </a:r>
            <a:r>
              <a:rPr lang="en-US" sz="2800" dirty="0" err="1"/>
              <a:t>Flipkart</a:t>
            </a:r>
            <a:r>
              <a:rPr lang="en-US" sz="2800" dirty="0"/>
              <a:t>.</a:t>
            </a:r>
          </a:p>
          <a:p>
            <a:pPr lvl="0" algn="just"/>
            <a:endParaRPr lang="en-US" sz="1050" dirty="0"/>
          </a:p>
          <a:p>
            <a:pPr lvl="0" algn="just"/>
            <a:r>
              <a:rPr lang="en-US" sz="2800" dirty="0"/>
              <a:t>Flume supports a large set of sources, multi-hop flows, fan-in, fan-out flows, contextual routing, etc.</a:t>
            </a:r>
          </a:p>
          <a:p>
            <a:pPr lvl="0" algn="just"/>
            <a:r>
              <a:rPr lang="en-US" sz="2800" dirty="0"/>
              <a:t>Flume can be scaled horizontally.</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6046"/>
            <a:ext cx="8229600" cy="582612"/>
          </a:xfrm>
        </p:spPr>
        <p:txBody>
          <a:bodyPr>
            <a:noAutofit/>
          </a:bodyPr>
          <a:lstStyle/>
          <a:p>
            <a:r>
              <a:rPr lang="en-US" sz="3200" b="0" i="0" dirty="0">
                <a:solidFill>
                  <a:srgbClr val="FF0000"/>
                </a:solidFill>
                <a:effectLst/>
                <a:latin typeface="+mn-lt"/>
                <a:cs typeface="Heebo" pitchFamily="2" charset="-79"/>
              </a:rPr>
              <a:t>Mahout - Introduction</a:t>
            </a:r>
            <a:endParaRPr lang="en-US" sz="6600" dirty="0">
              <a:solidFill>
                <a:srgbClr val="FF0000"/>
              </a:solidFill>
              <a:latin typeface="+mn-lt"/>
              <a:cs typeface="Heebo" pitchFamily="2" charset="-79"/>
            </a:endParaRPr>
          </a:p>
        </p:txBody>
      </p:sp>
      <p:sp>
        <p:nvSpPr>
          <p:cNvPr id="3" name="Content Placeholder 2"/>
          <p:cNvSpPr>
            <a:spLocks noGrp="1"/>
          </p:cNvSpPr>
          <p:nvPr>
            <p:ph idx="1"/>
          </p:nvPr>
        </p:nvSpPr>
        <p:spPr>
          <a:xfrm>
            <a:off x="457200" y="728658"/>
            <a:ext cx="8229600" cy="5831799"/>
          </a:xfrm>
        </p:spPr>
        <p:txBody>
          <a:bodyPr>
            <a:noAutofit/>
          </a:bodyPr>
          <a:lstStyle/>
          <a:p>
            <a:pPr algn="just"/>
            <a:r>
              <a:rPr lang="en-US" sz="2800" b="0" i="0" dirty="0">
                <a:solidFill>
                  <a:srgbClr val="000000"/>
                </a:solidFill>
                <a:effectLst/>
                <a:latin typeface="Nunito" pitchFamily="2" charset="0"/>
              </a:rPr>
              <a:t>Apache </a:t>
            </a:r>
            <a:r>
              <a:rPr lang="en-US" sz="2800" b="1" i="0" dirty="0">
                <a:solidFill>
                  <a:srgbClr val="000000"/>
                </a:solidFill>
                <a:effectLst/>
                <a:latin typeface="Nunito" pitchFamily="2" charset="0"/>
              </a:rPr>
              <a:t>Mahout</a:t>
            </a:r>
            <a:r>
              <a:rPr lang="en-US" sz="2800" b="0" i="0" dirty="0">
                <a:solidFill>
                  <a:srgbClr val="000000"/>
                </a:solidFill>
                <a:effectLst/>
                <a:latin typeface="Nunito" pitchFamily="2" charset="0"/>
              </a:rPr>
              <a:t> is an open source project that is primarily used for creating scalable machine learning algorithms. </a:t>
            </a:r>
          </a:p>
          <a:p>
            <a:pPr algn="just"/>
            <a:r>
              <a:rPr lang="en-US" sz="2800" b="0" i="0" dirty="0">
                <a:solidFill>
                  <a:srgbClr val="000000"/>
                </a:solidFill>
                <a:effectLst/>
                <a:latin typeface="Nunito" pitchFamily="2" charset="0"/>
              </a:rPr>
              <a:t>It implements popular machine learning techniques such as:</a:t>
            </a:r>
          </a:p>
          <a:p>
            <a:pPr lvl="3">
              <a:buFont typeface="Arial" panose="020B0604020202020204" pitchFamily="34" charset="0"/>
              <a:buChar char="•"/>
            </a:pPr>
            <a:r>
              <a:rPr lang="en-US" sz="2400" b="0" i="0" dirty="0">
                <a:solidFill>
                  <a:srgbClr val="FF0000"/>
                </a:solidFill>
                <a:effectLst/>
                <a:latin typeface="Nunito" pitchFamily="2" charset="0"/>
              </a:rPr>
              <a:t>Recommendation</a:t>
            </a:r>
          </a:p>
          <a:p>
            <a:pPr lvl="3">
              <a:buFont typeface="Arial" panose="020B0604020202020204" pitchFamily="34" charset="0"/>
              <a:buChar char="•"/>
            </a:pPr>
            <a:r>
              <a:rPr lang="en-US" sz="2400" b="0" i="0" dirty="0">
                <a:solidFill>
                  <a:srgbClr val="FF0000"/>
                </a:solidFill>
                <a:effectLst/>
                <a:latin typeface="Nunito" pitchFamily="2" charset="0"/>
              </a:rPr>
              <a:t>Classification</a:t>
            </a:r>
          </a:p>
          <a:p>
            <a:pPr lvl="3">
              <a:buFont typeface="Arial" panose="020B0604020202020204" pitchFamily="34" charset="0"/>
              <a:buChar char="•"/>
            </a:pPr>
            <a:r>
              <a:rPr lang="en-US" sz="2400" b="0" i="0" dirty="0">
                <a:solidFill>
                  <a:srgbClr val="FF0000"/>
                </a:solidFill>
                <a:effectLst/>
                <a:latin typeface="Nunito" pitchFamily="2" charset="0"/>
              </a:rPr>
              <a:t>Clustering</a:t>
            </a:r>
          </a:p>
          <a:p>
            <a:pPr algn="just"/>
            <a:r>
              <a:rPr lang="en-US" sz="2800" b="0" i="0" dirty="0">
                <a:solidFill>
                  <a:srgbClr val="000000"/>
                </a:solidFill>
                <a:effectLst/>
                <a:latin typeface="Nunito" pitchFamily="2" charset="0"/>
              </a:rPr>
              <a:t>Apache Mahout started as a sub-project of Apache’s Lucene in 2008. In 2010, Mahout became a top level project of Apache.</a:t>
            </a:r>
          </a:p>
          <a:p>
            <a:pPr lvl="0" algn="just"/>
            <a:endParaRPr lang="en-US" sz="4400" dirty="0"/>
          </a:p>
        </p:txBody>
      </p:sp>
    </p:spTree>
    <p:extLst>
      <p:ext uri="{BB962C8B-B14F-4D97-AF65-F5344CB8AC3E}">
        <p14:creationId xmlns:p14="http://schemas.microsoft.com/office/powerpoint/2010/main" val="299441216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6046"/>
            <a:ext cx="8229600" cy="582612"/>
          </a:xfrm>
        </p:spPr>
        <p:txBody>
          <a:bodyPr>
            <a:noAutofit/>
          </a:bodyPr>
          <a:lstStyle/>
          <a:p>
            <a:r>
              <a:rPr lang="en-US" sz="3200" b="0" i="0" dirty="0">
                <a:solidFill>
                  <a:srgbClr val="FF0000"/>
                </a:solidFill>
                <a:effectLst/>
                <a:cs typeface="Heebo" pitchFamily="2" charset="-79"/>
              </a:rPr>
              <a:t>Features of Mahout</a:t>
            </a:r>
            <a:endParaRPr lang="en-US" sz="3200" dirty="0">
              <a:solidFill>
                <a:srgbClr val="FF0000"/>
              </a:solidFill>
            </a:endParaRPr>
          </a:p>
        </p:txBody>
      </p:sp>
      <p:sp>
        <p:nvSpPr>
          <p:cNvPr id="3" name="Content Placeholder 2"/>
          <p:cNvSpPr>
            <a:spLocks noGrp="1"/>
          </p:cNvSpPr>
          <p:nvPr>
            <p:ph idx="1"/>
          </p:nvPr>
        </p:nvSpPr>
        <p:spPr>
          <a:xfrm>
            <a:off x="457200" y="728658"/>
            <a:ext cx="8229600" cy="5831799"/>
          </a:xfrm>
        </p:spPr>
        <p:txBody>
          <a:bodyPr>
            <a:noAutofit/>
          </a:bodyPr>
          <a:lstStyle/>
          <a:p>
            <a:pPr algn="just"/>
            <a:r>
              <a:rPr lang="en-US" sz="2800" b="0" i="0" dirty="0">
                <a:effectLst/>
                <a:latin typeface="+mj-lt"/>
              </a:rPr>
              <a:t>The primitive features of Apache Mahout are listed below.</a:t>
            </a:r>
          </a:p>
          <a:p>
            <a:pPr algn="just">
              <a:buFont typeface="Arial" panose="020B0604020202020204" pitchFamily="34" charset="0"/>
              <a:buChar char="•"/>
            </a:pPr>
            <a:r>
              <a:rPr lang="en-US" sz="2800" b="0" i="0" dirty="0">
                <a:effectLst/>
                <a:latin typeface="+mj-lt"/>
              </a:rPr>
              <a:t>The algorithms of Mahout are written on top of Hadoop, so it works well in distributed environment. Mahout uses the Apache Hadoop library to scale effectively in the cloud.</a:t>
            </a:r>
          </a:p>
          <a:p>
            <a:pPr algn="just">
              <a:buFont typeface="Arial" panose="020B0604020202020204" pitchFamily="34" charset="0"/>
              <a:buChar char="•"/>
            </a:pPr>
            <a:r>
              <a:rPr lang="en-US" sz="2800" b="0" i="0" dirty="0">
                <a:effectLst/>
                <a:latin typeface="+mj-lt"/>
              </a:rPr>
              <a:t>Mahout offers the coder a ready-to-use framework for doing data mining tasks on large volumes of data.</a:t>
            </a:r>
          </a:p>
          <a:p>
            <a:pPr algn="just">
              <a:buFont typeface="Arial" panose="020B0604020202020204" pitchFamily="34" charset="0"/>
              <a:buChar char="•"/>
            </a:pPr>
            <a:r>
              <a:rPr lang="en-US" sz="2800" b="0" i="0" dirty="0">
                <a:effectLst/>
                <a:latin typeface="+mj-lt"/>
              </a:rPr>
              <a:t>Mahout lets applications to analyze large sets of data effectively and in quick time.</a:t>
            </a:r>
          </a:p>
          <a:p>
            <a:pPr lvl="0" algn="just"/>
            <a:endParaRPr lang="en-US" sz="2800" dirty="0"/>
          </a:p>
        </p:txBody>
      </p:sp>
    </p:spTree>
    <p:extLst>
      <p:ext uri="{BB962C8B-B14F-4D97-AF65-F5344CB8AC3E}">
        <p14:creationId xmlns:p14="http://schemas.microsoft.com/office/powerpoint/2010/main" val="404509883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6046"/>
            <a:ext cx="8229600" cy="582612"/>
          </a:xfrm>
        </p:spPr>
        <p:txBody>
          <a:bodyPr>
            <a:noAutofit/>
          </a:bodyPr>
          <a:lstStyle/>
          <a:p>
            <a:r>
              <a:rPr lang="en-US" sz="3200" b="0" i="0" dirty="0">
                <a:solidFill>
                  <a:srgbClr val="FF0000"/>
                </a:solidFill>
                <a:effectLst/>
                <a:cs typeface="Heebo" pitchFamily="2" charset="-79"/>
              </a:rPr>
              <a:t>Features of Mahout</a:t>
            </a:r>
            <a:endParaRPr lang="en-US" sz="3200" dirty="0">
              <a:solidFill>
                <a:srgbClr val="FF0000"/>
              </a:solidFill>
            </a:endParaRPr>
          </a:p>
        </p:txBody>
      </p:sp>
      <p:sp>
        <p:nvSpPr>
          <p:cNvPr id="3" name="Content Placeholder 2"/>
          <p:cNvSpPr>
            <a:spLocks noGrp="1"/>
          </p:cNvSpPr>
          <p:nvPr>
            <p:ph idx="1"/>
          </p:nvPr>
        </p:nvSpPr>
        <p:spPr>
          <a:xfrm>
            <a:off x="457200" y="728658"/>
            <a:ext cx="8229600" cy="5831799"/>
          </a:xfrm>
        </p:spPr>
        <p:txBody>
          <a:bodyPr>
            <a:noAutofit/>
          </a:bodyPr>
          <a:lstStyle/>
          <a:p>
            <a:pPr algn="just">
              <a:buFont typeface="Arial" panose="020B0604020202020204" pitchFamily="34" charset="0"/>
              <a:buChar char="•"/>
            </a:pPr>
            <a:r>
              <a:rPr lang="en-US" sz="2800" b="0" i="0" dirty="0">
                <a:effectLst/>
                <a:latin typeface="+mj-lt"/>
              </a:rPr>
              <a:t>Includes several MapReduce enabled clustering implementations such as k-means, fuzzy k-means, Canopy, Dirichlet, and Mean-Shift.</a:t>
            </a:r>
          </a:p>
          <a:p>
            <a:pPr algn="just">
              <a:buFont typeface="Arial" panose="020B0604020202020204" pitchFamily="34" charset="0"/>
              <a:buChar char="•"/>
            </a:pPr>
            <a:r>
              <a:rPr lang="en-US" sz="2800" b="0" i="0" dirty="0">
                <a:effectLst/>
                <a:latin typeface="+mj-lt"/>
              </a:rPr>
              <a:t>Supports Distributed Naive Bayes and Complementary Naive Bayes classification implementations.</a:t>
            </a:r>
          </a:p>
          <a:p>
            <a:pPr algn="just">
              <a:buFont typeface="Arial" panose="020B0604020202020204" pitchFamily="34" charset="0"/>
              <a:buChar char="•"/>
            </a:pPr>
            <a:r>
              <a:rPr lang="en-US" sz="2800" b="0" i="0" dirty="0">
                <a:effectLst/>
                <a:latin typeface="+mj-lt"/>
              </a:rPr>
              <a:t>Comes with distributed fitness function capabilities for evolutionary programming.</a:t>
            </a:r>
          </a:p>
          <a:p>
            <a:pPr algn="just">
              <a:buFont typeface="Arial" panose="020B0604020202020204" pitchFamily="34" charset="0"/>
              <a:buChar char="•"/>
            </a:pPr>
            <a:r>
              <a:rPr lang="en-US" sz="2800" b="0" i="0" dirty="0">
                <a:effectLst/>
                <a:latin typeface="+mj-lt"/>
              </a:rPr>
              <a:t>Includes matrix and vector libraries.</a:t>
            </a:r>
          </a:p>
          <a:p>
            <a:pPr lvl="0" algn="just"/>
            <a:endParaRPr lang="en-US" sz="2800" dirty="0"/>
          </a:p>
        </p:txBody>
      </p:sp>
    </p:spTree>
    <p:extLst>
      <p:ext uri="{BB962C8B-B14F-4D97-AF65-F5344CB8AC3E}">
        <p14:creationId xmlns:p14="http://schemas.microsoft.com/office/powerpoint/2010/main" val="36114465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6046"/>
            <a:ext cx="8229600" cy="582612"/>
          </a:xfrm>
        </p:spPr>
        <p:txBody>
          <a:bodyPr>
            <a:noAutofit/>
          </a:bodyPr>
          <a:lstStyle/>
          <a:p>
            <a:r>
              <a:rPr lang="en-US" sz="3200" b="0" i="0" dirty="0">
                <a:solidFill>
                  <a:srgbClr val="FF0000"/>
                </a:solidFill>
                <a:effectLst/>
                <a:cs typeface="Heebo" pitchFamily="2" charset="-79"/>
              </a:rPr>
              <a:t>Applications of Mahout</a:t>
            </a:r>
            <a:endParaRPr lang="en-US" sz="3200" dirty="0">
              <a:solidFill>
                <a:srgbClr val="FF0000"/>
              </a:solidFill>
            </a:endParaRPr>
          </a:p>
        </p:txBody>
      </p:sp>
      <p:sp>
        <p:nvSpPr>
          <p:cNvPr id="3" name="Content Placeholder 2"/>
          <p:cNvSpPr>
            <a:spLocks noGrp="1"/>
          </p:cNvSpPr>
          <p:nvPr>
            <p:ph idx="1"/>
          </p:nvPr>
        </p:nvSpPr>
        <p:spPr>
          <a:xfrm>
            <a:off x="457200" y="728658"/>
            <a:ext cx="8229600" cy="5831799"/>
          </a:xfrm>
        </p:spPr>
        <p:txBody>
          <a:bodyPr>
            <a:noAutofit/>
          </a:bodyPr>
          <a:lstStyle/>
          <a:p>
            <a:pPr algn="just">
              <a:buFont typeface="Arial" panose="020B0604020202020204" pitchFamily="34" charset="0"/>
              <a:buChar char="•"/>
            </a:pPr>
            <a:r>
              <a:rPr lang="en-US" sz="2800" b="0" i="0" dirty="0">
                <a:solidFill>
                  <a:srgbClr val="000000"/>
                </a:solidFill>
                <a:effectLst/>
                <a:latin typeface="Nunito" pitchFamily="2" charset="0"/>
              </a:rPr>
              <a:t>Companies such as Adobe, Facebook, LinkedIn, Foursquare, Twitter, and Yahoo use Mahout internally.</a:t>
            </a:r>
          </a:p>
          <a:p>
            <a:pPr algn="just">
              <a:buFont typeface="Arial" panose="020B0604020202020204" pitchFamily="34" charset="0"/>
              <a:buChar char="•"/>
            </a:pPr>
            <a:r>
              <a:rPr lang="en-US" sz="2800" b="0" i="0" dirty="0">
                <a:solidFill>
                  <a:srgbClr val="000000"/>
                </a:solidFill>
                <a:effectLst/>
                <a:latin typeface="Nunito" pitchFamily="2" charset="0"/>
              </a:rPr>
              <a:t>Foursquare helps you in finding out places, food, and entertainment available in a particular area</a:t>
            </a:r>
            <a:r>
              <a:rPr lang="en-US" sz="2800" b="0" i="0">
                <a:solidFill>
                  <a:srgbClr val="000000"/>
                </a:solidFill>
                <a:effectLst/>
                <a:latin typeface="Nunito" pitchFamily="2" charset="0"/>
              </a:rPr>
              <a:t>. It </a:t>
            </a:r>
            <a:r>
              <a:rPr lang="en-US" sz="2800" b="0" i="0" dirty="0">
                <a:solidFill>
                  <a:srgbClr val="000000"/>
                </a:solidFill>
                <a:effectLst/>
                <a:latin typeface="Nunito" pitchFamily="2" charset="0"/>
              </a:rPr>
              <a:t>uses the recommender engine of Mahout.</a:t>
            </a:r>
          </a:p>
          <a:p>
            <a:pPr algn="just">
              <a:buFont typeface="Arial" panose="020B0604020202020204" pitchFamily="34" charset="0"/>
              <a:buChar char="•"/>
            </a:pPr>
            <a:r>
              <a:rPr lang="en-US" sz="2800" b="0" i="0" dirty="0">
                <a:solidFill>
                  <a:srgbClr val="000000"/>
                </a:solidFill>
                <a:effectLst/>
                <a:latin typeface="Nunito" pitchFamily="2" charset="0"/>
              </a:rPr>
              <a:t>Twitter uses Mahout for user interest modelling.</a:t>
            </a:r>
          </a:p>
          <a:p>
            <a:pPr algn="just">
              <a:buFont typeface="Arial" panose="020B0604020202020204" pitchFamily="34" charset="0"/>
              <a:buChar char="•"/>
            </a:pPr>
            <a:r>
              <a:rPr lang="en-US" sz="2800" b="0" i="0" dirty="0">
                <a:solidFill>
                  <a:srgbClr val="000000"/>
                </a:solidFill>
                <a:effectLst/>
                <a:latin typeface="Nunito" pitchFamily="2" charset="0"/>
              </a:rPr>
              <a:t>Yahoo! uses Mahout for pattern mining.</a:t>
            </a:r>
          </a:p>
          <a:p>
            <a:pPr lvl="0" algn="just"/>
            <a:endParaRPr lang="en-US" sz="4400" dirty="0"/>
          </a:p>
        </p:txBody>
      </p:sp>
    </p:spTree>
    <p:extLst>
      <p:ext uri="{BB962C8B-B14F-4D97-AF65-F5344CB8AC3E}">
        <p14:creationId xmlns:p14="http://schemas.microsoft.com/office/powerpoint/2010/main" val="2551039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1758"/>
            <a:ext cx="8229600" cy="625475"/>
          </a:xfrm>
        </p:spPr>
        <p:txBody>
          <a:bodyPr>
            <a:noAutofit/>
          </a:bodyPr>
          <a:lstStyle/>
          <a:p>
            <a:r>
              <a:rPr lang="en-US" sz="3600" dirty="0">
                <a:solidFill>
                  <a:srgbClr val="FF0000"/>
                </a:solidFill>
              </a:rPr>
              <a:t>Features of HBase</a:t>
            </a:r>
          </a:p>
        </p:txBody>
      </p:sp>
      <p:sp>
        <p:nvSpPr>
          <p:cNvPr id="3" name="Content Placeholder 2"/>
          <p:cNvSpPr>
            <a:spLocks noGrp="1"/>
          </p:cNvSpPr>
          <p:nvPr>
            <p:ph idx="1"/>
          </p:nvPr>
        </p:nvSpPr>
        <p:spPr>
          <a:xfrm>
            <a:off x="457200" y="900114"/>
            <a:ext cx="8229600" cy="5514974"/>
          </a:xfrm>
        </p:spPr>
        <p:txBody>
          <a:bodyPr>
            <a:normAutofit lnSpcReduction="10000"/>
          </a:bodyPr>
          <a:lstStyle/>
          <a:p>
            <a:pPr marL="355600">
              <a:lnSpc>
                <a:spcPct val="150000"/>
              </a:lnSpc>
              <a:spcBef>
                <a:spcPts val="890"/>
              </a:spcBef>
              <a:buClr>
                <a:srgbClr val="6697CC"/>
              </a:buClr>
              <a:buFont typeface="Arial MT"/>
              <a:buChar char="•"/>
              <a:tabLst>
                <a:tab pos="354965" algn="l"/>
                <a:tab pos="355600" algn="l"/>
              </a:tabLst>
            </a:pPr>
            <a:r>
              <a:rPr lang="en-US" spc="-55" dirty="0">
                <a:latin typeface="Microsoft Sans Serif"/>
                <a:cs typeface="Microsoft Sans Serif"/>
              </a:rPr>
              <a:t>H</a:t>
            </a:r>
            <a:r>
              <a:rPr lang="en-US" spc="-90" dirty="0">
                <a:latin typeface="Microsoft Sans Serif"/>
                <a:cs typeface="Microsoft Sans Serif"/>
              </a:rPr>
              <a:t>B</a:t>
            </a:r>
            <a:r>
              <a:rPr lang="en-US" spc="-80" dirty="0">
                <a:latin typeface="Microsoft Sans Serif"/>
                <a:cs typeface="Microsoft Sans Serif"/>
              </a:rPr>
              <a:t>a</a:t>
            </a:r>
            <a:r>
              <a:rPr lang="en-US" spc="-75" dirty="0">
                <a:latin typeface="Microsoft Sans Serif"/>
                <a:cs typeface="Microsoft Sans Serif"/>
              </a:rPr>
              <a:t>se</a:t>
            </a:r>
            <a:r>
              <a:rPr lang="en-US" spc="-105" dirty="0">
                <a:latin typeface="Microsoft Sans Serif"/>
                <a:cs typeface="Microsoft Sans Serif"/>
              </a:rPr>
              <a:t> </a:t>
            </a:r>
            <a:r>
              <a:rPr lang="en-US" spc="-45" dirty="0">
                <a:latin typeface="Microsoft Sans Serif"/>
                <a:cs typeface="Microsoft Sans Serif"/>
              </a:rPr>
              <a:t>is</a:t>
            </a:r>
            <a:r>
              <a:rPr lang="en-US" spc="-110" dirty="0">
                <a:latin typeface="Microsoft Sans Serif"/>
                <a:cs typeface="Microsoft Sans Serif"/>
              </a:rPr>
              <a:t> </a:t>
            </a:r>
            <a:r>
              <a:rPr lang="en-US" spc="125" dirty="0">
                <a:latin typeface="Microsoft Sans Serif"/>
                <a:cs typeface="Microsoft Sans Serif"/>
              </a:rPr>
              <a:t>l</a:t>
            </a:r>
            <a:r>
              <a:rPr lang="en-US" spc="35" dirty="0">
                <a:latin typeface="Microsoft Sans Serif"/>
                <a:cs typeface="Microsoft Sans Serif"/>
              </a:rPr>
              <a:t>ine</a:t>
            </a:r>
            <a:r>
              <a:rPr lang="en-US" spc="-95" dirty="0">
                <a:latin typeface="Microsoft Sans Serif"/>
                <a:cs typeface="Microsoft Sans Serif"/>
              </a:rPr>
              <a:t>a</a:t>
            </a:r>
            <a:r>
              <a:rPr lang="en-US" spc="135" dirty="0">
                <a:latin typeface="Microsoft Sans Serif"/>
                <a:cs typeface="Microsoft Sans Serif"/>
              </a:rPr>
              <a:t>rl</a:t>
            </a:r>
            <a:r>
              <a:rPr lang="en-US" spc="-10" dirty="0">
                <a:latin typeface="Microsoft Sans Serif"/>
                <a:cs typeface="Microsoft Sans Serif"/>
              </a:rPr>
              <a:t>y</a:t>
            </a:r>
            <a:r>
              <a:rPr lang="en-US" spc="-100" dirty="0">
                <a:latin typeface="Microsoft Sans Serif"/>
                <a:cs typeface="Microsoft Sans Serif"/>
              </a:rPr>
              <a:t> </a:t>
            </a:r>
            <a:r>
              <a:rPr lang="en-US" spc="-165" dirty="0">
                <a:latin typeface="Microsoft Sans Serif"/>
                <a:cs typeface="Microsoft Sans Serif"/>
              </a:rPr>
              <a:t>s</a:t>
            </a:r>
            <a:r>
              <a:rPr lang="en-US" spc="-105" dirty="0">
                <a:latin typeface="Microsoft Sans Serif"/>
                <a:cs typeface="Microsoft Sans Serif"/>
              </a:rPr>
              <a:t>ca</a:t>
            </a:r>
            <a:r>
              <a:rPr lang="en-US" spc="125" dirty="0">
                <a:latin typeface="Microsoft Sans Serif"/>
                <a:cs typeface="Microsoft Sans Serif"/>
              </a:rPr>
              <a:t>l</a:t>
            </a:r>
            <a:r>
              <a:rPr lang="en-US" spc="-95" dirty="0">
                <a:latin typeface="Microsoft Sans Serif"/>
                <a:cs typeface="Microsoft Sans Serif"/>
              </a:rPr>
              <a:t>a</a:t>
            </a:r>
            <a:r>
              <a:rPr lang="en-US" spc="80" dirty="0">
                <a:latin typeface="Microsoft Sans Serif"/>
                <a:cs typeface="Microsoft Sans Serif"/>
              </a:rPr>
              <a:t>b</a:t>
            </a:r>
            <a:r>
              <a:rPr lang="en-US" spc="125" dirty="0">
                <a:latin typeface="Microsoft Sans Serif"/>
                <a:cs typeface="Microsoft Sans Serif"/>
              </a:rPr>
              <a:t>l</a:t>
            </a:r>
            <a:r>
              <a:rPr lang="en-US" spc="-5" dirty="0">
                <a:latin typeface="Microsoft Sans Serif"/>
                <a:cs typeface="Microsoft Sans Serif"/>
              </a:rPr>
              <a:t>e</a:t>
            </a:r>
            <a:r>
              <a:rPr lang="en-US" spc="-90" dirty="0">
                <a:latin typeface="Microsoft Sans Serif"/>
                <a:cs typeface="Microsoft Sans Serif"/>
              </a:rPr>
              <a:t>.</a:t>
            </a:r>
            <a:endParaRPr lang="en-US" dirty="0">
              <a:latin typeface="Microsoft Sans Serif"/>
              <a:cs typeface="Microsoft Sans Serif"/>
            </a:endParaRPr>
          </a:p>
          <a:p>
            <a:pPr marL="355600">
              <a:lnSpc>
                <a:spcPct val="150000"/>
              </a:lnSpc>
              <a:spcBef>
                <a:spcPts val="790"/>
              </a:spcBef>
              <a:buClr>
                <a:srgbClr val="6697CC"/>
              </a:buClr>
              <a:buFont typeface="Arial MT"/>
              <a:buChar char="•"/>
              <a:tabLst>
                <a:tab pos="354965" algn="l"/>
                <a:tab pos="355600" algn="l"/>
              </a:tabLst>
            </a:pPr>
            <a:r>
              <a:rPr lang="en-US" spc="160" dirty="0">
                <a:latin typeface="Microsoft Sans Serif"/>
                <a:cs typeface="Microsoft Sans Serif"/>
              </a:rPr>
              <a:t>It</a:t>
            </a:r>
            <a:r>
              <a:rPr lang="en-US" spc="-110" dirty="0">
                <a:latin typeface="Microsoft Sans Serif"/>
                <a:cs typeface="Microsoft Sans Serif"/>
              </a:rPr>
              <a:t> </a:t>
            </a:r>
            <a:r>
              <a:rPr lang="en-US" spc="-75" dirty="0">
                <a:latin typeface="Microsoft Sans Serif"/>
                <a:cs typeface="Microsoft Sans Serif"/>
              </a:rPr>
              <a:t>has</a:t>
            </a:r>
            <a:r>
              <a:rPr lang="en-US" spc="-105" dirty="0">
                <a:latin typeface="Microsoft Sans Serif"/>
                <a:cs typeface="Microsoft Sans Serif"/>
              </a:rPr>
              <a:t> </a:t>
            </a:r>
            <a:r>
              <a:rPr lang="en-US" spc="65" dirty="0">
                <a:latin typeface="Microsoft Sans Serif"/>
                <a:cs typeface="Microsoft Sans Serif"/>
              </a:rPr>
              <a:t>automatic</a:t>
            </a:r>
            <a:r>
              <a:rPr lang="en-US" spc="-105" dirty="0">
                <a:latin typeface="Microsoft Sans Serif"/>
                <a:cs typeface="Microsoft Sans Serif"/>
              </a:rPr>
              <a:t> </a:t>
            </a:r>
            <a:r>
              <a:rPr lang="en-US" spc="85" dirty="0">
                <a:latin typeface="Microsoft Sans Serif"/>
                <a:cs typeface="Microsoft Sans Serif"/>
              </a:rPr>
              <a:t>failure</a:t>
            </a:r>
            <a:r>
              <a:rPr lang="en-US" spc="-105" dirty="0">
                <a:latin typeface="Microsoft Sans Serif"/>
                <a:cs typeface="Microsoft Sans Serif"/>
              </a:rPr>
              <a:t> </a:t>
            </a:r>
            <a:r>
              <a:rPr lang="en-US" spc="70" dirty="0">
                <a:latin typeface="Microsoft Sans Serif"/>
                <a:cs typeface="Microsoft Sans Serif"/>
              </a:rPr>
              <a:t>support.</a:t>
            </a:r>
            <a:endParaRPr lang="en-US" dirty="0">
              <a:latin typeface="Microsoft Sans Serif"/>
              <a:cs typeface="Microsoft Sans Serif"/>
            </a:endParaRPr>
          </a:p>
          <a:p>
            <a:pPr marL="355600">
              <a:lnSpc>
                <a:spcPct val="150000"/>
              </a:lnSpc>
              <a:spcBef>
                <a:spcPts val="790"/>
              </a:spcBef>
              <a:buClr>
                <a:srgbClr val="6697CC"/>
              </a:buClr>
              <a:buFont typeface="Arial MT"/>
              <a:buChar char="•"/>
              <a:tabLst>
                <a:tab pos="354965" algn="l"/>
                <a:tab pos="355600" algn="l"/>
              </a:tabLst>
            </a:pPr>
            <a:r>
              <a:rPr lang="en-US" spc="160" dirty="0">
                <a:latin typeface="Microsoft Sans Serif"/>
                <a:cs typeface="Microsoft Sans Serif"/>
              </a:rPr>
              <a:t>It</a:t>
            </a:r>
            <a:r>
              <a:rPr lang="en-US" spc="-110" dirty="0">
                <a:latin typeface="Microsoft Sans Serif"/>
                <a:cs typeface="Microsoft Sans Serif"/>
              </a:rPr>
              <a:t> </a:t>
            </a:r>
            <a:r>
              <a:rPr lang="en-US" spc="35" dirty="0">
                <a:latin typeface="Microsoft Sans Serif"/>
                <a:cs typeface="Microsoft Sans Serif"/>
              </a:rPr>
              <a:t>provides</a:t>
            </a:r>
            <a:r>
              <a:rPr lang="en-US" spc="-100" dirty="0">
                <a:latin typeface="Microsoft Sans Serif"/>
                <a:cs typeface="Microsoft Sans Serif"/>
              </a:rPr>
              <a:t> </a:t>
            </a:r>
            <a:r>
              <a:rPr lang="en-US" spc="40" dirty="0">
                <a:latin typeface="Microsoft Sans Serif"/>
                <a:cs typeface="Microsoft Sans Serif"/>
              </a:rPr>
              <a:t>consistent</a:t>
            </a:r>
            <a:r>
              <a:rPr lang="en-US" spc="-95" dirty="0">
                <a:latin typeface="Microsoft Sans Serif"/>
                <a:cs typeface="Microsoft Sans Serif"/>
              </a:rPr>
              <a:t> </a:t>
            </a:r>
            <a:r>
              <a:rPr lang="en-US" spc="30" dirty="0">
                <a:latin typeface="Microsoft Sans Serif"/>
                <a:cs typeface="Microsoft Sans Serif"/>
              </a:rPr>
              <a:t>read</a:t>
            </a:r>
            <a:r>
              <a:rPr lang="en-US" spc="-114" dirty="0">
                <a:latin typeface="Microsoft Sans Serif"/>
                <a:cs typeface="Microsoft Sans Serif"/>
              </a:rPr>
              <a:t> </a:t>
            </a:r>
            <a:r>
              <a:rPr lang="en-US" spc="10" dirty="0">
                <a:latin typeface="Microsoft Sans Serif"/>
                <a:cs typeface="Microsoft Sans Serif"/>
              </a:rPr>
              <a:t>and</a:t>
            </a:r>
            <a:r>
              <a:rPr lang="en-US" spc="-100" dirty="0">
                <a:latin typeface="Microsoft Sans Serif"/>
                <a:cs typeface="Microsoft Sans Serif"/>
              </a:rPr>
              <a:t> </a:t>
            </a:r>
            <a:r>
              <a:rPr lang="en-US" spc="60" dirty="0">
                <a:latin typeface="Microsoft Sans Serif"/>
                <a:cs typeface="Microsoft Sans Serif"/>
              </a:rPr>
              <a:t>writes.</a:t>
            </a:r>
            <a:endParaRPr lang="en-US" dirty="0">
              <a:latin typeface="Microsoft Sans Serif"/>
              <a:cs typeface="Microsoft Sans Serif"/>
            </a:endParaRPr>
          </a:p>
          <a:p>
            <a:pPr marL="355600" marR="5080">
              <a:spcBef>
                <a:spcPts val="0"/>
              </a:spcBef>
              <a:buClr>
                <a:srgbClr val="6697CC"/>
              </a:buClr>
              <a:buFont typeface="Arial MT"/>
              <a:buChar char="•"/>
              <a:tabLst>
                <a:tab pos="354965" algn="l"/>
                <a:tab pos="355600" algn="l"/>
              </a:tabLst>
            </a:pPr>
            <a:r>
              <a:rPr lang="en-US" spc="-25" dirty="0">
                <a:latin typeface="Microsoft Sans Serif"/>
                <a:cs typeface="Microsoft Sans Serif"/>
              </a:rPr>
              <a:t>I</a:t>
            </a:r>
            <a:r>
              <a:rPr lang="en-US" spc="345" dirty="0">
                <a:latin typeface="Microsoft Sans Serif"/>
                <a:cs typeface="Microsoft Sans Serif"/>
              </a:rPr>
              <a:t>t</a:t>
            </a:r>
            <a:r>
              <a:rPr lang="en-US" spc="-105" dirty="0">
                <a:latin typeface="Microsoft Sans Serif"/>
                <a:cs typeface="Microsoft Sans Serif"/>
              </a:rPr>
              <a:t> </a:t>
            </a:r>
            <a:r>
              <a:rPr lang="en-US" spc="170" dirty="0">
                <a:latin typeface="Microsoft Sans Serif"/>
                <a:cs typeface="Microsoft Sans Serif"/>
              </a:rPr>
              <a:t>in</a:t>
            </a:r>
            <a:r>
              <a:rPr lang="en-US" spc="80" dirty="0">
                <a:latin typeface="Microsoft Sans Serif"/>
                <a:cs typeface="Microsoft Sans Serif"/>
              </a:rPr>
              <a:t>t</a:t>
            </a:r>
            <a:r>
              <a:rPr lang="en-US" spc="-5" dirty="0">
                <a:latin typeface="Microsoft Sans Serif"/>
                <a:cs typeface="Microsoft Sans Serif"/>
              </a:rPr>
              <a:t>e</a:t>
            </a:r>
            <a:r>
              <a:rPr lang="en-US" spc="35" dirty="0">
                <a:latin typeface="Microsoft Sans Serif"/>
                <a:cs typeface="Microsoft Sans Serif"/>
              </a:rPr>
              <a:t>gra</a:t>
            </a:r>
            <a:r>
              <a:rPr lang="en-US" spc="305" dirty="0">
                <a:latin typeface="Microsoft Sans Serif"/>
                <a:cs typeface="Microsoft Sans Serif"/>
              </a:rPr>
              <a:t>t</a:t>
            </a:r>
            <a:r>
              <a:rPr lang="en-US" spc="-5" dirty="0">
                <a:latin typeface="Microsoft Sans Serif"/>
                <a:cs typeface="Microsoft Sans Serif"/>
              </a:rPr>
              <a:t>e</a:t>
            </a:r>
            <a:r>
              <a:rPr lang="en-US" spc="-155" dirty="0">
                <a:latin typeface="Microsoft Sans Serif"/>
                <a:cs typeface="Microsoft Sans Serif"/>
              </a:rPr>
              <a:t>s</a:t>
            </a:r>
            <a:r>
              <a:rPr lang="en-US" spc="-100" dirty="0">
                <a:latin typeface="Microsoft Sans Serif"/>
                <a:cs typeface="Microsoft Sans Serif"/>
              </a:rPr>
              <a:t> </a:t>
            </a:r>
            <a:r>
              <a:rPr lang="en-US" spc="140" dirty="0">
                <a:latin typeface="Microsoft Sans Serif"/>
                <a:cs typeface="Microsoft Sans Serif"/>
              </a:rPr>
              <a:t>w</a:t>
            </a:r>
            <a:r>
              <a:rPr lang="en-US" spc="204" dirty="0">
                <a:latin typeface="Microsoft Sans Serif"/>
                <a:cs typeface="Microsoft Sans Serif"/>
              </a:rPr>
              <a:t>it</a:t>
            </a:r>
            <a:r>
              <a:rPr lang="en-US" spc="40" dirty="0">
                <a:latin typeface="Microsoft Sans Serif"/>
                <a:cs typeface="Microsoft Sans Serif"/>
              </a:rPr>
              <a:t>h</a:t>
            </a:r>
            <a:r>
              <a:rPr lang="en-US" spc="-110" dirty="0">
                <a:latin typeface="Microsoft Sans Serif"/>
                <a:cs typeface="Microsoft Sans Serif"/>
              </a:rPr>
              <a:t> </a:t>
            </a:r>
            <a:r>
              <a:rPr lang="en-US" spc="-55" dirty="0">
                <a:latin typeface="Microsoft Sans Serif"/>
                <a:cs typeface="Microsoft Sans Serif"/>
              </a:rPr>
              <a:t>H</a:t>
            </a:r>
            <a:r>
              <a:rPr lang="en-US" spc="-95" dirty="0">
                <a:latin typeface="Microsoft Sans Serif"/>
                <a:cs typeface="Microsoft Sans Serif"/>
              </a:rPr>
              <a:t>a</a:t>
            </a:r>
            <a:r>
              <a:rPr lang="en-US" spc="80" dirty="0">
                <a:latin typeface="Microsoft Sans Serif"/>
                <a:cs typeface="Microsoft Sans Serif"/>
              </a:rPr>
              <a:t>d</a:t>
            </a:r>
            <a:r>
              <a:rPr lang="en-US" spc="75" dirty="0">
                <a:latin typeface="Microsoft Sans Serif"/>
                <a:cs typeface="Microsoft Sans Serif"/>
              </a:rPr>
              <a:t>o</a:t>
            </a:r>
            <a:r>
              <a:rPr lang="en-US" spc="85" dirty="0">
                <a:latin typeface="Microsoft Sans Serif"/>
                <a:cs typeface="Microsoft Sans Serif"/>
              </a:rPr>
              <a:t>o</a:t>
            </a:r>
            <a:r>
              <a:rPr lang="en-US" spc="80" dirty="0">
                <a:latin typeface="Microsoft Sans Serif"/>
                <a:cs typeface="Microsoft Sans Serif"/>
              </a:rPr>
              <a:t>p</a:t>
            </a:r>
            <a:r>
              <a:rPr lang="en-US" spc="-90" dirty="0">
                <a:latin typeface="Microsoft Sans Serif"/>
                <a:cs typeface="Microsoft Sans Serif"/>
              </a:rPr>
              <a:t>,</a:t>
            </a:r>
            <a:r>
              <a:rPr lang="en-US" spc="-105" dirty="0">
                <a:latin typeface="Microsoft Sans Serif"/>
                <a:cs typeface="Microsoft Sans Serif"/>
              </a:rPr>
              <a:t> </a:t>
            </a:r>
            <a:r>
              <a:rPr lang="en-US" spc="90" dirty="0">
                <a:latin typeface="Microsoft Sans Serif"/>
                <a:cs typeface="Microsoft Sans Serif"/>
              </a:rPr>
              <a:t>b</a:t>
            </a:r>
            <a:r>
              <a:rPr lang="en-US" spc="75" dirty="0">
                <a:latin typeface="Microsoft Sans Serif"/>
                <a:cs typeface="Microsoft Sans Serif"/>
              </a:rPr>
              <a:t>o</a:t>
            </a:r>
            <a:r>
              <a:rPr lang="en-US" spc="345" dirty="0">
                <a:latin typeface="Microsoft Sans Serif"/>
                <a:cs typeface="Microsoft Sans Serif"/>
              </a:rPr>
              <a:t>t</a:t>
            </a:r>
            <a:r>
              <a:rPr lang="en-US" spc="40" dirty="0">
                <a:latin typeface="Microsoft Sans Serif"/>
                <a:cs typeface="Microsoft Sans Serif"/>
              </a:rPr>
              <a:t>h</a:t>
            </a:r>
            <a:r>
              <a:rPr lang="en-US" spc="-110" dirty="0">
                <a:latin typeface="Microsoft Sans Serif"/>
                <a:cs typeface="Microsoft Sans Serif"/>
              </a:rPr>
              <a:t> </a:t>
            </a:r>
            <a:r>
              <a:rPr lang="en-US" spc="-95" dirty="0">
                <a:latin typeface="Microsoft Sans Serif"/>
                <a:cs typeface="Microsoft Sans Serif"/>
              </a:rPr>
              <a:t>a</a:t>
            </a:r>
            <a:r>
              <a:rPr lang="en-US" spc="-155" dirty="0">
                <a:latin typeface="Microsoft Sans Serif"/>
                <a:cs typeface="Microsoft Sans Serif"/>
              </a:rPr>
              <a:t>s</a:t>
            </a:r>
            <a:r>
              <a:rPr lang="en-US" spc="-105" dirty="0">
                <a:latin typeface="Microsoft Sans Serif"/>
                <a:cs typeface="Microsoft Sans Serif"/>
              </a:rPr>
              <a:t> </a:t>
            </a:r>
            <a:r>
              <a:rPr lang="en-US" spc="-100" dirty="0">
                <a:latin typeface="Microsoft Sans Serif"/>
                <a:cs typeface="Microsoft Sans Serif"/>
              </a:rPr>
              <a:t>a </a:t>
            </a:r>
            <a:r>
              <a:rPr lang="en-US" spc="-30" dirty="0">
                <a:latin typeface="Microsoft Sans Serif"/>
                <a:cs typeface="Microsoft Sans Serif"/>
              </a:rPr>
              <a:t>s</a:t>
            </a:r>
            <a:r>
              <a:rPr lang="en-US" spc="-35" dirty="0">
                <a:latin typeface="Microsoft Sans Serif"/>
                <a:cs typeface="Microsoft Sans Serif"/>
              </a:rPr>
              <a:t>o</a:t>
            </a:r>
            <a:r>
              <a:rPr lang="en-US" spc="30" dirty="0">
                <a:latin typeface="Microsoft Sans Serif"/>
                <a:cs typeface="Microsoft Sans Serif"/>
              </a:rPr>
              <a:t>ur</a:t>
            </a:r>
            <a:r>
              <a:rPr lang="en-US" spc="20" dirty="0">
                <a:latin typeface="Microsoft Sans Serif"/>
                <a:cs typeface="Microsoft Sans Serif"/>
              </a:rPr>
              <a:t>c</a:t>
            </a:r>
            <a:r>
              <a:rPr lang="en-US" spc="5" dirty="0">
                <a:latin typeface="Microsoft Sans Serif"/>
                <a:cs typeface="Microsoft Sans Serif"/>
              </a:rPr>
              <a:t>e  </a:t>
            </a:r>
            <a:r>
              <a:rPr lang="en-US" spc="-105" dirty="0">
                <a:latin typeface="Microsoft Sans Serif"/>
                <a:cs typeface="Microsoft Sans Serif"/>
              </a:rPr>
              <a:t>a</a:t>
            </a:r>
            <a:r>
              <a:rPr lang="en-US" spc="70" dirty="0">
                <a:latin typeface="Microsoft Sans Serif"/>
                <a:cs typeface="Microsoft Sans Serif"/>
              </a:rPr>
              <a:t>nd</a:t>
            </a:r>
            <a:r>
              <a:rPr lang="en-US" spc="-105" dirty="0">
                <a:latin typeface="Microsoft Sans Serif"/>
                <a:cs typeface="Microsoft Sans Serif"/>
              </a:rPr>
              <a:t> </a:t>
            </a:r>
            <a:r>
              <a:rPr lang="en-US" spc="-100" dirty="0">
                <a:latin typeface="Microsoft Sans Serif"/>
                <a:cs typeface="Microsoft Sans Serif"/>
              </a:rPr>
              <a:t>a </a:t>
            </a:r>
            <a:r>
              <a:rPr lang="en-US" spc="50" dirty="0">
                <a:latin typeface="Microsoft Sans Serif"/>
                <a:cs typeface="Microsoft Sans Serif"/>
              </a:rPr>
              <a:t>d</a:t>
            </a:r>
            <a:r>
              <a:rPr lang="en-US" spc="40" dirty="0">
                <a:latin typeface="Microsoft Sans Serif"/>
                <a:cs typeface="Microsoft Sans Serif"/>
              </a:rPr>
              <a:t>e</a:t>
            </a:r>
            <a:r>
              <a:rPr lang="en-US" spc="125" dirty="0">
                <a:latin typeface="Microsoft Sans Serif"/>
                <a:cs typeface="Microsoft Sans Serif"/>
              </a:rPr>
              <a:t>s</a:t>
            </a:r>
            <a:r>
              <a:rPr lang="en-US" spc="60" dirty="0">
                <a:latin typeface="Microsoft Sans Serif"/>
                <a:cs typeface="Microsoft Sans Serif"/>
              </a:rPr>
              <a:t>t</a:t>
            </a:r>
            <a:r>
              <a:rPr lang="en-US" spc="5" dirty="0">
                <a:latin typeface="Microsoft Sans Serif"/>
                <a:cs typeface="Microsoft Sans Serif"/>
              </a:rPr>
              <a:t>ina</a:t>
            </a:r>
            <a:r>
              <a:rPr lang="en-US" spc="345" dirty="0">
                <a:latin typeface="Microsoft Sans Serif"/>
                <a:cs typeface="Microsoft Sans Serif"/>
              </a:rPr>
              <a:t>t</a:t>
            </a:r>
            <a:r>
              <a:rPr lang="en-US" spc="45" dirty="0">
                <a:latin typeface="Microsoft Sans Serif"/>
                <a:cs typeface="Microsoft Sans Serif"/>
              </a:rPr>
              <a:t>i</a:t>
            </a:r>
            <a:r>
              <a:rPr lang="en-US" spc="100" dirty="0">
                <a:latin typeface="Microsoft Sans Serif"/>
                <a:cs typeface="Microsoft Sans Serif"/>
              </a:rPr>
              <a:t>o</a:t>
            </a:r>
            <a:r>
              <a:rPr lang="en-US" spc="-20" dirty="0">
                <a:latin typeface="Microsoft Sans Serif"/>
                <a:cs typeface="Microsoft Sans Serif"/>
              </a:rPr>
              <a:t>n.</a:t>
            </a:r>
            <a:endParaRPr lang="en-US" dirty="0">
              <a:latin typeface="Microsoft Sans Serif"/>
              <a:cs typeface="Microsoft Sans Serif"/>
            </a:endParaRPr>
          </a:p>
          <a:p>
            <a:pPr marL="355600">
              <a:lnSpc>
                <a:spcPct val="150000"/>
              </a:lnSpc>
              <a:spcBef>
                <a:spcPts val="680"/>
              </a:spcBef>
              <a:buClr>
                <a:srgbClr val="6697CC"/>
              </a:buClr>
              <a:buFont typeface="Arial MT"/>
              <a:buChar char="•"/>
              <a:tabLst>
                <a:tab pos="354965" algn="l"/>
                <a:tab pos="355600" algn="l"/>
              </a:tabLst>
            </a:pPr>
            <a:r>
              <a:rPr lang="en-US" spc="160" dirty="0">
                <a:latin typeface="Microsoft Sans Serif"/>
                <a:cs typeface="Microsoft Sans Serif"/>
              </a:rPr>
              <a:t>It</a:t>
            </a:r>
            <a:r>
              <a:rPr lang="en-US" spc="-110" dirty="0">
                <a:latin typeface="Microsoft Sans Serif"/>
                <a:cs typeface="Microsoft Sans Serif"/>
              </a:rPr>
              <a:t> </a:t>
            </a:r>
            <a:r>
              <a:rPr lang="en-US" spc="-75" dirty="0">
                <a:latin typeface="Microsoft Sans Serif"/>
                <a:cs typeface="Microsoft Sans Serif"/>
              </a:rPr>
              <a:t>has</a:t>
            </a:r>
            <a:r>
              <a:rPr lang="en-US" spc="-105" dirty="0">
                <a:latin typeface="Microsoft Sans Serif"/>
                <a:cs typeface="Microsoft Sans Serif"/>
              </a:rPr>
              <a:t> </a:t>
            </a:r>
            <a:r>
              <a:rPr lang="en-US" spc="-70" dirty="0">
                <a:latin typeface="Microsoft Sans Serif"/>
                <a:cs typeface="Microsoft Sans Serif"/>
              </a:rPr>
              <a:t>easy</a:t>
            </a:r>
            <a:r>
              <a:rPr lang="en-US" spc="-100" dirty="0">
                <a:latin typeface="Microsoft Sans Serif"/>
                <a:cs typeface="Microsoft Sans Serif"/>
              </a:rPr>
              <a:t> </a:t>
            </a:r>
            <a:r>
              <a:rPr lang="en-US" spc="-45" dirty="0">
                <a:latin typeface="Microsoft Sans Serif"/>
                <a:cs typeface="Microsoft Sans Serif"/>
              </a:rPr>
              <a:t>java</a:t>
            </a:r>
            <a:r>
              <a:rPr lang="en-US" spc="-105" dirty="0">
                <a:latin typeface="Microsoft Sans Serif"/>
                <a:cs typeface="Microsoft Sans Serif"/>
              </a:rPr>
              <a:t> </a:t>
            </a:r>
            <a:r>
              <a:rPr lang="en-US" spc="-75" dirty="0">
                <a:latin typeface="Microsoft Sans Serif"/>
                <a:cs typeface="Microsoft Sans Serif"/>
              </a:rPr>
              <a:t>API</a:t>
            </a:r>
            <a:r>
              <a:rPr lang="en-US" spc="-100" dirty="0">
                <a:latin typeface="Microsoft Sans Serif"/>
                <a:cs typeface="Microsoft Sans Serif"/>
              </a:rPr>
              <a:t> </a:t>
            </a:r>
            <a:r>
              <a:rPr lang="en-US" spc="180" dirty="0">
                <a:latin typeface="Microsoft Sans Serif"/>
                <a:cs typeface="Microsoft Sans Serif"/>
              </a:rPr>
              <a:t>for</a:t>
            </a:r>
            <a:r>
              <a:rPr lang="en-US" spc="-105" dirty="0">
                <a:latin typeface="Microsoft Sans Serif"/>
                <a:cs typeface="Microsoft Sans Serif"/>
              </a:rPr>
              <a:t> </a:t>
            </a:r>
            <a:r>
              <a:rPr lang="en-US" spc="55" dirty="0">
                <a:latin typeface="Microsoft Sans Serif"/>
                <a:cs typeface="Microsoft Sans Serif"/>
              </a:rPr>
              <a:t>client.</a:t>
            </a:r>
            <a:endParaRPr lang="en-US" dirty="0">
              <a:latin typeface="Microsoft Sans Serif"/>
              <a:cs typeface="Microsoft Sans Serif"/>
            </a:endParaRPr>
          </a:p>
          <a:p>
            <a:pPr marL="355600">
              <a:lnSpc>
                <a:spcPct val="150000"/>
              </a:lnSpc>
              <a:spcBef>
                <a:spcPts val="800"/>
              </a:spcBef>
              <a:buClr>
                <a:srgbClr val="6697CC"/>
              </a:buClr>
              <a:buFont typeface="Arial MT"/>
              <a:buChar char="•"/>
              <a:tabLst>
                <a:tab pos="354965" algn="l"/>
                <a:tab pos="355600" algn="l"/>
              </a:tabLst>
            </a:pPr>
            <a:r>
              <a:rPr lang="en-US" spc="160" dirty="0">
                <a:latin typeface="Microsoft Sans Serif"/>
                <a:cs typeface="Microsoft Sans Serif"/>
              </a:rPr>
              <a:t>It</a:t>
            </a:r>
            <a:r>
              <a:rPr lang="en-US" spc="-100" dirty="0">
                <a:latin typeface="Microsoft Sans Serif"/>
                <a:cs typeface="Microsoft Sans Serif"/>
              </a:rPr>
              <a:t> </a:t>
            </a:r>
            <a:r>
              <a:rPr lang="en-US" spc="35" dirty="0">
                <a:latin typeface="Microsoft Sans Serif"/>
                <a:cs typeface="Microsoft Sans Serif"/>
              </a:rPr>
              <a:t>provides</a:t>
            </a:r>
            <a:r>
              <a:rPr lang="en-US" spc="-95" dirty="0">
                <a:latin typeface="Microsoft Sans Serif"/>
                <a:cs typeface="Microsoft Sans Serif"/>
              </a:rPr>
              <a:t> </a:t>
            </a:r>
            <a:r>
              <a:rPr lang="en-US" spc="55" dirty="0">
                <a:latin typeface="Microsoft Sans Serif"/>
                <a:cs typeface="Microsoft Sans Serif"/>
              </a:rPr>
              <a:t>data</a:t>
            </a:r>
            <a:r>
              <a:rPr lang="en-US" spc="-95" dirty="0">
                <a:latin typeface="Microsoft Sans Serif"/>
                <a:cs typeface="Microsoft Sans Serif"/>
              </a:rPr>
              <a:t> </a:t>
            </a:r>
            <a:r>
              <a:rPr lang="en-US" spc="65" dirty="0">
                <a:latin typeface="Microsoft Sans Serif"/>
                <a:cs typeface="Microsoft Sans Serif"/>
              </a:rPr>
              <a:t>replication</a:t>
            </a:r>
            <a:r>
              <a:rPr lang="en-US" spc="-95" dirty="0">
                <a:latin typeface="Microsoft Sans Serif"/>
                <a:cs typeface="Microsoft Sans Serif"/>
              </a:rPr>
              <a:t> </a:t>
            </a:r>
            <a:r>
              <a:rPr lang="en-US" spc="-50" dirty="0">
                <a:latin typeface="Microsoft Sans Serif"/>
                <a:cs typeface="Microsoft Sans Serif"/>
              </a:rPr>
              <a:t>across</a:t>
            </a:r>
            <a:r>
              <a:rPr lang="en-US" spc="-95" dirty="0">
                <a:latin typeface="Microsoft Sans Serif"/>
                <a:cs typeface="Microsoft Sans Serif"/>
              </a:rPr>
              <a:t> </a:t>
            </a:r>
            <a:r>
              <a:rPr lang="en-US" spc="10" dirty="0">
                <a:latin typeface="Microsoft Sans Serif"/>
                <a:cs typeface="Microsoft Sans Serif"/>
              </a:rPr>
              <a:t>clusters.</a:t>
            </a:r>
            <a:endParaRPr lang="en-US" dirty="0">
              <a:latin typeface="Microsoft Sans Serif"/>
              <a:cs typeface="Microsoft Sans Serif"/>
            </a:endParaRPr>
          </a:p>
          <a:p>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6046"/>
            <a:ext cx="8229600" cy="582612"/>
          </a:xfrm>
        </p:spPr>
        <p:txBody>
          <a:bodyPr>
            <a:noAutofit/>
          </a:bodyPr>
          <a:lstStyle/>
          <a:p>
            <a:r>
              <a:rPr lang="en-US" sz="3600" b="1" i="0" dirty="0">
                <a:solidFill>
                  <a:srgbClr val="FF0000"/>
                </a:solidFill>
                <a:effectLst/>
                <a:latin typeface="-apple-system"/>
              </a:rPr>
              <a:t>Mahout Workflow</a:t>
            </a:r>
            <a:endParaRPr lang="en-US" sz="3600" dirty="0">
              <a:solidFill>
                <a:srgbClr val="FF0000"/>
              </a:solidFill>
            </a:endParaRPr>
          </a:p>
        </p:txBody>
      </p:sp>
      <p:sp>
        <p:nvSpPr>
          <p:cNvPr id="3" name="Content Placeholder 2"/>
          <p:cNvSpPr>
            <a:spLocks noGrp="1"/>
          </p:cNvSpPr>
          <p:nvPr>
            <p:ph idx="1"/>
          </p:nvPr>
        </p:nvSpPr>
        <p:spPr>
          <a:xfrm>
            <a:off x="457200" y="728658"/>
            <a:ext cx="8229600" cy="5831799"/>
          </a:xfrm>
        </p:spPr>
        <p:txBody>
          <a:bodyPr>
            <a:noAutofit/>
          </a:bodyPr>
          <a:lstStyle/>
          <a:p>
            <a:pPr algn="just">
              <a:buFont typeface="Arial" panose="020B0604020202020204" pitchFamily="34" charset="0"/>
              <a:buChar char="•"/>
            </a:pPr>
            <a:r>
              <a:rPr lang="en-US" sz="2800" b="0" i="0" dirty="0">
                <a:effectLst/>
                <a:latin typeface="-apple-system"/>
              </a:rPr>
              <a:t>Start by training a model using your input data and the algorithms of your choice.</a:t>
            </a:r>
          </a:p>
          <a:p>
            <a:pPr algn="just">
              <a:buFont typeface="Arial" panose="020B0604020202020204" pitchFamily="34" charset="0"/>
              <a:buChar char="•"/>
            </a:pPr>
            <a:r>
              <a:rPr lang="en-US" sz="2800" b="0" i="0" dirty="0">
                <a:effectLst/>
                <a:latin typeface="-apple-system"/>
              </a:rPr>
              <a:t>Once you have a trained model, use it to predict new data.</a:t>
            </a:r>
          </a:p>
          <a:p>
            <a:pPr algn="just">
              <a:buFont typeface="Arial" panose="020B0604020202020204" pitchFamily="34" charset="0"/>
              <a:buChar char="•"/>
            </a:pPr>
            <a:r>
              <a:rPr lang="en-US" sz="2800" b="0" i="0" dirty="0">
                <a:effectLst/>
                <a:latin typeface="-apple-system"/>
              </a:rPr>
              <a:t>You can then use these predicted values to build more complex models or incorporate them into your application as desired.</a:t>
            </a:r>
          </a:p>
          <a:p>
            <a:pPr lvl="0" algn="just"/>
            <a:endParaRPr lang="en-US" sz="2800" dirty="0"/>
          </a:p>
        </p:txBody>
      </p:sp>
    </p:spTree>
    <p:extLst>
      <p:ext uri="{BB962C8B-B14F-4D97-AF65-F5344CB8AC3E}">
        <p14:creationId xmlns:p14="http://schemas.microsoft.com/office/powerpoint/2010/main" val="387699785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6046"/>
            <a:ext cx="8229600" cy="582612"/>
          </a:xfrm>
        </p:spPr>
        <p:txBody>
          <a:bodyPr>
            <a:noAutofit/>
          </a:bodyPr>
          <a:lstStyle/>
          <a:p>
            <a:r>
              <a:rPr lang="en-US" sz="3600" b="1" i="0" dirty="0">
                <a:solidFill>
                  <a:srgbClr val="FF0000"/>
                </a:solidFill>
                <a:effectLst/>
                <a:latin typeface="-apple-system"/>
              </a:rPr>
              <a:t>Mahout Workflow</a:t>
            </a:r>
            <a:endParaRPr lang="en-US" sz="3600" dirty="0">
              <a:solidFill>
                <a:srgbClr val="FF0000"/>
              </a:solidFill>
            </a:endParaRPr>
          </a:p>
        </p:txBody>
      </p:sp>
      <p:sp>
        <p:nvSpPr>
          <p:cNvPr id="3" name="Content Placeholder 2"/>
          <p:cNvSpPr>
            <a:spLocks noGrp="1"/>
          </p:cNvSpPr>
          <p:nvPr>
            <p:ph idx="1"/>
          </p:nvPr>
        </p:nvSpPr>
        <p:spPr>
          <a:xfrm>
            <a:off x="457200" y="728658"/>
            <a:ext cx="8229600" cy="5831799"/>
          </a:xfrm>
        </p:spPr>
        <p:txBody>
          <a:bodyPr>
            <a:noAutofit/>
          </a:bodyPr>
          <a:lstStyle/>
          <a:p>
            <a:pPr marL="0" indent="0" algn="just">
              <a:buNone/>
            </a:pPr>
            <a:r>
              <a:rPr lang="en-US" sz="2800" b="1" i="0" dirty="0">
                <a:effectLst/>
                <a:latin typeface="-apple-system"/>
              </a:rPr>
              <a:t>Pros</a:t>
            </a:r>
          </a:p>
          <a:p>
            <a:pPr algn="just">
              <a:buFont typeface="Arial" panose="020B0604020202020204" pitchFamily="34" charset="0"/>
              <a:buChar char="•"/>
            </a:pPr>
            <a:r>
              <a:rPr lang="en-US" sz="2800" b="0" i="0" dirty="0">
                <a:effectLst/>
                <a:latin typeface="-apple-system"/>
              </a:rPr>
              <a:t>User-friendly interface.</a:t>
            </a:r>
          </a:p>
          <a:p>
            <a:pPr algn="just">
              <a:buFont typeface="Arial" panose="020B0604020202020204" pitchFamily="34" charset="0"/>
              <a:buChar char="•"/>
            </a:pPr>
            <a:r>
              <a:rPr lang="en-US" sz="2800" b="0" i="0" dirty="0">
                <a:effectLst/>
                <a:latin typeface="-apple-system"/>
              </a:rPr>
              <a:t>Using Mahout, we can easily analyze any Hadoop file system data directly from the file system because Mahout sits on top of Hadoop systems.</a:t>
            </a:r>
          </a:p>
          <a:p>
            <a:pPr algn="just">
              <a:buFont typeface="Arial" panose="020B0604020202020204" pitchFamily="34" charset="0"/>
              <a:buChar char="•"/>
            </a:pPr>
            <a:r>
              <a:rPr lang="en-US" sz="2800" b="0" i="0" dirty="0">
                <a:effectLst/>
                <a:latin typeface="-apple-system"/>
              </a:rPr>
              <a:t>Using this software, you can deploy large-scale learning algorithms.</a:t>
            </a:r>
          </a:p>
          <a:p>
            <a:pPr algn="just">
              <a:buFont typeface="Arial" panose="020B0604020202020204" pitchFamily="34" charset="0"/>
              <a:buChar char="•"/>
            </a:pPr>
            <a:r>
              <a:rPr lang="en-US" sz="2800" b="0" i="0" dirty="0">
                <a:effectLst/>
                <a:latin typeface="-apple-system"/>
              </a:rPr>
              <a:t>In the event of failure, it provides fault tolerance.</a:t>
            </a:r>
          </a:p>
          <a:p>
            <a:pPr algn="just">
              <a:buFont typeface="Arial" panose="020B0604020202020204" pitchFamily="34" charset="0"/>
              <a:buChar char="•"/>
            </a:pPr>
            <a:r>
              <a:rPr lang="en-US" sz="2800" b="0" i="0" dirty="0">
                <a:effectLst/>
                <a:latin typeface="-apple-system"/>
              </a:rPr>
              <a:t>You can use Mahout to perform data preprocessing tasks, such as determining feature importance, finding outliers and correlations, or detecting anomalies.</a:t>
            </a:r>
          </a:p>
          <a:p>
            <a:pPr lvl="0" algn="just"/>
            <a:endParaRPr lang="en-US" sz="2800" dirty="0"/>
          </a:p>
        </p:txBody>
      </p:sp>
    </p:spTree>
    <p:extLst>
      <p:ext uri="{BB962C8B-B14F-4D97-AF65-F5344CB8AC3E}">
        <p14:creationId xmlns:p14="http://schemas.microsoft.com/office/powerpoint/2010/main" val="372555040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6046"/>
            <a:ext cx="8229600" cy="582612"/>
          </a:xfrm>
        </p:spPr>
        <p:txBody>
          <a:bodyPr>
            <a:noAutofit/>
          </a:bodyPr>
          <a:lstStyle/>
          <a:p>
            <a:r>
              <a:rPr lang="en-US" sz="3600" b="1" i="0" dirty="0">
                <a:solidFill>
                  <a:srgbClr val="FF0000"/>
                </a:solidFill>
                <a:effectLst/>
                <a:latin typeface="-apple-system"/>
              </a:rPr>
              <a:t>Mahout Workflow</a:t>
            </a:r>
            <a:endParaRPr lang="en-US" sz="3600" dirty="0">
              <a:solidFill>
                <a:srgbClr val="FF0000"/>
              </a:solidFill>
            </a:endParaRPr>
          </a:p>
        </p:txBody>
      </p:sp>
      <p:sp>
        <p:nvSpPr>
          <p:cNvPr id="3" name="Content Placeholder 2"/>
          <p:cNvSpPr>
            <a:spLocks noGrp="1"/>
          </p:cNvSpPr>
          <p:nvPr>
            <p:ph idx="1"/>
          </p:nvPr>
        </p:nvSpPr>
        <p:spPr>
          <a:xfrm>
            <a:off x="457200" y="728658"/>
            <a:ext cx="8229600" cy="5831799"/>
          </a:xfrm>
        </p:spPr>
        <p:txBody>
          <a:bodyPr>
            <a:noAutofit/>
          </a:bodyPr>
          <a:lstStyle/>
          <a:p>
            <a:pPr marL="0" indent="0" algn="just">
              <a:buNone/>
            </a:pPr>
            <a:r>
              <a:rPr lang="en-US" sz="2800" b="1" i="0" dirty="0">
                <a:effectLst/>
                <a:latin typeface="-apple-system"/>
              </a:rPr>
              <a:t>Cons</a:t>
            </a:r>
          </a:p>
          <a:p>
            <a:pPr algn="just">
              <a:buFont typeface="Arial" panose="020B0604020202020204" pitchFamily="34" charset="0"/>
              <a:buChar char="•"/>
            </a:pPr>
            <a:r>
              <a:rPr lang="en-US" sz="2800" b="0" i="0" dirty="0">
                <a:effectLst/>
                <a:latin typeface="-apple-system"/>
              </a:rPr>
              <a:t>Its computing time is relatively slow compared to other frameworks such as </a:t>
            </a:r>
            <a:r>
              <a:rPr lang="en-US" sz="2800" b="0" i="0" dirty="0" err="1">
                <a:effectLst/>
                <a:latin typeface="-apple-system"/>
              </a:rPr>
              <a:t>MLlib</a:t>
            </a:r>
            <a:r>
              <a:rPr lang="en-US" sz="2800" b="0" i="0" dirty="0">
                <a:effectLst/>
                <a:latin typeface="-apple-system"/>
              </a:rPr>
              <a:t> and TensorFlow.</a:t>
            </a:r>
          </a:p>
          <a:p>
            <a:pPr algn="just">
              <a:buFont typeface="Arial" panose="020B0604020202020204" pitchFamily="34" charset="0"/>
              <a:buChar char="•"/>
            </a:pPr>
            <a:r>
              <a:rPr lang="en-US" sz="2800" b="0" i="0" dirty="0">
                <a:effectLst/>
                <a:latin typeface="-apple-system"/>
              </a:rPr>
              <a:t>As an open-source framework, it does not offer </a:t>
            </a:r>
            <a:r>
              <a:rPr lang="en-US" sz="2800" b="0" i="0" u="none" strike="noStrike" dirty="0">
                <a:effectLst/>
                <a:latin typeface="-apple-system"/>
                <a:hlinkClick r:id="rId2">
                  <a:extLst>
                    <a:ext uri="{A12FA001-AC4F-418D-AE19-62706E023703}">
                      <ahyp:hlinkClr xmlns:ahyp="http://schemas.microsoft.com/office/drawing/2018/hyperlinkcolor" val="tx"/>
                    </a:ext>
                  </a:extLst>
                </a:hlinkClick>
              </a:rPr>
              <a:t>enterprise</a:t>
            </a:r>
            <a:r>
              <a:rPr lang="en-US" sz="2800" b="0" i="0" dirty="0">
                <a:effectLst/>
                <a:latin typeface="-apple-system"/>
              </a:rPr>
              <a:t> support.</a:t>
            </a:r>
          </a:p>
          <a:p>
            <a:pPr lvl="0" algn="just"/>
            <a:endParaRPr lang="en-US" sz="2800" dirty="0"/>
          </a:p>
        </p:txBody>
      </p:sp>
    </p:spTree>
    <p:extLst>
      <p:ext uri="{BB962C8B-B14F-4D97-AF65-F5344CB8AC3E}">
        <p14:creationId xmlns:p14="http://schemas.microsoft.com/office/powerpoint/2010/main" val="414856293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6046"/>
            <a:ext cx="8229600" cy="582612"/>
          </a:xfrm>
        </p:spPr>
        <p:txBody>
          <a:bodyPr>
            <a:noAutofit/>
          </a:bodyPr>
          <a:lstStyle/>
          <a:p>
            <a:r>
              <a:rPr lang="en-US" sz="2800" b="0" i="0" dirty="0">
                <a:solidFill>
                  <a:srgbClr val="FF0000"/>
                </a:solidFill>
                <a:effectLst/>
                <a:latin typeface="Heebo" pitchFamily="2" charset="-79"/>
                <a:cs typeface="Heebo" pitchFamily="2" charset="-79"/>
              </a:rPr>
              <a:t>Mahout - Machine Learning</a:t>
            </a:r>
            <a:endParaRPr lang="en-US" sz="6000" dirty="0">
              <a:solidFill>
                <a:srgbClr val="FF0000"/>
              </a:solidFill>
            </a:endParaRPr>
          </a:p>
        </p:txBody>
      </p:sp>
      <p:sp>
        <p:nvSpPr>
          <p:cNvPr id="3" name="Content Placeholder 2"/>
          <p:cNvSpPr>
            <a:spLocks noGrp="1"/>
          </p:cNvSpPr>
          <p:nvPr>
            <p:ph idx="1"/>
          </p:nvPr>
        </p:nvSpPr>
        <p:spPr>
          <a:xfrm>
            <a:off x="457200" y="728658"/>
            <a:ext cx="8229600" cy="5831799"/>
          </a:xfrm>
        </p:spPr>
        <p:txBody>
          <a:bodyPr>
            <a:noAutofit/>
          </a:bodyPr>
          <a:lstStyle/>
          <a:p>
            <a:pPr lvl="0" algn="just">
              <a:lnSpc>
                <a:spcPct val="150000"/>
              </a:lnSpc>
            </a:pPr>
            <a:r>
              <a:rPr lang="en-US" sz="2800" b="0" i="0" dirty="0">
                <a:solidFill>
                  <a:srgbClr val="000000"/>
                </a:solidFill>
                <a:effectLst/>
                <a:latin typeface="Nunito" pitchFamily="2" charset="0"/>
              </a:rPr>
              <a:t>Apache Mahout is a highly scalable machine learning library that enables developers to use optimized algorithms. Mahout implements popular machine learning techniques such as recommendation, classification, and clustering.</a:t>
            </a:r>
          </a:p>
        </p:txBody>
      </p:sp>
    </p:spTree>
    <p:extLst>
      <p:ext uri="{BB962C8B-B14F-4D97-AF65-F5344CB8AC3E}">
        <p14:creationId xmlns:p14="http://schemas.microsoft.com/office/powerpoint/2010/main" val="62223644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6046"/>
            <a:ext cx="8229600" cy="582612"/>
          </a:xfrm>
        </p:spPr>
        <p:txBody>
          <a:bodyPr>
            <a:noAutofit/>
          </a:bodyPr>
          <a:lstStyle/>
          <a:p>
            <a:pPr marL="0" indent="0" algn="l">
              <a:buNone/>
            </a:pPr>
            <a:r>
              <a:rPr lang="en-US" sz="2800" b="0" i="0" dirty="0">
                <a:solidFill>
                  <a:srgbClr val="FF0000"/>
                </a:solidFill>
                <a:effectLst/>
                <a:latin typeface="Heebo" pitchFamily="2" charset="-79"/>
                <a:cs typeface="Heebo" pitchFamily="2" charset="-79"/>
              </a:rPr>
              <a:t>What is Machine Learning?</a:t>
            </a:r>
          </a:p>
        </p:txBody>
      </p:sp>
      <p:sp>
        <p:nvSpPr>
          <p:cNvPr id="3" name="Content Placeholder 2"/>
          <p:cNvSpPr>
            <a:spLocks noGrp="1"/>
          </p:cNvSpPr>
          <p:nvPr>
            <p:ph idx="1"/>
          </p:nvPr>
        </p:nvSpPr>
        <p:spPr>
          <a:xfrm>
            <a:off x="457200" y="728658"/>
            <a:ext cx="8229600" cy="5831799"/>
          </a:xfrm>
        </p:spPr>
        <p:txBody>
          <a:bodyPr>
            <a:noAutofit/>
          </a:bodyPr>
          <a:lstStyle/>
          <a:p>
            <a:pPr algn="just"/>
            <a:r>
              <a:rPr lang="en-US" sz="2800" b="0" i="0" dirty="0">
                <a:solidFill>
                  <a:srgbClr val="000000"/>
                </a:solidFill>
                <a:effectLst/>
                <a:latin typeface="Nunito" pitchFamily="2" charset="0"/>
              </a:rPr>
              <a:t>Machine learning is a branch of science that deals with programming the systems in such a way that they automatically learn and improve with experience. Here, learning means recognizing and understanding the input data and making wise decisions based on the supplied data.</a:t>
            </a:r>
          </a:p>
          <a:p>
            <a:pPr lvl="0" algn="just"/>
            <a:r>
              <a:rPr lang="en-US" sz="2800" b="0" i="0" dirty="0">
                <a:solidFill>
                  <a:srgbClr val="000000"/>
                </a:solidFill>
                <a:effectLst/>
                <a:latin typeface="Nunito" pitchFamily="2" charset="0"/>
              </a:rPr>
              <a:t>Machine learning is a vast area and it is quite beyond the scope of this tutorial to cover all its features. There are several ways to implement machine learning techniques, however the most commonly used ones are </a:t>
            </a:r>
            <a:r>
              <a:rPr lang="en-US" sz="2800" b="1" i="0" dirty="0">
                <a:solidFill>
                  <a:srgbClr val="000000"/>
                </a:solidFill>
                <a:effectLst/>
                <a:latin typeface="Nunito" pitchFamily="2" charset="0"/>
              </a:rPr>
              <a:t>supervised</a:t>
            </a:r>
            <a:r>
              <a:rPr lang="en-US" sz="2800" b="0" i="0" dirty="0">
                <a:solidFill>
                  <a:srgbClr val="000000"/>
                </a:solidFill>
                <a:effectLst/>
                <a:latin typeface="Nunito" pitchFamily="2" charset="0"/>
              </a:rPr>
              <a:t> and </a:t>
            </a:r>
            <a:r>
              <a:rPr lang="en-US" sz="2800" b="1" i="0" dirty="0">
                <a:solidFill>
                  <a:srgbClr val="000000"/>
                </a:solidFill>
                <a:effectLst/>
                <a:latin typeface="Nunito" pitchFamily="2" charset="0"/>
              </a:rPr>
              <a:t>unsupervised learning</a:t>
            </a:r>
            <a:endParaRPr lang="en-US" sz="4400" dirty="0"/>
          </a:p>
        </p:txBody>
      </p:sp>
    </p:spTree>
    <p:extLst>
      <p:ext uri="{BB962C8B-B14F-4D97-AF65-F5344CB8AC3E}">
        <p14:creationId xmlns:p14="http://schemas.microsoft.com/office/powerpoint/2010/main" val="252702695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6046"/>
            <a:ext cx="8229600" cy="582612"/>
          </a:xfrm>
        </p:spPr>
        <p:txBody>
          <a:bodyPr>
            <a:noAutofit/>
          </a:bodyPr>
          <a:lstStyle/>
          <a:p>
            <a:r>
              <a:rPr lang="en-US" sz="3200" b="0" i="0" dirty="0">
                <a:solidFill>
                  <a:srgbClr val="FF0000"/>
                </a:solidFill>
                <a:effectLst/>
                <a:latin typeface="Heebo" pitchFamily="2" charset="-79"/>
                <a:cs typeface="Heebo" pitchFamily="2" charset="-79"/>
              </a:rPr>
              <a:t>Supervised Learning</a:t>
            </a:r>
            <a:endParaRPr lang="en-US" sz="3200" dirty="0">
              <a:solidFill>
                <a:srgbClr val="FF0000"/>
              </a:solidFill>
            </a:endParaRPr>
          </a:p>
        </p:txBody>
      </p:sp>
      <p:sp>
        <p:nvSpPr>
          <p:cNvPr id="3" name="Content Placeholder 2"/>
          <p:cNvSpPr>
            <a:spLocks noGrp="1"/>
          </p:cNvSpPr>
          <p:nvPr>
            <p:ph idx="1"/>
          </p:nvPr>
        </p:nvSpPr>
        <p:spPr>
          <a:xfrm>
            <a:off x="457200" y="728658"/>
            <a:ext cx="8229600" cy="5831799"/>
          </a:xfrm>
        </p:spPr>
        <p:txBody>
          <a:bodyPr>
            <a:noAutofit/>
          </a:bodyPr>
          <a:lstStyle/>
          <a:p>
            <a:pPr algn="just"/>
            <a:r>
              <a:rPr lang="en-US" sz="2800" b="0" i="0" dirty="0">
                <a:solidFill>
                  <a:srgbClr val="000000"/>
                </a:solidFill>
                <a:effectLst/>
                <a:latin typeface="+mj-lt"/>
              </a:rPr>
              <a:t>Supervised learning deals with learning a function from available training data. A supervised learning algorithm analyzes the training data and produces an inferred function, which can be used for mapping new examples. </a:t>
            </a:r>
          </a:p>
          <a:p>
            <a:pPr marL="0" indent="0" algn="just">
              <a:buNone/>
            </a:pPr>
            <a:r>
              <a:rPr lang="en-US" sz="2800" b="1" i="0" dirty="0">
                <a:solidFill>
                  <a:srgbClr val="000000"/>
                </a:solidFill>
                <a:effectLst/>
                <a:latin typeface="+mj-lt"/>
              </a:rPr>
              <a:t>examples of supervised learning include:</a:t>
            </a:r>
          </a:p>
          <a:p>
            <a:pPr algn="l">
              <a:buFont typeface="Arial" panose="020B0604020202020204" pitchFamily="34" charset="0"/>
              <a:buChar char="•"/>
            </a:pPr>
            <a:r>
              <a:rPr lang="en-US" sz="2800" b="0" i="0" dirty="0">
                <a:solidFill>
                  <a:srgbClr val="000000"/>
                </a:solidFill>
                <a:effectLst/>
                <a:latin typeface="+mj-lt"/>
              </a:rPr>
              <a:t>classifying e-mails as spam,</a:t>
            </a:r>
          </a:p>
          <a:p>
            <a:pPr algn="l">
              <a:buFont typeface="Arial" panose="020B0604020202020204" pitchFamily="34" charset="0"/>
              <a:buChar char="•"/>
            </a:pPr>
            <a:r>
              <a:rPr lang="en-US" sz="2800" b="0" i="0" dirty="0">
                <a:solidFill>
                  <a:srgbClr val="000000"/>
                </a:solidFill>
                <a:effectLst/>
                <a:latin typeface="+mj-lt"/>
              </a:rPr>
              <a:t>labeling webpages based on their content, and</a:t>
            </a:r>
          </a:p>
          <a:p>
            <a:pPr algn="l">
              <a:buFont typeface="Arial" panose="020B0604020202020204" pitchFamily="34" charset="0"/>
              <a:buChar char="•"/>
            </a:pPr>
            <a:r>
              <a:rPr lang="en-US" sz="2800" b="0" i="0" dirty="0">
                <a:solidFill>
                  <a:srgbClr val="000000"/>
                </a:solidFill>
                <a:effectLst/>
                <a:latin typeface="+mj-lt"/>
              </a:rPr>
              <a:t>voice recognition.</a:t>
            </a:r>
          </a:p>
          <a:p>
            <a:pPr algn="just"/>
            <a:r>
              <a:rPr lang="en-US" sz="2800" b="0" i="0" dirty="0">
                <a:solidFill>
                  <a:srgbClr val="000000"/>
                </a:solidFill>
                <a:effectLst/>
                <a:latin typeface="+mj-lt"/>
              </a:rPr>
              <a:t>There are many supervised learning algorithms such as neural networks, Support Vector Machines (SVMs), and Naive Bayes classifiers. Mahout implements Naive Bayes classifier.</a:t>
            </a:r>
          </a:p>
          <a:p>
            <a:pPr lvl="0" algn="just"/>
            <a:endParaRPr lang="en-US" sz="2800" dirty="0">
              <a:latin typeface="+mj-lt"/>
            </a:endParaRPr>
          </a:p>
        </p:txBody>
      </p:sp>
    </p:spTree>
    <p:extLst>
      <p:ext uri="{BB962C8B-B14F-4D97-AF65-F5344CB8AC3E}">
        <p14:creationId xmlns:p14="http://schemas.microsoft.com/office/powerpoint/2010/main" val="55441213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6046"/>
            <a:ext cx="8229600" cy="582612"/>
          </a:xfrm>
        </p:spPr>
        <p:txBody>
          <a:bodyPr>
            <a:noAutofit/>
          </a:bodyPr>
          <a:lstStyle/>
          <a:p>
            <a:r>
              <a:rPr lang="en-US" sz="3200" b="0" i="0" dirty="0">
                <a:solidFill>
                  <a:srgbClr val="FF0000"/>
                </a:solidFill>
                <a:effectLst/>
                <a:latin typeface="Heebo" pitchFamily="2" charset="-79"/>
                <a:cs typeface="Heebo" pitchFamily="2" charset="-79"/>
              </a:rPr>
              <a:t>Unsupervised Learning</a:t>
            </a:r>
            <a:endParaRPr lang="en-US" sz="3200" dirty="0">
              <a:solidFill>
                <a:srgbClr val="FF0000"/>
              </a:solidFill>
            </a:endParaRPr>
          </a:p>
        </p:txBody>
      </p:sp>
      <p:sp>
        <p:nvSpPr>
          <p:cNvPr id="3" name="Content Placeholder 2"/>
          <p:cNvSpPr>
            <a:spLocks noGrp="1"/>
          </p:cNvSpPr>
          <p:nvPr>
            <p:ph idx="1"/>
          </p:nvPr>
        </p:nvSpPr>
        <p:spPr>
          <a:xfrm>
            <a:off x="457200" y="728658"/>
            <a:ext cx="8229600" cy="5831799"/>
          </a:xfrm>
        </p:spPr>
        <p:txBody>
          <a:bodyPr>
            <a:noAutofit/>
          </a:bodyPr>
          <a:lstStyle/>
          <a:p>
            <a:pPr algn="just"/>
            <a:r>
              <a:rPr lang="en-US" sz="2800" b="0" i="0" dirty="0">
                <a:solidFill>
                  <a:srgbClr val="000000"/>
                </a:solidFill>
                <a:effectLst/>
                <a:latin typeface="+mj-lt"/>
              </a:rPr>
              <a:t>Unsupervised learning makes sense of unlabeled data without having any predefined dataset for its training. Unsupervised learning is an extremely powerful tool for analyzing available data and look for patterns and trends. It is most commonly used for clustering similar input into logical groups. </a:t>
            </a:r>
          </a:p>
          <a:p>
            <a:pPr marL="0" indent="0" algn="just">
              <a:buNone/>
            </a:pPr>
            <a:r>
              <a:rPr lang="en-US" sz="2800" b="1" i="0" dirty="0">
                <a:solidFill>
                  <a:srgbClr val="000000"/>
                </a:solidFill>
                <a:effectLst/>
                <a:latin typeface="+mj-lt"/>
              </a:rPr>
              <a:t>approaches to unsupervised learning include:</a:t>
            </a:r>
          </a:p>
          <a:p>
            <a:pPr algn="l">
              <a:buFont typeface="Arial" panose="020B0604020202020204" pitchFamily="34" charset="0"/>
              <a:buChar char="•"/>
            </a:pPr>
            <a:r>
              <a:rPr lang="en-US" sz="2800" b="0" i="0" dirty="0">
                <a:solidFill>
                  <a:srgbClr val="000000"/>
                </a:solidFill>
                <a:effectLst/>
                <a:latin typeface="+mj-lt"/>
              </a:rPr>
              <a:t>k-means</a:t>
            </a:r>
          </a:p>
          <a:p>
            <a:pPr algn="l">
              <a:buFont typeface="Arial" panose="020B0604020202020204" pitchFamily="34" charset="0"/>
              <a:buChar char="•"/>
            </a:pPr>
            <a:r>
              <a:rPr lang="en-US" sz="2800" b="0" i="0" dirty="0">
                <a:solidFill>
                  <a:srgbClr val="000000"/>
                </a:solidFill>
                <a:effectLst/>
                <a:latin typeface="+mj-lt"/>
              </a:rPr>
              <a:t>self-organizing maps, and</a:t>
            </a:r>
          </a:p>
          <a:p>
            <a:pPr algn="l">
              <a:buFont typeface="Arial" panose="020B0604020202020204" pitchFamily="34" charset="0"/>
              <a:buChar char="•"/>
            </a:pPr>
            <a:r>
              <a:rPr lang="en-US" sz="2800" b="0" i="0" dirty="0">
                <a:solidFill>
                  <a:srgbClr val="000000"/>
                </a:solidFill>
                <a:effectLst/>
                <a:latin typeface="+mj-lt"/>
              </a:rPr>
              <a:t>hierarchical clustering</a:t>
            </a:r>
          </a:p>
          <a:p>
            <a:pPr marL="0" lvl="0" indent="0" algn="just">
              <a:buNone/>
            </a:pPr>
            <a:endParaRPr lang="en-US" sz="4400" dirty="0">
              <a:latin typeface="+mj-lt"/>
            </a:endParaRPr>
          </a:p>
        </p:txBody>
      </p:sp>
    </p:spTree>
    <p:extLst>
      <p:ext uri="{BB962C8B-B14F-4D97-AF65-F5344CB8AC3E}">
        <p14:creationId xmlns:p14="http://schemas.microsoft.com/office/powerpoint/2010/main" val="35866320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1669</TotalTime>
  <Words>5739</Words>
  <Application>Microsoft Office PowerPoint</Application>
  <PresentationFormat>On-screen Show (4:3)</PresentationFormat>
  <Paragraphs>552</Paragraphs>
  <Slides>96</Slides>
  <Notes>0</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96</vt:i4>
      </vt:variant>
    </vt:vector>
  </HeadingPairs>
  <TitlesOfParts>
    <vt:vector size="111" baseType="lpstr">
      <vt:lpstr>ＭＳ Ｐゴシック</vt:lpstr>
      <vt:lpstr>-apple-system</vt:lpstr>
      <vt:lpstr>Arial</vt:lpstr>
      <vt:lpstr>Arial MT</vt:lpstr>
      <vt:lpstr>Arial Narrow</vt:lpstr>
      <vt:lpstr>Calibri</vt:lpstr>
      <vt:lpstr>Courier New</vt:lpstr>
      <vt:lpstr>DejaVu Sans</vt:lpstr>
      <vt:lpstr>Heebo</vt:lpstr>
      <vt:lpstr>Microsoft Sans Serif</vt:lpstr>
      <vt:lpstr>Nunito</vt:lpstr>
      <vt:lpstr>Symbol</vt:lpstr>
      <vt:lpstr>Verdana</vt:lpstr>
      <vt:lpstr>Wingdings</vt:lpstr>
      <vt:lpstr>Office Theme</vt:lpstr>
      <vt:lpstr>PowerPoint Presentation</vt:lpstr>
      <vt:lpstr>Introduction to HBse</vt:lpstr>
      <vt:lpstr>Introduction to HBse</vt:lpstr>
      <vt:lpstr>Column Oriented vs. Row Oriented</vt:lpstr>
      <vt:lpstr>example</vt:lpstr>
      <vt:lpstr>example</vt:lpstr>
      <vt:lpstr>PowerPoint Presentation</vt:lpstr>
      <vt:lpstr>HBase vs RDBMS</vt:lpstr>
      <vt:lpstr>Features of HBase</vt:lpstr>
      <vt:lpstr>PowerPoint Presentation</vt:lpstr>
      <vt:lpstr>Master Server</vt:lpstr>
      <vt:lpstr>Region Server</vt:lpstr>
      <vt:lpstr>Region Server</vt:lpstr>
      <vt:lpstr>Zookeeper</vt:lpstr>
      <vt:lpstr>PowerPoint Presentation</vt:lpstr>
      <vt:lpstr>PowerPoint Presentation</vt:lpstr>
      <vt:lpstr>Introduction to ZooKeeper</vt:lpstr>
      <vt:lpstr>Introduction to ZooKeeper</vt:lpstr>
      <vt:lpstr>Why use ZooKeeper?</vt:lpstr>
      <vt:lpstr>ZooKeeper  Architecture</vt:lpstr>
      <vt:lpstr>PowerPoint Presentation</vt:lpstr>
      <vt:lpstr>PowerPoint Presentation</vt:lpstr>
      <vt:lpstr>PowerPoint Presentation</vt:lpstr>
      <vt:lpstr>PowerPoint Presentation</vt:lpstr>
      <vt:lpstr>PowerPoint Presentation</vt:lpstr>
      <vt:lpstr>PowerPoint Presentation</vt:lpstr>
      <vt:lpstr>Types of Zookeeper Nodes</vt:lpstr>
      <vt:lpstr>Cont…</vt:lpstr>
      <vt:lpstr>Cont…</vt:lpstr>
      <vt:lpstr>Building Applications with Zookeeper</vt:lpstr>
      <vt:lpstr>Building Applications with Zookeeper</vt:lpstr>
      <vt:lpstr>Building Applications with Zookeeper</vt:lpstr>
      <vt:lpstr>Building Applications with Zookeeper</vt:lpstr>
      <vt:lpstr>Building Applications with Zookeeper</vt:lpstr>
      <vt:lpstr>Building Applications with Zookeeper</vt:lpstr>
      <vt:lpstr>Building Applications with Zookeeper</vt:lpstr>
      <vt:lpstr>Installing and Running of Zookeeper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Introduction of SQOOP</vt:lpstr>
      <vt:lpstr>cont…</vt:lpstr>
      <vt:lpstr>cont…</vt:lpstr>
      <vt:lpstr>Sqoop Architecture</vt:lpstr>
      <vt:lpstr>Sqoop Architecture</vt:lpstr>
      <vt:lpstr>Why Sqoop?</vt:lpstr>
      <vt:lpstr>Sqoop Import</vt:lpstr>
      <vt:lpstr>SQOOP Import</vt:lpstr>
      <vt:lpstr>Syntax</vt:lpstr>
      <vt:lpstr>Example</vt:lpstr>
      <vt:lpstr>SQOOP Export</vt:lpstr>
      <vt:lpstr>Syntax</vt:lpstr>
      <vt:lpstr>Example</vt:lpstr>
      <vt:lpstr>FEATURES OF SQOOP</vt:lpstr>
      <vt:lpstr>ADVANTAGES OF SQOOP</vt:lpstr>
      <vt:lpstr>DISADVANTAGES OF SQOOP</vt:lpstr>
      <vt:lpstr>Introduction of Apache Spark</vt:lpstr>
      <vt:lpstr>Cont…</vt:lpstr>
      <vt:lpstr>Evolution of Apache Spark</vt:lpstr>
      <vt:lpstr>Features of Apache Spark</vt:lpstr>
      <vt:lpstr>Features of Apache Spark</vt:lpstr>
      <vt:lpstr>Spark Built on Hadoop</vt:lpstr>
      <vt:lpstr>PowerPoint Presentation</vt:lpstr>
      <vt:lpstr>PowerPoint Presentation</vt:lpstr>
      <vt:lpstr>PowerPoint Presentation</vt:lpstr>
      <vt:lpstr>Components of Spark</vt:lpstr>
      <vt:lpstr>PowerPoint Presentation</vt:lpstr>
      <vt:lpstr>PowerPoint Presentation</vt:lpstr>
      <vt:lpstr>PowerPoint Presentation</vt:lpstr>
      <vt:lpstr>PowerPoint Presentation</vt:lpstr>
      <vt:lpstr>Introduction of Apache Oozie</vt:lpstr>
      <vt:lpstr>Con…</vt:lpstr>
      <vt:lpstr>Three types of jobs in Oozie</vt:lpstr>
      <vt:lpstr>A sample workflow with Controls (Start, Decision, Fork, Join and End) and Actions (Hive, Shell, Pig)</vt:lpstr>
      <vt:lpstr>Use-Cases of Apache Oozie</vt:lpstr>
      <vt:lpstr>Introduction of Flume</vt:lpstr>
      <vt:lpstr>How Flume Work?</vt:lpstr>
      <vt:lpstr>Applications of Flume</vt:lpstr>
      <vt:lpstr>Advantages of Flume</vt:lpstr>
      <vt:lpstr>Features of Flume</vt:lpstr>
      <vt:lpstr>Mahout - Introduction</vt:lpstr>
      <vt:lpstr>Features of Mahout</vt:lpstr>
      <vt:lpstr>Features of Mahout</vt:lpstr>
      <vt:lpstr>Applications of Mahout</vt:lpstr>
      <vt:lpstr>Mahout Workflow</vt:lpstr>
      <vt:lpstr>Mahout Workflow</vt:lpstr>
      <vt:lpstr>Mahout Workflow</vt:lpstr>
      <vt:lpstr>Mahout - Machine Learning</vt:lpstr>
      <vt:lpstr>What is Machine Learning?</vt:lpstr>
      <vt:lpstr>Supervised Learning</vt:lpstr>
      <vt:lpstr>Unsupervised Learning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Apache Zookeeper  By Mahadev Konar</dc:title>
  <dc:creator>Mahadev Konar</dc:creator>
  <cp:lastModifiedBy>G YUVARAJU</cp:lastModifiedBy>
  <cp:revision>182</cp:revision>
  <dcterms:created xsi:type="dcterms:W3CDTF">2009-11-05T21:29:45Z</dcterms:created>
  <dcterms:modified xsi:type="dcterms:W3CDTF">2025-04-04T03:30:29Z</dcterms:modified>
</cp:coreProperties>
</file>