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73" r:id="rId4"/>
    <p:sldId id="267" r:id="rId5"/>
    <p:sldId id="259" r:id="rId6"/>
    <p:sldId id="260" r:id="rId7"/>
    <p:sldId id="261" r:id="rId8"/>
    <p:sldId id="262" r:id="rId9"/>
    <p:sldId id="263" r:id="rId10"/>
    <p:sldId id="264" r:id="rId11"/>
    <p:sldId id="268" r:id="rId12"/>
    <p:sldId id="269" r:id="rId13"/>
    <p:sldId id="270" r:id="rId14"/>
    <p:sldId id="271" r:id="rId15"/>
    <p:sldId id="284" r:id="rId16"/>
    <p:sldId id="280" r:id="rId17"/>
    <p:sldId id="281" r:id="rId18"/>
    <p:sldId id="296" r:id="rId19"/>
    <p:sldId id="282" r:id="rId20"/>
    <p:sldId id="286" r:id="rId21"/>
    <p:sldId id="288" r:id="rId22"/>
    <p:sldId id="289" r:id="rId23"/>
    <p:sldId id="290" r:id="rId24"/>
    <p:sldId id="291" r:id="rId25"/>
    <p:sldId id="292" r:id="rId26"/>
    <p:sldId id="293" r:id="rId27"/>
    <p:sldId id="294" r:id="rId28"/>
    <p:sldId id="295"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37" r:id="rId70"/>
    <p:sldId id="338" r:id="rId71"/>
    <p:sldId id="339" r:id="rId72"/>
    <p:sldId id="340" r:id="rId73"/>
    <p:sldId id="341" r:id="rId74"/>
    <p:sldId id="342" r:id="rId75"/>
    <p:sldId id="343" r:id="rId76"/>
    <p:sldId id="344" r:id="rId77"/>
    <p:sldId id="345" r:id="rId78"/>
    <p:sldId id="346" r:id="rId79"/>
    <p:sldId id="347" r:id="rId80"/>
    <p:sldId id="348"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378" r:id="rId111"/>
    <p:sldId id="379" r:id="rId112"/>
    <p:sldId id="380" r:id="rId113"/>
    <p:sldId id="381" r:id="rId114"/>
    <p:sldId id="382" r:id="rId115"/>
    <p:sldId id="383" r:id="rId116"/>
    <p:sldId id="384" r:id="rId117"/>
    <p:sldId id="385" r:id="rId118"/>
    <p:sldId id="386" r:id="rId119"/>
    <p:sldId id="387" r:id="rId120"/>
    <p:sldId id="388" r:id="rId121"/>
    <p:sldId id="389" r:id="rId122"/>
    <p:sldId id="390" r:id="rId123"/>
    <p:sldId id="391"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5" d="100"/>
          <a:sy n="85" d="100"/>
        </p:scale>
        <p:origin x="-152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E6FC09-D5CF-4BB6-A522-6257A9E89C42}" type="datetimeFigureOut">
              <a:rPr lang="en-US" smtClean="0"/>
              <a:pPr/>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32287-DE89-491C-984B-23E63921D3F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6FC09-D5CF-4BB6-A522-6257A9E89C42}" type="datetimeFigureOut">
              <a:rPr lang="en-US" smtClean="0"/>
              <a:pPr/>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32287-DE89-491C-984B-23E63921D3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6FC09-D5CF-4BB6-A522-6257A9E89C42}" type="datetimeFigureOut">
              <a:rPr lang="en-US" smtClean="0"/>
              <a:pPr/>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32287-DE89-491C-984B-23E63921D3F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6FC09-D5CF-4BB6-A522-6257A9E89C42}" type="datetimeFigureOut">
              <a:rPr lang="en-US" smtClean="0"/>
              <a:pPr/>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32287-DE89-491C-984B-23E63921D3F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E6FC09-D5CF-4BB6-A522-6257A9E89C42}" type="datetimeFigureOut">
              <a:rPr lang="en-US" smtClean="0"/>
              <a:pPr/>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32287-DE89-491C-984B-23E63921D3F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E6FC09-D5CF-4BB6-A522-6257A9E89C42}" type="datetimeFigureOut">
              <a:rPr lang="en-US" smtClean="0"/>
              <a:pPr/>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E32287-DE89-491C-984B-23E63921D3F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E6FC09-D5CF-4BB6-A522-6257A9E89C42}" type="datetimeFigureOut">
              <a:rPr lang="en-US" smtClean="0"/>
              <a:pPr/>
              <a:t>10/25/2025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E32287-DE89-491C-984B-23E63921D3F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E6FC09-D5CF-4BB6-A522-6257A9E89C42}" type="datetimeFigureOut">
              <a:rPr lang="en-US" smtClean="0"/>
              <a:pPr/>
              <a:t>10/25/2025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E32287-DE89-491C-984B-23E63921D3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E6FC09-D5CF-4BB6-A522-6257A9E89C42}" type="datetimeFigureOut">
              <a:rPr lang="en-US" smtClean="0"/>
              <a:pPr/>
              <a:t>10/25/2025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E32287-DE89-491C-984B-23E63921D3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E6FC09-D5CF-4BB6-A522-6257A9E89C42}" type="datetimeFigureOut">
              <a:rPr lang="en-US" smtClean="0"/>
              <a:pPr/>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E32287-DE89-491C-984B-23E63921D3F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E6FC09-D5CF-4BB6-A522-6257A9E89C42}" type="datetimeFigureOut">
              <a:rPr lang="en-US" smtClean="0"/>
              <a:pPr/>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E32287-DE89-491C-984B-23E63921D3F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6FC09-D5CF-4BB6-A522-6257A9E89C42}" type="datetimeFigureOut">
              <a:rPr lang="en-US" smtClean="0"/>
              <a:pPr/>
              <a:t>10/25/2025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2287-DE89-491C-984B-23E63921D3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aihr.com/blog/coaching-in-the-workplace/" TargetMode="External"/><Relationship Id="rId2" Type="http://schemas.openxmlformats.org/officeDocument/2006/relationships/hyperlink" Target="https://learning.linkedin.com/resources/workplace-learning-report-2018" TargetMode="External"/><Relationship Id="rId1" Type="http://schemas.openxmlformats.org/officeDocument/2006/relationships/slideLayout" Target="../slideLayouts/slideLayout2.xml"/><Relationship Id="rId4" Type="http://schemas.openxmlformats.org/officeDocument/2006/relationships/hyperlink" Target="https://www.aihr.com/blog/skills-gap-analysi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hyperlink" Target="https://www.google.com/search?sca_esv=90792164865d8ba1&amp;rlz=1C1NHXL_enIN1001IN1001&amp;q=employee+retention&amp;sa=X&amp;ved=2ahUKEwiS14akkoqPAxUNUGwGHQkJN3sQxccNegQIKxAB&amp;mstk=AUtExfAioLgrJAQx7haeIZ06sT51-e66swovjxKMk9wpJYTmtG7HBkOtOSH4zihXAuEvakZzbcAULJWvIKNP1q-VD6MzElNmi8wrecLeTJHPUJ9ktJesDbDa3UWBEyr9YjH7qnw&amp;csui=3"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en.wikipedia.org/wiki/Talent_managemen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sap.com/india/products/hcm/talent-management.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sap.com/india/products/technology-platform/what-is-cloud-computing.html" TargetMode="External"/><Relationship Id="rId2" Type="http://schemas.openxmlformats.org/officeDocument/2006/relationships/hyperlink" Target="https://www.sap.com/india/products/hcm/talent-management.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sap.com/india/products/hcm/recruiting-software.html" TargetMode="External"/><Relationship Id="rId2" Type="http://schemas.openxmlformats.org/officeDocument/2006/relationships/hyperlink" Target="https://www.sap.com/india/products/hcm/data-cloud.html" TargetMode="External"/><Relationship Id="rId1" Type="http://schemas.openxmlformats.org/officeDocument/2006/relationships/slideLayout" Target="../slideLayouts/slideLayout2.xml"/><Relationship Id="rId4" Type="http://schemas.openxmlformats.org/officeDocument/2006/relationships/hyperlink" Target="https://www.sap.com/india/products/hcm/employee-onboarding.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sap.com/india/products/hcm/compensation-management.html" TargetMode="External"/><Relationship Id="rId2" Type="http://schemas.openxmlformats.org/officeDocument/2006/relationships/hyperlink" Target="https://www.sap.com/india/products/hcm/performance-goals.html" TargetMode="External"/><Relationship Id="rId1" Type="http://schemas.openxmlformats.org/officeDocument/2006/relationships/slideLayout" Target="../slideLayouts/slideLayout2.xml"/><Relationship Id="rId4" Type="http://schemas.openxmlformats.org/officeDocument/2006/relationships/hyperlink" Target="https://www.sap.com/india/products/hcm/corporate-lms.htm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www.google.com/search?sca_esv=34443d8b2c0c5fa7&amp;rlz=1C1NHXL_enIN1001IN1001&amp;cs=0&amp;q=SMART&amp;sa=X&amp;ved=2ahUKEwjHkou3tq-PAxXzxzgGHY3gOnsQxccNegQIOxAB&amp;mstk=AUtExfAPSQ9frpy0eZfFfKsk0hZlWanNuQhiO1DonDA8ulyzILN-aK7hukAerSO7MssEgXHPvlRRcatnJQk6k42FtvuqBw2ochu0zc6ueqk_SclfXnXvZl2Fr7oFU66fhQR7xpI&amp;csui=3"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772400" cy="2520279"/>
          </a:xfrm>
        </p:spPr>
        <p:txBody>
          <a:bodyPr>
            <a:normAutofit fontScale="90000"/>
          </a:bodyPr>
          <a:lstStyle/>
          <a:p>
            <a:r>
              <a:rPr lang="en-IN" dirty="0" smtClean="0"/>
              <a:t>Unit 1</a:t>
            </a:r>
            <a:br>
              <a:rPr lang="en-IN" dirty="0" smtClean="0"/>
            </a:br>
            <a:r>
              <a:rPr lang="en-IN" dirty="0" smtClean="0"/>
              <a:t/>
            </a:r>
            <a:br>
              <a:rPr lang="en-IN" dirty="0" smtClean="0"/>
            </a:br>
            <a:r>
              <a:rPr lang="en-IN" dirty="0" smtClean="0"/>
              <a:t>Talent Management</a:t>
            </a:r>
            <a:br>
              <a:rPr lang="en-IN" dirty="0" smtClean="0"/>
            </a:br>
            <a:r>
              <a:rPr lang="en-IN" dirty="0" smtClean="0"/>
              <a:t>Meaning and Significance of Talent Management</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3338" y="3175"/>
            <a:ext cx="9212263" cy="6850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solidFill>
                  <a:srgbClr val="003399"/>
                </a:solidFill>
              </a:defRPr>
            </a:pPr>
            <a:r>
              <a:t>6. Candidate Experience</a:t>
            </a:r>
          </a:p>
        </p:txBody>
      </p:sp>
      <p:sp>
        <p:nvSpPr>
          <p:cNvPr id="3" name="Content Placeholder 2"/>
          <p:cNvSpPr>
            <a:spLocks noGrp="1"/>
          </p:cNvSpPr>
          <p:nvPr>
            <p:ph idx="1"/>
          </p:nvPr>
        </p:nvSpPr>
        <p:spPr/>
        <p:txBody>
          <a:bodyPr/>
          <a:lstStyle/>
          <a:p>
            <a:pPr>
              <a:defRPr sz="2000">
                <a:solidFill>
                  <a:srgbClr val="003366"/>
                </a:solidFill>
              </a:defRPr>
            </a:pPr>
            <a:r>
              <a:t>• Simple, respectful, and transparent hiring process.</a:t>
            </a:r>
          </a:p>
          <a:p>
            <a:pPr>
              <a:defRPr sz="2000">
                <a:solidFill>
                  <a:srgbClr val="003366"/>
                </a:solidFill>
              </a:defRPr>
            </a:pPr>
            <a:r>
              <a:t>• Quick feedback and clear communication improve satisfaction.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solidFill>
                  <a:srgbClr val="003399"/>
                </a:solidFill>
              </a:defRPr>
            </a:pPr>
            <a:r>
              <a:t>7. Internal Mobility</a:t>
            </a:r>
          </a:p>
        </p:txBody>
      </p:sp>
      <p:sp>
        <p:nvSpPr>
          <p:cNvPr id="3" name="Content Placeholder 2"/>
          <p:cNvSpPr>
            <a:spLocks noGrp="1"/>
          </p:cNvSpPr>
          <p:nvPr>
            <p:ph idx="1"/>
          </p:nvPr>
        </p:nvSpPr>
        <p:spPr/>
        <p:txBody>
          <a:bodyPr/>
          <a:lstStyle/>
          <a:p>
            <a:pPr>
              <a:defRPr sz="2000">
                <a:solidFill>
                  <a:srgbClr val="003366"/>
                </a:solidFill>
              </a:defRPr>
            </a:pPr>
            <a:r>
              <a:t>• Encourages promoting current employees to new roles.</a:t>
            </a:r>
          </a:p>
          <a:p>
            <a:pPr>
              <a:defRPr sz="2000">
                <a:solidFill>
                  <a:srgbClr val="003366"/>
                </a:solidFill>
              </a:defRPr>
            </a:pPr>
            <a:r>
              <a:t>• Builds loyalty and reduces external hiring costs.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solidFill>
                  <a:srgbClr val="003399"/>
                </a:solidFill>
              </a:defRPr>
            </a:pPr>
            <a:r>
              <a:t>8. Remote and Global Hiring</a:t>
            </a:r>
          </a:p>
        </p:txBody>
      </p:sp>
      <p:sp>
        <p:nvSpPr>
          <p:cNvPr id="3" name="Content Placeholder 2"/>
          <p:cNvSpPr>
            <a:spLocks noGrp="1"/>
          </p:cNvSpPr>
          <p:nvPr>
            <p:ph idx="1"/>
          </p:nvPr>
        </p:nvSpPr>
        <p:spPr/>
        <p:txBody>
          <a:bodyPr/>
          <a:lstStyle/>
          <a:p>
            <a:pPr>
              <a:defRPr sz="2000">
                <a:solidFill>
                  <a:srgbClr val="003366"/>
                </a:solidFill>
              </a:defRPr>
            </a:pPr>
            <a:r>
              <a:t>• Companies hire talent from any location using digital tools.</a:t>
            </a:r>
          </a:p>
          <a:p>
            <a:pPr>
              <a:defRPr sz="2000">
                <a:solidFill>
                  <a:srgbClr val="003366"/>
                </a:solidFill>
              </a:defRPr>
            </a:pPr>
            <a:r>
              <a:t>• Expands access to global skills.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solidFill>
                  <a:srgbClr val="003399"/>
                </a:solidFill>
              </a:defRPr>
            </a:pPr>
            <a:r>
              <a:t>9. Talent Pooling and Pipelines</a:t>
            </a:r>
          </a:p>
        </p:txBody>
      </p:sp>
      <p:sp>
        <p:nvSpPr>
          <p:cNvPr id="3" name="Content Placeholder 2"/>
          <p:cNvSpPr>
            <a:spLocks noGrp="1"/>
          </p:cNvSpPr>
          <p:nvPr>
            <p:ph idx="1"/>
          </p:nvPr>
        </p:nvSpPr>
        <p:spPr/>
        <p:txBody>
          <a:bodyPr/>
          <a:lstStyle/>
          <a:p>
            <a:pPr>
              <a:defRPr sz="2000">
                <a:solidFill>
                  <a:srgbClr val="003366"/>
                </a:solidFill>
              </a:defRPr>
            </a:pPr>
            <a:r>
              <a:t>• Maintaining a list of potential candidates for future roles.</a:t>
            </a:r>
          </a:p>
          <a:p>
            <a:pPr>
              <a:defRPr sz="2000">
                <a:solidFill>
                  <a:srgbClr val="003366"/>
                </a:solidFill>
              </a:defRPr>
            </a:pPr>
            <a:r>
              <a:t>• Helps fill vacancies faster when openings arise.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solidFill>
                  <a:srgbClr val="003399"/>
                </a:solidFill>
              </a:defRPr>
            </a:pPr>
            <a:r>
              <a:t>10. Strategic Partnerships and Campus Hiring</a:t>
            </a:r>
          </a:p>
        </p:txBody>
      </p:sp>
      <p:sp>
        <p:nvSpPr>
          <p:cNvPr id="3" name="Content Placeholder 2"/>
          <p:cNvSpPr>
            <a:spLocks noGrp="1"/>
          </p:cNvSpPr>
          <p:nvPr>
            <p:ph idx="1"/>
          </p:nvPr>
        </p:nvSpPr>
        <p:spPr/>
        <p:txBody>
          <a:bodyPr/>
          <a:lstStyle/>
          <a:p>
            <a:pPr>
              <a:defRPr sz="2000">
                <a:solidFill>
                  <a:srgbClr val="003366"/>
                </a:solidFill>
              </a:defRPr>
            </a:pPr>
            <a:r>
              <a:t>• Collaboration with colleges and institutes for fresh talent.</a:t>
            </a:r>
          </a:p>
          <a:p>
            <a:pPr>
              <a:defRPr sz="2000">
                <a:solidFill>
                  <a:srgbClr val="003366"/>
                </a:solidFill>
              </a:defRPr>
            </a:pPr>
            <a:r>
              <a:t>• Internship and placement drives attract young professionals.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solidFill>
                  <a:srgbClr val="003399"/>
                </a:solidFill>
              </a:defRPr>
            </a:pPr>
            <a:r>
              <a:t>Conclusion</a:t>
            </a:r>
          </a:p>
        </p:txBody>
      </p:sp>
      <p:sp>
        <p:nvSpPr>
          <p:cNvPr id="3" name="Content Placeholder 2"/>
          <p:cNvSpPr>
            <a:spLocks noGrp="1"/>
          </p:cNvSpPr>
          <p:nvPr>
            <p:ph idx="1"/>
          </p:nvPr>
        </p:nvSpPr>
        <p:spPr/>
        <p:txBody>
          <a:bodyPr/>
          <a:lstStyle/>
          <a:p>
            <a:pPr>
              <a:defRPr sz="2000">
                <a:solidFill>
                  <a:srgbClr val="003366"/>
                </a:solidFill>
              </a:defRPr>
            </a:pPr>
            <a:r>
              <a:t>• Talent acquisition is evolving with technology and strategy.</a:t>
            </a:r>
          </a:p>
          <a:p>
            <a:pPr>
              <a:defRPr sz="2000">
                <a:solidFill>
                  <a:srgbClr val="003366"/>
                </a:solidFill>
              </a:defRPr>
            </a:pPr>
            <a:r>
              <a:t>• Focus is shifting to diversity, data, and digital transformation.</a:t>
            </a:r>
          </a:p>
          <a:p>
            <a:pPr>
              <a:defRPr sz="2000">
                <a:solidFill>
                  <a:srgbClr val="003366"/>
                </a:solidFill>
              </a:defRPr>
            </a:pPr>
            <a:r>
              <a:t>• Strategic hiring builds a stronger and more adaptable workforce.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lgerian" panose="04020705040A02060702" pitchFamily="82" charset="0"/>
              </a:rPr>
              <a:t>IMPROVING EMPLOYEE RETENTION</a:t>
            </a:r>
          </a:p>
        </p:txBody>
      </p:sp>
      <p:sp>
        <p:nvSpPr>
          <p:cNvPr id="3" name="Subtitle 2"/>
          <p:cNvSpPr>
            <a:spLocks noGrp="1"/>
          </p:cNvSpPr>
          <p:nvPr>
            <p:ph type="subTitle" idx="1"/>
          </p:nvPr>
        </p:nvSpPr>
        <p:spPr/>
        <p:txBody>
          <a:bodyPr/>
          <a:lstStyle/>
          <a:p>
            <a:r>
              <a:rPr lang="en-US" dirty="0">
                <a:solidFill>
                  <a:schemeClr val="tx2">
                    <a:lumMod val="75000"/>
                  </a:schemeClr>
                </a:solidFill>
                <a:latin typeface="Arial Black" panose="020B0A04020102020204" pitchFamily="34" charset="0"/>
              </a:rPr>
              <a:t>K.JAGADEESH KUMAR </a:t>
            </a:r>
          </a:p>
          <a:p>
            <a:r>
              <a:rPr lang="en-US" dirty="0">
                <a:solidFill>
                  <a:schemeClr val="tx2">
                    <a:lumMod val="75000"/>
                  </a:schemeClr>
                </a:solidFill>
                <a:latin typeface="Arial Black" panose="020B0A04020102020204" pitchFamily="34" charset="0"/>
              </a:rPr>
              <a:t>2</a:t>
            </a:r>
            <a:r>
              <a:rPr lang="en-US" baseline="30000" dirty="0">
                <a:solidFill>
                  <a:schemeClr val="tx2">
                    <a:lumMod val="75000"/>
                  </a:schemeClr>
                </a:solidFill>
                <a:latin typeface="Arial Black" panose="020B0A04020102020204" pitchFamily="34" charset="0"/>
              </a:rPr>
              <a:t>ND</a:t>
            </a:r>
            <a:r>
              <a:rPr lang="en-US" dirty="0">
                <a:solidFill>
                  <a:schemeClr val="tx2">
                    <a:lumMod val="75000"/>
                  </a:schemeClr>
                </a:solidFill>
                <a:latin typeface="Arial Black" panose="020B0A04020102020204" pitchFamily="34" charset="0"/>
              </a:rPr>
              <a:t> MBA</a:t>
            </a:r>
          </a:p>
          <a:p>
            <a:r>
              <a:rPr lang="en-US" dirty="0">
                <a:solidFill>
                  <a:schemeClr val="tx2">
                    <a:lumMod val="75000"/>
                  </a:schemeClr>
                </a:solidFill>
                <a:latin typeface="Arial Black" panose="020B0A04020102020204" pitchFamily="34" charset="0"/>
              </a:rPr>
              <a:t>SITAMS</a:t>
            </a:r>
          </a:p>
          <a:p>
            <a:endParaRPr lang="en-US" dirty="0">
              <a:solidFill>
                <a:schemeClr val="tx2">
                  <a:lumMod val="75000"/>
                </a:schemeClr>
              </a:solidFill>
              <a:latin typeface="Arial Black" panose="020B0A040201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772816"/>
            <a:ext cx="10230791" cy="1938992"/>
          </a:xfrm>
          <a:prstGeom prst="rect">
            <a:avLst/>
          </a:prstGeom>
          <a:noFill/>
        </p:spPr>
        <p:txBody>
          <a:bodyPr wrap="square" rtlCol="0">
            <a:spAutoFit/>
          </a:bodyPr>
          <a:lstStyle/>
          <a:p>
            <a:r>
              <a:rPr lang="en-US" sz="2400" b="1" dirty="0">
                <a:latin typeface="Algerian" pitchFamily="82" charset="0"/>
              </a:rPr>
              <a:t>INTRODUCTION</a:t>
            </a:r>
          </a:p>
          <a:p>
            <a:endParaRPr lang="en-US" sz="2400" b="1" dirty="0"/>
          </a:p>
          <a:p>
            <a:r>
              <a:rPr lang="en-US" sz="2400" dirty="0"/>
              <a:t>Improving Employee Retention Is The Organizational Goal </a:t>
            </a:r>
          </a:p>
          <a:p>
            <a:r>
              <a:rPr lang="en-US" sz="2400" dirty="0"/>
              <a:t>Of Keeping talented Employees by creating a positive work</a:t>
            </a:r>
          </a:p>
          <a:p>
            <a:r>
              <a:rPr lang="en-US" sz="2400" dirty="0"/>
              <a:t> environment that promotes engagement and reduces turnover</a:t>
            </a:r>
            <a:r>
              <a:rPr lang="en-US" sz="2400" b="1" dirty="0"/>
              <a:t>.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908720"/>
            <a:ext cx="8196859" cy="4524315"/>
          </a:xfrm>
          <a:prstGeom prst="rect">
            <a:avLst/>
          </a:prstGeom>
          <a:noFill/>
        </p:spPr>
        <p:txBody>
          <a:bodyPr wrap="none" rtlCol="0">
            <a:spAutoFit/>
          </a:bodyPr>
          <a:lstStyle/>
          <a:p>
            <a:r>
              <a:rPr lang="en-US" sz="3600" b="1" dirty="0">
                <a:latin typeface="Algerian" pitchFamily="82" charset="0"/>
              </a:rPr>
              <a:t>Key components of improving </a:t>
            </a:r>
          </a:p>
          <a:p>
            <a:r>
              <a:rPr lang="en-US" sz="3600" b="1" dirty="0">
                <a:latin typeface="Algerian" pitchFamily="82" charset="0"/>
              </a:rPr>
              <a:t>employee retention</a:t>
            </a:r>
          </a:p>
          <a:p>
            <a:endParaRPr lang="en-US" sz="3600" b="1" dirty="0"/>
          </a:p>
          <a:p>
            <a:r>
              <a:rPr lang="en-US" sz="3600" b="1" dirty="0"/>
              <a:t>1.Positive work environment</a:t>
            </a:r>
          </a:p>
          <a:p>
            <a:r>
              <a:rPr lang="en-US" sz="3600" b="1" dirty="0"/>
              <a:t>2.Career development</a:t>
            </a:r>
          </a:p>
          <a:p>
            <a:r>
              <a:rPr lang="en-US" sz="3600" b="1" dirty="0"/>
              <a:t>3.Recognition and appreciation</a:t>
            </a:r>
          </a:p>
          <a:p>
            <a:r>
              <a:rPr lang="en-US" sz="3600" b="1" dirty="0"/>
              <a:t>4.Competitive compensation and benefits</a:t>
            </a:r>
          </a:p>
          <a:p>
            <a:r>
              <a:rPr lang="en-US" sz="3600" b="1" dirty="0"/>
              <a:t>5.Work life balance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1412776"/>
            <a:ext cx="8254632" cy="2862322"/>
          </a:xfrm>
          <a:prstGeom prst="rect">
            <a:avLst/>
          </a:prstGeom>
          <a:noFill/>
        </p:spPr>
        <p:txBody>
          <a:bodyPr wrap="none" rtlCol="0">
            <a:spAutoFit/>
          </a:bodyPr>
          <a:lstStyle/>
          <a:p>
            <a:r>
              <a:rPr lang="en-US" sz="3600" dirty="0">
                <a:latin typeface="Algerian" pitchFamily="82" charset="0"/>
              </a:rPr>
              <a:t>Positive work environment</a:t>
            </a:r>
          </a:p>
          <a:p>
            <a:endParaRPr lang="en-US" sz="3600" dirty="0"/>
          </a:p>
          <a:p>
            <a:r>
              <a:rPr lang="en-US" sz="3600" dirty="0"/>
              <a:t>Cultivating a culture where employees feel </a:t>
            </a:r>
          </a:p>
          <a:p>
            <a:r>
              <a:rPr lang="en-US" sz="3600" dirty="0"/>
              <a:t>valued supported and</a:t>
            </a:r>
          </a:p>
          <a:p>
            <a:r>
              <a:rPr lang="en-US" sz="3600" dirty="0"/>
              <a:t>Have a sense of belonging.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Importance of Talent Management</a:t>
            </a:r>
            <a:endParaRPr lang="en-US" dirty="0"/>
          </a:p>
        </p:txBody>
      </p:sp>
      <p:sp>
        <p:nvSpPr>
          <p:cNvPr id="3" name="Content Placeholder 2"/>
          <p:cNvSpPr>
            <a:spLocks noGrp="1"/>
          </p:cNvSpPr>
          <p:nvPr>
            <p:ph sz="quarter" idx="1"/>
          </p:nvPr>
        </p:nvSpPr>
        <p:spPr/>
        <p:txBody>
          <a:bodyPr>
            <a:noAutofit/>
          </a:bodyPr>
          <a:lstStyle/>
          <a:p>
            <a:pPr algn="just">
              <a:buNone/>
            </a:pPr>
            <a:r>
              <a:rPr lang="en-US" sz="1800" b="1" dirty="0">
                <a:latin typeface="Times New Roman" pitchFamily="18" charset="0"/>
                <a:cs typeface="Times New Roman" pitchFamily="18" charset="0"/>
              </a:rPr>
              <a:t>Driving organizational performance</a:t>
            </a:r>
          </a:p>
          <a:p>
            <a:pPr algn="just"/>
            <a:r>
              <a:rPr lang="en-US" sz="1800" dirty="0">
                <a:latin typeface="Times New Roman" pitchFamily="18" charset="0"/>
                <a:cs typeface="Times New Roman" pitchFamily="18" charset="0"/>
              </a:rPr>
              <a:t>Employees with the </a:t>
            </a:r>
            <a:r>
              <a:rPr lang="en-US" sz="1800" b="1" i="1" dirty="0">
                <a:solidFill>
                  <a:srgbClr val="7030A0"/>
                </a:solidFill>
                <a:latin typeface="Times New Roman" pitchFamily="18" charset="0"/>
                <a:cs typeface="Times New Roman" pitchFamily="18" charset="0"/>
              </a:rPr>
              <a:t>right skills and competencies in the correct positions</a:t>
            </a:r>
            <a:r>
              <a:rPr lang="en-US" sz="1800" dirty="0">
                <a:latin typeface="Times New Roman" pitchFamily="18" charset="0"/>
                <a:cs typeface="Times New Roman" pitchFamily="18" charset="0"/>
              </a:rPr>
              <a:t> are able to </a:t>
            </a:r>
            <a:r>
              <a:rPr lang="en-US" sz="1800" b="1" i="1" dirty="0">
                <a:solidFill>
                  <a:srgbClr val="7030A0"/>
                </a:solidFill>
                <a:latin typeface="Times New Roman" pitchFamily="18" charset="0"/>
                <a:cs typeface="Times New Roman" pitchFamily="18" charset="0"/>
              </a:rPr>
              <a:t>maximize their contribution to the organization</a:t>
            </a:r>
            <a:r>
              <a:rPr lang="en-US" sz="1800" dirty="0">
                <a:solidFill>
                  <a:srgbClr val="7030A0"/>
                </a:solidFill>
                <a:latin typeface="Times New Roman" pitchFamily="18" charset="0"/>
                <a:cs typeface="Times New Roman" pitchFamily="18" charset="0"/>
              </a:rPr>
              <a:t>, </a:t>
            </a:r>
            <a:r>
              <a:rPr lang="en-US" sz="1800" dirty="0">
                <a:latin typeface="Times New Roman" pitchFamily="18" charset="0"/>
                <a:cs typeface="Times New Roman" pitchFamily="18" charset="0"/>
              </a:rPr>
              <a:t>resulting in improved </a:t>
            </a:r>
            <a:r>
              <a:rPr lang="en-US" sz="1800" b="1" i="1" dirty="0">
                <a:solidFill>
                  <a:srgbClr val="7030A0"/>
                </a:solidFill>
                <a:latin typeface="Times New Roman" pitchFamily="18" charset="0"/>
                <a:cs typeface="Times New Roman" pitchFamily="18" charset="0"/>
              </a:rPr>
              <a:t>productivity and organizational performance</a:t>
            </a:r>
            <a:r>
              <a:rPr lang="en-US" sz="1800" dirty="0">
                <a:latin typeface="Times New Roman" pitchFamily="18" charset="0"/>
                <a:cs typeface="Times New Roman" pitchFamily="18" charset="0"/>
              </a:rPr>
              <a:t>.</a:t>
            </a:r>
          </a:p>
          <a:p>
            <a:pPr algn="just"/>
            <a:r>
              <a:rPr lang="en-US" sz="1800" dirty="0">
                <a:latin typeface="Times New Roman" pitchFamily="18" charset="0"/>
                <a:cs typeface="Times New Roman" pitchFamily="18" charset="0"/>
              </a:rPr>
              <a:t>By attracting and retaining top talent and creating a culture of performance excellence, organizations can achieve </a:t>
            </a:r>
            <a:r>
              <a:rPr lang="en-US" sz="1800" b="1" i="1" dirty="0">
                <a:solidFill>
                  <a:srgbClr val="7030A0"/>
                </a:solidFill>
                <a:latin typeface="Times New Roman" pitchFamily="18" charset="0"/>
                <a:cs typeface="Times New Roman" pitchFamily="18" charset="0"/>
              </a:rPr>
              <a:t>better results </a:t>
            </a:r>
            <a:r>
              <a:rPr lang="en-US" sz="1800" dirty="0">
                <a:latin typeface="Times New Roman" pitchFamily="18" charset="0"/>
                <a:cs typeface="Times New Roman" pitchFamily="18" charset="0"/>
              </a:rPr>
              <a:t>and gain a </a:t>
            </a:r>
            <a:r>
              <a:rPr lang="en-US" sz="1800" b="1" i="1" dirty="0">
                <a:solidFill>
                  <a:srgbClr val="7030A0"/>
                </a:solidFill>
                <a:latin typeface="Times New Roman" pitchFamily="18" charset="0"/>
                <a:cs typeface="Times New Roman" pitchFamily="18" charset="0"/>
              </a:rPr>
              <a:t>competitive advantage</a:t>
            </a:r>
            <a:r>
              <a:rPr lang="en-US" sz="1800" b="1" i="1" dirty="0" smtClean="0">
                <a:solidFill>
                  <a:srgbClr val="7030A0"/>
                </a:solidFill>
                <a:latin typeface="Times New Roman" pitchFamily="18" charset="0"/>
                <a:cs typeface="Times New Roman" pitchFamily="18" charset="0"/>
              </a:rPr>
              <a:t>.</a:t>
            </a:r>
          </a:p>
          <a:p>
            <a:pPr algn="just"/>
            <a:endParaRPr lang="en-US" sz="1800" dirty="0">
              <a:latin typeface="Times New Roman" pitchFamily="18" charset="0"/>
              <a:cs typeface="Times New Roman" pitchFamily="18" charset="0"/>
            </a:endParaRPr>
          </a:p>
          <a:p>
            <a:pPr algn="just">
              <a:buNone/>
            </a:pPr>
            <a:r>
              <a:rPr lang="en-US" sz="1800" b="1" dirty="0" smtClean="0">
                <a:latin typeface="Times New Roman" pitchFamily="18" charset="0"/>
                <a:cs typeface="Times New Roman" pitchFamily="18" charset="0"/>
              </a:rPr>
              <a:t>Attracting top talent</a:t>
            </a:r>
          </a:p>
          <a:p>
            <a:pPr algn="just"/>
            <a:r>
              <a:rPr lang="en-US" sz="1800" dirty="0" smtClean="0">
                <a:latin typeface="Times New Roman" pitchFamily="18" charset="0"/>
                <a:cs typeface="Times New Roman" pitchFamily="18" charset="0"/>
              </a:rPr>
              <a:t>HR applies </a:t>
            </a:r>
            <a:r>
              <a:rPr lang="en-US" sz="1800" b="1" i="1" dirty="0" smtClean="0">
                <a:solidFill>
                  <a:srgbClr val="7030A0"/>
                </a:solidFill>
                <a:latin typeface="Times New Roman" pitchFamily="18" charset="0"/>
                <a:cs typeface="Times New Roman" pitchFamily="18" charset="0"/>
              </a:rPr>
              <a:t>effective talent management strategies </a:t>
            </a:r>
            <a:r>
              <a:rPr lang="en-US" sz="1800" dirty="0" smtClean="0">
                <a:latin typeface="Times New Roman" pitchFamily="18" charset="0"/>
                <a:cs typeface="Times New Roman" pitchFamily="18" charset="0"/>
              </a:rPr>
              <a:t>to help </a:t>
            </a:r>
            <a:r>
              <a:rPr lang="en-US" sz="1800" b="1" i="1" dirty="0" smtClean="0">
                <a:solidFill>
                  <a:srgbClr val="7030A0"/>
                </a:solidFill>
                <a:latin typeface="Times New Roman" pitchFamily="18" charset="0"/>
                <a:cs typeface="Times New Roman" pitchFamily="18" charset="0"/>
              </a:rPr>
              <a:t>identify the specific skills and qualities</a:t>
            </a:r>
            <a:r>
              <a:rPr lang="en-US" sz="1800" dirty="0" smtClean="0">
                <a:latin typeface="Times New Roman" pitchFamily="18" charset="0"/>
                <a:cs typeface="Times New Roman" pitchFamily="18" charset="0"/>
              </a:rPr>
              <a:t> they </a:t>
            </a:r>
            <a:r>
              <a:rPr lang="en-US" sz="1800" b="1" i="1" dirty="0" smtClean="0">
                <a:solidFill>
                  <a:srgbClr val="7030A0"/>
                </a:solidFill>
                <a:latin typeface="Times New Roman" pitchFamily="18" charset="0"/>
                <a:cs typeface="Times New Roman" pitchFamily="18" charset="0"/>
              </a:rPr>
              <a:t>need in new hires</a:t>
            </a:r>
            <a:r>
              <a:rPr lang="en-US" sz="1800" dirty="0" smtClean="0">
                <a:latin typeface="Times New Roman" pitchFamily="18" charset="0"/>
                <a:cs typeface="Times New Roman" pitchFamily="18" charset="0"/>
              </a:rPr>
              <a:t>, making the recruitment process more efficient and effective</a:t>
            </a:r>
            <a:endParaRPr lang="en-US" sz="1800" dirty="0">
              <a:latin typeface="Times New Roman" pitchFamily="18" charset="0"/>
              <a:cs typeface="Times New Roman" pitchFamily="18" charset="0"/>
            </a:endParaRPr>
          </a:p>
          <a:p>
            <a:pPr algn="just">
              <a:buNone/>
            </a:pPr>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4628" y="1412776"/>
            <a:ext cx="5854744" cy="2554545"/>
          </a:xfrm>
          <a:prstGeom prst="rect">
            <a:avLst/>
          </a:prstGeom>
          <a:noFill/>
        </p:spPr>
        <p:txBody>
          <a:bodyPr wrap="none" rtlCol="0">
            <a:spAutoFit/>
          </a:bodyPr>
          <a:lstStyle/>
          <a:p>
            <a:r>
              <a:rPr lang="en-US" sz="3200" dirty="0">
                <a:latin typeface="Algerian" pitchFamily="82" charset="0"/>
              </a:rPr>
              <a:t>Career development</a:t>
            </a:r>
          </a:p>
          <a:p>
            <a:endParaRPr lang="en-US" sz="3200" dirty="0"/>
          </a:p>
          <a:p>
            <a:r>
              <a:rPr lang="en-US" sz="3200" dirty="0"/>
              <a:t>Offering opportunities for growth </a:t>
            </a:r>
          </a:p>
          <a:p>
            <a:r>
              <a:rPr lang="en-US" sz="3200" dirty="0"/>
              <a:t>such as training ,mentorship and</a:t>
            </a:r>
          </a:p>
          <a:p>
            <a:r>
              <a:rPr lang="en-US" sz="3200" dirty="0"/>
              <a:t>Clear promotion paths.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9148" y="1196752"/>
            <a:ext cx="6577442" cy="2554545"/>
          </a:xfrm>
          <a:prstGeom prst="rect">
            <a:avLst/>
          </a:prstGeom>
          <a:noFill/>
        </p:spPr>
        <p:txBody>
          <a:bodyPr wrap="none" rtlCol="0">
            <a:spAutoFit/>
          </a:bodyPr>
          <a:lstStyle/>
          <a:p>
            <a:r>
              <a:rPr lang="en-US" sz="3200" dirty="0">
                <a:latin typeface="Algerian" pitchFamily="82" charset="0"/>
              </a:rPr>
              <a:t>Recognition and appreciation</a:t>
            </a:r>
          </a:p>
          <a:p>
            <a:endParaRPr lang="en-US" sz="3200" dirty="0"/>
          </a:p>
          <a:p>
            <a:r>
              <a:rPr lang="en-US" sz="3200" dirty="0"/>
              <a:t>Acknowledging employee</a:t>
            </a:r>
          </a:p>
          <a:p>
            <a:r>
              <a:rPr lang="en-US" sz="3200" dirty="0"/>
              <a:t>Contributions through public praise,</a:t>
            </a:r>
          </a:p>
          <a:p>
            <a:r>
              <a:rPr lang="en-US" sz="3200" dirty="0"/>
              <a:t>Bonuses other forms of appreciation</a:t>
            </a:r>
            <a:r>
              <a:rPr lang="en-US" dirty="0"/>
              <a: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249" y="1844824"/>
            <a:ext cx="8606843" cy="2554545"/>
          </a:xfrm>
          <a:prstGeom prst="rect">
            <a:avLst/>
          </a:prstGeom>
          <a:noFill/>
        </p:spPr>
        <p:txBody>
          <a:bodyPr wrap="none" rtlCol="0">
            <a:spAutoFit/>
          </a:bodyPr>
          <a:lstStyle/>
          <a:p>
            <a:r>
              <a:rPr lang="en-US" sz="3200" dirty="0">
                <a:latin typeface="Algerian" pitchFamily="82" charset="0"/>
              </a:rPr>
              <a:t>Competitive compensation and benefits</a:t>
            </a:r>
          </a:p>
          <a:p>
            <a:endParaRPr lang="en-US" sz="3200" dirty="0">
              <a:latin typeface="Algerian" pitchFamily="82" charset="0"/>
            </a:endParaRPr>
          </a:p>
          <a:p>
            <a:r>
              <a:rPr lang="en-US" sz="3200" dirty="0"/>
              <a:t>Providing salaries, health insurance ,</a:t>
            </a:r>
          </a:p>
          <a:p>
            <a:r>
              <a:rPr lang="en-US" sz="3200" dirty="0"/>
              <a:t> and retirement plans that</a:t>
            </a:r>
          </a:p>
          <a:p>
            <a:r>
              <a:rPr lang="en-US" sz="3200" dirty="0"/>
              <a:t> are competitive within the industry</a:t>
            </a:r>
            <a:r>
              <a:rPr lang="en-US" dirty="0"/>
              <a: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1736" y="857232"/>
            <a:ext cx="4217821" cy="861774"/>
          </a:xfrm>
          <a:prstGeom prst="rect">
            <a:avLst/>
          </a:prstGeom>
          <a:noFill/>
        </p:spPr>
        <p:txBody>
          <a:bodyPr wrap="none" rtlCol="0">
            <a:spAutoFit/>
          </a:bodyPr>
          <a:lstStyle/>
          <a:p>
            <a:r>
              <a:rPr lang="en-US" sz="3200" dirty="0">
                <a:latin typeface="Algerian" pitchFamily="82" charset="0"/>
              </a:rPr>
              <a:t>Work-life balance</a:t>
            </a:r>
          </a:p>
          <a:p>
            <a:endParaRPr lang="en-US" dirty="0"/>
          </a:p>
        </p:txBody>
      </p:sp>
      <p:pic>
        <p:nvPicPr>
          <p:cNvPr id="4" name="Picture 3" descr="images work life blance.jfif"/>
          <p:cNvPicPr>
            <a:picLocks noChangeAspect="1"/>
          </p:cNvPicPr>
          <p:nvPr/>
        </p:nvPicPr>
        <p:blipFill>
          <a:blip r:embed="rId2"/>
          <a:stretch>
            <a:fillRect/>
          </a:stretch>
        </p:blipFill>
        <p:spPr>
          <a:xfrm>
            <a:off x="1928794" y="2000240"/>
            <a:ext cx="5238766" cy="2571768"/>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0540A3-FFD0-CE29-F3F8-040AC2C1A016}"/>
              </a:ext>
            </a:extLst>
          </p:cNvPr>
          <p:cNvSpPr>
            <a:spLocks noGrp="1"/>
          </p:cNvSpPr>
          <p:nvPr>
            <p:ph type="ctrTitle"/>
          </p:nvPr>
        </p:nvSpPr>
        <p:spPr/>
        <p:txBody>
          <a:bodyPr/>
          <a:lstStyle/>
          <a:p>
            <a:r>
              <a:rPr lang="en-IN" dirty="0">
                <a:solidFill>
                  <a:schemeClr val="accent1">
                    <a:lumMod val="50000"/>
                  </a:schemeClr>
                </a:solidFill>
                <a:latin typeface="Algerian" panose="04020705040A02060702" pitchFamily="82" charset="0"/>
              </a:rPr>
              <a:t>RETAINING AND ENGAGING WORKERS</a:t>
            </a:r>
          </a:p>
        </p:txBody>
      </p:sp>
      <p:sp>
        <p:nvSpPr>
          <p:cNvPr id="3" name="Subtitle 2">
            <a:extLst>
              <a:ext uri="{FF2B5EF4-FFF2-40B4-BE49-F238E27FC236}">
                <a16:creationId xmlns:a16="http://schemas.microsoft.com/office/drawing/2014/main" xmlns="" id="{A05C104F-9D83-FD7E-16E6-564AA45BB671}"/>
              </a:ext>
            </a:extLst>
          </p:cNvPr>
          <p:cNvSpPr>
            <a:spLocks noGrp="1"/>
          </p:cNvSpPr>
          <p:nvPr>
            <p:ph type="subTitle" idx="1"/>
          </p:nvPr>
        </p:nvSpPr>
        <p:spPr/>
        <p:txBody>
          <a:bodyPr>
            <a:normAutofit/>
          </a:bodyPr>
          <a:lstStyle/>
          <a:p>
            <a:r>
              <a:rPr lang="en-IN" sz="2800" dirty="0">
                <a:latin typeface="Arial Black" panose="020B0A04020102020204" pitchFamily="34" charset="0"/>
              </a:rPr>
              <a:t>PRESENTED BY</a:t>
            </a:r>
          </a:p>
          <a:p>
            <a:r>
              <a:rPr lang="en-IN" sz="2800" dirty="0">
                <a:latin typeface="Arial Black" panose="020B0A04020102020204" pitchFamily="34" charset="0"/>
              </a:rPr>
              <a:t>    </a:t>
            </a:r>
            <a:r>
              <a:rPr lang="en-IN" sz="2800" dirty="0"/>
              <a:t>k Charan </a:t>
            </a:r>
            <a:r>
              <a:rPr lang="en-IN" sz="2800" dirty="0" err="1"/>
              <a:t>kumar</a:t>
            </a:r>
            <a:endParaRPr lang="en-IN" sz="2800" dirty="0">
              <a:latin typeface="Arial Black" panose="020B0A04020102020204" pitchFamily="34" charset="0"/>
            </a:endParaRPr>
          </a:p>
        </p:txBody>
      </p:sp>
    </p:spTree>
    <p:extLst>
      <p:ext uri="{BB962C8B-B14F-4D97-AF65-F5344CB8AC3E}">
        <p14:creationId xmlns:p14="http://schemas.microsoft.com/office/powerpoint/2010/main" xmlns="" val="28997659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E15C1-DBB5-FEDC-3EE0-68C9428E7869}"/>
              </a:ext>
            </a:extLst>
          </p:cNvPr>
          <p:cNvSpPr>
            <a:spLocks noGrp="1"/>
          </p:cNvSpPr>
          <p:nvPr>
            <p:ph type="title"/>
          </p:nvPr>
        </p:nvSpPr>
        <p:spPr>
          <a:xfrm>
            <a:off x="1944694" y="1102936"/>
            <a:ext cx="6683765" cy="1140642"/>
          </a:xfrm>
        </p:spPr>
        <p:txBody>
          <a:bodyPr/>
          <a:lstStyle/>
          <a:p>
            <a:r>
              <a:rPr lang="en-IN" dirty="0">
                <a:solidFill>
                  <a:schemeClr val="accent1">
                    <a:lumMod val="50000"/>
                  </a:schemeClr>
                </a:solidFill>
                <a:latin typeface="Algerian" panose="04020705040A02060702" pitchFamily="82" charset="0"/>
              </a:rPr>
              <a:t>RETAINING</a:t>
            </a:r>
            <a:r>
              <a:rPr lang="en-IN" dirty="0"/>
              <a:t> </a:t>
            </a:r>
          </a:p>
        </p:txBody>
      </p:sp>
      <p:sp>
        <p:nvSpPr>
          <p:cNvPr id="3" name="Content Placeholder 2">
            <a:extLst>
              <a:ext uri="{FF2B5EF4-FFF2-40B4-BE49-F238E27FC236}">
                <a16:creationId xmlns:a16="http://schemas.microsoft.com/office/drawing/2014/main" xmlns="" id="{43C530F7-0B6A-76D7-16E4-0EFAEE06F3CA}"/>
              </a:ext>
            </a:extLst>
          </p:cNvPr>
          <p:cNvSpPr>
            <a:spLocks noGrp="1"/>
          </p:cNvSpPr>
          <p:nvPr>
            <p:ph idx="1"/>
          </p:nvPr>
        </p:nvSpPr>
        <p:spPr>
          <a:xfrm>
            <a:off x="1887718" y="2133600"/>
            <a:ext cx="6740741" cy="3805287"/>
          </a:xfrm>
        </p:spPr>
        <p:txBody>
          <a:bodyPr>
            <a:normAutofit/>
          </a:bodyPr>
          <a:lstStyle/>
          <a:p>
            <a:r>
              <a:rPr lang="en-IN" sz="2400" dirty="0"/>
              <a:t>Retention means keeping employees in the company for a long period by ensuring they are   happy, motivated ,and satisfied with their job</a:t>
            </a:r>
          </a:p>
          <a:p>
            <a:pPr marL="0" indent="0">
              <a:buNone/>
            </a:pPr>
            <a:endParaRPr lang="en-IN" sz="2400" dirty="0">
              <a:latin typeface="Algerian" panose="04020705040A02060702" pitchFamily="82" charset="0"/>
            </a:endParaRPr>
          </a:p>
          <a:p>
            <a:pPr marL="0" indent="0">
              <a:buNone/>
            </a:pPr>
            <a:r>
              <a:rPr lang="en-IN" sz="3600" dirty="0">
                <a:solidFill>
                  <a:schemeClr val="accent1">
                    <a:lumMod val="50000"/>
                  </a:schemeClr>
                </a:solidFill>
                <a:latin typeface="Algerian" panose="04020705040A02060702" pitchFamily="82" charset="0"/>
              </a:rPr>
              <a:t>ENGAGING WORKERS</a:t>
            </a:r>
          </a:p>
          <a:p>
            <a:pPr marL="0" indent="0">
              <a:buNone/>
            </a:pPr>
            <a:r>
              <a:rPr lang="en-IN" sz="2400" dirty="0">
                <a:solidFill>
                  <a:schemeClr val="tx1"/>
                </a:solidFill>
              </a:rPr>
              <a:t>Employee engagement means making workers feel emotionally connected, motivated and enthusiastic about their job and </a:t>
            </a:r>
            <a:r>
              <a:rPr lang="en-IN" sz="2400" dirty="0" err="1">
                <a:solidFill>
                  <a:schemeClr val="tx1"/>
                </a:solidFill>
              </a:rPr>
              <a:t>companys</a:t>
            </a:r>
            <a:r>
              <a:rPr lang="en-IN" sz="2400" dirty="0">
                <a:solidFill>
                  <a:schemeClr val="tx1"/>
                </a:solidFill>
              </a:rPr>
              <a:t> goals</a:t>
            </a:r>
          </a:p>
          <a:p>
            <a:pPr marL="0" indent="0">
              <a:buNone/>
            </a:pPr>
            <a:endParaRPr lang="en-IN" dirty="0">
              <a:solidFill>
                <a:schemeClr val="tx1"/>
              </a:solidFill>
            </a:endParaRPr>
          </a:p>
        </p:txBody>
      </p:sp>
    </p:spTree>
    <p:extLst>
      <p:ext uri="{BB962C8B-B14F-4D97-AF65-F5344CB8AC3E}">
        <p14:creationId xmlns:p14="http://schemas.microsoft.com/office/powerpoint/2010/main" xmlns="" val="42785411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FE9E56-57D1-36FB-E022-54FE234FCD5E}"/>
              </a:ext>
            </a:extLst>
          </p:cNvPr>
          <p:cNvSpPr>
            <a:spLocks noGrp="1"/>
          </p:cNvSpPr>
          <p:nvPr>
            <p:ph type="title"/>
          </p:nvPr>
        </p:nvSpPr>
        <p:spPr/>
        <p:txBody>
          <a:bodyPr/>
          <a:lstStyle/>
          <a:p>
            <a:r>
              <a:rPr lang="en-IN" dirty="0">
                <a:solidFill>
                  <a:schemeClr val="accent1">
                    <a:lumMod val="50000"/>
                  </a:schemeClr>
                </a:solidFill>
                <a:latin typeface="Algerian" panose="04020705040A02060702" pitchFamily="82" charset="0"/>
              </a:rPr>
              <a:t>Importance of retaining</a:t>
            </a:r>
          </a:p>
        </p:txBody>
      </p:sp>
      <p:sp>
        <p:nvSpPr>
          <p:cNvPr id="3" name="Content Placeholder 2">
            <a:extLst>
              <a:ext uri="{FF2B5EF4-FFF2-40B4-BE49-F238E27FC236}">
                <a16:creationId xmlns:a16="http://schemas.microsoft.com/office/drawing/2014/main" xmlns="" id="{24F05D7B-D647-942D-B5A7-2D415419C97B}"/>
              </a:ext>
            </a:extLst>
          </p:cNvPr>
          <p:cNvSpPr>
            <a:spLocks noGrp="1"/>
          </p:cNvSpPr>
          <p:nvPr>
            <p:ph idx="1"/>
          </p:nvPr>
        </p:nvSpPr>
        <p:spPr/>
        <p:txBody>
          <a:bodyPr/>
          <a:lstStyle/>
          <a:p>
            <a:r>
              <a:rPr lang="en-IN" sz="2400" dirty="0"/>
              <a:t>Reduces hiring and training costs</a:t>
            </a:r>
          </a:p>
          <a:p>
            <a:r>
              <a:rPr lang="en-IN" sz="2400" dirty="0"/>
              <a:t>Keeps experienced and skilled employees</a:t>
            </a:r>
          </a:p>
          <a:p>
            <a:r>
              <a:rPr lang="en-IN" sz="2400" dirty="0"/>
              <a:t>Improves company performance and productivity</a:t>
            </a:r>
          </a:p>
          <a:p>
            <a:pPr marL="0" indent="0">
              <a:buNone/>
            </a:pPr>
            <a:endParaRPr lang="en-IN" dirty="0"/>
          </a:p>
        </p:txBody>
      </p:sp>
    </p:spTree>
    <p:extLst>
      <p:ext uri="{BB962C8B-B14F-4D97-AF65-F5344CB8AC3E}">
        <p14:creationId xmlns:p14="http://schemas.microsoft.com/office/powerpoint/2010/main" xmlns="" val="42621450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8A3BB8-8D61-D264-363D-50BC2678F040}"/>
              </a:ext>
            </a:extLst>
          </p:cNvPr>
          <p:cNvSpPr>
            <a:spLocks noGrp="1"/>
          </p:cNvSpPr>
          <p:nvPr>
            <p:ph type="title"/>
          </p:nvPr>
        </p:nvSpPr>
        <p:spPr/>
        <p:txBody>
          <a:bodyPr/>
          <a:lstStyle/>
          <a:p>
            <a:r>
              <a:rPr lang="en-IN" dirty="0">
                <a:solidFill>
                  <a:schemeClr val="accent1">
                    <a:lumMod val="50000"/>
                  </a:schemeClr>
                </a:solidFill>
                <a:latin typeface="Algerian" panose="04020705040A02060702" pitchFamily="82" charset="0"/>
              </a:rPr>
              <a:t>Importance of engaging</a:t>
            </a:r>
          </a:p>
        </p:txBody>
      </p:sp>
      <p:sp>
        <p:nvSpPr>
          <p:cNvPr id="3" name="Content Placeholder 2">
            <a:extLst>
              <a:ext uri="{FF2B5EF4-FFF2-40B4-BE49-F238E27FC236}">
                <a16:creationId xmlns:a16="http://schemas.microsoft.com/office/drawing/2014/main" xmlns="" id="{ABBC44ED-D988-B24C-9333-05C55D7BDCC5}"/>
              </a:ext>
            </a:extLst>
          </p:cNvPr>
          <p:cNvSpPr>
            <a:spLocks noGrp="1"/>
          </p:cNvSpPr>
          <p:nvPr>
            <p:ph idx="1"/>
          </p:nvPr>
        </p:nvSpPr>
        <p:spPr>
          <a:xfrm>
            <a:off x="1861899" y="2133600"/>
            <a:ext cx="6686550" cy="3777622"/>
          </a:xfrm>
        </p:spPr>
        <p:txBody>
          <a:bodyPr>
            <a:normAutofit/>
          </a:bodyPr>
          <a:lstStyle/>
          <a:p>
            <a:r>
              <a:rPr lang="en-IN" sz="2400" dirty="0"/>
              <a:t>Increases productivity and creativity</a:t>
            </a:r>
          </a:p>
          <a:p>
            <a:r>
              <a:rPr lang="en-IN" sz="2400" dirty="0"/>
              <a:t>Improves teamwork and communication</a:t>
            </a:r>
          </a:p>
          <a:p>
            <a:r>
              <a:rPr lang="en-IN" sz="2400" dirty="0"/>
              <a:t>Builds loyalty and commitment to the organization</a:t>
            </a:r>
          </a:p>
        </p:txBody>
      </p:sp>
    </p:spTree>
    <p:extLst>
      <p:ext uri="{BB962C8B-B14F-4D97-AF65-F5344CB8AC3E}">
        <p14:creationId xmlns:p14="http://schemas.microsoft.com/office/powerpoint/2010/main" xmlns="" val="11466372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20226E-9617-34F6-F2F6-514182BF3DCA}"/>
              </a:ext>
            </a:extLst>
          </p:cNvPr>
          <p:cNvSpPr>
            <a:spLocks noGrp="1"/>
          </p:cNvSpPr>
          <p:nvPr>
            <p:ph type="title"/>
          </p:nvPr>
        </p:nvSpPr>
        <p:spPr/>
        <p:txBody>
          <a:bodyPr>
            <a:normAutofit fontScale="90000"/>
          </a:bodyPr>
          <a:lstStyle/>
          <a:p>
            <a:r>
              <a:rPr lang="en-IN" dirty="0">
                <a:solidFill>
                  <a:schemeClr val="accent1">
                    <a:lumMod val="50000"/>
                  </a:schemeClr>
                </a:solidFill>
                <a:latin typeface="Algerian" panose="04020705040A02060702" pitchFamily="82" charset="0"/>
              </a:rPr>
              <a:t>Strategies for Retaining Workers</a:t>
            </a:r>
          </a:p>
        </p:txBody>
      </p:sp>
      <p:sp>
        <p:nvSpPr>
          <p:cNvPr id="3" name="Content Placeholder 2">
            <a:extLst>
              <a:ext uri="{FF2B5EF4-FFF2-40B4-BE49-F238E27FC236}">
                <a16:creationId xmlns:a16="http://schemas.microsoft.com/office/drawing/2014/main" xmlns="" id="{86B980DF-AFF0-780E-6BC1-8BC5FB782ACC}"/>
              </a:ext>
            </a:extLst>
          </p:cNvPr>
          <p:cNvSpPr>
            <a:spLocks noGrp="1"/>
          </p:cNvSpPr>
          <p:nvPr>
            <p:ph idx="1"/>
          </p:nvPr>
        </p:nvSpPr>
        <p:spPr/>
        <p:txBody>
          <a:bodyPr>
            <a:normAutofit/>
          </a:bodyPr>
          <a:lstStyle/>
          <a:p>
            <a:r>
              <a:rPr lang="en-US" sz="2400" dirty="0"/>
              <a:t>Offer competitive compensation and benefits  </a:t>
            </a:r>
          </a:p>
          <a:p>
            <a:r>
              <a:rPr lang="en-US" sz="2400" dirty="0"/>
              <a:t> Provide opportunities for growth and development    </a:t>
            </a:r>
          </a:p>
          <a:p>
            <a:r>
              <a:rPr lang="en-US" sz="2400" dirty="0"/>
              <a:t> Foster a positive work culture    </a:t>
            </a:r>
          </a:p>
          <a:p>
            <a:r>
              <a:rPr lang="en-US" sz="2400" dirty="0"/>
              <a:t>Recognize and reward employees' contributions</a:t>
            </a:r>
            <a:endParaRPr lang="en-IN" sz="2400" dirty="0"/>
          </a:p>
        </p:txBody>
      </p:sp>
    </p:spTree>
    <p:extLst>
      <p:ext uri="{BB962C8B-B14F-4D97-AF65-F5344CB8AC3E}">
        <p14:creationId xmlns:p14="http://schemas.microsoft.com/office/powerpoint/2010/main" xmlns="" val="39854787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6EEC2D-48E8-1B32-405D-94BF2156E2EE}"/>
              </a:ext>
            </a:extLst>
          </p:cNvPr>
          <p:cNvSpPr>
            <a:spLocks noGrp="1"/>
          </p:cNvSpPr>
          <p:nvPr>
            <p:ph type="title"/>
          </p:nvPr>
        </p:nvSpPr>
        <p:spPr/>
        <p:txBody>
          <a:bodyPr/>
          <a:lstStyle/>
          <a:p>
            <a:r>
              <a:rPr lang="en-IN" dirty="0">
                <a:solidFill>
                  <a:schemeClr val="accent1">
                    <a:lumMod val="50000"/>
                  </a:schemeClr>
                </a:solidFill>
                <a:latin typeface="Algerian" panose="04020705040A02060702" pitchFamily="82" charset="0"/>
              </a:rPr>
              <a:t>Engaging Workers</a:t>
            </a:r>
          </a:p>
        </p:txBody>
      </p:sp>
      <p:sp>
        <p:nvSpPr>
          <p:cNvPr id="3" name="Content Placeholder 2">
            <a:extLst>
              <a:ext uri="{FF2B5EF4-FFF2-40B4-BE49-F238E27FC236}">
                <a16:creationId xmlns:a16="http://schemas.microsoft.com/office/drawing/2014/main" xmlns="" id="{706576E9-E661-121E-7C7E-B0E2C335BAA4}"/>
              </a:ext>
            </a:extLst>
          </p:cNvPr>
          <p:cNvSpPr>
            <a:spLocks noGrp="1"/>
          </p:cNvSpPr>
          <p:nvPr>
            <p:ph idx="1"/>
          </p:nvPr>
        </p:nvSpPr>
        <p:spPr/>
        <p:txBody>
          <a:bodyPr>
            <a:normAutofit/>
          </a:bodyPr>
          <a:lstStyle/>
          <a:p>
            <a:r>
              <a:rPr lang="en-US" sz="2400" dirty="0"/>
              <a:t>give employees autonomy and ownership    </a:t>
            </a:r>
          </a:p>
          <a:p>
            <a:r>
              <a:rPr lang="en-US" sz="2400" dirty="0"/>
              <a:t> Encourage feedback and suggestions    </a:t>
            </a:r>
          </a:p>
          <a:p>
            <a:r>
              <a:rPr lang="en-US" sz="2400" dirty="0"/>
              <a:t> Provide regular feedback and coaching    </a:t>
            </a:r>
          </a:p>
          <a:p>
            <a:r>
              <a:rPr lang="en-US" sz="2400" dirty="0"/>
              <a:t>Celebrate milestones and achievements</a:t>
            </a:r>
            <a:endParaRPr lang="en-IN" sz="2400" dirty="0"/>
          </a:p>
        </p:txBody>
      </p:sp>
    </p:spTree>
    <p:extLst>
      <p:ext uri="{BB962C8B-B14F-4D97-AF65-F5344CB8AC3E}">
        <p14:creationId xmlns:p14="http://schemas.microsoft.com/office/powerpoint/2010/main" xmlns="" val="1992653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571480"/>
            <a:ext cx="8229600" cy="5554683"/>
          </a:xfrm>
        </p:spPr>
        <p:txBody>
          <a:bodyPr>
            <a:noAutofit/>
          </a:bodyPr>
          <a:lstStyle/>
          <a:p>
            <a:pPr algn="just">
              <a:buNone/>
            </a:pPr>
            <a:r>
              <a:rPr lang="en-US" sz="1800" dirty="0" smtClean="0">
                <a:latin typeface="Times New Roman" pitchFamily="18" charset="0"/>
                <a:cs typeface="Times New Roman" pitchFamily="18" charset="0"/>
              </a:rPr>
              <a:t>.</a:t>
            </a:r>
            <a:endParaRPr lang="en-US" sz="1800" dirty="0">
              <a:latin typeface="Times New Roman" pitchFamily="18" charset="0"/>
              <a:cs typeface="Times New Roman" pitchFamily="18" charset="0"/>
            </a:endParaRPr>
          </a:p>
          <a:p>
            <a:pPr algn="just">
              <a:buNone/>
            </a:pPr>
            <a:r>
              <a:rPr lang="en-US" sz="1800" b="1" dirty="0">
                <a:latin typeface="Times New Roman" pitchFamily="18" charset="0"/>
                <a:cs typeface="Times New Roman" pitchFamily="18" charset="0"/>
              </a:rPr>
              <a:t>Boosting the employer brand</a:t>
            </a:r>
          </a:p>
          <a:p>
            <a:pPr algn="just"/>
            <a:r>
              <a:rPr lang="en-US" sz="1800" dirty="0">
                <a:latin typeface="Times New Roman" pitchFamily="18" charset="0"/>
                <a:cs typeface="Times New Roman" pitchFamily="18" charset="0"/>
              </a:rPr>
              <a:t>When employees feel valued, supported, and invested in, they are more likely to </a:t>
            </a:r>
            <a:r>
              <a:rPr lang="en-US" sz="1800" b="1" i="1" dirty="0">
                <a:solidFill>
                  <a:srgbClr val="7030A0"/>
                </a:solidFill>
                <a:latin typeface="Times New Roman" pitchFamily="18" charset="0"/>
                <a:cs typeface="Times New Roman" pitchFamily="18" charset="0"/>
              </a:rPr>
              <a:t>speak positively about their employer</a:t>
            </a:r>
            <a:r>
              <a:rPr lang="en-US" sz="1800" dirty="0">
                <a:latin typeface="Times New Roman" pitchFamily="18" charset="0"/>
                <a:cs typeface="Times New Roman" pitchFamily="18" charset="0"/>
              </a:rPr>
              <a:t>. This helps organizations enhance their reputation and employer brand and attract new talent</a:t>
            </a:r>
            <a:r>
              <a:rPr lang="en-US" sz="1800" dirty="0" smtClean="0">
                <a:latin typeface="Times New Roman" pitchFamily="18" charset="0"/>
                <a:cs typeface="Times New Roman" pitchFamily="18" charset="0"/>
              </a:rPr>
              <a:t>.</a:t>
            </a:r>
          </a:p>
          <a:p>
            <a:pPr algn="just">
              <a:buNone/>
            </a:pPr>
            <a:r>
              <a:rPr lang="en-US" sz="1800" b="1" dirty="0">
                <a:latin typeface="Times New Roman" pitchFamily="18" charset="0"/>
                <a:cs typeface="Times New Roman" pitchFamily="18" charset="0"/>
              </a:rPr>
              <a:t>Stronger organizational culture </a:t>
            </a:r>
          </a:p>
          <a:p>
            <a:pPr algn="just"/>
            <a:r>
              <a:rPr lang="en-US" sz="1800" dirty="0">
                <a:latin typeface="Times New Roman" pitchFamily="18" charset="0"/>
                <a:cs typeface="Times New Roman" pitchFamily="18" charset="0"/>
              </a:rPr>
              <a:t>Implementing talent management practices helps </a:t>
            </a:r>
            <a:r>
              <a:rPr lang="en-US" sz="1800" b="1" i="1" dirty="0">
                <a:solidFill>
                  <a:srgbClr val="7030A0"/>
                </a:solidFill>
                <a:latin typeface="Times New Roman" pitchFamily="18" charset="0"/>
                <a:cs typeface="Times New Roman" pitchFamily="18" charset="0"/>
              </a:rPr>
              <a:t>foster a positive and supportive organizational culture</a:t>
            </a:r>
            <a:r>
              <a:rPr lang="en-US" sz="1800" dirty="0">
                <a:latin typeface="Times New Roman" pitchFamily="18" charset="0"/>
                <a:cs typeface="Times New Roman" pitchFamily="18" charset="0"/>
              </a:rPr>
              <a:t>, which boosts </a:t>
            </a:r>
            <a:r>
              <a:rPr lang="en-US" sz="1800" b="1" i="1" dirty="0">
                <a:solidFill>
                  <a:srgbClr val="7030A0"/>
                </a:solidFill>
                <a:latin typeface="Times New Roman" pitchFamily="18" charset="0"/>
                <a:cs typeface="Times New Roman" pitchFamily="18" charset="0"/>
              </a:rPr>
              <a:t>morale, productivity, and overall performance.</a:t>
            </a:r>
          </a:p>
          <a:p>
            <a:pPr algn="just"/>
            <a:r>
              <a:rPr lang="en-US" sz="1800" dirty="0">
                <a:latin typeface="Times New Roman" pitchFamily="18" charset="0"/>
                <a:cs typeface="Times New Roman" pitchFamily="18" charset="0"/>
              </a:rPr>
              <a:t>Therefore, HR professionals must prioritize talent management efforts and develop strategies that align with the company’s goals and values</a:t>
            </a:r>
            <a:r>
              <a:rPr lang="en-US" sz="1800" dirty="0" smtClean="0">
                <a:latin typeface="Times New Roman" pitchFamily="18" charset="0"/>
                <a:cs typeface="Times New Roman" pitchFamily="18" charset="0"/>
              </a:rPr>
              <a:t>.</a:t>
            </a:r>
          </a:p>
          <a:p>
            <a:pPr algn="just">
              <a:buNone/>
            </a:pPr>
            <a:r>
              <a:rPr lang="en-US" sz="1800" b="1" dirty="0" smtClean="0">
                <a:latin typeface="Times New Roman" pitchFamily="18" charset="0"/>
                <a:cs typeface="Times New Roman" pitchFamily="18" charset="0"/>
              </a:rPr>
              <a:t>Better succession management</a:t>
            </a:r>
          </a:p>
          <a:p>
            <a:pPr algn="just"/>
            <a:r>
              <a:rPr lang="en-US" sz="1800" dirty="0" smtClean="0">
                <a:latin typeface="Times New Roman" pitchFamily="18" charset="0"/>
                <a:cs typeface="Times New Roman" pitchFamily="18" charset="0"/>
              </a:rPr>
              <a:t>Effective talent management includes </a:t>
            </a:r>
            <a:r>
              <a:rPr lang="en-US" sz="1800" b="1" i="1" dirty="0" smtClean="0">
                <a:solidFill>
                  <a:schemeClr val="accent4">
                    <a:lumMod val="75000"/>
                  </a:schemeClr>
                </a:solidFill>
                <a:latin typeface="Times New Roman" pitchFamily="18" charset="0"/>
                <a:cs typeface="Times New Roman" pitchFamily="18" charset="0"/>
              </a:rPr>
              <a:t>identifying and developing high-potential employees who will assume key roles in the organization in the future</a:t>
            </a:r>
            <a:r>
              <a:rPr lang="en-US" sz="1800" dirty="0" smtClean="0">
                <a:latin typeface="Times New Roman" pitchFamily="18" charset="0"/>
                <a:cs typeface="Times New Roman" pitchFamily="18" charset="0"/>
              </a:rPr>
              <a:t>. Succession management ensures that critical positions can be filled quickly, minimizing disruptions to business operations and guaranteeing business continuity.</a:t>
            </a:r>
          </a:p>
          <a:p>
            <a:pPr algn="just"/>
            <a:endParaRPr lang="en-US" sz="1800" dirty="0">
              <a:latin typeface="Times New Roman" pitchFamily="18" charset="0"/>
              <a:cs typeface="Times New Roman" pitchFamily="18"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882DF2-C24B-3AC8-DDB9-1ABBC8F01107}"/>
              </a:ext>
            </a:extLst>
          </p:cNvPr>
          <p:cNvSpPr>
            <a:spLocks noGrp="1"/>
          </p:cNvSpPr>
          <p:nvPr>
            <p:ph type="title"/>
          </p:nvPr>
        </p:nvSpPr>
        <p:spPr/>
        <p:txBody>
          <a:bodyPr>
            <a:normAutofit fontScale="90000"/>
          </a:bodyPr>
          <a:lstStyle/>
          <a:p>
            <a:r>
              <a:rPr lang="en-US" dirty="0">
                <a:solidFill>
                  <a:schemeClr val="accent1">
                    <a:lumMod val="50000"/>
                  </a:schemeClr>
                </a:solidFill>
                <a:latin typeface="Algerian" panose="04020705040A02060702" pitchFamily="82" charset="0"/>
              </a:rPr>
              <a:t> Creating a Positive Work Culture</a:t>
            </a:r>
            <a:endParaRPr lang="en-IN" dirty="0">
              <a:solidFill>
                <a:schemeClr val="accent1">
                  <a:lumMod val="50000"/>
                </a:schemeClr>
              </a:solidFill>
              <a:latin typeface="Algerian" panose="04020705040A02060702" pitchFamily="82" charset="0"/>
            </a:endParaRPr>
          </a:p>
        </p:txBody>
      </p:sp>
      <p:sp>
        <p:nvSpPr>
          <p:cNvPr id="3" name="Content Placeholder 2">
            <a:extLst>
              <a:ext uri="{FF2B5EF4-FFF2-40B4-BE49-F238E27FC236}">
                <a16:creationId xmlns:a16="http://schemas.microsoft.com/office/drawing/2014/main" xmlns="" id="{86612CCF-D626-2954-26BA-6DD8E326DD5A}"/>
              </a:ext>
            </a:extLst>
          </p:cNvPr>
          <p:cNvSpPr>
            <a:spLocks noGrp="1"/>
          </p:cNvSpPr>
          <p:nvPr>
            <p:ph idx="1"/>
          </p:nvPr>
        </p:nvSpPr>
        <p:spPr/>
        <p:txBody>
          <a:bodyPr>
            <a:normAutofit/>
          </a:bodyPr>
          <a:lstStyle/>
          <a:p>
            <a:r>
              <a:rPr lang="en-US" sz="2400" dirty="0"/>
              <a:t>- Promote work-life balance    </a:t>
            </a:r>
          </a:p>
          <a:p>
            <a:r>
              <a:rPr lang="en-US" sz="2400" dirty="0"/>
              <a:t>Foster open communication and transparency    </a:t>
            </a:r>
          </a:p>
          <a:p>
            <a:r>
              <a:rPr lang="en-US" sz="2400" dirty="0"/>
              <a:t> Encourage teamwork and collaboration    </a:t>
            </a:r>
          </a:p>
          <a:p>
            <a:r>
              <a:rPr lang="en-US" sz="2400" dirty="0"/>
              <a:t>Recognize and reward employees' contributions</a:t>
            </a:r>
            <a:endParaRPr lang="en-IN" sz="2400" dirty="0"/>
          </a:p>
        </p:txBody>
      </p:sp>
    </p:spTree>
    <p:extLst>
      <p:ext uri="{BB962C8B-B14F-4D97-AF65-F5344CB8AC3E}">
        <p14:creationId xmlns:p14="http://schemas.microsoft.com/office/powerpoint/2010/main" xmlns="" val="14446959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D215D5-9D85-CF0E-B613-A3D459D6E7E6}"/>
              </a:ext>
            </a:extLst>
          </p:cNvPr>
          <p:cNvSpPr>
            <a:spLocks noGrp="1"/>
          </p:cNvSpPr>
          <p:nvPr>
            <p:ph type="title"/>
          </p:nvPr>
        </p:nvSpPr>
        <p:spPr>
          <a:xfrm>
            <a:off x="1371599" y="1294670"/>
            <a:ext cx="7256860" cy="1509490"/>
          </a:xfrm>
        </p:spPr>
        <p:txBody>
          <a:bodyPr>
            <a:normAutofit/>
          </a:bodyPr>
          <a:lstStyle/>
          <a:p>
            <a:r>
              <a:rPr lang="en-IN" b="1" dirty="0">
                <a:solidFill>
                  <a:schemeClr val="accent1">
                    <a:lumMod val="75000"/>
                  </a:schemeClr>
                </a:solidFill>
                <a:latin typeface="Algerian" panose="04020705040A02060702" pitchFamily="82" charset="0"/>
              </a:rPr>
              <a:t> Summary </a:t>
            </a:r>
            <a:br>
              <a:rPr lang="en-IN" b="1" dirty="0">
                <a:solidFill>
                  <a:schemeClr val="accent1">
                    <a:lumMod val="75000"/>
                  </a:schemeClr>
                </a:solidFill>
                <a:latin typeface="Algerian" panose="04020705040A02060702" pitchFamily="82" charset="0"/>
              </a:rPr>
            </a:br>
            <a:endParaRPr lang="en-IN" dirty="0">
              <a:solidFill>
                <a:schemeClr val="accent1">
                  <a:lumMod val="75000"/>
                </a:schemeClr>
              </a:solidFill>
              <a:latin typeface="Algerian" panose="04020705040A02060702" pitchFamily="82" charset="0"/>
            </a:endParaRPr>
          </a:p>
        </p:txBody>
      </p:sp>
      <p:sp>
        <p:nvSpPr>
          <p:cNvPr id="4" name="Rectangle 1">
            <a:extLst>
              <a:ext uri="{FF2B5EF4-FFF2-40B4-BE49-F238E27FC236}">
                <a16:creationId xmlns:a16="http://schemas.microsoft.com/office/drawing/2014/main" xmlns="" id="{716C3922-C4C6-4230-7F46-1B2B53A20397}"/>
              </a:ext>
            </a:extLst>
          </p:cNvPr>
          <p:cNvSpPr>
            <a:spLocks noGrp="1" noChangeArrowheads="1"/>
          </p:cNvSpPr>
          <p:nvPr>
            <p:ph idx="1"/>
          </p:nvPr>
        </p:nvSpPr>
        <p:spPr bwMode="auto">
          <a:xfrm>
            <a:off x="1371599" y="2189011"/>
            <a:ext cx="8355331"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Retaining and engaging workers leads to:</a:t>
            </a:r>
            <a:br>
              <a:rPr kumimoji="0" lang="en-US" altLang="en-US" sz="2800" b="0" i="0" u="none" strike="noStrike" cap="none" normalizeH="0" baseline="0" dirty="0">
                <a:ln>
                  <a:noFill/>
                </a:ln>
                <a:solidFill>
                  <a:schemeClr val="tx1"/>
                </a:solidFill>
                <a:effectLst/>
                <a:latin typeface="Arial" panose="020B0604020202020204" pitchFamily="34" charset="0"/>
              </a:rPr>
            </a:br>
            <a:r>
              <a:rPr kumimoji="0" lang="en-US" altLang="en-US" sz="2800" b="0" i="0" u="none" strike="noStrike" cap="none" normalizeH="0" baseline="0" dirty="0">
                <a:ln>
                  <a:noFill/>
                </a:ln>
                <a:solidFill>
                  <a:schemeClr val="tx1"/>
                </a:solidFill>
                <a:effectLst/>
                <a:latin typeface="Arial" panose="020B0604020202020204" pitchFamily="34" charset="0"/>
              </a:rPr>
              <a:t>• Happier employees</a:t>
            </a:r>
            <a:br>
              <a:rPr kumimoji="0" lang="en-US" altLang="en-US" sz="2800" b="0" i="0" u="none" strike="noStrike" cap="none" normalizeH="0" baseline="0" dirty="0">
                <a:ln>
                  <a:noFill/>
                </a:ln>
                <a:solidFill>
                  <a:schemeClr val="tx1"/>
                </a:solidFill>
                <a:effectLst/>
                <a:latin typeface="Arial" panose="020B0604020202020204" pitchFamily="34" charset="0"/>
              </a:rPr>
            </a:br>
            <a:r>
              <a:rPr kumimoji="0" lang="en-US" altLang="en-US" sz="2800" b="0" i="0" u="none" strike="noStrike" cap="none" normalizeH="0" baseline="0" dirty="0">
                <a:ln>
                  <a:noFill/>
                </a:ln>
                <a:solidFill>
                  <a:schemeClr val="tx1"/>
                </a:solidFill>
                <a:effectLst/>
                <a:latin typeface="Arial" panose="020B0604020202020204" pitchFamily="34" charset="0"/>
              </a:rPr>
              <a:t>• Higher productivity</a:t>
            </a:r>
            <a:br>
              <a:rPr kumimoji="0" lang="en-US" altLang="en-US" sz="2800" b="0" i="0" u="none" strike="noStrike" cap="none" normalizeH="0" baseline="0" dirty="0">
                <a:ln>
                  <a:noFill/>
                </a:ln>
                <a:solidFill>
                  <a:schemeClr val="tx1"/>
                </a:solidFill>
                <a:effectLst/>
                <a:latin typeface="Arial" panose="020B0604020202020204" pitchFamily="34" charset="0"/>
              </a:rPr>
            </a:br>
            <a:r>
              <a:rPr kumimoji="0" lang="en-US" altLang="en-US" sz="2800" b="0" i="0" u="none" strike="noStrike" cap="none" normalizeH="0" baseline="0" dirty="0">
                <a:ln>
                  <a:noFill/>
                </a:ln>
                <a:solidFill>
                  <a:schemeClr val="tx1"/>
                </a:solidFill>
                <a:effectLst/>
                <a:latin typeface="Arial" panose="020B0604020202020204" pitchFamily="34" charset="0"/>
              </a:rPr>
              <a:t>• Stronger, more successful companies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Invest in your people — it’s the key to success!</a:t>
            </a:r>
          </a:p>
        </p:txBody>
      </p:sp>
    </p:spTree>
    <p:extLst>
      <p:ext uri="{BB962C8B-B14F-4D97-AF65-F5344CB8AC3E}">
        <p14:creationId xmlns:p14="http://schemas.microsoft.com/office/powerpoint/2010/main" xmlns="" val="36300113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ADCE8A-F578-8F21-FA88-E1FC52599E38}"/>
              </a:ext>
            </a:extLst>
          </p:cNvPr>
          <p:cNvSpPr>
            <a:spLocks noGrp="1"/>
          </p:cNvSpPr>
          <p:nvPr>
            <p:ph type="title"/>
          </p:nvPr>
        </p:nvSpPr>
        <p:spPr/>
        <p:txBody>
          <a:bodyPr/>
          <a:lstStyle/>
          <a:p>
            <a:r>
              <a:rPr lang="en-IN" dirty="0">
                <a:solidFill>
                  <a:schemeClr val="accent1">
                    <a:lumMod val="50000"/>
                  </a:schemeClr>
                </a:solidFill>
                <a:latin typeface="Algerian" panose="04020705040A02060702" pitchFamily="82" charset="0"/>
              </a:rPr>
              <a:t>Conclusion</a:t>
            </a:r>
          </a:p>
        </p:txBody>
      </p:sp>
      <p:sp>
        <p:nvSpPr>
          <p:cNvPr id="3" name="Content Placeholder 2">
            <a:extLst>
              <a:ext uri="{FF2B5EF4-FFF2-40B4-BE49-F238E27FC236}">
                <a16:creationId xmlns:a16="http://schemas.microsoft.com/office/drawing/2014/main" xmlns="" id="{17BC3C1C-C92B-8F00-F253-2A0D9C3EE147}"/>
              </a:ext>
            </a:extLst>
          </p:cNvPr>
          <p:cNvSpPr>
            <a:spLocks noGrp="1"/>
          </p:cNvSpPr>
          <p:nvPr>
            <p:ph idx="1"/>
          </p:nvPr>
        </p:nvSpPr>
        <p:spPr/>
        <p:txBody>
          <a:bodyPr>
            <a:normAutofit/>
          </a:bodyPr>
          <a:lstStyle/>
          <a:p>
            <a:r>
              <a:rPr lang="en-US" sz="2400" dirty="0"/>
              <a:t>Implement these strategies to improve employee retention and engagement!</a:t>
            </a:r>
            <a:endParaRPr lang="en-IN" sz="2400" dirty="0"/>
          </a:p>
        </p:txBody>
      </p:sp>
    </p:spTree>
    <p:extLst>
      <p:ext uri="{BB962C8B-B14F-4D97-AF65-F5344CB8AC3E}">
        <p14:creationId xmlns:p14="http://schemas.microsoft.com/office/powerpoint/2010/main" xmlns="" val="36498635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ank You Presentation Templates | Presentation pictures, Powerpoint ...">
            <a:extLst>
              <a:ext uri="{FF2B5EF4-FFF2-40B4-BE49-F238E27FC236}">
                <a16:creationId xmlns:a16="http://schemas.microsoft.com/office/drawing/2014/main" xmlns="" id="{DAB56CCC-BC92-2069-6E90-401F02E649A3}"/>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000232" y="1249680"/>
            <a:ext cx="6628227" cy="3709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39088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214290"/>
            <a:ext cx="8115328" cy="6072230"/>
          </a:xfrm>
        </p:spPr>
        <p:txBody>
          <a:bodyPr>
            <a:normAutofit/>
          </a:bodyPr>
          <a:lstStyle/>
          <a:p>
            <a:pPr algn="just">
              <a:buNone/>
            </a:pPr>
            <a:r>
              <a:rPr lang="en-US" sz="1800" b="1" dirty="0" smtClean="0">
                <a:latin typeface="Times New Roman" pitchFamily="18" charset="0"/>
                <a:cs typeface="Times New Roman" pitchFamily="18" charset="0"/>
              </a:rPr>
              <a:t>Promoting innovation</a:t>
            </a:r>
          </a:p>
          <a:p>
            <a:pPr algn="just"/>
            <a:r>
              <a:rPr lang="en-US" sz="1800" dirty="0" smtClean="0">
                <a:latin typeface="Times New Roman" pitchFamily="18" charset="0"/>
                <a:cs typeface="Times New Roman" pitchFamily="18" charset="0"/>
              </a:rPr>
              <a:t>By challenging their employees to grow and develop, organizations create an environment where people can voice new ideas and innovate. This enables businesses to stay ahead of the competition by developing and improving their products and services.</a:t>
            </a:r>
          </a:p>
          <a:p>
            <a:pPr algn="just">
              <a:buNone/>
            </a:pPr>
            <a:r>
              <a:rPr lang="en-US" sz="1800" b="1" dirty="0" smtClean="0">
                <a:latin typeface="Times New Roman" pitchFamily="18" charset="0"/>
                <a:cs typeface="Times New Roman" pitchFamily="18" charset="0"/>
              </a:rPr>
              <a:t>Developing employee skills</a:t>
            </a:r>
          </a:p>
          <a:p>
            <a:pPr algn="just"/>
            <a:r>
              <a:rPr lang="en-US" sz="1800" dirty="0" smtClean="0">
                <a:latin typeface="Times New Roman" pitchFamily="18" charset="0"/>
                <a:cs typeface="Times New Roman" pitchFamily="18" charset="0"/>
              </a:rPr>
              <a:t>According to the </a:t>
            </a:r>
            <a:r>
              <a:rPr lang="en-US" sz="1800" dirty="0" smtClean="0">
                <a:latin typeface="Times New Roman" pitchFamily="18" charset="0"/>
                <a:cs typeface="Times New Roman" pitchFamily="18" charset="0"/>
                <a:hlinkClick r:id="rId2"/>
              </a:rPr>
              <a:t>LinkedIn Workplace Learning Report</a:t>
            </a:r>
            <a:r>
              <a:rPr lang="en-US" sz="1800" dirty="0" smtClean="0">
                <a:latin typeface="Times New Roman" pitchFamily="18" charset="0"/>
                <a:cs typeface="Times New Roman" pitchFamily="18" charset="0"/>
              </a:rPr>
              <a:t>, 94% of employees claimed they would remain at a company longer if it </a:t>
            </a:r>
            <a:r>
              <a:rPr lang="en-US" sz="1800" b="1" i="1" dirty="0" smtClean="0">
                <a:solidFill>
                  <a:srgbClr val="7030A0"/>
                </a:solidFill>
                <a:latin typeface="Times New Roman" pitchFamily="18" charset="0"/>
                <a:cs typeface="Times New Roman" pitchFamily="18" charset="0"/>
              </a:rPr>
              <a:t>invested in their careers</a:t>
            </a:r>
            <a:r>
              <a:rPr lang="en-US" sz="1800" dirty="0" smtClean="0">
                <a:latin typeface="Times New Roman" pitchFamily="18" charset="0"/>
                <a:cs typeface="Times New Roman" pitchFamily="18" charset="0"/>
              </a:rPr>
              <a:t>, while another report found that </a:t>
            </a:r>
            <a:r>
              <a:rPr lang="en-US" sz="1800" b="1" i="1" dirty="0" smtClean="0">
                <a:solidFill>
                  <a:srgbClr val="7030A0"/>
                </a:solidFill>
                <a:latin typeface="Times New Roman" pitchFamily="18" charset="0"/>
                <a:cs typeface="Times New Roman" pitchFamily="18" charset="0"/>
              </a:rPr>
              <a:t>employees believe professional development is the number one way to improve the organization’s culture</a:t>
            </a:r>
            <a:r>
              <a:rPr lang="en-US" sz="1800" dirty="0" smtClean="0">
                <a:latin typeface="Times New Roman" pitchFamily="18" charset="0"/>
                <a:cs typeface="Times New Roman" pitchFamily="18" charset="0"/>
              </a:rPr>
              <a:t>. </a:t>
            </a:r>
          </a:p>
          <a:p>
            <a:pPr algn="just"/>
            <a:r>
              <a:rPr lang="en-US" sz="1800" dirty="0" smtClean="0">
                <a:latin typeface="Times New Roman" pitchFamily="18" charset="0"/>
                <a:cs typeface="Times New Roman" pitchFamily="18" charset="0"/>
              </a:rPr>
              <a:t>Talent management focuses on skill transformation through training, mentoring, and </a:t>
            </a:r>
            <a:r>
              <a:rPr lang="en-US" sz="1800" dirty="0" smtClean="0">
                <a:latin typeface="Times New Roman" pitchFamily="18" charset="0"/>
                <a:cs typeface="Times New Roman" pitchFamily="18" charset="0"/>
                <a:hlinkClick r:id="rId3"/>
              </a:rPr>
              <a:t>coaching</a:t>
            </a:r>
            <a:r>
              <a:rPr lang="en-US" sz="1800" dirty="0" smtClean="0">
                <a:latin typeface="Times New Roman" pitchFamily="18" charset="0"/>
                <a:cs typeface="Times New Roman" pitchFamily="18" charset="0"/>
              </a:rPr>
              <a:t>. By investing in employee development, employers encourage performance and career growth. This helps them not only to fill </a:t>
            </a:r>
            <a:r>
              <a:rPr lang="en-US" sz="1800" dirty="0" smtClean="0">
                <a:latin typeface="Times New Roman" pitchFamily="18" charset="0"/>
                <a:cs typeface="Times New Roman" pitchFamily="18" charset="0"/>
                <a:hlinkClick r:id="rId4"/>
              </a:rPr>
              <a:t>skills gaps</a:t>
            </a:r>
            <a:r>
              <a:rPr lang="en-US" sz="1800" dirty="0" smtClean="0">
                <a:latin typeface="Times New Roman" pitchFamily="18" charset="0"/>
                <a:cs typeface="Times New Roman" pitchFamily="18" charset="0"/>
              </a:rPr>
              <a:t> and build a skilled workforce but also retain it.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857232"/>
            <a:ext cx="8115328" cy="5162568"/>
          </a:xfrm>
        </p:spPr>
        <p:txBody>
          <a:bodyPr>
            <a:normAutofit/>
          </a:bodyPr>
          <a:lstStyle/>
          <a:p>
            <a:pPr algn="just">
              <a:buNone/>
            </a:pPr>
            <a:r>
              <a:rPr lang="en-US" sz="1800" b="1" dirty="0" smtClean="0">
                <a:latin typeface="Times New Roman" pitchFamily="18" charset="0"/>
                <a:cs typeface="Times New Roman" pitchFamily="18" charset="0"/>
              </a:rPr>
              <a:t>Improving employee retention</a:t>
            </a:r>
          </a:p>
          <a:p>
            <a:pPr algn="just"/>
            <a:r>
              <a:rPr lang="en-US" sz="1800" dirty="0" smtClean="0">
                <a:latin typeface="Times New Roman" pitchFamily="18" charset="0"/>
                <a:cs typeface="Times New Roman" pitchFamily="18" charset="0"/>
              </a:rPr>
              <a:t>Losing top performers is costly, both in terms of recruitment and lost productivity. Talent management practices that prioritize </a:t>
            </a:r>
            <a:r>
              <a:rPr lang="en-US" sz="1800" b="1" i="1" dirty="0" smtClean="0">
                <a:solidFill>
                  <a:srgbClr val="7030A0"/>
                </a:solidFill>
                <a:latin typeface="Times New Roman" pitchFamily="18" charset="0"/>
                <a:cs typeface="Times New Roman" pitchFamily="18" charset="0"/>
              </a:rPr>
              <a:t>employee engagement, recognition, and career development </a:t>
            </a:r>
            <a:r>
              <a:rPr lang="en-US" sz="1800" dirty="0" smtClean="0">
                <a:latin typeface="Times New Roman" pitchFamily="18" charset="0"/>
                <a:cs typeface="Times New Roman" pitchFamily="18" charset="0"/>
              </a:rPr>
              <a:t>help retain valuable employees and reduce turnover rates.</a:t>
            </a:r>
          </a:p>
          <a:p>
            <a:pPr algn="just">
              <a:buNone/>
            </a:pPr>
            <a:r>
              <a:rPr lang="en-US" sz="1800" b="1" dirty="0" smtClean="0">
                <a:latin typeface="Times New Roman" pitchFamily="18" charset="0"/>
                <a:cs typeface="Times New Roman" pitchFamily="18" charset="0"/>
              </a:rPr>
              <a:t>Enhancing agility</a:t>
            </a:r>
          </a:p>
          <a:p>
            <a:pPr algn="just"/>
            <a:r>
              <a:rPr lang="en-US" sz="1800" dirty="0" smtClean="0">
                <a:latin typeface="Times New Roman" pitchFamily="18" charset="0"/>
                <a:cs typeface="Times New Roman" pitchFamily="18" charset="0"/>
              </a:rPr>
              <a:t>Businesses that effectively manage talent adapt to changing business circumstances and emerging possibilities </a:t>
            </a:r>
            <a:r>
              <a:rPr lang="en-US" sz="1800" b="1" i="1" dirty="0" smtClean="0">
                <a:solidFill>
                  <a:srgbClr val="7030A0"/>
                </a:solidFill>
                <a:latin typeface="Times New Roman" pitchFamily="18" charset="0"/>
                <a:cs typeface="Times New Roman" pitchFamily="18" charset="0"/>
              </a:rPr>
              <a:t>more swiftly</a:t>
            </a:r>
            <a:r>
              <a:rPr lang="en-US" sz="1800" dirty="0" smtClean="0">
                <a:latin typeface="Times New Roman" pitchFamily="18" charset="0"/>
                <a:cs typeface="Times New Roman" pitchFamily="18" charset="0"/>
              </a:rPr>
              <a:t>, which is becoming increasingly important as technology transforms the way we work.</a:t>
            </a:r>
          </a:p>
          <a:p>
            <a:pPr algn="just">
              <a:buNone/>
            </a:pPr>
            <a:r>
              <a:rPr lang="en-US" sz="1800" b="1" dirty="0" smtClean="0">
                <a:latin typeface="Times New Roman" pitchFamily="18" charset="0"/>
                <a:cs typeface="Times New Roman" pitchFamily="18" charset="0"/>
              </a:rPr>
              <a:t>Avoiding unnecessary costs</a:t>
            </a:r>
          </a:p>
          <a:p>
            <a:pPr algn="just"/>
            <a:r>
              <a:rPr lang="en-US" sz="1800" dirty="0" smtClean="0">
                <a:latin typeface="Times New Roman" pitchFamily="18" charset="0"/>
                <a:cs typeface="Times New Roman" pitchFamily="18" charset="0"/>
              </a:rPr>
              <a:t>It can be </a:t>
            </a:r>
            <a:r>
              <a:rPr lang="en-US" sz="1800" b="1" i="1" dirty="0" smtClean="0">
                <a:solidFill>
                  <a:srgbClr val="7030A0"/>
                </a:solidFill>
                <a:latin typeface="Times New Roman" pitchFamily="18" charset="0"/>
                <a:cs typeface="Times New Roman" pitchFamily="18" charset="0"/>
              </a:rPr>
              <a:t>expensive to recruit and onboard new employees</a:t>
            </a:r>
            <a:r>
              <a:rPr lang="en-US" sz="1800" dirty="0" smtClean="0">
                <a:latin typeface="Times New Roman" pitchFamily="18" charset="0"/>
                <a:cs typeface="Times New Roman" pitchFamily="18" charset="0"/>
              </a:rPr>
              <a:t>. According to Gallup, hiring a new employee can cost between one-half to twice an employee’s annual salary. High turnover can also </a:t>
            </a:r>
            <a:r>
              <a:rPr lang="en-US" sz="1800" b="1" i="1" dirty="0" smtClean="0">
                <a:solidFill>
                  <a:srgbClr val="7030A0"/>
                </a:solidFill>
                <a:latin typeface="Times New Roman" pitchFamily="18" charset="0"/>
                <a:cs typeface="Times New Roman" pitchFamily="18" charset="0"/>
              </a:rPr>
              <a:t>disrupt business operations and lower morale</a:t>
            </a:r>
            <a:r>
              <a:rPr lang="en-US" sz="1800" dirty="0" smtClean="0">
                <a:latin typeface="Times New Roman" pitchFamily="18" charset="0"/>
                <a:cs typeface="Times New Roman" pitchFamily="18" charset="0"/>
              </a:rPr>
              <a:t>. Optimizing talent management practices can lead to </a:t>
            </a:r>
            <a:r>
              <a:rPr lang="en-US" sz="1800" b="1" i="1" dirty="0" smtClean="0">
                <a:solidFill>
                  <a:srgbClr val="7030A0"/>
                </a:solidFill>
                <a:latin typeface="Times New Roman" pitchFamily="18" charset="0"/>
                <a:cs typeface="Times New Roman" pitchFamily="18" charset="0"/>
              </a:rPr>
              <a:t>significant cost savings and reduce friction.</a:t>
            </a:r>
          </a:p>
          <a:p>
            <a:pPr algn="just"/>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latin typeface="Times New Roman" pitchFamily="18" charset="0"/>
                <a:cs typeface="Times New Roman" pitchFamily="18" charset="0"/>
              </a:rPr>
              <a:t>ATTRACTING TALENT</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a:r>
              <a:rPr lang="en-US" sz="2400" dirty="0" smtClean="0">
                <a:latin typeface="Times New Roman" pitchFamily="18" charset="0"/>
                <a:cs typeface="Times New Roman" pitchFamily="18" charset="0"/>
              </a:rPr>
              <a:t>Talent attraction is the process of </a:t>
            </a:r>
            <a:r>
              <a:rPr lang="en-US" sz="2400" b="1" i="1" dirty="0" smtClean="0">
                <a:solidFill>
                  <a:srgbClr val="00B0F0"/>
                </a:solidFill>
                <a:latin typeface="Times New Roman" pitchFamily="18" charset="0"/>
                <a:cs typeface="Times New Roman" pitchFamily="18" charset="0"/>
              </a:rPr>
              <a:t>identifying and attracting </a:t>
            </a:r>
            <a:r>
              <a:rPr lang="en-US" sz="2400" dirty="0" smtClean="0">
                <a:latin typeface="Times New Roman" pitchFamily="18" charset="0"/>
                <a:cs typeface="Times New Roman" pitchFamily="18" charset="0"/>
              </a:rPr>
              <a:t>individuals with the necessary </a:t>
            </a:r>
            <a:r>
              <a:rPr lang="en-US" sz="2400" b="1" i="1" dirty="0" smtClean="0">
                <a:solidFill>
                  <a:schemeClr val="accent6">
                    <a:lumMod val="75000"/>
                  </a:schemeClr>
                </a:solidFill>
                <a:latin typeface="Times New Roman" pitchFamily="18" charset="0"/>
                <a:cs typeface="Times New Roman" pitchFamily="18" charset="0"/>
              </a:rPr>
              <a:t>skills and abilities </a:t>
            </a:r>
            <a:r>
              <a:rPr lang="en-US" sz="2400" dirty="0" smtClean="0">
                <a:latin typeface="Times New Roman" pitchFamily="18" charset="0"/>
                <a:cs typeface="Times New Roman" pitchFamily="18" charset="0"/>
              </a:rPr>
              <a:t>to </a:t>
            </a:r>
            <a:r>
              <a:rPr lang="en-US" sz="2400" b="1" i="1" dirty="0" smtClean="0">
                <a:solidFill>
                  <a:schemeClr val="accent4">
                    <a:lumMod val="75000"/>
                  </a:schemeClr>
                </a:solidFill>
                <a:latin typeface="Times New Roman" pitchFamily="18" charset="0"/>
                <a:cs typeface="Times New Roman" pitchFamily="18" charset="0"/>
              </a:rPr>
              <a:t>fill vacant positions</a:t>
            </a:r>
            <a:r>
              <a:rPr lang="en-US" sz="2400" dirty="0" smtClean="0">
                <a:latin typeface="Times New Roman" pitchFamily="18" charset="0"/>
                <a:cs typeface="Times New Roman" pitchFamily="18" charset="0"/>
              </a:rPr>
              <a:t> within an organization. The purpose of talent attraction is to proactively fill job openings with qualified individuals in a timely manner.</a:t>
            </a:r>
          </a:p>
          <a:p>
            <a:pPr algn="just"/>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600" b="1" dirty="0" smtClean="0">
                <a:latin typeface="Times New Roman" pitchFamily="18" charset="0"/>
                <a:cs typeface="Times New Roman" pitchFamily="18" charset="0"/>
              </a:rPr>
              <a:t>Effective Strategies for Attracting Talent</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a:buNone/>
            </a:pPr>
            <a:r>
              <a:rPr lang="en-US" sz="2400" b="1" dirty="0" smtClean="0">
                <a:latin typeface="Times New Roman" pitchFamily="18" charset="0"/>
                <a:cs typeface="Times New Roman" pitchFamily="18" charset="0"/>
              </a:rPr>
              <a:t>Build a Strong Employer Brand:</a:t>
            </a:r>
            <a:endParaRPr lang="en-US" sz="2400" dirty="0" smtClean="0">
              <a:latin typeface="Times New Roman" pitchFamily="18" charset="0"/>
              <a:cs typeface="Times New Roman" pitchFamily="18" charset="0"/>
            </a:endParaRPr>
          </a:p>
          <a:p>
            <a:pPr lvl="0" algn="just">
              <a:buNone/>
            </a:pPr>
            <a:r>
              <a:rPr lang="en-US" sz="2400" i="1" dirty="0" smtClean="0">
                <a:solidFill>
                  <a:schemeClr val="accent6">
                    <a:lumMod val="75000"/>
                  </a:schemeClr>
                </a:solidFill>
                <a:latin typeface="Times New Roman" pitchFamily="18" charset="0"/>
                <a:cs typeface="Times New Roman" pitchFamily="18" charset="0"/>
              </a:rPr>
              <a:t>Communicate your values and culture</a:t>
            </a:r>
            <a:r>
              <a:rPr lang="en-US" sz="2400" dirty="0" smtClean="0">
                <a:latin typeface="Times New Roman" pitchFamily="18" charset="0"/>
                <a:cs typeface="Times New Roman" pitchFamily="18" charset="0"/>
              </a:rPr>
              <a:t>: </a:t>
            </a:r>
          </a:p>
          <a:p>
            <a:pPr lvl="0" algn="just"/>
            <a:r>
              <a:rPr lang="en-US" sz="2400" dirty="0" smtClean="0">
                <a:latin typeface="Times New Roman" pitchFamily="18" charset="0"/>
                <a:cs typeface="Times New Roman" pitchFamily="18" charset="0"/>
              </a:rPr>
              <a:t>Highlight what makes your company unique and why talented individuals should choose to work there. </a:t>
            </a:r>
          </a:p>
          <a:p>
            <a:pPr lvl="0" algn="just">
              <a:buNone/>
            </a:pPr>
            <a:r>
              <a:rPr lang="en-US" sz="2400" i="1" dirty="0" smtClean="0">
                <a:solidFill>
                  <a:schemeClr val="accent6">
                    <a:lumMod val="75000"/>
                  </a:schemeClr>
                </a:solidFill>
                <a:latin typeface="Times New Roman" pitchFamily="18" charset="0"/>
                <a:cs typeface="Times New Roman" pitchFamily="18" charset="0"/>
              </a:rPr>
              <a:t>Showcase your mission and vision</a:t>
            </a:r>
            <a:r>
              <a:rPr lang="en-US" sz="2400" dirty="0" smtClean="0">
                <a:latin typeface="Times New Roman" pitchFamily="18" charset="0"/>
                <a:cs typeface="Times New Roman" pitchFamily="18" charset="0"/>
              </a:rPr>
              <a:t>: </a:t>
            </a:r>
          </a:p>
          <a:p>
            <a:pPr lvl="0" algn="just"/>
            <a:r>
              <a:rPr lang="en-US" sz="2400" dirty="0" smtClean="0">
                <a:latin typeface="Times New Roman" pitchFamily="18" charset="0"/>
                <a:cs typeface="Times New Roman" pitchFamily="18" charset="0"/>
              </a:rPr>
              <a:t>Attract candidates who align with your company's goals and purpose. </a:t>
            </a:r>
          </a:p>
          <a:p>
            <a:pPr algn="just">
              <a:buNone/>
            </a:pPr>
            <a:r>
              <a:rPr lang="en-US" sz="2400" i="1" dirty="0" smtClean="0">
                <a:solidFill>
                  <a:schemeClr val="accent6">
                    <a:lumMod val="75000"/>
                  </a:schemeClr>
                </a:solidFill>
                <a:latin typeface="Times New Roman" pitchFamily="18" charset="0"/>
                <a:cs typeface="Times New Roman" pitchFamily="18" charset="0"/>
              </a:rPr>
              <a:t>Leverage social media</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Share employee stories, company updates, and insights into your workplace culture to engage potential candidates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fontScale="85000" lnSpcReduction="20000"/>
          </a:bodyPr>
          <a:lstStyle/>
          <a:p>
            <a:pPr algn="just">
              <a:buNone/>
            </a:pPr>
            <a:r>
              <a:rPr lang="en-US" sz="2400" b="1" dirty="0" smtClean="0">
                <a:latin typeface="Times New Roman" pitchFamily="18" charset="0"/>
                <a:cs typeface="Times New Roman" pitchFamily="18" charset="0"/>
              </a:rPr>
              <a:t>Offer Competitive Compensation and Benefits:</a:t>
            </a:r>
            <a:endParaRPr lang="en-US" sz="2400" dirty="0" smtClean="0">
              <a:latin typeface="Times New Roman" pitchFamily="18" charset="0"/>
              <a:cs typeface="Times New Roman" pitchFamily="18" charset="0"/>
            </a:endParaRPr>
          </a:p>
          <a:p>
            <a:pPr lvl="0" algn="just">
              <a:buNone/>
            </a:pPr>
            <a:r>
              <a:rPr lang="en-US" sz="2400" i="1" dirty="0" smtClean="0">
                <a:solidFill>
                  <a:schemeClr val="accent6">
                    <a:lumMod val="75000"/>
                  </a:schemeClr>
                </a:solidFill>
                <a:latin typeface="Times New Roman" pitchFamily="18" charset="0"/>
                <a:cs typeface="Times New Roman" pitchFamily="18" charset="0"/>
              </a:rPr>
              <a:t>Conduct market research</a:t>
            </a:r>
            <a:r>
              <a:rPr lang="en-US" sz="2400" dirty="0" smtClean="0">
                <a:latin typeface="Times New Roman" pitchFamily="18" charset="0"/>
                <a:cs typeface="Times New Roman" pitchFamily="18" charset="0"/>
              </a:rPr>
              <a:t>: </a:t>
            </a:r>
          </a:p>
          <a:p>
            <a:pPr lvl="0" algn="just"/>
            <a:r>
              <a:rPr lang="en-US" sz="2400" dirty="0" smtClean="0">
                <a:latin typeface="Times New Roman" pitchFamily="18" charset="0"/>
                <a:cs typeface="Times New Roman" pitchFamily="18" charset="0"/>
              </a:rPr>
              <a:t>Ensure your salary and benefits packages are competitive within your industry and location.</a:t>
            </a:r>
          </a:p>
          <a:p>
            <a:pPr lvl="0" algn="just">
              <a:buNone/>
            </a:pPr>
            <a:r>
              <a:rPr lang="en-US" sz="2400" i="1" dirty="0" smtClean="0">
                <a:solidFill>
                  <a:schemeClr val="accent6">
                    <a:lumMod val="75000"/>
                  </a:schemeClr>
                </a:solidFill>
                <a:latin typeface="Times New Roman" pitchFamily="18" charset="0"/>
                <a:cs typeface="Times New Roman" pitchFamily="18" charset="0"/>
              </a:rPr>
              <a:t>Consider total rewards</a:t>
            </a:r>
            <a:r>
              <a:rPr lang="en-US" sz="2400" dirty="0" smtClean="0">
                <a:latin typeface="Times New Roman" pitchFamily="18" charset="0"/>
                <a:cs typeface="Times New Roman" pitchFamily="18" charset="0"/>
              </a:rPr>
              <a:t>: </a:t>
            </a:r>
          </a:p>
          <a:p>
            <a:pPr lvl="0" algn="just"/>
            <a:r>
              <a:rPr lang="en-US" sz="2400" dirty="0" smtClean="0">
                <a:latin typeface="Times New Roman" pitchFamily="18" charset="0"/>
                <a:cs typeface="Times New Roman" pitchFamily="18" charset="0"/>
              </a:rPr>
              <a:t>Offer a mix of salary, benefits, and perks that are attractive to top talent.</a:t>
            </a:r>
          </a:p>
          <a:p>
            <a:pPr algn="just">
              <a:buNone/>
            </a:pPr>
            <a:r>
              <a:rPr lang="en-US" sz="2400" i="1" dirty="0" smtClean="0">
                <a:solidFill>
                  <a:schemeClr val="accent6">
                    <a:lumMod val="75000"/>
                  </a:schemeClr>
                </a:solidFill>
                <a:latin typeface="Times New Roman" pitchFamily="18" charset="0"/>
                <a:cs typeface="Times New Roman" pitchFamily="18" charset="0"/>
              </a:rPr>
              <a:t>Provide opportunities for growth</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Include professional development, training, and mentorship opportunities</a:t>
            </a:r>
          </a:p>
          <a:p>
            <a:pPr algn="just">
              <a:buNone/>
            </a:pPr>
            <a:endParaRPr lang="en-US" sz="2400" b="1" dirty="0" smtClean="0">
              <a:latin typeface="Times New Roman" pitchFamily="18" charset="0"/>
              <a:cs typeface="Times New Roman" pitchFamily="18" charset="0"/>
            </a:endParaRPr>
          </a:p>
          <a:p>
            <a:pPr algn="just">
              <a:buNone/>
            </a:pPr>
            <a:r>
              <a:rPr lang="en-US" sz="2400" b="1" dirty="0" smtClean="0">
                <a:latin typeface="Times New Roman" pitchFamily="18" charset="0"/>
                <a:cs typeface="Times New Roman" pitchFamily="18" charset="0"/>
              </a:rPr>
              <a:t>Foster a Positive Work Environment:</a:t>
            </a:r>
          </a:p>
          <a:p>
            <a:pPr algn="just">
              <a:buNone/>
            </a:pPr>
            <a:r>
              <a:rPr lang="en-US" sz="2400" i="1" dirty="0" smtClean="0">
                <a:solidFill>
                  <a:schemeClr val="accent6">
                    <a:lumMod val="75000"/>
                  </a:schemeClr>
                </a:solidFill>
                <a:latin typeface="Times New Roman" pitchFamily="18" charset="0"/>
                <a:cs typeface="Times New Roman" pitchFamily="18" charset="0"/>
              </a:rPr>
              <a:t>Encourage open communication</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Create a culture where employees feel comfortable sharing ideas and feedback.</a:t>
            </a:r>
          </a:p>
          <a:p>
            <a:pPr algn="just">
              <a:buNone/>
            </a:pPr>
            <a:r>
              <a:rPr lang="en-US" sz="2400" i="1" dirty="0" smtClean="0">
                <a:solidFill>
                  <a:schemeClr val="accent6">
                    <a:lumMod val="75000"/>
                  </a:schemeClr>
                </a:solidFill>
                <a:latin typeface="Times New Roman" pitchFamily="18" charset="0"/>
                <a:cs typeface="Times New Roman" pitchFamily="18" charset="0"/>
              </a:rPr>
              <a:t>Recognize and reward outstanding performance</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Show appreciation for employees' contributions and celebrate successes.</a:t>
            </a:r>
          </a:p>
          <a:p>
            <a:pPr algn="just">
              <a:buNone/>
            </a:pPr>
            <a:r>
              <a:rPr lang="en-US" sz="2400" i="1" dirty="0" smtClean="0">
                <a:solidFill>
                  <a:schemeClr val="accent6">
                    <a:lumMod val="75000"/>
                  </a:schemeClr>
                </a:solidFill>
                <a:latin typeface="Times New Roman" pitchFamily="18" charset="0"/>
                <a:cs typeface="Times New Roman" pitchFamily="18" charset="0"/>
              </a:rPr>
              <a:t>Promote work-life balance</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Offer flexible work arrangements, generous time off, and support for employees' personal commitments. </a:t>
            </a:r>
          </a:p>
          <a:p>
            <a:pPr algn="just">
              <a:buNone/>
            </a:pPr>
            <a:r>
              <a:rPr lang="en-US" sz="2400" dirty="0" smtClean="0">
                <a:latin typeface="Times New Roman" pitchFamily="18" charset="0"/>
                <a:cs typeface="Times New Roman" pitchFamily="18" charset="0"/>
              </a:rPr>
              <a:t> </a:t>
            </a:r>
          </a:p>
          <a:p>
            <a:pPr algn="just"/>
            <a:endParaRPr lang="en-US" sz="2400" dirty="0" smtClean="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6048672"/>
          </a:xfrm>
        </p:spPr>
        <p:txBody>
          <a:bodyPr>
            <a:normAutofit/>
          </a:bodyPr>
          <a:lstStyle/>
          <a:p>
            <a:pPr algn="just">
              <a:buNone/>
            </a:pPr>
            <a:r>
              <a:rPr lang="en-US" sz="2000" b="1" dirty="0" smtClean="0">
                <a:latin typeface="Times New Roman" pitchFamily="18" charset="0"/>
                <a:cs typeface="Times New Roman" pitchFamily="18" charset="0"/>
              </a:rPr>
              <a:t>Streamline the Recruitment Process:</a:t>
            </a:r>
          </a:p>
          <a:p>
            <a:pPr algn="just">
              <a:buNone/>
            </a:pPr>
            <a:r>
              <a:rPr lang="en-US" sz="2000" i="1" dirty="0" smtClean="0">
                <a:solidFill>
                  <a:schemeClr val="accent6">
                    <a:lumMod val="75000"/>
                  </a:schemeClr>
                </a:solidFill>
                <a:latin typeface="Times New Roman" pitchFamily="18" charset="0"/>
                <a:cs typeface="Times New Roman" pitchFamily="18" charset="0"/>
              </a:rPr>
              <a:t>Make the application process easy</a:t>
            </a:r>
            <a:r>
              <a:rPr lang="en-US" sz="2000" dirty="0" smtClean="0">
                <a:latin typeface="Times New Roman" pitchFamily="18" charset="0"/>
                <a:cs typeface="Times New Roman" pitchFamily="18" charset="0"/>
              </a:rPr>
              <a:t>: </a:t>
            </a:r>
          </a:p>
          <a:p>
            <a:pPr algn="just"/>
            <a:r>
              <a:rPr lang="en-US" sz="2000" dirty="0" smtClean="0">
                <a:latin typeface="Times New Roman" pitchFamily="18" charset="0"/>
                <a:cs typeface="Times New Roman" pitchFamily="18" charset="0"/>
              </a:rPr>
              <a:t>Use a user-friendly online application system.</a:t>
            </a:r>
          </a:p>
          <a:p>
            <a:pPr algn="just">
              <a:buNone/>
            </a:pPr>
            <a:r>
              <a:rPr lang="en-US" sz="2000" i="1" dirty="0" smtClean="0">
                <a:solidFill>
                  <a:schemeClr val="accent6">
                    <a:lumMod val="75000"/>
                  </a:schemeClr>
                </a:solidFill>
                <a:latin typeface="Times New Roman" pitchFamily="18" charset="0"/>
                <a:cs typeface="Times New Roman" pitchFamily="18" charset="0"/>
              </a:rPr>
              <a:t>Speed up the hiring process</a:t>
            </a:r>
            <a:r>
              <a:rPr lang="en-US" sz="2000" dirty="0" smtClean="0">
                <a:latin typeface="Times New Roman" pitchFamily="18" charset="0"/>
                <a:cs typeface="Times New Roman" pitchFamily="18" charset="0"/>
              </a:rPr>
              <a:t>: </a:t>
            </a:r>
          </a:p>
          <a:p>
            <a:pPr algn="just"/>
            <a:r>
              <a:rPr lang="en-US" sz="2000" dirty="0" smtClean="0">
                <a:latin typeface="Times New Roman" pitchFamily="18" charset="0"/>
                <a:cs typeface="Times New Roman" pitchFamily="18" charset="0"/>
              </a:rPr>
              <a:t>Reduce the time it takes to move candidates through the stages of recruitment.</a:t>
            </a:r>
          </a:p>
          <a:p>
            <a:pPr algn="just">
              <a:buNone/>
            </a:pPr>
            <a:r>
              <a:rPr lang="en-US" sz="2000" i="1" dirty="0" smtClean="0">
                <a:solidFill>
                  <a:schemeClr val="accent6">
                    <a:lumMod val="75000"/>
                  </a:schemeClr>
                </a:solidFill>
                <a:latin typeface="Times New Roman" pitchFamily="18" charset="0"/>
                <a:cs typeface="Times New Roman" pitchFamily="18" charset="0"/>
              </a:rPr>
              <a:t>Provide timely feedback</a:t>
            </a:r>
            <a:r>
              <a:rPr lang="en-US" sz="2000" i="1" dirty="0" smtClean="0">
                <a:latin typeface="Times New Roman" pitchFamily="18" charset="0"/>
                <a:cs typeface="Times New Roman" pitchFamily="18" charset="0"/>
              </a:rPr>
              <a:t>: </a:t>
            </a:r>
          </a:p>
          <a:p>
            <a:pPr algn="just"/>
            <a:r>
              <a:rPr lang="en-US" sz="2000" dirty="0" smtClean="0">
                <a:latin typeface="Times New Roman" pitchFamily="18" charset="0"/>
                <a:cs typeface="Times New Roman" pitchFamily="18" charset="0"/>
              </a:rPr>
              <a:t>Keep candidates informed about their application status throughout the process.</a:t>
            </a:r>
          </a:p>
          <a:p>
            <a:pPr>
              <a:buNone/>
            </a:pPr>
            <a:r>
              <a:rPr lang="en-US" sz="2000" b="1" dirty="0" smtClean="0">
                <a:latin typeface="Times New Roman" pitchFamily="18" charset="0"/>
                <a:cs typeface="Times New Roman" pitchFamily="18" charset="0"/>
              </a:rPr>
              <a:t>Leverage Employee Referrals:</a:t>
            </a:r>
            <a:endParaRPr lang="en-US" sz="2000" dirty="0" smtClean="0">
              <a:latin typeface="Times New Roman" pitchFamily="18" charset="0"/>
              <a:cs typeface="Times New Roman" pitchFamily="18" charset="0"/>
            </a:endParaRPr>
          </a:p>
          <a:p>
            <a:pPr lvl="0">
              <a:buNone/>
            </a:pPr>
            <a:r>
              <a:rPr lang="en-US" sz="2000" i="1" dirty="0" smtClean="0">
                <a:solidFill>
                  <a:schemeClr val="accent6">
                    <a:lumMod val="75000"/>
                  </a:schemeClr>
                </a:solidFill>
                <a:latin typeface="Times New Roman" pitchFamily="18" charset="0"/>
                <a:cs typeface="Times New Roman" pitchFamily="18" charset="0"/>
              </a:rPr>
              <a:t>Implement a referral program</a:t>
            </a:r>
            <a:r>
              <a:rPr lang="en-US" sz="2000" dirty="0" smtClean="0">
                <a:latin typeface="Times New Roman" pitchFamily="18" charset="0"/>
                <a:cs typeface="Times New Roman" pitchFamily="18" charset="0"/>
              </a:rPr>
              <a:t>: </a:t>
            </a:r>
          </a:p>
          <a:p>
            <a:pPr lvl="0"/>
            <a:r>
              <a:rPr lang="en-US" sz="2000" dirty="0" smtClean="0">
                <a:latin typeface="Times New Roman" pitchFamily="18" charset="0"/>
                <a:cs typeface="Times New Roman" pitchFamily="18" charset="0"/>
              </a:rPr>
              <a:t>Encourage your employees to refer qualified candidates. </a:t>
            </a:r>
          </a:p>
          <a:p>
            <a:pPr lvl="0">
              <a:buNone/>
            </a:pPr>
            <a:r>
              <a:rPr lang="en-US" sz="2000" i="1" dirty="0" smtClean="0">
                <a:solidFill>
                  <a:schemeClr val="accent6">
                    <a:lumMod val="75000"/>
                  </a:schemeClr>
                </a:solidFill>
                <a:latin typeface="Times New Roman" pitchFamily="18" charset="0"/>
                <a:cs typeface="Times New Roman" pitchFamily="18" charset="0"/>
              </a:rPr>
              <a:t>Offer incentives for successful referrals</a:t>
            </a:r>
            <a:r>
              <a:rPr lang="en-US" sz="2000" i="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p>
          <a:p>
            <a:pPr lvl="0"/>
            <a:r>
              <a:rPr lang="en-US" sz="2000" dirty="0" smtClean="0">
                <a:latin typeface="Times New Roman" pitchFamily="18" charset="0"/>
                <a:cs typeface="Times New Roman" pitchFamily="18" charset="0"/>
              </a:rPr>
              <a:t>Reward employees for bringing in top talent. </a:t>
            </a:r>
          </a:p>
          <a:p>
            <a:pPr algn="just"/>
            <a:endParaRPr lang="en-US"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048672"/>
          </a:xfrm>
        </p:spPr>
        <p:txBody>
          <a:bodyPr>
            <a:noAutofit/>
          </a:bodyPr>
          <a:lstStyle/>
          <a:p>
            <a:pPr>
              <a:buNone/>
            </a:pPr>
            <a:r>
              <a:rPr lang="en-US" sz="1800" b="1" dirty="0" smtClean="0">
                <a:latin typeface="Times New Roman" pitchFamily="18" charset="0"/>
                <a:cs typeface="Times New Roman" pitchFamily="18" charset="0"/>
              </a:rPr>
              <a:t>Embrace Diversity and Inclusion:</a:t>
            </a:r>
            <a:endParaRPr lang="en-US" sz="1800" dirty="0" smtClean="0">
              <a:latin typeface="Times New Roman" pitchFamily="18" charset="0"/>
              <a:cs typeface="Times New Roman" pitchFamily="18" charset="0"/>
            </a:endParaRPr>
          </a:p>
          <a:p>
            <a:pPr lvl="0">
              <a:buNone/>
            </a:pPr>
            <a:r>
              <a:rPr lang="en-US" sz="2000" i="1" dirty="0" smtClean="0">
                <a:solidFill>
                  <a:schemeClr val="accent6">
                    <a:lumMod val="75000"/>
                  </a:schemeClr>
                </a:solidFill>
                <a:latin typeface="Times New Roman" pitchFamily="18" charset="0"/>
                <a:cs typeface="Times New Roman" pitchFamily="18" charset="0"/>
              </a:rPr>
              <a:t>Promote a diverse and inclusive workplace</a:t>
            </a:r>
            <a:r>
              <a:rPr lang="en-US" sz="1800" dirty="0" smtClean="0">
                <a:latin typeface="Times New Roman" pitchFamily="18" charset="0"/>
                <a:cs typeface="Times New Roman" pitchFamily="18" charset="0"/>
              </a:rPr>
              <a:t>: </a:t>
            </a:r>
          </a:p>
          <a:p>
            <a:r>
              <a:rPr lang="en-US" sz="1800" dirty="0" smtClean="0">
                <a:latin typeface="Times New Roman" pitchFamily="18" charset="0"/>
                <a:cs typeface="Times New Roman" pitchFamily="18" charset="0"/>
              </a:rPr>
              <a:t>Attract a wider pool of talent by valuing differences.</a:t>
            </a:r>
          </a:p>
          <a:p>
            <a:pPr lvl="0">
              <a:buNone/>
            </a:pPr>
            <a:r>
              <a:rPr lang="en-US" sz="2000" i="1" dirty="0" smtClean="0">
                <a:solidFill>
                  <a:schemeClr val="accent6">
                    <a:lumMod val="75000"/>
                  </a:schemeClr>
                </a:solidFill>
                <a:latin typeface="Times New Roman" pitchFamily="18" charset="0"/>
                <a:cs typeface="Times New Roman" pitchFamily="18" charset="0"/>
              </a:rPr>
              <a:t>Ensure equal opportunities: </a:t>
            </a:r>
          </a:p>
          <a:p>
            <a:r>
              <a:rPr lang="en-US" sz="1800" dirty="0" smtClean="0">
                <a:latin typeface="Times New Roman" pitchFamily="18" charset="0"/>
                <a:cs typeface="Times New Roman" pitchFamily="18" charset="0"/>
              </a:rPr>
              <a:t>Create a fair and equitable environment for all employees. </a:t>
            </a:r>
          </a:p>
          <a:p>
            <a:pPr>
              <a:buNone/>
            </a:pPr>
            <a:endParaRPr lang="en-US" sz="1800" dirty="0" smtClean="0">
              <a:latin typeface="Times New Roman" pitchFamily="18" charset="0"/>
              <a:cs typeface="Times New Roman" pitchFamily="18" charset="0"/>
            </a:endParaRPr>
          </a:p>
          <a:p>
            <a:pPr>
              <a:buNone/>
            </a:pPr>
            <a:r>
              <a:rPr lang="en-US" sz="1800" b="1" dirty="0" smtClean="0">
                <a:latin typeface="Times New Roman" pitchFamily="18" charset="0"/>
                <a:cs typeface="Times New Roman" pitchFamily="18" charset="0"/>
              </a:rPr>
              <a:t>Enhance Your Online Presence:</a:t>
            </a:r>
            <a:endParaRPr lang="en-US" sz="1800" dirty="0" smtClean="0">
              <a:latin typeface="Times New Roman" pitchFamily="18" charset="0"/>
              <a:cs typeface="Times New Roman" pitchFamily="18" charset="0"/>
            </a:endParaRPr>
          </a:p>
          <a:p>
            <a:pPr lvl="0">
              <a:buNone/>
            </a:pPr>
            <a:r>
              <a:rPr lang="en-US" sz="2000" i="1" dirty="0" smtClean="0">
                <a:solidFill>
                  <a:schemeClr val="accent6">
                    <a:lumMod val="75000"/>
                  </a:schemeClr>
                </a:solidFill>
                <a:latin typeface="Times New Roman" pitchFamily="18" charset="0"/>
                <a:cs typeface="Times New Roman" pitchFamily="18" charset="0"/>
              </a:rPr>
              <a:t>Optimize your career site</a:t>
            </a:r>
            <a:r>
              <a:rPr lang="en-US" sz="1800" dirty="0" smtClean="0">
                <a:latin typeface="Times New Roman" pitchFamily="18" charset="0"/>
                <a:cs typeface="Times New Roman" pitchFamily="18" charset="0"/>
              </a:rPr>
              <a:t>:</a:t>
            </a:r>
          </a:p>
          <a:p>
            <a:r>
              <a:rPr lang="en-US" sz="1800" dirty="0" smtClean="0">
                <a:latin typeface="Times New Roman" pitchFamily="18" charset="0"/>
                <a:cs typeface="Times New Roman" pitchFamily="18" charset="0"/>
              </a:rPr>
              <a:t>Make it easy for candidates to find information about your company and job openings. </a:t>
            </a:r>
          </a:p>
          <a:p>
            <a:pPr lvl="0">
              <a:buNone/>
            </a:pPr>
            <a:r>
              <a:rPr lang="en-US" sz="2000" i="1" dirty="0" smtClean="0">
                <a:solidFill>
                  <a:schemeClr val="accent6">
                    <a:lumMod val="75000"/>
                  </a:schemeClr>
                </a:solidFill>
                <a:latin typeface="Times New Roman" pitchFamily="18" charset="0"/>
                <a:cs typeface="Times New Roman" pitchFamily="18" charset="0"/>
              </a:rPr>
              <a:t>Utilize social media</a:t>
            </a:r>
            <a:r>
              <a:rPr lang="en-US" sz="1800" dirty="0" smtClean="0">
                <a:latin typeface="Times New Roman" pitchFamily="18" charset="0"/>
                <a:cs typeface="Times New Roman" pitchFamily="18" charset="0"/>
              </a:rPr>
              <a:t>:</a:t>
            </a:r>
          </a:p>
          <a:p>
            <a:r>
              <a:rPr lang="en-US" sz="1800" dirty="0" smtClean="0">
                <a:latin typeface="Times New Roman" pitchFamily="18" charset="0"/>
                <a:cs typeface="Times New Roman" pitchFamily="18" charset="0"/>
              </a:rPr>
              <a:t>Share engaging content and connect with potential candidates on platforms like LinkedIn and other social media channels. </a:t>
            </a:r>
          </a:p>
          <a:p>
            <a:endParaRPr lang="en-US" sz="1800" dirty="0" smtClean="0">
              <a:latin typeface="Times New Roman" pitchFamily="18" charset="0"/>
              <a:cs typeface="Times New Roman" pitchFamily="18" charset="0"/>
            </a:endParaRPr>
          </a:p>
          <a:p>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571612"/>
            <a:ext cx="9031287" cy="6286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0" y="500042"/>
            <a:ext cx="7850187" cy="419100"/>
          </a:xfrm>
          <a:prstGeom prst="rect">
            <a:avLst/>
          </a:prstGeom>
          <a:noFill/>
          <a:ln w="9525">
            <a:noFill/>
            <a:miter lim="800000"/>
            <a:headEnd/>
            <a:tailEnd/>
          </a:ln>
          <a:effectLst/>
        </p:spPr>
      </p:pic>
      <p:pic>
        <p:nvPicPr>
          <p:cNvPr id="5" name="Picture 2" descr="A definition of talent management plus its key benefits. "/>
          <p:cNvPicPr>
            <a:picLocks noChangeAspect="1" noChangeArrowheads="1"/>
          </p:cNvPicPr>
          <p:nvPr/>
        </p:nvPicPr>
        <p:blipFill>
          <a:blip r:embed="rId4" cstate="print"/>
          <a:srcRect/>
          <a:stretch>
            <a:fillRect/>
          </a:stretch>
        </p:blipFill>
        <p:spPr bwMode="auto">
          <a:xfrm>
            <a:off x="0" y="2517562"/>
            <a:ext cx="7572396" cy="434043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itchFamily="18" charset="0"/>
                <a:cs typeface="Times New Roman" pitchFamily="18" charset="0"/>
              </a:rPr>
              <a:t>Retaining Talent (Talent Retention or Employee Retention)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4709120"/>
          </a:xfrm>
        </p:spPr>
        <p:txBody>
          <a:bodyPr>
            <a:normAutofit/>
          </a:bodyPr>
          <a:lstStyle/>
          <a:p>
            <a:pPr algn="just"/>
            <a:r>
              <a:rPr lang="en-US" sz="2000" dirty="0" smtClean="0">
                <a:latin typeface="Times New Roman" pitchFamily="18" charset="0"/>
                <a:cs typeface="Times New Roman" pitchFamily="18" charset="0"/>
              </a:rPr>
              <a:t>Retaining talent, also known as </a:t>
            </a:r>
            <a:r>
              <a:rPr lang="en-US" sz="2000" u="sng" dirty="0" smtClean="0">
                <a:latin typeface="Times New Roman" pitchFamily="18" charset="0"/>
                <a:cs typeface="Times New Roman" pitchFamily="18" charset="0"/>
                <a:hlinkClick r:id="rId2"/>
              </a:rPr>
              <a:t>employee retention</a:t>
            </a:r>
            <a:r>
              <a:rPr lang="en-US" sz="2000" dirty="0" smtClean="0">
                <a:latin typeface="Times New Roman" pitchFamily="18" charset="0"/>
                <a:cs typeface="Times New Roman" pitchFamily="18" charset="0"/>
              </a:rPr>
              <a:t>, involves </a:t>
            </a:r>
            <a:r>
              <a:rPr lang="en-US" sz="2000" b="1" i="1" dirty="0" smtClean="0">
                <a:solidFill>
                  <a:srgbClr val="7030A0"/>
                </a:solidFill>
                <a:latin typeface="Times New Roman" pitchFamily="18" charset="0"/>
                <a:cs typeface="Times New Roman" pitchFamily="18" charset="0"/>
              </a:rPr>
              <a:t>implementing strategies and practices to keep valued employees within an organization.</a:t>
            </a:r>
            <a:r>
              <a:rPr lang="en-US" sz="2000" dirty="0" smtClean="0">
                <a:latin typeface="Times New Roman" pitchFamily="18" charset="0"/>
                <a:cs typeface="Times New Roman" pitchFamily="18" charset="0"/>
              </a:rPr>
              <a:t> </a:t>
            </a:r>
          </a:p>
          <a:p>
            <a:pPr algn="just"/>
            <a:r>
              <a:rPr lang="en-US" sz="2000" dirty="0" smtClean="0">
                <a:latin typeface="Times New Roman" pitchFamily="18" charset="0"/>
                <a:cs typeface="Times New Roman" pitchFamily="18" charset="0"/>
              </a:rPr>
              <a:t>This is crucial for business success, as it </a:t>
            </a:r>
          </a:p>
          <a:p>
            <a:pPr lvl="1" algn="just"/>
            <a:r>
              <a:rPr lang="en-US" sz="1600" dirty="0" smtClean="0">
                <a:latin typeface="Times New Roman" pitchFamily="18" charset="0"/>
                <a:cs typeface="Times New Roman" pitchFamily="18" charset="0"/>
              </a:rPr>
              <a:t>Minimizes turnover</a:t>
            </a:r>
          </a:p>
          <a:p>
            <a:pPr lvl="1" algn="just"/>
            <a:r>
              <a:rPr lang="en-US" sz="1600" dirty="0" smtClean="0">
                <a:latin typeface="Times New Roman" pitchFamily="18" charset="0"/>
                <a:cs typeface="Times New Roman" pitchFamily="18" charset="0"/>
              </a:rPr>
              <a:t>Maintains productivity</a:t>
            </a:r>
          </a:p>
          <a:p>
            <a:pPr lvl="1" algn="just"/>
            <a:r>
              <a:rPr lang="en-US" sz="1600" dirty="0" smtClean="0">
                <a:latin typeface="Times New Roman" pitchFamily="18" charset="0"/>
                <a:cs typeface="Times New Roman" pitchFamily="18" charset="0"/>
              </a:rPr>
              <a:t>Fosters a positive work environment. </a:t>
            </a:r>
          </a:p>
          <a:p>
            <a:pPr marL="342900" lvl="1" indent="-342900" algn="just">
              <a:buFont typeface="Arial" pitchFamily="34" charset="0"/>
              <a:buChar char="•"/>
            </a:pPr>
            <a:r>
              <a:rPr lang="en-US" sz="2000" dirty="0" smtClean="0">
                <a:latin typeface="Times New Roman" pitchFamily="18" charset="0"/>
                <a:cs typeface="Times New Roman" pitchFamily="18" charset="0"/>
              </a:rPr>
              <a:t>Organizations strive to create a workplace where </a:t>
            </a:r>
          </a:p>
          <a:p>
            <a:pPr marL="742950" lvl="2" indent="-342900" algn="just"/>
            <a:r>
              <a:rPr lang="en-US" sz="1600" dirty="0" smtClean="0">
                <a:latin typeface="Times New Roman" pitchFamily="18" charset="0"/>
                <a:cs typeface="Times New Roman" pitchFamily="18" charset="0"/>
              </a:rPr>
              <a:t>Employees feel engaged</a:t>
            </a:r>
          </a:p>
          <a:p>
            <a:pPr marL="742950" lvl="2" indent="-342900" algn="just"/>
            <a:r>
              <a:rPr lang="en-US" sz="1600" dirty="0" smtClean="0">
                <a:latin typeface="Times New Roman" pitchFamily="18" charset="0"/>
                <a:cs typeface="Times New Roman" pitchFamily="18" charset="0"/>
              </a:rPr>
              <a:t>Valued</a:t>
            </a:r>
          </a:p>
          <a:p>
            <a:pPr marL="742950" lvl="2" indent="-342900" algn="just"/>
            <a:r>
              <a:rPr lang="en-US" sz="1600" dirty="0" smtClean="0">
                <a:latin typeface="Times New Roman" pitchFamily="18" charset="0"/>
                <a:cs typeface="Times New Roman" pitchFamily="18" charset="0"/>
              </a:rPr>
              <a:t>Motivated to stay</a:t>
            </a:r>
          </a:p>
          <a:p>
            <a:pPr marL="742950" lvl="2" indent="-342900" algn="just">
              <a:buNone/>
            </a:pPr>
            <a:r>
              <a:rPr lang="en-US" sz="1600" dirty="0" smtClean="0">
                <a:latin typeface="Times New Roman" pitchFamily="18" charset="0"/>
                <a:cs typeface="Times New Roman" pitchFamily="18" charset="0"/>
              </a:rPr>
              <a:t>Which reduces the need for constant recruitment and training of new staff. </a:t>
            </a:r>
          </a:p>
          <a:p>
            <a:pPr algn="just">
              <a:buNone/>
            </a:pPr>
            <a:endParaRPr lang="en-US" sz="2000" dirty="0" smtClean="0">
              <a:latin typeface="Times New Roman" pitchFamily="18" charset="0"/>
              <a:cs typeface="Times New Roman" pitchFamily="18" charset="0"/>
            </a:endParaRPr>
          </a:p>
          <a:p>
            <a:pPr algn="just"/>
            <a:r>
              <a:rPr lang="en-US" sz="2000" b="1" i="1" dirty="0" smtClean="0">
                <a:latin typeface="Times New Roman" pitchFamily="18" charset="0"/>
                <a:cs typeface="Times New Roman" pitchFamily="18" charset="0"/>
              </a:rPr>
              <a:t>Talent retention</a:t>
            </a:r>
            <a:r>
              <a:rPr lang="en-US" sz="2000" b="1"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represents an employee's lasting commitment to their employer, minimizing turnover.</a:t>
            </a:r>
          </a:p>
          <a:p>
            <a:pPr algn="just"/>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itchFamily="18" charset="0"/>
                <a:cs typeface="Times New Roman" pitchFamily="18" charset="0"/>
              </a:rPr>
              <a:t>Benefits of Retaining Talent</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a:buNone/>
            </a:pPr>
            <a:endParaRPr lang="en-US" sz="2400" dirty="0" smtClean="0">
              <a:latin typeface="Times New Roman" pitchFamily="18" charset="0"/>
              <a:cs typeface="Times New Roman" pitchFamily="18" charset="0"/>
            </a:endParaRPr>
          </a:p>
          <a:p>
            <a:pPr algn="just">
              <a:buNone/>
            </a:pPr>
            <a:r>
              <a:rPr lang="en-US" sz="2400" dirty="0" smtClean="0">
                <a:latin typeface="Times New Roman" pitchFamily="18" charset="0"/>
                <a:cs typeface="Times New Roman" pitchFamily="18" charset="0"/>
              </a:rPr>
              <a:t>    In addition to avoiding problems caused by high turnover rates, organizations that retain talent experience several advantages. They enhance company performance by developing experienced employees and company experts. Some of the benefits of retaining talent include:</a:t>
            </a:r>
          </a:p>
          <a:p>
            <a:pPr lvl="1" algn="just"/>
            <a:r>
              <a:rPr lang="en-US" sz="2000" dirty="0" smtClean="0">
                <a:latin typeface="Times New Roman" pitchFamily="18" charset="0"/>
                <a:cs typeface="Times New Roman" pitchFamily="18" charset="0"/>
              </a:rPr>
              <a:t>Improving the company culture</a:t>
            </a:r>
          </a:p>
          <a:p>
            <a:pPr lvl="1" algn="just"/>
            <a:r>
              <a:rPr lang="en-US" sz="2000" dirty="0" smtClean="0">
                <a:latin typeface="Times New Roman" pitchFamily="18" charset="0"/>
                <a:cs typeface="Times New Roman" pitchFamily="18" charset="0"/>
              </a:rPr>
              <a:t>Leading to better customer experience</a:t>
            </a:r>
          </a:p>
          <a:p>
            <a:pPr lvl="1" algn="just"/>
            <a:r>
              <a:rPr lang="en-US" sz="2000" dirty="0" smtClean="0">
                <a:latin typeface="Times New Roman" pitchFamily="18" charset="0"/>
                <a:cs typeface="Times New Roman" pitchFamily="18" charset="0"/>
              </a:rPr>
              <a:t>Increasing the revenue</a:t>
            </a:r>
          </a:p>
          <a:p>
            <a:pPr lvl="1" algn="just"/>
            <a:r>
              <a:rPr lang="en-US" sz="2000" dirty="0" smtClean="0">
                <a:latin typeface="Times New Roman" pitchFamily="18" charset="0"/>
                <a:cs typeface="Times New Roman" pitchFamily="18" charset="0"/>
              </a:rPr>
              <a:t>Enhancing employee engagement and satisfaction</a:t>
            </a:r>
          </a:p>
          <a:p>
            <a:pPr lvl="1" algn="just"/>
            <a:r>
              <a:rPr lang="en-US" sz="2000" dirty="0" smtClean="0">
                <a:latin typeface="Times New Roman" pitchFamily="18" charset="0"/>
                <a:cs typeface="Times New Roman" pitchFamily="18" charset="0"/>
              </a:rPr>
              <a:t>Building a positive company reputation</a:t>
            </a:r>
          </a:p>
          <a:p>
            <a:pPr algn="just"/>
            <a:endParaRPr lang="en-US" sz="2400" dirty="0">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US" b="1" dirty="0" smtClean="0">
                <a:latin typeface="Times New Roman" pitchFamily="18" charset="0"/>
                <a:cs typeface="Times New Roman" pitchFamily="18" charset="0"/>
              </a:rPr>
              <a:t>Key Strategies for Talent Retention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51520" y="1052736"/>
            <a:ext cx="8435280" cy="5544616"/>
          </a:xfrm>
        </p:spPr>
        <p:txBody>
          <a:bodyPr>
            <a:normAutofit fontScale="70000" lnSpcReduction="20000"/>
          </a:bodyPr>
          <a:lstStyle/>
          <a:p>
            <a:pPr lvl="0" algn="just">
              <a:buNone/>
            </a:pPr>
            <a:r>
              <a:rPr lang="en-US" b="1" dirty="0" smtClean="0">
                <a:latin typeface="Times New Roman" pitchFamily="18" charset="0"/>
                <a:cs typeface="Times New Roman" pitchFamily="18" charset="0"/>
              </a:rPr>
              <a:t>Competitive Compensation and Benefits:</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Offering salaries and benefits packages that are competitive within the industry is essential to attracting and retaining talent. This includes not only base pay but also comprehensive health insurance, retirement plans, and other perks that make employees feel valued. </a:t>
            </a:r>
          </a:p>
          <a:p>
            <a:pPr lvl="0" algn="just">
              <a:buNone/>
            </a:pPr>
            <a:r>
              <a:rPr lang="en-US" b="1" dirty="0" smtClean="0">
                <a:latin typeface="Times New Roman" pitchFamily="18" charset="0"/>
                <a:cs typeface="Times New Roman" pitchFamily="18" charset="0"/>
              </a:rPr>
              <a:t>Employee Engagement:</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Creating a work environment that fosters employee engagement is critical. This involves activities like team-building exercises, regular feedback sessions, and opportunities for social interaction to build a sense of community and belonging. </a:t>
            </a:r>
          </a:p>
          <a:p>
            <a:pPr lvl="0" algn="just">
              <a:buNone/>
            </a:pPr>
            <a:r>
              <a:rPr lang="en-US" b="1" dirty="0" smtClean="0">
                <a:latin typeface="Times New Roman" pitchFamily="18" charset="0"/>
                <a:cs typeface="Times New Roman" pitchFamily="18" charset="0"/>
              </a:rPr>
              <a:t>Professional Development:</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Investing in employee development through training programs, mentorship opportunities, and clear career paths demonstrates a commitment to their growth and future within the company. </a:t>
            </a:r>
          </a:p>
          <a:p>
            <a:pPr lvl="0" algn="just">
              <a:buNone/>
            </a:pPr>
            <a:r>
              <a:rPr lang="en-US" b="1" dirty="0" smtClean="0">
                <a:latin typeface="Times New Roman" pitchFamily="18" charset="0"/>
                <a:cs typeface="Times New Roman" pitchFamily="18" charset="0"/>
              </a:rPr>
              <a:t>Work-Life Balance:</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Promoting a healthy work-life balance through flexible work arrangements, generous leave policies, and a focus on employee well-being can significantly impact retention. </a:t>
            </a:r>
          </a:p>
          <a:p>
            <a:pPr algn="just"/>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fontScale="62500" lnSpcReduction="20000"/>
          </a:bodyPr>
          <a:lstStyle/>
          <a:p>
            <a:pPr lvl="0" algn="just">
              <a:buNone/>
            </a:pPr>
            <a:r>
              <a:rPr lang="en-US" b="1" dirty="0" smtClean="0">
                <a:latin typeface="Times New Roman" pitchFamily="18" charset="0"/>
                <a:cs typeface="Times New Roman" pitchFamily="18" charset="0"/>
              </a:rPr>
              <a:t>Positive Work Environment:</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Building a positive and inclusive work culture that values diversity and inclusion is essential. This includes open communication, transparent leadership, and a focus on employee recognition and appreciation. </a:t>
            </a:r>
          </a:p>
          <a:p>
            <a:pPr lvl="0" algn="just"/>
            <a:endParaRPr lang="en-US" b="1" dirty="0" smtClean="0">
              <a:latin typeface="Times New Roman" pitchFamily="18" charset="0"/>
              <a:cs typeface="Times New Roman" pitchFamily="18" charset="0"/>
            </a:endParaRPr>
          </a:p>
          <a:p>
            <a:pPr lvl="0" algn="just">
              <a:buNone/>
            </a:pPr>
            <a:r>
              <a:rPr lang="en-US" b="1" dirty="0" smtClean="0">
                <a:latin typeface="Times New Roman" pitchFamily="18" charset="0"/>
                <a:cs typeface="Times New Roman" pitchFamily="18" charset="0"/>
              </a:rPr>
              <a:t>Effective On-boarding:</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A well-structured on-boarding process that integrates new employees smoothly into the company culture and provides them with the necessary resources and support is crucial for their initial success and long-term commitment. </a:t>
            </a:r>
          </a:p>
          <a:p>
            <a:pPr lvl="0" algn="just"/>
            <a:endParaRPr lang="en-US" b="1" dirty="0" smtClean="0">
              <a:latin typeface="Times New Roman" pitchFamily="18" charset="0"/>
              <a:cs typeface="Times New Roman" pitchFamily="18" charset="0"/>
            </a:endParaRPr>
          </a:p>
          <a:p>
            <a:pPr lvl="0" algn="just">
              <a:buNone/>
            </a:pPr>
            <a:r>
              <a:rPr lang="en-US" b="1" dirty="0" smtClean="0">
                <a:latin typeface="Times New Roman" pitchFamily="18" charset="0"/>
                <a:cs typeface="Times New Roman" pitchFamily="18" charset="0"/>
              </a:rPr>
              <a:t>Regular Feedback and Recognition:</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Providing ongoing feedback and recognizing employee achievements, both big and small, helps employees feel valued and motivated. </a:t>
            </a:r>
          </a:p>
          <a:p>
            <a:pPr lvl="0" algn="just">
              <a:buNone/>
            </a:pPr>
            <a:endParaRPr lang="en-US" b="1" dirty="0" smtClean="0">
              <a:latin typeface="Times New Roman" pitchFamily="18" charset="0"/>
              <a:cs typeface="Times New Roman" pitchFamily="18" charset="0"/>
            </a:endParaRPr>
          </a:p>
          <a:p>
            <a:pPr lvl="0" algn="just">
              <a:buNone/>
            </a:pPr>
            <a:r>
              <a:rPr lang="en-US" b="1" dirty="0" smtClean="0">
                <a:latin typeface="Times New Roman" pitchFamily="18" charset="0"/>
                <a:cs typeface="Times New Roman" pitchFamily="18" charset="0"/>
              </a:rPr>
              <a:t>Leadership Development:</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Training managers to effectively lead, motivate, and retain their teams is crucial. This includes equipping them with the skills to address employee concerns, provide constructive feedback, and foster a positive team environment. </a:t>
            </a:r>
          </a:p>
          <a:p>
            <a:pPr algn="just"/>
            <a:endParaRPr lang="en-US" dirty="0">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Times New Roman" pitchFamily="18" charset="0"/>
                <a:cs typeface="Times New Roman" pitchFamily="18" charset="0"/>
              </a:rPr>
              <a:t>CONSEQUENCES OF FAILURE OF TALENT MANAGEMENT</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a:bodyPr>
          <a:lstStyle/>
          <a:p>
            <a:pPr algn="just"/>
            <a:r>
              <a:rPr lang="en-US" sz="2000" dirty="0" smtClean="0">
                <a:latin typeface="Times New Roman" pitchFamily="18" charset="0"/>
                <a:cs typeface="Times New Roman" pitchFamily="18" charset="0"/>
              </a:rPr>
              <a:t>Failure in managing talent can have significant consequences for organizations. Talent management involves attracting, developing, and retaining skilled employees who can contribute to the company's success. When talent management efforts fall short, the following consequences may occur:</a:t>
            </a:r>
          </a:p>
          <a:p>
            <a:pPr algn="just">
              <a:buNone/>
            </a:pPr>
            <a:r>
              <a:rPr lang="en-US" sz="2000" b="1" dirty="0" smtClean="0">
                <a:latin typeface="Times New Roman" pitchFamily="18" charset="0"/>
                <a:cs typeface="Times New Roman" pitchFamily="18" charset="0"/>
              </a:rPr>
              <a:t>Loss of Competitive Advantage</a:t>
            </a:r>
            <a:r>
              <a:rPr lang="en-US" sz="2000" dirty="0" smtClean="0">
                <a:latin typeface="Times New Roman" pitchFamily="18" charset="0"/>
                <a:cs typeface="Times New Roman" pitchFamily="18" charset="0"/>
              </a:rPr>
              <a:t>: </a:t>
            </a:r>
          </a:p>
          <a:p>
            <a:pPr algn="just"/>
            <a:r>
              <a:rPr lang="en-US" sz="2000" dirty="0" smtClean="0">
                <a:latin typeface="Times New Roman" pitchFamily="18" charset="0"/>
                <a:cs typeface="Times New Roman" pitchFamily="18" charset="0"/>
              </a:rPr>
              <a:t>Organizations that fail to effectively manage their talent may struggle to compete in their industry. Skilled and motivated employees are often a key source of competitive advantage, and without them, companies may find it difficult to innovate, deliver high-quality products or services, and stay ahead of competitors.</a:t>
            </a:r>
          </a:p>
          <a:p>
            <a:pPr algn="just">
              <a:buNone/>
            </a:pPr>
            <a:r>
              <a:rPr lang="en-US" sz="2000" b="1" dirty="0" smtClean="0">
                <a:latin typeface="Times New Roman" pitchFamily="18" charset="0"/>
                <a:cs typeface="Times New Roman" pitchFamily="18" charset="0"/>
              </a:rPr>
              <a:t>Decreased Productivity: </a:t>
            </a:r>
          </a:p>
          <a:p>
            <a:pPr algn="just"/>
            <a:r>
              <a:rPr lang="en-US" sz="2000" dirty="0" smtClean="0">
                <a:latin typeface="Times New Roman" pitchFamily="18" charset="0"/>
                <a:cs typeface="Times New Roman" pitchFamily="18" charset="0"/>
              </a:rPr>
              <a:t>Inadequate talent management can lead to a decrease in employee productivity. When employees are not properly trained, motivated, or engaged, their performance may suffer, resulting in lower output and efficiency.</a:t>
            </a:r>
            <a:endParaRPr lang="en-US" sz="20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0648"/>
            <a:ext cx="8964488" cy="6264696"/>
          </a:xfrm>
        </p:spPr>
        <p:txBody>
          <a:bodyPr>
            <a:normAutofit fontScale="92500" lnSpcReduction="20000"/>
          </a:bodyPr>
          <a:lstStyle/>
          <a:p>
            <a:pPr algn="just">
              <a:buNone/>
            </a:pPr>
            <a:r>
              <a:rPr lang="en-US" sz="2400" b="1" dirty="0" smtClean="0">
                <a:latin typeface="Times New Roman" pitchFamily="18" charset="0"/>
                <a:cs typeface="Times New Roman" pitchFamily="18" charset="0"/>
              </a:rPr>
              <a:t>High Turnover Rates</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Poor talent management can contribute to high employee turnover rates. When employees do not feel valued or see opportunities for growth within an organization, they are more likely to seek employment elsewhere. High turnover can be costly in terms of recruitment, training, and lost institutional knowledge</a:t>
            </a:r>
          </a:p>
          <a:p>
            <a:pPr algn="just">
              <a:buNone/>
            </a:pPr>
            <a:r>
              <a:rPr lang="en-US" sz="2400" b="1" dirty="0" smtClean="0">
                <a:latin typeface="Times New Roman" pitchFamily="18" charset="0"/>
                <a:cs typeface="Times New Roman" pitchFamily="18" charset="0"/>
              </a:rPr>
              <a:t>Increased Recruitment Costs</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Organizations that do not invest in talent management may have to spend more on recruitment to replace departing employees. This includes advertising job openings, conducting interviews, and on-boarding new hires. These costs can add up quickly.</a:t>
            </a:r>
          </a:p>
          <a:p>
            <a:pPr algn="just">
              <a:buNone/>
            </a:pPr>
            <a:r>
              <a:rPr lang="en-US" sz="2400" b="1" dirty="0" smtClean="0">
                <a:latin typeface="Times New Roman" pitchFamily="18" charset="0"/>
                <a:cs typeface="Times New Roman" pitchFamily="18" charset="0"/>
              </a:rPr>
              <a:t>Skills Shortages: </a:t>
            </a:r>
          </a:p>
          <a:p>
            <a:pPr algn="just"/>
            <a:r>
              <a:rPr lang="en-US" sz="2400" dirty="0" smtClean="0">
                <a:latin typeface="Times New Roman" pitchFamily="18" charset="0"/>
                <a:cs typeface="Times New Roman" pitchFamily="18" charset="0"/>
              </a:rPr>
              <a:t>Failure to develop and nurture talent from within the organization can result in skills shortages. As employees retire or leave, there may be a lack of qualified individuals to fill critical roles, leading to operational disruptions and potential business risks.</a:t>
            </a:r>
          </a:p>
          <a:p>
            <a:pPr algn="just">
              <a:buNone/>
            </a:pPr>
            <a:r>
              <a:rPr lang="en-US" sz="2400" b="1" dirty="0" smtClean="0">
                <a:latin typeface="Times New Roman" pitchFamily="18" charset="0"/>
                <a:cs typeface="Times New Roman" pitchFamily="18" charset="0"/>
              </a:rPr>
              <a:t>Poor Employee Morale</a:t>
            </a:r>
            <a:r>
              <a:rPr lang="en-US" sz="2400" dirty="0" smtClean="0">
                <a:latin typeface="Times New Roman" pitchFamily="18" charset="0"/>
                <a:cs typeface="Times New Roman" pitchFamily="18" charset="0"/>
              </a:rPr>
              <a:t>: </a:t>
            </a:r>
          </a:p>
          <a:p>
            <a:pPr algn="just">
              <a:buNone/>
            </a:pPr>
            <a:r>
              <a:rPr lang="en-US" sz="2400" dirty="0" smtClean="0">
                <a:latin typeface="Times New Roman" pitchFamily="18" charset="0"/>
                <a:cs typeface="Times New Roman" pitchFamily="18" charset="0"/>
              </a:rPr>
              <a:t>	When employees perceive that their organization does not invest in their development or offer opportunities for advancement, their morale can suffer. Low morale can lead to decreased engagement, absenteeism, and a negative workplace culture.</a:t>
            </a:r>
            <a:endParaRPr lang="en-US" sz="2400" dirty="0">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04664"/>
            <a:ext cx="8435280" cy="6192688"/>
          </a:xfrm>
        </p:spPr>
        <p:txBody>
          <a:bodyPr>
            <a:normAutofit/>
          </a:bodyPr>
          <a:lstStyle/>
          <a:p>
            <a:pPr algn="just">
              <a:buNone/>
            </a:pPr>
            <a:r>
              <a:rPr lang="en-US" sz="2000" b="1" dirty="0" smtClean="0">
                <a:latin typeface="Times New Roman" pitchFamily="18" charset="0"/>
                <a:cs typeface="Times New Roman" pitchFamily="18" charset="0"/>
              </a:rPr>
              <a:t>Difficulty in Succession Planning</a:t>
            </a:r>
            <a:r>
              <a:rPr lang="en-US" sz="2000" dirty="0" smtClean="0">
                <a:latin typeface="Times New Roman" pitchFamily="18" charset="0"/>
                <a:cs typeface="Times New Roman" pitchFamily="18" charset="0"/>
              </a:rPr>
              <a:t>: </a:t>
            </a:r>
          </a:p>
          <a:p>
            <a:pPr algn="just"/>
            <a:r>
              <a:rPr lang="en-US" sz="2000" dirty="0" smtClean="0">
                <a:latin typeface="Times New Roman" pitchFamily="18" charset="0"/>
                <a:cs typeface="Times New Roman" pitchFamily="18" charset="0"/>
              </a:rPr>
              <a:t>Effective talent management is essential for succession planning. Without a pipeline of skilled and experienced employees ready to step into leadership roles, organizations may face leadership vacuums when key executives retire or depart.</a:t>
            </a:r>
          </a:p>
          <a:p>
            <a:pPr algn="just">
              <a:buNone/>
            </a:pPr>
            <a:r>
              <a:rPr lang="en-US" sz="2000" b="1" dirty="0" smtClean="0">
                <a:latin typeface="Times New Roman" pitchFamily="18" charset="0"/>
                <a:cs typeface="Times New Roman" pitchFamily="18" charset="0"/>
              </a:rPr>
              <a:t>Missed Innovation Opportunities</a:t>
            </a:r>
            <a:r>
              <a:rPr lang="en-US" sz="2000" dirty="0" smtClean="0">
                <a:latin typeface="Times New Roman" pitchFamily="18" charset="0"/>
                <a:cs typeface="Times New Roman" pitchFamily="18" charset="0"/>
              </a:rPr>
              <a:t>: </a:t>
            </a:r>
          </a:p>
          <a:p>
            <a:pPr algn="just"/>
            <a:r>
              <a:rPr lang="en-US" sz="2000" dirty="0" smtClean="0">
                <a:latin typeface="Times New Roman" pitchFamily="18" charset="0"/>
                <a:cs typeface="Times New Roman" pitchFamily="18" charset="0"/>
              </a:rPr>
              <a:t>Innovative ideas often come from talented and creative employees. Failing to identify and nurture these individuals can result in missed opportunities for innovation and growth.</a:t>
            </a:r>
          </a:p>
          <a:p>
            <a:pPr algn="just">
              <a:buNone/>
            </a:pPr>
            <a:r>
              <a:rPr lang="en-US" sz="2000" b="1" dirty="0" smtClean="0">
                <a:latin typeface="Times New Roman" pitchFamily="18" charset="0"/>
                <a:cs typeface="Times New Roman" pitchFamily="18" charset="0"/>
              </a:rPr>
              <a:t>Negative Brand Reputation</a:t>
            </a:r>
            <a:r>
              <a:rPr lang="en-US" sz="2000" dirty="0" smtClean="0">
                <a:latin typeface="Times New Roman" pitchFamily="18" charset="0"/>
                <a:cs typeface="Times New Roman" pitchFamily="18" charset="0"/>
              </a:rPr>
              <a:t>: </a:t>
            </a:r>
          </a:p>
          <a:p>
            <a:pPr algn="just"/>
            <a:r>
              <a:rPr lang="en-US" sz="2000" dirty="0" smtClean="0">
                <a:latin typeface="Times New Roman" pitchFamily="18" charset="0"/>
                <a:cs typeface="Times New Roman" pitchFamily="18" charset="0"/>
              </a:rPr>
              <a:t>Poor talent management can harm an organization's reputation as both an employer and a business partner. Negative employee experiences can be shared on social media, impacting how potential employees and customers perceive the company.</a:t>
            </a:r>
          </a:p>
          <a:p>
            <a:pPr algn="just">
              <a:buNone/>
            </a:pPr>
            <a:r>
              <a:rPr lang="en-US" sz="2000" b="1" dirty="0" smtClean="0">
                <a:latin typeface="Times New Roman" pitchFamily="18" charset="0"/>
                <a:cs typeface="Times New Roman" pitchFamily="18" charset="0"/>
              </a:rPr>
              <a:t>Legal and Compliance Risks:</a:t>
            </a:r>
          </a:p>
          <a:p>
            <a:pPr algn="just"/>
            <a:r>
              <a:rPr lang="en-US" sz="2000" dirty="0" smtClean="0">
                <a:latin typeface="Times New Roman" pitchFamily="18" charset="0"/>
                <a:cs typeface="Times New Roman" pitchFamily="18" charset="0"/>
              </a:rPr>
              <a:t>In some cases, failure to manage talent effectively can lead to legal and compliance issues. This may include discrimination claims, labor disputes, or violations of employment laws.</a:t>
            </a:r>
            <a:endParaRPr lang="en-US" sz="2000" dirty="0">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US" sz="3600" b="1" dirty="0" smtClean="0">
                <a:latin typeface="Times New Roman" pitchFamily="18" charset="0"/>
                <a:cs typeface="Times New Roman" pitchFamily="18" charset="0"/>
              </a:rPr>
              <a:t>TOOLS FOR MANAGING TALENT</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124744"/>
            <a:ext cx="8229600" cy="5472608"/>
          </a:xfrm>
        </p:spPr>
        <p:txBody>
          <a:bodyPr>
            <a:normAutofit/>
          </a:bodyPr>
          <a:lstStyle/>
          <a:p>
            <a:pPr algn="just">
              <a:buNone/>
            </a:pPr>
            <a:r>
              <a:rPr lang="en-US" sz="2000" dirty="0" smtClean="0">
                <a:latin typeface="Times New Roman" pitchFamily="18" charset="0"/>
                <a:cs typeface="Times New Roman" pitchFamily="18" charset="0"/>
              </a:rPr>
              <a:t>Effective talent management involves a combination of strategies, processes, and tools to attract, develop, and retain skilled employees. There are various tools available to assist organizations in managing talent effectively. </a:t>
            </a:r>
          </a:p>
          <a:p>
            <a:pPr algn="just">
              <a:buNone/>
            </a:pPr>
            <a:r>
              <a:rPr lang="en-US" sz="2000" dirty="0" smtClean="0">
                <a:latin typeface="Times New Roman" pitchFamily="18" charset="0"/>
                <a:cs typeface="Times New Roman" pitchFamily="18" charset="0"/>
              </a:rPr>
              <a:t>These tools can range from software applications to assessment instruments. Here are some common tools used in talent management:</a:t>
            </a:r>
          </a:p>
          <a:p>
            <a:pPr algn="just">
              <a:buNone/>
            </a:pPr>
            <a:r>
              <a:rPr lang="en-US" sz="2000" b="1" dirty="0" smtClean="0">
                <a:latin typeface="Times New Roman" pitchFamily="18" charset="0"/>
                <a:cs typeface="Times New Roman" pitchFamily="18" charset="0"/>
              </a:rPr>
              <a:t>Human Resource Information System (HRIS): </a:t>
            </a:r>
          </a:p>
          <a:p>
            <a:pPr algn="just"/>
            <a:r>
              <a:rPr lang="en-US" sz="2000" dirty="0" smtClean="0">
                <a:latin typeface="Times New Roman" pitchFamily="18" charset="0"/>
                <a:cs typeface="Times New Roman" pitchFamily="18" charset="0"/>
              </a:rPr>
              <a:t>HRIS software helps organizations manage employee data, including personal information, performance evaluations, training records, and more. It provides a centralized database for HR professionals to track and analyze talent related data.</a:t>
            </a:r>
          </a:p>
          <a:p>
            <a:pPr algn="just">
              <a:buNone/>
            </a:pPr>
            <a:r>
              <a:rPr lang="en-US" sz="2000" b="1" dirty="0" smtClean="0">
                <a:latin typeface="Times New Roman" pitchFamily="18" charset="0"/>
                <a:cs typeface="Times New Roman" pitchFamily="18" charset="0"/>
              </a:rPr>
              <a:t>Applicant Tracking System (ATS): </a:t>
            </a:r>
          </a:p>
          <a:p>
            <a:pPr algn="just"/>
            <a:r>
              <a:rPr lang="en-US" sz="2000" dirty="0" smtClean="0">
                <a:latin typeface="Times New Roman" pitchFamily="18" charset="0"/>
                <a:cs typeface="Times New Roman" pitchFamily="18" charset="0"/>
              </a:rPr>
              <a:t>ATS software streamlines the recruitment process by automating job posting, resume screening, and candidate communication. It helps HR teams identify and select the best candidates efficiently.</a:t>
            </a:r>
            <a:endParaRPr lang="en-US" sz="2000"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686800" cy="6408712"/>
          </a:xfrm>
        </p:spPr>
        <p:txBody>
          <a:bodyPr>
            <a:noAutofit/>
          </a:bodyPr>
          <a:lstStyle/>
          <a:p>
            <a:pPr algn="just">
              <a:buNone/>
            </a:pPr>
            <a:r>
              <a:rPr lang="en-US" sz="1800" b="1" dirty="0" smtClean="0">
                <a:latin typeface="Times New Roman" pitchFamily="18" charset="0"/>
                <a:cs typeface="Times New Roman" pitchFamily="18" charset="0"/>
              </a:rPr>
              <a:t>Learning Management System (LMS): </a:t>
            </a:r>
          </a:p>
          <a:p>
            <a:pPr algn="just"/>
            <a:r>
              <a:rPr lang="en-US" sz="1800" dirty="0" smtClean="0">
                <a:latin typeface="Times New Roman" pitchFamily="18" charset="0"/>
                <a:cs typeface="Times New Roman" pitchFamily="18" charset="0"/>
              </a:rPr>
              <a:t>LMS software facilitates employee training and development by offering online courses, tracking progress, and assessing skill development. It's essential for continuous learning and skill enhancement.</a:t>
            </a:r>
          </a:p>
          <a:p>
            <a:pPr algn="just">
              <a:buNone/>
            </a:pPr>
            <a:r>
              <a:rPr lang="en-US" sz="1800" dirty="0" smtClean="0">
                <a:latin typeface="Times New Roman" pitchFamily="18" charset="0"/>
                <a:cs typeface="Times New Roman" pitchFamily="18" charset="0"/>
              </a:rPr>
              <a:t> </a:t>
            </a:r>
            <a:r>
              <a:rPr lang="en-US" sz="1800" b="1" dirty="0" smtClean="0">
                <a:latin typeface="Times New Roman" pitchFamily="18" charset="0"/>
                <a:cs typeface="Times New Roman" pitchFamily="18" charset="0"/>
              </a:rPr>
              <a:t>Performance Management Software: </a:t>
            </a:r>
          </a:p>
          <a:p>
            <a:pPr algn="just"/>
            <a:r>
              <a:rPr lang="en-US" sz="1800" dirty="0" smtClean="0">
                <a:latin typeface="Times New Roman" pitchFamily="18" charset="0"/>
                <a:cs typeface="Times New Roman" pitchFamily="18" charset="0"/>
              </a:rPr>
              <a:t>These tools enable organizations to set goals</a:t>
            </a:r>
            <a:r>
              <a:rPr lang="en-US" sz="1800" b="1"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track</a:t>
            </a:r>
            <a:r>
              <a:rPr lang="en-US" sz="1800" b="1"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employee performance, provide feedback, and conduct performance reviews. They help align individual and organizational goals.</a:t>
            </a:r>
          </a:p>
          <a:p>
            <a:pPr algn="just">
              <a:buNone/>
            </a:pPr>
            <a:r>
              <a:rPr lang="en-US" sz="1800" b="1" dirty="0" smtClean="0">
                <a:latin typeface="Times New Roman" pitchFamily="18" charset="0"/>
                <a:cs typeface="Times New Roman" pitchFamily="18" charset="0"/>
              </a:rPr>
              <a:t>Succession Planning Software:</a:t>
            </a:r>
          </a:p>
          <a:p>
            <a:pPr algn="just"/>
            <a:r>
              <a:rPr lang="en-US" sz="1800" dirty="0" smtClean="0">
                <a:latin typeface="Times New Roman" pitchFamily="18" charset="0"/>
                <a:cs typeface="Times New Roman" pitchFamily="18" charset="0"/>
              </a:rPr>
              <a:t>Succession planning tools assist in identifying and developing future leaders within the organization. They help organizations prepare for leadership transitions.</a:t>
            </a:r>
          </a:p>
          <a:p>
            <a:pPr algn="just">
              <a:buNone/>
            </a:pPr>
            <a:r>
              <a:rPr lang="en-US" sz="1800" b="1" dirty="0" smtClean="0">
                <a:latin typeface="Times New Roman" pitchFamily="18" charset="0"/>
                <a:cs typeface="Times New Roman" pitchFamily="18" charset="0"/>
              </a:rPr>
              <a:t>360-Degree Feedback Tools:</a:t>
            </a:r>
          </a:p>
          <a:p>
            <a:pPr algn="just"/>
            <a:r>
              <a:rPr lang="en-US" sz="1800" dirty="0" smtClean="0">
                <a:latin typeface="Times New Roman" pitchFamily="18" charset="0"/>
                <a:cs typeface="Times New Roman" pitchFamily="18" charset="0"/>
              </a:rPr>
              <a:t>These tools collect feedback from peers, managers</a:t>
            </a:r>
            <a:r>
              <a:rPr lang="en-US" sz="1800" b="1"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subordinates, and self-assessments to provide a comprehensive view of an employee's performance. They can aid in identifying areas for improvement.</a:t>
            </a:r>
          </a:p>
          <a:p>
            <a:pPr algn="just">
              <a:buNone/>
            </a:pPr>
            <a:r>
              <a:rPr lang="en-US" sz="1800" b="1" dirty="0" smtClean="0">
                <a:latin typeface="Times New Roman" pitchFamily="18" charset="0"/>
                <a:cs typeface="Times New Roman" pitchFamily="18" charset="0"/>
              </a:rPr>
              <a:t>Talent Assessment Tools: </a:t>
            </a:r>
          </a:p>
          <a:p>
            <a:pPr algn="just"/>
            <a:r>
              <a:rPr lang="en-US" sz="1800" dirty="0" smtClean="0">
                <a:latin typeface="Times New Roman" pitchFamily="18" charset="0"/>
                <a:cs typeface="Times New Roman" pitchFamily="18" charset="0"/>
              </a:rPr>
              <a:t>Psychometric and personality assessments are used to evaluate candidates' and employees' skills, abilities, and personality traits to make more informed hiring and development decisions.</a:t>
            </a:r>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smtClean="0"/>
              <a:t>Unit 2</a:t>
            </a:r>
            <a:endParaRPr lang="en-US" dirty="0"/>
          </a:p>
        </p:txBody>
      </p:sp>
      <p:sp>
        <p:nvSpPr>
          <p:cNvPr id="3" name="Subtitle 2"/>
          <p:cNvSpPr>
            <a:spLocks noGrp="1"/>
          </p:cNvSpPr>
          <p:nvPr>
            <p:ph type="subTitle" idx="1"/>
          </p:nvPr>
        </p:nvSpPr>
        <p:spPr/>
        <p:txBody>
          <a:bodyPr/>
          <a:lstStyle/>
          <a:p>
            <a:r>
              <a:rPr lang="en-IN" dirty="0" smtClean="0"/>
              <a:t>TALENT MANAGEMENT SYSTEM AND COMPETENCY MAPPING</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just" fontAlgn="auto"/>
            <a:r>
              <a:rPr lang="en-US" sz="2800" dirty="0" smtClean="0">
                <a:latin typeface="Times New Roman" pitchFamily="18" charset="0"/>
                <a:cs typeface="Times New Roman" pitchFamily="18" charset="0"/>
              </a:rPr>
              <a:t>An employee's talent might include a variety of factors, such as their </a:t>
            </a:r>
          </a:p>
          <a:p>
            <a:pPr lvl="1" algn="just"/>
            <a:r>
              <a:rPr lang="en-US" sz="2000" dirty="0" smtClean="0">
                <a:latin typeface="Times New Roman" pitchFamily="18" charset="0"/>
                <a:cs typeface="Times New Roman" pitchFamily="18" charset="0"/>
              </a:rPr>
              <a:t>Educational credentials</a:t>
            </a:r>
          </a:p>
          <a:p>
            <a:pPr lvl="1" algn="just"/>
            <a:r>
              <a:rPr lang="en-US" sz="2000" dirty="0" smtClean="0">
                <a:latin typeface="Times New Roman" pitchFamily="18" charset="0"/>
                <a:cs typeface="Times New Roman" pitchFamily="18" charset="0"/>
              </a:rPr>
              <a:t>skills, </a:t>
            </a:r>
          </a:p>
          <a:p>
            <a:pPr lvl="1" algn="just"/>
            <a:r>
              <a:rPr lang="en-US" sz="2000" dirty="0" smtClean="0">
                <a:latin typeface="Times New Roman" pitchFamily="18" charset="0"/>
                <a:cs typeface="Times New Roman" pitchFamily="18" charset="0"/>
              </a:rPr>
              <a:t>Prior experience,</a:t>
            </a:r>
          </a:p>
          <a:p>
            <a:pPr lvl="1" algn="just"/>
            <a:r>
              <a:rPr lang="en-US" sz="2000" dirty="0" smtClean="0">
                <a:latin typeface="Times New Roman" pitchFamily="18" charset="0"/>
                <a:cs typeface="Times New Roman" pitchFamily="18" charset="0"/>
              </a:rPr>
              <a:t>Training received, </a:t>
            </a:r>
          </a:p>
          <a:p>
            <a:pPr lvl="1" algn="just"/>
            <a:r>
              <a:rPr lang="en-US" sz="2000" dirty="0" smtClean="0">
                <a:latin typeface="Times New Roman" pitchFamily="18" charset="0"/>
                <a:cs typeface="Times New Roman" pitchFamily="18" charset="0"/>
              </a:rPr>
              <a:t>Abilities, </a:t>
            </a:r>
          </a:p>
          <a:p>
            <a:pPr lvl="1" algn="just"/>
            <a:r>
              <a:rPr lang="en-US" sz="2000" dirty="0" smtClean="0">
                <a:latin typeface="Times New Roman" pitchFamily="18" charset="0"/>
                <a:cs typeface="Times New Roman" pitchFamily="18" charset="0"/>
              </a:rPr>
              <a:t>Potential and Motive, </a:t>
            </a:r>
          </a:p>
          <a:p>
            <a:pPr lvl="1" algn="just"/>
            <a:r>
              <a:rPr lang="en-US" sz="2000" dirty="0" smtClean="0">
                <a:latin typeface="Times New Roman" pitchFamily="18" charset="0"/>
                <a:cs typeface="Times New Roman" pitchFamily="18" charset="0"/>
              </a:rPr>
              <a:t>Traits, and Personality</a:t>
            </a:r>
          </a:p>
          <a:p>
            <a:pPr algn="just"/>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Times New Roman" pitchFamily="18" charset="0"/>
                <a:cs typeface="Times New Roman" pitchFamily="18" charset="0"/>
              </a:rPr>
              <a:t>Talent Management System (TMS)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pPr algn="just"/>
            <a:r>
              <a:rPr lang="en-US" sz="2800" dirty="0" smtClean="0">
                <a:latin typeface="Times New Roman" pitchFamily="18" charset="0"/>
                <a:cs typeface="Times New Roman" pitchFamily="18" charset="0"/>
              </a:rPr>
              <a:t>An </a:t>
            </a:r>
            <a:r>
              <a:rPr lang="en-US" sz="2800" dirty="0">
                <a:latin typeface="Times New Roman" pitchFamily="18" charset="0"/>
                <a:cs typeface="Times New Roman" pitchFamily="18" charset="0"/>
              </a:rPr>
              <a:t>integrated software platform that </a:t>
            </a:r>
            <a:r>
              <a:rPr lang="en-US" sz="2800" dirty="0" smtClean="0">
                <a:latin typeface="Times New Roman" pitchFamily="18" charset="0"/>
                <a:cs typeface="Times New Roman" pitchFamily="18" charset="0"/>
              </a:rPr>
              <a:t>supports core </a:t>
            </a:r>
            <a:r>
              <a:rPr lang="en-US" sz="2800" dirty="0">
                <a:latin typeface="Times New Roman" pitchFamily="18" charset="0"/>
                <a:cs typeface="Times New Roman" pitchFamily="18" charset="0"/>
              </a:rPr>
              <a:t>talent management </a:t>
            </a:r>
            <a:r>
              <a:rPr lang="en-US" sz="2800" dirty="0" smtClean="0">
                <a:latin typeface="Times New Roman" pitchFamily="18" charset="0"/>
                <a:cs typeface="Times New Roman" pitchFamily="18" charset="0"/>
              </a:rPr>
              <a:t>processes including </a:t>
            </a:r>
          </a:p>
          <a:p>
            <a:pPr lvl="1" algn="just"/>
            <a:r>
              <a:rPr lang="en-US" dirty="0" smtClean="0">
                <a:latin typeface="Times New Roman" pitchFamily="18" charset="0"/>
                <a:cs typeface="Times New Roman" pitchFamily="18" charset="0"/>
              </a:rPr>
              <a:t>Recruitment, </a:t>
            </a:r>
          </a:p>
          <a:p>
            <a:pPr lvl="1" algn="just"/>
            <a:r>
              <a:rPr lang="en-US" dirty="0" smtClean="0">
                <a:latin typeface="Times New Roman" pitchFamily="18" charset="0"/>
                <a:cs typeface="Times New Roman" pitchFamily="18" charset="0"/>
              </a:rPr>
              <a:t>Employee On-boarding, </a:t>
            </a:r>
          </a:p>
          <a:p>
            <a:pPr lvl="1" algn="just"/>
            <a:r>
              <a:rPr lang="en-US" dirty="0" smtClean="0">
                <a:latin typeface="Times New Roman" pitchFamily="18" charset="0"/>
                <a:cs typeface="Times New Roman" pitchFamily="18" charset="0"/>
              </a:rPr>
              <a:t>Performance management, </a:t>
            </a:r>
          </a:p>
          <a:p>
            <a:pPr lvl="1" algn="just"/>
            <a:r>
              <a:rPr lang="en-US" dirty="0" smtClean="0">
                <a:latin typeface="Times New Roman" pitchFamily="18" charset="0"/>
                <a:cs typeface="Times New Roman" pitchFamily="18" charset="0"/>
              </a:rPr>
              <a:t>Learning and Professional Development, </a:t>
            </a:r>
          </a:p>
          <a:p>
            <a:pPr lvl="1" algn="just"/>
            <a:r>
              <a:rPr lang="en-US" dirty="0" smtClean="0">
                <a:latin typeface="Times New Roman" pitchFamily="18" charset="0"/>
                <a:cs typeface="Times New Roman" pitchFamily="18" charset="0"/>
              </a:rPr>
              <a:t>Compensation management, </a:t>
            </a:r>
          </a:p>
          <a:p>
            <a:pPr lvl="1" algn="just"/>
            <a:r>
              <a:rPr lang="en-US" dirty="0" smtClean="0">
                <a:latin typeface="Times New Roman" pitchFamily="18" charset="0"/>
                <a:cs typeface="Times New Roman" pitchFamily="18" charset="0"/>
              </a:rPr>
              <a:t>Succession planning</a:t>
            </a:r>
          </a:p>
          <a:p>
            <a:pPr lvl="1" algn="just"/>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620688"/>
            <a:ext cx="8291264" cy="5834120"/>
          </a:xfrm>
        </p:spPr>
        <p:txBody>
          <a:bodyPr/>
          <a:lstStyle/>
          <a:p>
            <a:pPr lvl="1" algn="just">
              <a:buNone/>
            </a:pPr>
            <a:r>
              <a:rPr lang="en-US" dirty="0" smtClean="0"/>
              <a:t>It aims </a:t>
            </a:r>
          </a:p>
          <a:p>
            <a:pPr lvl="2" algn="just"/>
            <a:r>
              <a:rPr lang="en-US" dirty="0" smtClean="0"/>
              <a:t>To streamline and optimize HR processes, </a:t>
            </a:r>
          </a:p>
          <a:p>
            <a:pPr lvl="2" algn="just"/>
            <a:r>
              <a:rPr lang="en-US" dirty="0" smtClean="0"/>
              <a:t>Improve employee engagement, and </a:t>
            </a:r>
          </a:p>
          <a:p>
            <a:pPr lvl="2" algn="just"/>
            <a:r>
              <a:rPr lang="en-US" dirty="0" smtClean="0"/>
              <a:t>Ultimately drive business performance</a:t>
            </a:r>
          </a:p>
          <a:p>
            <a:pPr lvl="1" algn="just">
              <a:buNone/>
            </a:pPr>
            <a:endParaRPr lang="en-US" dirty="0" smtClean="0"/>
          </a:p>
          <a:p>
            <a:pPr lvl="1" algn="just">
              <a:buNone/>
            </a:pPr>
            <a:r>
              <a:rPr lang="en-US" dirty="0" smtClean="0"/>
              <a:t>A </a:t>
            </a:r>
            <a:r>
              <a:rPr lang="en-US" b="1" dirty="0" smtClean="0"/>
              <a:t>talent management system</a:t>
            </a:r>
            <a:r>
              <a:rPr lang="en-US" dirty="0" smtClean="0"/>
              <a:t> (</a:t>
            </a:r>
            <a:r>
              <a:rPr lang="en-US" b="1" dirty="0" smtClean="0"/>
              <a:t>TMS</a:t>
            </a:r>
            <a:r>
              <a:rPr lang="en-US" dirty="0" smtClean="0"/>
              <a:t>) is an integrated software suite that addresses the "four pillars" of </a:t>
            </a:r>
            <a:r>
              <a:rPr lang="en-US" u="sng" dirty="0" smtClean="0">
                <a:hlinkClick r:id="rId2" tooltip="Talent management"/>
              </a:rPr>
              <a:t>talent management</a:t>
            </a:r>
            <a:r>
              <a:rPr lang="en-US" dirty="0" smtClean="0"/>
              <a:t>: </a:t>
            </a:r>
            <a:r>
              <a:rPr lang="en-US" i="1" dirty="0" smtClean="0"/>
              <a:t>recruitment; performance management; learning and development; and compensation management</a:t>
            </a:r>
            <a:r>
              <a:rPr lang="en-US" dirty="0" smtClean="0"/>
              <a:t>.</a:t>
            </a:r>
          </a:p>
          <a:p>
            <a:pPr lvl="1" algn="just">
              <a:buNone/>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lent Management System by SolutionDots Systems"/>
          <p:cNvPicPr/>
          <p:nvPr/>
        </p:nvPicPr>
        <p:blipFill>
          <a:blip r:embed="rId2" cstate="print"/>
          <a:srcRect/>
          <a:stretch>
            <a:fillRect/>
          </a:stretch>
        </p:blipFill>
        <p:spPr bwMode="auto">
          <a:xfrm>
            <a:off x="251520" y="332656"/>
            <a:ext cx="8568952" cy="6120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Core Components and Functions</a:t>
            </a:r>
            <a:endParaRPr lang="en-US" dirty="0"/>
          </a:p>
        </p:txBody>
      </p:sp>
      <p:sp>
        <p:nvSpPr>
          <p:cNvPr id="3" name="Content Placeholder 2"/>
          <p:cNvSpPr>
            <a:spLocks noGrp="1"/>
          </p:cNvSpPr>
          <p:nvPr>
            <p:ph idx="1"/>
          </p:nvPr>
        </p:nvSpPr>
        <p:spPr>
          <a:xfrm>
            <a:off x="457200" y="1882808"/>
            <a:ext cx="8686800" cy="4572000"/>
          </a:xfrm>
        </p:spPr>
        <p:txBody>
          <a:bodyPr>
            <a:normAutofit fontScale="85000" lnSpcReduction="20000"/>
          </a:bodyPr>
          <a:lstStyle/>
          <a:p>
            <a:pPr lvl="0">
              <a:buNone/>
            </a:pPr>
            <a:r>
              <a:rPr lang="en-US" b="1" dirty="0" smtClean="0"/>
              <a:t>Recruitment and Onboarding:</a:t>
            </a:r>
            <a:endParaRPr lang="en-US" dirty="0" smtClean="0"/>
          </a:p>
          <a:p>
            <a:r>
              <a:rPr lang="en-US" dirty="0" smtClean="0"/>
              <a:t>TMS helps automate and optimize the recruitment process, from job postings to candidate selection and on-boarding new hires. </a:t>
            </a:r>
          </a:p>
          <a:p>
            <a:pPr lvl="0">
              <a:buNone/>
            </a:pPr>
            <a:r>
              <a:rPr lang="en-US" b="1" dirty="0" smtClean="0"/>
              <a:t>Performance Management:</a:t>
            </a:r>
            <a:endParaRPr lang="en-US" dirty="0" smtClean="0"/>
          </a:p>
          <a:p>
            <a:r>
              <a:rPr lang="en-US" dirty="0" smtClean="0"/>
              <a:t>These systems track employee performance, provide feedback, and facilitate goal setting and performance reviews. </a:t>
            </a:r>
          </a:p>
          <a:p>
            <a:pPr lvl="0">
              <a:buNone/>
            </a:pPr>
            <a:r>
              <a:rPr lang="en-US" b="1" dirty="0" smtClean="0"/>
              <a:t>Learning and Development:</a:t>
            </a:r>
            <a:endParaRPr lang="en-US" dirty="0" smtClean="0"/>
          </a:p>
          <a:p>
            <a:r>
              <a:rPr lang="en-US" dirty="0" smtClean="0"/>
              <a:t>TMS offers tools for identifying skill gaps, suggesting training programs, and managing employee development plans. </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24744"/>
            <a:ext cx="8291264" cy="5330064"/>
          </a:xfrm>
        </p:spPr>
        <p:txBody>
          <a:bodyPr>
            <a:normAutofit/>
          </a:bodyPr>
          <a:lstStyle/>
          <a:p>
            <a:pPr lvl="0">
              <a:buNone/>
            </a:pPr>
            <a:r>
              <a:rPr lang="en-US" dirty="0" smtClean="0"/>
              <a:t> </a:t>
            </a:r>
          </a:p>
          <a:p>
            <a:pPr lvl="0">
              <a:buNone/>
            </a:pPr>
            <a:r>
              <a:rPr lang="en-US" b="1" dirty="0" smtClean="0"/>
              <a:t>Compensation Management:</a:t>
            </a:r>
            <a:endParaRPr lang="en-US" dirty="0" smtClean="0"/>
          </a:p>
          <a:p>
            <a:r>
              <a:rPr lang="en-US" dirty="0" smtClean="0"/>
              <a:t>They can help manage salary structures, bonus plans, and other forms of compensation. </a:t>
            </a:r>
          </a:p>
          <a:p>
            <a:pPr lvl="0">
              <a:buNone/>
            </a:pPr>
            <a:r>
              <a:rPr lang="en-US" b="1" dirty="0" smtClean="0"/>
              <a:t>Succession Planning:</a:t>
            </a:r>
            <a:endParaRPr lang="en-US" dirty="0" smtClean="0"/>
          </a:p>
          <a:p>
            <a:r>
              <a:rPr lang="en-US" dirty="0" smtClean="0"/>
              <a:t>TMS supports identifying and developing high-potential employees for future leadership roles. </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001266"/>
          </a:xfrm>
        </p:spPr>
        <p:txBody>
          <a:bodyPr/>
          <a:lstStyle/>
          <a:p>
            <a:r>
              <a:rPr lang="en-US" dirty="0" smtClean="0"/>
              <a:t>Benefits of Using a TMS</a:t>
            </a:r>
            <a:endParaRPr lang="en-US" dirty="0"/>
          </a:p>
        </p:txBody>
      </p:sp>
      <p:sp>
        <p:nvSpPr>
          <p:cNvPr id="3" name="Content Placeholder 2"/>
          <p:cNvSpPr>
            <a:spLocks noGrp="1"/>
          </p:cNvSpPr>
          <p:nvPr>
            <p:ph idx="1"/>
          </p:nvPr>
        </p:nvSpPr>
        <p:spPr>
          <a:xfrm>
            <a:off x="0" y="1412776"/>
            <a:ext cx="8964488" cy="5445224"/>
          </a:xfrm>
        </p:spPr>
        <p:txBody>
          <a:bodyPr>
            <a:normAutofit fontScale="85000" lnSpcReduction="20000"/>
          </a:bodyPr>
          <a:lstStyle/>
          <a:p>
            <a:pPr lvl="0">
              <a:buNone/>
            </a:pPr>
            <a:r>
              <a:rPr lang="en-US" b="1" dirty="0" smtClean="0"/>
              <a:t>Improved Efficiency:</a:t>
            </a:r>
            <a:endParaRPr lang="en-US" dirty="0" smtClean="0"/>
          </a:p>
          <a:p>
            <a:r>
              <a:rPr lang="en-US" dirty="0" smtClean="0"/>
              <a:t>Automation of HR processes saves time and resources. </a:t>
            </a:r>
          </a:p>
          <a:p>
            <a:pPr lvl="0">
              <a:buNone/>
            </a:pPr>
            <a:r>
              <a:rPr lang="en-US" b="1" dirty="0" smtClean="0"/>
              <a:t>Better Employee Experience:</a:t>
            </a:r>
            <a:endParaRPr lang="en-US" dirty="0" smtClean="0"/>
          </a:p>
          <a:p>
            <a:r>
              <a:rPr lang="en-US" dirty="0" smtClean="0"/>
              <a:t>Centralized access to information and career development opportunities enhances employee satisfaction. </a:t>
            </a:r>
          </a:p>
          <a:p>
            <a:pPr lvl="0">
              <a:buNone/>
            </a:pPr>
            <a:r>
              <a:rPr lang="en-US" b="1" dirty="0" smtClean="0"/>
              <a:t>Data-Driven Decisions:</a:t>
            </a:r>
            <a:endParaRPr lang="en-US" dirty="0" smtClean="0"/>
          </a:p>
          <a:p>
            <a:r>
              <a:rPr lang="en-US" dirty="0" smtClean="0"/>
              <a:t>TMS provides valuable insights into employee performance and talent trends, enabling more informed decision-making. </a:t>
            </a:r>
          </a:p>
          <a:p>
            <a:pPr lvl="0">
              <a:buNone/>
            </a:pPr>
            <a:r>
              <a:rPr lang="en-US" b="1" dirty="0" smtClean="0"/>
              <a:t>Enhanced Performance:</a:t>
            </a:r>
            <a:endParaRPr lang="en-US" dirty="0" smtClean="0"/>
          </a:p>
          <a:p>
            <a:r>
              <a:rPr lang="en-US" dirty="0" smtClean="0"/>
              <a:t>By aligning individual goals with organizational objectives, TMS can drive better overall performance. </a:t>
            </a:r>
          </a:p>
          <a:p>
            <a:pPr lvl="0">
              <a:buNone/>
            </a:pPr>
            <a:r>
              <a:rPr lang="en-US" b="1" dirty="0" smtClean="0"/>
              <a:t>Increased Retention:</a:t>
            </a:r>
            <a:endParaRPr lang="en-US" dirty="0" smtClean="0"/>
          </a:p>
          <a:p>
            <a:r>
              <a:rPr lang="en-US" dirty="0" smtClean="0"/>
              <a:t>By supporting employee development and engagement, TMS can contribute to lower employee turnover. </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507288" cy="6266168"/>
          </a:xfrm>
        </p:spPr>
        <p:txBody>
          <a:bodyPr>
            <a:normAutofit/>
          </a:bodyPr>
          <a:lstStyle/>
          <a:p>
            <a:r>
              <a:rPr lang="en-US" dirty="0" smtClean="0"/>
              <a:t>From a business perspective, a </a:t>
            </a:r>
            <a:r>
              <a:rPr lang="en-US" u="sng" dirty="0" smtClean="0">
                <a:hlinkClick r:id="rId2"/>
              </a:rPr>
              <a:t>talent management system</a:t>
            </a:r>
            <a:r>
              <a:rPr lang="en-US" dirty="0" smtClean="0"/>
              <a:t> provides a range of benefits that include:</a:t>
            </a:r>
          </a:p>
          <a:p>
            <a:pPr lvl="1"/>
            <a:r>
              <a:rPr lang="en-US" dirty="0" smtClean="0"/>
              <a:t>An integrated and centralized data model for all talent management activities</a:t>
            </a:r>
          </a:p>
          <a:p>
            <a:pPr lvl="1"/>
            <a:r>
              <a:rPr lang="en-US" dirty="0" smtClean="0"/>
              <a:t>Recruitment strategies that align with the objectives of the business</a:t>
            </a:r>
          </a:p>
          <a:p>
            <a:pPr lvl="1"/>
            <a:r>
              <a:rPr lang="en-US" dirty="0" smtClean="0"/>
              <a:t>Improved employee on-boarding, retention, and development</a:t>
            </a:r>
          </a:p>
          <a:p>
            <a:pPr lvl="1"/>
            <a:r>
              <a:rPr lang="en-US" dirty="0" smtClean="0"/>
              <a:t>Better engagement between managers and employees, including processes for compensation, reviews, and rewards</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Specific user-based benefits include</a:t>
            </a:r>
            <a:endParaRPr lang="en-US" dirty="0"/>
          </a:p>
        </p:txBody>
      </p:sp>
      <p:sp>
        <p:nvSpPr>
          <p:cNvPr id="3" name="Content Placeholder 2"/>
          <p:cNvSpPr>
            <a:spLocks noGrp="1"/>
          </p:cNvSpPr>
          <p:nvPr>
            <p:ph idx="1"/>
          </p:nvPr>
        </p:nvSpPr>
        <p:spPr/>
        <p:txBody>
          <a:bodyPr>
            <a:normAutofit/>
          </a:bodyPr>
          <a:lstStyle/>
          <a:p>
            <a:pPr lvl="0" algn="just">
              <a:buNone/>
            </a:pPr>
            <a:r>
              <a:rPr lang="en-US" sz="2400" b="1" dirty="0" smtClean="0"/>
              <a:t>Recruiters: </a:t>
            </a:r>
          </a:p>
          <a:p>
            <a:pPr lvl="0" algn="just"/>
            <a:r>
              <a:rPr lang="en-US" sz="2400" dirty="0" smtClean="0"/>
              <a:t>Better manage end-to-end, using career websites, job postings, applications, candidate screening, and employment offers. Applicants can access and explore career websites, apply for roles of interest, and engage within a dedicated candidate portal for interviews and employment offers.</a:t>
            </a:r>
          </a:p>
          <a:p>
            <a:pPr lvl="0" algn="just">
              <a:buNone/>
            </a:pPr>
            <a:r>
              <a:rPr lang="en-US" sz="2400" b="1" dirty="0" smtClean="0"/>
              <a:t>Applicants</a:t>
            </a:r>
            <a:r>
              <a:rPr lang="en-US" sz="2400" dirty="0" smtClean="0"/>
              <a:t>: </a:t>
            </a:r>
          </a:p>
          <a:p>
            <a:pPr lvl="0" algn="just"/>
            <a:r>
              <a:rPr lang="en-US" sz="2400" dirty="0" smtClean="0"/>
              <a:t>Easily find postings through career Web sites, apply for roles of interest, and engage within a dedicated candidate portal for interviews and employment offers.</a:t>
            </a:r>
          </a:p>
          <a:p>
            <a:pPr algn="just"/>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0"/>
            <a:ext cx="8435280" cy="6454808"/>
          </a:xfrm>
        </p:spPr>
        <p:txBody>
          <a:bodyPr>
            <a:normAutofit/>
          </a:bodyPr>
          <a:lstStyle/>
          <a:p>
            <a:pPr lvl="0" algn="just">
              <a:buNone/>
            </a:pPr>
            <a:r>
              <a:rPr lang="en-US" sz="2000" b="1" dirty="0" smtClean="0"/>
              <a:t>Human resources</a:t>
            </a:r>
            <a:r>
              <a:rPr lang="en-US" sz="2000" dirty="0" smtClean="0"/>
              <a:t>: </a:t>
            </a:r>
          </a:p>
          <a:p>
            <a:pPr lvl="0" algn="just"/>
            <a:r>
              <a:rPr lang="en-US" sz="2000" dirty="0" smtClean="0"/>
              <a:t>Seamlessly coordinate all talent management tasks. Use powerful data analytics to inform business decisions. Generate detailed reports to share statuses and results. Create compensation plans and easily prove compliance with government and industry regulations.</a:t>
            </a:r>
          </a:p>
          <a:p>
            <a:pPr lvl="0" algn="just">
              <a:buNone/>
            </a:pPr>
            <a:r>
              <a:rPr lang="en-US" sz="2000" b="1" dirty="0" smtClean="0"/>
              <a:t>Managers: </a:t>
            </a:r>
          </a:p>
          <a:p>
            <a:pPr lvl="0" algn="just"/>
            <a:r>
              <a:rPr lang="en-US" sz="2000" dirty="0" smtClean="0"/>
              <a:t>Work collaboratively with recruiters for greater efficiency. Welcome new hires and help them ramp up quickly. Manage compensation across entire teams. Use streamlined processes to help track activities, performance, and ongoing feedback for all assigned employees. Align individual performance goals with business objectives. Use reward and recognition tools to optimize employee engagement.</a:t>
            </a:r>
          </a:p>
          <a:p>
            <a:pPr lvl="0" algn="just">
              <a:buNone/>
            </a:pPr>
            <a:r>
              <a:rPr lang="en-US" sz="2000" b="1" dirty="0" smtClean="0"/>
              <a:t>Employees: </a:t>
            </a:r>
          </a:p>
          <a:p>
            <a:pPr lvl="0" algn="just"/>
            <a:r>
              <a:rPr lang="en-US" sz="2000" dirty="0" smtClean="0"/>
              <a:t>Easily access information and tasks, including goals, rewards, performance reviews, compensation and benefits information, and learning paths tied to individual career goals. Recognize peers and redeem rewards and other benefits related to exceptional performance and results.</a:t>
            </a:r>
          </a:p>
          <a:p>
            <a:pPr algn="just"/>
            <a:endParaRPr lang="en-US"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a talent management system work?</a:t>
            </a:r>
            <a:endParaRPr lang="en-US" dirty="0"/>
          </a:p>
        </p:txBody>
      </p:sp>
      <p:sp>
        <p:nvSpPr>
          <p:cNvPr id="3" name="Content Placeholder 2"/>
          <p:cNvSpPr>
            <a:spLocks noGrp="1"/>
          </p:cNvSpPr>
          <p:nvPr>
            <p:ph idx="1"/>
          </p:nvPr>
        </p:nvSpPr>
        <p:spPr/>
        <p:txBody>
          <a:bodyPr>
            <a:normAutofit lnSpcReduction="10000"/>
          </a:bodyPr>
          <a:lstStyle/>
          <a:p>
            <a:pPr algn="just"/>
            <a:r>
              <a:rPr lang="en-US" u="sng" dirty="0" smtClean="0">
                <a:hlinkClick r:id="rId2"/>
              </a:rPr>
              <a:t>Talent management systems</a:t>
            </a:r>
            <a:r>
              <a:rPr lang="en-US" dirty="0" smtClean="0"/>
              <a:t> typically run in the cloud. A </a:t>
            </a:r>
            <a:r>
              <a:rPr lang="en-US" u="sng" dirty="0" smtClean="0">
                <a:hlinkClick r:id="rId3"/>
              </a:rPr>
              <a:t>cloud platform</a:t>
            </a:r>
            <a:r>
              <a:rPr lang="en-US" dirty="0" smtClean="0"/>
              <a:t> provides a range of benefits, including larger data storage capacities, more robust security, and easier integration with complementary applications such as payroll, training programmes, career planning, and other systems, as well as the secure storage of employee data (such as personal information, demographics, and compensation)</a:t>
            </a:r>
          </a:p>
          <a:p>
            <a:pPr algn="just"/>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0" y="571480"/>
            <a:ext cx="7745413" cy="43577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p:nvPr/>
        </p:nvPicPr>
        <p:blipFill>
          <a:blip r:embed="rId2" cstate="print"/>
          <a:srcRect l="18269" t="15385" r="16026" b="11966"/>
          <a:stretch>
            <a:fillRect/>
          </a:stretch>
        </p:blipFill>
        <p:spPr bwMode="auto">
          <a:xfrm>
            <a:off x="611560" y="332656"/>
            <a:ext cx="8136904" cy="6120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435280" cy="6266168"/>
          </a:xfrm>
        </p:spPr>
        <p:txBody>
          <a:bodyPr>
            <a:normAutofit fontScale="92500" lnSpcReduction="10000"/>
          </a:bodyPr>
          <a:lstStyle/>
          <a:p>
            <a:pPr lvl="0" algn="just"/>
            <a:r>
              <a:rPr lang="en-US" u="sng" dirty="0" smtClean="0">
                <a:hlinkClick r:id="rId2"/>
              </a:rPr>
              <a:t>Workforce planning</a:t>
            </a:r>
            <a:r>
              <a:rPr lang="en-US" dirty="0" smtClean="0"/>
              <a:t>: Ensure talent strategies align with the needs of the business. Work with leadership teams to understand business objectives, then ensure the talent strategy supports these outcomes.</a:t>
            </a:r>
          </a:p>
          <a:p>
            <a:pPr lvl="0" algn="just"/>
            <a:r>
              <a:rPr lang="en-US" u="sng" dirty="0" smtClean="0">
                <a:hlinkClick r:id="rId3"/>
              </a:rPr>
              <a:t>Recruit candidates</a:t>
            </a:r>
            <a:r>
              <a:rPr lang="en-US" dirty="0" smtClean="0"/>
              <a:t>: Source talent globally, nurture candidates throughout the recruitment process, and leverage the efficiencies of a comprehensive applicant management and tracking system.</a:t>
            </a:r>
          </a:p>
          <a:p>
            <a:pPr lvl="0" algn="just"/>
            <a:r>
              <a:rPr lang="en-US" u="sng" dirty="0" smtClean="0">
                <a:hlinkClick r:id="rId4"/>
              </a:rPr>
              <a:t>Onboard employees</a:t>
            </a:r>
            <a:r>
              <a:rPr lang="en-US" dirty="0" smtClean="0"/>
              <a:t>: Optimize new hire engagement with a dedicated on-boarding portal. Ramp employees quickly with paperless new hire processes. Automate workflows for on, off, and cross-boarding.</a:t>
            </a:r>
          </a:p>
          <a:p>
            <a:pPr algn="just"/>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0648"/>
            <a:ext cx="8507288" cy="6194160"/>
          </a:xfrm>
        </p:spPr>
        <p:txBody>
          <a:bodyPr>
            <a:normAutofit/>
          </a:bodyPr>
          <a:lstStyle/>
          <a:p>
            <a:pPr lvl="0" algn="just"/>
            <a:r>
              <a:rPr lang="en-US" u="sng" dirty="0" smtClean="0">
                <a:hlinkClick r:id="rId2"/>
              </a:rPr>
              <a:t>Manage employee performance</a:t>
            </a:r>
            <a:r>
              <a:rPr lang="en-US" dirty="0" smtClean="0"/>
              <a:t>: Help employees manage their goals. Use guided action planning for continuous performance management.</a:t>
            </a:r>
          </a:p>
          <a:p>
            <a:pPr lvl="0" algn="just"/>
            <a:r>
              <a:rPr lang="en-US" u="sng" dirty="0" smtClean="0">
                <a:hlinkClick r:id="rId3"/>
              </a:rPr>
              <a:t>Plan and design compensation models</a:t>
            </a:r>
            <a:r>
              <a:rPr lang="en-US" dirty="0" smtClean="0"/>
              <a:t>: Reward and recognize strong performers.</a:t>
            </a:r>
          </a:p>
          <a:p>
            <a:pPr lvl="0" algn="just"/>
            <a:r>
              <a:rPr lang="en-US" u="sng" dirty="0" smtClean="0">
                <a:hlinkClick r:id="rId4"/>
              </a:rPr>
              <a:t>Develop and retain employees through learning programmes</a:t>
            </a:r>
            <a:r>
              <a:rPr lang="en-US" dirty="0" smtClean="0"/>
              <a:t>: Provide modern and engaging learner experiences. Schedule learning and carry out compliance training. Develop proactive succession plans and actively develop leaders.</a:t>
            </a:r>
          </a:p>
          <a:p>
            <a:pPr algn="just"/>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t="9402" b="11681"/>
          <a:stretch>
            <a:fillRect/>
          </a:stretch>
        </p:blipFill>
        <p:spPr bwMode="auto">
          <a:xfrm>
            <a:off x="0" y="1"/>
            <a:ext cx="8964488"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7000" t="20445" r="34000" b="34222"/>
          <a:stretch>
            <a:fillRect/>
          </a:stretch>
        </p:blipFill>
        <p:spPr bwMode="auto">
          <a:xfrm>
            <a:off x="990600" y="1143000"/>
            <a:ext cx="7467600" cy="38862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7500" t="24889" r="34500" b="20000"/>
          <a:stretch>
            <a:fillRect/>
          </a:stretch>
        </p:blipFill>
        <p:spPr bwMode="auto">
          <a:xfrm>
            <a:off x="1219200" y="990600"/>
            <a:ext cx="7315200" cy="47244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5500" t="19556" r="34500" b="24444"/>
          <a:stretch>
            <a:fillRect/>
          </a:stretch>
        </p:blipFill>
        <p:spPr bwMode="auto">
          <a:xfrm>
            <a:off x="1143000" y="381000"/>
            <a:ext cx="7620000" cy="48006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9000" t="24000" r="37500" b="23556"/>
          <a:stretch>
            <a:fillRect/>
          </a:stretch>
        </p:blipFill>
        <p:spPr bwMode="auto">
          <a:xfrm>
            <a:off x="1371600" y="1143000"/>
            <a:ext cx="6629400" cy="44958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7000" t="23111" r="40000" b="15556"/>
          <a:stretch>
            <a:fillRect/>
          </a:stretch>
        </p:blipFill>
        <p:spPr bwMode="auto">
          <a:xfrm>
            <a:off x="1219200" y="609600"/>
            <a:ext cx="6553200" cy="52578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1113"/>
            <a:ext cx="9240838" cy="68691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7000" t="22222" r="34500" b="18223"/>
          <a:stretch>
            <a:fillRect/>
          </a:stretch>
        </p:blipFill>
        <p:spPr bwMode="auto">
          <a:xfrm>
            <a:off x="685800" y="685800"/>
            <a:ext cx="7391400" cy="51054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7000" t="22222" r="34000" b="16444"/>
          <a:stretch>
            <a:fillRect/>
          </a:stretch>
        </p:blipFill>
        <p:spPr bwMode="auto">
          <a:xfrm>
            <a:off x="1295400" y="381000"/>
            <a:ext cx="7467600" cy="5257800"/>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6987" t="23077" r="36378" b="18234"/>
          <a:stretch>
            <a:fillRect/>
          </a:stretch>
        </p:blipFill>
        <p:spPr bwMode="auto">
          <a:xfrm>
            <a:off x="762000" y="533400"/>
            <a:ext cx="6858000" cy="5334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6186" t="16524" r="36378" b="23362"/>
          <a:stretch>
            <a:fillRect/>
          </a:stretch>
        </p:blipFill>
        <p:spPr bwMode="auto">
          <a:xfrm>
            <a:off x="762000" y="609600"/>
            <a:ext cx="6705600" cy="4953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6667" t="25356" r="37179" b="17664"/>
          <a:stretch>
            <a:fillRect/>
          </a:stretch>
        </p:blipFill>
        <p:spPr bwMode="auto">
          <a:xfrm>
            <a:off x="1066800" y="685800"/>
            <a:ext cx="6858000" cy="4953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7308" t="23362" r="34295" b="16239"/>
          <a:stretch>
            <a:fillRect/>
          </a:stretch>
        </p:blipFill>
        <p:spPr bwMode="auto">
          <a:xfrm>
            <a:off x="609600" y="762000"/>
            <a:ext cx="7315200" cy="4953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7788" t="19373" r="33334" b="22222"/>
          <a:stretch>
            <a:fillRect/>
          </a:stretch>
        </p:blipFill>
        <p:spPr bwMode="auto">
          <a:xfrm>
            <a:off x="914400" y="533400"/>
            <a:ext cx="7239000" cy="47244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7696" t="31909" r="34455" b="18846"/>
          <a:stretch>
            <a:fillRect/>
          </a:stretch>
        </p:blipFill>
        <p:spPr bwMode="auto">
          <a:xfrm>
            <a:off x="381000" y="533400"/>
            <a:ext cx="7924800" cy="3048000"/>
          </a:xfrm>
          <a:prstGeom prst="rect">
            <a:avLst/>
          </a:prstGeom>
          <a:noFill/>
          <a:ln w="9525">
            <a:noFill/>
            <a:miter lim="800000"/>
            <a:headEnd/>
            <a:tailEnd/>
          </a:ln>
        </p:spPr>
      </p:pic>
      <p:pic>
        <p:nvPicPr>
          <p:cNvPr id="3" name="Picture 2"/>
          <p:cNvPicPr/>
          <p:nvPr/>
        </p:nvPicPr>
        <p:blipFill>
          <a:blip r:embed="rId3" cstate="print"/>
          <a:srcRect l="17788" t="29915" r="36218" b="19088"/>
          <a:stretch>
            <a:fillRect/>
          </a:stretch>
        </p:blipFill>
        <p:spPr bwMode="auto">
          <a:xfrm>
            <a:off x="228600" y="3276600"/>
            <a:ext cx="8610600" cy="315277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6827" t="31909" r="36378" b="17379"/>
          <a:stretch>
            <a:fillRect/>
          </a:stretch>
        </p:blipFill>
        <p:spPr bwMode="auto">
          <a:xfrm>
            <a:off x="609600" y="685800"/>
            <a:ext cx="7239000" cy="46482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l="15385" t="16524" r="33013" b="18803"/>
          <a:stretch>
            <a:fillRect/>
          </a:stretch>
        </p:blipFill>
        <p:spPr bwMode="auto">
          <a:xfrm>
            <a:off x="323528" y="30088"/>
            <a:ext cx="8280920" cy="6495256"/>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928670"/>
            <a:ext cx="9078913" cy="1466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4583" t="19088" r="33013" b="17949"/>
          <a:stretch>
            <a:fillRect/>
          </a:stretch>
        </p:blipFill>
        <p:spPr bwMode="auto">
          <a:xfrm>
            <a:off x="323528" y="332656"/>
            <a:ext cx="8208912" cy="6048672"/>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7468" t="20228" r="34776" b="17664"/>
          <a:stretch>
            <a:fillRect/>
          </a:stretch>
        </p:blipFill>
        <p:spPr bwMode="auto">
          <a:xfrm>
            <a:off x="685800" y="685800"/>
            <a:ext cx="7848600" cy="55626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7949" t="21367" r="37019" b="21083"/>
          <a:stretch>
            <a:fillRect/>
          </a:stretch>
        </p:blipFill>
        <p:spPr bwMode="auto">
          <a:xfrm>
            <a:off x="533400" y="152400"/>
            <a:ext cx="7543800" cy="3048000"/>
          </a:xfrm>
          <a:prstGeom prst="rect">
            <a:avLst/>
          </a:prstGeom>
          <a:noFill/>
          <a:ln w="9525">
            <a:noFill/>
            <a:miter lim="800000"/>
            <a:headEnd/>
            <a:tailEnd/>
          </a:ln>
        </p:spPr>
      </p:pic>
      <p:pic>
        <p:nvPicPr>
          <p:cNvPr id="3" name="Picture 2"/>
          <p:cNvPicPr/>
          <p:nvPr/>
        </p:nvPicPr>
        <p:blipFill>
          <a:blip r:embed="rId3" cstate="print"/>
          <a:srcRect l="17308" t="27920" r="34615" b="21368"/>
          <a:stretch>
            <a:fillRect/>
          </a:stretch>
        </p:blipFill>
        <p:spPr bwMode="auto">
          <a:xfrm>
            <a:off x="480392" y="3140968"/>
            <a:ext cx="7620000" cy="32766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l="17147" t="22507" r="36859" b="19943"/>
          <a:stretch>
            <a:fillRect/>
          </a:stretch>
        </p:blipFill>
        <p:spPr bwMode="auto">
          <a:xfrm>
            <a:off x="533400" y="381000"/>
            <a:ext cx="7927032" cy="6000328"/>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8109" t="22507" r="39263" b="18803"/>
          <a:stretch>
            <a:fillRect/>
          </a:stretch>
        </p:blipFill>
        <p:spPr bwMode="auto">
          <a:xfrm>
            <a:off x="539552" y="692696"/>
            <a:ext cx="7992888" cy="5976664"/>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6346" t="26211" r="37981" b="20513"/>
          <a:stretch>
            <a:fillRect/>
          </a:stretch>
        </p:blipFill>
        <p:spPr bwMode="auto">
          <a:xfrm>
            <a:off x="533400" y="685800"/>
            <a:ext cx="7999040" cy="5695528"/>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7468" t="22222" r="35897" b="17664"/>
          <a:stretch>
            <a:fillRect/>
          </a:stretch>
        </p:blipFill>
        <p:spPr bwMode="auto">
          <a:xfrm>
            <a:off x="457200" y="609600"/>
            <a:ext cx="8075240" cy="62484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17788" t="22792" r="36539" b="17664"/>
          <a:stretch>
            <a:fillRect/>
          </a:stretch>
        </p:blipFill>
        <p:spPr bwMode="auto">
          <a:xfrm>
            <a:off x="457200" y="685800"/>
            <a:ext cx="8147248" cy="562352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0788" t="10454" r="22800" b="6250"/>
          <a:stretch>
            <a:fillRect/>
          </a:stretch>
        </p:blipFill>
        <p:spPr bwMode="auto">
          <a:xfrm>
            <a:off x="323528" y="144016"/>
            <a:ext cx="8640960" cy="6093296"/>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9681" t="14391" r="25567" b="15719"/>
          <a:stretch>
            <a:fillRect/>
          </a:stretch>
        </p:blipFill>
        <p:spPr bwMode="auto">
          <a:xfrm>
            <a:off x="251520" y="548680"/>
            <a:ext cx="8424936" cy="54006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71406" y="80971"/>
            <a:ext cx="7888287" cy="4562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1341" t="30141" r="21693" b="33438"/>
          <a:stretch>
            <a:fillRect/>
          </a:stretch>
        </p:blipFill>
        <p:spPr bwMode="auto">
          <a:xfrm>
            <a:off x="431032" y="1556792"/>
            <a:ext cx="8712968" cy="2664296"/>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Unit 3</a:t>
            </a:r>
            <a:endParaRPr lang="en-US" dirty="0"/>
          </a:p>
        </p:txBody>
      </p:sp>
      <p:sp>
        <p:nvSpPr>
          <p:cNvPr id="3" name="Subtitle 2"/>
          <p:cNvSpPr>
            <a:spLocks noGrp="1"/>
          </p:cNvSpPr>
          <p:nvPr>
            <p:ph type="subTitle" idx="1"/>
          </p:nvPr>
        </p:nvSpPr>
        <p:spPr/>
        <p:txBody>
          <a:bodyPr>
            <a:normAutofit/>
          </a:bodyPr>
          <a:lstStyle/>
          <a:p>
            <a:r>
              <a:rPr lang="en-US" sz="4000" b="1" dirty="0" smtClean="0">
                <a:solidFill>
                  <a:schemeClr val="tx1"/>
                </a:solidFill>
                <a:latin typeface="Times New Roman" pitchFamily="18" charset="0"/>
                <a:cs typeface="Times New Roman" pitchFamily="18" charset="0"/>
              </a:rPr>
              <a:t>Life cycle of Talent Management</a:t>
            </a:r>
            <a:endParaRPr lang="en-US" sz="40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Times New Roman" pitchFamily="18" charset="0"/>
                <a:cs typeface="Times New Roman" pitchFamily="18" charset="0"/>
              </a:rPr>
              <a:t>TALENT MANAGEMENT PROCESS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a:lnSpc>
                <a:spcPct val="150000"/>
              </a:lnSpc>
            </a:pPr>
            <a:r>
              <a:rPr lang="en-US" sz="2000" dirty="0" smtClean="0">
                <a:solidFill>
                  <a:srgbClr val="001D35"/>
                </a:solidFill>
                <a:latin typeface="Times New Roman" pitchFamily="18" charset="0"/>
                <a:cs typeface="Times New Roman" pitchFamily="18" charset="0"/>
              </a:rPr>
              <a:t>The talent management process is a strategic cycle that includes </a:t>
            </a:r>
            <a:r>
              <a:rPr lang="en-US" sz="2000" b="1" i="1" dirty="0" smtClean="0">
                <a:solidFill>
                  <a:srgbClr val="FF0000"/>
                </a:solidFill>
                <a:latin typeface="Times New Roman" pitchFamily="18" charset="0"/>
                <a:cs typeface="Times New Roman" pitchFamily="18" charset="0"/>
              </a:rPr>
              <a:t>w</a:t>
            </a:r>
            <a:r>
              <a:rPr lang="en-US" sz="2000" b="1" i="1" dirty="0" smtClean="0">
                <a:solidFill>
                  <a:srgbClr val="00B0F0"/>
                </a:solidFill>
                <a:latin typeface="Times New Roman" pitchFamily="18" charset="0"/>
                <a:cs typeface="Times New Roman" pitchFamily="18" charset="0"/>
              </a:rPr>
              <a:t>orkforce planning, </a:t>
            </a:r>
            <a:r>
              <a:rPr lang="en-US" sz="2000" b="1" i="1" dirty="0" smtClean="0">
                <a:solidFill>
                  <a:srgbClr val="FF0000"/>
                </a:solidFill>
                <a:latin typeface="Times New Roman" pitchFamily="18" charset="0"/>
                <a:cs typeface="Times New Roman" pitchFamily="18" charset="0"/>
              </a:rPr>
              <a:t>t</a:t>
            </a:r>
            <a:r>
              <a:rPr lang="en-US" sz="2000" b="1" i="1" dirty="0" smtClean="0">
                <a:solidFill>
                  <a:srgbClr val="00B0F0"/>
                </a:solidFill>
                <a:latin typeface="Times New Roman" pitchFamily="18" charset="0"/>
                <a:cs typeface="Times New Roman" pitchFamily="18" charset="0"/>
              </a:rPr>
              <a:t>alent acquisition (attracting and selecting), </a:t>
            </a:r>
            <a:r>
              <a:rPr lang="en-US" sz="2000" b="1" i="1" dirty="0" smtClean="0">
                <a:solidFill>
                  <a:srgbClr val="FF0000"/>
                </a:solidFill>
                <a:latin typeface="Times New Roman" pitchFamily="18" charset="0"/>
                <a:cs typeface="Times New Roman" pitchFamily="18" charset="0"/>
              </a:rPr>
              <a:t>t</a:t>
            </a:r>
            <a:r>
              <a:rPr lang="en-US" sz="2000" b="1" i="1" dirty="0" smtClean="0">
                <a:solidFill>
                  <a:srgbClr val="00B0F0"/>
                </a:solidFill>
                <a:latin typeface="Times New Roman" pitchFamily="18" charset="0"/>
                <a:cs typeface="Times New Roman" pitchFamily="18" charset="0"/>
              </a:rPr>
              <a:t>alent development (onboarding, training, and engagement), </a:t>
            </a:r>
            <a:r>
              <a:rPr lang="en-US" sz="2000" b="1" i="1" dirty="0" smtClean="0">
                <a:solidFill>
                  <a:srgbClr val="FF0000"/>
                </a:solidFill>
                <a:latin typeface="Times New Roman" pitchFamily="18" charset="0"/>
                <a:cs typeface="Times New Roman" pitchFamily="18" charset="0"/>
              </a:rPr>
              <a:t>p</a:t>
            </a:r>
            <a:r>
              <a:rPr lang="en-US" sz="2000" b="1" i="1" dirty="0" smtClean="0">
                <a:solidFill>
                  <a:srgbClr val="00B0F0"/>
                </a:solidFill>
                <a:latin typeface="Times New Roman" pitchFamily="18" charset="0"/>
                <a:cs typeface="Times New Roman" pitchFamily="18" charset="0"/>
              </a:rPr>
              <a:t>erformance management, </a:t>
            </a:r>
            <a:r>
              <a:rPr lang="en-US" sz="2000" b="1" i="1" dirty="0" smtClean="0">
                <a:solidFill>
                  <a:srgbClr val="FF0000"/>
                </a:solidFill>
                <a:latin typeface="Times New Roman" pitchFamily="18" charset="0"/>
                <a:cs typeface="Times New Roman" pitchFamily="18" charset="0"/>
              </a:rPr>
              <a:t>s</a:t>
            </a:r>
            <a:r>
              <a:rPr lang="en-US" sz="2000" b="1" i="1" dirty="0" smtClean="0">
                <a:solidFill>
                  <a:srgbClr val="00B0F0"/>
                </a:solidFill>
                <a:latin typeface="Times New Roman" pitchFamily="18" charset="0"/>
                <a:cs typeface="Times New Roman" pitchFamily="18" charset="0"/>
              </a:rPr>
              <a:t>uccession planning, and </a:t>
            </a:r>
            <a:r>
              <a:rPr lang="en-US" sz="2000" b="1" i="1" dirty="0" smtClean="0">
                <a:solidFill>
                  <a:srgbClr val="FF0000"/>
                </a:solidFill>
                <a:latin typeface="Times New Roman" pitchFamily="18" charset="0"/>
                <a:cs typeface="Times New Roman" pitchFamily="18" charset="0"/>
              </a:rPr>
              <a:t>t</a:t>
            </a:r>
            <a:r>
              <a:rPr lang="en-US" sz="2000" b="1" i="1" dirty="0" smtClean="0">
                <a:solidFill>
                  <a:srgbClr val="00B0F0"/>
                </a:solidFill>
                <a:latin typeface="Times New Roman" pitchFamily="18" charset="0"/>
                <a:cs typeface="Times New Roman" pitchFamily="18" charset="0"/>
              </a:rPr>
              <a:t>alent retention. </a:t>
            </a:r>
          </a:p>
          <a:p>
            <a:pPr algn="just">
              <a:lnSpc>
                <a:spcPct val="150000"/>
              </a:lnSpc>
            </a:pPr>
            <a:r>
              <a:rPr lang="en-US" sz="2000" dirty="0" smtClean="0">
                <a:solidFill>
                  <a:srgbClr val="001D35"/>
                </a:solidFill>
                <a:latin typeface="Times New Roman" pitchFamily="18" charset="0"/>
                <a:cs typeface="Times New Roman" pitchFamily="18" charset="0"/>
              </a:rPr>
              <a:t>This continuous process aligns with business goals to ensure organizations have the right people with the right skills in the right roles to drive success and maintain a competitive edge.</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dirty="0" smtClean="0">
                <a:latin typeface="Times New Roman" pitchFamily="18" charset="0"/>
                <a:cs typeface="Times New Roman" pitchFamily="18" charset="0"/>
              </a:rPr>
              <a:t>Key Stages of the Talent Management Process</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143000"/>
            <a:ext cx="8305800" cy="5334000"/>
          </a:xfrm>
        </p:spPr>
        <p:txBody>
          <a:bodyPr>
            <a:noAutofit/>
          </a:bodyPr>
          <a:lstStyle/>
          <a:p>
            <a:pPr>
              <a:buNone/>
            </a:pPr>
            <a:r>
              <a:rPr lang="en-US" sz="2000" b="1" dirty="0" smtClean="0">
                <a:latin typeface="Times New Roman" pitchFamily="18" charset="0"/>
                <a:cs typeface="Times New Roman" pitchFamily="18" charset="0"/>
              </a:rPr>
              <a:t>Workforce Planning &amp; Strategy</a:t>
            </a:r>
            <a:r>
              <a:rPr lang="en-US" sz="2000" dirty="0" smtClean="0">
                <a:latin typeface="Times New Roman" pitchFamily="18" charset="0"/>
                <a:cs typeface="Times New Roman" pitchFamily="18" charset="0"/>
              </a:rPr>
              <a:t>:</a:t>
            </a:r>
          </a:p>
          <a:p>
            <a:r>
              <a:rPr lang="en-US" sz="2000" i="1" dirty="0" smtClean="0">
                <a:latin typeface="Times New Roman" pitchFamily="18" charset="0"/>
                <a:cs typeface="Times New Roman" pitchFamily="18" charset="0"/>
              </a:rPr>
              <a:t>Identify Talent Gaps</a:t>
            </a:r>
            <a:r>
              <a:rPr lang="en-US" sz="2000" dirty="0" smtClean="0">
                <a:latin typeface="Times New Roman" pitchFamily="18" charset="0"/>
                <a:cs typeface="Times New Roman" pitchFamily="18" charset="0"/>
              </a:rPr>
              <a:t>: </a:t>
            </a:r>
          </a:p>
          <a:p>
            <a:pPr lvl="1"/>
            <a:r>
              <a:rPr lang="en-US" sz="2000" dirty="0" smtClean="0">
                <a:latin typeface="Times New Roman" pitchFamily="18" charset="0"/>
                <a:cs typeface="Times New Roman" pitchFamily="18" charset="0"/>
              </a:rPr>
              <a:t>Determine current and future skill needs aligned with organizational goals. </a:t>
            </a:r>
          </a:p>
          <a:p>
            <a:r>
              <a:rPr lang="en-US" sz="2000" i="1" dirty="0" smtClean="0">
                <a:latin typeface="Times New Roman" pitchFamily="18" charset="0"/>
                <a:cs typeface="Times New Roman" pitchFamily="18" charset="0"/>
              </a:rPr>
              <a:t>Strategic Alignment</a:t>
            </a:r>
            <a:r>
              <a:rPr lang="en-US" sz="2000" dirty="0" smtClean="0">
                <a:latin typeface="Times New Roman" pitchFamily="18" charset="0"/>
                <a:cs typeface="Times New Roman" pitchFamily="18" charset="0"/>
              </a:rPr>
              <a:t>: </a:t>
            </a:r>
          </a:p>
          <a:p>
            <a:pPr lvl="1"/>
            <a:r>
              <a:rPr lang="en-US" sz="2000" dirty="0" smtClean="0">
                <a:latin typeface="Times New Roman" pitchFamily="18" charset="0"/>
                <a:cs typeface="Times New Roman" pitchFamily="18" charset="0"/>
              </a:rPr>
              <a:t>Connect talent needs directly to the company's strategic business objectives. </a:t>
            </a:r>
          </a:p>
          <a:p>
            <a:pPr>
              <a:buNone/>
            </a:pPr>
            <a:r>
              <a:rPr lang="en-US" sz="2000" b="1" dirty="0" smtClean="0">
                <a:latin typeface="Times New Roman" pitchFamily="18" charset="0"/>
                <a:cs typeface="Times New Roman" pitchFamily="18" charset="0"/>
              </a:rPr>
              <a:t>Talent Acquisition:</a:t>
            </a:r>
          </a:p>
          <a:p>
            <a:r>
              <a:rPr lang="en-US" sz="2000" i="1" dirty="0" smtClean="0">
                <a:latin typeface="Times New Roman" pitchFamily="18" charset="0"/>
                <a:cs typeface="Times New Roman" pitchFamily="18" charset="0"/>
              </a:rPr>
              <a:t>Sourcing &amp; Attraction</a:t>
            </a:r>
            <a:r>
              <a:rPr lang="en-US" sz="2000" dirty="0" smtClean="0">
                <a:latin typeface="Times New Roman" pitchFamily="18" charset="0"/>
                <a:cs typeface="Times New Roman" pitchFamily="18" charset="0"/>
              </a:rPr>
              <a:t>: </a:t>
            </a:r>
          </a:p>
          <a:p>
            <a:pPr lvl="1"/>
            <a:r>
              <a:rPr lang="en-US" sz="2000" dirty="0" smtClean="0">
                <a:latin typeface="Times New Roman" pitchFamily="18" charset="0"/>
                <a:cs typeface="Times New Roman" pitchFamily="18" charset="0"/>
              </a:rPr>
              <a:t>Utilize internal and external channels (job boards, referrals) to find candidates. </a:t>
            </a:r>
          </a:p>
          <a:p>
            <a:r>
              <a:rPr lang="en-US" sz="2000" i="1" dirty="0" smtClean="0">
                <a:latin typeface="Times New Roman" pitchFamily="18" charset="0"/>
                <a:cs typeface="Times New Roman" pitchFamily="18" charset="0"/>
              </a:rPr>
              <a:t>Selection</a:t>
            </a:r>
            <a:r>
              <a:rPr lang="en-US" sz="2000" dirty="0" smtClean="0">
                <a:latin typeface="Times New Roman" pitchFamily="18" charset="0"/>
                <a:cs typeface="Times New Roman" pitchFamily="18" charset="0"/>
              </a:rPr>
              <a:t>: </a:t>
            </a:r>
          </a:p>
          <a:p>
            <a:pPr lvl="1"/>
            <a:r>
              <a:rPr lang="en-US" sz="2000" dirty="0" smtClean="0">
                <a:latin typeface="Times New Roman" pitchFamily="18" charset="0"/>
                <a:cs typeface="Times New Roman" pitchFamily="18" charset="0"/>
              </a:rPr>
              <a:t>Employ interviews, tests, and screenings to identify and hire the most qualified candidates. </a:t>
            </a:r>
          </a:p>
          <a:p>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14400"/>
            <a:ext cx="8153400" cy="5211763"/>
          </a:xfrm>
        </p:spPr>
        <p:txBody>
          <a:bodyPr>
            <a:noAutofit/>
          </a:bodyPr>
          <a:lstStyle/>
          <a:p>
            <a:pPr>
              <a:buNone/>
            </a:pPr>
            <a:r>
              <a:rPr lang="en-US" sz="2000" b="1" dirty="0" smtClean="0">
                <a:latin typeface="Times New Roman" pitchFamily="18" charset="0"/>
                <a:cs typeface="Times New Roman" pitchFamily="18" charset="0"/>
              </a:rPr>
              <a:t>Talent Development</a:t>
            </a:r>
            <a:r>
              <a:rPr lang="en-US" sz="2000" dirty="0" smtClean="0">
                <a:latin typeface="Times New Roman" pitchFamily="18" charset="0"/>
                <a:cs typeface="Times New Roman" pitchFamily="18" charset="0"/>
              </a:rPr>
              <a:t>:</a:t>
            </a:r>
          </a:p>
          <a:p>
            <a:r>
              <a:rPr lang="en-US" sz="2000" i="1" dirty="0" smtClean="0">
                <a:latin typeface="Times New Roman" pitchFamily="18" charset="0"/>
                <a:cs typeface="Times New Roman" pitchFamily="18" charset="0"/>
              </a:rPr>
              <a:t>Onboarding</a:t>
            </a:r>
            <a:r>
              <a:rPr lang="en-US" sz="2000" dirty="0" smtClean="0">
                <a:latin typeface="Times New Roman" pitchFamily="18" charset="0"/>
                <a:cs typeface="Times New Roman" pitchFamily="18" charset="0"/>
              </a:rPr>
              <a:t>: </a:t>
            </a:r>
          </a:p>
          <a:p>
            <a:pPr lvl="1"/>
            <a:r>
              <a:rPr lang="en-US" sz="2000" dirty="0" smtClean="0">
                <a:latin typeface="Times New Roman" pitchFamily="18" charset="0"/>
                <a:cs typeface="Times New Roman" pitchFamily="18" charset="0"/>
              </a:rPr>
              <a:t>Efficiently integrate new hires into the organization and their roles. </a:t>
            </a:r>
          </a:p>
          <a:p>
            <a:r>
              <a:rPr lang="en-US" sz="2000" i="1" dirty="0" smtClean="0">
                <a:latin typeface="Times New Roman" pitchFamily="18" charset="0"/>
                <a:cs typeface="Times New Roman" pitchFamily="18" charset="0"/>
              </a:rPr>
              <a:t>Training &amp; Development</a:t>
            </a:r>
            <a:r>
              <a:rPr lang="en-US" sz="2000" dirty="0" smtClean="0">
                <a:latin typeface="Times New Roman" pitchFamily="18" charset="0"/>
                <a:cs typeface="Times New Roman" pitchFamily="18" charset="0"/>
              </a:rPr>
              <a:t>: </a:t>
            </a:r>
          </a:p>
          <a:p>
            <a:pPr lvl="1"/>
            <a:r>
              <a:rPr lang="en-US" sz="2000" dirty="0" smtClean="0">
                <a:latin typeface="Times New Roman" pitchFamily="18" charset="0"/>
                <a:cs typeface="Times New Roman" pitchFamily="18" charset="0"/>
              </a:rPr>
              <a:t>Provide opportunities for employees to gain and enhance skills required for their roles and future growth. </a:t>
            </a:r>
          </a:p>
          <a:p>
            <a:r>
              <a:rPr lang="en-US" sz="2000" i="1" dirty="0" smtClean="0">
                <a:latin typeface="Times New Roman" pitchFamily="18" charset="0"/>
                <a:cs typeface="Times New Roman" pitchFamily="18" charset="0"/>
              </a:rPr>
              <a:t>Coaching &amp; Feedback</a:t>
            </a:r>
            <a:r>
              <a:rPr lang="en-US" sz="2000" dirty="0" smtClean="0">
                <a:latin typeface="Times New Roman" pitchFamily="18" charset="0"/>
                <a:cs typeface="Times New Roman" pitchFamily="18" charset="0"/>
              </a:rPr>
              <a:t>: </a:t>
            </a:r>
          </a:p>
          <a:p>
            <a:pPr lvl="1"/>
            <a:r>
              <a:rPr lang="en-US" sz="2000" dirty="0" smtClean="0">
                <a:latin typeface="Times New Roman" pitchFamily="18" charset="0"/>
                <a:cs typeface="Times New Roman" pitchFamily="18" charset="0"/>
              </a:rPr>
              <a:t>Offer ongoing guidance and performance feedback to support employee growth. </a:t>
            </a:r>
          </a:p>
          <a:p>
            <a:pPr>
              <a:buNone/>
            </a:pP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Performance Management</a:t>
            </a:r>
            <a:r>
              <a:rPr lang="en-US" sz="2000" dirty="0" smtClean="0">
                <a:latin typeface="Times New Roman" pitchFamily="18" charset="0"/>
                <a:cs typeface="Times New Roman" pitchFamily="18" charset="0"/>
              </a:rPr>
              <a:t>:</a:t>
            </a:r>
          </a:p>
          <a:p>
            <a:r>
              <a:rPr lang="en-US" sz="2000" i="1" dirty="0" smtClean="0">
                <a:latin typeface="Times New Roman" pitchFamily="18" charset="0"/>
                <a:cs typeface="Times New Roman" pitchFamily="18" charset="0"/>
              </a:rPr>
              <a:t>Set Goals</a:t>
            </a:r>
            <a:r>
              <a:rPr lang="en-US" sz="2000" dirty="0" smtClean="0">
                <a:latin typeface="Times New Roman" pitchFamily="18" charset="0"/>
                <a:cs typeface="Times New Roman" pitchFamily="18" charset="0"/>
              </a:rPr>
              <a:t>: </a:t>
            </a:r>
          </a:p>
          <a:p>
            <a:pPr lvl="1"/>
            <a:r>
              <a:rPr lang="en-US" sz="2000" dirty="0" smtClean="0">
                <a:latin typeface="Times New Roman" pitchFamily="18" charset="0"/>
                <a:cs typeface="Times New Roman" pitchFamily="18" charset="0"/>
              </a:rPr>
              <a:t>Establish clear performance goals for employees. </a:t>
            </a:r>
          </a:p>
          <a:p>
            <a:r>
              <a:rPr lang="en-US" sz="2000" i="1" dirty="0" smtClean="0">
                <a:latin typeface="Times New Roman" pitchFamily="18" charset="0"/>
                <a:cs typeface="Times New Roman" pitchFamily="18" charset="0"/>
              </a:rPr>
              <a:t>Monitor &amp; Evaluate</a:t>
            </a:r>
            <a:r>
              <a:rPr lang="en-US" sz="2000" dirty="0" smtClean="0">
                <a:latin typeface="Times New Roman" pitchFamily="18" charset="0"/>
                <a:cs typeface="Times New Roman" pitchFamily="18" charset="0"/>
              </a:rPr>
              <a:t>: </a:t>
            </a:r>
          </a:p>
          <a:p>
            <a:pPr lvl="1"/>
            <a:r>
              <a:rPr lang="en-US" sz="2000" dirty="0" smtClean="0">
                <a:latin typeface="Times New Roman" pitchFamily="18" charset="0"/>
                <a:cs typeface="Times New Roman" pitchFamily="18" charset="0"/>
              </a:rPr>
              <a:t>Track performance, provide feedback, and conduct regular evaluations. </a:t>
            </a:r>
          </a:p>
          <a:p>
            <a:pPr>
              <a:buNone/>
            </a:pP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6324600"/>
          </a:xfrm>
        </p:spPr>
        <p:txBody>
          <a:bodyPr>
            <a:noAutofit/>
          </a:bodyPr>
          <a:lstStyle/>
          <a:p>
            <a:pPr>
              <a:buNone/>
            </a:pPr>
            <a:r>
              <a:rPr lang="en-US" sz="2000" b="1" dirty="0" smtClean="0">
                <a:latin typeface="Times New Roman" pitchFamily="18" charset="0"/>
                <a:cs typeface="Times New Roman" pitchFamily="18" charset="0"/>
              </a:rPr>
              <a:t>Talent Retention &amp; Engagement:</a:t>
            </a:r>
            <a:endParaRPr lang="en-US" sz="2000" dirty="0" smtClean="0">
              <a:latin typeface="Times New Roman" pitchFamily="18" charset="0"/>
              <a:cs typeface="Times New Roman" pitchFamily="18" charset="0"/>
            </a:endParaRPr>
          </a:p>
          <a:p>
            <a:pPr fontAlgn="ctr"/>
            <a:r>
              <a:rPr lang="en-US" sz="2000" i="1" dirty="0" smtClean="0">
                <a:latin typeface="Times New Roman" pitchFamily="18" charset="0"/>
                <a:cs typeface="Times New Roman" pitchFamily="18" charset="0"/>
              </a:rPr>
              <a:t>Rewards &amp; Incentives</a:t>
            </a:r>
            <a:r>
              <a:rPr lang="en-US" sz="2000" b="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p>
          <a:p>
            <a:pPr lvl="1" fontAlgn="ctr"/>
            <a:r>
              <a:rPr lang="en-US" sz="2000" dirty="0" smtClean="0">
                <a:latin typeface="Times New Roman" pitchFamily="18" charset="0"/>
                <a:cs typeface="Times New Roman" pitchFamily="18" charset="0"/>
              </a:rPr>
              <a:t>Offer compensation, benefits, and other incentives to motivate and retain employees. </a:t>
            </a:r>
          </a:p>
          <a:p>
            <a:pPr fontAlgn="ctr"/>
            <a:r>
              <a:rPr lang="en-US" sz="2000" i="1" dirty="0" smtClean="0">
                <a:latin typeface="Times New Roman" pitchFamily="18" charset="0"/>
                <a:cs typeface="Times New Roman" pitchFamily="18" charset="0"/>
              </a:rPr>
              <a:t>Engagement</a:t>
            </a:r>
            <a:r>
              <a:rPr lang="en-US" sz="2000" b="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p>
          <a:p>
            <a:pPr lvl="1" fontAlgn="ctr"/>
            <a:r>
              <a:rPr lang="en-US" sz="2000" dirty="0" smtClean="0">
                <a:latin typeface="Times New Roman" pitchFamily="18" charset="0"/>
                <a:cs typeface="Times New Roman" pitchFamily="18" charset="0"/>
              </a:rPr>
              <a:t>Foster a positive work environment that keeps employees connected and committed. </a:t>
            </a:r>
          </a:p>
          <a:p>
            <a:pPr>
              <a:buNone/>
            </a:pPr>
            <a:r>
              <a:rPr lang="en-US" sz="2000" b="1" dirty="0" smtClean="0">
                <a:latin typeface="Times New Roman" pitchFamily="18" charset="0"/>
                <a:cs typeface="Times New Roman" pitchFamily="18" charset="0"/>
              </a:rPr>
              <a:t>Succession Planning:</a:t>
            </a:r>
            <a:endParaRPr lang="en-US" sz="2000" dirty="0" smtClean="0">
              <a:latin typeface="Times New Roman" pitchFamily="18" charset="0"/>
              <a:cs typeface="Times New Roman" pitchFamily="18" charset="0"/>
            </a:endParaRPr>
          </a:p>
          <a:p>
            <a:pPr fontAlgn="ctr"/>
            <a:r>
              <a:rPr lang="en-US" sz="2000" i="1" dirty="0" smtClean="0">
                <a:latin typeface="Times New Roman" pitchFamily="18" charset="0"/>
                <a:cs typeface="Times New Roman" pitchFamily="18" charset="0"/>
              </a:rPr>
              <a:t>Develop Leaders</a:t>
            </a:r>
            <a:r>
              <a:rPr lang="en-US" sz="2000" b="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p>
          <a:p>
            <a:pPr lvl="1" fontAlgn="ctr"/>
            <a:r>
              <a:rPr lang="en-US" sz="2000" dirty="0" smtClean="0">
                <a:latin typeface="Times New Roman" pitchFamily="18" charset="0"/>
                <a:cs typeface="Times New Roman" pitchFamily="18" charset="0"/>
              </a:rPr>
              <a:t>Identify and prepare employees for future leadership roles to ensure a strong internal pipeline. </a:t>
            </a:r>
          </a:p>
          <a:p>
            <a:pPr>
              <a:buNone/>
            </a:pPr>
            <a:r>
              <a:rPr lang="en-US" sz="2000" b="1" dirty="0" smtClean="0">
                <a:latin typeface="Times New Roman" pitchFamily="18" charset="0"/>
                <a:cs typeface="Times New Roman" pitchFamily="18" charset="0"/>
              </a:rPr>
              <a:t>Transition &amp; Exit:</a:t>
            </a:r>
            <a:endParaRPr lang="en-US" sz="2000" dirty="0" smtClean="0">
              <a:latin typeface="Times New Roman" pitchFamily="18" charset="0"/>
              <a:cs typeface="Times New Roman" pitchFamily="18" charset="0"/>
            </a:endParaRPr>
          </a:p>
          <a:p>
            <a:pPr fontAlgn="ctr"/>
            <a:r>
              <a:rPr lang="en-US" sz="2000" i="1" dirty="0" smtClean="0">
                <a:latin typeface="Times New Roman" pitchFamily="18" charset="0"/>
                <a:cs typeface="Times New Roman" pitchFamily="18" charset="0"/>
              </a:rPr>
              <a:t>Promotions &amp; Transfers</a:t>
            </a:r>
            <a:r>
              <a:rPr lang="en-US" sz="2000" b="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p>
          <a:p>
            <a:pPr lvl="1" fontAlgn="ctr"/>
            <a:r>
              <a:rPr lang="en-US" sz="2000" dirty="0" smtClean="0">
                <a:latin typeface="Times New Roman" pitchFamily="18" charset="0"/>
                <a:cs typeface="Times New Roman" pitchFamily="18" charset="0"/>
              </a:rPr>
              <a:t>Move employees to new roles based on their performance and development. </a:t>
            </a:r>
          </a:p>
          <a:p>
            <a:r>
              <a:rPr lang="en-US" sz="2000" i="1" dirty="0" smtClean="0">
                <a:latin typeface="Times New Roman" pitchFamily="18" charset="0"/>
                <a:cs typeface="Times New Roman" pitchFamily="18" charset="0"/>
              </a:rPr>
              <a:t>Exit Strategy</a:t>
            </a:r>
            <a:r>
              <a:rPr lang="en-US" sz="2000" b="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p>
          <a:p>
            <a:pPr lvl="1"/>
            <a:r>
              <a:rPr lang="en-US" sz="2000" dirty="0" smtClean="0">
                <a:latin typeface="Times New Roman" pitchFamily="18" charset="0"/>
                <a:cs typeface="Times New Roman" pitchFamily="18" charset="0"/>
              </a:rPr>
              <a:t>Manage employee  departures, including conducting exit interviews to gather insights for improvement. </a:t>
            </a:r>
          </a:p>
          <a:p>
            <a:pPr>
              <a:buNone/>
            </a:pP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latin typeface="Times New Roman" pitchFamily="18" charset="0"/>
                <a:cs typeface="Times New Roman" pitchFamily="18" charset="0"/>
              </a:rPr>
              <a:t>Benefits of an Effective Talent Management Process</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fontAlgn="ctr">
              <a:buNone/>
            </a:pPr>
            <a:r>
              <a:rPr lang="en-US" sz="2000" b="1" dirty="0" smtClean="0">
                <a:latin typeface="Times New Roman" pitchFamily="18" charset="0"/>
                <a:cs typeface="Times New Roman" pitchFamily="18" charset="0"/>
              </a:rPr>
              <a:t>Optimizes Workforce:</a:t>
            </a:r>
            <a:r>
              <a:rPr lang="en-US" sz="2000" dirty="0" smtClean="0">
                <a:latin typeface="Times New Roman" pitchFamily="18" charset="0"/>
                <a:cs typeface="Times New Roman" pitchFamily="18" charset="0"/>
              </a:rPr>
              <a:t> </a:t>
            </a:r>
          </a:p>
          <a:p>
            <a:pPr fontAlgn="ctr"/>
            <a:r>
              <a:rPr lang="en-US" sz="2000" dirty="0" smtClean="0">
                <a:latin typeface="Times New Roman" pitchFamily="18" charset="0"/>
                <a:cs typeface="Times New Roman" pitchFamily="18" charset="0"/>
              </a:rPr>
              <a:t>Ensures the right talent is in the right roles. </a:t>
            </a:r>
          </a:p>
          <a:p>
            <a:pPr fontAlgn="ctr">
              <a:buNone/>
            </a:pPr>
            <a:r>
              <a:rPr lang="en-US" sz="2000" b="1" dirty="0" smtClean="0">
                <a:latin typeface="Times New Roman" pitchFamily="18" charset="0"/>
                <a:cs typeface="Times New Roman" pitchFamily="18" charset="0"/>
              </a:rPr>
              <a:t>Boosts Performance:</a:t>
            </a:r>
            <a:r>
              <a:rPr lang="en-US" sz="2000" dirty="0" smtClean="0">
                <a:latin typeface="Times New Roman" pitchFamily="18" charset="0"/>
                <a:cs typeface="Times New Roman" pitchFamily="18" charset="0"/>
              </a:rPr>
              <a:t> </a:t>
            </a:r>
          </a:p>
          <a:p>
            <a:pPr fontAlgn="ctr"/>
            <a:r>
              <a:rPr lang="en-US" sz="2000" dirty="0" smtClean="0">
                <a:latin typeface="Times New Roman" pitchFamily="18" charset="0"/>
                <a:cs typeface="Times New Roman" pitchFamily="18" charset="0"/>
              </a:rPr>
              <a:t>Drives overall business performance and productivity. </a:t>
            </a:r>
          </a:p>
          <a:p>
            <a:pPr fontAlgn="ctr">
              <a:buNone/>
            </a:pPr>
            <a:r>
              <a:rPr lang="en-US" sz="2000" b="1" dirty="0" smtClean="0">
                <a:latin typeface="Times New Roman" pitchFamily="18" charset="0"/>
                <a:cs typeface="Times New Roman" pitchFamily="18" charset="0"/>
              </a:rPr>
              <a:t>Reduces Turnover:</a:t>
            </a:r>
          </a:p>
          <a:p>
            <a:pPr fontAlgn="ctr"/>
            <a:r>
              <a:rPr lang="en-US" sz="2000" dirty="0" smtClean="0">
                <a:latin typeface="Times New Roman" pitchFamily="18" charset="0"/>
                <a:cs typeface="Times New Roman" pitchFamily="18" charset="0"/>
              </a:rPr>
              <a:t> Creates a motivated workforce that stays with the company longer. </a:t>
            </a:r>
          </a:p>
          <a:p>
            <a:pPr fontAlgn="ctr">
              <a:buNone/>
            </a:pPr>
            <a:r>
              <a:rPr lang="en-US" sz="2000" b="1" dirty="0" smtClean="0">
                <a:latin typeface="Times New Roman" pitchFamily="18" charset="0"/>
                <a:cs typeface="Times New Roman" pitchFamily="18" charset="0"/>
              </a:rPr>
              <a:t>Builds a Strong Employer Brand:</a:t>
            </a:r>
            <a:r>
              <a:rPr lang="en-US" sz="2000" dirty="0" smtClean="0">
                <a:latin typeface="Times New Roman" pitchFamily="18" charset="0"/>
                <a:cs typeface="Times New Roman" pitchFamily="18" charset="0"/>
              </a:rPr>
              <a:t> </a:t>
            </a:r>
          </a:p>
          <a:p>
            <a:pPr fontAlgn="ctr"/>
            <a:r>
              <a:rPr lang="en-US" sz="2000" dirty="0" smtClean="0">
                <a:latin typeface="Times New Roman" pitchFamily="18" charset="0"/>
                <a:cs typeface="Times New Roman" pitchFamily="18" charset="0"/>
              </a:rPr>
              <a:t>Enhances the organization's reputation and ability to attract top talent. </a:t>
            </a:r>
          </a:p>
          <a:p>
            <a:pPr>
              <a:buNone/>
            </a:pPr>
            <a:r>
              <a:rPr lang="en-US" sz="2000" b="1" dirty="0" smtClean="0">
                <a:latin typeface="Times New Roman" pitchFamily="18" charset="0"/>
                <a:cs typeface="Times New Roman" pitchFamily="18" charset="0"/>
              </a:rPr>
              <a:t>Fosters a Learning Culture:</a:t>
            </a:r>
            <a:r>
              <a:rPr lang="en-US" sz="2000" dirty="0" smtClean="0">
                <a:latin typeface="Times New Roman" pitchFamily="18" charset="0"/>
                <a:cs typeface="Times New Roman" pitchFamily="18" charset="0"/>
              </a:rPr>
              <a:t> </a:t>
            </a:r>
          </a:p>
          <a:p>
            <a:r>
              <a:rPr lang="en-US" sz="2000" dirty="0" smtClean="0">
                <a:latin typeface="Times New Roman" pitchFamily="18" charset="0"/>
                <a:cs typeface="Times New Roman" pitchFamily="18" charset="0"/>
              </a:rPr>
              <a:t>Encourages continuous growth and development. </a:t>
            </a:r>
          </a:p>
          <a:p>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itchFamily="18" charset="0"/>
                <a:cs typeface="Times New Roman" pitchFamily="18" charset="0"/>
              </a:rPr>
              <a:t>Linkage between Talent Management Process and Workforce</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pPr algn="just">
              <a:lnSpc>
                <a:spcPct val="150000"/>
              </a:lnSpc>
              <a:buNone/>
            </a:pPr>
            <a:r>
              <a:rPr lang="en-US" sz="1800" b="1" dirty="0" smtClean="0">
                <a:latin typeface="Times New Roman" pitchFamily="18" charset="0"/>
                <a:cs typeface="Times New Roman" pitchFamily="18" charset="0"/>
              </a:rPr>
              <a:t>Better Onboarding Link </a:t>
            </a:r>
          </a:p>
          <a:p>
            <a:pPr algn="just">
              <a:lnSpc>
                <a:spcPct val="150000"/>
              </a:lnSpc>
            </a:pPr>
            <a:r>
              <a:rPr lang="en-US" sz="1800" dirty="0" smtClean="0">
                <a:latin typeface="Times New Roman" pitchFamily="18" charset="0"/>
                <a:cs typeface="Times New Roman" pitchFamily="18" charset="0"/>
              </a:rPr>
              <a:t>A powerful on boarding program </a:t>
            </a:r>
            <a:r>
              <a:rPr lang="en-US" sz="1800" b="1" i="1" dirty="0" smtClean="0">
                <a:latin typeface="Times New Roman" pitchFamily="18" charset="0"/>
                <a:cs typeface="Times New Roman" pitchFamily="18" charset="0"/>
              </a:rPr>
              <a:t>introduces</a:t>
            </a:r>
            <a:r>
              <a:rPr lang="en-US" sz="1800" dirty="0" smtClean="0">
                <a:latin typeface="Times New Roman" pitchFamily="18" charset="0"/>
                <a:cs typeface="Times New Roman" pitchFamily="18" charset="0"/>
              </a:rPr>
              <a:t> talented candidates to the business’ engagement </a:t>
            </a:r>
            <a:r>
              <a:rPr lang="en-US" sz="1800" b="1" i="1" dirty="0" smtClean="0">
                <a:latin typeface="Times New Roman" pitchFamily="18" charset="0"/>
                <a:cs typeface="Times New Roman" pitchFamily="18" charset="0"/>
              </a:rPr>
              <a:t>culture</a:t>
            </a:r>
            <a:r>
              <a:rPr lang="en-US" sz="1800" dirty="0" smtClean="0">
                <a:latin typeface="Times New Roman" pitchFamily="18" charset="0"/>
                <a:cs typeface="Times New Roman" pitchFamily="18" charset="0"/>
              </a:rPr>
              <a:t> immediately. The individual can actually engage in on boarding activities rather than sitting at a desk and thumbing through a binder.  </a:t>
            </a:r>
          </a:p>
          <a:p>
            <a:pPr algn="just">
              <a:lnSpc>
                <a:spcPct val="150000"/>
              </a:lnSpc>
            </a:pPr>
            <a:endParaRPr lang="en-US" sz="1800" dirty="0" smtClean="0">
              <a:latin typeface="Times New Roman" pitchFamily="18" charset="0"/>
              <a:cs typeface="Times New Roman" pitchFamily="18" charset="0"/>
            </a:endParaRPr>
          </a:p>
          <a:p>
            <a:pPr algn="just">
              <a:lnSpc>
                <a:spcPct val="150000"/>
              </a:lnSpc>
              <a:buNone/>
            </a:pPr>
            <a:r>
              <a:rPr lang="en-US" sz="1800" b="1" dirty="0" smtClean="0">
                <a:latin typeface="Times New Roman" pitchFamily="18" charset="0"/>
                <a:cs typeface="Times New Roman" pitchFamily="18" charset="0"/>
              </a:rPr>
              <a:t>Competitive Advantage Link  </a:t>
            </a:r>
          </a:p>
          <a:p>
            <a:pPr algn="just">
              <a:lnSpc>
                <a:spcPct val="150000"/>
              </a:lnSpc>
            </a:pPr>
            <a:r>
              <a:rPr lang="en-US" sz="1800" dirty="0" smtClean="0">
                <a:latin typeface="Times New Roman" pitchFamily="18" charset="0"/>
                <a:cs typeface="Times New Roman" pitchFamily="18" charset="0"/>
              </a:rPr>
              <a:t>Competition for talent is fierce because talent is a leading factor in a company’s competitive advantage. </a:t>
            </a:r>
            <a:r>
              <a:rPr lang="en-US" sz="1800" b="1" i="1" dirty="0" smtClean="0">
                <a:latin typeface="Times New Roman" pitchFamily="18" charset="0"/>
                <a:cs typeface="Times New Roman" pitchFamily="18" charset="0"/>
              </a:rPr>
              <a:t>Recruiting, developing and retaining </a:t>
            </a:r>
            <a:r>
              <a:rPr lang="en-US" sz="1800" dirty="0" smtClean="0">
                <a:latin typeface="Times New Roman" pitchFamily="18" charset="0"/>
                <a:cs typeface="Times New Roman" pitchFamily="18" charset="0"/>
              </a:rPr>
              <a:t>talent are the tools that build competitive advantage. Talent management starts with recruiting.</a:t>
            </a:r>
          </a:p>
          <a:p>
            <a:pPr algn="just">
              <a:lnSpc>
                <a:spcPct val="150000"/>
              </a:lnSpc>
            </a:pP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458200" cy="6172200"/>
          </a:xfrm>
        </p:spPr>
        <p:txBody>
          <a:bodyPr>
            <a:noAutofit/>
          </a:bodyPr>
          <a:lstStyle/>
          <a:p>
            <a:pPr algn="just">
              <a:lnSpc>
                <a:spcPct val="170000"/>
              </a:lnSpc>
              <a:buNone/>
            </a:pPr>
            <a:r>
              <a:rPr lang="en-US" sz="1600" b="1" dirty="0" smtClean="0">
                <a:latin typeface="Times New Roman" pitchFamily="18" charset="0"/>
                <a:cs typeface="Times New Roman" pitchFamily="18" charset="0"/>
              </a:rPr>
              <a:t>Performance Improvement Link</a:t>
            </a:r>
          </a:p>
          <a:p>
            <a:pPr algn="just">
              <a:lnSpc>
                <a:spcPct val="170000"/>
              </a:lnSpc>
            </a:pPr>
            <a:r>
              <a:rPr lang="en-US" sz="1600" dirty="0" smtClean="0">
                <a:latin typeface="Times New Roman" pitchFamily="18" charset="0"/>
                <a:cs typeface="Times New Roman" pitchFamily="18" charset="0"/>
              </a:rPr>
              <a:t> Talent joins a company appreciating the company and its product. As talent engages more fully in company operations, assignments, projects, that appreciation grows. </a:t>
            </a:r>
            <a:r>
              <a:rPr lang="en-US" sz="1600" b="1" i="1" dirty="0" smtClean="0">
                <a:latin typeface="Times New Roman" pitchFamily="18" charset="0"/>
                <a:cs typeface="Times New Roman" pitchFamily="18" charset="0"/>
              </a:rPr>
              <a:t>The greater the appreciation, the greater one’s commitment to performing with quality</a:t>
            </a:r>
          </a:p>
          <a:p>
            <a:pPr algn="just">
              <a:lnSpc>
                <a:spcPct val="170000"/>
              </a:lnSpc>
              <a:buNone/>
            </a:pPr>
            <a:r>
              <a:rPr lang="en-US" sz="1600" b="1" dirty="0" smtClean="0">
                <a:latin typeface="Times New Roman" pitchFamily="18" charset="0"/>
                <a:cs typeface="Times New Roman" pitchFamily="18" charset="0"/>
              </a:rPr>
              <a:t>Customer Satisfaction Link</a:t>
            </a:r>
          </a:p>
          <a:p>
            <a:pPr algn="just">
              <a:lnSpc>
                <a:spcPct val="170000"/>
              </a:lnSpc>
            </a:pPr>
            <a:r>
              <a:rPr lang="en-US" sz="1600" dirty="0" smtClean="0">
                <a:latin typeface="Times New Roman" pitchFamily="18" charset="0"/>
                <a:cs typeface="Times New Roman" pitchFamily="18" charset="0"/>
              </a:rPr>
              <a:t> Customers naturally prefer to experience </a:t>
            </a:r>
            <a:r>
              <a:rPr lang="en-US" sz="1600" b="1" i="1" dirty="0" smtClean="0">
                <a:latin typeface="Times New Roman" pitchFamily="18" charset="0"/>
                <a:cs typeface="Times New Roman" pitchFamily="18" charset="0"/>
              </a:rPr>
              <a:t>quality product and quality service</a:t>
            </a:r>
            <a:r>
              <a:rPr lang="en-US" sz="1600" dirty="0" smtClean="0">
                <a:latin typeface="Times New Roman" pitchFamily="18" charset="0"/>
                <a:cs typeface="Times New Roman" pitchFamily="18" charset="0"/>
              </a:rPr>
              <a:t>. Research says it is the people with whom customers interact that determine the customer’s opinion of that quality. Talent management looks for </a:t>
            </a:r>
            <a:r>
              <a:rPr lang="en-US" sz="1600" i="1" dirty="0" smtClean="0">
                <a:latin typeface="Times New Roman" pitchFamily="18" charset="0"/>
                <a:cs typeface="Times New Roman" pitchFamily="18" charset="0"/>
              </a:rPr>
              <a:t>quality candidates</a:t>
            </a:r>
            <a:r>
              <a:rPr lang="en-US" sz="1600" dirty="0" smtClean="0">
                <a:latin typeface="Times New Roman" pitchFamily="18" charset="0"/>
                <a:cs typeface="Times New Roman" pitchFamily="18" charset="0"/>
              </a:rPr>
              <a:t>. Employee engagement turns up that quality.</a:t>
            </a:r>
          </a:p>
          <a:p>
            <a:pPr algn="just">
              <a:lnSpc>
                <a:spcPct val="170000"/>
              </a:lnSpc>
              <a:buNone/>
            </a:pPr>
            <a:r>
              <a:rPr lang="en-US" sz="1600" b="1" dirty="0" smtClean="0">
                <a:latin typeface="Times New Roman" pitchFamily="18" charset="0"/>
                <a:cs typeface="Times New Roman" pitchFamily="18" charset="0"/>
              </a:rPr>
              <a:t> Reduced Turnover, Increased Retention Link</a:t>
            </a:r>
          </a:p>
          <a:p>
            <a:pPr algn="just">
              <a:lnSpc>
                <a:spcPct val="170000"/>
              </a:lnSpc>
            </a:pPr>
            <a:r>
              <a:rPr lang="en-US" sz="1600" dirty="0" smtClean="0">
                <a:latin typeface="Times New Roman" pitchFamily="18" charset="0"/>
                <a:cs typeface="Times New Roman" pitchFamily="18" charset="0"/>
              </a:rPr>
              <a:t> If intense effort is made to hire talent, equally intense effort should be expended to retain talent. </a:t>
            </a:r>
            <a:r>
              <a:rPr lang="en-US" sz="1600" b="1" i="1" dirty="0" smtClean="0">
                <a:latin typeface="Times New Roman" pitchFamily="18" charset="0"/>
                <a:cs typeface="Times New Roman" pitchFamily="18" charset="0"/>
              </a:rPr>
              <a:t>Employee engagement </a:t>
            </a:r>
            <a:r>
              <a:rPr lang="en-US" sz="1600" dirty="0" smtClean="0">
                <a:latin typeface="Times New Roman" pitchFamily="18" charset="0"/>
                <a:cs typeface="Times New Roman" pitchFamily="18" charset="0"/>
              </a:rPr>
              <a:t>is a specific element of talent management insofar as it boosts a company’s ability to hold on to talented employees. People stay with companies they value. The more an employee is allowed and encouraged to engage in job, team, and company efforts, the more one sees the value.</a:t>
            </a:r>
          </a:p>
          <a:p>
            <a:pPr algn="just">
              <a:lnSpc>
                <a:spcPct val="170000"/>
              </a:lnSpc>
            </a:pP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5000" t="14222" r="26473" b="65265"/>
          <a:stretch>
            <a:fillRect/>
          </a:stretch>
        </p:blipFill>
        <p:spPr bwMode="auto">
          <a:xfrm>
            <a:off x="381000" y="457200"/>
            <a:ext cx="7010400" cy="2057400"/>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l="26582" t="49252" r="27000" b="5778"/>
          <a:stretch>
            <a:fillRect/>
          </a:stretch>
        </p:blipFill>
        <p:spPr bwMode="auto">
          <a:xfrm>
            <a:off x="533400" y="1371600"/>
            <a:ext cx="6705600"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8996393" cy="5286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8500" t="16889" r="30000" b="30667"/>
          <a:stretch>
            <a:fillRect/>
          </a:stretch>
        </p:blipFill>
        <p:spPr bwMode="auto">
          <a:xfrm>
            <a:off x="304800" y="0"/>
            <a:ext cx="8468532"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28000" t="22222" r="29500" b="24445"/>
          <a:stretch>
            <a:fillRect/>
          </a:stretch>
        </p:blipFill>
        <p:spPr bwMode="auto">
          <a:xfrm>
            <a:off x="0" y="0"/>
            <a:ext cx="9144000"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28500" t="36444" r="38500" b="16445"/>
          <a:stretch>
            <a:fillRect/>
          </a:stretch>
        </p:blipFill>
        <p:spPr bwMode="auto">
          <a:xfrm>
            <a:off x="1752600" y="1295400"/>
            <a:ext cx="5029200"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30500" t="13333" r="32000" b="13778"/>
          <a:stretch>
            <a:fillRect/>
          </a:stretch>
        </p:blipFill>
        <p:spPr bwMode="auto">
          <a:xfrm>
            <a:off x="275020" y="0"/>
            <a:ext cx="8868979" cy="6629400"/>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l="31500" t="41778" r="45000" b="48444"/>
          <a:stretch>
            <a:fillRect/>
          </a:stretch>
        </p:blipFill>
        <p:spPr bwMode="auto">
          <a:xfrm rot="16200000">
            <a:off x="-2667000" y="2895600"/>
            <a:ext cx="6172200" cy="83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itchFamily="18" charset="0"/>
                <a:cs typeface="Times New Roman" pitchFamily="18" charset="0"/>
              </a:rPr>
              <a:t>Performance linked Career Planning</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a:buNone/>
            </a:pPr>
            <a:r>
              <a:rPr lang="en-US" sz="2000" dirty="0" smtClean="0">
                <a:latin typeface="Times New Roman" pitchFamily="18" charset="0"/>
                <a:cs typeface="Times New Roman" pitchFamily="18" charset="0"/>
              </a:rPr>
              <a:t>Performance linked career planning integrates employee performance evaluation with career development to create clear, structured career paths, fostering employee engagement, motivation, and organizational growth. </a:t>
            </a:r>
          </a:p>
          <a:p>
            <a:pPr algn="just"/>
            <a:r>
              <a:rPr lang="en-US" sz="2000" dirty="0" smtClean="0">
                <a:latin typeface="Times New Roman" pitchFamily="18" charset="0"/>
                <a:cs typeface="Times New Roman" pitchFamily="18" charset="0"/>
              </a:rPr>
              <a:t>Key steps include: </a:t>
            </a:r>
          </a:p>
          <a:p>
            <a:pPr lvl="1" algn="just"/>
            <a:r>
              <a:rPr lang="en-US" sz="1800" i="1" dirty="0" smtClean="0">
                <a:latin typeface="Times New Roman" pitchFamily="18" charset="0"/>
                <a:cs typeface="Times New Roman" pitchFamily="18" charset="0"/>
              </a:rPr>
              <a:t>Self-assessment of strengths and weaknesses, </a:t>
            </a:r>
          </a:p>
          <a:p>
            <a:pPr lvl="1" algn="just"/>
            <a:r>
              <a:rPr lang="en-US" sz="1800" i="1" dirty="0" smtClean="0">
                <a:latin typeface="Times New Roman" pitchFamily="18" charset="0"/>
                <a:cs typeface="Times New Roman" pitchFamily="18" charset="0"/>
              </a:rPr>
              <a:t>Setting clear goals that align with organizational needs, </a:t>
            </a:r>
          </a:p>
          <a:p>
            <a:pPr lvl="1" algn="just"/>
            <a:r>
              <a:rPr lang="en-US" sz="1800" i="1" dirty="0" smtClean="0">
                <a:latin typeface="Times New Roman" pitchFamily="18" charset="0"/>
                <a:cs typeface="Times New Roman" pitchFamily="18" charset="0"/>
              </a:rPr>
              <a:t>Developing individualized learning and development plans, and </a:t>
            </a:r>
          </a:p>
          <a:p>
            <a:pPr lvl="1" algn="just"/>
            <a:r>
              <a:rPr lang="en-US" sz="1800" i="1" dirty="0" smtClean="0">
                <a:latin typeface="Times New Roman" pitchFamily="18" charset="0"/>
                <a:cs typeface="Times New Roman" pitchFamily="18" charset="0"/>
              </a:rPr>
              <a:t>Providing continuous, constructive feedback</a:t>
            </a:r>
            <a:r>
              <a:rPr lang="en-US" sz="1600" i="1" dirty="0" smtClean="0">
                <a:latin typeface="Times New Roman" pitchFamily="18" charset="0"/>
                <a:cs typeface="Times New Roman" pitchFamily="18" charset="0"/>
              </a:rPr>
              <a:t>. </a:t>
            </a:r>
          </a:p>
          <a:p>
            <a:pPr algn="just">
              <a:buNone/>
            </a:pPr>
            <a:r>
              <a:rPr lang="en-US" sz="2000" dirty="0" smtClean="0">
                <a:latin typeface="Times New Roman" pitchFamily="18" charset="0"/>
                <a:cs typeface="Times New Roman" pitchFamily="18" charset="0"/>
              </a:rPr>
              <a:t>This integrated approach helps identify skill gaps, promotes skill acquisition, and ultimately connects individual performance to career advancement and organizational objectives. </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it's important</a:t>
            </a:r>
            <a:endParaRPr lang="en-US" dirty="0"/>
          </a:p>
        </p:txBody>
      </p:sp>
      <p:sp>
        <p:nvSpPr>
          <p:cNvPr id="3" name="Content Placeholder 2"/>
          <p:cNvSpPr>
            <a:spLocks noGrp="1"/>
          </p:cNvSpPr>
          <p:nvPr>
            <p:ph idx="1"/>
          </p:nvPr>
        </p:nvSpPr>
        <p:spPr/>
        <p:txBody>
          <a:bodyPr>
            <a:normAutofit/>
          </a:bodyPr>
          <a:lstStyle/>
          <a:p>
            <a:pPr algn="just">
              <a:buNone/>
            </a:pPr>
            <a:r>
              <a:rPr lang="en-US" sz="2000" b="1" dirty="0" smtClean="0">
                <a:latin typeface="Times New Roman" pitchFamily="18" charset="0"/>
                <a:cs typeface="Times New Roman" pitchFamily="18" charset="0"/>
              </a:rPr>
              <a:t>Boosts motivation and morale:</a:t>
            </a:r>
            <a:endParaRPr lang="en-US" sz="2000" dirty="0" smtClean="0">
              <a:latin typeface="Times New Roman" pitchFamily="18" charset="0"/>
              <a:cs typeface="Times New Roman" pitchFamily="18" charset="0"/>
            </a:endParaRPr>
          </a:p>
          <a:p>
            <a:pPr algn="just" fontAlgn="ctr"/>
            <a:r>
              <a:rPr lang="en-US" sz="2000" dirty="0" smtClean="0">
                <a:latin typeface="Times New Roman" pitchFamily="18" charset="0"/>
                <a:cs typeface="Times New Roman" pitchFamily="18" charset="0"/>
              </a:rPr>
              <a:t>Employees are more engaged when they see a clear link between their performance and opportunities for advancement. </a:t>
            </a:r>
          </a:p>
          <a:p>
            <a:pPr algn="just">
              <a:buNone/>
            </a:pPr>
            <a:r>
              <a:rPr lang="en-US" sz="2000" b="1" dirty="0" smtClean="0">
                <a:latin typeface="Times New Roman" pitchFamily="18" charset="0"/>
                <a:cs typeface="Times New Roman" pitchFamily="18" charset="0"/>
              </a:rPr>
              <a:t>Improves performance:</a:t>
            </a:r>
            <a:endParaRPr lang="en-US" sz="2000" dirty="0" smtClean="0">
              <a:latin typeface="Times New Roman" pitchFamily="18" charset="0"/>
              <a:cs typeface="Times New Roman" pitchFamily="18" charset="0"/>
            </a:endParaRPr>
          </a:p>
          <a:p>
            <a:pPr algn="just" fontAlgn="ctr"/>
            <a:r>
              <a:rPr lang="en-US" sz="2000" dirty="0" smtClean="0">
                <a:latin typeface="Times New Roman" pitchFamily="18" charset="0"/>
                <a:cs typeface="Times New Roman" pitchFamily="18" charset="0"/>
              </a:rPr>
              <a:t>Regular feedback and the ability to identify strengths and weaknesses help employees stay on track to achieve their career aspirations. </a:t>
            </a:r>
          </a:p>
          <a:p>
            <a:pPr algn="just">
              <a:buNone/>
            </a:pPr>
            <a:r>
              <a:rPr lang="en-US" sz="2000" b="1" dirty="0" smtClean="0">
                <a:latin typeface="Times New Roman" pitchFamily="18" charset="0"/>
                <a:cs typeface="Times New Roman" pitchFamily="18" charset="0"/>
              </a:rPr>
              <a:t>Aligns individual goals with organizational goals:</a:t>
            </a:r>
            <a:endParaRPr lang="en-US" sz="2000" dirty="0" smtClean="0">
              <a:latin typeface="Times New Roman" pitchFamily="18" charset="0"/>
              <a:cs typeface="Times New Roman" pitchFamily="18" charset="0"/>
            </a:endParaRPr>
          </a:p>
          <a:p>
            <a:pPr algn="just" fontAlgn="ctr"/>
            <a:r>
              <a:rPr lang="en-US" sz="2000" dirty="0" smtClean="0">
                <a:latin typeface="Times New Roman" pitchFamily="18" charset="0"/>
                <a:cs typeface="Times New Roman" pitchFamily="18" charset="0"/>
              </a:rPr>
              <a:t>Performance management data informs career paths, ensuring that employee development supports the broader needs of the business. </a:t>
            </a:r>
          </a:p>
          <a:p>
            <a:pPr algn="just">
              <a:buNone/>
            </a:pPr>
            <a:r>
              <a:rPr lang="en-US" sz="2000" b="1" dirty="0" smtClean="0">
                <a:latin typeface="Times New Roman" pitchFamily="18" charset="0"/>
                <a:cs typeface="Times New Roman" pitchFamily="18" charset="0"/>
              </a:rPr>
              <a:t>Fosters a culture of learning:</a:t>
            </a:r>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It encourages continuous skill development, knowledge acquisition, and a commitment to personal growth. </a:t>
            </a:r>
          </a:p>
          <a:p>
            <a:pPr algn="just"/>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Steps for Implementation</a:t>
            </a:r>
            <a:endParaRPr lang="en-US" dirty="0"/>
          </a:p>
        </p:txBody>
      </p:sp>
      <p:sp>
        <p:nvSpPr>
          <p:cNvPr id="3" name="Content Placeholder 2"/>
          <p:cNvSpPr>
            <a:spLocks noGrp="1"/>
          </p:cNvSpPr>
          <p:nvPr>
            <p:ph idx="1"/>
          </p:nvPr>
        </p:nvSpPr>
        <p:spPr/>
        <p:txBody>
          <a:bodyPr>
            <a:noAutofit/>
          </a:bodyPr>
          <a:lstStyle/>
          <a:p>
            <a:pPr>
              <a:buNone/>
            </a:pPr>
            <a:r>
              <a:rPr lang="en-US" sz="2000" b="1" dirty="0" smtClean="0">
                <a:latin typeface="Times New Roman" pitchFamily="18" charset="0"/>
                <a:cs typeface="Times New Roman" pitchFamily="18" charset="0"/>
              </a:rPr>
              <a:t> Self-Assessment:</a:t>
            </a:r>
            <a:endParaRPr lang="en-US" sz="2000" dirty="0" smtClean="0">
              <a:latin typeface="Times New Roman" pitchFamily="18" charset="0"/>
              <a:cs typeface="Times New Roman" pitchFamily="18" charset="0"/>
            </a:endParaRPr>
          </a:p>
          <a:p>
            <a:pPr fontAlgn="ctr"/>
            <a:r>
              <a:rPr lang="en-US" sz="2000" dirty="0" smtClean="0">
                <a:latin typeface="Times New Roman" pitchFamily="18" charset="0"/>
                <a:cs typeface="Times New Roman" pitchFamily="18" charset="0"/>
              </a:rPr>
              <a:t>Employees and managers assess current skills, interests, and long-term career goals, often using performance reviews to identify strengths and weaknesses. </a:t>
            </a:r>
          </a:p>
          <a:p>
            <a:pPr>
              <a:buNone/>
            </a:pPr>
            <a:r>
              <a:rPr lang="en-US" sz="2000" b="1" dirty="0" smtClean="0">
                <a:latin typeface="Times New Roman" pitchFamily="18" charset="0"/>
                <a:cs typeface="Times New Roman" pitchFamily="18" charset="0"/>
              </a:rPr>
              <a:t>Goal Setting:</a:t>
            </a:r>
            <a:endParaRPr lang="en-US" sz="2000" dirty="0" smtClean="0">
              <a:latin typeface="Times New Roman" pitchFamily="18" charset="0"/>
              <a:cs typeface="Times New Roman" pitchFamily="18" charset="0"/>
            </a:endParaRPr>
          </a:p>
          <a:p>
            <a:pPr fontAlgn="ctr"/>
            <a:r>
              <a:rPr lang="en-US" sz="2000" dirty="0" smtClean="0">
                <a:latin typeface="Times New Roman" pitchFamily="18" charset="0"/>
                <a:cs typeface="Times New Roman" pitchFamily="18" charset="0"/>
              </a:rPr>
              <a:t>Establish clear, measurable, achievable, relevant, and time-bound (</a:t>
            </a:r>
            <a:r>
              <a:rPr lang="en-US" sz="2000" dirty="0" smtClean="0">
                <a:latin typeface="Times New Roman" pitchFamily="18" charset="0"/>
                <a:cs typeface="Times New Roman" pitchFamily="18" charset="0"/>
                <a:hlinkClick r:id="rId2"/>
              </a:rPr>
              <a:t>SMART</a:t>
            </a:r>
            <a:r>
              <a:rPr lang="en-US" sz="2000" dirty="0" smtClean="0">
                <a:latin typeface="Times New Roman" pitchFamily="18" charset="0"/>
                <a:cs typeface="Times New Roman" pitchFamily="18" charset="0"/>
              </a:rPr>
              <a:t>) goals that align with organizational objectives. </a:t>
            </a:r>
          </a:p>
          <a:p>
            <a:pPr>
              <a:buNone/>
            </a:pPr>
            <a:r>
              <a:rPr lang="en-US" sz="2000" b="1" dirty="0" smtClean="0">
                <a:latin typeface="Times New Roman" pitchFamily="18" charset="0"/>
                <a:cs typeface="Times New Roman" pitchFamily="18" charset="0"/>
              </a:rPr>
              <a:t>Career </a:t>
            </a:r>
            <a:r>
              <a:rPr lang="en-US" sz="2000" b="1" dirty="0" err="1" smtClean="0">
                <a:latin typeface="Times New Roman" pitchFamily="18" charset="0"/>
                <a:cs typeface="Times New Roman" pitchFamily="18" charset="0"/>
              </a:rPr>
              <a:t>Pathing</a:t>
            </a:r>
            <a:r>
              <a:rPr lang="en-US" sz="2000" b="1" dirty="0" smtClean="0">
                <a:latin typeface="Times New Roman" pitchFamily="18" charset="0"/>
                <a:cs typeface="Times New Roman" pitchFamily="18" charset="0"/>
              </a:rPr>
              <a:t>:</a:t>
            </a:r>
            <a:endParaRPr lang="en-US" sz="2000" dirty="0" smtClean="0">
              <a:latin typeface="Times New Roman" pitchFamily="18" charset="0"/>
              <a:cs typeface="Times New Roman" pitchFamily="18" charset="0"/>
            </a:endParaRPr>
          </a:p>
          <a:p>
            <a:pPr fontAlgn="ctr"/>
            <a:r>
              <a:rPr lang="en-US" sz="2000" dirty="0" smtClean="0">
                <a:latin typeface="Times New Roman" pitchFamily="18" charset="0"/>
                <a:cs typeface="Times New Roman" pitchFamily="18" charset="0"/>
              </a:rPr>
              <a:t>Define structured pathways for career advancement within different roles and departments, often creating a comprehensive career progression framework. </a:t>
            </a:r>
          </a:p>
          <a:p>
            <a:pPr>
              <a:buNone/>
            </a:pPr>
            <a:r>
              <a:rPr lang="en-US" sz="2000" b="1" dirty="0" smtClean="0">
                <a:latin typeface="Times New Roman" pitchFamily="18" charset="0"/>
                <a:cs typeface="Times New Roman" pitchFamily="18" charset="0"/>
              </a:rPr>
              <a:t>Skill Identification:</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Determine the specific skills, experiences, and qualifications needed for advancement along defined career paths.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just">
              <a:buNone/>
            </a:pPr>
            <a:r>
              <a:rPr lang="en-US" sz="2000" b="1" dirty="0" smtClean="0">
                <a:latin typeface="Times New Roman" pitchFamily="18" charset="0"/>
                <a:cs typeface="Times New Roman" pitchFamily="18" charset="0"/>
              </a:rPr>
              <a:t>Learning and Development Plan:</a:t>
            </a:r>
            <a:endParaRPr lang="en-US" sz="2000" dirty="0" smtClean="0">
              <a:latin typeface="Times New Roman" pitchFamily="18" charset="0"/>
              <a:cs typeface="Times New Roman" pitchFamily="18" charset="0"/>
            </a:endParaRPr>
          </a:p>
          <a:p>
            <a:pPr algn="just" fontAlgn="ctr"/>
            <a:r>
              <a:rPr lang="en-US" sz="2000" dirty="0" smtClean="0">
                <a:latin typeface="Times New Roman" pitchFamily="18" charset="0"/>
                <a:cs typeface="Times New Roman" pitchFamily="18" charset="0"/>
              </a:rPr>
              <a:t>Create a plan that includes training, mentorship, on-the-job experiences, challenging assignments, and other developmental opportunities to acquire necessary skills. </a:t>
            </a:r>
          </a:p>
          <a:p>
            <a:pPr algn="just">
              <a:buNone/>
            </a:pPr>
            <a:r>
              <a:rPr lang="en-US" sz="2000" b="1" dirty="0" smtClean="0">
                <a:latin typeface="Times New Roman" pitchFamily="18" charset="0"/>
                <a:cs typeface="Times New Roman" pitchFamily="18" charset="0"/>
              </a:rPr>
              <a:t>Regular Feedback and Review:</a:t>
            </a:r>
            <a:endParaRPr lang="en-US" sz="2000" dirty="0" smtClean="0">
              <a:latin typeface="Times New Roman" pitchFamily="18" charset="0"/>
              <a:cs typeface="Times New Roman" pitchFamily="18" charset="0"/>
            </a:endParaRPr>
          </a:p>
          <a:p>
            <a:pPr algn="just" fontAlgn="ctr"/>
            <a:r>
              <a:rPr lang="en-US" sz="2000" dirty="0" smtClean="0">
                <a:latin typeface="Times New Roman" pitchFamily="18" charset="0"/>
                <a:cs typeface="Times New Roman" pitchFamily="18" charset="0"/>
              </a:rPr>
              <a:t>Provide consistent, constructive feedback to help employees stay on track, and conduct regular reviews to track progress and adjust the plan as needed. </a:t>
            </a:r>
          </a:p>
          <a:p>
            <a:pPr algn="just">
              <a:buNone/>
            </a:pPr>
            <a:r>
              <a:rPr lang="en-US" sz="2000" b="1" dirty="0" smtClean="0">
                <a:latin typeface="Times New Roman" pitchFamily="18" charset="0"/>
                <a:cs typeface="Times New Roman" pitchFamily="18" charset="0"/>
              </a:rPr>
              <a:t>Integration:</a:t>
            </a:r>
            <a:endParaRPr lang="en-US" sz="2000" dirty="0" smtClean="0">
              <a:latin typeface="Times New Roman" pitchFamily="18" charset="0"/>
              <a:cs typeface="Times New Roman" pitchFamily="18" charset="0"/>
            </a:endParaRPr>
          </a:p>
          <a:p>
            <a:pPr algn="just" fontAlgn="ctr"/>
            <a:r>
              <a:rPr lang="en-US" sz="2000" dirty="0" smtClean="0">
                <a:latin typeface="Times New Roman" pitchFamily="18" charset="0"/>
                <a:cs typeface="Times New Roman" pitchFamily="18" charset="0"/>
              </a:rPr>
              <a:t>Integrate the performance-linked career planning framework with other HR processes, such as succession planning, compensation, and recruitment, to create a cohesive talent management system. </a:t>
            </a:r>
          </a:p>
          <a:p>
            <a:pPr algn="just"/>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Unit 5</a:t>
            </a:r>
            <a:br>
              <a:rPr lang="en-US" dirty="0" smtClean="0"/>
            </a:br>
            <a:r>
              <a:rPr smtClean="0"/>
              <a:t>Talent </a:t>
            </a:r>
            <a:r>
              <a:t>Acquisition – Building the Right Workforce for the Future</a:t>
            </a:r>
          </a:p>
        </p:txBody>
      </p:sp>
      <p:sp>
        <p:nvSpPr>
          <p:cNvPr id="3" name="Subtitle 2"/>
          <p:cNvSpPr>
            <a:spLocks noGrp="1"/>
          </p:cNvSpPr>
          <p:nvPr>
            <p:ph type="subTitle" idx="1"/>
          </p:nvPr>
        </p:nvSpPr>
        <p:spPr/>
        <p:txBody>
          <a:bodyPr>
            <a:normAutofit fontScale="70000" lnSpcReduction="20000"/>
          </a:bodyPr>
          <a:lstStyle/>
          <a:p>
            <a:r>
              <a:rPr dirty="0"/>
              <a:t>An Overview of Strategy, Process &amp; Importance</a:t>
            </a:r>
          </a:p>
          <a:p>
            <a:endParaRPr dirty="0"/>
          </a:p>
          <a:p>
            <a:r>
              <a:rPr dirty="0"/>
              <a:t>Presented by: [</a:t>
            </a:r>
            <a:r>
              <a:rPr lang="en-US" dirty="0"/>
              <a:t>A. </a:t>
            </a:r>
            <a:r>
              <a:rPr lang="en-US" dirty="0" err="1"/>
              <a:t>Jagadeeswar</a:t>
            </a:r>
            <a:r>
              <a:rPr lang="en-US" dirty="0"/>
              <a:t>]</a:t>
            </a:r>
            <a:endParaRPr dirty="0"/>
          </a:p>
          <a:p>
            <a:r>
              <a:rPr dirty="0"/>
              <a:t>Course / Department: [</a:t>
            </a:r>
            <a:r>
              <a:rPr lang="en-US" dirty="0"/>
              <a:t>MBA</a:t>
            </a:r>
            <a:r>
              <a:rPr dirty="0"/>
              <a:t>]</a:t>
            </a:r>
          </a:p>
          <a:p>
            <a:r>
              <a:rPr dirty="0"/>
              <a:t>Date: [</a:t>
            </a:r>
            <a:r>
              <a:rPr lang="en-US" dirty="0"/>
              <a:t>15-10-2025</a:t>
            </a:r>
            <a:r>
              <a:rPr dirty="0"/>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What is Talent Acquisition?</a:t>
            </a:r>
          </a:p>
        </p:txBody>
      </p:sp>
      <p:sp>
        <p:nvSpPr>
          <p:cNvPr id="3" name="Content Placeholder 2"/>
          <p:cNvSpPr>
            <a:spLocks noGrp="1"/>
          </p:cNvSpPr>
          <p:nvPr>
            <p:ph idx="1"/>
          </p:nvPr>
        </p:nvSpPr>
        <p:spPr/>
        <p:txBody>
          <a:bodyPr>
            <a:normAutofit fontScale="70000" lnSpcReduction="20000"/>
          </a:bodyPr>
          <a:lstStyle/>
          <a:p>
            <a:r>
              <a:t>Talent Acquisition (TA) is the strategic process of identifying, attracting, and hiring skilled individuals to meet organizational goals.</a:t>
            </a:r>
          </a:p>
          <a:p>
            <a:endParaRPr/>
          </a:p>
          <a:p>
            <a:r>
              <a:t>Key Focus Areas:</a:t>
            </a:r>
          </a:p>
          <a:p>
            <a:r>
              <a:t>- Workforce planning</a:t>
            </a:r>
          </a:p>
          <a:p>
            <a:r>
              <a:t>- Employer branding</a:t>
            </a:r>
          </a:p>
          <a:p>
            <a:r>
              <a:t>- Candidate experience</a:t>
            </a:r>
          </a:p>
          <a:p>
            <a:r>
              <a:t>- Long-term recruitment strategy</a:t>
            </a:r>
          </a:p>
          <a:p>
            <a:endParaRPr/>
          </a:p>
          <a:p>
            <a:r>
              <a:t>Difference from Recruitment:</a:t>
            </a:r>
          </a:p>
          <a:p>
            <a:r>
              <a:t>Recruitment = Filling immediate vacancies</a:t>
            </a:r>
          </a:p>
          <a:p>
            <a:r>
              <a:t>Talent Acquisition = Building future-ready teams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1214422"/>
            <a:ext cx="8753827" cy="2357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Talent Acquisition Process</a:t>
            </a:r>
          </a:p>
        </p:txBody>
      </p:sp>
      <p:sp>
        <p:nvSpPr>
          <p:cNvPr id="3" name="Content Placeholder 2"/>
          <p:cNvSpPr>
            <a:spLocks noGrp="1"/>
          </p:cNvSpPr>
          <p:nvPr>
            <p:ph idx="1"/>
          </p:nvPr>
        </p:nvSpPr>
        <p:spPr/>
        <p:txBody>
          <a:bodyPr>
            <a:normAutofit lnSpcReduction="10000"/>
          </a:bodyPr>
          <a:lstStyle/>
          <a:p>
            <a:r>
              <a:t>1. Workforce Planning – Assessing future talent needs</a:t>
            </a:r>
          </a:p>
          <a:p>
            <a:r>
              <a:t>2. Sourcing Candidates – Job portals, LinkedIn, campus drives, referrals</a:t>
            </a:r>
          </a:p>
          <a:p>
            <a:r>
              <a:t>3. Screening &amp; Assessment – Tests, interviews, background checks</a:t>
            </a:r>
          </a:p>
          <a:p>
            <a:r>
              <a:t>4. Selection &amp; Hiring – Offer and onboarding</a:t>
            </a:r>
          </a:p>
          <a:p>
            <a:r>
              <a:t>5. Retention Strategy – Career development, culture, engagement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Importance of Talent Acquisition</a:t>
            </a:r>
          </a:p>
        </p:txBody>
      </p:sp>
      <p:sp>
        <p:nvSpPr>
          <p:cNvPr id="3" name="Content Placeholder 2"/>
          <p:cNvSpPr>
            <a:spLocks noGrp="1"/>
          </p:cNvSpPr>
          <p:nvPr>
            <p:ph idx="1"/>
          </p:nvPr>
        </p:nvSpPr>
        <p:spPr/>
        <p:txBody>
          <a:bodyPr>
            <a:normAutofit fontScale="92500" lnSpcReduction="10000"/>
          </a:bodyPr>
          <a:lstStyle/>
          <a:p>
            <a:r>
              <a:t>- Builds a strong organizational culture</a:t>
            </a:r>
          </a:p>
          <a:p>
            <a:r>
              <a:t>- Helps achieve competitive advantage</a:t>
            </a:r>
          </a:p>
          <a:p>
            <a:r>
              <a:t>- Reduces turnover and hiring costs</a:t>
            </a:r>
          </a:p>
          <a:p>
            <a:r>
              <a:t>- Supports diversity and innovation</a:t>
            </a:r>
          </a:p>
          <a:p>
            <a:r>
              <a:t>- Ensures business continuity and growth</a:t>
            </a:r>
          </a:p>
          <a:p>
            <a:endParaRPr/>
          </a:p>
          <a:p>
            <a:r>
              <a:t>Example:</a:t>
            </a:r>
          </a:p>
          <a:p>
            <a:r>
              <a:t>Google’s TA strategy focuses on culture fit, innovation, and data-driven decisions.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Challenges &amp; Future Trends</a:t>
            </a:r>
          </a:p>
        </p:txBody>
      </p:sp>
      <p:sp>
        <p:nvSpPr>
          <p:cNvPr id="3" name="Content Placeholder 2"/>
          <p:cNvSpPr>
            <a:spLocks noGrp="1"/>
          </p:cNvSpPr>
          <p:nvPr>
            <p:ph idx="1"/>
          </p:nvPr>
        </p:nvSpPr>
        <p:spPr/>
        <p:txBody>
          <a:bodyPr>
            <a:normAutofit fontScale="62500" lnSpcReduction="20000"/>
          </a:bodyPr>
          <a:lstStyle/>
          <a:p>
            <a:r>
              <a:t>Challenges:</a:t>
            </a:r>
          </a:p>
          <a:p>
            <a:r>
              <a:t>- Skill shortages</a:t>
            </a:r>
          </a:p>
          <a:p>
            <a:r>
              <a:t>- High competition for talent</a:t>
            </a:r>
          </a:p>
          <a:p>
            <a:r>
              <a:t>- Remote hiring and hybrid work models</a:t>
            </a:r>
          </a:p>
          <a:p>
            <a:endParaRPr/>
          </a:p>
          <a:p>
            <a:r>
              <a:t>Future Trends:</a:t>
            </a:r>
          </a:p>
          <a:p>
            <a:r>
              <a:t>- AI &amp; analytics in hiring</a:t>
            </a:r>
          </a:p>
          <a:p>
            <a:r>
              <a:t>- Employer branding via social media</a:t>
            </a:r>
          </a:p>
          <a:p>
            <a:r>
              <a:t>- Focus on candidate experience</a:t>
            </a:r>
          </a:p>
          <a:p>
            <a:r>
              <a:t>- Diversity, Equity &amp; Inclusion (DEI) initiatives</a:t>
            </a:r>
          </a:p>
          <a:p>
            <a:endParaRPr/>
          </a:p>
          <a:p>
            <a:r>
              <a:t>Conclusion:</a:t>
            </a:r>
          </a:p>
          <a:p>
            <a:r>
              <a:t>Talent Acquisition isn’t just about hiring—it’s about creating a sustainable pipeline of future leaders.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t>Strategic Trends in Talent Acquisition</a:t>
            </a:r>
          </a:p>
          <a:p>
            <a:r>
              <a:t>in Talent Management</a:t>
            </a:r>
          </a:p>
        </p:txBody>
      </p:sp>
      <p:sp>
        <p:nvSpPr>
          <p:cNvPr id="3" name="Subtitle 2"/>
          <p:cNvSpPr>
            <a:spLocks noGrp="1"/>
          </p:cNvSpPr>
          <p:nvPr>
            <p:ph type="subTitle" idx="1"/>
          </p:nvPr>
        </p:nvSpPr>
        <p:spPr/>
        <p:txBody>
          <a:bodyPr/>
          <a:lstStyle/>
          <a:p>
            <a:pPr>
              <a:defRPr sz="2000"/>
            </a:pPr>
            <a:r>
              <a:t>Presented by: Leelakumar</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solidFill>
                  <a:srgbClr val="003399"/>
                </a:solidFill>
              </a:defRPr>
            </a:pPr>
            <a:r>
              <a:t>Introduction</a:t>
            </a:r>
          </a:p>
        </p:txBody>
      </p:sp>
      <p:sp>
        <p:nvSpPr>
          <p:cNvPr id="3" name="Content Placeholder 2"/>
          <p:cNvSpPr>
            <a:spLocks noGrp="1"/>
          </p:cNvSpPr>
          <p:nvPr>
            <p:ph idx="1"/>
          </p:nvPr>
        </p:nvSpPr>
        <p:spPr/>
        <p:txBody>
          <a:bodyPr/>
          <a:lstStyle/>
          <a:p>
            <a:pPr>
              <a:defRPr sz="2000">
                <a:solidFill>
                  <a:srgbClr val="003366"/>
                </a:solidFill>
              </a:defRPr>
            </a:pPr>
            <a:r>
              <a:t>• Talent acquisition is the process of attracting and hiring skilled people.</a:t>
            </a:r>
          </a:p>
          <a:p>
            <a:pPr>
              <a:defRPr sz="2000">
                <a:solidFill>
                  <a:srgbClr val="003366"/>
                </a:solidFill>
              </a:defRPr>
            </a:pPr>
            <a:r>
              <a:t>• It plays a key role in overall talent management strategy.</a:t>
            </a:r>
          </a:p>
          <a:p>
            <a:pPr>
              <a:defRPr sz="2000">
                <a:solidFill>
                  <a:srgbClr val="003366"/>
                </a:solidFill>
              </a:defRPr>
            </a:pPr>
            <a:r>
              <a:t>• Modern methods use technology, data, and strategic planning.</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solidFill>
                  <a:srgbClr val="003399"/>
                </a:solidFill>
              </a:defRPr>
            </a:pPr>
            <a:r>
              <a:t>1. Artificial Intelligence (AI) and Automation</a:t>
            </a:r>
          </a:p>
        </p:txBody>
      </p:sp>
      <p:sp>
        <p:nvSpPr>
          <p:cNvPr id="3" name="Content Placeholder 2"/>
          <p:cNvSpPr>
            <a:spLocks noGrp="1"/>
          </p:cNvSpPr>
          <p:nvPr>
            <p:ph idx="1"/>
          </p:nvPr>
        </p:nvSpPr>
        <p:spPr/>
        <p:txBody>
          <a:bodyPr/>
          <a:lstStyle/>
          <a:p>
            <a:pPr>
              <a:defRPr sz="2000">
                <a:solidFill>
                  <a:srgbClr val="003366"/>
                </a:solidFill>
              </a:defRPr>
            </a:pPr>
            <a:r>
              <a:t>• AI helps screen resumes and schedule interviews automatically.</a:t>
            </a:r>
          </a:p>
          <a:p>
            <a:pPr>
              <a:defRPr sz="2000">
                <a:solidFill>
                  <a:srgbClr val="003366"/>
                </a:solidFill>
              </a:defRPr>
            </a:pPr>
            <a:r>
              <a:t>• Reduces hiring time and human bias.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solidFill>
                  <a:srgbClr val="003399"/>
                </a:solidFill>
              </a:defRPr>
            </a:pPr>
            <a:r>
              <a:t>2. Employer Branding</a:t>
            </a:r>
          </a:p>
        </p:txBody>
      </p:sp>
      <p:sp>
        <p:nvSpPr>
          <p:cNvPr id="3" name="Content Placeholder 2"/>
          <p:cNvSpPr>
            <a:spLocks noGrp="1"/>
          </p:cNvSpPr>
          <p:nvPr>
            <p:ph idx="1"/>
          </p:nvPr>
        </p:nvSpPr>
        <p:spPr/>
        <p:txBody>
          <a:bodyPr/>
          <a:lstStyle/>
          <a:p>
            <a:pPr>
              <a:defRPr sz="2000">
                <a:solidFill>
                  <a:srgbClr val="003366"/>
                </a:solidFill>
              </a:defRPr>
            </a:pPr>
            <a:r>
              <a:t>• Building a strong company image attracts top talent.</a:t>
            </a:r>
          </a:p>
          <a:p>
            <a:pPr>
              <a:defRPr sz="2000">
                <a:solidFill>
                  <a:srgbClr val="003366"/>
                </a:solidFill>
              </a:defRPr>
            </a:pPr>
            <a:r>
              <a:t>• Social media and websites show company culture.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solidFill>
                  <a:srgbClr val="003399"/>
                </a:solidFill>
              </a:defRPr>
            </a:pPr>
            <a:r>
              <a:t>3. Data-Driven Recruitment</a:t>
            </a:r>
          </a:p>
        </p:txBody>
      </p:sp>
      <p:sp>
        <p:nvSpPr>
          <p:cNvPr id="3" name="Content Placeholder 2"/>
          <p:cNvSpPr>
            <a:spLocks noGrp="1"/>
          </p:cNvSpPr>
          <p:nvPr>
            <p:ph idx="1"/>
          </p:nvPr>
        </p:nvSpPr>
        <p:spPr/>
        <p:txBody>
          <a:bodyPr/>
          <a:lstStyle/>
          <a:p>
            <a:pPr>
              <a:defRPr sz="2000">
                <a:solidFill>
                  <a:srgbClr val="003366"/>
                </a:solidFill>
              </a:defRPr>
            </a:pPr>
            <a:r>
              <a:t>• Analytics improve hiring quality and speed.</a:t>
            </a:r>
          </a:p>
          <a:p>
            <a:pPr>
              <a:defRPr sz="2000">
                <a:solidFill>
                  <a:srgbClr val="003366"/>
                </a:solidFill>
              </a:defRPr>
            </a:pPr>
            <a:r>
              <a:t>• HR uses data to identify best recruitment sources.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solidFill>
                  <a:srgbClr val="003399"/>
                </a:solidFill>
              </a:defRPr>
            </a:pPr>
            <a:r>
              <a:t>4. Social Media Recruiting</a:t>
            </a:r>
          </a:p>
        </p:txBody>
      </p:sp>
      <p:sp>
        <p:nvSpPr>
          <p:cNvPr id="3" name="Content Placeholder 2"/>
          <p:cNvSpPr>
            <a:spLocks noGrp="1"/>
          </p:cNvSpPr>
          <p:nvPr>
            <p:ph idx="1"/>
          </p:nvPr>
        </p:nvSpPr>
        <p:spPr/>
        <p:txBody>
          <a:bodyPr/>
          <a:lstStyle/>
          <a:p>
            <a:pPr>
              <a:defRPr sz="2000">
                <a:solidFill>
                  <a:srgbClr val="003366"/>
                </a:solidFill>
              </a:defRPr>
            </a:pPr>
            <a:r>
              <a:t>• LinkedIn and Instagram are used to find candidates.</a:t>
            </a:r>
          </a:p>
          <a:p>
            <a:pPr>
              <a:defRPr sz="2000">
                <a:solidFill>
                  <a:srgbClr val="003366"/>
                </a:solidFill>
              </a:defRPr>
            </a:pPr>
            <a:r>
              <a:t>• Helps engage with young and digital-savvy talent.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solidFill>
                  <a:srgbClr val="003399"/>
                </a:solidFill>
              </a:defRPr>
            </a:pPr>
            <a:r>
              <a:t>5. Diversity and Inclusion Hiring</a:t>
            </a:r>
          </a:p>
        </p:txBody>
      </p:sp>
      <p:sp>
        <p:nvSpPr>
          <p:cNvPr id="3" name="Content Placeholder 2"/>
          <p:cNvSpPr>
            <a:spLocks noGrp="1"/>
          </p:cNvSpPr>
          <p:nvPr>
            <p:ph idx="1"/>
          </p:nvPr>
        </p:nvSpPr>
        <p:spPr/>
        <p:txBody>
          <a:bodyPr/>
          <a:lstStyle/>
          <a:p>
            <a:pPr>
              <a:defRPr sz="2000">
                <a:solidFill>
                  <a:srgbClr val="003366"/>
                </a:solidFill>
              </a:defRPr>
            </a:pPr>
            <a:r>
              <a:t>• Hiring from varied backgrounds ensures creativity and fairness.</a:t>
            </a:r>
          </a:p>
          <a:p>
            <a:pPr>
              <a:defRPr sz="2000">
                <a:solidFill>
                  <a:srgbClr val="003366"/>
                </a:solidFill>
              </a:defRPr>
            </a:pPr>
            <a:r>
              <a:t>• Promotes equal opportunity and innovation.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TotalTime>
  <Words>2751</Words>
  <Application>Microsoft Office PowerPoint</Application>
  <PresentationFormat>On-screen Show (4:3)</PresentationFormat>
  <Paragraphs>487</Paragraphs>
  <Slides>123</Slides>
  <Notes>0</Notes>
  <HiddenSlides>0</HiddenSlides>
  <MMClips>0</MMClips>
  <ScaleCrop>false</ScaleCrop>
  <HeadingPairs>
    <vt:vector size="4" baseType="variant">
      <vt:variant>
        <vt:lpstr>Theme</vt:lpstr>
      </vt:variant>
      <vt:variant>
        <vt:i4>1</vt:i4>
      </vt:variant>
      <vt:variant>
        <vt:lpstr>Slide Titles</vt:lpstr>
      </vt:variant>
      <vt:variant>
        <vt:i4>123</vt:i4>
      </vt:variant>
    </vt:vector>
  </HeadingPairs>
  <TitlesOfParts>
    <vt:vector size="124" baseType="lpstr">
      <vt:lpstr>Office Theme</vt:lpstr>
      <vt:lpstr>Unit 1  Talent Management Meaning and Significance of Talent Management</vt:lpstr>
      <vt:lpstr>Slide 2</vt:lpstr>
      <vt:lpstr>Slide 3</vt:lpstr>
      <vt:lpstr>Slide 4</vt:lpstr>
      <vt:lpstr>Slide 5</vt:lpstr>
      <vt:lpstr>Slide 6</vt:lpstr>
      <vt:lpstr>Slide 7</vt:lpstr>
      <vt:lpstr>Slide 8</vt:lpstr>
      <vt:lpstr>Slide 9</vt:lpstr>
      <vt:lpstr>Slide 10</vt:lpstr>
      <vt:lpstr>Importance of Talent Management</vt:lpstr>
      <vt:lpstr>Slide 12</vt:lpstr>
      <vt:lpstr>Slide 13</vt:lpstr>
      <vt:lpstr>Slide 14</vt:lpstr>
      <vt:lpstr>ATTRACTING TALENT</vt:lpstr>
      <vt:lpstr>Effective Strategies for Attracting Talent</vt:lpstr>
      <vt:lpstr>Slide 17</vt:lpstr>
      <vt:lpstr>Slide 18</vt:lpstr>
      <vt:lpstr>Slide 19</vt:lpstr>
      <vt:lpstr>Retaining Talent (Talent Retention or Employee Retention)</vt:lpstr>
      <vt:lpstr>Benefits of Retaining Talent</vt:lpstr>
      <vt:lpstr>Key Strategies for Talent Retention</vt:lpstr>
      <vt:lpstr>Slide 23</vt:lpstr>
      <vt:lpstr>CONSEQUENCES OF FAILURE OF TALENT MANAGEMENT</vt:lpstr>
      <vt:lpstr>Slide 25</vt:lpstr>
      <vt:lpstr>Slide 26</vt:lpstr>
      <vt:lpstr>TOOLS FOR MANAGING TALENT</vt:lpstr>
      <vt:lpstr>Slide 28</vt:lpstr>
      <vt:lpstr>Unit 2</vt:lpstr>
      <vt:lpstr>Talent Management System (TMS)</vt:lpstr>
      <vt:lpstr>Slide 31</vt:lpstr>
      <vt:lpstr>Slide 32</vt:lpstr>
      <vt:lpstr>Core Components and Functions</vt:lpstr>
      <vt:lpstr>Slide 34</vt:lpstr>
      <vt:lpstr>Benefits of Using a TMS</vt:lpstr>
      <vt:lpstr>Slide 36</vt:lpstr>
      <vt:lpstr>Specific user-based benefits include</vt:lpstr>
      <vt:lpstr>Slide 38</vt:lpstr>
      <vt:lpstr>How does a talent management system work?</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Unit 3</vt:lpstr>
      <vt:lpstr>TALENT MANAGEMENT PROCESS</vt:lpstr>
      <vt:lpstr>Key Stages of the Talent Management Process</vt:lpstr>
      <vt:lpstr>Slide 74</vt:lpstr>
      <vt:lpstr>Slide 75</vt:lpstr>
      <vt:lpstr>Benefits of an Effective Talent Management Process</vt:lpstr>
      <vt:lpstr>Linkage between Talent Management Process and Workforce</vt:lpstr>
      <vt:lpstr>Slide 78</vt:lpstr>
      <vt:lpstr>Slide 79</vt:lpstr>
      <vt:lpstr>Slide 80</vt:lpstr>
      <vt:lpstr>Slide 81</vt:lpstr>
      <vt:lpstr>Slide 82</vt:lpstr>
      <vt:lpstr>Slide 83</vt:lpstr>
      <vt:lpstr>Performance linked Career Planning</vt:lpstr>
      <vt:lpstr>Why it's important</vt:lpstr>
      <vt:lpstr>Key Steps for Implementation</vt:lpstr>
      <vt:lpstr>Slide 87</vt:lpstr>
      <vt:lpstr>Unit 5 Talent Acquisition – Building the Right Workforce for the Future</vt:lpstr>
      <vt:lpstr>What is Talent Acquisition?</vt:lpstr>
      <vt:lpstr>Talent Acquisition Process</vt:lpstr>
      <vt:lpstr>Importance of Talent Acquisition</vt:lpstr>
      <vt:lpstr>Challenges &amp; Future Trends</vt:lpstr>
      <vt:lpstr>Strategic Trends in Talent Acquisition in Talent Management</vt:lpstr>
      <vt:lpstr>Introduction</vt:lpstr>
      <vt:lpstr>1. Artificial Intelligence (AI) and Automation</vt:lpstr>
      <vt:lpstr>2. Employer Branding</vt:lpstr>
      <vt:lpstr>3. Data-Driven Recruitment</vt:lpstr>
      <vt:lpstr>4. Social Media Recruiting</vt:lpstr>
      <vt:lpstr>5. Diversity and Inclusion Hiring</vt:lpstr>
      <vt:lpstr>6. Candidate Experience</vt:lpstr>
      <vt:lpstr>7. Internal Mobility</vt:lpstr>
      <vt:lpstr>8. Remote and Global Hiring</vt:lpstr>
      <vt:lpstr>9. Talent Pooling and Pipelines</vt:lpstr>
      <vt:lpstr>10. Strategic Partnerships and Campus Hiring</vt:lpstr>
      <vt:lpstr>Conclusion</vt:lpstr>
      <vt:lpstr>IMPROVING EMPLOYEE RETENTION</vt:lpstr>
      <vt:lpstr>Slide 107</vt:lpstr>
      <vt:lpstr>Slide 108</vt:lpstr>
      <vt:lpstr>Slide 109</vt:lpstr>
      <vt:lpstr>Slide 110</vt:lpstr>
      <vt:lpstr>Slide 111</vt:lpstr>
      <vt:lpstr>Slide 112</vt:lpstr>
      <vt:lpstr>Slide 113</vt:lpstr>
      <vt:lpstr>RETAINING AND ENGAGING WORKERS</vt:lpstr>
      <vt:lpstr>RETAINING </vt:lpstr>
      <vt:lpstr>Importance of retaining</vt:lpstr>
      <vt:lpstr>Importance of engaging</vt:lpstr>
      <vt:lpstr>Strategies for Retaining Workers</vt:lpstr>
      <vt:lpstr>Engaging Workers</vt:lpstr>
      <vt:lpstr> Creating a Positive Work Culture</vt:lpstr>
      <vt:lpstr> Summary  </vt:lpstr>
      <vt:lpstr>Conclusion</vt:lpstr>
      <vt:lpstr>Slide 123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MBA</dc:creator>
  <cp:lastModifiedBy>MBA</cp:lastModifiedBy>
  <cp:revision>62</cp:revision>
  <dcterms:created xsi:type="dcterms:W3CDTF">2025-08-13T04:58:15Z</dcterms:created>
  <dcterms:modified xsi:type="dcterms:W3CDTF">2025-10-25T09:39:59Z</dcterms:modified>
</cp:coreProperties>
</file>