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3" r:id="rId5"/>
    <p:sldId id="260" r:id="rId6"/>
    <p:sldId id="261" r:id="rId7"/>
    <p:sldId id="263" r:id="rId8"/>
    <p:sldId id="264" r:id="rId9"/>
    <p:sldId id="265" r:id="rId10"/>
    <p:sldId id="275" r:id="rId11"/>
    <p:sldId id="266" r:id="rId12"/>
    <p:sldId id="267" r:id="rId13"/>
    <p:sldId id="268" r:id="rId14"/>
    <p:sldId id="274" r:id="rId15"/>
    <p:sldId id="269" r:id="rId16"/>
    <p:sldId id="270" r:id="rId17"/>
    <p:sldId id="271" r:id="rId18"/>
    <p:sldId id="272" r:id="rId19"/>
    <p:sldId id="256" r:id="rId20"/>
    <p:sldId id="276" r:id="rId21"/>
    <p:sldId id="277" r:id="rId22"/>
    <p:sldId id="278" r:id="rId23"/>
    <p:sldId id="279" r:id="rId24"/>
    <p:sldId id="280" r:id="rId25"/>
    <p:sldId id="262" r:id="rId26"/>
    <p:sldId id="281" r:id="rId27"/>
    <p:sldId id="282" r:id="rId28"/>
    <p:sldId id="283" r:id="rId29"/>
    <p:sldId id="284" r:id="rId30"/>
    <p:sldId id="285" r:id="rId31"/>
    <p:sldId id="286" r:id="rId32"/>
    <p:sldId id="287" r:id="rId33"/>
    <p:sldId id="288"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73B2E-C6F2-4AFC-A082-CBB95F32AC8F}" type="datetimeFigureOut">
              <a:rPr lang="en-IN" smtClean="0"/>
              <a:t>27-10-2025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F746F-C7CC-420D-8B60-A3F935F35241}" type="slidenum">
              <a:rPr lang="en-IN" smtClean="0"/>
              <a:t>‹#›</a:t>
            </a:fld>
            <a:endParaRPr lang="en-IN"/>
          </a:p>
        </p:txBody>
      </p:sp>
    </p:spTree>
    <p:extLst>
      <p:ext uri="{BB962C8B-B14F-4D97-AF65-F5344CB8AC3E}">
        <p14:creationId xmlns:p14="http://schemas.microsoft.com/office/powerpoint/2010/main" val="3003257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73C1A-CC66-EADF-4526-41B5F66D0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4FFC5-53A0-5801-8F63-6472141763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3CC7E-3917-0046-4C6C-5D5FE53938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7D156A-08BE-020C-C98C-A6A2F9BE6E43}"/>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517859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1201-81A3-7368-CB72-59C5FEA905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05EB185-82A8-2C8C-F252-17039A8B65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E2C13F8-5B39-3122-7C03-FAF06D74EE8F}"/>
              </a:ext>
            </a:extLst>
          </p:cNvPr>
          <p:cNvSpPr>
            <a:spLocks noGrp="1"/>
          </p:cNvSpPr>
          <p:nvPr>
            <p:ph type="dt" sz="half" idx="10"/>
          </p:nvPr>
        </p:nvSpPr>
        <p:spPr/>
        <p:txBody>
          <a:bodyPr/>
          <a:lstStyle/>
          <a:p>
            <a:fld id="{B40DF5D8-1309-421A-8DFE-54F25D4406FA}" type="datetimeFigureOut">
              <a:rPr lang="en-IN" smtClean="0"/>
              <a:t>27-10-2025</a:t>
            </a:fld>
            <a:endParaRPr lang="en-IN"/>
          </a:p>
        </p:txBody>
      </p:sp>
      <p:sp>
        <p:nvSpPr>
          <p:cNvPr id="5" name="Footer Placeholder 4">
            <a:extLst>
              <a:ext uri="{FF2B5EF4-FFF2-40B4-BE49-F238E27FC236}">
                <a16:creationId xmlns:a16="http://schemas.microsoft.com/office/drawing/2014/main" id="{031638AF-ADE8-D982-63CD-8A91D9A7CEF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DE4C7EA-80DC-A200-0FA5-4E6E9E9D29F1}"/>
              </a:ext>
            </a:extLst>
          </p:cNvPr>
          <p:cNvSpPr>
            <a:spLocks noGrp="1"/>
          </p:cNvSpPr>
          <p:nvPr>
            <p:ph type="sldNum" sz="quarter" idx="12"/>
          </p:nvPr>
        </p:nvSpPr>
        <p:spPr/>
        <p:txBody>
          <a:bodyPr/>
          <a:lstStyle/>
          <a:p>
            <a:fld id="{3F46DFAD-ECE9-4DDD-86CA-496809A970B9}" type="slidenum">
              <a:rPr lang="en-IN" smtClean="0"/>
              <a:t>‹#›</a:t>
            </a:fld>
            <a:endParaRPr lang="en-IN"/>
          </a:p>
        </p:txBody>
      </p:sp>
    </p:spTree>
    <p:extLst>
      <p:ext uri="{BB962C8B-B14F-4D97-AF65-F5344CB8AC3E}">
        <p14:creationId xmlns:p14="http://schemas.microsoft.com/office/powerpoint/2010/main" val="3163724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AE38-0132-808F-AE36-1D4B59CBC86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B9260B0-1D8F-4308-81C1-457F42FF86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F8B2B0A-9BB7-3B01-D931-DE43D9D9D100}"/>
              </a:ext>
            </a:extLst>
          </p:cNvPr>
          <p:cNvSpPr>
            <a:spLocks noGrp="1"/>
          </p:cNvSpPr>
          <p:nvPr>
            <p:ph type="dt" sz="half" idx="10"/>
          </p:nvPr>
        </p:nvSpPr>
        <p:spPr/>
        <p:txBody>
          <a:bodyPr/>
          <a:lstStyle/>
          <a:p>
            <a:fld id="{B40DF5D8-1309-421A-8DFE-54F25D4406FA}" type="datetimeFigureOut">
              <a:rPr lang="en-IN" smtClean="0"/>
              <a:t>27-10-2025</a:t>
            </a:fld>
            <a:endParaRPr lang="en-IN"/>
          </a:p>
        </p:txBody>
      </p:sp>
      <p:sp>
        <p:nvSpPr>
          <p:cNvPr id="5" name="Footer Placeholder 4">
            <a:extLst>
              <a:ext uri="{FF2B5EF4-FFF2-40B4-BE49-F238E27FC236}">
                <a16:creationId xmlns:a16="http://schemas.microsoft.com/office/drawing/2014/main" id="{BB0640ED-BB9B-5E68-82E0-19E2B48F5B9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27BA239-7C39-5F3A-AC1B-BD15C78F3843}"/>
              </a:ext>
            </a:extLst>
          </p:cNvPr>
          <p:cNvSpPr>
            <a:spLocks noGrp="1"/>
          </p:cNvSpPr>
          <p:nvPr>
            <p:ph type="sldNum" sz="quarter" idx="12"/>
          </p:nvPr>
        </p:nvSpPr>
        <p:spPr/>
        <p:txBody>
          <a:bodyPr/>
          <a:lstStyle/>
          <a:p>
            <a:fld id="{3F46DFAD-ECE9-4DDD-86CA-496809A970B9}" type="slidenum">
              <a:rPr lang="en-IN" smtClean="0"/>
              <a:t>‹#›</a:t>
            </a:fld>
            <a:endParaRPr lang="en-IN"/>
          </a:p>
        </p:txBody>
      </p:sp>
    </p:spTree>
    <p:extLst>
      <p:ext uri="{BB962C8B-B14F-4D97-AF65-F5344CB8AC3E}">
        <p14:creationId xmlns:p14="http://schemas.microsoft.com/office/powerpoint/2010/main" val="368053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8E00D6-0B9F-275C-6485-07EF23D375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19DFA1B-8267-C307-DBD0-1F10510D5E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6F30661-B686-3549-851E-E3A3E299235B}"/>
              </a:ext>
            </a:extLst>
          </p:cNvPr>
          <p:cNvSpPr>
            <a:spLocks noGrp="1"/>
          </p:cNvSpPr>
          <p:nvPr>
            <p:ph type="dt" sz="half" idx="10"/>
          </p:nvPr>
        </p:nvSpPr>
        <p:spPr/>
        <p:txBody>
          <a:bodyPr/>
          <a:lstStyle/>
          <a:p>
            <a:fld id="{B40DF5D8-1309-421A-8DFE-54F25D4406FA}" type="datetimeFigureOut">
              <a:rPr lang="en-IN" smtClean="0"/>
              <a:t>27-10-2025</a:t>
            </a:fld>
            <a:endParaRPr lang="en-IN"/>
          </a:p>
        </p:txBody>
      </p:sp>
      <p:sp>
        <p:nvSpPr>
          <p:cNvPr id="5" name="Footer Placeholder 4">
            <a:extLst>
              <a:ext uri="{FF2B5EF4-FFF2-40B4-BE49-F238E27FC236}">
                <a16:creationId xmlns:a16="http://schemas.microsoft.com/office/drawing/2014/main" id="{26B2408E-7F3C-20A2-0C6E-610B8A5D1A0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E3B4C35-AAD6-4303-B8A0-F3EB3AE82B7C}"/>
              </a:ext>
            </a:extLst>
          </p:cNvPr>
          <p:cNvSpPr>
            <a:spLocks noGrp="1"/>
          </p:cNvSpPr>
          <p:nvPr>
            <p:ph type="sldNum" sz="quarter" idx="12"/>
          </p:nvPr>
        </p:nvSpPr>
        <p:spPr/>
        <p:txBody>
          <a:bodyPr/>
          <a:lstStyle/>
          <a:p>
            <a:fld id="{3F46DFAD-ECE9-4DDD-86CA-496809A970B9}" type="slidenum">
              <a:rPr lang="en-IN" smtClean="0"/>
              <a:t>‹#›</a:t>
            </a:fld>
            <a:endParaRPr lang="en-IN"/>
          </a:p>
        </p:txBody>
      </p:sp>
    </p:spTree>
    <p:extLst>
      <p:ext uri="{BB962C8B-B14F-4D97-AF65-F5344CB8AC3E}">
        <p14:creationId xmlns:p14="http://schemas.microsoft.com/office/powerpoint/2010/main" val="2927277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363371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361542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44821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867850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062314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132127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210525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42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F916-431D-6D01-E772-10724C2CA9D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BBD8948-7C3F-0768-A5E9-C96069EAD5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A04DDE1-E089-6465-513A-3A21B927B95F}"/>
              </a:ext>
            </a:extLst>
          </p:cNvPr>
          <p:cNvSpPr>
            <a:spLocks noGrp="1"/>
          </p:cNvSpPr>
          <p:nvPr>
            <p:ph type="dt" sz="half" idx="10"/>
          </p:nvPr>
        </p:nvSpPr>
        <p:spPr/>
        <p:txBody>
          <a:bodyPr/>
          <a:lstStyle/>
          <a:p>
            <a:fld id="{B40DF5D8-1309-421A-8DFE-54F25D4406FA}" type="datetimeFigureOut">
              <a:rPr lang="en-IN" smtClean="0"/>
              <a:t>27-10-2025</a:t>
            </a:fld>
            <a:endParaRPr lang="en-IN"/>
          </a:p>
        </p:txBody>
      </p:sp>
      <p:sp>
        <p:nvSpPr>
          <p:cNvPr id="5" name="Footer Placeholder 4">
            <a:extLst>
              <a:ext uri="{FF2B5EF4-FFF2-40B4-BE49-F238E27FC236}">
                <a16:creationId xmlns:a16="http://schemas.microsoft.com/office/drawing/2014/main" id="{BA784B98-3C5D-8AEF-DCD0-B31CF352D51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4137416-608C-FBC4-9FA5-9650FA6919B7}"/>
              </a:ext>
            </a:extLst>
          </p:cNvPr>
          <p:cNvSpPr>
            <a:spLocks noGrp="1"/>
          </p:cNvSpPr>
          <p:nvPr>
            <p:ph type="sldNum" sz="quarter" idx="12"/>
          </p:nvPr>
        </p:nvSpPr>
        <p:spPr/>
        <p:txBody>
          <a:bodyPr/>
          <a:lstStyle/>
          <a:p>
            <a:fld id="{3F46DFAD-ECE9-4DDD-86CA-496809A970B9}" type="slidenum">
              <a:rPr lang="en-IN" smtClean="0"/>
              <a:t>‹#›</a:t>
            </a:fld>
            <a:endParaRPr lang="en-IN"/>
          </a:p>
        </p:txBody>
      </p:sp>
    </p:spTree>
    <p:extLst>
      <p:ext uri="{BB962C8B-B14F-4D97-AF65-F5344CB8AC3E}">
        <p14:creationId xmlns:p14="http://schemas.microsoft.com/office/powerpoint/2010/main" val="3263757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46FA3-73F6-689E-45AF-E9CEA4DB89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D349B12-AA73-4D57-A97B-CC70272EE6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1DA328-9CDB-EFB6-1799-5603AD3D53EC}"/>
              </a:ext>
            </a:extLst>
          </p:cNvPr>
          <p:cNvSpPr>
            <a:spLocks noGrp="1"/>
          </p:cNvSpPr>
          <p:nvPr>
            <p:ph type="dt" sz="half" idx="10"/>
          </p:nvPr>
        </p:nvSpPr>
        <p:spPr/>
        <p:txBody>
          <a:bodyPr/>
          <a:lstStyle/>
          <a:p>
            <a:fld id="{B40DF5D8-1309-421A-8DFE-54F25D4406FA}" type="datetimeFigureOut">
              <a:rPr lang="en-IN" smtClean="0"/>
              <a:t>27-10-2025</a:t>
            </a:fld>
            <a:endParaRPr lang="en-IN"/>
          </a:p>
        </p:txBody>
      </p:sp>
      <p:sp>
        <p:nvSpPr>
          <p:cNvPr id="5" name="Footer Placeholder 4">
            <a:extLst>
              <a:ext uri="{FF2B5EF4-FFF2-40B4-BE49-F238E27FC236}">
                <a16:creationId xmlns:a16="http://schemas.microsoft.com/office/drawing/2014/main" id="{DB6BB39A-EEA7-EF56-1242-B136BAC346A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2D6BF1D-45D1-69AF-09B9-A30F382AA23A}"/>
              </a:ext>
            </a:extLst>
          </p:cNvPr>
          <p:cNvSpPr>
            <a:spLocks noGrp="1"/>
          </p:cNvSpPr>
          <p:nvPr>
            <p:ph type="sldNum" sz="quarter" idx="12"/>
          </p:nvPr>
        </p:nvSpPr>
        <p:spPr/>
        <p:txBody>
          <a:bodyPr/>
          <a:lstStyle/>
          <a:p>
            <a:fld id="{3F46DFAD-ECE9-4DDD-86CA-496809A970B9}" type="slidenum">
              <a:rPr lang="en-IN" smtClean="0"/>
              <a:t>‹#›</a:t>
            </a:fld>
            <a:endParaRPr lang="en-IN"/>
          </a:p>
        </p:txBody>
      </p:sp>
    </p:spTree>
    <p:extLst>
      <p:ext uri="{BB962C8B-B14F-4D97-AF65-F5344CB8AC3E}">
        <p14:creationId xmlns:p14="http://schemas.microsoft.com/office/powerpoint/2010/main" val="2119717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D93F-6595-2929-D982-9963BA2CA21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384E189-C47B-F792-BD73-1686359FC5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8771DA5A-5A20-811F-7886-284F684BF2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05DE870-3986-4948-F2A7-78D2D3819E91}"/>
              </a:ext>
            </a:extLst>
          </p:cNvPr>
          <p:cNvSpPr>
            <a:spLocks noGrp="1"/>
          </p:cNvSpPr>
          <p:nvPr>
            <p:ph type="dt" sz="half" idx="10"/>
          </p:nvPr>
        </p:nvSpPr>
        <p:spPr/>
        <p:txBody>
          <a:bodyPr/>
          <a:lstStyle/>
          <a:p>
            <a:fld id="{B40DF5D8-1309-421A-8DFE-54F25D4406FA}" type="datetimeFigureOut">
              <a:rPr lang="en-IN" smtClean="0"/>
              <a:t>27-10-2025</a:t>
            </a:fld>
            <a:endParaRPr lang="en-IN"/>
          </a:p>
        </p:txBody>
      </p:sp>
      <p:sp>
        <p:nvSpPr>
          <p:cNvPr id="6" name="Footer Placeholder 5">
            <a:extLst>
              <a:ext uri="{FF2B5EF4-FFF2-40B4-BE49-F238E27FC236}">
                <a16:creationId xmlns:a16="http://schemas.microsoft.com/office/drawing/2014/main" id="{92499C82-DCC8-7DEF-E95A-8A44AB165F8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8459151-926E-F454-523A-C3DF7425ECB4}"/>
              </a:ext>
            </a:extLst>
          </p:cNvPr>
          <p:cNvSpPr>
            <a:spLocks noGrp="1"/>
          </p:cNvSpPr>
          <p:nvPr>
            <p:ph type="sldNum" sz="quarter" idx="12"/>
          </p:nvPr>
        </p:nvSpPr>
        <p:spPr/>
        <p:txBody>
          <a:bodyPr/>
          <a:lstStyle/>
          <a:p>
            <a:fld id="{3F46DFAD-ECE9-4DDD-86CA-496809A970B9}" type="slidenum">
              <a:rPr lang="en-IN" smtClean="0"/>
              <a:t>‹#›</a:t>
            </a:fld>
            <a:endParaRPr lang="en-IN"/>
          </a:p>
        </p:txBody>
      </p:sp>
    </p:spTree>
    <p:extLst>
      <p:ext uri="{BB962C8B-B14F-4D97-AF65-F5344CB8AC3E}">
        <p14:creationId xmlns:p14="http://schemas.microsoft.com/office/powerpoint/2010/main" val="1137293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19F2-E016-D56E-F597-5D1867615B0B}"/>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91C538-7764-7884-D985-8FC4913402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8E5EBB-C585-79BF-8FC3-F4DE540F8B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C099D9B-60BC-2A30-62D6-0DFA8B8385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114E54-B305-FDA9-17A4-EE7396F3C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EF472FC-8561-00D8-0E84-E14E0A2AAE6F}"/>
              </a:ext>
            </a:extLst>
          </p:cNvPr>
          <p:cNvSpPr>
            <a:spLocks noGrp="1"/>
          </p:cNvSpPr>
          <p:nvPr>
            <p:ph type="dt" sz="half" idx="10"/>
          </p:nvPr>
        </p:nvSpPr>
        <p:spPr/>
        <p:txBody>
          <a:bodyPr/>
          <a:lstStyle/>
          <a:p>
            <a:fld id="{B40DF5D8-1309-421A-8DFE-54F25D4406FA}" type="datetimeFigureOut">
              <a:rPr lang="en-IN" smtClean="0"/>
              <a:t>27-10-2025</a:t>
            </a:fld>
            <a:endParaRPr lang="en-IN"/>
          </a:p>
        </p:txBody>
      </p:sp>
      <p:sp>
        <p:nvSpPr>
          <p:cNvPr id="8" name="Footer Placeholder 7">
            <a:extLst>
              <a:ext uri="{FF2B5EF4-FFF2-40B4-BE49-F238E27FC236}">
                <a16:creationId xmlns:a16="http://schemas.microsoft.com/office/drawing/2014/main" id="{A4DA1181-9228-0D44-B36A-45564431AF3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070F775-1A19-0EE0-D37B-9FC7D4A1282E}"/>
              </a:ext>
            </a:extLst>
          </p:cNvPr>
          <p:cNvSpPr>
            <a:spLocks noGrp="1"/>
          </p:cNvSpPr>
          <p:nvPr>
            <p:ph type="sldNum" sz="quarter" idx="12"/>
          </p:nvPr>
        </p:nvSpPr>
        <p:spPr/>
        <p:txBody>
          <a:bodyPr/>
          <a:lstStyle/>
          <a:p>
            <a:fld id="{3F46DFAD-ECE9-4DDD-86CA-496809A970B9}" type="slidenum">
              <a:rPr lang="en-IN" smtClean="0"/>
              <a:t>‹#›</a:t>
            </a:fld>
            <a:endParaRPr lang="en-IN"/>
          </a:p>
        </p:txBody>
      </p:sp>
    </p:spTree>
    <p:extLst>
      <p:ext uri="{BB962C8B-B14F-4D97-AF65-F5344CB8AC3E}">
        <p14:creationId xmlns:p14="http://schemas.microsoft.com/office/powerpoint/2010/main" val="2307345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189E-C4DD-00CC-2206-3C3A8A75C53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3E362A4D-07DA-923D-FBC8-DEDD450ED502}"/>
              </a:ext>
            </a:extLst>
          </p:cNvPr>
          <p:cNvSpPr>
            <a:spLocks noGrp="1"/>
          </p:cNvSpPr>
          <p:nvPr>
            <p:ph type="dt" sz="half" idx="10"/>
          </p:nvPr>
        </p:nvSpPr>
        <p:spPr/>
        <p:txBody>
          <a:bodyPr/>
          <a:lstStyle/>
          <a:p>
            <a:fld id="{B40DF5D8-1309-421A-8DFE-54F25D4406FA}" type="datetimeFigureOut">
              <a:rPr lang="en-IN" smtClean="0"/>
              <a:t>27-10-2025</a:t>
            </a:fld>
            <a:endParaRPr lang="en-IN"/>
          </a:p>
        </p:txBody>
      </p:sp>
      <p:sp>
        <p:nvSpPr>
          <p:cNvPr id="4" name="Footer Placeholder 3">
            <a:extLst>
              <a:ext uri="{FF2B5EF4-FFF2-40B4-BE49-F238E27FC236}">
                <a16:creationId xmlns:a16="http://schemas.microsoft.com/office/drawing/2014/main" id="{E21F1E8C-B11A-D3A7-3C9A-BC5739CEF19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7388CB7-990C-C2A8-AC1F-994361168204}"/>
              </a:ext>
            </a:extLst>
          </p:cNvPr>
          <p:cNvSpPr>
            <a:spLocks noGrp="1"/>
          </p:cNvSpPr>
          <p:nvPr>
            <p:ph type="sldNum" sz="quarter" idx="12"/>
          </p:nvPr>
        </p:nvSpPr>
        <p:spPr/>
        <p:txBody>
          <a:bodyPr/>
          <a:lstStyle/>
          <a:p>
            <a:fld id="{3F46DFAD-ECE9-4DDD-86CA-496809A970B9}" type="slidenum">
              <a:rPr lang="en-IN" smtClean="0"/>
              <a:t>‹#›</a:t>
            </a:fld>
            <a:endParaRPr lang="en-IN"/>
          </a:p>
        </p:txBody>
      </p:sp>
    </p:spTree>
    <p:extLst>
      <p:ext uri="{BB962C8B-B14F-4D97-AF65-F5344CB8AC3E}">
        <p14:creationId xmlns:p14="http://schemas.microsoft.com/office/powerpoint/2010/main" val="3152278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5F1D70-0871-4FFC-1CEC-07B8DC975B6F}"/>
              </a:ext>
            </a:extLst>
          </p:cNvPr>
          <p:cNvSpPr>
            <a:spLocks noGrp="1"/>
          </p:cNvSpPr>
          <p:nvPr>
            <p:ph type="dt" sz="half" idx="10"/>
          </p:nvPr>
        </p:nvSpPr>
        <p:spPr/>
        <p:txBody>
          <a:bodyPr/>
          <a:lstStyle/>
          <a:p>
            <a:fld id="{B40DF5D8-1309-421A-8DFE-54F25D4406FA}" type="datetimeFigureOut">
              <a:rPr lang="en-IN" smtClean="0"/>
              <a:t>27-10-2025</a:t>
            </a:fld>
            <a:endParaRPr lang="en-IN"/>
          </a:p>
        </p:txBody>
      </p:sp>
      <p:sp>
        <p:nvSpPr>
          <p:cNvPr id="3" name="Footer Placeholder 2">
            <a:extLst>
              <a:ext uri="{FF2B5EF4-FFF2-40B4-BE49-F238E27FC236}">
                <a16:creationId xmlns:a16="http://schemas.microsoft.com/office/drawing/2014/main" id="{4EFDC4B1-D031-5C93-1844-81A427A1B3D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A29A36E-3CC8-19D8-1C3C-9B1BAE32358E}"/>
              </a:ext>
            </a:extLst>
          </p:cNvPr>
          <p:cNvSpPr>
            <a:spLocks noGrp="1"/>
          </p:cNvSpPr>
          <p:nvPr>
            <p:ph type="sldNum" sz="quarter" idx="12"/>
          </p:nvPr>
        </p:nvSpPr>
        <p:spPr/>
        <p:txBody>
          <a:bodyPr/>
          <a:lstStyle/>
          <a:p>
            <a:fld id="{3F46DFAD-ECE9-4DDD-86CA-496809A970B9}" type="slidenum">
              <a:rPr lang="en-IN" smtClean="0"/>
              <a:t>‹#›</a:t>
            </a:fld>
            <a:endParaRPr lang="en-IN"/>
          </a:p>
        </p:txBody>
      </p:sp>
    </p:spTree>
    <p:extLst>
      <p:ext uri="{BB962C8B-B14F-4D97-AF65-F5344CB8AC3E}">
        <p14:creationId xmlns:p14="http://schemas.microsoft.com/office/powerpoint/2010/main" val="2897108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58772-8787-5434-8F9B-397B89AE4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7F8EF98-3B78-DE6D-F21F-8136D010B6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193DD02-C1DC-2B3A-AF2B-B14E973438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640DAD-0A41-C598-B999-46D43F3FE7CC}"/>
              </a:ext>
            </a:extLst>
          </p:cNvPr>
          <p:cNvSpPr>
            <a:spLocks noGrp="1"/>
          </p:cNvSpPr>
          <p:nvPr>
            <p:ph type="dt" sz="half" idx="10"/>
          </p:nvPr>
        </p:nvSpPr>
        <p:spPr/>
        <p:txBody>
          <a:bodyPr/>
          <a:lstStyle/>
          <a:p>
            <a:fld id="{B40DF5D8-1309-421A-8DFE-54F25D4406FA}" type="datetimeFigureOut">
              <a:rPr lang="en-IN" smtClean="0"/>
              <a:t>27-10-2025</a:t>
            </a:fld>
            <a:endParaRPr lang="en-IN"/>
          </a:p>
        </p:txBody>
      </p:sp>
      <p:sp>
        <p:nvSpPr>
          <p:cNvPr id="6" name="Footer Placeholder 5">
            <a:extLst>
              <a:ext uri="{FF2B5EF4-FFF2-40B4-BE49-F238E27FC236}">
                <a16:creationId xmlns:a16="http://schemas.microsoft.com/office/drawing/2014/main" id="{834DCEA1-0AF7-297B-089F-06A8527D091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9236AFE-521C-509F-B760-96B7E4C2F098}"/>
              </a:ext>
            </a:extLst>
          </p:cNvPr>
          <p:cNvSpPr>
            <a:spLocks noGrp="1"/>
          </p:cNvSpPr>
          <p:nvPr>
            <p:ph type="sldNum" sz="quarter" idx="12"/>
          </p:nvPr>
        </p:nvSpPr>
        <p:spPr/>
        <p:txBody>
          <a:bodyPr/>
          <a:lstStyle/>
          <a:p>
            <a:fld id="{3F46DFAD-ECE9-4DDD-86CA-496809A970B9}" type="slidenum">
              <a:rPr lang="en-IN" smtClean="0"/>
              <a:t>‹#›</a:t>
            </a:fld>
            <a:endParaRPr lang="en-IN"/>
          </a:p>
        </p:txBody>
      </p:sp>
    </p:spTree>
    <p:extLst>
      <p:ext uri="{BB962C8B-B14F-4D97-AF65-F5344CB8AC3E}">
        <p14:creationId xmlns:p14="http://schemas.microsoft.com/office/powerpoint/2010/main" val="149925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45EA-C5E2-D9AF-B0E2-A0689DF8D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E82A1BF-F254-5374-2938-CACD71F0C7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AD7A0C4-DDA7-460A-6B02-A2FEE054E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258CAC-41BB-49EA-DF2B-A857D90E9CF3}"/>
              </a:ext>
            </a:extLst>
          </p:cNvPr>
          <p:cNvSpPr>
            <a:spLocks noGrp="1"/>
          </p:cNvSpPr>
          <p:nvPr>
            <p:ph type="dt" sz="half" idx="10"/>
          </p:nvPr>
        </p:nvSpPr>
        <p:spPr/>
        <p:txBody>
          <a:bodyPr/>
          <a:lstStyle/>
          <a:p>
            <a:fld id="{B40DF5D8-1309-421A-8DFE-54F25D4406FA}" type="datetimeFigureOut">
              <a:rPr lang="en-IN" smtClean="0"/>
              <a:t>27-10-2025</a:t>
            </a:fld>
            <a:endParaRPr lang="en-IN"/>
          </a:p>
        </p:txBody>
      </p:sp>
      <p:sp>
        <p:nvSpPr>
          <p:cNvPr id="6" name="Footer Placeholder 5">
            <a:extLst>
              <a:ext uri="{FF2B5EF4-FFF2-40B4-BE49-F238E27FC236}">
                <a16:creationId xmlns:a16="http://schemas.microsoft.com/office/drawing/2014/main" id="{FD164A29-6CB8-5F1C-E431-A9424CDDE5E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2D49608-32C9-E03B-E3F7-E95F8EE8BF2F}"/>
              </a:ext>
            </a:extLst>
          </p:cNvPr>
          <p:cNvSpPr>
            <a:spLocks noGrp="1"/>
          </p:cNvSpPr>
          <p:nvPr>
            <p:ph type="sldNum" sz="quarter" idx="12"/>
          </p:nvPr>
        </p:nvSpPr>
        <p:spPr/>
        <p:txBody>
          <a:bodyPr/>
          <a:lstStyle/>
          <a:p>
            <a:fld id="{3F46DFAD-ECE9-4DDD-86CA-496809A970B9}" type="slidenum">
              <a:rPr lang="en-IN" smtClean="0"/>
              <a:t>‹#›</a:t>
            </a:fld>
            <a:endParaRPr lang="en-IN"/>
          </a:p>
        </p:txBody>
      </p:sp>
    </p:spTree>
    <p:extLst>
      <p:ext uri="{BB962C8B-B14F-4D97-AF65-F5344CB8AC3E}">
        <p14:creationId xmlns:p14="http://schemas.microsoft.com/office/powerpoint/2010/main" val="191297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F9DD1E-D6D2-DA78-4C15-66280A313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749F4EE-0F06-693E-F079-C3E86A6B7E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A04B88D-D4C1-4399-A975-9AFF2F295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0DF5D8-1309-421A-8DFE-54F25D4406FA}" type="datetimeFigureOut">
              <a:rPr lang="en-IN" smtClean="0"/>
              <a:t>27-10-2025</a:t>
            </a:fld>
            <a:endParaRPr lang="en-IN"/>
          </a:p>
        </p:txBody>
      </p:sp>
      <p:sp>
        <p:nvSpPr>
          <p:cNvPr id="5" name="Footer Placeholder 4">
            <a:extLst>
              <a:ext uri="{FF2B5EF4-FFF2-40B4-BE49-F238E27FC236}">
                <a16:creationId xmlns:a16="http://schemas.microsoft.com/office/drawing/2014/main" id="{B145A657-3C66-251E-3BE4-7B3A4EC264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BB8940D-CF75-D414-3D68-E62047D631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46DFAD-ECE9-4DDD-86CA-496809A970B9}" type="slidenum">
              <a:rPr lang="en-IN" smtClean="0"/>
              <a:t>‹#›</a:t>
            </a:fld>
            <a:endParaRPr lang="en-IN"/>
          </a:p>
        </p:txBody>
      </p:sp>
    </p:spTree>
    <p:extLst>
      <p:ext uri="{BB962C8B-B14F-4D97-AF65-F5344CB8AC3E}">
        <p14:creationId xmlns:p14="http://schemas.microsoft.com/office/powerpoint/2010/main" val="260623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rarticlelibrary.com/wp-content/uploads/2014/03/image46.png"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70104" y="1601391"/>
            <a:ext cx="6223794" cy="1760042"/>
          </a:xfrm>
          <a:prstGeom prst="rect">
            <a:avLst/>
          </a:prstGeom>
          <a:noFill/>
          <a:ln/>
        </p:spPr>
        <p:txBody>
          <a:bodyPr wrap="square" lIns="0" tIns="0" rIns="0" bIns="0" rtlCol="0" anchor="t"/>
          <a:lstStyle/>
          <a:p>
            <a:pPr>
              <a:lnSpc>
                <a:spcPts val="4583"/>
              </a:lnSpc>
            </a:pPr>
            <a:r>
              <a:rPr lang="en-US" sz="3667" dirty="0">
                <a:solidFill>
                  <a:srgbClr val="000000"/>
                </a:solidFill>
                <a:latin typeface="Source Serif Pro Semi Bold" pitchFamily="34" charset="0"/>
                <a:ea typeface="Source Serif Pro Semi Bold" pitchFamily="34" charset="-122"/>
                <a:cs typeface="Source Serif Pro Semi Bold" pitchFamily="34" charset="-120"/>
              </a:rPr>
              <a:t>Training &amp; Development: Unlocking Potential</a:t>
            </a:r>
            <a:endParaRPr lang="en-US" sz="3667" dirty="0"/>
          </a:p>
        </p:txBody>
      </p:sp>
      <p:sp>
        <p:nvSpPr>
          <p:cNvPr id="4" name="Text 1"/>
          <p:cNvSpPr/>
          <p:nvPr/>
        </p:nvSpPr>
        <p:spPr>
          <a:xfrm>
            <a:off x="5270104" y="3660577"/>
            <a:ext cx="6223794" cy="1595933"/>
          </a:xfrm>
          <a:prstGeom prst="rect">
            <a:avLst/>
          </a:prstGeom>
          <a:noFill/>
          <a:ln/>
        </p:spPr>
        <p:txBody>
          <a:bodyPr wrap="square" lIns="0" tIns="0" rIns="0" bIns="0" rtlCol="0" anchor="t"/>
          <a:lstStyle/>
          <a:p>
            <a:pPr algn="just">
              <a:lnSpc>
                <a:spcPts val="2500"/>
              </a:lnSpc>
            </a:pPr>
            <a:r>
              <a:rPr lang="en-US" sz="1542" dirty="0">
                <a:solidFill>
                  <a:srgbClr val="272525"/>
                </a:solidFill>
                <a:latin typeface="Source Sans Pro" pitchFamily="34" charset="0"/>
                <a:ea typeface="Source Sans Pro" pitchFamily="34" charset="-122"/>
                <a:cs typeface="Source Sans Pro" pitchFamily="34" charset="-120"/>
              </a:rPr>
              <a:t>Investing in your workforce through comprehensive training and development programs is crucial for long-term organizational success. </a:t>
            </a:r>
            <a:endParaRPr lang="en-US" sz="1542"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27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4" y="568325"/>
            <a:ext cx="6876951" cy="586681"/>
          </a:xfrm>
          <a:prstGeom prst="rect">
            <a:avLst/>
          </a:prstGeom>
          <a:noFill/>
          <a:ln/>
        </p:spPr>
        <p:txBody>
          <a:bodyPr wrap="none" lIns="0" tIns="0" rIns="0" bIns="0" rtlCol="0" anchor="t"/>
          <a:lstStyle/>
          <a:p>
            <a:pPr>
              <a:lnSpc>
                <a:spcPts val="4583"/>
              </a:lnSpc>
            </a:pPr>
            <a:r>
              <a:rPr lang="en-US" sz="2000" dirty="0">
                <a:solidFill>
                  <a:srgbClr val="051D3A"/>
                </a:solidFill>
                <a:ea typeface="Funnel Display" pitchFamily="34" charset="-122"/>
                <a:cs typeface="Funnel Display" pitchFamily="34" charset="-120"/>
              </a:rPr>
              <a:t>Benefits of Systematic Training</a:t>
            </a:r>
            <a:endParaRPr lang="en-US" sz="2000" dirty="0"/>
          </a:p>
        </p:txBody>
      </p:sp>
      <p:pic>
        <p:nvPicPr>
          <p:cNvPr id="3" name="Image 0" descr="preencoded.png"/>
          <p:cNvPicPr>
            <a:picLocks noChangeAspect="1"/>
          </p:cNvPicPr>
          <p:nvPr/>
        </p:nvPicPr>
        <p:blipFill>
          <a:blip r:embed="rId3"/>
          <a:stretch>
            <a:fillRect/>
          </a:stretch>
        </p:blipFill>
        <p:spPr>
          <a:xfrm>
            <a:off x="698104" y="1553964"/>
            <a:ext cx="498673" cy="498673"/>
          </a:xfrm>
          <a:prstGeom prst="rect">
            <a:avLst/>
          </a:prstGeom>
        </p:spPr>
      </p:pic>
      <p:sp>
        <p:nvSpPr>
          <p:cNvPr id="4" name="Text 1"/>
          <p:cNvSpPr/>
          <p:nvPr/>
        </p:nvSpPr>
        <p:spPr>
          <a:xfrm>
            <a:off x="698104" y="2301975"/>
            <a:ext cx="2565698" cy="293291"/>
          </a:xfrm>
          <a:prstGeom prst="rect">
            <a:avLst/>
          </a:prstGeom>
          <a:noFill/>
          <a:ln/>
        </p:spPr>
        <p:txBody>
          <a:bodyPr wrap="none" lIns="0" tIns="0" rIns="0" bIns="0" rtlCol="0" anchor="t"/>
          <a:lstStyle/>
          <a:p>
            <a:pPr>
              <a:lnSpc>
                <a:spcPts val="2292"/>
              </a:lnSpc>
            </a:pPr>
            <a:r>
              <a:rPr lang="en-US" sz="2000" dirty="0">
                <a:solidFill>
                  <a:srgbClr val="2B3541"/>
                </a:solidFill>
                <a:ea typeface="Funnel Display" pitchFamily="34" charset="-122"/>
                <a:cs typeface="Funnel Display" pitchFamily="34" charset="-120"/>
              </a:rPr>
              <a:t>Improved Performance</a:t>
            </a:r>
            <a:endParaRPr lang="en-US" sz="2000" dirty="0"/>
          </a:p>
        </p:txBody>
      </p:sp>
      <p:sp>
        <p:nvSpPr>
          <p:cNvPr id="5" name="Text 2"/>
          <p:cNvSpPr/>
          <p:nvPr/>
        </p:nvSpPr>
        <p:spPr>
          <a:xfrm>
            <a:off x="698104" y="2714923"/>
            <a:ext cx="3432373" cy="957560"/>
          </a:xfrm>
          <a:prstGeom prst="rect">
            <a:avLst/>
          </a:prstGeom>
          <a:noFill/>
          <a:ln/>
        </p:spPr>
        <p:txBody>
          <a:bodyPr wrap="square" lIns="0" tIns="0" rIns="0" bIns="0" rtlCol="0" anchor="t"/>
          <a:lstStyle/>
          <a:p>
            <a:pPr>
              <a:lnSpc>
                <a:spcPts val="2500"/>
              </a:lnSpc>
            </a:pPr>
            <a:r>
              <a:rPr lang="en-US" sz="2000" dirty="0">
                <a:solidFill>
                  <a:srgbClr val="2B3541"/>
                </a:solidFill>
                <a:ea typeface="Funnel Sans" pitchFamily="34" charset="-122"/>
                <a:cs typeface="Funnel Sans" pitchFamily="34" charset="-120"/>
              </a:rPr>
              <a:t>Employees gain relevant, up-to-date skills, boosting efficiency and job effectiveness.</a:t>
            </a:r>
            <a:endParaRPr lang="en-US" sz="2000" dirty="0"/>
          </a:p>
        </p:txBody>
      </p:sp>
      <p:pic>
        <p:nvPicPr>
          <p:cNvPr id="6" name="Image 1" descr="preencoded.png"/>
          <p:cNvPicPr>
            <a:picLocks noChangeAspect="1"/>
          </p:cNvPicPr>
          <p:nvPr/>
        </p:nvPicPr>
        <p:blipFill>
          <a:blip r:embed="rId4"/>
          <a:stretch>
            <a:fillRect/>
          </a:stretch>
        </p:blipFill>
        <p:spPr>
          <a:xfrm>
            <a:off x="4379814" y="1553964"/>
            <a:ext cx="498673" cy="498673"/>
          </a:xfrm>
          <a:prstGeom prst="rect">
            <a:avLst/>
          </a:prstGeom>
        </p:spPr>
      </p:pic>
      <p:sp>
        <p:nvSpPr>
          <p:cNvPr id="7" name="Text 3"/>
          <p:cNvSpPr/>
          <p:nvPr/>
        </p:nvSpPr>
        <p:spPr>
          <a:xfrm>
            <a:off x="4379814" y="2301975"/>
            <a:ext cx="2346821" cy="293291"/>
          </a:xfrm>
          <a:prstGeom prst="rect">
            <a:avLst/>
          </a:prstGeom>
          <a:noFill/>
          <a:ln/>
        </p:spPr>
        <p:txBody>
          <a:bodyPr wrap="none" lIns="0" tIns="0" rIns="0" bIns="0" rtlCol="0" anchor="t"/>
          <a:lstStyle/>
          <a:p>
            <a:pPr>
              <a:lnSpc>
                <a:spcPts val="2292"/>
              </a:lnSpc>
            </a:pPr>
            <a:r>
              <a:rPr lang="en-US" sz="2000" dirty="0">
                <a:solidFill>
                  <a:srgbClr val="2B3541"/>
                </a:solidFill>
                <a:ea typeface="Funnel Display" pitchFamily="34" charset="-122"/>
                <a:cs typeface="Funnel Display" pitchFamily="34" charset="-120"/>
              </a:rPr>
              <a:t>Higher Engagement</a:t>
            </a:r>
            <a:endParaRPr lang="en-US" sz="2000" dirty="0"/>
          </a:p>
        </p:txBody>
      </p:sp>
      <p:sp>
        <p:nvSpPr>
          <p:cNvPr id="8" name="Text 4"/>
          <p:cNvSpPr/>
          <p:nvPr/>
        </p:nvSpPr>
        <p:spPr>
          <a:xfrm>
            <a:off x="4379814" y="2714923"/>
            <a:ext cx="3432373" cy="957560"/>
          </a:xfrm>
          <a:prstGeom prst="rect">
            <a:avLst/>
          </a:prstGeom>
          <a:noFill/>
          <a:ln/>
        </p:spPr>
        <p:txBody>
          <a:bodyPr wrap="square" lIns="0" tIns="0" rIns="0" bIns="0" rtlCol="0" anchor="t"/>
          <a:lstStyle/>
          <a:p>
            <a:pPr>
              <a:lnSpc>
                <a:spcPts val="2500"/>
              </a:lnSpc>
            </a:pPr>
            <a:r>
              <a:rPr lang="en-US" sz="2000" dirty="0">
                <a:solidFill>
                  <a:srgbClr val="2B3541"/>
                </a:solidFill>
                <a:ea typeface="Funnel Sans" pitchFamily="34" charset="-122"/>
                <a:cs typeface="Funnel Sans" pitchFamily="34" charset="-120"/>
              </a:rPr>
              <a:t>Regular training fosters job satisfaction, motivation, and increased retention rates.</a:t>
            </a:r>
            <a:endParaRPr lang="en-US" sz="2000" dirty="0"/>
          </a:p>
        </p:txBody>
      </p:sp>
      <p:pic>
        <p:nvPicPr>
          <p:cNvPr id="9" name="Image 2" descr="preencoded.png"/>
          <p:cNvPicPr>
            <a:picLocks noChangeAspect="1"/>
          </p:cNvPicPr>
          <p:nvPr/>
        </p:nvPicPr>
        <p:blipFill>
          <a:blip r:embed="rId5"/>
          <a:stretch>
            <a:fillRect/>
          </a:stretch>
        </p:blipFill>
        <p:spPr>
          <a:xfrm>
            <a:off x="8061524" y="1553964"/>
            <a:ext cx="498673" cy="498673"/>
          </a:xfrm>
          <a:prstGeom prst="rect">
            <a:avLst/>
          </a:prstGeom>
        </p:spPr>
      </p:pic>
      <p:sp>
        <p:nvSpPr>
          <p:cNvPr id="10" name="Text 5"/>
          <p:cNvSpPr/>
          <p:nvPr/>
        </p:nvSpPr>
        <p:spPr>
          <a:xfrm>
            <a:off x="8061524" y="2301975"/>
            <a:ext cx="2346821" cy="293291"/>
          </a:xfrm>
          <a:prstGeom prst="rect">
            <a:avLst/>
          </a:prstGeom>
          <a:noFill/>
          <a:ln/>
        </p:spPr>
        <p:txBody>
          <a:bodyPr wrap="none" lIns="0" tIns="0" rIns="0" bIns="0" rtlCol="0" anchor="t"/>
          <a:lstStyle/>
          <a:p>
            <a:pPr>
              <a:lnSpc>
                <a:spcPts val="2292"/>
              </a:lnSpc>
            </a:pPr>
            <a:r>
              <a:rPr lang="en-US" sz="2000" dirty="0">
                <a:solidFill>
                  <a:srgbClr val="2B3541"/>
                </a:solidFill>
                <a:ea typeface="Funnel Display" pitchFamily="34" charset="-122"/>
                <a:cs typeface="Funnel Display" pitchFamily="34" charset="-120"/>
              </a:rPr>
              <a:t>Goal Alignment</a:t>
            </a:r>
            <a:endParaRPr lang="en-US" sz="2000" dirty="0"/>
          </a:p>
        </p:txBody>
      </p:sp>
      <p:sp>
        <p:nvSpPr>
          <p:cNvPr id="11" name="Text 6"/>
          <p:cNvSpPr/>
          <p:nvPr/>
        </p:nvSpPr>
        <p:spPr>
          <a:xfrm>
            <a:off x="8061524" y="2714923"/>
            <a:ext cx="3432373" cy="957560"/>
          </a:xfrm>
          <a:prstGeom prst="rect">
            <a:avLst/>
          </a:prstGeom>
          <a:noFill/>
          <a:ln/>
        </p:spPr>
        <p:txBody>
          <a:bodyPr wrap="square" lIns="0" tIns="0" rIns="0" bIns="0" rtlCol="0" anchor="t"/>
          <a:lstStyle/>
          <a:p>
            <a:pPr>
              <a:lnSpc>
                <a:spcPts val="2500"/>
              </a:lnSpc>
            </a:pPr>
            <a:r>
              <a:rPr lang="en-US" sz="2000" dirty="0">
                <a:solidFill>
                  <a:srgbClr val="2B3541"/>
                </a:solidFill>
                <a:ea typeface="Funnel Sans" pitchFamily="34" charset="-122"/>
                <a:cs typeface="Funnel Sans" pitchFamily="34" charset="-120"/>
              </a:rPr>
              <a:t>Training initiatives align with strategic objectives, creating a focused workforce.</a:t>
            </a:r>
            <a:endParaRPr lang="en-US" sz="2000" dirty="0"/>
          </a:p>
        </p:txBody>
      </p:sp>
      <p:pic>
        <p:nvPicPr>
          <p:cNvPr id="12" name="Image 3" descr="preencoded.png"/>
          <p:cNvPicPr>
            <a:picLocks noChangeAspect="1"/>
          </p:cNvPicPr>
          <p:nvPr/>
        </p:nvPicPr>
        <p:blipFill>
          <a:blip r:embed="rId6"/>
          <a:stretch>
            <a:fillRect/>
          </a:stretch>
        </p:blipFill>
        <p:spPr>
          <a:xfrm>
            <a:off x="698104" y="4171157"/>
            <a:ext cx="498673" cy="498673"/>
          </a:xfrm>
          <a:prstGeom prst="rect">
            <a:avLst/>
          </a:prstGeom>
        </p:spPr>
      </p:pic>
      <p:sp>
        <p:nvSpPr>
          <p:cNvPr id="13" name="Text 7"/>
          <p:cNvSpPr/>
          <p:nvPr/>
        </p:nvSpPr>
        <p:spPr>
          <a:xfrm>
            <a:off x="698104" y="4919167"/>
            <a:ext cx="2346821" cy="293291"/>
          </a:xfrm>
          <a:prstGeom prst="rect">
            <a:avLst/>
          </a:prstGeom>
          <a:noFill/>
          <a:ln/>
        </p:spPr>
        <p:txBody>
          <a:bodyPr wrap="none" lIns="0" tIns="0" rIns="0" bIns="0" rtlCol="0" anchor="t"/>
          <a:lstStyle/>
          <a:p>
            <a:pPr>
              <a:lnSpc>
                <a:spcPts val="2292"/>
              </a:lnSpc>
            </a:pPr>
            <a:r>
              <a:rPr lang="en-US" sz="2000" dirty="0">
                <a:solidFill>
                  <a:srgbClr val="2B3541"/>
                </a:solidFill>
                <a:ea typeface="Funnel Display" pitchFamily="34" charset="-122"/>
                <a:cs typeface="Funnel Display" pitchFamily="34" charset="-120"/>
              </a:rPr>
              <a:t>Cost-Effectiveness</a:t>
            </a:r>
            <a:endParaRPr lang="en-US" sz="2000" dirty="0"/>
          </a:p>
        </p:txBody>
      </p:sp>
      <p:sp>
        <p:nvSpPr>
          <p:cNvPr id="14" name="Text 8"/>
          <p:cNvSpPr/>
          <p:nvPr/>
        </p:nvSpPr>
        <p:spPr>
          <a:xfrm>
            <a:off x="698104" y="5332115"/>
            <a:ext cx="3432373" cy="957560"/>
          </a:xfrm>
          <a:prstGeom prst="rect">
            <a:avLst/>
          </a:prstGeom>
          <a:noFill/>
          <a:ln/>
        </p:spPr>
        <p:txBody>
          <a:bodyPr wrap="square" lIns="0" tIns="0" rIns="0" bIns="0" rtlCol="0" anchor="t"/>
          <a:lstStyle/>
          <a:p>
            <a:pPr>
              <a:lnSpc>
                <a:spcPts val="2500"/>
              </a:lnSpc>
            </a:pPr>
            <a:r>
              <a:rPr lang="en-US" sz="2000" dirty="0">
                <a:solidFill>
                  <a:srgbClr val="2B3541"/>
                </a:solidFill>
                <a:ea typeface="Funnel Sans" pitchFamily="34" charset="-122"/>
                <a:cs typeface="Funnel Sans" pitchFamily="34" charset="-120"/>
              </a:rPr>
              <a:t>Optimized budgets and efficient resource allocation maximize ROI from training.</a:t>
            </a:r>
            <a:endParaRPr lang="en-US" sz="2000" dirty="0"/>
          </a:p>
        </p:txBody>
      </p:sp>
      <p:pic>
        <p:nvPicPr>
          <p:cNvPr id="15" name="Image 4" descr="preencoded.png"/>
          <p:cNvPicPr>
            <a:picLocks noChangeAspect="1"/>
          </p:cNvPicPr>
          <p:nvPr/>
        </p:nvPicPr>
        <p:blipFill>
          <a:blip r:embed="rId7"/>
          <a:stretch>
            <a:fillRect/>
          </a:stretch>
        </p:blipFill>
        <p:spPr>
          <a:xfrm>
            <a:off x="4379814" y="4171157"/>
            <a:ext cx="498673" cy="498673"/>
          </a:xfrm>
          <a:prstGeom prst="rect">
            <a:avLst/>
          </a:prstGeom>
        </p:spPr>
      </p:pic>
      <p:sp>
        <p:nvSpPr>
          <p:cNvPr id="16" name="Text 9"/>
          <p:cNvSpPr/>
          <p:nvPr/>
        </p:nvSpPr>
        <p:spPr>
          <a:xfrm>
            <a:off x="4379814" y="4919167"/>
            <a:ext cx="2346821" cy="293291"/>
          </a:xfrm>
          <a:prstGeom prst="rect">
            <a:avLst/>
          </a:prstGeom>
          <a:noFill/>
          <a:ln/>
        </p:spPr>
        <p:txBody>
          <a:bodyPr wrap="none" lIns="0" tIns="0" rIns="0" bIns="0" rtlCol="0" anchor="t"/>
          <a:lstStyle/>
          <a:p>
            <a:pPr>
              <a:lnSpc>
                <a:spcPts val="2292"/>
              </a:lnSpc>
            </a:pPr>
            <a:r>
              <a:rPr lang="en-US" sz="2000" dirty="0">
                <a:solidFill>
                  <a:srgbClr val="2B3541"/>
                </a:solidFill>
                <a:ea typeface="Funnel Display" pitchFamily="34" charset="-122"/>
                <a:cs typeface="Funnel Display" pitchFamily="34" charset="-120"/>
              </a:rPr>
              <a:t>Easier Evaluation</a:t>
            </a:r>
            <a:endParaRPr lang="en-US" sz="2000" dirty="0"/>
          </a:p>
        </p:txBody>
      </p:sp>
      <p:sp>
        <p:nvSpPr>
          <p:cNvPr id="17" name="Text 10"/>
          <p:cNvSpPr/>
          <p:nvPr/>
        </p:nvSpPr>
        <p:spPr>
          <a:xfrm>
            <a:off x="4379814" y="5332115"/>
            <a:ext cx="3432373" cy="957560"/>
          </a:xfrm>
          <a:prstGeom prst="rect">
            <a:avLst/>
          </a:prstGeom>
          <a:noFill/>
          <a:ln/>
        </p:spPr>
        <p:txBody>
          <a:bodyPr wrap="square" lIns="0" tIns="0" rIns="0" bIns="0" rtlCol="0" anchor="t"/>
          <a:lstStyle/>
          <a:p>
            <a:pPr>
              <a:lnSpc>
                <a:spcPts val="2500"/>
              </a:lnSpc>
            </a:pPr>
            <a:r>
              <a:rPr lang="en-US" sz="2000" dirty="0">
                <a:solidFill>
                  <a:srgbClr val="2B3541"/>
                </a:solidFill>
                <a:ea typeface="Funnel Sans" pitchFamily="34" charset="-122"/>
                <a:cs typeface="Funnel Sans" pitchFamily="34" charset="-120"/>
              </a:rPr>
              <a:t>Clear objectives simplify measuring effectiveness and data-driven decisions.</a:t>
            </a: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31110" y="820639"/>
            <a:ext cx="6301780" cy="1107678"/>
          </a:xfrm>
          <a:prstGeom prst="rect">
            <a:avLst/>
          </a:prstGeom>
          <a:noFill/>
          <a:ln/>
        </p:spPr>
        <p:txBody>
          <a:bodyPr wrap="square" lIns="0" tIns="0" rIns="0" bIns="0" rtlCol="0" anchor="t"/>
          <a:lstStyle/>
          <a:p>
            <a:pPr>
              <a:lnSpc>
                <a:spcPts val="4333"/>
              </a:lnSpc>
            </a:pPr>
            <a:r>
              <a:rPr lang="en-US" sz="2000" b="1" dirty="0">
                <a:solidFill>
                  <a:srgbClr val="051D3A"/>
                </a:solidFill>
                <a:latin typeface="Funnel Display" pitchFamily="34" charset="0"/>
                <a:ea typeface="Funnel Display" pitchFamily="34" charset="-122"/>
                <a:cs typeface="Funnel Display" pitchFamily="34" charset="-120"/>
              </a:rPr>
              <a:t>Challenges in Systematic Training Implementation</a:t>
            </a:r>
            <a:endParaRPr lang="en-US" sz="2000" b="1" dirty="0"/>
          </a:p>
        </p:txBody>
      </p:sp>
      <p:sp>
        <p:nvSpPr>
          <p:cNvPr id="4" name="Text 1"/>
          <p:cNvSpPr/>
          <p:nvPr/>
        </p:nvSpPr>
        <p:spPr>
          <a:xfrm>
            <a:off x="5231110" y="2210793"/>
            <a:ext cx="6301780" cy="903684"/>
          </a:xfrm>
          <a:prstGeom prst="rect">
            <a:avLst/>
          </a:prstGeom>
          <a:noFill/>
          <a:ln/>
        </p:spPr>
        <p:txBody>
          <a:bodyPr wrap="square" lIns="0" tIns="0" rIns="0" bIns="0" rtlCol="0" anchor="t"/>
          <a:lstStyle/>
          <a:p>
            <a:pPr algn="just">
              <a:lnSpc>
                <a:spcPts val="2333"/>
              </a:lnSpc>
            </a:pPr>
            <a:r>
              <a:rPr lang="en-US" sz="1667" dirty="0">
                <a:solidFill>
                  <a:srgbClr val="2B3541"/>
                </a:solidFill>
                <a:latin typeface="Funnel Sans" pitchFamily="34" charset="0"/>
                <a:ea typeface="Funnel Sans" pitchFamily="34" charset="-122"/>
                <a:cs typeface="Funnel Sans" pitchFamily="34" charset="-120"/>
              </a:rPr>
              <a:t>Implementing systematic training can face hurdles such as limited resources and employee resistance. Overcoming these challenges requires strategic planning, fostering a learning culture, and continuous adaptation.</a:t>
            </a:r>
            <a:endParaRPr lang="en-US" sz="1667" dirty="0"/>
          </a:p>
        </p:txBody>
      </p:sp>
      <p:sp>
        <p:nvSpPr>
          <p:cNvPr id="5" name="Text 2"/>
          <p:cNvSpPr/>
          <p:nvPr/>
        </p:nvSpPr>
        <p:spPr>
          <a:xfrm>
            <a:off x="5231110" y="3495774"/>
            <a:ext cx="2921198" cy="1204913"/>
          </a:xfrm>
          <a:prstGeom prst="rect">
            <a:avLst/>
          </a:prstGeom>
          <a:noFill/>
          <a:ln/>
        </p:spPr>
        <p:txBody>
          <a:bodyPr wrap="square" lIns="0" tIns="0" rIns="0" bIns="0" rtlCol="0" anchor="t"/>
          <a:lstStyle/>
          <a:p>
            <a:pPr marL="285739" indent="-285739">
              <a:lnSpc>
                <a:spcPts val="2333"/>
              </a:lnSpc>
              <a:buSzPct val="100000"/>
              <a:buChar char="•"/>
            </a:pPr>
            <a:r>
              <a:rPr lang="en-US" sz="1667" b="1" dirty="0">
                <a:solidFill>
                  <a:srgbClr val="2B3541"/>
                </a:solidFill>
                <a:latin typeface="Funnel Sans" pitchFamily="34" charset="0"/>
                <a:ea typeface="Funnel Sans" pitchFamily="34" charset="-122"/>
                <a:cs typeface="Funnel Sans" pitchFamily="34" charset="-120"/>
              </a:rPr>
              <a:t>Resource Constraints:</a:t>
            </a:r>
            <a:r>
              <a:rPr lang="en-US" sz="1667" dirty="0">
                <a:solidFill>
                  <a:srgbClr val="2B3541"/>
                </a:solidFill>
                <a:latin typeface="Funnel Sans" pitchFamily="34" charset="0"/>
                <a:ea typeface="Funnel Sans" pitchFamily="34" charset="-122"/>
                <a:cs typeface="Funnel Sans" pitchFamily="34" charset="-120"/>
              </a:rPr>
              <a:t> Time and financial limitations for needs analysis and custom programs.</a:t>
            </a:r>
            <a:endParaRPr lang="en-US" sz="1667" dirty="0"/>
          </a:p>
        </p:txBody>
      </p:sp>
      <p:sp>
        <p:nvSpPr>
          <p:cNvPr id="6" name="Text 3"/>
          <p:cNvSpPr/>
          <p:nvPr/>
        </p:nvSpPr>
        <p:spPr>
          <a:xfrm>
            <a:off x="5231110" y="4766569"/>
            <a:ext cx="2921198" cy="1204913"/>
          </a:xfrm>
          <a:prstGeom prst="rect">
            <a:avLst/>
          </a:prstGeom>
          <a:noFill/>
          <a:ln/>
        </p:spPr>
        <p:txBody>
          <a:bodyPr wrap="square" lIns="0" tIns="0" rIns="0" bIns="0" rtlCol="0" anchor="t"/>
          <a:lstStyle/>
          <a:p>
            <a:pPr marL="285739" indent="-285739">
              <a:lnSpc>
                <a:spcPts val="2333"/>
              </a:lnSpc>
              <a:buSzPct val="100000"/>
              <a:buChar char="•"/>
            </a:pPr>
            <a:r>
              <a:rPr lang="en-US" sz="1667" b="1" dirty="0">
                <a:solidFill>
                  <a:srgbClr val="2B3541"/>
                </a:solidFill>
                <a:latin typeface="Funnel Sans" pitchFamily="34" charset="0"/>
                <a:ea typeface="Funnel Sans" pitchFamily="34" charset="-122"/>
                <a:cs typeface="Funnel Sans" pitchFamily="34" charset="-120"/>
              </a:rPr>
              <a:t>Resistance to Change:</a:t>
            </a:r>
            <a:r>
              <a:rPr lang="en-US" sz="1667" dirty="0">
                <a:solidFill>
                  <a:srgbClr val="2B3541"/>
                </a:solidFill>
                <a:latin typeface="Funnel Sans" pitchFamily="34" charset="0"/>
                <a:ea typeface="Funnel Sans" pitchFamily="34" charset="-122"/>
                <a:cs typeface="Funnel Sans" pitchFamily="34" charset="-120"/>
              </a:rPr>
              <a:t> Employee reluctance to adopt new skills or adapt to new learning initiatives.</a:t>
            </a:r>
            <a:endParaRPr lang="en-US" sz="1667" dirty="0"/>
          </a:p>
        </p:txBody>
      </p:sp>
      <p:sp>
        <p:nvSpPr>
          <p:cNvPr id="7" name="Text 4"/>
          <p:cNvSpPr/>
          <p:nvPr/>
        </p:nvSpPr>
        <p:spPr>
          <a:xfrm>
            <a:off x="8618042" y="3495774"/>
            <a:ext cx="2921198" cy="1204913"/>
          </a:xfrm>
          <a:prstGeom prst="rect">
            <a:avLst/>
          </a:prstGeom>
          <a:noFill/>
          <a:ln/>
        </p:spPr>
        <p:txBody>
          <a:bodyPr wrap="square" lIns="0" tIns="0" rIns="0" bIns="0" rtlCol="0" anchor="t"/>
          <a:lstStyle/>
          <a:p>
            <a:pPr marL="285739" indent="-285739">
              <a:lnSpc>
                <a:spcPts val="2333"/>
              </a:lnSpc>
              <a:buSzPct val="100000"/>
              <a:buChar char="•"/>
            </a:pPr>
            <a:r>
              <a:rPr lang="en-US" sz="1667" b="1" dirty="0">
                <a:solidFill>
                  <a:srgbClr val="2B3541"/>
                </a:solidFill>
                <a:latin typeface="Funnel Sans" pitchFamily="34" charset="0"/>
                <a:ea typeface="Funnel Sans" pitchFamily="34" charset="-122"/>
                <a:cs typeface="Funnel Sans" pitchFamily="34" charset="-120"/>
              </a:rPr>
              <a:t>Lack of Expertise:</a:t>
            </a:r>
            <a:r>
              <a:rPr lang="en-US" sz="1667" dirty="0">
                <a:solidFill>
                  <a:srgbClr val="2B3541"/>
                </a:solidFill>
                <a:latin typeface="Funnel Sans" pitchFamily="34" charset="0"/>
                <a:ea typeface="Funnel Sans" pitchFamily="34" charset="-122"/>
                <a:cs typeface="Funnel Sans" pitchFamily="34" charset="-120"/>
              </a:rPr>
              <a:t> Need for specialized knowledge in designing and implementing effective training.</a:t>
            </a:r>
            <a:endParaRPr lang="en-US" sz="1667" dirty="0"/>
          </a:p>
        </p:txBody>
      </p:sp>
      <p:sp>
        <p:nvSpPr>
          <p:cNvPr id="8" name="Text 5"/>
          <p:cNvSpPr/>
          <p:nvPr/>
        </p:nvSpPr>
        <p:spPr>
          <a:xfrm>
            <a:off x="8618042" y="4766569"/>
            <a:ext cx="2921198" cy="1204913"/>
          </a:xfrm>
          <a:prstGeom prst="rect">
            <a:avLst/>
          </a:prstGeom>
          <a:noFill/>
          <a:ln/>
        </p:spPr>
        <p:txBody>
          <a:bodyPr wrap="square" lIns="0" tIns="0" rIns="0" bIns="0" rtlCol="0" anchor="t"/>
          <a:lstStyle/>
          <a:p>
            <a:pPr marL="285739" indent="-285739">
              <a:lnSpc>
                <a:spcPts val="2333"/>
              </a:lnSpc>
              <a:buSzPct val="100000"/>
              <a:buChar char="•"/>
            </a:pPr>
            <a:r>
              <a:rPr lang="en-US" sz="1667" b="1" dirty="0">
                <a:solidFill>
                  <a:srgbClr val="2B3541"/>
                </a:solidFill>
                <a:latin typeface="Funnel Sans" pitchFamily="34" charset="0"/>
                <a:ea typeface="Funnel Sans" pitchFamily="34" charset="-122"/>
                <a:cs typeface="Funnel Sans" pitchFamily="34" charset="-120"/>
              </a:rPr>
              <a:t>Keeping training Content up to date :</a:t>
            </a:r>
            <a:r>
              <a:rPr lang="en-US" sz="1667" dirty="0">
                <a:solidFill>
                  <a:srgbClr val="2B3541"/>
                </a:solidFill>
                <a:latin typeface="Funnel Sans" pitchFamily="34" charset="0"/>
                <a:ea typeface="Funnel Sans" pitchFamily="34" charset="-122"/>
                <a:cs typeface="Funnel Sans" pitchFamily="34" charset="-120"/>
              </a:rPr>
              <a:t> Difficulty in keeping training materials current with rapid industry changes.</a:t>
            </a:r>
            <a:endParaRPr lang="en-US" sz="1667"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88087" y="278163"/>
            <a:ext cx="9174957" cy="586681"/>
          </a:xfrm>
          <a:prstGeom prst="rect">
            <a:avLst/>
          </a:prstGeom>
          <a:noFill/>
          <a:ln/>
        </p:spPr>
        <p:txBody>
          <a:bodyPr wrap="none" lIns="0" tIns="0" rIns="0" bIns="0" rtlCol="0" anchor="t"/>
          <a:lstStyle/>
          <a:p>
            <a:pPr algn="ctr">
              <a:lnSpc>
                <a:spcPts val="4583"/>
              </a:lnSpc>
            </a:pPr>
            <a:r>
              <a:rPr lang="en-US" sz="2000" b="1" dirty="0">
                <a:solidFill>
                  <a:srgbClr val="051D3A"/>
                </a:solidFill>
                <a:ea typeface="Funnel Display" pitchFamily="34" charset="-122"/>
                <a:cs typeface="Funnel Display" pitchFamily="34" charset="-120"/>
              </a:rPr>
              <a:t>Transitional Training: Adapting to Change</a:t>
            </a:r>
            <a:endParaRPr lang="en-US" sz="2000" b="1" dirty="0"/>
          </a:p>
        </p:txBody>
      </p:sp>
      <p:sp>
        <p:nvSpPr>
          <p:cNvPr id="3" name="Text 1"/>
          <p:cNvSpPr/>
          <p:nvPr/>
        </p:nvSpPr>
        <p:spPr>
          <a:xfrm>
            <a:off x="498674" y="1064274"/>
            <a:ext cx="10795793" cy="638373"/>
          </a:xfrm>
          <a:prstGeom prst="rect">
            <a:avLst/>
          </a:prstGeom>
          <a:noFill/>
          <a:ln/>
        </p:spPr>
        <p:txBody>
          <a:bodyPr wrap="square" lIns="0" tIns="0" rIns="0" bIns="0" rtlCol="0" anchor="t"/>
          <a:lstStyle/>
          <a:p>
            <a:pPr>
              <a:lnSpc>
                <a:spcPts val="2500"/>
              </a:lnSpc>
            </a:pPr>
            <a:r>
              <a:rPr lang="en-US" sz="2000" dirty="0">
                <a:solidFill>
                  <a:srgbClr val="2B3541"/>
                </a:solidFill>
                <a:ea typeface="Funnel Sans" pitchFamily="34" charset="-122"/>
                <a:cs typeface="Funnel Sans" pitchFamily="34" charset="-120"/>
              </a:rPr>
              <a:t>Transitional training equips employees with skills for workplace or career shifts, like promotions or cross-functional moves. It focuses on individual skill development, addressing gaps proactively for smooth adaptation.</a:t>
            </a:r>
            <a:endParaRPr lang="en-US" sz="2000" dirty="0"/>
          </a:p>
        </p:txBody>
      </p:sp>
      <p:sp>
        <p:nvSpPr>
          <p:cNvPr id="4" name="Shape 2"/>
          <p:cNvSpPr/>
          <p:nvPr/>
        </p:nvSpPr>
        <p:spPr>
          <a:xfrm>
            <a:off x="698103" y="3169245"/>
            <a:ext cx="3498850" cy="598388"/>
          </a:xfrm>
          <a:prstGeom prst="roundRect">
            <a:avLst>
              <a:gd name="adj" fmla="val 480052"/>
            </a:avLst>
          </a:prstGeom>
          <a:solidFill>
            <a:srgbClr val="FAF5EB"/>
          </a:solidFill>
          <a:ln w="7620">
            <a:solidFill>
              <a:srgbClr val="D5CDBE"/>
            </a:solidFill>
            <a:prstDash val="solid"/>
          </a:ln>
        </p:spPr>
      </p:sp>
      <p:sp>
        <p:nvSpPr>
          <p:cNvPr id="5" name="Text 3"/>
          <p:cNvSpPr/>
          <p:nvPr/>
        </p:nvSpPr>
        <p:spPr>
          <a:xfrm>
            <a:off x="2297907" y="3281462"/>
            <a:ext cx="299144" cy="373956"/>
          </a:xfrm>
          <a:prstGeom prst="rect">
            <a:avLst/>
          </a:prstGeom>
          <a:noFill/>
          <a:ln/>
        </p:spPr>
        <p:txBody>
          <a:bodyPr wrap="none" lIns="0" tIns="0" rIns="0" bIns="0" rtlCol="0" anchor="t"/>
          <a:lstStyle/>
          <a:p>
            <a:pPr>
              <a:lnSpc>
                <a:spcPts val="2333"/>
              </a:lnSpc>
            </a:pPr>
            <a:r>
              <a:rPr lang="en-US" sz="2000" dirty="0">
                <a:solidFill>
                  <a:srgbClr val="2B3541"/>
                </a:solidFill>
                <a:ea typeface="Funnel Display" pitchFamily="34" charset="-122"/>
                <a:cs typeface="Funnel Display" pitchFamily="34" charset="-120"/>
              </a:rPr>
              <a:t>1</a:t>
            </a:r>
            <a:endParaRPr lang="en-US" sz="2000" dirty="0"/>
          </a:p>
        </p:txBody>
      </p:sp>
      <p:sp>
        <p:nvSpPr>
          <p:cNvPr id="6" name="Text 4"/>
          <p:cNvSpPr/>
          <p:nvPr/>
        </p:nvSpPr>
        <p:spPr>
          <a:xfrm>
            <a:off x="897533" y="3967064"/>
            <a:ext cx="2346821" cy="293291"/>
          </a:xfrm>
          <a:prstGeom prst="rect">
            <a:avLst/>
          </a:prstGeom>
          <a:noFill/>
          <a:ln/>
        </p:spPr>
        <p:txBody>
          <a:bodyPr wrap="none" lIns="0" tIns="0" rIns="0" bIns="0" rtlCol="0" anchor="t"/>
          <a:lstStyle/>
          <a:p>
            <a:pPr>
              <a:lnSpc>
                <a:spcPts val="2292"/>
              </a:lnSpc>
            </a:pPr>
            <a:r>
              <a:rPr lang="en-US" sz="2000" dirty="0">
                <a:solidFill>
                  <a:srgbClr val="2B3541"/>
                </a:solidFill>
                <a:ea typeface="Funnel Display" pitchFamily="34" charset="-122"/>
                <a:cs typeface="Funnel Display" pitchFamily="34" charset="-120"/>
              </a:rPr>
              <a:t>Identify Skills Gap</a:t>
            </a:r>
            <a:endParaRPr lang="en-US" sz="2000" dirty="0"/>
          </a:p>
        </p:txBody>
      </p:sp>
      <p:sp>
        <p:nvSpPr>
          <p:cNvPr id="7" name="Text 5"/>
          <p:cNvSpPr/>
          <p:nvPr/>
        </p:nvSpPr>
        <p:spPr>
          <a:xfrm>
            <a:off x="897533" y="4380012"/>
            <a:ext cx="3099991" cy="957560"/>
          </a:xfrm>
          <a:prstGeom prst="rect">
            <a:avLst/>
          </a:prstGeom>
          <a:noFill/>
          <a:ln/>
        </p:spPr>
        <p:txBody>
          <a:bodyPr wrap="square" lIns="0" tIns="0" rIns="0" bIns="0" rtlCol="0" anchor="t"/>
          <a:lstStyle/>
          <a:p>
            <a:pPr>
              <a:lnSpc>
                <a:spcPts val="2500"/>
              </a:lnSpc>
            </a:pPr>
            <a:r>
              <a:rPr lang="en-US" sz="2000" dirty="0">
                <a:solidFill>
                  <a:srgbClr val="2B3541"/>
                </a:solidFill>
                <a:ea typeface="Funnel Sans" pitchFamily="34" charset="-122"/>
                <a:cs typeface="Funnel Sans" pitchFamily="34" charset="-120"/>
              </a:rPr>
              <a:t>Assess new role requirements versus existing employee competencies.</a:t>
            </a:r>
            <a:endParaRPr lang="en-US" sz="2000" dirty="0"/>
          </a:p>
        </p:txBody>
      </p:sp>
      <p:sp>
        <p:nvSpPr>
          <p:cNvPr id="8" name="Shape 6"/>
          <p:cNvSpPr/>
          <p:nvPr/>
        </p:nvSpPr>
        <p:spPr>
          <a:xfrm>
            <a:off x="4346476" y="3169245"/>
            <a:ext cx="3498949" cy="598388"/>
          </a:xfrm>
          <a:prstGeom prst="roundRect">
            <a:avLst>
              <a:gd name="adj" fmla="val 480052"/>
            </a:avLst>
          </a:prstGeom>
          <a:solidFill>
            <a:srgbClr val="FAF5EB"/>
          </a:solidFill>
          <a:ln w="7620">
            <a:solidFill>
              <a:srgbClr val="D5CDBE"/>
            </a:solidFill>
            <a:prstDash val="solid"/>
          </a:ln>
        </p:spPr>
      </p:sp>
      <p:sp>
        <p:nvSpPr>
          <p:cNvPr id="9" name="Text 7"/>
          <p:cNvSpPr/>
          <p:nvPr/>
        </p:nvSpPr>
        <p:spPr>
          <a:xfrm>
            <a:off x="5946379" y="3281462"/>
            <a:ext cx="299144" cy="373956"/>
          </a:xfrm>
          <a:prstGeom prst="rect">
            <a:avLst/>
          </a:prstGeom>
          <a:noFill/>
          <a:ln/>
        </p:spPr>
        <p:txBody>
          <a:bodyPr wrap="none" lIns="0" tIns="0" rIns="0" bIns="0" rtlCol="0" anchor="t"/>
          <a:lstStyle/>
          <a:p>
            <a:pPr>
              <a:lnSpc>
                <a:spcPts val="2333"/>
              </a:lnSpc>
            </a:pPr>
            <a:r>
              <a:rPr lang="en-US" sz="2000" dirty="0">
                <a:solidFill>
                  <a:srgbClr val="2B3541"/>
                </a:solidFill>
                <a:ea typeface="Funnel Display" pitchFamily="34" charset="-122"/>
                <a:cs typeface="Funnel Display" pitchFamily="34" charset="-120"/>
              </a:rPr>
              <a:t>2</a:t>
            </a:r>
            <a:endParaRPr lang="en-US" sz="2000" dirty="0"/>
          </a:p>
        </p:txBody>
      </p:sp>
      <p:sp>
        <p:nvSpPr>
          <p:cNvPr id="10" name="Text 8"/>
          <p:cNvSpPr/>
          <p:nvPr/>
        </p:nvSpPr>
        <p:spPr>
          <a:xfrm>
            <a:off x="4545906" y="3967064"/>
            <a:ext cx="2346821" cy="293291"/>
          </a:xfrm>
          <a:prstGeom prst="rect">
            <a:avLst/>
          </a:prstGeom>
          <a:noFill/>
          <a:ln/>
        </p:spPr>
        <p:txBody>
          <a:bodyPr wrap="none" lIns="0" tIns="0" rIns="0" bIns="0" rtlCol="0" anchor="t"/>
          <a:lstStyle/>
          <a:p>
            <a:pPr>
              <a:lnSpc>
                <a:spcPts val="2292"/>
              </a:lnSpc>
            </a:pPr>
            <a:r>
              <a:rPr lang="en-US" sz="2000" dirty="0">
                <a:solidFill>
                  <a:srgbClr val="2B3541"/>
                </a:solidFill>
                <a:ea typeface="Funnel Display" pitchFamily="34" charset="-122"/>
                <a:cs typeface="Funnel Display" pitchFamily="34" charset="-120"/>
              </a:rPr>
              <a:t>Customize Programs</a:t>
            </a:r>
            <a:endParaRPr lang="en-US" sz="2000" dirty="0"/>
          </a:p>
        </p:txBody>
      </p:sp>
      <p:sp>
        <p:nvSpPr>
          <p:cNvPr id="11" name="Text 9"/>
          <p:cNvSpPr/>
          <p:nvPr/>
        </p:nvSpPr>
        <p:spPr>
          <a:xfrm>
            <a:off x="4545906" y="4380012"/>
            <a:ext cx="3100090" cy="638373"/>
          </a:xfrm>
          <a:prstGeom prst="rect">
            <a:avLst/>
          </a:prstGeom>
          <a:noFill/>
          <a:ln/>
        </p:spPr>
        <p:txBody>
          <a:bodyPr wrap="square" lIns="0" tIns="0" rIns="0" bIns="0" rtlCol="0" anchor="t"/>
          <a:lstStyle/>
          <a:p>
            <a:pPr>
              <a:lnSpc>
                <a:spcPts val="2500"/>
              </a:lnSpc>
            </a:pPr>
            <a:r>
              <a:rPr lang="en-US" sz="2000" dirty="0">
                <a:solidFill>
                  <a:srgbClr val="2B3541"/>
                </a:solidFill>
                <a:ea typeface="Funnel Sans" pitchFamily="34" charset="-122"/>
                <a:cs typeface="Funnel Sans" pitchFamily="34" charset="-120"/>
              </a:rPr>
              <a:t>Develop tailored training with on-the-job, mentoring, and courses.</a:t>
            </a:r>
            <a:endParaRPr lang="en-US" sz="2000" dirty="0"/>
          </a:p>
        </p:txBody>
      </p:sp>
      <p:sp>
        <p:nvSpPr>
          <p:cNvPr id="12" name="Shape 10"/>
          <p:cNvSpPr/>
          <p:nvPr/>
        </p:nvSpPr>
        <p:spPr>
          <a:xfrm>
            <a:off x="7994948" y="3169245"/>
            <a:ext cx="3498949" cy="598388"/>
          </a:xfrm>
          <a:prstGeom prst="roundRect">
            <a:avLst>
              <a:gd name="adj" fmla="val 480052"/>
            </a:avLst>
          </a:prstGeom>
          <a:solidFill>
            <a:srgbClr val="FAF5EB"/>
          </a:solidFill>
          <a:ln w="7620">
            <a:solidFill>
              <a:srgbClr val="D5CDBE"/>
            </a:solidFill>
            <a:prstDash val="solid"/>
          </a:ln>
        </p:spPr>
      </p:sp>
      <p:sp>
        <p:nvSpPr>
          <p:cNvPr id="13" name="Text 11"/>
          <p:cNvSpPr/>
          <p:nvPr/>
        </p:nvSpPr>
        <p:spPr>
          <a:xfrm>
            <a:off x="9594851" y="3281462"/>
            <a:ext cx="299144" cy="373956"/>
          </a:xfrm>
          <a:prstGeom prst="rect">
            <a:avLst/>
          </a:prstGeom>
          <a:noFill/>
          <a:ln/>
        </p:spPr>
        <p:txBody>
          <a:bodyPr wrap="none" lIns="0" tIns="0" rIns="0" bIns="0" rtlCol="0" anchor="t"/>
          <a:lstStyle/>
          <a:p>
            <a:pPr>
              <a:lnSpc>
                <a:spcPts val="2333"/>
              </a:lnSpc>
            </a:pPr>
            <a:r>
              <a:rPr lang="en-US" sz="2000" dirty="0">
                <a:solidFill>
                  <a:srgbClr val="2B3541"/>
                </a:solidFill>
                <a:ea typeface="Funnel Display" pitchFamily="34" charset="-122"/>
                <a:cs typeface="Funnel Display" pitchFamily="34" charset="-120"/>
              </a:rPr>
              <a:t>3</a:t>
            </a:r>
            <a:endParaRPr lang="en-US" sz="2000" dirty="0"/>
          </a:p>
        </p:txBody>
      </p:sp>
      <p:sp>
        <p:nvSpPr>
          <p:cNvPr id="14" name="Text 12"/>
          <p:cNvSpPr/>
          <p:nvPr/>
        </p:nvSpPr>
        <p:spPr>
          <a:xfrm>
            <a:off x="8194378" y="3967064"/>
            <a:ext cx="2346821" cy="293291"/>
          </a:xfrm>
          <a:prstGeom prst="rect">
            <a:avLst/>
          </a:prstGeom>
          <a:noFill/>
          <a:ln/>
        </p:spPr>
        <p:txBody>
          <a:bodyPr wrap="none" lIns="0" tIns="0" rIns="0" bIns="0" rtlCol="0" anchor="t"/>
          <a:lstStyle/>
          <a:p>
            <a:pPr>
              <a:lnSpc>
                <a:spcPts val="2292"/>
              </a:lnSpc>
            </a:pPr>
            <a:r>
              <a:rPr lang="en-US" sz="2000" dirty="0">
                <a:solidFill>
                  <a:srgbClr val="2B3541"/>
                </a:solidFill>
                <a:ea typeface="Funnel Display" pitchFamily="34" charset="-122"/>
                <a:cs typeface="Funnel Display" pitchFamily="34" charset="-120"/>
              </a:rPr>
              <a:t>Continuous Support</a:t>
            </a:r>
            <a:endParaRPr lang="en-US" sz="2000" dirty="0"/>
          </a:p>
        </p:txBody>
      </p:sp>
      <p:sp>
        <p:nvSpPr>
          <p:cNvPr id="15" name="Text 13"/>
          <p:cNvSpPr/>
          <p:nvPr/>
        </p:nvSpPr>
        <p:spPr>
          <a:xfrm>
            <a:off x="8194378" y="4380012"/>
            <a:ext cx="3100090" cy="957560"/>
          </a:xfrm>
          <a:prstGeom prst="rect">
            <a:avLst/>
          </a:prstGeom>
          <a:noFill/>
          <a:ln/>
        </p:spPr>
        <p:txBody>
          <a:bodyPr wrap="square" lIns="0" tIns="0" rIns="0" bIns="0" rtlCol="0" anchor="t"/>
          <a:lstStyle/>
          <a:p>
            <a:pPr>
              <a:lnSpc>
                <a:spcPts val="2500"/>
              </a:lnSpc>
            </a:pPr>
            <a:r>
              <a:rPr lang="en-US" sz="2000" dirty="0">
                <a:solidFill>
                  <a:srgbClr val="2B3541"/>
                </a:solidFill>
                <a:ea typeface="Funnel Sans" pitchFamily="34" charset="-122"/>
                <a:cs typeface="Funnel Sans" pitchFamily="34" charset="-120"/>
              </a:rPr>
              <a:t>Provide ongoing feedback, check-ins, and evaluations post-transition.</a:t>
            </a:r>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F0B52-79AD-A9C3-8192-C6665A738CB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652A53E-F9BF-66AD-B2A1-30B92FA0AF51}"/>
              </a:ext>
            </a:extLst>
          </p:cNvPr>
          <p:cNvSpPr/>
          <p:nvPr/>
        </p:nvSpPr>
        <p:spPr>
          <a:xfrm>
            <a:off x="688087" y="278163"/>
            <a:ext cx="9174957" cy="586681"/>
          </a:xfrm>
          <a:prstGeom prst="rect">
            <a:avLst/>
          </a:prstGeom>
          <a:noFill/>
          <a:ln/>
        </p:spPr>
        <p:txBody>
          <a:bodyPr wrap="none" lIns="0" tIns="0" rIns="0" bIns="0" rtlCol="0" anchor="t"/>
          <a:lstStyle/>
          <a:p>
            <a:pPr algn="ctr">
              <a:lnSpc>
                <a:spcPts val="4583"/>
              </a:lnSpc>
            </a:pPr>
            <a:r>
              <a:rPr lang="en-US" sz="2000" b="1" dirty="0">
                <a:solidFill>
                  <a:srgbClr val="051D3A"/>
                </a:solidFill>
                <a:ea typeface="Funnel Display" pitchFamily="34" charset="-122"/>
                <a:cs typeface="Funnel Display" pitchFamily="34" charset="-120"/>
              </a:rPr>
              <a:t>Importance or Benefits of Transitional Training</a:t>
            </a:r>
            <a:endParaRPr lang="en-US" sz="2000" b="1" dirty="0"/>
          </a:p>
        </p:txBody>
      </p:sp>
      <p:sp>
        <p:nvSpPr>
          <p:cNvPr id="3" name="Text 1">
            <a:extLst>
              <a:ext uri="{FF2B5EF4-FFF2-40B4-BE49-F238E27FC236}">
                <a16:creationId xmlns:a16="http://schemas.microsoft.com/office/drawing/2014/main" id="{30FF0AB8-ED86-3E06-C643-E9E83CAFC72A}"/>
              </a:ext>
            </a:extLst>
          </p:cNvPr>
          <p:cNvSpPr/>
          <p:nvPr/>
        </p:nvSpPr>
        <p:spPr>
          <a:xfrm>
            <a:off x="498674" y="1064274"/>
            <a:ext cx="10795793" cy="638373"/>
          </a:xfrm>
          <a:prstGeom prst="rect">
            <a:avLst/>
          </a:prstGeom>
          <a:noFill/>
          <a:ln/>
        </p:spPr>
        <p:txBody>
          <a:bodyPr wrap="square" lIns="0" tIns="0" rIns="0" bIns="0" rtlCol="0" anchor="t"/>
          <a:lstStyle/>
          <a:p>
            <a:pPr marL="285739" indent="-285739">
              <a:lnSpc>
                <a:spcPct val="200000"/>
              </a:lnSpc>
              <a:buFont typeface="Wingdings" panose="05000000000000000000" pitchFamily="2" charset="2"/>
              <a:buChar char="Ø"/>
            </a:pPr>
            <a:r>
              <a:rPr lang="en-US" sz="2000" dirty="0">
                <a:solidFill>
                  <a:srgbClr val="2B3541"/>
                </a:solidFill>
                <a:ea typeface="Funnel Sans" pitchFamily="34" charset="-122"/>
                <a:cs typeface="Funnel Sans" pitchFamily="34" charset="-120"/>
              </a:rPr>
              <a:t>Reduces resistance to change</a:t>
            </a:r>
          </a:p>
          <a:p>
            <a:pPr marL="285739" indent="-285739">
              <a:lnSpc>
                <a:spcPct val="200000"/>
              </a:lnSpc>
              <a:buFont typeface="Wingdings" panose="05000000000000000000" pitchFamily="2" charset="2"/>
              <a:buChar char="Ø"/>
            </a:pPr>
            <a:r>
              <a:rPr lang="en-US" sz="2000" dirty="0">
                <a:solidFill>
                  <a:srgbClr val="2B3541"/>
                </a:solidFill>
                <a:ea typeface="Funnel Sans" pitchFamily="34" charset="-122"/>
              </a:rPr>
              <a:t>Enhances organizational agility</a:t>
            </a:r>
          </a:p>
          <a:p>
            <a:pPr marL="285739" indent="-285739">
              <a:lnSpc>
                <a:spcPct val="200000"/>
              </a:lnSpc>
              <a:buFont typeface="Wingdings" panose="05000000000000000000" pitchFamily="2" charset="2"/>
              <a:buChar char="Ø"/>
            </a:pPr>
            <a:r>
              <a:rPr lang="en-US" sz="2000" dirty="0">
                <a:solidFill>
                  <a:srgbClr val="2B3541"/>
                </a:solidFill>
                <a:ea typeface="Funnel Sans" pitchFamily="34" charset="-122"/>
              </a:rPr>
              <a:t>Improves employee retention</a:t>
            </a:r>
          </a:p>
          <a:p>
            <a:pPr marL="285739" indent="-285739">
              <a:lnSpc>
                <a:spcPct val="200000"/>
              </a:lnSpc>
              <a:buFont typeface="Wingdings" panose="05000000000000000000" pitchFamily="2" charset="2"/>
              <a:buChar char="Ø"/>
            </a:pPr>
            <a:r>
              <a:rPr lang="en-US" sz="2000" dirty="0">
                <a:solidFill>
                  <a:srgbClr val="2B3541"/>
                </a:solidFill>
                <a:ea typeface="Funnel Sans" pitchFamily="34" charset="-122"/>
              </a:rPr>
              <a:t>Boost productivity</a:t>
            </a:r>
          </a:p>
          <a:p>
            <a:pPr marL="285739" indent="-285739">
              <a:lnSpc>
                <a:spcPct val="200000"/>
              </a:lnSpc>
              <a:buFont typeface="Wingdings" panose="05000000000000000000" pitchFamily="2" charset="2"/>
              <a:buChar char="Ø"/>
            </a:pPr>
            <a:r>
              <a:rPr lang="en-US" sz="2000" dirty="0">
                <a:solidFill>
                  <a:srgbClr val="2B3541"/>
                </a:solidFill>
                <a:ea typeface="Funnel Sans" pitchFamily="34" charset="-122"/>
              </a:rPr>
              <a:t>Identification of skill gap</a:t>
            </a:r>
          </a:p>
          <a:p>
            <a:pPr marL="285739" indent="-285739">
              <a:lnSpc>
                <a:spcPct val="200000"/>
              </a:lnSpc>
              <a:buFont typeface="Wingdings" panose="05000000000000000000" pitchFamily="2" charset="2"/>
              <a:buChar char="Ø"/>
            </a:pPr>
            <a:r>
              <a:rPr lang="en-US" sz="2000" dirty="0" err="1">
                <a:solidFill>
                  <a:srgbClr val="2B3541"/>
                </a:solidFill>
                <a:ea typeface="Funnel Sans" pitchFamily="34" charset="-122"/>
              </a:rPr>
              <a:t>Customised</a:t>
            </a:r>
            <a:r>
              <a:rPr lang="en-US" sz="2000" dirty="0">
                <a:solidFill>
                  <a:srgbClr val="2B3541"/>
                </a:solidFill>
                <a:ea typeface="Funnel Sans" pitchFamily="34" charset="-122"/>
              </a:rPr>
              <a:t> training programs</a:t>
            </a:r>
            <a:endParaRPr lang="en-US" sz="2000" dirty="0"/>
          </a:p>
        </p:txBody>
      </p:sp>
    </p:spTree>
    <p:extLst>
      <p:ext uri="{BB962C8B-B14F-4D97-AF65-F5344CB8AC3E}">
        <p14:creationId xmlns:p14="http://schemas.microsoft.com/office/powerpoint/2010/main" val="2615698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4" y="782638"/>
            <a:ext cx="8964513" cy="586681"/>
          </a:xfrm>
          <a:prstGeom prst="rect">
            <a:avLst/>
          </a:prstGeom>
          <a:noFill/>
          <a:ln/>
        </p:spPr>
        <p:txBody>
          <a:bodyPr wrap="none" lIns="0" tIns="0" rIns="0" bIns="0" rtlCol="0" anchor="t"/>
          <a:lstStyle/>
          <a:p>
            <a:pPr>
              <a:lnSpc>
                <a:spcPts val="4583"/>
              </a:lnSpc>
            </a:pPr>
            <a:r>
              <a:rPr lang="en-US" sz="3667" dirty="0">
                <a:solidFill>
                  <a:srgbClr val="051D3A"/>
                </a:solidFill>
                <a:latin typeface="Funnel Display" pitchFamily="34" charset="0"/>
                <a:ea typeface="Funnel Display" pitchFamily="34" charset="-122"/>
                <a:cs typeface="Funnel Display" pitchFamily="34" charset="-120"/>
              </a:rPr>
              <a:t>Key Components of Transitional Training</a:t>
            </a:r>
            <a:endParaRPr lang="en-US" sz="3667" dirty="0"/>
          </a:p>
        </p:txBody>
      </p:sp>
      <p:sp>
        <p:nvSpPr>
          <p:cNvPr id="3" name="Text 1"/>
          <p:cNvSpPr/>
          <p:nvPr/>
        </p:nvSpPr>
        <p:spPr>
          <a:xfrm>
            <a:off x="698104" y="1768277"/>
            <a:ext cx="10795793" cy="638373"/>
          </a:xfrm>
          <a:prstGeom prst="rect">
            <a:avLst/>
          </a:prstGeom>
          <a:noFill/>
          <a:ln/>
        </p:spPr>
        <p:txBody>
          <a:bodyPr wrap="square" lIns="0" tIns="0" rIns="0" bIns="0" rtlCol="0" anchor="t"/>
          <a:lstStyle/>
          <a:p>
            <a:pPr>
              <a:lnSpc>
                <a:spcPts val="2500"/>
              </a:lnSpc>
            </a:pPr>
            <a:r>
              <a:rPr lang="en-US" sz="1542" dirty="0">
                <a:solidFill>
                  <a:srgbClr val="2B3541"/>
                </a:solidFill>
                <a:latin typeface="Funnel Sans" pitchFamily="34" charset="0"/>
                <a:ea typeface="Funnel Sans" pitchFamily="34" charset="-122"/>
                <a:cs typeface="Funnel Sans" pitchFamily="34" charset="-120"/>
              </a:rPr>
              <a:t>Transitional training focuses on change management, skill development, communication, support systems, and feedback mechanisms. These elements ensure employees navigate transitions successfully.</a:t>
            </a:r>
            <a:endParaRPr lang="en-US" sz="1542" dirty="0"/>
          </a:p>
        </p:txBody>
      </p:sp>
      <p:sp>
        <p:nvSpPr>
          <p:cNvPr id="4" name="Shape 2"/>
          <p:cNvSpPr/>
          <p:nvPr/>
        </p:nvSpPr>
        <p:spPr>
          <a:xfrm>
            <a:off x="698103" y="2630984"/>
            <a:ext cx="3465612" cy="1782068"/>
          </a:xfrm>
          <a:prstGeom prst="roundRect">
            <a:avLst>
              <a:gd name="adj" fmla="val 4701"/>
            </a:avLst>
          </a:prstGeom>
          <a:solidFill>
            <a:srgbClr val="FAF5EB"/>
          </a:solidFill>
          <a:ln w="7620">
            <a:solidFill>
              <a:srgbClr val="D5CDBE"/>
            </a:solidFill>
            <a:prstDash val="solid"/>
          </a:ln>
        </p:spPr>
      </p:sp>
      <p:sp>
        <p:nvSpPr>
          <p:cNvPr id="5" name="Text 3"/>
          <p:cNvSpPr/>
          <p:nvPr/>
        </p:nvSpPr>
        <p:spPr>
          <a:xfrm>
            <a:off x="903883" y="2836764"/>
            <a:ext cx="2406154" cy="293291"/>
          </a:xfrm>
          <a:prstGeom prst="rect">
            <a:avLst/>
          </a:prstGeom>
          <a:noFill/>
          <a:ln/>
        </p:spPr>
        <p:txBody>
          <a:bodyPr wrap="none" lIns="0" tIns="0" rIns="0" bIns="0" rtlCol="0" anchor="t"/>
          <a:lstStyle/>
          <a:p>
            <a:pPr>
              <a:lnSpc>
                <a:spcPts val="2292"/>
              </a:lnSpc>
            </a:pPr>
            <a:r>
              <a:rPr lang="en-US" sz="1833" dirty="0">
                <a:solidFill>
                  <a:srgbClr val="2B3541"/>
                </a:solidFill>
                <a:latin typeface="Funnel Display" pitchFamily="34" charset="0"/>
                <a:ea typeface="Funnel Display" pitchFamily="34" charset="-122"/>
                <a:cs typeface="Funnel Display" pitchFamily="34" charset="-120"/>
              </a:rPr>
              <a:t>Change Management</a:t>
            </a:r>
            <a:endParaRPr lang="en-US" sz="1833" dirty="0"/>
          </a:p>
        </p:txBody>
      </p:sp>
      <p:sp>
        <p:nvSpPr>
          <p:cNvPr id="6" name="Text 4"/>
          <p:cNvSpPr/>
          <p:nvPr/>
        </p:nvSpPr>
        <p:spPr>
          <a:xfrm>
            <a:off x="903883" y="3249712"/>
            <a:ext cx="3054053" cy="638373"/>
          </a:xfrm>
          <a:prstGeom prst="rect">
            <a:avLst/>
          </a:prstGeom>
          <a:noFill/>
          <a:ln/>
        </p:spPr>
        <p:txBody>
          <a:bodyPr wrap="square" lIns="0" tIns="0" rIns="0" bIns="0" rtlCol="0" anchor="t"/>
          <a:lstStyle/>
          <a:p>
            <a:pPr>
              <a:lnSpc>
                <a:spcPts val="2500"/>
              </a:lnSpc>
            </a:pPr>
            <a:r>
              <a:rPr lang="en-US" sz="1542" dirty="0">
                <a:solidFill>
                  <a:srgbClr val="2B3541"/>
                </a:solidFill>
                <a:latin typeface="Funnel Sans" pitchFamily="34" charset="0"/>
                <a:ea typeface="Funnel Sans" pitchFamily="34" charset="-122"/>
                <a:cs typeface="Funnel Sans" pitchFamily="34" charset="-120"/>
              </a:rPr>
              <a:t>Help employees understand and adapt to organizational changes.</a:t>
            </a:r>
            <a:endParaRPr lang="en-US" sz="1542" dirty="0"/>
          </a:p>
        </p:txBody>
      </p:sp>
      <p:sp>
        <p:nvSpPr>
          <p:cNvPr id="7" name="Shape 5"/>
          <p:cNvSpPr/>
          <p:nvPr/>
        </p:nvSpPr>
        <p:spPr>
          <a:xfrm>
            <a:off x="4363144" y="2630984"/>
            <a:ext cx="3465612" cy="1782068"/>
          </a:xfrm>
          <a:prstGeom prst="roundRect">
            <a:avLst>
              <a:gd name="adj" fmla="val 4701"/>
            </a:avLst>
          </a:prstGeom>
          <a:solidFill>
            <a:srgbClr val="FAF5EB"/>
          </a:solidFill>
          <a:ln w="7620">
            <a:solidFill>
              <a:srgbClr val="D5CDBE"/>
            </a:solidFill>
            <a:prstDash val="solid"/>
          </a:ln>
        </p:spPr>
      </p:sp>
      <p:sp>
        <p:nvSpPr>
          <p:cNvPr id="8" name="Text 6"/>
          <p:cNvSpPr/>
          <p:nvPr/>
        </p:nvSpPr>
        <p:spPr>
          <a:xfrm>
            <a:off x="4568925" y="2836764"/>
            <a:ext cx="2346821" cy="293291"/>
          </a:xfrm>
          <a:prstGeom prst="rect">
            <a:avLst/>
          </a:prstGeom>
          <a:noFill/>
          <a:ln/>
        </p:spPr>
        <p:txBody>
          <a:bodyPr wrap="none" lIns="0" tIns="0" rIns="0" bIns="0" rtlCol="0" anchor="t"/>
          <a:lstStyle/>
          <a:p>
            <a:pPr>
              <a:lnSpc>
                <a:spcPts val="2292"/>
              </a:lnSpc>
            </a:pPr>
            <a:r>
              <a:rPr lang="en-US" sz="1833" dirty="0">
                <a:solidFill>
                  <a:srgbClr val="2B3541"/>
                </a:solidFill>
                <a:latin typeface="Funnel Display" pitchFamily="34" charset="0"/>
                <a:ea typeface="Funnel Display" pitchFamily="34" charset="-122"/>
                <a:cs typeface="Funnel Display" pitchFamily="34" charset="-120"/>
              </a:rPr>
              <a:t>Skill Development</a:t>
            </a:r>
            <a:endParaRPr lang="en-US" sz="1833" dirty="0"/>
          </a:p>
        </p:txBody>
      </p:sp>
      <p:sp>
        <p:nvSpPr>
          <p:cNvPr id="9" name="Text 7"/>
          <p:cNvSpPr/>
          <p:nvPr/>
        </p:nvSpPr>
        <p:spPr>
          <a:xfrm>
            <a:off x="4568924" y="3249712"/>
            <a:ext cx="3054053" cy="638373"/>
          </a:xfrm>
          <a:prstGeom prst="rect">
            <a:avLst/>
          </a:prstGeom>
          <a:noFill/>
          <a:ln/>
        </p:spPr>
        <p:txBody>
          <a:bodyPr wrap="square" lIns="0" tIns="0" rIns="0" bIns="0" rtlCol="0" anchor="t"/>
          <a:lstStyle/>
          <a:p>
            <a:pPr>
              <a:lnSpc>
                <a:spcPts val="2500"/>
              </a:lnSpc>
            </a:pPr>
            <a:r>
              <a:rPr lang="en-US" sz="1542" dirty="0">
                <a:solidFill>
                  <a:srgbClr val="2B3541"/>
                </a:solidFill>
                <a:latin typeface="Funnel Sans" pitchFamily="34" charset="0"/>
                <a:ea typeface="Funnel Sans" pitchFamily="34" charset="-122"/>
                <a:cs typeface="Funnel Sans" pitchFamily="34" charset="-120"/>
              </a:rPr>
              <a:t>Provide training for new skills required in revised roles.</a:t>
            </a:r>
            <a:endParaRPr lang="en-US" sz="1542" dirty="0"/>
          </a:p>
        </p:txBody>
      </p:sp>
      <p:sp>
        <p:nvSpPr>
          <p:cNvPr id="10" name="Shape 8"/>
          <p:cNvSpPr/>
          <p:nvPr/>
        </p:nvSpPr>
        <p:spPr>
          <a:xfrm>
            <a:off x="8028186" y="2630984"/>
            <a:ext cx="3465711" cy="1782068"/>
          </a:xfrm>
          <a:prstGeom prst="roundRect">
            <a:avLst>
              <a:gd name="adj" fmla="val 4701"/>
            </a:avLst>
          </a:prstGeom>
          <a:solidFill>
            <a:srgbClr val="FAF5EB"/>
          </a:solidFill>
          <a:ln w="7620">
            <a:solidFill>
              <a:srgbClr val="D5CDBE"/>
            </a:solidFill>
            <a:prstDash val="solid"/>
          </a:ln>
        </p:spPr>
      </p:sp>
      <p:sp>
        <p:nvSpPr>
          <p:cNvPr id="11" name="Text 9"/>
          <p:cNvSpPr/>
          <p:nvPr/>
        </p:nvSpPr>
        <p:spPr>
          <a:xfrm>
            <a:off x="8233966" y="2836764"/>
            <a:ext cx="2346821" cy="293291"/>
          </a:xfrm>
          <a:prstGeom prst="rect">
            <a:avLst/>
          </a:prstGeom>
          <a:noFill/>
          <a:ln/>
        </p:spPr>
        <p:txBody>
          <a:bodyPr wrap="none" lIns="0" tIns="0" rIns="0" bIns="0" rtlCol="0" anchor="t"/>
          <a:lstStyle/>
          <a:p>
            <a:pPr>
              <a:lnSpc>
                <a:spcPts val="2292"/>
              </a:lnSpc>
            </a:pPr>
            <a:r>
              <a:rPr lang="en-US" sz="1833" dirty="0">
                <a:solidFill>
                  <a:srgbClr val="2B3541"/>
                </a:solidFill>
                <a:latin typeface="Funnel Display" pitchFamily="34" charset="0"/>
                <a:ea typeface="Funnel Display" pitchFamily="34" charset="-122"/>
                <a:cs typeface="Funnel Display" pitchFamily="34" charset="-120"/>
              </a:rPr>
              <a:t>Communication</a:t>
            </a:r>
            <a:endParaRPr lang="en-US" sz="1833" dirty="0"/>
          </a:p>
        </p:txBody>
      </p:sp>
      <p:sp>
        <p:nvSpPr>
          <p:cNvPr id="12" name="Text 10"/>
          <p:cNvSpPr/>
          <p:nvPr/>
        </p:nvSpPr>
        <p:spPr>
          <a:xfrm>
            <a:off x="8233966" y="3249712"/>
            <a:ext cx="3054152" cy="957560"/>
          </a:xfrm>
          <a:prstGeom prst="rect">
            <a:avLst/>
          </a:prstGeom>
          <a:noFill/>
          <a:ln/>
        </p:spPr>
        <p:txBody>
          <a:bodyPr wrap="square" lIns="0" tIns="0" rIns="0" bIns="0" rtlCol="0" anchor="t"/>
          <a:lstStyle/>
          <a:p>
            <a:pPr>
              <a:lnSpc>
                <a:spcPts val="2500"/>
              </a:lnSpc>
            </a:pPr>
            <a:r>
              <a:rPr lang="en-US" sz="1542" dirty="0">
                <a:solidFill>
                  <a:srgbClr val="2B3541"/>
                </a:solidFill>
                <a:latin typeface="Funnel Sans" pitchFamily="34" charset="0"/>
                <a:ea typeface="Funnel Sans" pitchFamily="34" charset="-122"/>
                <a:cs typeface="Funnel Sans" pitchFamily="34" charset="-120"/>
              </a:rPr>
              <a:t>Ensure clear, transparent information about changes and support.</a:t>
            </a:r>
            <a:endParaRPr lang="en-US" sz="1542" dirty="0"/>
          </a:p>
        </p:txBody>
      </p:sp>
      <p:sp>
        <p:nvSpPr>
          <p:cNvPr id="13" name="Shape 11"/>
          <p:cNvSpPr/>
          <p:nvPr/>
        </p:nvSpPr>
        <p:spPr>
          <a:xfrm>
            <a:off x="698103" y="4612482"/>
            <a:ext cx="5298182" cy="1462882"/>
          </a:xfrm>
          <a:prstGeom prst="roundRect">
            <a:avLst>
              <a:gd name="adj" fmla="val 5727"/>
            </a:avLst>
          </a:prstGeom>
          <a:solidFill>
            <a:srgbClr val="FAF5EB"/>
          </a:solidFill>
          <a:ln w="7620">
            <a:solidFill>
              <a:srgbClr val="D5CDBE"/>
            </a:solidFill>
            <a:prstDash val="solid"/>
          </a:ln>
        </p:spPr>
      </p:sp>
      <p:sp>
        <p:nvSpPr>
          <p:cNvPr id="14" name="Text 12"/>
          <p:cNvSpPr/>
          <p:nvPr/>
        </p:nvSpPr>
        <p:spPr>
          <a:xfrm>
            <a:off x="903883" y="4818261"/>
            <a:ext cx="2346821" cy="293291"/>
          </a:xfrm>
          <a:prstGeom prst="rect">
            <a:avLst/>
          </a:prstGeom>
          <a:noFill/>
          <a:ln/>
        </p:spPr>
        <p:txBody>
          <a:bodyPr wrap="none" lIns="0" tIns="0" rIns="0" bIns="0" rtlCol="0" anchor="t"/>
          <a:lstStyle/>
          <a:p>
            <a:pPr>
              <a:lnSpc>
                <a:spcPts val="2292"/>
              </a:lnSpc>
            </a:pPr>
            <a:r>
              <a:rPr lang="en-US" sz="1833" dirty="0">
                <a:solidFill>
                  <a:srgbClr val="2B3541"/>
                </a:solidFill>
                <a:latin typeface="Funnel Display" pitchFamily="34" charset="0"/>
                <a:ea typeface="Funnel Display" pitchFamily="34" charset="-122"/>
                <a:cs typeface="Funnel Display" pitchFamily="34" charset="-120"/>
              </a:rPr>
              <a:t>Support Systems</a:t>
            </a:r>
            <a:endParaRPr lang="en-US" sz="1833" dirty="0"/>
          </a:p>
        </p:txBody>
      </p:sp>
      <p:sp>
        <p:nvSpPr>
          <p:cNvPr id="15" name="Text 13"/>
          <p:cNvSpPr/>
          <p:nvPr/>
        </p:nvSpPr>
        <p:spPr>
          <a:xfrm>
            <a:off x="903883" y="5231209"/>
            <a:ext cx="4886623" cy="638373"/>
          </a:xfrm>
          <a:prstGeom prst="rect">
            <a:avLst/>
          </a:prstGeom>
          <a:noFill/>
          <a:ln/>
        </p:spPr>
        <p:txBody>
          <a:bodyPr wrap="square" lIns="0" tIns="0" rIns="0" bIns="0" rtlCol="0" anchor="t"/>
          <a:lstStyle/>
          <a:p>
            <a:pPr>
              <a:lnSpc>
                <a:spcPts val="2500"/>
              </a:lnSpc>
            </a:pPr>
            <a:r>
              <a:rPr lang="en-US" sz="1542" dirty="0">
                <a:solidFill>
                  <a:srgbClr val="2B3541"/>
                </a:solidFill>
                <a:latin typeface="Funnel Sans" pitchFamily="34" charset="0"/>
                <a:ea typeface="Funnel Sans" pitchFamily="34" charset="-122"/>
                <a:cs typeface="Funnel Sans" pitchFamily="34" charset="-120"/>
              </a:rPr>
              <a:t>Establish mentors, coaches, or peer networks for assistance.</a:t>
            </a:r>
            <a:endParaRPr lang="en-US" sz="1542" dirty="0"/>
          </a:p>
        </p:txBody>
      </p:sp>
      <p:sp>
        <p:nvSpPr>
          <p:cNvPr id="16" name="Shape 14"/>
          <p:cNvSpPr/>
          <p:nvPr/>
        </p:nvSpPr>
        <p:spPr>
          <a:xfrm>
            <a:off x="6195715" y="4612482"/>
            <a:ext cx="5298182" cy="1462882"/>
          </a:xfrm>
          <a:prstGeom prst="roundRect">
            <a:avLst>
              <a:gd name="adj" fmla="val 5727"/>
            </a:avLst>
          </a:prstGeom>
          <a:solidFill>
            <a:srgbClr val="FAF5EB"/>
          </a:solidFill>
          <a:ln w="7620">
            <a:solidFill>
              <a:srgbClr val="D5CDBE"/>
            </a:solidFill>
            <a:prstDash val="solid"/>
          </a:ln>
        </p:spPr>
      </p:sp>
      <p:sp>
        <p:nvSpPr>
          <p:cNvPr id="17" name="Text 15"/>
          <p:cNvSpPr/>
          <p:nvPr/>
        </p:nvSpPr>
        <p:spPr>
          <a:xfrm>
            <a:off x="6401495" y="4818261"/>
            <a:ext cx="2539901" cy="293291"/>
          </a:xfrm>
          <a:prstGeom prst="rect">
            <a:avLst/>
          </a:prstGeom>
          <a:noFill/>
          <a:ln/>
        </p:spPr>
        <p:txBody>
          <a:bodyPr wrap="none" lIns="0" tIns="0" rIns="0" bIns="0" rtlCol="0" anchor="t"/>
          <a:lstStyle/>
          <a:p>
            <a:pPr>
              <a:lnSpc>
                <a:spcPts val="2292"/>
              </a:lnSpc>
            </a:pPr>
            <a:r>
              <a:rPr lang="en-US" sz="1833" dirty="0">
                <a:solidFill>
                  <a:srgbClr val="2B3541"/>
                </a:solidFill>
                <a:latin typeface="Funnel Display" pitchFamily="34" charset="0"/>
                <a:ea typeface="Funnel Display" pitchFamily="34" charset="-122"/>
                <a:cs typeface="Funnel Display" pitchFamily="34" charset="-120"/>
              </a:rPr>
              <a:t>Feedback Mechanisms</a:t>
            </a:r>
            <a:endParaRPr lang="en-US" sz="1833" dirty="0"/>
          </a:p>
        </p:txBody>
      </p:sp>
      <p:sp>
        <p:nvSpPr>
          <p:cNvPr id="18" name="Text 16"/>
          <p:cNvSpPr/>
          <p:nvPr/>
        </p:nvSpPr>
        <p:spPr>
          <a:xfrm>
            <a:off x="6401494" y="5231209"/>
            <a:ext cx="4886623" cy="319187"/>
          </a:xfrm>
          <a:prstGeom prst="rect">
            <a:avLst/>
          </a:prstGeom>
          <a:noFill/>
          <a:ln/>
        </p:spPr>
        <p:txBody>
          <a:bodyPr wrap="none" lIns="0" tIns="0" rIns="0" bIns="0" rtlCol="0" anchor="t"/>
          <a:lstStyle/>
          <a:p>
            <a:pPr>
              <a:lnSpc>
                <a:spcPts val="2500"/>
              </a:lnSpc>
            </a:pPr>
            <a:r>
              <a:rPr lang="en-US" sz="1542" dirty="0">
                <a:solidFill>
                  <a:srgbClr val="2B3541"/>
                </a:solidFill>
                <a:latin typeface="Funnel Sans" pitchFamily="34" charset="0"/>
                <a:ea typeface="Funnel Sans" pitchFamily="34" charset="-122"/>
                <a:cs typeface="Funnel Sans" pitchFamily="34" charset="-120"/>
              </a:rPr>
              <a:t>Encourage open channels for concerns and input.</a:t>
            </a:r>
            <a:endParaRPr lang="en-US" sz="1542"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05520" y="397173"/>
            <a:ext cx="6911479" cy="424855"/>
          </a:xfrm>
          <a:prstGeom prst="rect">
            <a:avLst/>
          </a:prstGeom>
          <a:noFill/>
          <a:ln/>
        </p:spPr>
        <p:txBody>
          <a:bodyPr wrap="none" lIns="0" tIns="0" rIns="0" bIns="0" rtlCol="0" anchor="t"/>
          <a:lstStyle/>
          <a:p>
            <a:pPr>
              <a:lnSpc>
                <a:spcPts val="3333"/>
              </a:lnSpc>
            </a:pPr>
            <a:r>
              <a:rPr lang="en-US" sz="2667" dirty="0">
                <a:solidFill>
                  <a:srgbClr val="051D3A"/>
                </a:solidFill>
                <a:latin typeface="Funnel Display" pitchFamily="34" charset="0"/>
                <a:ea typeface="Funnel Display" pitchFamily="34" charset="-122"/>
                <a:cs typeface="Funnel Display" pitchFamily="34" charset="-120"/>
              </a:rPr>
              <a:t>Developing a Transitional Training Program</a:t>
            </a:r>
            <a:endParaRPr lang="en-US" sz="2667" dirty="0"/>
          </a:p>
        </p:txBody>
      </p:sp>
      <p:sp>
        <p:nvSpPr>
          <p:cNvPr id="9" name="TextBox 8">
            <a:extLst>
              <a:ext uri="{FF2B5EF4-FFF2-40B4-BE49-F238E27FC236}">
                <a16:creationId xmlns:a16="http://schemas.microsoft.com/office/drawing/2014/main" id="{1425504A-4475-E51D-EB66-7C02E76367B1}"/>
              </a:ext>
            </a:extLst>
          </p:cNvPr>
          <p:cNvSpPr txBox="1"/>
          <p:nvPr/>
        </p:nvSpPr>
        <p:spPr>
          <a:xfrm>
            <a:off x="741948" y="1376717"/>
            <a:ext cx="10367210" cy="5386090"/>
          </a:xfrm>
          <a:prstGeom prst="rect">
            <a:avLst/>
          </a:prstGeom>
          <a:noFill/>
        </p:spPr>
        <p:txBody>
          <a:bodyPr wrap="square">
            <a:spAutoFit/>
          </a:bodyPr>
          <a:lstStyle/>
          <a:p>
            <a:pPr marL="285739" indent="-285739" algn="just" fontAlgn="base">
              <a:lnSpc>
                <a:spcPct val="115000"/>
              </a:lnSpc>
              <a:spcAft>
                <a:spcPts val="500"/>
              </a:spcAft>
              <a:tabLst>
                <a:tab pos="380985" algn="l"/>
              </a:tabLst>
            </a:pPr>
            <a:r>
              <a:rPr lang="en-US" sz="2000" b="1"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Conduct a Needs Assessment: </a:t>
            </a:r>
            <a:r>
              <a:rPr lang="en-US" sz="2000"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Identify the specific changes occurring in the workplace. Determine the training needs of employees based on the upcoming transition.</a:t>
            </a:r>
            <a:endParaRPr lang="en-IN" sz="2000" dirty="0">
              <a:latin typeface="Times New Roman" panose="02020603050405020304" pitchFamily="18" charset="0"/>
              <a:ea typeface="Times New Roman" panose="02020603050405020304" pitchFamily="18" charset="0"/>
              <a:cs typeface="Times New Roman" panose="02020603050405020304" pitchFamily="18" charset="0"/>
            </a:endParaRPr>
          </a:p>
          <a:p>
            <a:pPr marL="285739" indent="-285739" algn="just" fontAlgn="base">
              <a:lnSpc>
                <a:spcPct val="115000"/>
              </a:lnSpc>
              <a:spcAft>
                <a:spcPts val="500"/>
              </a:spcAft>
              <a:tabLst>
                <a:tab pos="380985" algn="l"/>
              </a:tabLst>
            </a:pPr>
            <a:r>
              <a:rPr lang="en-US" sz="2000" b="1"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Set Clear Objectives: </a:t>
            </a:r>
            <a:r>
              <a:rPr lang="en-US" sz="2000"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Define the goals of the training program. Ensure that objectives are specific, measurable, achievable, relevant, and time-bound (SMART).</a:t>
            </a:r>
            <a:endParaRPr lang="en-IN" sz="2000" dirty="0">
              <a:latin typeface="Times New Roman" panose="02020603050405020304" pitchFamily="18" charset="0"/>
              <a:ea typeface="Times New Roman" panose="02020603050405020304" pitchFamily="18" charset="0"/>
              <a:cs typeface="Times New Roman" panose="02020603050405020304" pitchFamily="18" charset="0"/>
            </a:endParaRPr>
          </a:p>
          <a:p>
            <a:pPr marL="285739" indent="-285739" algn="just" fontAlgn="base">
              <a:lnSpc>
                <a:spcPct val="115000"/>
              </a:lnSpc>
              <a:spcAft>
                <a:spcPts val="500"/>
              </a:spcAft>
              <a:tabLst>
                <a:tab pos="380985" algn="l"/>
              </a:tabLst>
            </a:pPr>
            <a:r>
              <a:rPr lang="en-US" sz="2000" b="1"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Design the Curriculum: </a:t>
            </a:r>
            <a:r>
              <a:rPr lang="en-US" sz="2000"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Develop a structured training plan that covers all necessary topics. Include various training methods to cater to different learning styles.</a:t>
            </a:r>
            <a:endParaRPr lang="en-IN" sz="2000" dirty="0">
              <a:latin typeface="Times New Roman" panose="02020603050405020304" pitchFamily="18" charset="0"/>
              <a:ea typeface="Times New Roman" panose="02020603050405020304" pitchFamily="18" charset="0"/>
              <a:cs typeface="Times New Roman" panose="02020603050405020304" pitchFamily="18" charset="0"/>
            </a:endParaRPr>
          </a:p>
          <a:p>
            <a:pPr marL="285739" indent="-285739" algn="just" fontAlgn="base">
              <a:lnSpc>
                <a:spcPct val="115000"/>
              </a:lnSpc>
              <a:spcAft>
                <a:spcPts val="500"/>
              </a:spcAft>
              <a:tabLst>
                <a:tab pos="380985" algn="l"/>
              </a:tabLst>
            </a:pPr>
            <a:r>
              <a:rPr lang="en-US" sz="2000" b="1"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Engage Stakeholders: </a:t>
            </a:r>
            <a:r>
              <a:rPr lang="en-US" sz="2000"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Involve key stakeholders in the planning process. Gather input from managers, employees, and subject matter experts.</a:t>
            </a:r>
            <a:endParaRPr lang="en-IN" sz="2000" dirty="0">
              <a:latin typeface="Times New Roman" panose="02020603050405020304" pitchFamily="18" charset="0"/>
              <a:ea typeface="Times New Roman" panose="02020603050405020304" pitchFamily="18" charset="0"/>
              <a:cs typeface="Times New Roman" panose="02020603050405020304" pitchFamily="18" charset="0"/>
            </a:endParaRPr>
          </a:p>
          <a:p>
            <a:pPr marL="285739" indent="-285739" algn="just" fontAlgn="base">
              <a:lnSpc>
                <a:spcPct val="115000"/>
              </a:lnSpc>
              <a:spcAft>
                <a:spcPts val="500"/>
              </a:spcAft>
              <a:tabLst>
                <a:tab pos="380985" algn="l"/>
              </a:tabLst>
            </a:pPr>
            <a:r>
              <a:rPr lang="en-US" sz="2000" b="1"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Allocate Resources: </a:t>
            </a:r>
            <a:r>
              <a:rPr lang="en-US" sz="2000"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Ensure that adequate resources, such as budget, time, and personnel, are available for the training program. Invest in necessary tools and technologies to support the training.</a:t>
            </a:r>
            <a:endParaRPr lang="en-IN" sz="2000" dirty="0">
              <a:latin typeface="Times New Roman" panose="02020603050405020304" pitchFamily="18" charset="0"/>
              <a:ea typeface="Times New Roman" panose="02020603050405020304" pitchFamily="18" charset="0"/>
              <a:cs typeface="Times New Roman" panose="02020603050405020304" pitchFamily="18" charset="0"/>
            </a:endParaRPr>
          </a:p>
          <a:p>
            <a:pPr marL="285739" indent="-285739" algn="just" fontAlgn="base">
              <a:lnSpc>
                <a:spcPct val="115000"/>
              </a:lnSpc>
              <a:spcAft>
                <a:spcPts val="500"/>
              </a:spcAft>
              <a:tabLst>
                <a:tab pos="380985" algn="l"/>
              </a:tabLst>
            </a:pPr>
            <a:r>
              <a:rPr lang="en-US" sz="2000" b="1"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Implement the Training Program: </a:t>
            </a:r>
            <a:r>
              <a:rPr lang="en-US" sz="2000"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Roll out the training program according to the planned schedule. Monitor participation and engagement throughout the training process.</a:t>
            </a:r>
            <a:endParaRPr lang="en-IN" sz="2000" dirty="0">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en-US" sz="2000" b="1"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Evaluate and Revise</a:t>
            </a:r>
            <a:endParaRPr lang="en-IN"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0FD9FB-0760-FE06-F7D7-4B85980F3908}"/>
              </a:ext>
            </a:extLst>
          </p:cNvPr>
          <p:cNvSpPr txBox="1"/>
          <p:nvPr/>
        </p:nvSpPr>
        <p:spPr>
          <a:xfrm>
            <a:off x="895350" y="130465"/>
            <a:ext cx="10594808" cy="6576609"/>
          </a:xfrm>
          <a:prstGeom prst="rect">
            <a:avLst/>
          </a:prstGeom>
          <a:noFill/>
        </p:spPr>
        <p:txBody>
          <a:bodyPr wrap="square">
            <a:spAutoFit/>
          </a:bodyPr>
          <a:lstStyle/>
          <a:p>
            <a:pPr algn="ctr">
              <a:spcAft>
                <a:spcPts val="500"/>
              </a:spcAft>
            </a:pPr>
            <a:r>
              <a:rPr lang="en-US" sz="2000" b="1" spc="4" dirty="0">
                <a:solidFill>
                  <a:srgbClr val="354093"/>
                </a:solidFill>
                <a:latin typeface="Times New Roman" panose="02020603050405020304" pitchFamily="18" charset="0"/>
                <a:ea typeface="Times New Roman" panose="02020603050405020304" pitchFamily="18" charset="0"/>
              </a:rPr>
              <a:t>ON-GOING TRAINING CHECKLIST</a:t>
            </a:r>
            <a:endParaRPr lang="en-IN" sz="2000" b="1" dirty="0">
              <a:latin typeface="Times New Roman" panose="02020603050405020304" pitchFamily="18" charset="0"/>
              <a:ea typeface="Times New Roman" panose="02020603050405020304" pitchFamily="18" charset="0"/>
            </a:endParaRPr>
          </a:p>
          <a:p>
            <a:pPr algn="just">
              <a:spcAft>
                <a:spcPts val="500"/>
              </a:spcAft>
            </a:pPr>
            <a:r>
              <a:rPr lang="en-US" sz="1667" b="1" spc="4" dirty="0">
                <a:solidFill>
                  <a:srgbClr val="354093"/>
                </a:solidFill>
                <a:latin typeface="Times New Roman" panose="02020603050405020304" pitchFamily="18" charset="0"/>
                <a:ea typeface="Times New Roman" panose="02020603050405020304" pitchFamily="18" charset="0"/>
              </a:rPr>
              <a:t>Identify Key Roles and Responsibilities</a:t>
            </a:r>
            <a:endParaRPr lang="en-IN" sz="1667" dirty="0">
              <a:latin typeface="Times New Roman" panose="02020603050405020304" pitchFamily="18" charset="0"/>
              <a:ea typeface="Times New Roman" panose="02020603050405020304" pitchFamily="18" charset="0"/>
            </a:endParaRPr>
          </a:p>
          <a:p>
            <a:pPr marL="285739" indent="-285739" algn="just" fontAlgn="base">
              <a:lnSpc>
                <a:spcPct val="115000"/>
              </a:lnSpc>
              <a:spcAft>
                <a:spcPts val="500"/>
              </a:spcAft>
              <a:buSzPts val="1000"/>
              <a:buFont typeface="Symbol" panose="05050102010706020507" pitchFamily="18" charset="2"/>
              <a:buChar char=""/>
              <a:tabLst>
                <a:tab pos="380985" algn="l"/>
              </a:tabLst>
            </a:pPr>
            <a:r>
              <a:rPr lang="en-US" sz="1667"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List all positions affected by the transition.</a:t>
            </a:r>
            <a:endParaRPr lang="en-IN" sz="1667" dirty="0">
              <a:latin typeface="Calibri" panose="020F0502020204030204" pitchFamily="34" charset="0"/>
              <a:ea typeface="Times New Roman" panose="02020603050405020304" pitchFamily="18" charset="0"/>
              <a:cs typeface="Times New Roman" panose="02020603050405020304" pitchFamily="18" charset="0"/>
            </a:endParaRPr>
          </a:p>
          <a:p>
            <a:pPr marL="285739" indent="-285739" algn="just" fontAlgn="base">
              <a:lnSpc>
                <a:spcPct val="115000"/>
              </a:lnSpc>
              <a:spcAft>
                <a:spcPts val="500"/>
              </a:spcAft>
              <a:buSzPts val="1000"/>
              <a:buFont typeface="Symbol" panose="05050102010706020507" pitchFamily="18" charset="2"/>
              <a:buChar char=""/>
              <a:tabLst>
                <a:tab pos="380985" algn="l"/>
              </a:tabLst>
            </a:pPr>
            <a:r>
              <a:rPr lang="en-US" sz="1667"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Clearly define new responsibilities and tasks for each role.</a:t>
            </a:r>
            <a:endParaRPr lang="en-IN" sz="1667"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500"/>
              </a:spcAft>
            </a:pPr>
            <a:r>
              <a:rPr lang="en-US" sz="1667" spc="4" dirty="0">
                <a:solidFill>
                  <a:srgbClr val="354093"/>
                </a:solidFill>
                <a:latin typeface="Times New Roman" panose="02020603050405020304" pitchFamily="18" charset="0"/>
                <a:ea typeface="Times New Roman" panose="02020603050405020304" pitchFamily="18" charset="0"/>
              </a:rPr>
              <a:t> </a:t>
            </a:r>
            <a:r>
              <a:rPr lang="en-US" sz="1667" b="1" spc="4" dirty="0">
                <a:solidFill>
                  <a:srgbClr val="354093"/>
                </a:solidFill>
                <a:latin typeface="Times New Roman" panose="02020603050405020304" pitchFamily="18" charset="0"/>
                <a:ea typeface="Times New Roman" panose="02020603050405020304" pitchFamily="18" charset="0"/>
              </a:rPr>
              <a:t>Assess Skills and Competencies</a:t>
            </a:r>
            <a:endParaRPr lang="en-IN" sz="1667" dirty="0">
              <a:latin typeface="Times New Roman" panose="02020603050405020304" pitchFamily="18" charset="0"/>
              <a:ea typeface="Times New Roman" panose="02020603050405020304" pitchFamily="18" charset="0"/>
            </a:endParaRPr>
          </a:p>
          <a:p>
            <a:pPr marL="285739" indent="-285739" algn="just" fontAlgn="base">
              <a:lnSpc>
                <a:spcPct val="115000"/>
              </a:lnSpc>
              <a:spcAft>
                <a:spcPts val="500"/>
              </a:spcAft>
              <a:buSzPts val="1000"/>
              <a:buFont typeface="Symbol" panose="05050102010706020507" pitchFamily="18" charset="2"/>
              <a:buChar char=""/>
              <a:tabLst>
                <a:tab pos="380985" algn="l"/>
              </a:tabLst>
            </a:pPr>
            <a:r>
              <a:rPr lang="en-US" sz="1667"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Conduct a skills gap analysis to determine training needs.</a:t>
            </a:r>
            <a:endParaRPr lang="en-IN" sz="1667" dirty="0">
              <a:latin typeface="Calibri" panose="020F0502020204030204" pitchFamily="34" charset="0"/>
              <a:ea typeface="Times New Roman" panose="02020603050405020304" pitchFamily="18" charset="0"/>
              <a:cs typeface="Times New Roman" panose="02020603050405020304" pitchFamily="18" charset="0"/>
            </a:endParaRPr>
          </a:p>
          <a:p>
            <a:pPr marL="285739" indent="-285739" algn="just" fontAlgn="base">
              <a:lnSpc>
                <a:spcPct val="115000"/>
              </a:lnSpc>
              <a:spcAft>
                <a:spcPts val="500"/>
              </a:spcAft>
              <a:buSzPts val="1000"/>
              <a:buFont typeface="Symbol" panose="05050102010706020507" pitchFamily="18" charset="2"/>
              <a:buChar char=""/>
              <a:tabLst>
                <a:tab pos="380985" algn="l"/>
              </a:tabLst>
            </a:pPr>
            <a:r>
              <a:rPr lang="en-US" sz="1667"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Identify both technical and soft skills required for the new roles.</a:t>
            </a:r>
            <a:endParaRPr lang="en-IN" sz="1667"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500"/>
              </a:spcAft>
            </a:pPr>
            <a:r>
              <a:rPr lang="en-US" sz="1667" spc="4" dirty="0">
                <a:solidFill>
                  <a:srgbClr val="354093"/>
                </a:solidFill>
                <a:latin typeface="Times New Roman" panose="02020603050405020304" pitchFamily="18" charset="0"/>
                <a:ea typeface="Times New Roman" panose="02020603050405020304" pitchFamily="18" charset="0"/>
              </a:rPr>
              <a:t> </a:t>
            </a:r>
            <a:r>
              <a:rPr lang="en-US" sz="1667" b="1" spc="4" dirty="0">
                <a:solidFill>
                  <a:srgbClr val="354093"/>
                </a:solidFill>
                <a:latin typeface="Times New Roman" panose="02020603050405020304" pitchFamily="18" charset="0"/>
                <a:ea typeface="Times New Roman" panose="02020603050405020304" pitchFamily="18" charset="0"/>
              </a:rPr>
              <a:t>Develop Training Materials</a:t>
            </a:r>
            <a:endParaRPr lang="en-IN" sz="1667" dirty="0">
              <a:latin typeface="Times New Roman" panose="02020603050405020304" pitchFamily="18" charset="0"/>
              <a:ea typeface="Times New Roman" panose="02020603050405020304" pitchFamily="18" charset="0"/>
            </a:endParaRPr>
          </a:p>
          <a:p>
            <a:pPr marL="285739" indent="-285739" algn="just" fontAlgn="base">
              <a:lnSpc>
                <a:spcPct val="115000"/>
              </a:lnSpc>
              <a:spcAft>
                <a:spcPts val="500"/>
              </a:spcAft>
              <a:buSzPts val="1000"/>
              <a:buFont typeface="Symbol" panose="05050102010706020507" pitchFamily="18" charset="2"/>
              <a:buChar char=""/>
              <a:tabLst>
                <a:tab pos="380985" algn="l"/>
              </a:tabLst>
            </a:pPr>
            <a:r>
              <a:rPr lang="en-US" sz="1667"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Create comprehensive training manuals, guides, and e-learning modules. </a:t>
            </a:r>
          </a:p>
          <a:p>
            <a:pPr marL="285739" indent="-285739" algn="just" fontAlgn="base">
              <a:lnSpc>
                <a:spcPct val="115000"/>
              </a:lnSpc>
              <a:spcAft>
                <a:spcPts val="500"/>
              </a:spcAft>
              <a:buSzPts val="1000"/>
              <a:buFont typeface="Symbol" panose="05050102010706020507" pitchFamily="18" charset="2"/>
              <a:buChar char=""/>
              <a:tabLst>
                <a:tab pos="380985" algn="l"/>
              </a:tabLst>
            </a:pPr>
            <a:r>
              <a:rPr lang="en-US" sz="1667"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Incorporate a variety of formats, such as videos, quizzes, and interactive simulations</a:t>
            </a:r>
            <a:endParaRPr lang="en-IN" sz="1667"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500"/>
              </a:spcAft>
            </a:pPr>
            <a:r>
              <a:rPr lang="en-US" sz="1667" spc="4" dirty="0">
                <a:solidFill>
                  <a:srgbClr val="354093"/>
                </a:solidFill>
                <a:latin typeface="Times New Roman" panose="02020603050405020304" pitchFamily="18" charset="0"/>
                <a:ea typeface="Times New Roman" panose="02020603050405020304" pitchFamily="18" charset="0"/>
              </a:rPr>
              <a:t> </a:t>
            </a:r>
            <a:r>
              <a:rPr lang="en-US" sz="1667" b="1" spc="4" dirty="0">
                <a:solidFill>
                  <a:srgbClr val="354093"/>
                </a:solidFill>
                <a:latin typeface="Times New Roman" panose="02020603050405020304" pitchFamily="18" charset="0"/>
                <a:ea typeface="Times New Roman" panose="02020603050405020304" pitchFamily="18" charset="0"/>
              </a:rPr>
              <a:t>Schedule Training Sessions</a:t>
            </a:r>
            <a:endParaRPr lang="en-IN" sz="1667" dirty="0">
              <a:latin typeface="Times New Roman" panose="02020603050405020304" pitchFamily="18" charset="0"/>
              <a:ea typeface="Times New Roman" panose="02020603050405020304" pitchFamily="18" charset="0"/>
            </a:endParaRPr>
          </a:p>
          <a:p>
            <a:pPr marL="285739" indent="-285739" algn="just" fontAlgn="base">
              <a:lnSpc>
                <a:spcPct val="115000"/>
              </a:lnSpc>
              <a:spcAft>
                <a:spcPts val="500"/>
              </a:spcAft>
              <a:buSzPts val="1000"/>
              <a:buFont typeface="Symbol" panose="05050102010706020507" pitchFamily="18" charset="2"/>
              <a:buChar char=""/>
              <a:tabLst>
                <a:tab pos="380985" algn="l"/>
              </a:tabLst>
            </a:pPr>
            <a:r>
              <a:rPr lang="en-US" sz="1667"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Set a timeline for training delivery, including deadlines and milestones.</a:t>
            </a:r>
            <a:endParaRPr lang="en-IN" sz="1667"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500"/>
              </a:spcAft>
            </a:pPr>
            <a:r>
              <a:rPr lang="en-US" sz="1667" spc="4" dirty="0">
                <a:solidFill>
                  <a:srgbClr val="354093"/>
                </a:solidFill>
                <a:latin typeface="Times New Roman" panose="02020603050405020304" pitchFamily="18" charset="0"/>
                <a:ea typeface="Times New Roman" panose="02020603050405020304" pitchFamily="18" charset="0"/>
              </a:rPr>
              <a:t> </a:t>
            </a:r>
            <a:r>
              <a:rPr lang="en-US" sz="1667" b="1" spc="4" dirty="0">
                <a:solidFill>
                  <a:srgbClr val="354093"/>
                </a:solidFill>
                <a:latin typeface="Times New Roman" panose="02020603050405020304" pitchFamily="18" charset="0"/>
                <a:ea typeface="Times New Roman" panose="02020603050405020304" pitchFamily="18" charset="0"/>
              </a:rPr>
              <a:t>Assign Mentors or Coaches</a:t>
            </a:r>
            <a:endParaRPr lang="en-IN" sz="1667" dirty="0">
              <a:latin typeface="Times New Roman" panose="02020603050405020304" pitchFamily="18" charset="0"/>
              <a:ea typeface="Times New Roman" panose="02020603050405020304" pitchFamily="18" charset="0"/>
            </a:endParaRPr>
          </a:p>
          <a:p>
            <a:pPr marL="285739" indent="-285739" algn="just" fontAlgn="base">
              <a:lnSpc>
                <a:spcPct val="115000"/>
              </a:lnSpc>
              <a:spcAft>
                <a:spcPts val="500"/>
              </a:spcAft>
              <a:buSzPts val="1000"/>
              <a:buFont typeface="Symbol" panose="05050102010706020507" pitchFamily="18" charset="2"/>
              <a:buChar char=""/>
              <a:tabLst>
                <a:tab pos="380985" algn="l"/>
              </a:tabLst>
            </a:pPr>
            <a:r>
              <a:rPr lang="en-US" sz="1667"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Pair employees with experienced mentors for guidance and support.</a:t>
            </a:r>
            <a:endParaRPr lang="en-IN" sz="1667"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500"/>
              </a:spcAft>
            </a:pPr>
            <a:r>
              <a:rPr lang="en-US" sz="1667" spc="4" dirty="0">
                <a:solidFill>
                  <a:srgbClr val="354093"/>
                </a:solidFill>
                <a:latin typeface="Times New Roman" panose="02020603050405020304" pitchFamily="18" charset="0"/>
                <a:ea typeface="Times New Roman" panose="02020603050405020304" pitchFamily="18" charset="0"/>
              </a:rPr>
              <a:t> </a:t>
            </a:r>
            <a:r>
              <a:rPr lang="en-US" sz="1667" b="1" spc="4" dirty="0">
                <a:solidFill>
                  <a:srgbClr val="354093"/>
                </a:solidFill>
                <a:latin typeface="Times New Roman" panose="02020603050405020304" pitchFamily="18" charset="0"/>
                <a:ea typeface="Times New Roman" panose="02020603050405020304" pitchFamily="18" charset="0"/>
              </a:rPr>
              <a:t>Measure Training Effectiveness</a:t>
            </a:r>
            <a:endParaRPr lang="en-IN" sz="1667" dirty="0">
              <a:latin typeface="Times New Roman" panose="02020603050405020304" pitchFamily="18" charset="0"/>
              <a:ea typeface="Times New Roman" panose="02020603050405020304" pitchFamily="18" charset="0"/>
            </a:endParaRPr>
          </a:p>
          <a:p>
            <a:pPr marL="285739" indent="-285739" algn="just" fontAlgn="base">
              <a:lnSpc>
                <a:spcPct val="115000"/>
              </a:lnSpc>
              <a:spcAft>
                <a:spcPts val="500"/>
              </a:spcAft>
              <a:buSzPts val="1000"/>
              <a:buFont typeface="Symbol" panose="05050102010706020507" pitchFamily="18" charset="2"/>
              <a:buChar char=""/>
              <a:tabLst>
                <a:tab pos="380985" algn="l"/>
              </a:tabLst>
            </a:pPr>
            <a:r>
              <a:rPr lang="en-US" sz="1667"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Establish metrics to evaluate the success of the training program.</a:t>
            </a:r>
            <a:endParaRPr lang="en-IN" sz="1667" dirty="0">
              <a:latin typeface="Calibri" panose="020F0502020204030204" pitchFamily="34" charset="0"/>
              <a:ea typeface="Times New Roman" panose="02020603050405020304" pitchFamily="18" charset="0"/>
              <a:cs typeface="Times New Roman" panose="02020603050405020304" pitchFamily="18" charset="0"/>
            </a:endParaRPr>
          </a:p>
          <a:p>
            <a:pPr marL="285739" indent="-285739" algn="just" fontAlgn="base">
              <a:lnSpc>
                <a:spcPct val="115000"/>
              </a:lnSpc>
              <a:spcAft>
                <a:spcPts val="500"/>
              </a:spcAft>
              <a:buSzPts val="1000"/>
              <a:buFont typeface="Symbol" panose="05050102010706020507" pitchFamily="18" charset="2"/>
              <a:buChar char=""/>
              <a:tabLst>
                <a:tab pos="380985" algn="l"/>
              </a:tabLst>
            </a:pPr>
            <a:r>
              <a:rPr lang="en-US" sz="1667"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Collect feedback from participants to identify areas for improvement.</a:t>
            </a:r>
            <a:endParaRPr lang="en-IN" sz="1667"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500"/>
              </a:spcAft>
            </a:pPr>
            <a:r>
              <a:rPr lang="en-US" sz="1667" spc="4" dirty="0">
                <a:solidFill>
                  <a:srgbClr val="354093"/>
                </a:solidFill>
                <a:latin typeface="Times New Roman" panose="02020603050405020304" pitchFamily="18" charset="0"/>
                <a:ea typeface="Times New Roman" panose="02020603050405020304" pitchFamily="18" charset="0"/>
              </a:rPr>
              <a:t> </a:t>
            </a:r>
            <a:r>
              <a:rPr lang="en-US" sz="1667" b="1" spc="4" dirty="0">
                <a:solidFill>
                  <a:srgbClr val="354093"/>
                </a:solidFill>
                <a:latin typeface="Times New Roman" panose="02020603050405020304" pitchFamily="18" charset="0"/>
                <a:ea typeface="Times New Roman" panose="02020603050405020304" pitchFamily="18" charset="0"/>
              </a:rPr>
              <a:t>Provide Ongoing Support</a:t>
            </a:r>
            <a:endParaRPr lang="en-IN" sz="1667" dirty="0">
              <a:latin typeface="Times New Roman" panose="02020603050405020304" pitchFamily="18" charset="0"/>
              <a:ea typeface="Times New Roman" panose="02020603050405020304" pitchFamily="18" charset="0"/>
            </a:endParaRPr>
          </a:p>
          <a:p>
            <a:pPr marL="285739" indent="-285739" algn="just" fontAlgn="base">
              <a:lnSpc>
                <a:spcPct val="115000"/>
              </a:lnSpc>
              <a:spcAft>
                <a:spcPts val="500"/>
              </a:spcAft>
              <a:buSzPts val="1000"/>
              <a:buFont typeface="Symbol" panose="05050102010706020507" pitchFamily="18" charset="2"/>
              <a:buChar char=""/>
              <a:tabLst>
                <a:tab pos="380985" algn="l"/>
              </a:tabLst>
            </a:pPr>
            <a:r>
              <a:rPr lang="en-US" sz="1667" spc="4" dirty="0">
                <a:solidFill>
                  <a:srgbClr val="354093"/>
                </a:solidFill>
                <a:latin typeface="Times New Roman" panose="02020603050405020304" pitchFamily="18" charset="0"/>
                <a:ea typeface="Times New Roman" panose="02020603050405020304" pitchFamily="18" charset="0"/>
                <a:cs typeface="Times New Roman" panose="02020603050405020304" pitchFamily="18" charset="0"/>
              </a:rPr>
              <a:t>Offer continuous learning opportunities and refresher courses.</a:t>
            </a:r>
            <a:endParaRPr lang="en-IN" sz="1667"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377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ystem Model Training">
            <a:hlinkClick r:id="rId2"/>
            <a:extLst>
              <a:ext uri="{FF2B5EF4-FFF2-40B4-BE49-F238E27FC236}">
                <a16:creationId xmlns:a16="http://schemas.microsoft.com/office/drawing/2014/main" id="{39C4850F-3C4C-FE11-84F6-FB394617AD83}"/>
              </a:ext>
            </a:extLst>
          </p:cNvPr>
          <p:cNvPicPr>
            <a:picLocks noChangeAspect="1"/>
          </p:cNvPicPr>
          <p:nvPr/>
        </p:nvPicPr>
        <p:blipFill>
          <a:blip r:embed="rId3"/>
          <a:srcRect/>
          <a:stretch>
            <a:fillRect/>
          </a:stretch>
        </p:blipFill>
        <p:spPr bwMode="auto">
          <a:xfrm>
            <a:off x="1604211" y="2303198"/>
            <a:ext cx="8234947" cy="3258066"/>
          </a:xfrm>
          <a:prstGeom prst="rect">
            <a:avLst/>
          </a:prstGeom>
          <a:noFill/>
          <a:ln w="9525">
            <a:noFill/>
            <a:miter lim="800000"/>
            <a:headEnd/>
            <a:tailEnd/>
          </a:ln>
        </p:spPr>
      </p:pic>
      <p:sp>
        <p:nvSpPr>
          <p:cNvPr id="6" name="Oval 5">
            <a:extLst>
              <a:ext uri="{FF2B5EF4-FFF2-40B4-BE49-F238E27FC236}">
                <a16:creationId xmlns:a16="http://schemas.microsoft.com/office/drawing/2014/main" id="{91CD1E63-37E1-6E9B-6719-53282E013FC9}"/>
              </a:ext>
            </a:extLst>
          </p:cNvPr>
          <p:cNvSpPr/>
          <p:nvPr/>
        </p:nvSpPr>
        <p:spPr>
          <a:xfrm>
            <a:off x="4157579" y="1069474"/>
            <a:ext cx="4130842" cy="85557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b="1" dirty="0"/>
              <a:t>SYSTEM MODEL TRAINING</a:t>
            </a:r>
          </a:p>
        </p:txBody>
      </p:sp>
    </p:spTree>
    <p:extLst>
      <p:ext uri="{BB962C8B-B14F-4D97-AF65-F5344CB8AC3E}">
        <p14:creationId xmlns:p14="http://schemas.microsoft.com/office/powerpoint/2010/main" val="2644532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947887" y="785532"/>
            <a:ext cx="6356152" cy="1187847"/>
          </a:xfrm>
          <a:prstGeom prst="rect">
            <a:avLst/>
          </a:prstGeom>
          <a:noFill/>
          <a:ln/>
        </p:spPr>
        <p:txBody>
          <a:bodyPr wrap="square" lIns="0" tIns="0" rIns="0" bIns="0" rtlCol="0" anchor="t"/>
          <a:lstStyle/>
          <a:p>
            <a:pPr algn="ctr">
              <a:lnSpc>
                <a:spcPts val="4666"/>
              </a:lnSpc>
            </a:pPr>
            <a:r>
              <a:rPr lang="en-US" sz="2000" b="1" dirty="0">
                <a:ea typeface="Barlow Bold" pitchFamily="34" charset="-122"/>
              </a:rPr>
              <a:t>CAREER MANAGEMENT</a:t>
            </a:r>
            <a:endParaRPr lang="en-IN" sz="2000" b="1" dirty="0">
              <a:ea typeface="Barlow Bold" pitchFamily="34" charset="-122"/>
            </a:endParaRPr>
          </a:p>
          <a:p>
            <a:pPr>
              <a:lnSpc>
                <a:spcPts val="4666"/>
              </a:lnSpc>
            </a:pPr>
            <a:r>
              <a:rPr lang="en-US" sz="2000" b="1" dirty="0">
                <a:ea typeface="Barlow Bold" pitchFamily="34" charset="-122"/>
                <a:cs typeface="Barlow Bold" pitchFamily="34" charset="-120"/>
              </a:rPr>
              <a:t>Shaping Futures: The Power of Career Management</a:t>
            </a:r>
            <a:endParaRPr lang="en-US" sz="2000" dirty="0"/>
          </a:p>
        </p:txBody>
      </p:sp>
      <p:sp>
        <p:nvSpPr>
          <p:cNvPr id="4" name="Text 1"/>
          <p:cNvSpPr/>
          <p:nvPr/>
        </p:nvSpPr>
        <p:spPr>
          <a:xfrm>
            <a:off x="631924" y="3580408"/>
            <a:ext cx="6356152" cy="1155700"/>
          </a:xfrm>
          <a:prstGeom prst="rect">
            <a:avLst/>
          </a:prstGeom>
          <a:noFill/>
          <a:ln/>
        </p:spPr>
        <p:txBody>
          <a:bodyPr wrap="square" lIns="0" tIns="0" rIns="0" bIns="0" rtlCol="0" anchor="t"/>
          <a:lstStyle/>
          <a:p>
            <a:pPr algn="just">
              <a:lnSpc>
                <a:spcPts val="2250"/>
              </a:lnSpc>
            </a:pPr>
            <a:r>
              <a:rPr lang="en-US" sz="2000" dirty="0">
                <a:ea typeface="Montserrat" pitchFamily="34" charset="-122"/>
                <a:cs typeface="Montserrat" pitchFamily="34" charset="-120"/>
              </a:rPr>
              <a:t>This unit explores career management, a vital process for individual and organizational success. We'll delve into its core components, benefits, and why it's more crucial than ever in today's dynamic professional landscape.</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4" y="575735"/>
            <a:ext cx="9314756" cy="586681"/>
          </a:xfrm>
          <a:prstGeom prst="rect">
            <a:avLst/>
          </a:prstGeom>
          <a:noFill/>
          <a:ln/>
        </p:spPr>
        <p:txBody>
          <a:bodyPr wrap="none" lIns="0" tIns="0" rIns="0" bIns="0" rtlCol="0" anchor="t"/>
          <a:lstStyle/>
          <a:p>
            <a:pPr algn="ctr">
              <a:lnSpc>
                <a:spcPts val="4583"/>
              </a:lnSpc>
            </a:pPr>
            <a:r>
              <a:rPr lang="en-US" sz="2000" b="1" dirty="0">
                <a:solidFill>
                  <a:srgbClr val="000000"/>
                </a:solidFill>
                <a:ea typeface="Source Serif Pro Semi Bold" pitchFamily="34" charset="-122"/>
                <a:cs typeface="Source Serif Pro Semi Bold" pitchFamily="34" charset="-120"/>
              </a:rPr>
              <a:t>Training and Development in HRM</a:t>
            </a:r>
            <a:endParaRPr lang="en-US" sz="2000" b="1" dirty="0"/>
          </a:p>
        </p:txBody>
      </p:sp>
      <p:sp>
        <p:nvSpPr>
          <p:cNvPr id="3" name="Text 1"/>
          <p:cNvSpPr/>
          <p:nvPr/>
        </p:nvSpPr>
        <p:spPr>
          <a:xfrm>
            <a:off x="698104" y="1856059"/>
            <a:ext cx="10795793" cy="638373"/>
          </a:xfrm>
          <a:prstGeom prst="rect">
            <a:avLst/>
          </a:prstGeom>
          <a:noFill/>
          <a:ln/>
        </p:spPr>
        <p:txBody>
          <a:bodyPr wrap="square" lIns="0" tIns="0" rIns="0" bIns="0" rtlCol="0" anchor="t"/>
          <a:lstStyle/>
          <a:p>
            <a:pPr>
              <a:lnSpc>
                <a:spcPts val="2500"/>
              </a:lnSpc>
            </a:pPr>
            <a:r>
              <a:rPr lang="en-US" sz="2000" dirty="0">
                <a:solidFill>
                  <a:srgbClr val="272525"/>
                </a:solidFill>
                <a:ea typeface="Source Sans Pro" pitchFamily="34" charset="-122"/>
                <a:cs typeface="Source Sans Pro" pitchFamily="34" charset="-120"/>
              </a:rPr>
              <a:t>In Human Resource Management (HRM), training and development refers to a systematic approach to employee education. It involves a range of resources, guidelines, and exercises designed to enhance employee performance by improving their:</a:t>
            </a:r>
          </a:p>
          <a:p>
            <a:pPr>
              <a:lnSpc>
                <a:spcPts val="2500"/>
              </a:lnSpc>
            </a:pPr>
            <a:endParaRPr lang="en-US" sz="2000" dirty="0"/>
          </a:p>
        </p:txBody>
      </p:sp>
      <p:sp>
        <p:nvSpPr>
          <p:cNvPr id="4" name="Text 2"/>
          <p:cNvSpPr/>
          <p:nvPr/>
        </p:nvSpPr>
        <p:spPr>
          <a:xfrm>
            <a:off x="698104" y="3373239"/>
            <a:ext cx="10795793" cy="319187"/>
          </a:xfrm>
          <a:prstGeom prst="rect">
            <a:avLst/>
          </a:prstGeom>
          <a:noFill/>
          <a:ln/>
        </p:spPr>
        <p:txBody>
          <a:bodyPr wrap="none" lIns="0" tIns="0" rIns="0" bIns="0" rtlCol="0" anchor="t"/>
          <a:lstStyle/>
          <a:p>
            <a:pPr marL="285739" indent="-285739">
              <a:lnSpc>
                <a:spcPts val="2500"/>
              </a:lnSpc>
              <a:buSzPct val="100000"/>
              <a:buChar char="•"/>
            </a:pPr>
            <a:r>
              <a:rPr lang="en-US" sz="2000" dirty="0">
                <a:solidFill>
                  <a:srgbClr val="272525"/>
                </a:solidFill>
                <a:ea typeface="Source Sans Pro" pitchFamily="34" charset="-122"/>
                <a:cs typeface="Source Sans Pro" pitchFamily="34" charset="-120"/>
              </a:rPr>
              <a:t>Abilities and skills</a:t>
            </a:r>
            <a:endParaRPr lang="en-US" sz="2000" dirty="0"/>
          </a:p>
        </p:txBody>
      </p:sp>
      <p:sp>
        <p:nvSpPr>
          <p:cNvPr id="5" name="Text 3"/>
          <p:cNvSpPr/>
          <p:nvPr/>
        </p:nvSpPr>
        <p:spPr>
          <a:xfrm>
            <a:off x="698104" y="3762177"/>
            <a:ext cx="10795793" cy="319187"/>
          </a:xfrm>
          <a:prstGeom prst="rect">
            <a:avLst/>
          </a:prstGeom>
          <a:noFill/>
          <a:ln/>
        </p:spPr>
        <p:txBody>
          <a:bodyPr wrap="none" lIns="0" tIns="0" rIns="0" bIns="0" rtlCol="0" anchor="t"/>
          <a:lstStyle/>
          <a:p>
            <a:pPr marL="285739" indent="-285739">
              <a:lnSpc>
                <a:spcPts val="2500"/>
              </a:lnSpc>
              <a:buSzPct val="100000"/>
              <a:buChar char="•"/>
            </a:pPr>
            <a:r>
              <a:rPr lang="en-US" sz="2000" dirty="0">
                <a:solidFill>
                  <a:srgbClr val="272525"/>
                </a:solidFill>
                <a:ea typeface="Source Sans Pro" pitchFamily="34" charset="-122"/>
                <a:cs typeface="Source Sans Pro" pitchFamily="34" charset="-120"/>
              </a:rPr>
              <a:t>Behaviors and attitudes</a:t>
            </a:r>
            <a:endParaRPr lang="en-US" sz="2000" dirty="0"/>
          </a:p>
        </p:txBody>
      </p:sp>
      <p:sp>
        <p:nvSpPr>
          <p:cNvPr id="6" name="Text 4"/>
          <p:cNvSpPr/>
          <p:nvPr/>
        </p:nvSpPr>
        <p:spPr>
          <a:xfrm>
            <a:off x="698104" y="4151114"/>
            <a:ext cx="10795793" cy="319187"/>
          </a:xfrm>
          <a:prstGeom prst="rect">
            <a:avLst/>
          </a:prstGeom>
          <a:noFill/>
          <a:ln/>
        </p:spPr>
        <p:txBody>
          <a:bodyPr wrap="none" lIns="0" tIns="0" rIns="0" bIns="0" rtlCol="0" anchor="t"/>
          <a:lstStyle/>
          <a:p>
            <a:pPr marL="285739" indent="-285739">
              <a:lnSpc>
                <a:spcPts val="2500"/>
              </a:lnSpc>
              <a:buSzPct val="100000"/>
              <a:buChar char="•"/>
            </a:pPr>
            <a:r>
              <a:rPr lang="en-US" sz="2000" dirty="0">
                <a:solidFill>
                  <a:srgbClr val="272525"/>
                </a:solidFill>
                <a:ea typeface="Source Sans Pro" pitchFamily="34" charset="-122"/>
                <a:cs typeface="Source Sans Pro" pitchFamily="34" charset="-120"/>
              </a:rPr>
              <a:t>Expertise and knowledge</a:t>
            </a:r>
          </a:p>
          <a:p>
            <a:pPr>
              <a:lnSpc>
                <a:spcPts val="2500"/>
              </a:lnSpc>
              <a:buSzPct val="100000"/>
            </a:pPr>
            <a:endParaRPr lang="en-US" sz="2000" dirty="0"/>
          </a:p>
          <a:p>
            <a:pPr>
              <a:lnSpc>
                <a:spcPts val="2500"/>
              </a:lnSpc>
              <a:buSzPct val="100000"/>
            </a:pPr>
            <a:r>
              <a:rPr lang="en-US" sz="2000" dirty="0"/>
              <a:t>Training is a transforming process that requires some input and in turn it produces output in the form of </a:t>
            </a:r>
          </a:p>
          <a:p>
            <a:pPr>
              <a:lnSpc>
                <a:spcPts val="2500"/>
              </a:lnSpc>
              <a:buSzPct val="100000"/>
            </a:pPr>
            <a:r>
              <a:rPr lang="en-US" sz="2000" dirty="0"/>
              <a:t>knowledge, skills, and attitudes (KSAs).</a:t>
            </a:r>
            <a:endParaRPr lang="en-IN" sz="2000" dirty="0"/>
          </a:p>
          <a:p>
            <a:pPr>
              <a:lnSpc>
                <a:spcPts val="2500"/>
              </a:lnSpc>
              <a:buSzPct val="100000"/>
            </a:pPr>
            <a:endParaRPr lang="en-US" sz="2000" dirty="0"/>
          </a:p>
        </p:txBody>
      </p:sp>
      <p:sp>
        <p:nvSpPr>
          <p:cNvPr id="7" name="Text 5"/>
          <p:cNvSpPr/>
          <p:nvPr/>
        </p:nvSpPr>
        <p:spPr>
          <a:xfrm>
            <a:off x="587814" y="5643892"/>
            <a:ext cx="10795793" cy="638373"/>
          </a:xfrm>
          <a:prstGeom prst="rect">
            <a:avLst/>
          </a:prstGeom>
          <a:noFill/>
          <a:ln/>
        </p:spPr>
        <p:txBody>
          <a:bodyPr wrap="square" lIns="0" tIns="0" rIns="0" bIns="0" rtlCol="0" anchor="t"/>
          <a:lstStyle/>
          <a:p>
            <a:pPr>
              <a:lnSpc>
                <a:spcPts val="2500"/>
              </a:lnSpc>
            </a:pPr>
            <a:r>
              <a:rPr lang="en-US" sz="2000" dirty="0">
                <a:solidFill>
                  <a:srgbClr val="272525"/>
                </a:solidFill>
                <a:ea typeface="Source Sans Pro" pitchFamily="34" charset="-122"/>
                <a:cs typeface="Source Sans Pro" pitchFamily="34" charset="-120"/>
              </a:rPr>
              <a:t>This process is a key tool for cultivating a skilled and productive workforce, ensuring continuous improvement and adaptation to evolving business needs.</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48544" y="481832"/>
            <a:ext cx="4751288" cy="593923"/>
          </a:xfrm>
          <a:prstGeom prst="rect">
            <a:avLst/>
          </a:prstGeom>
          <a:noFill/>
          <a:ln/>
        </p:spPr>
        <p:txBody>
          <a:bodyPr wrap="none" lIns="0" tIns="0" rIns="0" bIns="0" rtlCol="0" anchor="t"/>
          <a:lstStyle/>
          <a:p>
            <a:pPr>
              <a:lnSpc>
                <a:spcPts val="4666"/>
              </a:lnSpc>
            </a:pPr>
            <a:r>
              <a:rPr lang="en-US" sz="2000" b="1" dirty="0">
                <a:ea typeface="Barlow Bold" pitchFamily="34" charset="-122"/>
                <a:cs typeface="Barlow Bold" pitchFamily="34" charset="-120"/>
              </a:rPr>
              <a:t>What is a Career?</a:t>
            </a:r>
            <a:endParaRPr lang="en-US" sz="2000" dirty="0"/>
          </a:p>
        </p:txBody>
      </p:sp>
      <p:sp>
        <p:nvSpPr>
          <p:cNvPr id="3" name="Text 1"/>
          <p:cNvSpPr/>
          <p:nvPr/>
        </p:nvSpPr>
        <p:spPr>
          <a:xfrm>
            <a:off x="631924" y="1460854"/>
            <a:ext cx="10928152" cy="866775"/>
          </a:xfrm>
          <a:prstGeom prst="rect">
            <a:avLst/>
          </a:prstGeom>
          <a:noFill/>
          <a:ln/>
        </p:spPr>
        <p:txBody>
          <a:bodyPr wrap="square" lIns="0" tIns="0" rIns="0" bIns="0" rtlCol="0" anchor="t"/>
          <a:lstStyle/>
          <a:p>
            <a:pPr>
              <a:lnSpc>
                <a:spcPts val="2250"/>
              </a:lnSpc>
            </a:pPr>
            <a:r>
              <a:rPr lang="en-US" sz="2000" dirty="0">
                <a:ea typeface="Montserrat" pitchFamily="34" charset="-122"/>
                <a:cs typeface="Montserrat" pitchFamily="34" charset="-120"/>
              </a:rPr>
              <a:t>A career is the general course of action an individual chooses to pursue throughout their working life, encompassing all occupational positions held over many years.</a:t>
            </a:r>
          </a:p>
          <a:p>
            <a:pPr>
              <a:lnSpc>
                <a:spcPts val="2250"/>
              </a:lnSpc>
            </a:pPr>
            <a:endParaRPr lang="en-US" sz="2000" dirty="0">
              <a:ea typeface="Montserrat" pitchFamily="34" charset="-122"/>
              <a:cs typeface="Montserrat" pitchFamily="34" charset="-120"/>
            </a:endParaRPr>
          </a:p>
          <a:p>
            <a:pPr>
              <a:lnSpc>
                <a:spcPts val="2250"/>
              </a:lnSpc>
            </a:pPr>
            <a:r>
              <a:rPr lang="en-US" sz="2000" dirty="0">
                <a:ea typeface="Montserrat" pitchFamily="34" charset="-122"/>
                <a:cs typeface="Montserrat" pitchFamily="34" charset="-120"/>
              </a:rPr>
              <a:t> It's a journey of professional growth, skill development, and the pursuit of personal and professional fulfillment.</a:t>
            </a:r>
            <a:endParaRPr lang="en-US" sz="2000" dirty="0"/>
          </a:p>
        </p:txBody>
      </p:sp>
      <p:sp>
        <p:nvSpPr>
          <p:cNvPr id="4" name="Shape 2"/>
          <p:cNvSpPr/>
          <p:nvPr/>
        </p:nvSpPr>
        <p:spPr>
          <a:xfrm>
            <a:off x="631924" y="3579504"/>
            <a:ext cx="5373787" cy="1683643"/>
          </a:xfrm>
          <a:prstGeom prst="roundRect">
            <a:avLst>
              <a:gd name="adj" fmla="val 9651"/>
            </a:avLst>
          </a:prstGeom>
          <a:noFill/>
          <a:ln w="30480">
            <a:solidFill>
              <a:srgbClr val="60646A"/>
            </a:solidFill>
            <a:prstDash val="solid"/>
          </a:ln>
          <a:effectLst>
            <a:outerShdw blurRad="53340" dist="26670" dir="13500000" algn="bl" rotWithShape="0">
              <a:srgbClr val="FFFFFF">
                <a:alpha val="10000"/>
              </a:srgbClr>
            </a:outerShdw>
          </a:effectLst>
        </p:spPr>
      </p:sp>
      <p:sp>
        <p:nvSpPr>
          <p:cNvPr id="5" name="Text 3"/>
          <p:cNvSpPr/>
          <p:nvPr/>
        </p:nvSpPr>
        <p:spPr>
          <a:xfrm>
            <a:off x="837804" y="3785383"/>
            <a:ext cx="2375594" cy="296863"/>
          </a:xfrm>
          <a:prstGeom prst="rect">
            <a:avLst/>
          </a:prstGeom>
          <a:noFill/>
          <a:ln/>
        </p:spPr>
        <p:txBody>
          <a:bodyPr wrap="none" lIns="0" tIns="0" rIns="0" bIns="0" rtlCol="0" anchor="t"/>
          <a:lstStyle/>
          <a:p>
            <a:pPr>
              <a:lnSpc>
                <a:spcPts val="2333"/>
              </a:lnSpc>
            </a:pPr>
            <a:r>
              <a:rPr lang="en-US" sz="2000" b="1" dirty="0">
                <a:ea typeface="Barlow Bold" pitchFamily="34" charset="-122"/>
                <a:cs typeface="Barlow Bold" pitchFamily="34" charset="-120"/>
              </a:rPr>
              <a:t>Career Definition</a:t>
            </a:r>
            <a:endParaRPr lang="en-US" sz="2000" dirty="0"/>
          </a:p>
        </p:txBody>
      </p:sp>
      <p:sp>
        <p:nvSpPr>
          <p:cNvPr id="6" name="Text 4"/>
          <p:cNvSpPr/>
          <p:nvPr/>
        </p:nvSpPr>
        <p:spPr>
          <a:xfrm>
            <a:off x="837804" y="4190493"/>
            <a:ext cx="4962029" cy="866775"/>
          </a:xfrm>
          <a:prstGeom prst="rect">
            <a:avLst/>
          </a:prstGeom>
          <a:noFill/>
          <a:ln/>
        </p:spPr>
        <p:txBody>
          <a:bodyPr wrap="square" lIns="0" tIns="0" rIns="0" bIns="0" rtlCol="0" anchor="t"/>
          <a:lstStyle/>
          <a:p>
            <a:pPr>
              <a:lnSpc>
                <a:spcPts val="2250"/>
              </a:lnSpc>
            </a:pPr>
            <a:r>
              <a:rPr lang="en-US" sz="2000" dirty="0">
                <a:ea typeface="Montserrat" pitchFamily="34" charset="-122"/>
                <a:cs typeface="Montserrat" pitchFamily="34" charset="-120"/>
              </a:rPr>
              <a:t>The "occupational positions a person has had over many years," reflecting a journey of professional roles and experiences.</a:t>
            </a:r>
            <a:endParaRPr lang="en-US" sz="2000" dirty="0"/>
          </a:p>
        </p:txBody>
      </p:sp>
      <p:sp>
        <p:nvSpPr>
          <p:cNvPr id="7" name="Shape 5"/>
          <p:cNvSpPr/>
          <p:nvPr/>
        </p:nvSpPr>
        <p:spPr>
          <a:xfrm>
            <a:off x="6186190" y="3579504"/>
            <a:ext cx="5373886" cy="1683643"/>
          </a:xfrm>
          <a:prstGeom prst="roundRect">
            <a:avLst>
              <a:gd name="adj" fmla="val 9651"/>
            </a:avLst>
          </a:prstGeom>
          <a:noFill/>
          <a:ln w="30480">
            <a:solidFill>
              <a:srgbClr val="60646A"/>
            </a:solidFill>
            <a:prstDash val="solid"/>
          </a:ln>
          <a:effectLst>
            <a:outerShdw blurRad="53340" dist="26670" dir="13500000" algn="bl" rotWithShape="0">
              <a:srgbClr val="FFFFFF">
                <a:alpha val="10000"/>
              </a:srgbClr>
            </a:outerShdw>
          </a:effectLst>
        </p:spPr>
      </p:sp>
      <p:sp>
        <p:nvSpPr>
          <p:cNvPr id="8" name="Text 6"/>
          <p:cNvSpPr/>
          <p:nvPr/>
        </p:nvSpPr>
        <p:spPr>
          <a:xfrm>
            <a:off x="6392070" y="3785383"/>
            <a:ext cx="2375594" cy="296863"/>
          </a:xfrm>
          <a:prstGeom prst="rect">
            <a:avLst/>
          </a:prstGeom>
          <a:noFill/>
          <a:ln/>
        </p:spPr>
        <p:txBody>
          <a:bodyPr wrap="none" lIns="0" tIns="0" rIns="0" bIns="0" rtlCol="0" anchor="t"/>
          <a:lstStyle/>
          <a:p>
            <a:pPr>
              <a:lnSpc>
                <a:spcPts val="2333"/>
              </a:lnSpc>
            </a:pPr>
            <a:r>
              <a:rPr lang="en-US" sz="2000" b="1" dirty="0">
                <a:ea typeface="Barlow Bold" pitchFamily="34" charset="-122"/>
                <a:cs typeface="Barlow Bold" pitchFamily="34" charset="-120"/>
              </a:rPr>
              <a:t>Fulfillment &amp; Potential</a:t>
            </a:r>
            <a:endParaRPr lang="en-US" sz="2000" dirty="0"/>
          </a:p>
        </p:txBody>
      </p:sp>
      <p:sp>
        <p:nvSpPr>
          <p:cNvPr id="9" name="Text 7"/>
          <p:cNvSpPr/>
          <p:nvPr/>
        </p:nvSpPr>
        <p:spPr>
          <a:xfrm>
            <a:off x="6392069" y="4190493"/>
            <a:ext cx="4962128" cy="866775"/>
          </a:xfrm>
          <a:prstGeom prst="rect">
            <a:avLst/>
          </a:prstGeom>
          <a:noFill/>
          <a:ln/>
        </p:spPr>
        <p:txBody>
          <a:bodyPr wrap="square" lIns="0" tIns="0" rIns="0" bIns="0" rtlCol="0" anchor="t"/>
          <a:lstStyle/>
          <a:p>
            <a:pPr>
              <a:lnSpc>
                <a:spcPts val="2250"/>
              </a:lnSpc>
            </a:pPr>
            <a:r>
              <a:rPr lang="en-US" sz="2000" dirty="0">
                <a:ea typeface="Montserrat" pitchFamily="34" charset="-122"/>
                <a:cs typeface="Montserrat" pitchFamily="34" charset="-120"/>
              </a:rPr>
              <a:t>Many achieve their career goals, while others may feel unfulfilled, highlighting the importance of deliberate career management.</a:t>
            </a:r>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31661" y="129232"/>
            <a:ext cx="6081713" cy="593923"/>
          </a:xfrm>
          <a:prstGeom prst="rect">
            <a:avLst/>
          </a:prstGeom>
          <a:noFill/>
          <a:ln/>
        </p:spPr>
        <p:txBody>
          <a:bodyPr wrap="none" lIns="0" tIns="0" rIns="0" bIns="0" rtlCol="0" anchor="t"/>
          <a:lstStyle/>
          <a:p>
            <a:pPr>
              <a:lnSpc>
                <a:spcPts val="4666"/>
              </a:lnSpc>
            </a:pPr>
            <a:r>
              <a:rPr lang="en-US" sz="2000" b="1" dirty="0">
                <a:ea typeface="Barlow Bold" pitchFamily="34" charset="-122"/>
                <a:cs typeface="Barlow Bold" pitchFamily="34" charset="-120"/>
              </a:rPr>
              <a:t>Defining Career Management</a:t>
            </a:r>
            <a:endParaRPr lang="en-US" sz="2000" dirty="0"/>
          </a:p>
        </p:txBody>
      </p:sp>
      <p:sp>
        <p:nvSpPr>
          <p:cNvPr id="3" name="Text 1"/>
          <p:cNvSpPr/>
          <p:nvPr/>
        </p:nvSpPr>
        <p:spPr>
          <a:xfrm>
            <a:off x="451446" y="723155"/>
            <a:ext cx="10928152" cy="577850"/>
          </a:xfrm>
          <a:prstGeom prst="rect">
            <a:avLst/>
          </a:prstGeom>
          <a:noFill/>
          <a:ln>
            <a:solidFill>
              <a:schemeClr val="bg1"/>
            </a:solidFill>
          </a:ln>
        </p:spPr>
        <p:txBody>
          <a:bodyPr wrap="square" lIns="0" tIns="0" rIns="0" bIns="0" rtlCol="0" anchor="t"/>
          <a:lstStyle/>
          <a:p>
            <a:pPr algn="just">
              <a:lnSpc>
                <a:spcPts val="2250"/>
              </a:lnSpc>
            </a:pPr>
            <a:r>
              <a:rPr lang="en-US" sz="2000" dirty="0">
                <a:ea typeface="Montserrat" pitchFamily="34" charset="-122"/>
                <a:cs typeface="Montserrat" pitchFamily="34" charset="-120"/>
              </a:rPr>
              <a:t>Career management is a strategic process designed to empower employees in understanding and developing their skills and interests, ensuring their effective utilization both within the company and beyond.</a:t>
            </a:r>
          </a:p>
          <a:p>
            <a:pPr algn="just">
              <a:lnSpc>
                <a:spcPts val="2250"/>
              </a:lnSpc>
            </a:pPr>
            <a:r>
              <a:rPr lang="en-US" sz="2000" dirty="0"/>
              <a:t>Lifelong, self-monitored process of career planning that involves choosing and setting personal goals, and formulating strategies for achieving them".</a:t>
            </a:r>
          </a:p>
        </p:txBody>
      </p:sp>
      <p:pic>
        <p:nvPicPr>
          <p:cNvPr id="4" name="Image 0" descr="preencoded.png"/>
          <p:cNvPicPr>
            <a:picLocks noChangeAspect="1"/>
          </p:cNvPicPr>
          <p:nvPr/>
        </p:nvPicPr>
        <p:blipFill>
          <a:blip r:embed="rId3"/>
          <a:stretch>
            <a:fillRect/>
          </a:stretch>
        </p:blipFill>
        <p:spPr>
          <a:xfrm>
            <a:off x="631925" y="2232422"/>
            <a:ext cx="5464076" cy="722114"/>
          </a:xfrm>
          <a:prstGeom prst="rect">
            <a:avLst/>
          </a:prstGeom>
        </p:spPr>
      </p:pic>
      <p:sp>
        <p:nvSpPr>
          <p:cNvPr id="5" name="Text 2"/>
          <p:cNvSpPr/>
          <p:nvPr/>
        </p:nvSpPr>
        <p:spPr>
          <a:xfrm>
            <a:off x="812404" y="3135015"/>
            <a:ext cx="2375594" cy="296863"/>
          </a:xfrm>
          <a:prstGeom prst="rect">
            <a:avLst/>
          </a:prstGeom>
          <a:noFill/>
          <a:ln/>
        </p:spPr>
        <p:txBody>
          <a:bodyPr wrap="none" lIns="0" tIns="0" rIns="0" bIns="0" rtlCol="0" anchor="t"/>
          <a:lstStyle/>
          <a:p>
            <a:pPr>
              <a:lnSpc>
                <a:spcPts val="2333"/>
              </a:lnSpc>
            </a:pPr>
            <a:r>
              <a:rPr lang="en-US" sz="2000" b="1" dirty="0">
                <a:ea typeface="Barlow Bold" pitchFamily="34" charset="-122"/>
                <a:cs typeface="Barlow Bold" pitchFamily="34" charset="-120"/>
              </a:rPr>
              <a:t>Self-Discovery</a:t>
            </a:r>
            <a:endParaRPr lang="en-US" sz="2000" dirty="0"/>
          </a:p>
        </p:txBody>
      </p:sp>
      <p:sp>
        <p:nvSpPr>
          <p:cNvPr id="6" name="Text 3"/>
          <p:cNvSpPr/>
          <p:nvPr/>
        </p:nvSpPr>
        <p:spPr>
          <a:xfrm>
            <a:off x="812404" y="3540125"/>
            <a:ext cx="5103118" cy="577850"/>
          </a:xfrm>
          <a:prstGeom prst="rect">
            <a:avLst/>
          </a:prstGeom>
          <a:noFill/>
          <a:ln/>
        </p:spPr>
        <p:txBody>
          <a:bodyPr wrap="square" lIns="0" tIns="0" rIns="0" bIns="0" rtlCol="0" anchor="t"/>
          <a:lstStyle/>
          <a:p>
            <a:pPr>
              <a:lnSpc>
                <a:spcPts val="2250"/>
              </a:lnSpc>
            </a:pPr>
            <a:r>
              <a:rPr lang="en-US" sz="2000" dirty="0">
                <a:ea typeface="Montserrat" pitchFamily="34" charset="-122"/>
                <a:cs typeface="Montserrat" pitchFamily="34" charset="-120"/>
              </a:rPr>
              <a:t>Understand personal skills, interests, knowledge, and motivations.</a:t>
            </a:r>
            <a:endParaRPr lang="en-US" sz="2000" dirty="0"/>
          </a:p>
        </p:txBody>
      </p:sp>
      <p:pic>
        <p:nvPicPr>
          <p:cNvPr id="7" name="Image 1" descr="preencoded.png"/>
          <p:cNvPicPr>
            <a:picLocks noChangeAspect="1"/>
          </p:cNvPicPr>
          <p:nvPr/>
        </p:nvPicPr>
        <p:blipFill>
          <a:blip r:embed="rId4"/>
          <a:stretch>
            <a:fillRect/>
          </a:stretch>
        </p:blipFill>
        <p:spPr>
          <a:xfrm>
            <a:off x="6096000" y="2232422"/>
            <a:ext cx="5464076" cy="722114"/>
          </a:xfrm>
          <a:prstGeom prst="rect">
            <a:avLst/>
          </a:prstGeom>
        </p:spPr>
      </p:pic>
      <p:sp>
        <p:nvSpPr>
          <p:cNvPr id="8" name="Text 4"/>
          <p:cNvSpPr/>
          <p:nvPr/>
        </p:nvSpPr>
        <p:spPr>
          <a:xfrm>
            <a:off x="6276479" y="3135015"/>
            <a:ext cx="2526208" cy="296863"/>
          </a:xfrm>
          <a:prstGeom prst="rect">
            <a:avLst/>
          </a:prstGeom>
          <a:noFill/>
          <a:ln/>
        </p:spPr>
        <p:txBody>
          <a:bodyPr wrap="none" lIns="0" tIns="0" rIns="0" bIns="0" rtlCol="0" anchor="t"/>
          <a:lstStyle/>
          <a:p>
            <a:pPr>
              <a:lnSpc>
                <a:spcPts val="2333"/>
              </a:lnSpc>
            </a:pPr>
            <a:r>
              <a:rPr lang="en-US" sz="2000" b="1" dirty="0">
                <a:ea typeface="Barlow Bold" pitchFamily="34" charset="-122"/>
                <a:cs typeface="Barlow Bold" pitchFamily="34" charset="-120"/>
              </a:rPr>
              <a:t>Opportunity Exploration</a:t>
            </a:r>
            <a:endParaRPr lang="en-US" sz="2000" dirty="0"/>
          </a:p>
        </p:txBody>
      </p:sp>
      <p:sp>
        <p:nvSpPr>
          <p:cNvPr id="9" name="Text 5"/>
          <p:cNvSpPr/>
          <p:nvPr/>
        </p:nvSpPr>
        <p:spPr>
          <a:xfrm>
            <a:off x="6276479" y="3540125"/>
            <a:ext cx="5103118" cy="577850"/>
          </a:xfrm>
          <a:prstGeom prst="rect">
            <a:avLst/>
          </a:prstGeom>
          <a:noFill/>
          <a:ln/>
        </p:spPr>
        <p:txBody>
          <a:bodyPr wrap="square" lIns="0" tIns="0" rIns="0" bIns="0" rtlCol="0" anchor="t"/>
          <a:lstStyle/>
          <a:p>
            <a:pPr>
              <a:lnSpc>
                <a:spcPts val="2250"/>
              </a:lnSpc>
            </a:pPr>
            <a:r>
              <a:rPr lang="en-US" sz="2000" dirty="0">
                <a:ea typeface="Montserrat" pitchFamily="34" charset="-122"/>
                <a:cs typeface="Montserrat" pitchFamily="34" charset="-120"/>
              </a:rPr>
              <a:t>Acquire information about career choices and opportunities.</a:t>
            </a:r>
            <a:endParaRPr lang="en-US" sz="2000" dirty="0"/>
          </a:p>
        </p:txBody>
      </p:sp>
      <p:pic>
        <p:nvPicPr>
          <p:cNvPr id="10" name="Image 2" descr="preencoded.png"/>
          <p:cNvPicPr>
            <a:picLocks noChangeAspect="1"/>
          </p:cNvPicPr>
          <p:nvPr/>
        </p:nvPicPr>
        <p:blipFill>
          <a:blip r:embed="rId5"/>
          <a:stretch>
            <a:fillRect/>
          </a:stretch>
        </p:blipFill>
        <p:spPr>
          <a:xfrm>
            <a:off x="631925" y="4298455"/>
            <a:ext cx="5464076" cy="722114"/>
          </a:xfrm>
          <a:prstGeom prst="rect">
            <a:avLst/>
          </a:prstGeom>
        </p:spPr>
      </p:pic>
      <p:sp>
        <p:nvSpPr>
          <p:cNvPr id="11" name="Text 6"/>
          <p:cNvSpPr/>
          <p:nvPr/>
        </p:nvSpPr>
        <p:spPr>
          <a:xfrm>
            <a:off x="812404" y="5201047"/>
            <a:ext cx="2375594" cy="296863"/>
          </a:xfrm>
          <a:prstGeom prst="rect">
            <a:avLst/>
          </a:prstGeom>
          <a:noFill/>
          <a:ln/>
        </p:spPr>
        <p:txBody>
          <a:bodyPr wrap="none" lIns="0" tIns="0" rIns="0" bIns="0" rtlCol="0" anchor="t"/>
          <a:lstStyle/>
          <a:p>
            <a:pPr>
              <a:lnSpc>
                <a:spcPts val="2333"/>
              </a:lnSpc>
            </a:pPr>
            <a:r>
              <a:rPr lang="en-US" sz="2000" b="1" dirty="0">
                <a:ea typeface="Barlow Bold" pitchFamily="34" charset="-122"/>
                <a:cs typeface="Barlow Bold" pitchFamily="34" charset="-120"/>
              </a:rPr>
              <a:t>Goal Setting</a:t>
            </a:r>
            <a:endParaRPr lang="en-US" sz="2000" dirty="0"/>
          </a:p>
        </p:txBody>
      </p:sp>
      <p:sp>
        <p:nvSpPr>
          <p:cNvPr id="12" name="Text 7"/>
          <p:cNvSpPr/>
          <p:nvPr/>
        </p:nvSpPr>
        <p:spPr>
          <a:xfrm>
            <a:off x="812404" y="5606157"/>
            <a:ext cx="5103118" cy="288925"/>
          </a:xfrm>
          <a:prstGeom prst="rect">
            <a:avLst/>
          </a:prstGeom>
          <a:noFill/>
          <a:ln/>
        </p:spPr>
        <p:txBody>
          <a:bodyPr wrap="none" lIns="0" tIns="0" rIns="0" bIns="0" rtlCol="0" anchor="t"/>
          <a:lstStyle/>
          <a:p>
            <a:pPr algn="just">
              <a:lnSpc>
                <a:spcPts val="2250"/>
              </a:lnSpc>
            </a:pPr>
            <a:r>
              <a:rPr lang="en-US" sz="2000" dirty="0">
                <a:ea typeface="Montserrat" pitchFamily="34" charset="-122"/>
                <a:cs typeface="Montserrat" pitchFamily="34" charset="-120"/>
              </a:rPr>
              <a:t>Identify clear, career-related objectives and </a:t>
            </a:r>
          </a:p>
          <a:p>
            <a:pPr algn="just">
              <a:lnSpc>
                <a:spcPts val="2250"/>
              </a:lnSpc>
            </a:pPr>
            <a:r>
              <a:rPr lang="en-US" sz="2000" dirty="0">
                <a:ea typeface="Montserrat" pitchFamily="34" charset="-122"/>
                <a:cs typeface="Montserrat" pitchFamily="34" charset="-120"/>
              </a:rPr>
              <a:t>aspirations.</a:t>
            </a:r>
            <a:endParaRPr lang="en-US" sz="2000" dirty="0"/>
          </a:p>
        </p:txBody>
      </p:sp>
      <p:pic>
        <p:nvPicPr>
          <p:cNvPr id="13" name="Image 3" descr="preencoded.png"/>
          <p:cNvPicPr>
            <a:picLocks noChangeAspect="1"/>
          </p:cNvPicPr>
          <p:nvPr/>
        </p:nvPicPr>
        <p:blipFill>
          <a:blip r:embed="rId6"/>
          <a:stretch>
            <a:fillRect/>
          </a:stretch>
        </p:blipFill>
        <p:spPr>
          <a:xfrm>
            <a:off x="6096000" y="4298455"/>
            <a:ext cx="5464076" cy="722114"/>
          </a:xfrm>
          <a:prstGeom prst="rect">
            <a:avLst/>
          </a:prstGeom>
        </p:spPr>
      </p:pic>
      <p:sp>
        <p:nvSpPr>
          <p:cNvPr id="14" name="Text 8"/>
          <p:cNvSpPr/>
          <p:nvPr/>
        </p:nvSpPr>
        <p:spPr>
          <a:xfrm>
            <a:off x="6276480" y="5201047"/>
            <a:ext cx="2375594" cy="296863"/>
          </a:xfrm>
          <a:prstGeom prst="rect">
            <a:avLst/>
          </a:prstGeom>
          <a:noFill/>
          <a:ln/>
        </p:spPr>
        <p:txBody>
          <a:bodyPr wrap="none" lIns="0" tIns="0" rIns="0" bIns="0" rtlCol="0" anchor="t"/>
          <a:lstStyle/>
          <a:p>
            <a:pPr>
              <a:lnSpc>
                <a:spcPts val="2333"/>
              </a:lnSpc>
            </a:pPr>
            <a:r>
              <a:rPr lang="en-US" sz="2000" b="1" dirty="0">
                <a:ea typeface="Barlow Bold" pitchFamily="34" charset="-122"/>
                <a:cs typeface="Barlow Bold" pitchFamily="34" charset="-120"/>
              </a:rPr>
              <a:t>Action Planning</a:t>
            </a:r>
            <a:endParaRPr lang="en-US" sz="2000" dirty="0"/>
          </a:p>
        </p:txBody>
      </p:sp>
      <p:sp>
        <p:nvSpPr>
          <p:cNvPr id="15" name="Text 9"/>
          <p:cNvSpPr/>
          <p:nvPr/>
        </p:nvSpPr>
        <p:spPr>
          <a:xfrm>
            <a:off x="6276479" y="5606157"/>
            <a:ext cx="5103118" cy="577850"/>
          </a:xfrm>
          <a:prstGeom prst="rect">
            <a:avLst/>
          </a:prstGeom>
          <a:noFill/>
          <a:ln/>
        </p:spPr>
        <p:txBody>
          <a:bodyPr wrap="square" lIns="0" tIns="0" rIns="0" bIns="0" rtlCol="0" anchor="t"/>
          <a:lstStyle/>
          <a:p>
            <a:pPr>
              <a:lnSpc>
                <a:spcPts val="2250"/>
              </a:lnSpc>
            </a:pPr>
            <a:r>
              <a:rPr lang="en-US" sz="2000" dirty="0">
                <a:ea typeface="Montserrat" pitchFamily="34" charset="-122"/>
                <a:cs typeface="Montserrat" pitchFamily="34" charset="-120"/>
              </a:rPr>
              <a:t>Establish concrete steps and strategies to achieve specific goals.</a:t>
            </a:r>
            <a:endParaRPr lang="en-US"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5C57A-6066-0EAA-1FFC-B47E1CAD1AB7}"/>
              </a:ext>
            </a:extLst>
          </p:cNvPr>
          <p:cNvSpPr txBox="1"/>
          <p:nvPr/>
        </p:nvSpPr>
        <p:spPr>
          <a:xfrm>
            <a:off x="772028" y="514544"/>
            <a:ext cx="10447420" cy="5532092"/>
          </a:xfrm>
          <a:prstGeom prst="rect">
            <a:avLst/>
          </a:prstGeom>
          <a:noFill/>
        </p:spPr>
        <p:txBody>
          <a:bodyPr wrap="square">
            <a:spAutoFit/>
          </a:bodyPr>
          <a:lstStyle/>
          <a:p>
            <a:pPr algn="just">
              <a:lnSpc>
                <a:spcPct val="115000"/>
              </a:lnSpc>
              <a:spcAft>
                <a:spcPts val="500"/>
              </a:spcAft>
            </a:pPr>
            <a:r>
              <a:rPr lang="en-US" sz="2000" u="sng" dirty="0">
                <a:latin typeface="Times New Roman" panose="02020603050405020304" pitchFamily="18" charset="0"/>
                <a:ea typeface="Times New Roman" panose="02020603050405020304" pitchFamily="18" charset="0"/>
              </a:rPr>
              <a:t>CAREER MANAGEMENT</a:t>
            </a:r>
          </a:p>
          <a:p>
            <a:pPr marL="285739" indent="-285739" algn="just">
              <a:lnSpc>
                <a:spcPct val="115000"/>
              </a:lnSpc>
              <a:spcAft>
                <a:spcPts val="50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rPr>
              <a:t>Career Management as a process for enabling employees to better understand and develop their career skills and interests and to use these skills and interests most effectively both within the company and after they leave the firm. </a:t>
            </a:r>
          </a:p>
          <a:p>
            <a:pPr algn="just">
              <a:lnSpc>
                <a:spcPct val="115000"/>
              </a:lnSpc>
              <a:spcAft>
                <a:spcPts val="500"/>
              </a:spcAft>
            </a:pPr>
            <a:endParaRPr lang="en-US" sz="2000" dirty="0">
              <a:latin typeface="Times New Roman" panose="02020603050405020304" pitchFamily="18" charset="0"/>
              <a:ea typeface="Times New Roman" panose="02020603050405020304" pitchFamily="18" charset="0"/>
            </a:endParaRPr>
          </a:p>
          <a:p>
            <a:pPr marL="285739" indent="-285739" algn="just">
              <a:lnSpc>
                <a:spcPct val="115000"/>
              </a:lnSpc>
              <a:spcAft>
                <a:spcPts val="50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rPr>
              <a:t>Specific career management activities might include providing realis­tic career-oriented appraisals, posting open jobs, and offering formal career development activities. </a:t>
            </a:r>
          </a:p>
          <a:p>
            <a:pPr algn="just">
              <a:lnSpc>
                <a:spcPct val="115000"/>
              </a:lnSpc>
              <a:spcAft>
                <a:spcPts val="500"/>
              </a:spcAft>
            </a:pPr>
            <a:endParaRPr lang="en-US" sz="2000" dirty="0">
              <a:latin typeface="Times New Roman" panose="02020603050405020304" pitchFamily="18" charset="0"/>
              <a:ea typeface="Times New Roman" panose="02020603050405020304" pitchFamily="18" charset="0"/>
            </a:endParaRPr>
          </a:p>
          <a:p>
            <a:pPr marL="285739" indent="-285739" algn="just">
              <a:lnSpc>
                <a:spcPct val="115000"/>
              </a:lnSpc>
              <a:spcAft>
                <a:spcPts val="50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rPr>
              <a:t>Career development is the lifelong series of activities (such as workshops) that contribute to a person's career exploration, establishment, success, and fulfilment.</a:t>
            </a:r>
          </a:p>
          <a:p>
            <a:pPr algn="just">
              <a:lnSpc>
                <a:spcPct val="115000"/>
              </a:lnSpc>
              <a:spcAft>
                <a:spcPts val="500"/>
              </a:spcAft>
            </a:pPr>
            <a:endParaRPr lang="en-US" sz="2000" dirty="0">
              <a:latin typeface="Times New Roman" panose="02020603050405020304" pitchFamily="18" charset="0"/>
              <a:ea typeface="Times New Roman" panose="02020603050405020304" pitchFamily="18" charset="0"/>
            </a:endParaRPr>
          </a:p>
          <a:p>
            <a:pPr algn="just">
              <a:lnSpc>
                <a:spcPct val="115000"/>
              </a:lnSpc>
              <a:spcAft>
                <a:spcPts val="500"/>
              </a:spcAft>
            </a:pPr>
            <a:r>
              <a:rPr lang="en-US" sz="2000" u="sng" dirty="0">
                <a:latin typeface="Times New Roman" panose="02020603050405020304" pitchFamily="18" charset="0"/>
              </a:rPr>
              <a:t>CAREER PLANNING </a:t>
            </a:r>
          </a:p>
          <a:p>
            <a:pPr marL="285739" indent="-285739" algn="just">
              <a:lnSpc>
                <a:spcPct val="115000"/>
              </a:lnSpc>
              <a:spcAft>
                <a:spcPts val="500"/>
              </a:spcAft>
              <a:buFont typeface="Arial" panose="020B0604020202020204" pitchFamily="34" charset="0"/>
              <a:buChar char="•"/>
            </a:pPr>
            <a:r>
              <a:rPr lang="en-US" sz="2000" dirty="0">
                <a:latin typeface="Times New Roman" panose="02020603050405020304" pitchFamily="18" charset="0"/>
              </a:rPr>
              <a:t>Carrer Planning is the deliberate process through which someone becomes aware of his or her personal skills, interests, knowledge, motivations.</a:t>
            </a:r>
            <a:endParaRPr lang="en-IN"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94685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84950" y="273807"/>
            <a:ext cx="9006383" cy="542727"/>
          </a:xfrm>
          <a:prstGeom prst="rect">
            <a:avLst/>
          </a:prstGeom>
          <a:noFill/>
          <a:ln/>
        </p:spPr>
        <p:txBody>
          <a:bodyPr wrap="none" lIns="0" tIns="0" rIns="0" bIns="0" rtlCol="0" anchor="t"/>
          <a:lstStyle/>
          <a:p>
            <a:pPr>
              <a:lnSpc>
                <a:spcPts val="4250"/>
              </a:lnSpc>
            </a:pPr>
            <a:r>
              <a:rPr lang="en-US" sz="2000" b="1" dirty="0">
                <a:ea typeface="Barlow Bold" pitchFamily="34" charset="-122"/>
                <a:cs typeface="Barlow Bold" pitchFamily="34" charset="-120"/>
              </a:rPr>
              <a:t>Key Elements of Career Management Programs</a:t>
            </a:r>
          </a:p>
          <a:p>
            <a:pPr marL="380985" indent="-380985">
              <a:buAutoNum type="arabicPeriod"/>
            </a:pPr>
            <a:r>
              <a:rPr lang="en-US" sz="2000" b="1" dirty="0">
                <a:ea typeface="Barlow Bold" pitchFamily="34" charset="-122"/>
                <a:cs typeface="Barlow Bold" pitchFamily="34" charset="-120"/>
              </a:rPr>
              <a:t>Career Planning</a:t>
            </a:r>
          </a:p>
          <a:p>
            <a:pPr marL="380985" indent="-380985">
              <a:buFontTx/>
              <a:buAutoNum type="arabicPeriod"/>
            </a:pPr>
            <a:r>
              <a:rPr lang="en-US" sz="2000" b="1" dirty="0">
                <a:ea typeface="Barlow Bold" pitchFamily="34" charset="-122"/>
                <a:cs typeface="Barlow Bold" pitchFamily="34" charset="-120"/>
              </a:rPr>
              <a:t>Career Pathing</a:t>
            </a:r>
          </a:p>
          <a:p>
            <a:pPr marL="380985" indent="-380985">
              <a:buFontTx/>
              <a:buAutoNum type="arabicPeriod"/>
            </a:pPr>
            <a:r>
              <a:rPr lang="en-US" sz="2000" b="1" dirty="0">
                <a:ea typeface="Barlow Bold" pitchFamily="34" charset="-122"/>
              </a:rPr>
              <a:t>Career Development</a:t>
            </a:r>
            <a:endParaRPr lang="en-US" sz="2000" dirty="0"/>
          </a:p>
          <a:p>
            <a:pPr marL="380985" indent="-380985">
              <a:lnSpc>
                <a:spcPts val="4250"/>
              </a:lnSpc>
              <a:buAutoNum type="arabicPeriod"/>
            </a:pPr>
            <a:endParaRPr lang="en-US" sz="2000" dirty="0"/>
          </a:p>
          <a:p>
            <a:pPr>
              <a:lnSpc>
                <a:spcPts val="4250"/>
              </a:lnSpc>
            </a:pPr>
            <a:endParaRPr lang="en-US" sz="2000" dirty="0"/>
          </a:p>
        </p:txBody>
      </p:sp>
      <p:sp>
        <p:nvSpPr>
          <p:cNvPr id="3" name="Text 1"/>
          <p:cNvSpPr/>
          <p:nvPr/>
        </p:nvSpPr>
        <p:spPr>
          <a:xfrm>
            <a:off x="577354" y="2148532"/>
            <a:ext cx="2170608" cy="271363"/>
          </a:xfrm>
          <a:prstGeom prst="rect">
            <a:avLst/>
          </a:prstGeom>
          <a:noFill/>
          <a:ln/>
        </p:spPr>
        <p:txBody>
          <a:bodyPr wrap="none" lIns="0" tIns="0" rIns="0" bIns="0" rtlCol="0" anchor="t"/>
          <a:lstStyle/>
          <a:p>
            <a:pPr>
              <a:lnSpc>
                <a:spcPts val="2125"/>
              </a:lnSpc>
            </a:pPr>
            <a:r>
              <a:rPr lang="en-US" sz="2000" b="1" dirty="0">
                <a:ea typeface="Barlow Bold" pitchFamily="34" charset="-122"/>
                <a:cs typeface="Barlow Bold" pitchFamily="34" charset="-120"/>
              </a:rPr>
              <a:t>Career Planning</a:t>
            </a:r>
            <a:endParaRPr lang="en-US" sz="2000" dirty="0"/>
          </a:p>
        </p:txBody>
      </p:sp>
      <p:sp>
        <p:nvSpPr>
          <p:cNvPr id="4" name="Text 2"/>
          <p:cNvSpPr/>
          <p:nvPr/>
        </p:nvSpPr>
        <p:spPr>
          <a:xfrm>
            <a:off x="530838" y="2448718"/>
            <a:ext cx="10541830" cy="542727"/>
          </a:xfrm>
          <a:prstGeom prst="rect">
            <a:avLst/>
          </a:prstGeom>
          <a:noFill/>
          <a:ln/>
        </p:spPr>
        <p:txBody>
          <a:bodyPr wrap="square" lIns="0" tIns="0" rIns="0" bIns="0" rtlCol="0" anchor="t"/>
          <a:lstStyle/>
          <a:p>
            <a:pPr algn="just">
              <a:lnSpc>
                <a:spcPts val="2042"/>
              </a:lnSpc>
            </a:pPr>
            <a:r>
              <a:rPr lang="en-US" sz="2000" dirty="0">
                <a:ea typeface="Montserrat" pitchFamily="34" charset="-122"/>
                <a:cs typeface="Montserrat" pitchFamily="34" charset="-120"/>
              </a:rPr>
              <a:t>An intentional process involving goal setting, understanding opportunities and constraints, and making decisions. It typically involves assessing skills and discussing pathways with supervisors.</a:t>
            </a:r>
            <a:endParaRPr lang="en-US" sz="2000" dirty="0"/>
          </a:p>
        </p:txBody>
      </p:sp>
      <p:sp>
        <p:nvSpPr>
          <p:cNvPr id="5" name="Text 3"/>
          <p:cNvSpPr/>
          <p:nvPr/>
        </p:nvSpPr>
        <p:spPr>
          <a:xfrm>
            <a:off x="577355" y="3049092"/>
            <a:ext cx="5317431" cy="263922"/>
          </a:xfrm>
          <a:prstGeom prst="rect">
            <a:avLst/>
          </a:prstGeom>
          <a:noFill/>
          <a:ln/>
        </p:spPr>
        <p:txBody>
          <a:bodyPr wrap="none" lIns="0" tIns="0" rIns="0" bIns="0" rtlCol="0" anchor="t"/>
          <a:lstStyle/>
          <a:p>
            <a:pPr marL="285739" indent="-285739">
              <a:lnSpc>
                <a:spcPts val="2042"/>
              </a:lnSpc>
              <a:buSzPct val="100000"/>
              <a:buChar char="•"/>
            </a:pPr>
            <a:r>
              <a:rPr lang="en-US" sz="2000" dirty="0">
                <a:ea typeface="Montserrat" pitchFamily="34" charset="-122"/>
                <a:cs typeface="Montserrat" pitchFamily="34" charset="-120"/>
              </a:rPr>
              <a:t>Determining career goals</a:t>
            </a:r>
            <a:endParaRPr lang="en-US" sz="2000" dirty="0"/>
          </a:p>
        </p:txBody>
      </p:sp>
      <p:sp>
        <p:nvSpPr>
          <p:cNvPr id="6" name="Text 4"/>
          <p:cNvSpPr/>
          <p:nvPr/>
        </p:nvSpPr>
        <p:spPr>
          <a:xfrm>
            <a:off x="577355" y="3370659"/>
            <a:ext cx="5317431" cy="263922"/>
          </a:xfrm>
          <a:prstGeom prst="rect">
            <a:avLst/>
          </a:prstGeom>
          <a:noFill/>
          <a:ln/>
        </p:spPr>
        <p:txBody>
          <a:bodyPr wrap="none" lIns="0" tIns="0" rIns="0" bIns="0" rtlCol="0" anchor="t"/>
          <a:lstStyle/>
          <a:p>
            <a:pPr marL="285739" indent="-285739">
              <a:lnSpc>
                <a:spcPts val="2042"/>
              </a:lnSpc>
              <a:buSzPct val="100000"/>
              <a:buChar char="•"/>
            </a:pPr>
            <a:r>
              <a:rPr lang="en-US" sz="2000" dirty="0">
                <a:ea typeface="Montserrat" pitchFamily="34" charset="-122"/>
                <a:cs typeface="Montserrat" pitchFamily="34" charset="-120"/>
              </a:rPr>
              <a:t>Understanding opportunities and constraints</a:t>
            </a:r>
            <a:endParaRPr lang="en-US" sz="2000" dirty="0"/>
          </a:p>
        </p:txBody>
      </p:sp>
      <p:sp>
        <p:nvSpPr>
          <p:cNvPr id="7" name="Text 5"/>
          <p:cNvSpPr/>
          <p:nvPr/>
        </p:nvSpPr>
        <p:spPr>
          <a:xfrm>
            <a:off x="577355" y="3692227"/>
            <a:ext cx="5317431" cy="263922"/>
          </a:xfrm>
          <a:prstGeom prst="rect">
            <a:avLst/>
          </a:prstGeom>
          <a:noFill/>
          <a:ln/>
        </p:spPr>
        <p:txBody>
          <a:bodyPr wrap="none" lIns="0" tIns="0" rIns="0" bIns="0" rtlCol="0" anchor="t"/>
          <a:lstStyle/>
          <a:p>
            <a:pPr marL="285739" indent="-285739">
              <a:lnSpc>
                <a:spcPts val="2042"/>
              </a:lnSpc>
              <a:buSzPct val="100000"/>
              <a:buChar char="•"/>
            </a:pPr>
            <a:r>
              <a:rPr lang="en-US" sz="2000" dirty="0">
                <a:ea typeface="Montserrat" pitchFamily="34" charset="-122"/>
                <a:cs typeface="Montserrat" pitchFamily="34" charset="-120"/>
              </a:rPr>
              <a:t>Assessing skills and experience</a:t>
            </a:r>
            <a:endParaRPr lang="en-US"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28043" y="414933"/>
            <a:ext cx="9528671" cy="496293"/>
          </a:xfrm>
          <a:prstGeom prst="rect">
            <a:avLst/>
          </a:prstGeom>
          <a:noFill/>
          <a:ln/>
        </p:spPr>
        <p:txBody>
          <a:bodyPr wrap="none" lIns="0" tIns="0" rIns="0" bIns="0" rtlCol="0" anchor="t"/>
          <a:lstStyle/>
          <a:p>
            <a:pPr>
              <a:lnSpc>
                <a:spcPts val="3875"/>
              </a:lnSpc>
            </a:pPr>
            <a:r>
              <a:rPr lang="en-US" sz="2000" b="1" dirty="0">
                <a:ea typeface="Barlow Bold" pitchFamily="34" charset="-122"/>
                <a:cs typeface="Barlow Bold" pitchFamily="34" charset="-120"/>
              </a:rPr>
              <a:t>Key Elements of Career Management Programs (Cont.)</a:t>
            </a:r>
            <a:endParaRPr lang="en-US" sz="2000" dirty="0"/>
          </a:p>
        </p:txBody>
      </p:sp>
      <p:sp>
        <p:nvSpPr>
          <p:cNvPr id="4" name="Text 1"/>
          <p:cNvSpPr/>
          <p:nvPr/>
        </p:nvSpPr>
        <p:spPr>
          <a:xfrm>
            <a:off x="528043" y="1055395"/>
            <a:ext cx="1985268" cy="248146"/>
          </a:xfrm>
          <a:prstGeom prst="rect">
            <a:avLst/>
          </a:prstGeom>
          <a:noFill/>
          <a:ln/>
        </p:spPr>
        <p:txBody>
          <a:bodyPr wrap="none" lIns="0" tIns="0" rIns="0" bIns="0" rtlCol="0" anchor="t"/>
          <a:lstStyle/>
          <a:p>
            <a:pPr>
              <a:lnSpc>
                <a:spcPts val="1917"/>
              </a:lnSpc>
            </a:pPr>
            <a:r>
              <a:rPr lang="en-US" sz="2000" b="1" dirty="0">
                <a:ea typeface="Barlow Bold" pitchFamily="34" charset="-122"/>
                <a:cs typeface="Barlow Bold" pitchFamily="34" charset="-120"/>
              </a:rPr>
              <a:t>Career Pathing</a:t>
            </a:r>
            <a:endParaRPr lang="en-US" sz="2000" dirty="0"/>
          </a:p>
        </p:txBody>
      </p:sp>
      <p:sp>
        <p:nvSpPr>
          <p:cNvPr id="5" name="Text 2"/>
          <p:cNvSpPr/>
          <p:nvPr/>
        </p:nvSpPr>
        <p:spPr>
          <a:xfrm>
            <a:off x="288557" y="1437804"/>
            <a:ext cx="5383907" cy="965597"/>
          </a:xfrm>
          <a:prstGeom prst="rect">
            <a:avLst/>
          </a:prstGeom>
          <a:noFill/>
          <a:ln/>
        </p:spPr>
        <p:txBody>
          <a:bodyPr wrap="square" lIns="0" tIns="0" rIns="0" bIns="0" rtlCol="0" anchor="t"/>
          <a:lstStyle/>
          <a:p>
            <a:pPr algn="just">
              <a:lnSpc>
                <a:spcPts val="1875"/>
              </a:lnSpc>
            </a:pPr>
            <a:r>
              <a:rPr lang="en-US" sz="2000" dirty="0">
                <a:ea typeface="Montserrat" pitchFamily="34" charset="-122"/>
                <a:cs typeface="Montserrat" pitchFamily="34" charset="-120"/>
              </a:rPr>
              <a:t>A roadmap illustrating progress opportunities within an organization. It helps employees monitor their advancement based on career expectations. Organizations often establish clear structures to guide and encourage employees.</a:t>
            </a:r>
            <a:endParaRPr lang="en-US" sz="2000" dirty="0"/>
          </a:p>
        </p:txBody>
      </p:sp>
      <p:sp>
        <p:nvSpPr>
          <p:cNvPr id="6" name="Text 3"/>
          <p:cNvSpPr/>
          <p:nvPr/>
        </p:nvSpPr>
        <p:spPr>
          <a:xfrm>
            <a:off x="441058" y="2909342"/>
            <a:ext cx="5383907" cy="241399"/>
          </a:xfrm>
          <a:prstGeom prst="rect">
            <a:avLst/>
          </a:prstGeom>
          <a:noFill/>
          <a:ln/>
        </p:spPr>
        <p:txBody>
          <a:bodyPr wrap="none" lIns="0" tIns="0" rIns="0" bIns="0" rtlCol="0" anchor="t"/>
          <a:lstStyle/>
          <a:p>
            <a:pPr marL="285739" indent="-285739">
              <a:lnSpc>
                <a:spcPts val="1875"/>
              </a:lnSpc>
              <a:buSzPct val="100000"/>
              <a:buChar char="•"/>
            </a:pPr>
            <a:r>
              <a:rPr lang="en-US" sz="2000" dirty="0">
                <a:ea typeface="Montserrat" pitchFamily="34" charset="-122"/>
                <a:cs typeface="Montserrat" pitchFamily="34" charset="-120"/>
              </a:rPr>
              <a:t>Monitoring progress within an organization</a:t>
            </a:r>
            <a:endParaRPr lang="en-US" sz="2000" dirty="0"/>
          </a:p>
        </p:txBody>
      </p:sp>
      <p:sp>
        <p:nvSpPr>
          <p:cNvPr id="7" name="Text 4"/>
          <p:cNvSpPr/>
          <p:nvPr/>
        </p:nvSpPr>
        <p:spPr>
          <a:xfrm>
            <a:off x="441058" y="3256310"/>
            <a:ext cx="5383907" cy="241399"/>
          </a:xfrm>
          <a:prstGeom prst="rect">
            <a:avLst/>
          </a:prstGeom>
          <a:noFill/>
          <a:ln/>
        </p:spPr>
        <p:txBody>
          <a:bodyPr wrap="none" lIns="0" tIns="0" rIns="0" bIns="0" rtlCol="0" anchor="t"/>
          <a:lstStyle/>
          <a:p>
            <a:pPr marL="285739" indent="-285739">
              <a:lnSpc>
                <a:spcPts val="1875"/>
              </a:lnSpc>
              <a:buSzPct val="100000"/>
              <a:buChar char="•"/>
            </a:pPr>
            <a:r>
              <a:rPr lang="en-US" sz="2000" dirty="0">
                <a:ea typeface="Montserrat" pitchFamily="34" charset="-122"/>
                <a:cs typeface="Montserrat" pitchFamily="34" charset="-120"/>
              </a:rPr>
              <a:t>Clear career development structure</a:t>
            </a:r>
            <a:endParaRPr lang="en-US" sz="2000" dirty="0"/>
          </a:p>
        </p:txBody>
      </p:sp>
      <p:sp>
        <p:nvSpPr>
          <p:cNvPr id="8" name="Text 5"/>
          <p:cNvSpPr/>
          <p:nvPr/>
        </p:nvSpPr>
        <p:spPr>
          <a:xfrm>
            <a:off x="441058" y="3674875"/>
            <a:ext cx="5383907" cy="241399"/>
          </a:xfrm>
          <a:prstGeom prst="rect">
            <a:avLst/>
          </a:prstGeom>
          <a:noFill/>
          <a:ln/>
        </p:spPr>
        <p:txBody>
          <a:bodyPr wrap="none" lIns="0" tIns="0" rIns="0" bIns="0" rtlCol="0" anchor="t"/>
          <a:lstStyle/>
          <a:p>
            <a:pPr marL="285739" indent="-285739">
              <a:lnSpc>
                <a:spcPts val="1875"/>
              </a:lnSpc>
              <a:buSzPct val="100000"/>
              <a:buChar char="•"/>
            </a:pPr>
            <a:r>
              <a:rPr lang="en-US" sz="2000" dirty="0">
                <a:ea typeface="Montserrat" pitchFamily="34" charset="-122"/>
                <a:cs typeface="Montserrat" pitchFamily="34" charset="-120"/>
              </a:rPr>
              <a:t>Specific objectives and role models</a:t>
            </a:r>
            <a:endParaRPr lang="en-US" sz="2000" dirty="0"/>
          </a:p>
        </p:txBody>
      </p:sp>
      <p:sp>
        <p:nvSpPr>
          <p:cNvPr id="9" name="Text 1"/>
          <p:cNvSpPr/>
          <p:nvPr/>
        </p:nvSpPr>
        <p:spPr>
          <a:xfrm>
            <a:off x="7600809" y="1055395"/>
            <a:ext cx="1985268" cy="248146"/>
          </a:xfrm>
          <a:prstGeom prst="rect">
            <a:avLst/>
          </a:prstGeom>
          <a:noFill/>
          <a:ln/>
        </p:spPr>
        <p:txBody>
          <a:bodyPr wrap="none" lIns="0" tIns="0" rIns="0" bIns="0" rtlCol="0" anchor="t"/>
          <a:lstStyle/>
          <a:p>
            <a:pPr>
              <a:lnSpc>
                <a:spcPts val="1917"/>
              </a:lnSpc>
            </a:pPr>
            <a:r>
              <a:rPr lang="en-US" sz="2000" b="1" dirty="0">
                <a:ea typeface="Barlow Bold" pitchFamily="34" charset="-122"/>
                <a:cs typeface="Barlow Bold" pitchFamily="34" charset="-120"/>
              </a:rPr>
              <a:t>Career Development</a:t>
            </a:r>
            <a:endParaRPr lang="en-US" sz="2000" dirty="0"/>
          </a:p>
        </p:txBody>
      </p:sp>
      <p:sp>
        <p:nvSpPr>
          <p:cNvPr id="10" name="Text 2"/>
          <p:cNvSpPr/>
          <p:nvPr/>
        </p:nvSpPr>
        <p:spPr>
          <a:xfrm>
            <a:off x="6329135" y="1447711"/>
            <a:ext cx="5574308" cy="724198"/>
          </a:xfrm>
          <a:prstGeom prst="rect">
            <a:avLst/>
          </a:prstGeom>
          <a:noFill/>
          <a:ln/>
        </p:spPr>
        <p:txBody>
          <a:bodyPr wrap="square" lIns="0" tIns="0" rIns="0" bIns="0" rtlCol="0" anchor="t"/>
          <a:lstStyle/>
          <a:p>
            <a:pPr algn="just">
              <a:lnSpc>
                <a:spcPts val="1875"/>
              </a:lnSpc>
            </a:pPr>
            <a:r>
              <a:rPr lang="en-US" sz="2000" dirty="0">
                <a:ea typeface="Montserrat" pitchFamily="34" charset="-122"/>
                <a:cs typeface="Montserrat" pitchFamily="34" charset="-120"/>
              </a:rPr>
              <a:t>A continuous, lifelong process that aligns individual career goals with organizational needs. It involves providing training and development programs to help employees progress.</a:t>
            </a:r>
            <a:endParaRPr lang="en-US" sz="2000" dirty="0"/>
          </a:p>
        </p:txBody>
      </p:sp>
      <p:sp>
        <p:nvSpPr>
          <p:cNvPr id="11" name="Text 3"/>
          <p:cNvSpPr/>
          <p:nvPr/>
        </p:nvSpPr>
        <p:spPr>
          <a:xfrm>
            <a:off x="5901490" y="2877226"/>
            <a:ext cx="5383907" cy="241399"/>
          </a:xfrm>
          <a:prstGeom prst="rect">
            <a:avLst/>
          </a:prstGeom>
          <a:noFill/>
          <a:ln/>
        </p:spPr>
        <p:txBody>
          <a:bodyPr wrap="none" lIns="0" tIns="0" rIns="0" bIns="0" rtlCol="0" anchor="t"/>
          <a:lstStyle/>
          <a:p>
            <a:pPr marL="285739" indent="-285739">
              <a:lnSpc>
                <a:spcPts val="1875"/>
              </a:lnSpc>
              <a:buSzPct val="100000"/>
              <a:buChar char="•"/>
            </a:pPr>
            <a:r>
              <a:rPr lang="en-US" sz="2000" dirty="0">
                <a:ea typeface="Montserrat" pitchFamily="34" charset="-122"/>
                <a:cs typeface="Montserrat" pitchFamily="34" charset="-120"/>
              </a:rPr>
              <a:t>Ongoing process for each employee</a:t>
            </a:r>
            <a:endParaRPr lang="en-US" sz="2000" dirty="0"/>
          </a:p>
        </p:txBody>
      </p:sp>
      <p:sp>
        <p:nvSpPr>
          <p:cNvPr id="12" name="Text 4"/>
          <p:cNvSpPr/>
          <p:nvPr/>
        </p:nvSpPr>
        <p:spPr>
          <a:xfrm>
            <a:off x="5911949" y="3250262"/>
            <a:ext cx="5383907" cy="241399"/>
          </a:xfrm>
          <a:prstGeom prst="rect">
            <a:avLst/>
          </a:prstGeom>
          <a:noFill/>
          <a:ln/>
        </p:spPr>
        <p:txBody>
          <a:bodyPr wrap="none" lIns="0" tIns="0" rIns="0" bIns="0" rtlCol="0" anchor="t"/>
          <a:lstStyle/>
          <a:p>
            <a:pPr marL="285739" indent="-285739">
              <a:lnSpc>
                <a:spcPts val="1875"/>
              </a:lnSpc>
              <a:buSzPct val="100000"/>
              <a:buChar char="•"/>
            </a:pPr>
            <a:r>
              <a:rPr lang="en-US" sz="2000" dirty="0">
                <a:ea typeface="Montserrat" pitchFamily="34" charset="-122"/>
                <a:cs typeface="Montserrat" pitchFamily="34" charset="-120"/>
              </a:rPr>
              <a:t>Training and development programs</a:t>
            </a:r>
            <a:endParaRPr lang="en-US" sz="2000" dirty="0"/>
          </a:p>
        </p:txBody>
      </p:sp>
      <p:sp>
        <p:nvSpPr>
          <p:cNvPr id="13" name="Text 5"/>
          <p:cNvSpPr/>
          <p:nvPr/>
        </p:nvSpPr>
        <p:spPr>
          <a:xfrm>
            <a:off x="5911949" y="3699991"/>
            <a:ext cx="5383907" cy="241399"/>
          </a:xfrm>
          <a:prstGeom prst="rect">
            <a:avLst/>
          </a:prstGeom>
          <a:noFill/>
          <a:ln/>
        </p:spPr>
        <p:txBody>
          <a:bodyPr wrap="none" lIns="0" tIns="0" rIns="0" bIns="0" rtlCol="0" anchor="t"/>
          <a:lstStyle/>
          <a:p>
            <a:pPr marL="285739" indent="-285739">
              <a:lnSpc>
                <a:spcPts val="1875"/>
              </a:lnSpc>
              <a:buSzPct val="100000"/>
              <a:buChar char="•"/>
            </a:pPr>
            <a:r>
              <a:rPr lang="en-US" sz="2000" dirty="0">
                <a:ea typeface="Montserrat" pitchFamily="34" charset="-122"/>
                <a:cs typeface="Montserrat" pitchFamily="34" charset="-120"/>
              </a:rPr>
              <a:t>Upskilling and proficiency improvement</a:t>
            </a:r>
            <a:endParaRPr lang="en-US"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31924" y="956270"/>
            <a:ext cx="6944023" cy="593923"/>
          </a:xfrm>
          <a:prstGeom prst="rect">
            <a:avLst/>
          </a:prstGeom>
          <a:noFill/>
          <a:ln/>
        </p:spPr>
        <p:txBody>
          <a:bodyPr wrap="none" lIns="0" tIns="0" rIns="0" bIns="0" rtlCol="0" anchor="t"/>
          <a:lstStyle/>
          <a:p>
            <a:pPr>
              <a:lnSpc>
                <a:spcPts val="4666"/>
              </a:lnSpc>
            </a:pPr>
            <a:r>
              <a:rPr lang="en-US" sz="2000" b="1" dirty="0">
                <a:ea typeface="Barlow Bold" pitchFamily="34" charset="-122"/>
                <a:cs typeface="Barlow Bold" pitchFamily="34" charset="-120"/>
              </a:rPr>
              <a:t>Why Career Management Matters</a:t>
            </a:r>
            <a:endParaRPr lang="en-US" sz="2000" dirty="0"/>
          </a:p>
        </p:txBody>
      </p:sp>
      <p:sp>
        <p:nvSpPr>
          <p:cNvPr id="3" name="Text 1"/>
          <p:cNvSpPr/>
          <p:nvPr/>
        </p:nvSpPr>
        <p:spPr>
          <a:xfrm>
            <a:off x="631924" y="1911251"/>
            <a:ext cx="10928152" cy="577850"/>
          </a:xfrm>
          <a:prstGeom prst="rect">
            <a:avLst/>
          </a:prstGeom>
          <a:noFill/>
          <a:ln/>
        </p:spPr>
        <p:txBody>
          <a:bodyPr wrap="square" lIns="0" tIns="0" rIns="0" bIns="0" rtlCol="0" anchor="t"/>
          <a:lstStyle/>
          <a:p>
            <a:pPr>
              <a:lnSpc>
                <a:spcPts val="2250"/>
              </a:lnSpc>
            </a:pPr>
            <a:r>
              <a:rPr lang="en-US" sz="2000" dirty="0">
                <a:ea typeface="Montserrat" pitchFamily="34" charset="-122"/>
                <a:cs typeface="Montserrat" pitchFamily="34" charset="-120"/>
              </a:rPr>
              <a:t>Effective career management is crucial for both individuals and organizations, driving professional growth, fostering job satisfaction, and optimizing talent utilization.</a:t>
            </a:r>
            <a:endParaRPr lang="en-US" sz="2000" dirty="0"/>
          </a:p>
        </p:txBody>
      </p:sp>
      <p:pic>
        <p:nvPicPr>
          <p:cNvPr id="4" name="Image 0" descr="preencoded.png"/>
          <p:cNvPicPr>
            <a:picLocks noChangeAspect="1"/>
          </p:cNvPicPr>
          <p:nvPr/>
        </p:nvPicPr>
        <p:blipFill>
          <a:blip r:embed="rId3"/>
          <a:stretch>
            <a:fillRect/>
          </a:stretch>
        </p:blipFill>
        <p:spPr>
          <a:xfrm>
            <a:off x="631925" y="2692202"/>
            <a:ext cx="451346" cy="451346"/>
          </a:xfrm>
          <a:prstGeom prst="rect">
            <a:avLst/>
          </a:prstGeom>
        </p:spPr>
      </p:pic>
      <p:sp>
        <p:nvSpPr>
          <p:cNvPr id="5" name="Text 2"/>
          <p:cNvSpPr/>
          <p:nvPr/>
        </p:nvSpPr>
        <p:spPr>
          <a:xfrm>
            <a:off x="1308894" y="2799358"/>
            <a:ext cx="3485753" cy="296863"/>
          </a:xfrm>
          <a:prstGeom prst="rect">
            <a:avLst/>
          </a:prstGeom>
          <a:noFill/>
          <a:ln/>
        </p:spPr>
        <p:txBody>
          <a:bodyPr wrap="none" lIns="0" tIns="0" rIns="0" bIns="0" rtlCol="0" anchor="t"/>
          <a:lstStyle/>
          <a:p>
            <a:pPr>
              <a:lnSpc>
                <a:spcPts val="2333"/>
              </a:lnSpc>
            </a:pPr>
            <a:r>
              <a:rPr lang="en-US" sz="2000" b="1" dirty="0">
                <a:ea typeface="Barlow Bold" pitchFamily="34" charset="-122"/>
                <a:cs typeface="Barlow Bold" pitchFamily="34" charset="-120"/>
              </a:rPr>
              <a:t>Enhances Organizational Support</a:t>
            </a:r>
            <a:endParaRPr lang="en-US" sz="2000" dirty="0"/>
          </a:p>
        </p:txBody>
      </p:sp>
      <p:sp>
        <p:nvSpPr>
          <p:cNvPr id="6" name="Text 3"/>
          <p:cNvSpPr/>
          <p:nvPr/>
        </p:nvSpPr>
        <p:spPr>
          <a:xfrm>
            <a:off x="1308895" y="3204468"/>
            <a:ext cx="4674294" cy="866775"/>
          </a:xfrm>
          <a:prstGeom prst="rect">
            <a:avLst/>
          </a:prstGeom>
          <a:noFill/>
          <a:ln/>
        </p:spPr>
        <p:txBody>
          <a:bodyPr wrap="square" lIns="0" tIns="0" rIns="0" bIns="0" rtlCol="0" anchor="t"/>
          <a:lstStyle/>
          <a:p>
            <a:pPr algn="just">
              <a:lnSpc>
                <a:spcPts val="2250"/>
              </a:lnSpc>
            </a:pPr>
            <a:r>
              <a:rPr lang="en-US" sz="2000" dirty="0">
                <a:ea typeface="Montserrat" pitchFamily="34" charset="-122"/>
                <a:cs typeface="Montserrat" pitchFamily="34" charset="-120"/>
              </a:rPr>
              <a:t>Aligns individual career goals with company objectives, fostering mutual support and a favorable work environment.</a:t>
            </a:r>
            <a:endParaRPr lang="en-US" sz="2000" dirty="0"/>
          </a:p>
        </p:txBody>
      </p:sp>
      <p:pic>
        <p:nvPicPr>
          <p:cNvPr id="7" name="Image 1" descr="preencoded.png"/>
          <p:cNvPicPr>
            <a:picLocks noChangeAspect="1"/>
          </p:cNvPicPr>
          <p:nvPr/>
        </p:nvPicPr>
        <p:blipFill>
          <a:blip r:embed="rId4"/>
          <a:stretch>
            <a:fillRect/>
          </a:stretch>
        </p:blipFill>
        <p:spPr>
          <a:xfrm>
            <a:off x="6208812" y="2692202"/>
            <a:ext cx="451346" cy="451346"/>
          </a:xfrm>
          <a:prstGeom prst="rect">
            <a:avLst/>
          </a:prstGeom>
        </p:spPr>
      </p:pic>
      <p:sp>
        <p:nvSpPr>
          <p:cNvPr id="8" name="Text 4"/>
          <p:cNvSpPr/>
          <p:nvPr/>
        </p:nvSpPr>
        <p:spPr>
          <a:xfrm>
            <a:off x="6885782" y="2799358"/>
            <a:ext cx="3910211" cy="296863"/>
          </a:xfrm>
          <a:prstGeom prst="rect">
            <a:avLst/>
          </a:prstGeom>
          <a:noFill/>
          <a:ln/>
        </p:spPr>
        <p:txBody>
          <a:bodyPr wrap="none" lIns="0" tIns="0" rIns="0" bIns="0" rtlCol="0" anchor="t"/>
          <a:lstStyle/>
          <a:p>
            <a:pPr>
              <a:lnSpc>
                <a:spcPts val="2333"/>
              </a:lnSpc>
            </a:pPr>
            <a:r>
              <a:rPr lang="en-US" sz="2000" b="1" dirty="0">
                <a:ea typeface="Barlow Bold" pitchFamily="34" charset="-122"/>
                <a:cs typeface="Barlow Bold" pitchFamily="34" charset="-120"/>
              </a:rPr>
              <a:t>Identifies Employee Skills &amp; Interests</a:t>
            </a:r>
            <a:endParaRPr lang="en-US" sz="2000" dirty="0"/>
          </a:p>
        </p:txBody>
      </p:sp>
      <p:sp>
        <p:nvSpPr>
          <p:cNvPr id="9" name="Text 5"/>
          <p:cNvSpPr/>
          <p:nvPr/>
        </p:nvSpPr>
        <p:spPr>
          <a:xfrm>
            <a:off x="6885782" y="3204468"/>
            <a:ext cx="4674294" cy="866775"/>
          </a:xfrm>
          <a:prstGeom prst="rect">
            <a:avLst/>
          </a:prstGeom>
          <a:noFill/>
          <a:ln/>
        </p:spPr>
        <p:txBody>
          <a:bodyPr wrap="square" lIns="0" tIns="0" rIns="0" bIns="0" rtlCol="0" anchor="t"/>
          <a:lstStyle/>
          <a:p>
            <a:pPr>
              <a:lnSpc>
                <a:spcPts val="2250"/>
              </a:lnSpc>
            </a:pPr>
            <a:r>
              <a:rPr lang="en-US" sz="2000" dirty="0">
                <a:ea typeface="Montserrat" pitchFamily="34" charset="-122"/>
                <a:cs typeface="Montserrat" pitchFamily="34" charset="-120"/>
              </a:rPr>
              <a:t>Reveals strengths, weaknesses, and passions, leading to roles that maximize satisfaction and performance.</a:t>
            </a:r>
            <a:endParaRPr lang="en-US" sz="2000" dirty="0"/>
          </a:p>
        </p:txBody>
      </p:sp>
      <p:pic>
        <p:nvPicPr>
          <p:cNvPr id="10" name="Image 2" descr="preencoded.png"/>
          <p:cNvPicPr>
            <a:picLocks noChangeAspect="1"/>
          </p:cNvPicPr>
          <p:nvPr/>
        </p:nvPicPr>
        <p:blipFill>
          <a:blip r:embed="rId5"/>
          <a:stretch>
            <a:fillRect/>
          </a:stretch>
        </p:blipFill>
        <p:spPr>
          <a:xfrm>
            <a:off x="631925" y="4522590"/>
            <a:ext cx="451346" cy="451346"/>
          </a:xfrm>
          <a:prstGeom prst="rect">
            <a:avLst/>
          </a:prstGeom>
        </p:spPr>
      </p:pic>
      <p:sp>
        <p:nvSpPr>
          <p:cNvPr id="11" name="Text 6"/>
          <p:cNvSpPr/>
          <p:nvPr/>
        </p:nvSpPr>
        <p:spPr>
          <a:xfrm>
            <a:off x="1308895" y="4629745"/>
            <a:ext cx="4201021" cy="296863"/>
          </a:xfrm>
          <a:prstGeom prst="rect">
            <a:avLst/>
          </a:prstGeom>
          <a:noFill/>
          <a:ln/>
        </p:spPr>
        <p:txBody>
          <a:bodyPr wrap="none" lIns="0" tIns="0" rIns="0" bIns="0" rtlCol="0" anchor="t"/>
          <a:lstStyle/>
          <a:p>
            <a:pPr>
              <a:lnSpc>
                <a:spcPts val="2333"/>
              </a:lnSpc>
            </a:pPr>
            <a:r>
              <a:rPr lang="en-US" sz="2000" b="1" dirty="0">
                <a:ea typeface="Barlow Bold" pitchFamily="34" charset="-122"/>
                <a:cs typeface="Barlow Bold" pitchFamily="34" charset="-120"/>
              </a:rPr>
              <a:t>Boosts Employee Commitment &amp; Morale</a:t>
            </a:r>
            <a:endParaRPr lang="en-US" sz="2000" dirty="0"/>
          </a:p>
        </p:txBody>
      </p:sp>
      <p:sp>
        <p:nvSpPr>
          <p:cNvPr id="12" name="Text 7"/>
          <p:cNvSpPr/>
          <p:nvPr/>
        </p:nvSpPr>
        <p:spPr>
          <a:xfrm>
            <a:off x="1308895" y="5034856"/>
            <a:ext cx="4674294" cy="866775"/>
          </a:xfrm>
          <a:prstGeom prst="rect">
            <a:avLst/>
          </a:prstGeom>
          <a:noFill/>
          <a:ln/>
        </p:spPr>
        <p:txBody>
          <a:bodyPr wrap="square" lIns="0" tIns="0" rIns="0" bIns="0" rtlCol="0" anchor="t"/>
          <a:lstStyle/>
          <a:p>
            <a:pPr>
              <a:lnSpc>
                <a:spcPts val="2250"/>
              </a:lnSpc>
            </a:pPr>
            <a:r>
              <a:rPr lang="en-US" sz="2000" dirty="0">
                <a:ea typeface="Montserrat" pitchFamily="34" charset="-122"/>
                <a:cs typeface="Montserrat" pitchFamily="34" charset="-120"/>
              </a:rPr>
              <a:t>Empowers ownership of growth, increasing productivity and engagement through recognition and clear paths.</a:t>
            </a:r>
            <a:endParaRPr lang="en-US" sz="2000" dirty="0"/>
          </a:p>
        </p:txBody>
      </p:sp>
      <p:pic>
        <p:nvPicPr>
          <p:cNvPr id="13" name="Image 3" descr="preencoded.png"/>
          <p:cNvPicPr>
            <a:picLocks noChangeAspect="1"/>
          </p:cNvPicPr>
          <p:nvPr/>
        </p:nvPicPr>
        <p:blipFill>
          <a:blip r:embed="rId6"/>
          <a:stretch>
            <a:fillRect/>
          </a:stretch>
        </p:blipFill>
        <p:spPr>
          <a:xfrm>
            <a:off x="6208812" y="4522590"/>
            <a:ext cx="451346" cy="451346"/>
          </a:xfrm>
          <a:prstGeom prst="rect">
            <a:avLst/>
          </a:prstGeom>
        </p:spPr>
      </p:pic>
      <p:sp>
        <p:nvSpPr>
          <p:cNvPr id="14" name="Text 8"/>
          <p:cNvSpPr/>
          <p:nvPr/>
        </p:nvSpPr>
        <p:spPr>
          <a:xfrm>
            <a:off x="6885782" y="4629745"/>
            <a:ext cx="4334470" cy="296863"/>
          </a:xfrm>
          <a:prstGeom prst="rect">
            <a:avLst/>
          </a:prstGeom>
          <a:noFill/>
          <a:ln/>
        </p:spPr>
        <p:txBody>
          <a:bodyPr wrap="none" lIns="0" tIns="0" rIns="0" bIns="0" rtlCol="0" anchor="t"/>
          <a:lstStyle/>
          <a:p>
            <a:pPr>
              <a:lnSpc>
                <a:spcPts val="2333"/>
              </a:lnSpc>
            </a:pPr>
            <a:r>
              <a:rPr lang="en-US" sz="2000" b="1" dirty="0">
                <a:ea typeface="Barlow Bold" pitchFamily="34" charset="-122"/>
                <a:cs typeface="Barlow Bold" pitchFamily="34" charset="-120"/>
              </a:rPr>
              <a:t>Decreases Turnover &amp; Recruitment Costs</a:t>
            </a:r>
            <a:endParaRPr lang="en-US" sz="2000" dirty="0"/>
          </a:p>
        </p:txBody>
      </p:sp>
      <p:sp>
        <p:nvSpPr>
          <p:cNvPr id="15" name="Text 9"/>
          <p:cNvSpPr/>
          <p:nvPr/>
        </p:nvSpPr>
        <p:spPr>
          <a:xfrm>
            <a:off x="6885782" y="5034856"/>
            <a:ext cx="4674294" cy="577850"/>
          </a:xfrm>
          <a:prstGeom prst="rect">
            <a:avLst/>
          </a:prstGeom>
          <a:noFill/>
          <a:ln/>
        </p:spPr>
        <p:txBody>
          <a:bodyPr wrap="square" lIns="0" tIns="0" rIns="0" bIns="0" rtlCol="0" anchor="t"/>
          <a:lstStyle/>
          <a:p>
            <a:pPr>
              <a:lnSpc>
                <a:spcPts val="2250"/>
              </a:lnSpc>
            </a:pPr>
            <a:r>
              <a:rPr lang="en-US" sz="2000" dirty="0">
                <a:ea typeface="Montserrat" pitchFamily="34" charset="-122"/>
                <a:cs typeface="Montserrat" pitchFamily="34" charset="-120"/>
              </a:rPr>
              <a:t>Retains skilled employees, preserving institutional knowledge and reducing hiring expenses.</a:t>
            </a:r>
            <a:endParaRPr 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D233C-C721-26C4-9624-5B1FA98491A7}"/>
              </a:ext>
            </a:extLst>
          </p:cNvPr>
          <p:cNvSpPr txBox="1"/>
          <p:nvPr/>
        </p:nvSpPr>
        <p:spPr>
          <a:xfrm>
            <a:off x="1804737" y="138623"/>
            <a:ext cx="8841492" cy="6270756"/>
          </a:xfrm>
          <a:prstGeom prst="rect">
            <a:avLst/>
          </a:prstGeom>
          <a:noFill/>
        </p:spPr>
        <p:txBody>
          <a:bodyPr wrap="square">
            <a:spAutoFit/>
          </a:bodyPr>
          <a:lstStyle/>
          <a:p>
            <a:pPr algn="just">
              <a:lnSpc>
                <a:spcPct val="115000"/>
              </a:lnSpc>
              <a:spcAft>
                <a:spcPts val="500"/>
              </a:spcAft>
            </a:pPr>
            <a:r>
              <a:rPr lang="en-US" sz="2000" b="1" u="sng" dirty="0">
                <a:solidFill>
                  <a:srgbClr val="000000"/>
                </a:solidFill>
                <a:latin typeface="Times New Roman" panose="02020603050405020304" pitchFamily="18" charset="0"/>
                <a:ea typeface="Times New Roman" panose="02020603050405020304" pitchFamily="18" charset="0"/>
              </a:rPr>
              <a:t>BENEFITS OF CAREER MANAGEMENT </a:t>
            </a:r>
          </a:p>
          <a:p>
            <a:pPr algn="just">
              <a:lnSpc>
                <a:spcPct val="115000"/>
              </a:lnSpc>
              <a:spcAft>
                <a:spcPts val="500"/>
              </a:spcAft>
            </a:pPr>
            <a:endParaRPr lang="en-IN" sz="2000" b="1" u="sng" dirty="0">
              <a:latin typeface="Times New Roman" panose="02020603050405020304" pitchFamily="18" charset="0"/>
              <a:ea typeface="Times New Roman" panose="02020603050405020304" pitchFamily="18" charset="0"/>
            </a:endParaRPr>
          </a:p>
          <a:p>
            <a:pPr algn="just">
              <a:lnSpc>
                <a:spcPct val="115000"/>
              </a:lnSpc>
              <a:spcAft>
                <a:spcPts val="500"/>
              </a:spcAft>
            </a:pPr>
            <a:r>
              <a:rPr lang="en-US" sz="2000" b="1" dirty="0">
                <a:solidFill>
                  <a:srgbClr val="000000"/>
                </a:solidFill>
                <a:latin typeface="Times New Roman" panose="02020603050405020304" pitchFamily="18" charset="0"/>
                <a:ea typeface="Times New Roman" panose="02020603050405020304" pitchFamily="18" charset="0"/>
              </a:rPr>
              <a:t>1) Enhances </a:t>
            </a:r>
            <a:r>
              <a:rPr lang="en-US" sz="2000" b="1" dirty="0" err="1">
                <a:solidFill>
                  <a:srgbClr val="000000"/>
                </a:solidFill>
                <a:latin typeface="Times New Roman" panose="02020603050405020304" pitchFamily="18" charset="0"/>
                <a:ea typeface="Times New Roman" panose="02020603050405020304" pitchFamily="18" charset="0"/>
              </a:rPr>
              <a:t>organisational</a:t>
            </a:r>
            <a:r>
              <a:rPr lang="en-US" sz="2000" b="1" dirty="0">
                <a:solidFill>
                  <a:srgbClr val="000000"/>
                </a:solidFill>
                <a:latin typeface="Times New Roman" panose="02020603050405020304" pitchFamily="18" charset="0"/>
                <a:ea typeface="Times New Roman" panose="02020603050405020304" pitchFamily="18" charset="0"/>
              </a:rPr>
              <a:t> support </a:t>
            </a:r>
            <a:endParaRPr lang="en-IN" sz="2000" b="1" dirty="0">
              <a:latin typeface="Times New Roman" panose="02020603050405020304" pitchFamily="18" charset="0"/>
              <a:ea typeface="Times New Roman" panose="02020603050405020304" pitchFamily="18" charset="0"/>
            </a:endParaRPr>
          </a:p>
          <a:p>
            <a:pPr algn="just">
              <a:lnSpc>
                <a:spcPct val="115000"/>
              </a:lnSpc>
              <a:spcAft>
                <a:spcPts val="500"/>
              </a:spcAft>
            </a:pPr>
            <a:r>
              <a:rPr lang="en-US" sz="2000" b="1" dirty="0">
                <a:solidFill>
                  <a:srgbClr val="000000"/>
                </a:solidFill>
                <a:latin typeface="Times New Roman" panose="02020603050405020304" pitchFamily="18" charset="0"/>
                <a:ea typeface="Times New Roman" panose="02020603050405020304" pitchFamily="18" charset="0"/>
              </a:rPr>
              <a:t>2) Identifies employee skills and interests </a:t>
            </a:r>
            <a:endParaRPr lang="en-IN" sz="2000" b="1" dirty="0">
              <a:latin typeface="Times New Roman" panose="02020603050405020304" pitchFamily="18" charset="0"/>
              <a:ea typeface="Times New Roman" panose="02020603050405020304" pitchFamily="18" charset="0"/>
            </a:endParaRPr>
          </a:p>
          <a:p>
            <a:pPr algn="just">
              <a:lnSpc>
                <a:spcPct val="115000"/>
              </a:lnSpc>
              <a:spcAft>
                <a:spcPts val="500"/>
              </a:spcAft>
            </a:pPr>
            <a:r>
              <a:rPr lang="en-US" sz="2000" b="1" dirty="0">
                <a:solidFill>
                  <a:srgbClr val="000000"/>
                </a:solidFill>
                <a:latin typeface="Times New Roman" panose="02020603050405020304" pitchFamily="18" charset="0"/>
                <a:ea typeface="Times New Roman" panose="02020603050405020304" pitchFamily="18" charset="0"/>
              </a:rPr>
              <a:t>3) Boosts employee commitment </a:t>
            </a:r>
            <a:endParaRPr lang="en-IN" sz="2000" b="1" dirty="0">
              <a:latin typeface="Times New Roman" panose="02020603050405020304" pitchFamily="18" charset="0"/>
              <a:ea typeface="Times New Roman" panose="02020603050405020304" pitchFamily="18" charset="0"/>
            </a:endParaRPr>
          </a:p>
          <a:p>
            <a:pPr algn="just">
              <a:lnSpc>
                <a:spcPct val="115000"/>
              </a:lnSpc>
              <a:spcAft>
                <a:spcPts val="500"/>
              </a:spcAft>
            </a:pPr>
            <a:r>
              <a:rPr lang="en-US" sz="2000" b="1" dirty="0">
                <a:solidFill>
                  <a:srgbClr val="000000"/>
                </a:solidFill>
                <a:latin typeface="Times New Roman" panose="02020603050405020304" pitchFamily="18" charset="0"/>
                <a:ea typeface="Times New Roman" panose="02020603050405020304" pitchFamily="18" charset="0"/>
              </a:rPr>
              <a:t>4) Increases morale </a:t>
            </a:r>
            <a:endParaRPr lang="en-IN" sz="2000" b="1" dirty="0">
              <a:latin typeface="Times New Roman" panose="02020603050405020304" pitchFamily="18" charset="0"/>
              <a:ea typeface="Times New Roman" panose="02020603050405020304" pitchFamily="18" charset="0"/>
            </a:endParaRPr>
          </a:p>
          <a:p>
            <a:pPr algn="just">
              <a:lnSpc>
                <a:spcPct val="115000"/>
              </a:lnSpc>
              <a:spcAft>
                <a:spcPts val="500"/>
              </a:spcAft>
            </a:pPr>
            <a:r>
              <a:rPr lang="en-US" sz="2000" b="1" dirty="0">
                <a:solidFill>
                  <a:srgbClr val="000000"/>
                </a:solidFill>
                <a:latin typeface="Times New Roman" panose="02020603050405020304" pitchFamily="18" charset="0"/>
                <a:ea typeface="Times New Roman" panose="02020603050405020304" pitchFamily="18" charset="0"/>
              </a:rPr>
              <a:t>5) Decreases turnover </a:t>
            </a:r>
            <a:endParaRPr lang="en-IN" sz="2000" b="1" dirty="0">
              <a:latin typeface="Times New Roman" panose="02020603050405020304" pitchFamily="18" charset="0"/>
              <a:ea typeface="Times New Roman" panose="02020603050405020304" pitchFamily="18" charset="0"/>
            </a:endParaRPr>
          </a:p>
          <a:p>
            <a:pPr algn="just">
              <a:lnSpc>
                <a:spcPct val="115000"/>
              </a:lnSpc>
              <a:spcAft>
                <a:spcPts val="500"/>
              </a:spcAft>
            </a:pPr>
            <a:r>
              <a:rPr lang="en-US" sz="2000" b="1" dirty="0">
                <a:solidFill>
                  <a:srgbClr val="000000"/>
                </a:solidFill>
                <a:latin typeface="Times New Roman" panose="02020603050405020304" pitchFamily="18" charset="0"/>
                <a:ea typeface="Times New Roman" panose="02020603050405020304" pitchFamily="18" charset="0"/>
              </a:rPr>
              <a:t>6) </a:t>
            </a:r>
            <a:r>
              <a:rPr lang="en-US" sz="2000" b="1" dirty="0" err="1">
                <a:solidFill>
                  <a:srgbClr val="000000"/>
                </a:solidFill>
                <a:latin typeface="Times New Roman" panose="02020603050405020304" pitchFamily="18" charset="0"/>
                <a:ea typeface="Times New Roman" panose="02020603050405020304" pitchFamily="18" charset="0"/>
              </a:rPr>
              <a:t>Minimises</a:t>
            </a:r>
            <a:r>
              <a:rPr lang="en-US" sz="2000" b="1" dirty="0">
                <a:solidFill>
                  <a:srgbClr val="000000"/>
                </a:solidFill>
                <a:latin typeface="Times New Roman" panose="02020603050405020304" pitchFamily="18" charset="0"/>
                <a:ea typeface="Times New Roman" panose="02020603050405020304" pitchFamily="18" charset="0"/>
              </a:rPr>
              <a:t> recruitment costs </a:t>
            </a:r>
          </a:p>
          <a:p>
            <a:pPr algn="just">
              <a:lnSpc>
                <a:spcPct val="115000"/>
              </a:lnSpc>
              <a:spcAft>
                <a:spcPts val="500"/>
              </a:spcAft>
            </a:pPr>
            <a:endParaRPr lang="en-US" sz="2000" b="1" dirty="0">
              <a:solidFill>
                <a:srgbClr val="000000"/>
              </a:solidFill>
              <a:latin typeface="Times New Roman" panose="02020603050405020304" pitchFamily="18" charset="0"/>
              <a:ea typeface="Times New Roman" panose="02020603050405020304" pitchFamily="18" charset="0"/>
            </a:endParaRPr>
          </a:p>
          <a:p>
            <a:pPr algn="just">
              <a:lnSpc>
                <a:spcPct val="115000"/>
              </a:lnSpc>
              <a:spcAft>
                <a:spcPts val="500"/>
              </a:spcAft>
            </a:pPr>
            <a:endParaRPr lang="en-IN" sz="2000" b="1" dirty="0">
              <a:latin typeface="Times New Roman" panose="02020603050405020304" pitchFamily="18" charset="0"/>
              <a:ea typeface="Times New Roman" panose="02020603050405020304" pitchFamily="18" charset="0"/>
            </a:endParaRPr>
          </a:p>
          <a:p>
            <a:pPr algn="just">
              <a:lnSpc>
                <a:spcPct val="115000"/>
              </a:lnSpc>
              <a:spcAft>
                <a:spcPts val="500"/>
              </a:spcAft>
            </a:pPr>
            <a:r>
              <a:rPr lang="en-US" sz="2000" b="1" u="sng" dirty="0">
                <a:solidFill>
                  <a:srgbClr val="000000"/>
                </a:solidFill>
                <a:latin typeface="Times New Roman" panose="02020603050405020304" pitchFamily="18" charset="0"/>
                <a:ea typeface="Times New Roman" panose="02020603050405020304" pitchFamily="18" charset="0"/>
              </a:rPr>
              <a:t>ORGANISATION'S ROLE IN CAREER MANAGEMENT</a:t>
            </a:r>
          </a:p>
          <a:p>
            <a:pPr algn="just">
              <a:lnSpc>
                <a:spcPct val="115000"/>
              </a:lnSpc>
              <a:spcAft>
                <a:spcPts val="500"/>
              </a:spcAft>
            </a:pPr>
            <a:r>
              <a:rPr lang="en-US" sz="2000" b="1" dirty="0">
                <a:solidFill>
                  <a:srgbClr val="000000"/>
                </a:solidFill>
                <a:latin typeface="Times New Roman" panose="02020603050405020304" pitchFamily="18" charset="0"/>
                <a:ea typeface="Times New Roman" panose="02020603050405020304" pitchFamily="18" charset="0"/>
              </a:rPr>
              <a:t> </a:t>
            </a:r>
            <a:endParaRPr lang="en-IN" sz="2000" b="1" dirty="0">
              <a:latin typeface="Times New Roman" panose="02020603050405020304" pitchFamily="18" charset="0"/>
              <a:ea typeface="Times New Roman" panose="02020603050405020304" pitchFamily="18" charset="0"/>
            </a:endParaRPr>
          </a:p>
          <a:p>
            <a:pPr algn="just">
              <a:lnSpc>
                <a:spcPct val="115000"/>
              </a:lnSpc>
              <a:spcAft>
                <a:spcPts val="500"/>
              </a:spcAft>
            </a:pPr>
            <a:r>
              <a:rPr lang="en-US" sz="2000" b="1" dirty="0">
                <a:solidFill>
                  <a:srgbClr val="000000"/>
                </a:solidFill>
                <a:latin typeface="Times New Roman" panose="02020603050405020304" pitchFamily="18" charset="0"/>
                <a:ea typeface="Times New Roman" panose="02020603050405020304" pitchFamily="18" charset="0"/>
              </a:rPr>
              <a:t>1) Skill application </a:t>
            </a:r>
            <a:endParaRPr lang="en-IN" sz="2000" b="1" dirty="0">
              <a:latin typeface="Times New Roman" panose="02020603050405020304" pitchFamily="18" charset="0"/>
              <a:ea typeface="Times New Roman" panose="02020603050405020304" pitchFamily="18" charset="0"/>
            </a:endParaRPr>
          </a:p>
          <a:p>
            <a:pPr algn="just">
              <a:lnSpc>
                <a:spcPct val="115000"/>
              </a:lnSpc>
              <a:spcAft>
                <a:spcPts val="500"/>
              </a:spcAft>
            </a:pPr>
            <a:r>
              <a:rPr lang="en-US" sz="2000" b="1" dirty="0">
                <a:solidFill>
                  <a:srgbClr val="000000"/>
                </a:solidFill>
                <a:latin typeface="Times New Roman" panose="02020603050405020304" pitchFamily="18" charset="0"/>
                <a:ea typeface="Times New Roman" panose="02020603050405020304" pitchFamily="18" charset="0"/>
              </a:rPr>
              <a:t>2) Learning and development </a:t>
            </a:r>
            <a:endParaRPr lang="en-IN" sz="2000" b="1" dirty="0">
              <a:latin typeface="Times New Roman" panose="02020603050405020304" pitchFamily="18" charset="0"/>
              <a:ea typeface="Times New Roman" panose="02020603050405020304" pitchFamily="18" charset="0"/>
            </a:endParaRPr>
          </a:p>
          <a:p>
            <a:pPr algn="just">
              <a:lnSpc>
                <a:spcPct val="115000"/>
              </a:lnSpc>
              <a:spcAft>
                <a:spcPts val="500"/>
              </a:spcAft>
            </a:pPr>
            <a:r>
              <a:rPr lang="en-US" sz="2000" b="1" dirty="0">
                <a:solidFill>
                  <a:srgbClr val="000000"/>
                </a:solidFill>
                <a:latin typeface="Times New Roman" panose="02020603050405020304" pitchFamily="18" charset="0"/>
                <a:ea typeface="Times New Roman" panose="02020603050405020304" pitchFamily="18" charset="0"/>
              </a:rPr>
              <a:t>3) Activities and resources </a:t>
            </a:r>
            <a:endParaRPr lang="en-IN" sz="20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77353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42D689-BDF8-9E95-D584-EC0E43FE8DD5}"/>
              </a:ext>
            </a:extLst>
          </p:cNvPr>
          <p:cNvSpPr txBox="1"/>
          <p:nvPr/>
        </p:nvSpPr>
        <p:spPr>
          <a:xfrm>
            <a:off x="3469106" y="117953"/>
            <a:ext cx="6096000" cy="368691"/>
          </a:xfrm>
          <a:prstGeom prst="rect">
            <a:avLst/>
          </a:prstGeom>
          <a:noFill/>
        </p:spPr>
        <p:txBody>
          <a:bodyPr wrap="square">
            <a:spAutoFit/>
          </a:bodyPr>
          <a:lstStyle/>
          <a:p>
            <a:pPr algn="just">
              <a:lnSpc>
                <a:spcPct val="115000"/>
              </a:lnSpc>
              <a:spcAft>
                <a:spcPts val="500"/>
              </a:spcAft>
            </a:pPr>
            <a:r>
              <a:rPr lang="en-US" sz="1667" b="1" dirty="0">
                <a:latin typeface="Times New Roman" panose="02020603050405020304" pitchFamily="18" charset="0"/>
                <a:ea typeface="Calibri" panose="020F0502020204030204" pitchFamily="34" charset="0"/>
                <a:cs typeface="Times New Roman" panose="02020603050405020304" pitchFamily="18" charset="0"/>
              </a:rPr>
              <a:t>CAREER MANAGEMENT MODEL: 7 COMPONENTS</a:t>
            </a:r>
            <a:endParaRPr lang="en-IN" sz="1667"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E20E617-2EE8-8552-D1A3-52ABBFF5756B}"/>
              </a:ext>
            </a:extLst>
          </p:cNvPr>
          <p:cNvPicPr>
            <a:picLocks noChangeAspect="1"/>
          </p:cNvPicPr>
          <p:nvPr/>
        </p:nvPicPr>
        <p:blipFill>
          <a:blip r:embed="rId2" cstate="print"/>
          <a:srcRect/>
          <a:stretch>
            <a:fillRect/>
          </a:stretch>
        </p:blipFill>
        <p:spPr bwMode="auto">
          <a:xfrm>
            <a:off x="2296027" y="1082842"/>
            <a:ext cx="7429500" cy="4852737"/>
          </a:xfrm>
          <a:prstGeom prst="rect">
            <a:avLst/>
          </a:prstGeom>
          <a:noFill/>
          <a:ln w="9525">
            <a:noFill/>
            <a:miter lim="800000"/>
            <a:headEnd/>
            <a:tailEnd/>
          </a:ln>
        </p:spPr>
      </p:pic>
    </p:spTree>
    <p:extLst>
      <p:ext uri="{BB962C8B-B14F-4D97-AF65-F5344CB8AC3E}">
        <p14:creationId xmlns:p14="http://schemas.microsoft.com/office/powerpoint/2010/main" val="4208594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32222" y="929978"/>
            <a:ext cx="10927557" cy="1129109"/>
          </a:xfrm>
          <a:prstGeom prst="rect">
            <a:avLst/>
          </a:prstGeom>
          <a:noFill/>
          <a:ln/>
        </p:spPr>
        <p:txBody>
          <a:bodyPr wrap="square" lIns="0" tIns="0" rIns="0" bIns="0" rtlCol="0" anchor="t"/>
          <a:lstStyle/>
          <a:p>
            <a:pPr>
              <a:lnSpc>
                <a:spcPts val="4416"/>
              </a:lnSpc>
            </a:pPr>
            <a:r>
              <a:rPr lang="en-US" sz="3542" dirty="0">
                <a:solidFill>
                  <a:srgbClr val="505468"/>
                </a:solidFill>
                <a:latin typeface="Instrument Sans Semi Bold" pitchFamily="34" charset="0"/>
                <a:ea typeface="Instrument Sans Semi Bold" pitchFamily="34" charset="-122"/>
                <a:cs typeface="Instrument Sans Semi Bold" pitchFamily="34" charset="-120"/>
              </a:rPr>
              <a:t>The Foundation: Career Exploration and Self-Awareness</a:t>
            </a:r>
            <a:endParaRPr lang="en-US" sz="3542" dirty="0"/>
          </a:p>
        </p:txBody>
      </p:sp>
      <p:sp>
        <p:nvSpPr>
          <p:cNvPr id="3" name="Shape 1"/>
          <p:cNvSpPr/>
          <p:nvPr/>
        </p:nvSpPr>
        <p:spPr>
          <a:xfrm>
            <a:off x="632222" y="2420343"/>
            <a:ext cx="5373489" cy="2726333"/>
          </a:xfrm>
          <a:prstGeom prst="roundRect">
            <a:avLst>
              <a:gd name="adj" fmla="val 4472"/>
            </a:avLst>
          </a:prstGeom>
          <a:noFill/>
          <a:ln w="30480">
            <a:solidFill>
              <a:srgbClr val="C8C9CF"/>
            </a:solidFill>
            <a:prstDash val="solid"/>
          </a:ln>
        </p:spPr>
      </p:sp>
      <p:pic>
        <p:nvPicPr>
          <p:cNvPr id="4" name="Image 0" descr="preencoded.png"/>
          <p:cNvPicPr>
            <a:picLocks noChangeAspect="1"/>
          </p:cNvPicPr>
          <p:nvPr/>
        </p:nvPicPr>
        <p:blipFill>
          <a:blip r:embed="rId3"/>
          <a:stretch>
            <a:fillRect/>
          </a:stretch>
        </p:blipFill>
        <p:spPr>
          <a:xfrm>
            <a:off x="606822" y="2420343"/>
            <a:ext cx="101600" cy="2726333"/>
          </a:xfrm>
          <a:prstGeom prst="rect">
            <a:avLst/>
          </a:prstGeom>
        </p:spPr>
      </p:pic>
      <p:sp>
        <p:nvSpPr>
          <p:cNvPr id="5" name="Text 2"/>
          <p:cNvSpPr/>
          <p:nvPr/>
        </p:nvSpPr>
        <p:spPr>
          <a:xfrm>
            <a:off x="914401" y="2626320"/>
            <a:ext cx="2258219" cy="282278"/>
          </a:xfrm>
          <a:prstGeom prst="rect">
            <a:avLst/>
          </a:prstGeom>
          <a:noFill/>
          <a:ln/>
        </p:spPr>
        <p:txBody>
          <a:bodyPr wrap="none" lIns="0" tIns="0" rIns="0" bIns="0" rtlCol="0" anchor="t"/>
          <a:lstStyle/>
          <a:p>
            <a:pPr>
              <a:lnSpc>
                <a:spcPts val="2208"/>
              </a:lnSpc>
            </a:pPr>
            <a:r>
              <a:rPr lang="en-US" sz="1750" dirty="0">
                <a:solidFill>
                  <a:srgbClr val="5B5F71"/>
                </a:solidFill>
                <a:latin typeface="Instrument Sans Semi Bold" pitchFamily="34" charset="0"/>
                <a:ea typeface="Instrument Sans Semi Bold" pitchFamily="34" charset="-122"/>
                <a:cs typeface="Instrument Sans Semi Bold" pitchFamily="34" charset="-120"/>
              </a:rPr>
              <a:t>Self-Exploration</a:t>
            </a:r>
            <a:endParaRPr lang="en-US" sz="1750" dirty="0"/>
          </a:p>
        </p:txBody>
      </p:sp>
      <p:sp>
        <p:nvSpPr>
          <p:cNvPr id="6" name="Text 3"/>
          <p:cNvSpPr/>
          <p:nvPr/>
        </p:nvSpPr>
        <p:spPr>
          <a:xfrm>
            <a:off x="914400" y="3016945"/>
            <a:ext cx="4885333" cy="289024"/>
          </a:xfrm>
          <a:prstGeom prst="rect">
            <a:avLst/>
          </a:prstGeom>
          <a:noFill/>
          <a:ln/>
        </p:spPr>
        <p:txBody>
          <a:bodyPr wrap="none" lIns="0" tIns="0" rIns="0" bIns="0" rtlCol="0" anchor="t"/>
          <a:lstStyle/>
          <a:p>
            <a:pPr marL="285739" indent="-285739">
              <a:lnSpc>
                <a:spcPts val="2250"/>
              </a:lnSpc>
              <a:buSzPct val="100000"/>
              <a:buChar char="•"/>
            </a:pPr>
            <a:r>
              <a:rPr lang="en-US" sz="1417" dirty="0">
                <a:solidFill>
                  <a:srgbClr val="5B5F71"/>
                </a:solidFill>
                <a:latin typeface="Instrument Sans Medium" pitchFamily="34" charset="0"/>
                <a:ea typeface="Instrument Sans Medium" pitchFamily="34" charset="-122"/>
                <a:cs typeface="Instrument Sans Medium" pitchFamily="34" charset="-120"/>
              </a:rPr>
              <a:t>Identify values, interests, and talents (work/non-work).</a:t>
            </a:r>
            <a:endParaRPr lang="en-US" sz="1417" dirty="0"/>
          </a:p>
        </p:txBody>
      </p:sp>
      <p:sp>
        <p:nvSpPr>
          <p:cNvPr id="7" name="Text 4"/>
          <p:cNvSpPr/>
          <p:nvPr/>
        </p:nvSpPr>
        <p:spPr>
          <a:xfrm>
            <a:off x="914400" y="3369171"/>
            <a:ext cx="4885333" cy="578048"/>
          </a:xfrm>
          <a:prstGeom prst="rect">
            <a:avLst/>
          </a:prstGeom>
          <a:noFill/>
          <a:ln/>
        </p:spPr>
        <p:txBody>
          <a:bodyPr wrap="square" lIns="0" tIns="0" rIns="0" bIns="0" rtlCol="0" anchor="t"/>
          <a:lstStyle/>
          <a:p>
            <a:pPr marL="285739" indent="-285739">
              <a:lnSpc>
                <a:spcPts val="2250"/>
              </a:lnSpc>
              <a:buSzPct val="100000"/>
              <a:buChar char="•"/>
            </a:pPr>
            <a:r>
              <a:rPr lang="en-US" sz="1417" dirty="0">
                <a:solidFill>
                  <a:srgbClr val="5B5F71"/>
                </a:solidFill>
                <a:latin typeface="Instrument Sans Medium" pitchFamily="34" charset="0"/>
                <a:ea typeface="Instrument Sans Medium" pitchFamily="34" charset="-122"/>
                <a:cs typeface="Instrument Sans Medium" pitchFamily="34" charset="-120"/>
              </a:rPr>
              <a:t>Understand job options, requirements, and opportunities.</a:t>
            </a:r>
            <a:endParaRPr lang="en-US" sz="1417" dirty="0"/>
          </a:p>
        </p:txBody>
      </p:sp>
      <p:sp>
        <p:nvSpPr>
          <p:cNvPr id="8" name="Text 5"/>
          <p:cNvSpPr/>
          <p:nvPr/>
        </p:nvSpPr>
        <p:spPr>
          <a:xfrm>
            <a:off x="914400" y="4010422"/>
            <a:ext cx="4885333" cy="289024"/>
          </a:xfrm>
          <a:prstGeom prst="rect">
            <a:avLst/>
          </a:prstGeom>
          <a:noFill/>
          <a:ln/>
        </p:spPr>
        <p:txBody>
          <a:bodyPr wrap="none" lIns="0" tIns="0" rIns="0" bIns="0" rtlCol="0" anchor="t"/>
          <a:lstStyle/>
          <a:p>
            <a:pPr marL="285739" indent="-285739">
              <a:lnSpc>
                <a:spcPts val="2250"/>
              </a:lnSpc>
              <a:buSzPct val="100000"/>
              <a:buChar char="•"/>
            </a:pPr>
            <a:r>
              <a:rPr lang="en-US" sz="1417" dirty="0">
                <a:solidFill>
                  <a:srgbClr val="5B5F71"/>
                </a:solidFill>
                <a:latin typeface="Instrument Sans Medium" pitchFamily="34" charset="0"/>
                <a:ea typeface="Instrument Sans Medium" pitchFamily="34" charset="-122"/>
                <a:cs typeface="Instrument Sans Medium" pitchFamily="34" charset="-120"/>
              </a:rPr>
              <a:t>Assess strengths, weaknesses, and limitations.</a:t>
            </a:r>
            <a:endParaRPr lang="en-US" sz="1417" dirty="0"/>
          </a:p>
        </p:txBody>
      </p:sp>
      <p:sp>
        <p:nvSpPr>
          <p:cNvPr id="9" name="Text 6"/>
          <p:cNvSpPr/>
          <p:nvPr/>
        </p:nvSpPr>
        <p:spPr>
          <a:xfrm>
            <a:off x="914400" y="4362649"/>
            <a:ext cx="4885333" cy="289024"/>
          </a:xfrm>
          <a:prstGeom prst="rect">
            <a:avLst/>
          </a:prstGeom>
          <a:noFill/>
          <a:ln/>
        </p:spPr>
        <p:txBody>
          <a:bodyPr wrap="none" lIns="0" tIns="0" rIns="0" bIns="0" rtlCol="0" anchor="t"/>
          <a:lstStyle/>
          <a:p>
            <a:pPr marL="285739" indent="-285739">
              <a:lnSpc>
                <a:spcPts val="2250"/>
              </a:lnSpc>
              <a:buSzPct val="100000"/>
              <a:buChar char="•"/>
            </a:pPr>
            <a:r>
              <a:rPr lang="en-US" sz="1417" dirty="0">
                <a:solidFill>
                  <a:srgbClr val="5B5F71"/>
                </a:solidFill>
                <a:latin typeface="Instrument Sans Medium" pitchFamily="34" charset="0"/>
                <a:ea typeface="Instrument Sans Medium" pitchFamily="34" charset="-122"/>
                <a:cs typeface="Instrument Sans Medium" pitchFamily="34" charset="-120"/>
              </a:rPr>
              <a:t>Clarify work-life balance preferences.</a:t>
            </a:r>
            <a:endParaRPr lang="en-US" sz="1417" dirty="0"/>
          </a:p>
        </p:txBody>
      </p:sp>
      <p:sp>
        <p:nvSpPr>
          <p:cNvPr id="10" name="Shape 7"/>
          <p:cNvSpPr/>
          <p:nvPr/>
        </p:nvSpPr>
        <p:spPr>
          <a:xfrm>
            <a:off x="6186290" y="2420343"/>
            <a:ext cx="5373489" cy="2726333"/>
          </a:xfrm>
          <a:prstGeom prst="roundRect">
            <a:avLst>
              <a:gd name="adj" fmla="val 4472"/>
            </a:avLst>
          </a:prstGeom>
          <a:noFill/>
          <a:ln w="30480">
            <a:solidFill>
              <a:srgbClr val="C8C9CF"/>
            </a:solidFill>
            <a:prstDash val="solid"/>
          </a:ln>
        </p:spPr>
      </p:sp>
      <p:pic>
        <p:nvPicPr>
          <p:cNvPr id="11" name="Image 1" descr="preencoded.png"/>
          <p:cNvPicPr>
            <a:picLocks noChangeAspect="1"/>
          </p:cNvPicPr>
          <p:nvPr/>
        </p:nvPicPr>
        <p:blipFill>
          <a:blip r:embed="rId3"/>
          <a:stretch>
            <a:fillRect/>
          </a:stretch>
        </p:blipFill>
        <p:spPr>
          <a:xfrm>
            <a:off x="6160889" y="2420343"/>
            <a:ext cx="101600" cy="2726333"/>
          </a:xfrm>
          <a:prstGeom prst="rect">
            <a:avLst/>
          </a:prstGeom>
        </p:spPr>
      </p:pic>
      <p:sp>
        <p:nvSpPr>
          <p:cNvPr id="12" name="Text 8"/>
          <p:cNvSpPr/>
          <p:nvPr/>
        </p:nvSpPr>
        <p:spPr>
          <a:xfrm>
            <a:off x="6468468" y="2626320"/>
            <a:ext cx="2835771" cy="282278"/>
          </a:xfrm>
          <a:prstGeom prst="rect">
            <a:avLst/>
          </a:prstGeom>
          <a:noFill/>
          <a:ln/>
        </p:spPr>
        <p:txBody>
          <a:bodyPr wrap="none" lIns="0" tIns="0" rIns="0" bIns="0" rtlCol="0" anchor="t"/>
          <a:lstStyle/>
          <a:p>
            <a:pPr>
              <a:lnSpc>
                <a:spcPts val="2208"/>
              </a:lnSpc>
            </a:pPr>
            <a:r>
              <a:rPr lang="en-US" sz="1750" dirty="0">
                <a:solidFill>
                  <a:srgbClr val="5B5F71"/>
                </a:solidFill>
                <a:latin typeface="Instrument Sans Semi Bold" pitchFamily="34" charset="0"/>
                <a:ea typeface="Instrument Sans Semi Bold" pitchFamily="34" charset="-122"/>
                <a:cs typeface="Instrument Sans Semi Bold" pitchFamily="34" charset="-120"/>
              </a:rPr>
              <a:t>Environmental Exploration</a:t>
            </a:r>
            <a:endParaRPr lang="en-US" sz="1750" dirty="0"/>
          </a:p>
        </p:txBody>
      </p:sp>
      <p:sp>
        <p:nvSpPr>
          <p:cNvPr id="13" name="Text 9"/>
          <p:cNvSpPr/>
          <p:nvPr/>
        </p:nvSpPr>
        <p:spPr>
          <a:xfrm>
            <a:off x="6468468" y="3016945"/>
            <a:ext cx="4885333" cy="289024"/>
          </a:xfrm>
          <a:prstGeom prst="rect">
            <a:avLst/>
          </a:prstGeom>
          <a:noFill/>
          <a:ln/>
        </p:spPr>
        <p:txBody>
          <a:bodyPr wrap="none" lIns="0" tIns="0" rIns="0" bIns="0" rtlCol="0" anchor="t"/>
          <a:lstStyle/>
          <a:p>
            <a:pPr marL="285739" indent="-285739">
              <a:lnSpc>
                <a:spcPts val="2250"/>
              </a:lnSpc>
              <a:buSzPct val="100000"/>
              <a:buChar char="•"/>
            </a:pPr>
            <a:r>
              <a:rPr lang="en-US" sz="1417" dirty="0">
                <a:solidFill>
                  <a:srgbClr val="5B5F71"/>
                </a:solidFill>
                <a:latin typeface="Instrument Sans Medium" pitchFamily="34" charset="0"/>
                <a:ea typeface="Instrument Sans Medium" pitchFamily="34" charset="-122"/>
                <a:cs typeface="Instrument Sans Medium" pitchFamily="34" charset="-120"/>
              </a:rPr>
              <a:t>Research occupations, industries, and required skills.</a:t>
            </a:r>
            <a:endParaRPr lang="en-US" sz="1417" dirty="0"/>
          </a:p>
        </p:txBody>
      </p:sp>
      <p:sp>
        <p:nvSpPr>
          <p:cNvPr id="14" name="Text 10"/>
          <p:cNvSpPr/>
          <p:nvPr/>
        </p:nvSpPr>
        <p:spPr>
          <a:xfrm>
            <a:off x="6468468" y="3369171"/>
            <a:ext cx="4885333" cy="578048"/>
          </a:xfrm>
          <a:prstGeom prst="rect">
            <a:avLst/>
          </a:prstGeom>
          <a:noFill/>
          <a:ln/>
        </p:spPr>
        <p:txBody>
          <a:bodyPr wrap="square" lIns="0" tIns="0" rIns="0" bIns="0" rtlCol="0" anchor="t"/>
          <a:lstStyle/>
          <a:p>
            <a:pPr marL="285739" indent="-285739">
              <a:lnSpc>
                <a:spcPts val="2250"/>
              </a:lnSpc>
              <a:buSzPct val="100000"/>
              <a:buChar char="•"/>
            </a:pPr>
            <a:r>
              <a:rPr lang="en-US" sz="1417" dirty="0">
                <a:solidFill>
                  <a:srgbClr val="5B5F71"/>
                </a:solidFill>
                <a:latin typeface="Instrument Sans Medium" pitchFamily="34" charset="0"/>
                <a:ea typeface="Instrument Sans Medium" pitchFamily="34" charset="-122"/>
                <a:cs typeface="Instrument Sans Medium" pitchFamily="34" charset="-120"/>
              </a:rPr>
              <a:t>Explore job alternatives within or outside the organization.</a:t>
            </a:r>
            <a:endParaRPr lang="en-US" sz="1417" dirty="0"/>
          </a:p>
        </p:txBody>
      </p:sp>
      <p:sp>
        <p:nvSpPr>
          <p:cNvPr id="15" name="Text 11"/>
          <p:cNvSpPr/>
          <p:nvPr/>
        </p:nvSpPr>
        <p:spPr>
          <a:xfrm>
            <a:off x="6468468" y="4010422"/>
            <a:ext cx="4885333" cy="289024"/>
          </a:xfrm>
          <a:prstGeom prst="rect">
            <a:avLst/>
          </a:prstGeom>
          <a:noFill/>
          <a:ln/>
        </p:spPr>
        <p:txBody>
          <a:bodyPr wrap="none" lIns="0" tIns="0" rIns="0" bIns="0" rtlCol="0" anchor="t"/>
          <a:lstStyle/>
          <a:p>
            <a:pPr marL="285739" indent="-285739">
              <a:lnSpc>
                <a:spcPts val="2250"/>
              </a:lnSpc>
              <a:buSzPct val="100000"/>
              <a:buChar char="•"/>
            </a:pPr>
            <a:r>
              <a:rPr lang="en-US" sz="1417" dirty="0">
                <a:solidFill>
                  <a:srgbClr val="5B5F71"/>
                </a:solidFill>
                <a:latin typeface="Instrument Sans Medium" pitchFamily="34" charset="0"/>
                <a:ea typeface="Instrument Sans Medium" pitchFamily="34" charset="-122"/>
                <a:cs typeface="Instrument Sans Medium" pitchFamily="34" charset="-120"/>
              </a:rPr>
              <a:t>Understand career progression and impact of family.</a:t>
            </a:r>
            <a:endParaRPr lang="en-US" sz="1417" dirty="0"/>
          </a:p>
        </p:txBody>
      </p:sp>
      <p:sp>
        <p:nvSpPr>
          <p:cNvPr id="16" name="Text 12"/>
          <p:cNvSpPr/>
          <p:nvPr/>
        </p:nvSpPr>
        <p:spPr>
          <a:xfrm>
            <a:off x="6468468" y="4362649"/>
            <a:ext cx="4885333" cy="578048"/>
          </a:xfrm>
          <a:prstGeom prst="rect">
            <a:avLst/>
          </a:prstGeom>
          <a:noFill/>
          <a:ln/>
        </p:spPr>
        <p:txBody>
          <a:bodyPr wrap="square" lIns="0" tIns="0" rIns="0" bIns="0" rtlCol="0" anchor="t"/>
          <a:lstStyle/>
          <a:p>
            <a:pPr marL="285739" indent="-285739">
              <a:lnSpc>
                <a:spcPts val="2250"/>
              </a:lnSpc>
              <a:buSzPct val="100000"/>
              <a:buChar char="•"/>
            </a:pPr>
            <a:r>
              <a:rPr lang="en-US" sz="1417" dirty="0">
                <a:solidFill>
                  <a:srgbClr val="5B5F71"/>
                </a:solidFill>
                <a:latin typeface="Instrument Sans Medium" pitchFamily="34" charset="0"/>
                <a:ea typeface="Instrument Sans Medium" pitchFamily="34" charset="-122"/>
                <a:cs typeface="Instrument Sans Medium" pitchFamily="34" charset="-120"/>
              </a:rPr>
              <a:t>Gain insight into organizational structures and cultures.</a:t>
            </a:r>
            <a:endParaRPr lang="en-US" sz="1417" dirty="0"/>
          </a:p>
        </p:txBody>
      </p:sp>
      <p:sp>
        <p:nvSpPr>
          <p:cNvPr id="17" name="Text 13"/>
          <p:cNvSpPr/>
          <p:nvPr/>
        </p:nvSpPr>
        <p:spPr>
          <a:xfrm>
            <a:off x="632222" y="5349875"/>
            <a:ext cx="10927557" cy="578048"/>
          </a:xfrm>
          <a:prstGeom prst="rect">
            <a:avLst/>
          </a:prstGeom>
          <a:noFill/>
          <a:ln/>
        </p:spPr>
        <p:txBody>
          <a:bodyPr wrap="square" lIns="0" tIns="0" rIns="0" bIns="0" rtlCol="0" anchor="t"/>
          <a:lstStyle/>
          <a:p>
            <a:pPr>
              <a:lnSpc>
                <a:spcPts val="2250"/>
              </a:lnSpc>
            </a:pPr>
            <a:r>
              <a:rPr lang="en-US" sz="1417" dirty="0">
                <a:solidFill>
                  <a:srgbClr val="5B5F71"/>
                </a:solidFill>
                <a:latin typeface="Instrument Sans Medium" pitchFamily="34" charset="0"/>
                <a:ea typeface="Instrument Sans Medium" pitchFamily="34" charset="-122"/>
                <a:cs typeface="Instrument Sans Medium" pitchFamily="34" charset="-120"/>
              </a:rPr>
              <a:t>Career exploration involves gathering and analyzing information about career-related issues, promoting deep self-awareness and understanding of the external environment. As Socrates wisely stated, "Know thyself" – a crucial step in career development.</a:t>
            </a:r>
            <a:endParaRPr lang="en-US" sz="1417"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97893" y="610692"/>
            <a:ext cx="7209731" cy="533797"/>
          </a:xfrm>
          <a:prstGeom prst="rect">
            <a:avLst/>
          </a:prstGeom>
          <a:noFill/>
          <a:ln/>
        </p:spPr>
        <p:txBody>
          <a:bodyPr wrap="none" lIns="0" tIns="0" rIns="0" bIns="0" rtlCol="0" anchor="t"/>
          <a:lstStyle/>
          <a:p>
            <a:pPr>
              <a:lnSpc>
                <a:spcPts val="4167"/>
              </a:lnSpc>
            </a:pPr>
            <a:r>
              <a:rPr lang="en-US" sz="3333" dirty="0">
                <a:solidFill>
                  <a:srgbClr val="505468"/>
                </a:solidFill>
                <a:ea typeface="Instrument Sans Semi Bold" pitchFamily="34" charset="-122"/>
                <a:cs typeface="Instrument Sans Semi Bold" pitchFamily="34" charset="-120"/>
              </a:rPr>
              <a:t>Setting Your S.M.A.R.T. Career Goals</a:t>
            </a:r>
            <a:endParaRPr lang="en-US" sz="3333" dirty="0"/>
          </a:p>
        </p:txBody>
      </p:sp>
      <p:pic>
        <p:nvPicPr>
          <p:cNvPr id="3" name="Image 0" descr="preencoded.png"/>
          <p:cNvPicPr>
            <a:picLocks noChangeAspect="1"/>
          </p:cNvPicPr>
          <p:nvPr/>
        </p:nvPicPr>
        <p:blipFill>
          <a:blip r:embed="rId3"/>
          <a:stretch>
            <a:fillRect/>
          </a:stretch>
        </p:blipFill>
        <p:spPr>
          <a:xfrm>
            <a:off x="597893" y="1723231"/>
            <a:ext cx="3551535" cy="76200"/>
          </a:xfrm>
          <a:prstGeom prst="rect">
            <a:avLst/>
          </a:prstGeom>
        </p:spPr>
      </p:pic>
      <p:pic>
        <p:nvPicPr>
          <p:cNvPr id="4" name="Image 1" descr="preencoded.png"/>
          <p:cNvPicPr>
            <a:picLocks noChangeAspect="1"/>
          </p:cNvPicPr>
          <p:nvPr/>
        </p:nvPicPr>
        <p:blipFill>
          <a:blip r:embed="rId4"/>
          <a:stretch>
            <a:fillRect/>
          </a:stretch>
        </p:blipFill>
        <p:spPr>
          <a:xfrm>
            <a:off x="2117378" y="1486098"/>
            <a:ext cx="512465" cy="512465"/>
          </a:xfrm>
          <a:prstGeom prst="rect">
            <a:avLst/>
          </a:prstGeom>
        </p:spPr>
      </p:pic>
      <p:pic>
        <p:nvPicPr>
          <p:cNvPr id="5" name="Image 2" descr="preencoded.png"/>
          <p:cNvPicPr>
            <a:picLocks noChangeAspect="1"/>
          </p:cNvPicPr>
          <p:nvPr/>
        </p:nvPicPr>
        <p:blipFill>
          <a:blip r:embed="rId5"/>
          <a:stretch>
            <a:fillRect/>
          </a:stretch>
        </p:blipFill>
        <p:spPr>
          <a:xfrm>
            <a:off x="2271068" y="1614190"/>
            <a:ext cx="204986" cy="256183"/>
          </a:xfrm>
          <a:prstGeom prst="rect">
            <a:avLst/>
          </a:prstGeom>
        </p:spPr>
      </p:pic>
      <p:sp>
        <p:nvSpPr>
          <p:cNvPr id="6" name="Text 1"/>
          <p:cNvSpPr/>
          <p:nvPr/>
        </p:nvSpPr>
        <p:spPr>
          <a:xfrm>
            <a:off x="787698" y="2169319"/>
            <a:ext cx="2135386" cy="266898"/>
          </a:xfrm>
          <a:prstGeom prst="rect">
            <a:avLst/>
          </a:prstGeom>
          <a:noFill/>
          <a:ln/>
        </p:spPr>
        <p:txBody>
          <a:bodyPr wrap="none" lIns="0" tIns="0" rIns="0" bIns="0" rtlCol="0" anchor="t"/>
          <a:lstStyle/>
          <a:p>
            <a:pPr>
              <a:lnSpc>
                <a:spcPts val="2083"/>
              </a:lnSpc>
            </a:pPr>
            <a:r>
              <a:rPr lang="en-US" sz="1667" dirty="0">
                <a:solidFill>
                  <a:srgbClr val="5B5F71"/>
                </a:solidFill>
                <a:ea typeface="Instrument Sans Semi Bold" pitchFamily="34" charset="-122"/>
                <a:cs typeface="Instrument Sans Semi Bold" pitchFamily="34" charset="-120"/>
              </a:rPr>
              <a:t>Specific</a:t>
            </a:r>
            <a:endParaRPr lang="en-US" sz="1667" dirty="0"/>
          </a:p>
        </p:txBody>
      </p:sp>
      <p:sp>
        <p:nvSpPr>
          <p:cNvPr id="7" name="Text 2"/>
          <p:cNvSpPr/>
          <p:nvPr/>
        </p:nvSpPr>
        <p:spPr>
          <a:xfrm>
            <a:off x="787698" y="2538710"/>
            <a:ext cx="3171924" cy="546695"/>
          </a:xfrm>
          <a:prstGeom prst="rect">
            <a:avLst/>
          </a:prstGeom>
          <a:noFill/>
          <a:ln/>
        </p:spPr>
        <p:txBody>
          <a:bodyPr wrap="square" lIns="0" tIns="0" rIns="0" bIns="0" rtlCol="0" anchor="t"/>
          <a:lstStyle/>
          <a:p>
            <a:pPr>
              <a:lnSpc>
                <a:spcPts val="2125"/>
              </a:lnSpc>
            </a:pPr>
            <a:r>
              <a:rPr lang="en-US" sz="1333" dirty="0">
                <a:solidFill>
                  <a:srgbClr val="5B5F71"/>
                </a:solidFill>
                <a:ea typeface="Instrument Sans Medium" pitchFamily="34" charset="-122"/>
                <a:cs typeface="Instrument Sans Medium" pitchFamily="34" charset="-120"/>
              </a:rPr>
              <a:t>Clearly defined, with no ambiguity. What exactly do you want to achieve?</a:t>
            </a:r>
            <a:endParaRPr lang="en-US" sz="1333" dirty="0"/>
          </a:p>
        </p:txBody>
      </p:sp>
      <p:pic>
        <p:nvPicPr>
          <p:cNvPr id="8" name="Image 3" descr="preencoded.png"/>
          <p:cNvPicPr>
            <a:picLocks noChangeAspect="1"/>
          </p:cNvPicPr>
          <p:nvPr/>
        </p:nvPicPr>
        <p:blipFill>
          <a:blip r:embed="rId3"/>
          <a:stretch>
            <a:fillRect/>
          </a:stretch>
        </p:blipFill>
        <p:spPr>
          <a:xfrm>
            <a:off x="4320183" y="1723231"/>
            <a:ext cx="3551535" cy="76200"/>
          </a:xfrm>
          <a:prstGeom prst="rect">
            <a:avLst/>
          </a:prstGeom>
        </p:spPr>
      </p:pic>
      <p:pic>
        <p:nvPicPr>
          <p:cNvPr id="9" name="Image 4" descr="preencoded.png"/>
          <p:cNvPicPr>
            <a:picLocks noChangeAspect="1"/>
          </p:cNvPicPr>
          <p:nvPr/>
        </p:nvPicPr>
        <p:blipFill>
          <a:blip r:embed="rId4"/>
          <a:stretch>
            <a:fillRect/>
          </a:stretch>
        </p:blipFill>
        <p:spPr>
          <a:xfrm>
            <a:off x="5839668" y="1486098"/>
            <a:ext cx="512465" cy="512465"/>
          </a:xfrm>
          <a:prstGeom prst="rect">
            <a:avLst/>
          </a:prstGeom>
        </p:spPr>
      </p:pic>
      <p:pic>
        <p:nvPicPr>
          <p:cNvPr id="10" name="Image 5" descr="preencoded.png"/>
          <p:cNvPicPr>
            <a:picLocks noChangeAspect="1"/>
          </p:cNvPicPr>
          <p:nvPr/>
        </p:nvPicPr>
        <p:blipFill>
          <a:blip r:embed="rId6"/>
          <a:stretch>
            <a:fillRect/>
          </a:stretch>
        </p:blipFill>
        <p:spPr>
          <a:xfrm>
            <a:off x="5993359" y="1614190"/>
            <a:ext cx="204986" cy="256183"/>
          </a:xfrm>
          <a:prstGeom prst="rect">
            <a:avLst/>
          </a:prstGeom>
        </p:spPr>
      </p:pic>
      <p:sp>
        <p:nvSpPr>
          <p:cNvPr id="11" name="Text 3"/>
          <p:cNvSpPr/>
          <p:nvPr/>
        </p:nvSpPr>
        <p:spPr>
          <a:xfrm>
            <a:off x="4509989" y="2169319"/>
            <a:ext cx="2135386" cy="266898"/>
          </a:xfrm>
          <a:prstGeom prst="rect">
            <a:avLst/>
          </a:prstGeom>
          <a:noFill/>
          <a:ln/>
        </p:spPr>
        <p:txBody>
          <a:bodyPr wrap="none" lIns="0" tIns="0" rIns="0" bIns="0" rtlCol="0" anchor="t"/>
          <a:lstStyle/>
          <a:p>
            <a:pPr>
              <a:lnSpc>
                <a:spcPts val="2083"/>
              </a:lnSpc>
            </a:pPr>
            <a:r>
              <a:rPr lang="en-US" sz="1667" dirty="0">
                <a:solidFill>
                  <a:srgbClr val="5B5F71"/>
                </a:solidFill>
                <a:ea typeface="Instrument Sans Semi Bold" pitchFamily="34" charset="-122"/>
                <a:cs typeface="Instrument Sans Semi Bold" pitchFamily="34" charset="-120"/>
              </a:rPr>
              <a:t>Measurable</a:t>
            </a:r>
            <a:endParaRPr lang="en-US" sz="1667" dirty="0"/>
          </a:p>
        </p:txBody>
      </p:sp>
      <p:sp>
        <p:nvSpPr>
          <p:cNvPr id="12" name="Text 4"/>
          <p:cNvSpPr/>
          <p:nvPr/>
        </p:nvSpPr>
        <p:spPr>
          <a:xfrm>
            <a:off x="4509989" y="2538710"/>
            <a:ext cx="3171924" cy="820043"/>
          </a:xfrm>
          <a:prstGeom prst="rect">
            <a:avLst/>
          </a:prstGeom>
          <a:noFill/>
          <a:ln/>
        </p:spPr>
        <p:txBody>
          <a:bodyPr wrap="square" lIns="0" tIns="0" rIns="0" bIns="0" rtlCol="0" anchor="t"/>
          <a:lstStyle/>
          <a:p>
            <a:pPr>
              <a:lnSpc>
                <a:spcPts val="2125"/>
              </a:lnSpc>
            </a:pPr>
            <a:r>
              <a:rPr lang="en-US" sz="1333" dirty="0">
                <a:solidFill>
                  <a:srgbClr val="5B5F71"/>
                </a:solidFill>
                <a:ea typeface="Instrument Sans Medium" pitchFamily="34" charset="-122"/>
                <a:cs typeface="Instrument Sans Medium" pitchFamily="34" charset="-120"/>
              </a:rPr>
              <a:t>Quantifiable metrics to track progress. How will you know when you've reached it?</a:t>
            </a:r>
            <a:endParaRPr lang="en-US" sz="1333" dirty="0"/>
          </a:p>
        </p:txBody>
      </p:sp>
      <p:pic>
        <p:nvPicPr>
          <p:cNvPr id="13" name="Image 6" descr="preencoded.png"/>
          <p:cNvPicPr>
            <a:picLocks noChangeAspect="1"/>
          </p:cNvPicPr>
          <p:nvPr/>
        </p:nvPicPr>
        <p:blipFill>
          <a:blip r:embed="rId3"/>
          <a:stretch>
            <a:fillRect/>
          </a:stretch>
        </p:blipFill>
        <p:spPr>
          <a:xfrm>
            <a:off x="8042473" y="1723231"/>
            <a:ext cx="3551535" cy="76200"/>
          </a:xfrm>
          <a:prstGeom prst="rect">
            <a:avLst/>
          </a:prstGeom>
        </p:spPr>
      </p:pic>
      <p:pic>
        <p:nvPicPr>
          <p:cNvPr id="14" name="Image 7" descr="preencoded.png"/>
          <p:cNvPicPr>
            <a:picLocks noChangeAspect="1"/>
          </p:cNvPicPr>
          <p:nvPr/>
        </p:nvPicPr>
        <p:blipFill>
          <a:blip r:embed="rId4"/>
          <a:stretch>
            <a:fillRect/>
          </a:stretch>
        </p:blipFill>
        <p:spPr>
          <a:xfrm>
            <a:off x="9561959" y="1486098"/>
            <a:ext cx="512465" cy="512465"/>
          </a:xfrm>
          <a:prstGeom prst="rect">
            <a:avLst/>
          </a:prstGeom>
        </p:spPr>
      </p:pic>
      <p:pic>
        <p:nvPicPr>
          <p:cNvPr id="15" name="Image 8" descr="preencoded.png"/>
          <p:cNvPicPr>
            <a:picLocks noChangeAspect="1"/>
          </p:cNvPicPr>
          <p:nvPr/>
        </p:nvPicPr>
        <p:blipFill>
          <a:blip r:embed="rId7"/>
          <a:stretch>
            <a:fillRect/>
          </a:stretch>
        </p:blipFill>
        <p:spPr>
          <a:xfrm>
            <a:off x="9715650" y="1614190"/>
            <a:ext cx="204986" cy="256183"/>
          </a:xfrm>
          <a:prstGeom prst="rect">
            <a:avLst/>
          </a:prstGeom>
        </p:spPr>
      </p:pic>
      <p:sp>
        <p:nvSpPr>
          <p:cNvPr id="16" name="Text 5"/>
          <p:cNvSpPr/>
          <p:nvPr/>
        </p:nvSpPr>
        <p:spPr>
          <a:xfrm>
            <a:off x="8232280" y="2169319"/>
            <a:ext cx="2135386" cy="266898"/>
          </a:xfrm>
          <a:prstGeom prst="rect">
            <a:avLst/>
          </a:prstGeom>
          <a:noFill/>
          <a:ln/>
        </p:spPr>
        <p:txBody>
          <a:bodyPr wrap="none" lIns="0" tIns="0" rIns="0" bIns="0" rtlCol="0" anchor="t"/>
          <a:lstStyle/>
          <a:p>
            <a:pPr>
              <a:lnSpc>
                <a:spcPts val="2083"/>
              </a:lnSpc>
            </a:pPr>
            <a:r>
              <a:rPr lang="en-US" sz="1667" dirty="0">
                <a:solidFill>
                  <a:srgbClr val="5B5F71"/>
                </a:solidFill>
                <a:ea typeface="Instrument Sans Semi Bold" pitchFamily="34" charset="-122"/>
                <a:cs typeface="Instrument Sans Semi Bold" pitchFamily="34" charset="-120"/>
              </a:rPr>
              <a:t>Achievable</a:t>
            </a:r>
            <a:endParaRPr lang="en-US" sz="1667" dirty="0"/>
          </a:p>
        </p:txBody>
      </p:sp>
      <p:sp>
        <p:nvSpPr>
          <p:cNvPr id="17" name="Text 6"/>
          <p:cNvSpPr/>
          <p:nvPr/>
        </p:nvSpPr>
        <p:spPr>
          <a:xfrm>
            <a:off x="8232280" y="2538710"/>
            <a:ext cx="3171924" cy="546695"/>
          </a:xfrm>
          <a:prstGeom prst="rect">
            <a:avLst/>
          </a:prstGeom>
          <a:noFill/>
          <a:ln/>
        </p:spPr>
        <p:txBody>
          <a:bodyPr wrap="square" lIns="0" tIns="0" rIns="0" bIns="0" rtlCol="0" anchor="t"/>
          <a:lstStyle/>
          <a:p>
            <a:pPr>
              <a:lnSpc>
                <a:spcPts val="2125"/>
              </a:lnSpc>
            </a:pPr>
            <a:r>
              <a:rPr lang="en-US" sz="1333" dirty="0">
                <a:solidFill>
                  <a:srgbClr val="5B5F71"/>
                </a:solidFill>
                <a:ea typeface="Instrument Sans Medium" pitchFamily="34" charset="-122"/>
                <a:cs typeface="Instrument Sans Medium" pitchFamily="34" charset="-120"/>
              </a:rPr>
              <a:t>Realistic and attainable within your capabilities. Is it possible?</a:t>
            </a:r>
            <a:endParaRPr lang="en-US" sz="1333" dirty="0"/>
          </a:p>
        </p:txBody>
      </p:sp>
      <p:pic>
        <p:nvPicPr>
          <p:cNvPr id="18" name="Image 9" descr="preencoded.png"/>
          <p:cNvPicPr>
            <a:picLocks noChangeAspect="1"/>
          </p:cNvPicPr>
          <p:nvPr/>
        </p:nvPicPr>
        <p:blipFill>
          <a:blip r:embed="rId8"/>
          <a:stretch>
            <a:fillRect/>
          </a:stretch>
        </p:blipFill>
        <p:spPr>
          <a:xfrm>
            <a:off x="597893" y="3956447"/>
            <a:ext cx="5412681" cy="76200"/>
          </a:xfrm>
          <a:prstGeom prst="rect">
            <a:avLst/>
          </a:prstGeom>
        </p:spPr>
      </p:pic>
      <p:pic>
        <p:nvPicPr>
          <p:cNvPr id="19" name="Image 10" descr="preencoded.png"/>
          <p:cNvPicPr>
            <a:picLocks noChangeAspect="1"/>
          </p:cNvPicPr>
          <p:nvPr/>
        </p:nvPicPr>
        <p:blipFill>
          <a:blip r:embed="rId4"/>
          <a:stretch>
            <a:fillRect/>
          </a:stretch>
        </p:blipFill>
        <p:spPr>
          <a:xfrm>
            <a:off x="3047950" y="3719314"/>
            <a:ext cx="512465" cy="512465"/>
          </a:xfrm>
          <a:prstGeom prst="rect">
            <a:avLst/>
          </a:prstGeom>
        </p:spPr>
      </p:pic>
      <p:pic>
        <p:nvPicPr>
          <p:cNvPr id="20" name="Image 11" descr="preencoded.png"/>
          <p:cNvPicPr>
            <a:picLocks noChangeAspect="1"/>
          </p:cNvPicPr>
          <p:nvPr/>
        </p:nvPicPr>
        <p:blipFill>
          <a:blip r:embed="rId9"/>
          <a:stretch>
            <a:fillRect/>
          </a:stretch>
        </p:blipFill>
        <p:spPr>
          <a:xfrm>
            <a:off x="3201640" y="3847406"/>
            <a:ext cx="204986" cy="256183"/>
          </a:xfrm>
          <a:prstGeom prst="rect">
            <a:avLst/>
          </a:prstGeom>
        </p:spPr>
      </p:pic>
      <p:sp>
        <p:nvSpPr>
          <p:cNvPr id="21" name="Text 7"/>
          <p:cNvSpPr/>
          <p:nvPr/>
        </p:nvSpPr>
        <p:spPr>
          <a:xfrm>
            <a:off x="787698" y="4402534"/>
            <a:ext cx="2135386" cy="266898"/>
          </a:xfrm>
          <a:prstGeom prst="rect">
            <a:avLst/>
          </a:prstGeom>
          <a:noFill/>
          <a:ln/>
        </p:spPr>
        <p:txBody>
          <a:bodyPr wrap="none" lIns="0" tIns="0" rIns="0" bIns="0" rtlCol="0" anchor="t"/>
          <a:lstStyle/>
          <a:p>
            <a:pPr>
              <a:lnSpc>
                <a:spcPts val="2083"/>
              </a:lnSpc>
            </a:pPr>
            <a:r>
              <a:rPr lang="en-US" sz="1667" dirty="0">
                <a:solidFill>
                  <a:srgbClr val="5B5F71"/>
                </a:solidFill>
                <a:ea typeface="Instrument Sans Semi Bold" pitchFamily="34" charset="-122"/>
                <a:cs typeface="Instrument Sans Semi Bold" pitchFamily="34" charset="-120"/>
              </a:rPr>
              <a:t>Relevant</a:t>
            </a:r>
            <a:endParaRPr lang="en-US" sz="1667" dirty="0"/>
          </a:p>
        </p:txBody>
      </p:sp>
      <p:sp>
        <p:nvSpPr>
          <p:cNvPr id="22" name="Text 8"/>
          <p:cNvSpPr/>
          <p:nvPr/>
        </p:nvSpPr>
        <p:spPr>
          <a:xfrm>
            <a:off x="787698" y="4771926"/>
            <a:ext cx="5033069" cy="546695"/>
          </a:xfrm>
          <a:prstGeom prst="rect">
            <a:avLst/>
          </a:prstGeom>
          <a:noFill/>
          <a:ln/>
        </p:spPr>
        <p:txBody>
          <a:bodyPr wrap="square" lIns="0" tIns="0" rIns="0" bIns="0" rtlCol="0" anchor="t"/>
          <a:lstStyle/>
          <a:p>
            <a:pPr>
              <a:lnSpc>
                <a:spcPts val="2125"/>
              </a:lnSpc>
            </a:pPr>
            <a:r>
              <a:rPr lang="en-US" sz="1333" dirty="0">
                <a:solidFill>
                  <a:srgbClr val="5B5F71"/>
                </a:solidFill>
                <a:ea typeface="Instrument Sans Medium" pitchFamily="34" charset="-122"/>
                <a:cs typeface="Instrument Sans Medium" pitchFamily="34" charset="-120"/>
              </a:rPr>
              <a:t>Aligned with your long-term aspirations. Does it truly matter to you?</a:t>
            </a:r>
            <a:endParaRPr lang="en-US" sz="1333" dirty="0"/>
          </a:p>
        </p:txBody>
      </p:sp>
      <p:pic>
        <p:nvPicPr>
          <p:cNvPr id="23" name="Image 12" descr="preencoded.png"/>
          <p:cNvPicPr>
            <a:picLocks noChangeAspect="1"/>
          </p:cNvPicPr>
          <p:nvPr/>
        </p:nvPicPr>
        <p:blipFill>
          <a:blip r:embed="rId8"/>
          <a:stretch>
            <a:fillRect/>
          </a:stretch>
        </p:blipFill>
        <p:spPr>
          <a:xfrm>
            <a:off x="6181329" y="3956447"/>
            <a:ext cx="5412681" cy="76200"/>
          </a:xfrm>
          <a:prstGeom prst="rect">
            <a:avLst/>
          </a:prstGeom>
        </p:spPr>
      </p:pic>
      <p:pic>
        <p:nvPicPr>
          <p:cNvPr id="24" name="Image 13" descr="preencoded.png"/>
          <p:cNvPicPr>
            <a:picLocks noChangeAspect="1"/>
          </p:cNvPicPr>
          <p:nvPr/>
        </p:nvPicPr>
        <p:blipFill>
          <a:blip r:embed="rId4"/>
          <a:stretch>
            <a:fillRect/>
          </a:stretch>
        </p:blipFill>
        <p:spPr>
          <a:xfrm>
            <a:off x="8631387" y="3719314"/>
            <a:ext cx="512465" cy="512465"/>
          </a:xfrm>
          <a:prstGeom prst="rect">
            <a:avLst/>
          </a:prstGeom>
        </p:spPr>
      </p:pic>
      <p:pic>
        <p:nvPicPr>
          <p:cNvPr id="25" name="Image 14" descr="preencoded.png"/>
          <p:cNvPicPr>
            <a:picLocks noChangeAspect="1"/>
          </p:cNvPicPr>
          <p:nvPr/>
        </p:nvPicPr>
        <p:blipFill>
          <a:blip r:embed="rId10"/>
          <a:stretch>
            <a:fillRect/>
          </a:stretch>
        </p:blipFill>
        <p:spPr>
          <a:xfrm>
            <a:off x="8785076" y="3847406"/>
            <a:ext cx="204986" cy="256183"/>
          </a:xfrm>
          <a:prstGeom prst="rect">
            <a:avLst/>
          </a:prstGeom>
        </p:spPr>
      </p:pic>
      <p:sp>
        <p:nvSpPr>
          <p:cNvPr id="26" name="Text 9"/>
          <p:cNvSpPr/>
          <p:nvPr/>
        </p:nvSpPr>
        <p:spPr>
          <a:xfrm>
            <a:off x="6371134" y="4402534"/>
            <a:ext cx="2135386" cy="266898"/>
          </a:xfrm>
          <a:prstGeom prst="rect">
            <a:avLst/>
          </a:prstGeom>
          <a:noFill/>
          <a:ln/>
        </p:spPr>
        <p:txBody>
          <a:bodyPr wrap="none" lIns="0" tIns="0" rIns="0" bIns="0" rtlCol="0" anchor="t"/>
          <a:lstStyle/>
          <a:p>
            <a:pPr>
              <a:lnSpc>
                <a:spcPts val="2083"/>
              </a:lnSpc>
            </a:pPr>
            <a:r>
              <a:rPr lang="en-US" sz="1667" dirty="0">
                <a:solidFill>
                  <a:srgbClr val="5B5F71"/>
                </a:solidFill>
                <a:ea typeface="Instrument Sans Semi Bold" pitchFamily="34" charset="-122"/>
                <a:cs typeface="Instrument Sans Semi Bold" pitchFamily="34" charset="-120"/>
              </a:rPr>
              <a:t>Time-bound</a:t>
            </a:r>
            <a:endParaRPr lang="en-US" sz="1667" dirty="0"/>
          </a:p>
        </p:txBody>
      </p:sp>
      <p:sp>
        <p:nvSpPr>
          <p:cNvPr id="27" name="Text 10"/>
          <p:cNvSpPr/>
          <p:nvPr/>
        </p:nvSpPr>
        <p:spPr>
          <a:xfrm>
            <a:off x="6371134" y="4771926"/>
            <a:ext cx="5033069" cy="273348"/>
          </a:xfrm>
          <a:prstGeom prst="rect">
            <a:avLst/>
          </a:prstGeom>
          <a:noFill/>
          <a:ln/>
        </p:spPr>
        <p:txBody>
          <a:bodyPr wrap="none" lIns="0" tIns="0" rIns="0" bIns="0" rtlCol="0" anchor="t"/>
          <a:lstStyle/>
          <a:p>
            <a:pPr>
              <a:lnSpc>
                <a:spcPts val="2125"/>
              </a:lnSpc>
            </a:pPr>
            <a:r>
              <a:rPr lang="en-US" sz="1333" dirty="0">
                <a:solidFill>
                  <a:srgbClr val="5B5F71"/>
                </a:solidFill>
                <a:ea typeface="Instrument Sans Medium" pitchFamily="34" charset="-122"/>
                <a:cs typeface="Instrument Sans Medium" pitchFamily="34" charset="-120"/>
              </a:rPr>
              <a:t>A deadline for completion. When do you want to achieve it by?</a:t>
            </a:r>
            <a:endParaRPr lang="en-US" sz="1333" dirty="0"/>
          </a:p>
        </p:txBody>
      </p:sp>
      <p:sp>
        <p:nvSpPr>
          <p:cNvPr id="28" name="Text 11"/>
          <p:cNvSpPr/>
          <p:nvPr/>
        </p:nvSpPr>
        <p:spPr>
          <a:xfrm>
            <a:off x="597893" y="5700613"/>
            <a:ext cx="10996216" cy="546695"/>
          </a:xfrm>
          <a:prstGeom prst="rect">
            <a:avLst/>
          </a:prstGeom>
          <a:noFill/>
          <a:ln/>
        </p:spPr>
        <p:txBody>
          <a:bodyPr wrap="square" lIns="0" tIns="0" rIns="0" bIns="0" rtlCol="0" anchor="t"/>
          <a:lstStyle/>
          <a:p>
            <a:pPr>
              <a:lnSpc>
                <a:spcPts val="2125"/>
              </a:lnSpc>
            </a:pPr>
            <a:r>
              <a:rPr lang="en-US" sz="1333" dirty="0">
                <a:solidFill>
                  <a:srgbClr val="5B5F71"/>
                </a:solidFill>
                <a:ea typeface="Instrument Sans Medium" pitchFamily="34" charset="-122"/>
                <a:cs typeface="Instrument Sans Medium" pitchFamily="34" charset="-120"/>
              </a:rPr>
              <a:t>Effective career goals are specific, measurable, achievable, relevant, and time-bound. For example, an MBA student might aim to "pursue a highly rewarding career in a challenging and healthy work environment, utilizing skills and knowledge efficiently for organizational growth."</a:t>
            </a:r>
            <a:endParaRPr lang="en-US" sz="1333"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705523" y="305380"/>
            <a:ext cx="6017518" cy="363736"/>
          </a:xfrm>
          <a:prstGeom prst="rect">
            <a:avLst/>
          </a:prstGeom>
          <a:noFill/>
          <a:ln/>
        </p:spPr>
        <p:txBody>
          <a:bodyPr wrap="none" lIns="0" tIns="0" rIns="0" bIns="0" rtlCol="0" anchor="t"/>
          <a:lstStyle/>
          <a:p>
            <a:pPr algn="ctr">
              <a:lnSpc>
                <a:spcPts val="2833"/>
              </a:lnSpc>
            </a:pPr>
            <a:r>
              <a:rPr lang="en-US" sz="2250" b="1" dirty="0">
                <a:solidFill>
                  <a:srgbClr val="000000"/>
                </a:solidFill>
                <a:latin typeface="Source Serif Pro Semi Bold" pitchFamily="34" charset="0"/>
                <a:ea typeface="Source Serif Pro Semi Bold" pitchFamily="34" charset="-122"/>
                <a:cs typeface="Source Serif Pro Semi Bold" pitchFamily="34" charset="-120"/>
              </a:rPr>
              <a:t>Training vs. Development: A Clear Distinction</a:t>
            </a:r>
            <a:endParaRPr lang="en-US" sz="2250" b="1" dirty="0"/>
          </a:p>
        </p:txBody>
      </p:sp>
      <p:sp>
        <p:nvSpPr>
          <p:cNvPr id="3" name="Text 1"/>
          <p:cNvSpPr/>
          <p:nvPr/>
        </p:nvSpPr>
        <p:spPr>
          <a:xfrm>
            <a:off x="432892" y="951210"/>
            <a:ext cx="11326218" cy="197942"/>
          </a:xfrm>
          <a:prstGeom prst="rect">
            <a:avLst/>
          </a:prstGeom>
          <a:noFill/>
          <a:ln/>
        </p:spPr>
        <p:txBody>
          <a:bodyPr wrap="none" lIns="0" tIns="0" rIns="0" bIns="0" rtlCol="0" anchor="t"/>
          <a:lstStyle/>
          <a:p>
            <a:pPr>
              <a:lnSpc>
                <a:spcPts val="1542"/>
              </a:lnSpc>
            </a:pPr>
            <a:r>
              <a:rPr lang="en-US" sz="2000" dirty="0">
                <a:solidFill>
                  <a:srgbClr val="272525"/>
                </a:solidFill>
                <a:ea typeface="Source Sans Pro" pitchFamily="34" charset="-122"/>
                <a:cs typeface="Source Sans Pro" pitchFamily="34" charset="-120"/>
              </a:rPr>
              <a:t>While often used interchangeably, training and development have distinct goals within HRM:</a:t>
            </a:r>
            <a:endParaRPr lang="en-US" sz="2000" dirty="0"/>
          </a:p>
        </p:txBody>
      </p:sp>
      <p:pic>
        <p:nvPicPr>
          <p:cNvPr id="4" name="Image 0" descr="preencoded.png"/>
          <p:cNvPicPr>
            <a:picLocks noChangeAspect="1"/>
          </p:cNvPicPr>
          <p:nvPr/>
        </p:nvPicPr>
        <p:blipFill>
          <a:blip r:embed="rId3"/>
          <a:stretch>
            <a:fillRect/>
          </a:stretch>
        </p:blipFill>
        <p:spPr>
          <a:xfrm>
            <a:off x="432892" y="1288257"/>
            <a:ext cx="10094740" cy="4893171"/>
          </a:xfrm>
          <a:prstGeom prst="rect">
            <a:avLst/>
          </a:prstGeom>
        </p:spPr>
      </p:pic>
      <p:sp>
        <p:nvSpPr>
          <p:cNvPr id="5" name="Text 2"/>
          <p:cNvSpPr/>
          <p:nvPr/>
        </p:nvSpPr>
        <p:spPr>
          <a:xfrm>
            <a:off x="432892" y="6320532"/>
            <a:ext cx="11326218" cy="197942"/>
          </a:xfrm>
          <a:prstGeom prst="rect">
            <a:avLst/>
          </a:prstGeom>
          <a:noFill/>
          <a:ln/>
        </p:spPr>
        <p:txBody>
          <a:bodyPr wrap="none" lIns="0" tIns="0" rIns="0" bIns="0" rtlCol="0" anchor="t"/>
          <a:lstStyle/>
          <a:p>
            <a:pPr>
              <a:lnSpc>
                <a:spcPts val="1542"/>
              </a:lnSpc>
            </a:pPr>
            <a:endParaRPr lang="en-US" sz="958"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0670" y="557609"/>
            <a:ext cx="10389791" cy="536278"/>
          </a:xfrm>
          <a:prstGeom prst="rect">
            <a:avLst/>
          </a:prstGeom>
          <a:noFill/>
          <a:ln/>
        </p:spPr>
        <p:txBody>
          <a:bodyPr wrap="none" lIns="0" tIns="0" rIns="0" bIns="0" rtlCol="0" anchor="t"/>
          <a:lstStyle/>
          <a:p>
            <a:pPr>
              <a:lnSpc>
                <a:spcPts val="4208"/>
              </a:lnSpc>
            </a:pPr>
            <a:r>
              <a:rPr lang="en-US" sz="3375" dirty="0">
                <a:solidFill>
                  <a:srgbClr val="505468"/>
                </a:solidFill>
                <a:latin typeface="Instrument Sans Semi Bold" pitchFamily="34" charset="0"/>
                <a:ea typeface="Instrument Sans Semi Bold" pitchFamily="34" charset="-122"/>
                <a:cs typeface="Instrument Sans Semi Bold" pitchFamily="34" charset="-120"/>
              </a:rPr>
              <a:t>Developing and Implementing Your Career Strategy</a:t>
            </a:r>
            <a:endParaRPr lang="en-US" sz="3375" dirty="0"/>
          </a:p>
        </p:txBody>
      </p:sp>
      <p:sp>
        <p:nvSpPr>
          <p:cNvPr id="3" name="Text 1"/>
          <p:cNvSpPr/>
          <p:nvPr/>
        </p:nvSpPr>
        <p:spPr>
          <a:xfrm>
            <a:off x="600670" y="1522810"/>
            <a:ext cx="2283123" cy="268089"/>
          </a:xfrm>
          <a:prstGeom prst="rect">
            <a:avLst/>
          </a:prstGeom>
          <a:noFill/>
          <a:ln/>
        </p:spPr>
        <p:txBody>
          <a:bodyPr wrap="none" lIns="0" tIns="0" rIns="0" bIns="0" rtlCol="0" anchor="t"/>
          <a:lstStyle/>
          <a:p>
            <a:pPr>
              <a:lnSpc>
                <a:spcPts val="2083"/>
              </a:lnSpc>
            </a:pPr>
            <a:r>
              <a:rPr lang="en-US" sz="1667" dirty="0">
                <a:solidFill>
                  <a:srgbClr val="505468"/>
                </a:solidFill>
                <a:latin typeface="Instrument Sans Semi Bold" pitchFamily="34" charset="0"/>
                <a:ea typeface="Instrument Sans Semi Bold" pitchFamily="34" charset="-122"/>
                <a:cs typeface="Instrument Sans Semi Bold" pitchFamily="34" charset="-120"/>
              </a:rPr>
              <a:t>Strategy Development</a:t>
            </a:r>
            <a:endParaRPr lang="en-US" sz="1667" dirty="0"/>
          </a:p>
        </p:txBody>
      </p:sp>
      <p:sp>
        <p:nvSpPr>
          <p:cNvPr id="4" name="Text 2"/>
          <p:cNvSpPr/>
          <p:nvPr/>
        </p:nvSpPr>
        <p:spPr>
          <a:xfrm>
            <a:off x="600670" y="1962448"/>
            <a:ext cx="5285978" cy="1098550"/>
          </a:xfrm>
          <a:prstGeom prst="rect">
            <a:avLst/>
          </a:prstGeom>
          <a:noFill/>
          <a:ln/>
        </p:spPr>
        <p:txBody>
          <a:bodyPr wrap="square" lIns="0" tIns="0" rIns="0" bIns="0" rtlCol="0" anchor="t"/>
          <a:lstStyle/>
          <a:p>
            <a:pPr>
              <a:lnSpc>
                <a:spcPts val="2125"/>
              </a:lnSpc>
            </a:pPr>
            <a:r>
              <a:rPr lang="en-US" sz="1333" dirty="0">
                <a:solidFill>
                  <a:srgbClr val="5B5F71"/>
                </a:solidFill>
                <a:latin typeface="Instrument Sans Medium" pitchFamily="34" charset="0"/>
                <a:ea typeface="Instrument Sans Medium" pitchFamily="34" charset="-122"/>
                <a:cs typeface="Instrument Sans Medium" pitchFamily="34" charset="-120"/>
              </a:rPr>
              <a:t>A career strategy is a sequence of activities designed to help you attain a career goal. It's a structured approach to developing capabilities, tools, and resources for your career journey. Key strategies include:</a:t>
            </a:r>
            <a:endParaRPr lang="en-US" sz="1333" dirty="0"/>
          </a:p>
        </p:txBody>
      </p:sp>
      <p:sp>
        <p:nvSpPr>
          <p:cNvPr id="5" name="Text 3"/>
          <p:cNvSpPr/>
          <p:nvPr/>
        </p:nvSpPr>
        <p:spPr>
          <a:xfrm>
            <a:off x="600670" y="3215382"/>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Competence in present job</a:t>
            </a:r>
            <a:endParaRPr lang="en-US" sz="1333" dirty="0"/>
          </a:p>
        </p:txBody>
      </p:sp>
      <p:sp>
        <p:nvSpPr>
          <p:cNvPr id="6" name="Text 4"/>
          <p:cNvSpPr/>
          <p:nvPr/>
        </p:nvSpPr>
        <p:spPr>
          <a:xfrm>
            <a:off x="600670" y="3550047"/>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Extended work involvement</a:t>
            </a:r>
            <a:endParaRPr lang="en-US" sz="1333" dirty="0"/>
          </a:p>
        </p:txBody>
      </p:sp>
      <p:sp>
        <p:nvSpPr>
          <p:cNvPr id="7" name="Text 5"/>
          <p:cNvSpPr/>
          <p:nvPr/>
        </p:nvSpPr>
        <p:spPr>
          <a:xfrm>
            <a:off x="600670" y="3884712"/>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Skill development through training</a:t>
            </a:r>
            <a:endParaRPr lang="en-US" sz="1333" dirty="0"/>
          </a:p>
        </p:txBody>
      </p:sp>
      <p:sp>
        <p:nvSpPr>
          <p:cNvPr id="8" name="Text 6"/>
          <p:cNvSpPr/>
          <p:nvPr/>
        </p:nvSpPr>
        <p:spPr>
          <a:xfrm>
            <a:off x="600670" y="4219377"/>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Opportunity development</a:t>
            </a:r>
            <a:endParaRPr lang="en-US" sz="1333" dirty="0"/>
          </a:p>
        </p:txBody>
      </p:sp>
      <p:sp>
        <p:nvSpPr>
          <p:cNvPr id="9" name="Text 7"/>
          <p:cNvSpPr/>
          <p:nvPr/>
        </p:nvSpPr>
        <p:spPr>
          <a:xfrm>
            <a:off x="600670" y="4554042"/>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Supportive relationships (mentors, sponsors, peers)</a:t>
            </a:r>
            <a:endParaRPr lang="en-US" sz="1333" dirty="0"/>
          </a:p>
        </p:txBody>
      </p:sp>
      <p:sp>
        <p:nvSpPr>
          <p:cNvPr id="10" name="Text 8"/>
          <p:cNvSpPr/>
          <p:nvPr/>
        </p:nvSpPr>
        <p:spPr>
          <a:xfrm>
            <a:off x="600670" y="4888707"/>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Image building</a:t>
            </a:r>
            <a:endParaRPr lang="en-US" sz="1333" dirty="0"/>
          </a:p>
        </p:txBody>
      </p:sp>
      <p:sp>
        <p:nvSpPr>
          <p:cNvPr id="11" name="Text 9"/>
          <p:cNvSpPr/>
          <p:nvPr/>
        </p:nvSpPr>
        <p:spPr>
          <a:xfrm>
            <a:off x="600670" y="5223371"/>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Organizational politics</a:t>
            </a:r>
            <a:endParaRPr lang="en-US" sz="1333" dirty="0"/>
          </a:p>
        </p:txBody>
      </p:sp>
      <p:sp>
        <p:nvSpPr>
          <p:cNvPr id="12" name="Text 10"/>
          <p:cNvSpPr/>
          <p:nvPr/>
        </p:nvSpPr>
        <p:spPr>
          <a:xfrm>
            <a:off x="6311702" y="1522810"/>
            <a:ext cx="2532063" cy="268089"/>
          </a:xfrm>
          <a:prstGeom prst="rect">
            <a:avLst/>
          </a:prstGeom>
          <a:noFill/>
          <a:ln/>
        </p:spPr>
        <p:txBody>
          <a:bodyPr wrap="none" lIns="0" tIns="0" rIns="0" bIns="0" rtlCol="0" anchor="t"/>
          <a:lstStyle/>
          <a:p>
            <a:pPr>
              <a:lnSpc>
                <a:spcPts val="2083"/>
              </a:lnSpc>
            </a:pPr>
            <a:r>
              <a:rPr lang="en-US" sz="1667" dirty="0">
                <a:solidFill>
                  <a:srgbClr val="505468"/>
                </a:solidFill>
                <a:latin typeface="Instrument Sans Semi Bold" pitchFamily="34" charset="0"/>
                <a:ea typeface="Instrument Sans Semi Bold" pitchFamily="34" charset="-122"/>
                <a:cs typeface="Instrument Sans Semi Bold" pitchFamily="34" charset="-120"/>
              </a:rPr>
              <a:t>Strategy Implementation</a:t>
            </a:r>
            <a:endParaRPr lang="en-US" sz="1667" dirty="0"/>
          </a:p>
        </p:txBody>
      </p:sp>
      <p:sp>
        <p:nvSpPr>
          <p:cNvPr id="13" name="Text 11"/>
          <p:cNvSpPr/>
          <p:nvPr/>
        </p:nvSpPr>
        <p:spPr>
          <a:xfrm>
            <a:off x="6311702" y="1962448"/>
            <a:ext cx="5285978" cy="549275"/>
          </a:xfrm>
          <a:prstGeom prst="rect">
            <a:avLst/>
          </a:prstGeom>
          <a:noFill/>
          <a:ln/>
        </p:spPr>
        <p:txBody>
          <a:bodyPr wrap="square" lIns="0" tIns="0" rIns="0" bIns="0" rtlCol="0" anchor="t"/>
          <a:lstStyle/>
          <a:p>
            <a:pPr>
              <a:lnSpc>
                <a:spcPts val="2125"/>
              </a:lnSpc>
            </a:pPr>
            <a:r>
              <a:rPr lang="en-US" sz="1333" dirty="0">
                <a:solidFill>
                  <a:srgbClr val="5B5F71"/>
                </a:solidFill>
                <a:latin typeface="Instrument Sans Medium" pitchFamily="34" charset="0"/>
                <a:ea typeface="Instrument Sans Medium" pitchFamily="34" charset="-122"/>
                <a:cs typeface="Instrument Sans Medium" pitchFamily="34" charset="-120"/>
              </a:rPr>
              <a:t>Putting plans into action to reach your goals. This requires priority, time, and a commitment to lifelong learning. Steps may include:</a:t>
            </a:r>
            <a:endParaRPr lang="en-US" sz="1333" dirty="0"/>
          </a:p>
        </p:txBody>
      </p:sp>
      <p:sp>
        <p:nvSpPr>
          <p:cNvPr id="14" name="Text 12"/>
          <p:cNvSpPr/>
          <p:nvPr/>
        </p:nvSpPr>
        <p:spPr>
          <a:xfrm>
            <a:off x="6311702" y="2666107"/>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Seeking supervisor advice for skill gaps</a:t>
            </a:r>
            <a:endParaRPr lang="en-US" sz="1333" dirty="0"/>
          </a:p>
        </p:txBody>
      </p:sp>
      <p:sp>
        <p:nvSpPr>
          <p:cNvPr id="15" name="Text 13"/>
          <p:cNvSpPr/>
          <p:nvPr/>
        </p:nvSpPr>
        <p:spPr>
          <a:xfrm>
            <a:off x="6311702" y="3000772"/>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Engaging in short-term development training</a:t>
            </a:r>
            <a:endParaRPr lang="en-US" sz="1333" dirty="0"/>
          </a:p>
        </p:txBody>
      </p:sp>
      <p:sp>
        <p:nvSpPr>
          <p:cNvPr id="16" name="Text 14"/>
          <p:cNvSpPr/>
          <p:nvPr/>
        </p:nvSpPr>
        <p:spPr>
          <a:xfrm>
            <a:off x="6311702" y="3335437"/>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Enrolling in formal studies</a:t>
            </a:r>
            <a:endParaRPr lang="en-US" sz="1333" dirty="0"/>
          </a:p>
        </p:txBody>
      </p:sp>
      <p:sp>
        <p:nvSpPr>
          <p:cNvPr id="17" name="Text 15"/>
          <p:cNvSpPr/>
          <p:nvPr/>
        </p:nvSpPr>
        <p:spPr>
          <a:xfrm>
            <a:off x="6311702" y="3670102"/>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Investigating hidden opportunities</a:t>
            </a:r>
            <a:endParaRPr lang="en-US" sz="1333" dirty="0"/>
          </a:p>
        </p:txBody>
      </p:sp>
      <p:sp>
        <p:nvSpPr>
          <p:cNvPr id="18" name="Text 16"/>
          <p:cNvSpPr/>
          <p:nvPr/>
        </p:nvSpPr>
        <p:spPr>
          <a:xfrm>
            <a:off x="6311702" y="4004767"/>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Developing strong professional networks</a:t>
            </a:r>
            <a:endParaRPr lang="en-US" sz="1333" dirty="0"/>
          </a:p>
        </p:txBody>
      </p:sp>
      <p:sp>
        <p:nvSpPr>
          <p:cNvPr id="19" name="Text 17"/>
          <p:cNvSpPr/>
          <p:nvPr/>
        </p:nvSpPr>
        <p:spPr>
          <a:xfrm>
            <a:off x="6311702" y="4339432"/>
            <a:ext cx="5285978" cy="274638"/>
          </a:xfrm>
          <a:prstGeom prst="rect">
            <a:avLst/>
          </a:prstGeom>
          <a:noFill/>
          <a:ln/>
        </p:spPr>
        <p:txBody>
          <a:bodyPr wrap="none" lIns="0" tIns="0" rIns="0" bIns="0" rtlCol="0" anchor="t"/>
          <a:lstStyle/>
          <a:p>
            <a:pPr marL="285739" indent="-285739">
              <a:lnSpc>
                <a:spcPts val="2125"/>
              </a:lnSpc>
              <a:buSzPct val="100000"/>
              <a:buChar char="•"/>
            </a:pPr>
            <a:r>
              <a:rPr lang="en-US" sz="1333" dirty="0">
                <a:solidFill>
                  <a:srgbClr val="5B5F71"/>
                </a:solidFill>
                <a:latin typeface="Instrument Sans Medium" pitchFamily="34" charset="0"/>
                <a:ea typeface="Instrument Sans Medium" pitchFamily="34" charset="-122"/>
                <a:cs typeface="Instrument Sans Medium" pitchFamily="34" charset="-120"/>
              </a:rPr>
              <a:t>Negotiating salary or conditions effectively</a:t>
            </a:r>
            <a:endParaRPr lang="en-US" sz="1333" dirty="0"/>
          </a:p>
        </p:txBody>
      </p:sp>
      <p:sp>
        <p:nvSpPr>
          <p:cNvPr id="20" name="Text 18"/>
          <p:cNvSpPr/>
          <p:nvPr/>
        </p:nvSpPr>
        <p:spPr>
          <a:xfrm>
            <a:off x="600671" y="5751017"/>
            <a:ext cx="10990659" cy="549275"/>
          </a:xfrm>
          <a:prstGeom prst="rect">
            <a:avLst/>
          </a:prstGeom>
          <a:noFill/>
          <a:ln/>
        </p:spPr>
        <p:txBody>
          <a:bodyPr wrap="square" lIns="0" tIns="0" rIns="0" bIns="0" rtlCol="0" anchor="t"/>
          <a:lstStyle/>
          <a:p>
            <a:pPr>
              <a:lnSpc>
                <a:spcPts val="2125"/>
              </a:lnSpc>
            </a:pPr>
            <a:r>
              <a:rPr lang="en-US" sz="1333" dirty="0">
                <a:solidFill>
                  <a:srgbClr val="5B5F71"/>
                </a:solidFill>
                <a:latin typeface="Instrument Sans Medium" pitchFamily="34" charset="0"/>
                <a:ea typeface="Instrument Sans Medium" pitchFamily="34" charset="-122"/>
                <a:cs typeface="Instrument Sans Medium" pitchFamily="34" charset="-120"/>
              </a:rPr>
              <a:t>Successful career management relies on a well-defined strategy and consistent implementation, adapting to feedback and new opportunities.</a:t>
            </a:r>
            <a:endParaRPr lang="en-US" sz="1333"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91146" y="518121"/>
            <a:ext cx="9332714" cy="527844"/>
          </a:xfrm>
          <a:prstGeom prst="rect">
            <a:avLst/>
          </a:prstGeom>
          <a:noFill/>
          <a:ln/>
        </p:spPr>
        <p:txBody>
          <a:bodyPr wrap="none" lIns="0" tIns="0" rIns="0" bIns="0" rtlCol="0" anchor="t"/>
          <a:lstStyle/>
          <a:p>
            <a:pPr>
              <a:lnSpc>
                <a:spcPts val="4125"/>
              </a:lnSpc>
            </a:pPr>
            <a:r>
              <a:rPr lang="en-US" sz="3292" dirty="0">
                <a:solidFill>
                  <a:srgbClr val="505468"/>
                </a:solidFill>
                <a:latin typeface="Instrument Sans Semi Bold" pitchFamily="34" charset="0"/>
                <a:ea typeface="Instrument Sans Semi Bold" pitchFamily="34" charset="-122"/>
                <a:cs typeface="Instrument Sans Semi Bold" pitchFamily="34" charset="-120"/>
              </a:rPr>
              <a:t>The Continuous Cycle: Feedback and Appraisal</a:t>
            </a:r>
            <a:endParaRPr lang="en-US" sz="3292" dirty="0"/>
          </a:p>
        </p:txBody>
      </p:sp>
      <p:sp>
        <p:nvSpPr>
          <p:cNvPr id="3" name="Text 1"/>
          <p:cNvSpPr/>
          <p:nvPr/>
        </p:nvSpPr>
        <p:spPr>
          <a:xfrm>
            <a:off x="1720057" y="2503487"/>
            <a:ext cx="2111474" cy="263922"/>
          </a:xfrm>
          <a:prstGeom prst="rect">
            <a:avLst/>
          </a:prstGeom>
          <a:noFill/>
          <a:ln/>
        </p:spPr>
        <p:txBody>
          <a:bodyPr wrap="none" lIns="0" tIns="0" rIns="0" bIns="0" rtlCol="0" anchor="t"/>
          <a:lstStyle/>
          <a:p>
            <a:pPr algn="r">
              <a:lnSpc>
                <a:spcPts val="2042"/>
              </a:lnSpc>
            </a:pPr>
            <a:r>
              <a:rPr lang="en-US" sz="1625" dirty="0">
                <a:solidFill>
                  <a:srgbClr val="5B5F71"/>
                </a:solidFill>
                <a:latin typeface="Instrument Sans Semi Bold" pitchFamily="34" charset="0"/>
                <a:ea typeface="Instrument Sans Semi Bold" pitchFamily="34" charset="-122"/>
                <a:cs typeface="Instrument Sans Semi Bold" pitchFamily="34" charset="-120"/>
              </a:rPr>
              <a:t>Feedback</a:t>
            </a:r>
            <a:endParaRPr lang="en-US" sz="1625" dirty="0"/>
          </a:p>
        </p:txBody>
      </p:sp>
      <p:sp>
        <p:nvSpPr>
          <p:cNvPr id="4" name="Text 2"/>
          <p:cNvSpPr/>
          <p:nvPr/>
        </p:nvSpPr>
        <p:spPr>
          <a:xfrm>
            <a:off x="591145" y="2868712"/>
            <a:ext cx="3240385" cy="1621036"/>
          </a:xfrm>
          <a:prstGeom prst="rect">
            <a:avLst/>
          </a:prstGeom>
          <a:noFill/>
          <a:ln/>
        </p:spPr>
        <p:txBody>
          <a:bodyPr wrap="square" lIns="0" tIns="0" rIns="0" bIns="0" rtlCol="0" anchor="t"/>
          <a:lstStyle/>
          <a:p>
            <a:pPr algn="r">
              <a:lnSpc>
                <a:spcPts val="2125"/>
              </a:lnSpc>
            </a:pPr>
            <a:r>
              <a:rPr lang="en-US" sz="1292" dirty="0">
                <a:solidFill>
                  <a:srgbClr val="5B5F71"/>
                </a:solidFill>
                <a:latin typeface="Instrument Sans Medium" pitchFamily="34" charset="0"/>
                <a:ea typeface="Instrument Sans Medium" pitchFamily="34" charset="-122"/>
                <a:cs typeface="Instrument Sans Medium" pitchFamily="34" charset="-120"/>
              </a:rPr>
              <a:t>Timely, specific, and sincere feedback is crucial. It confirms goal accomplishment and highlights areas for improvement. Effective feedback from supervisors can significantly enhance employee performance and skill development.</a:t>
            </a:r>
            <a:endParaRPr lang="en-US" sz="1292" dirty="0"/>
          </a:p>
        </p:txBody>
      </p:sp>
      <p:pic>
        <p:nvPicPr>
          <p:cNvPr id="5" name="Image 0" descr="preencoded.png"/>
          <p:cNvPicPr>
            <a:picLocks noChangeAspect="1"/>
          </p:cNvPicPr>
          <p:nvPr/>
        </p:nvPicPr>
        <p:blipFill>
          <a:blip r:embed="rId3"/>
          <a:stretch>
            <a:fillRect/>
          </a:stretch>
        </p:blipFill>
        <p:spPr>
          <a:xfrm>
            <a:off x="4169271" y="1569939"/>
            <a:ext cx="3853358" cy="3853358"/>
          </a:xfrm>
          <a:prstGeom prst="rect">
            <a:avLst/>
          </a:prstGeom>
        </p:spPr>
      </p:pic>
      <p:pic>
        <p:nvPicPr>
          <p:cNvPr id="6" name="Image 1" descr="preencoded.png"/>
          <p:cNvPicPr>
            <a:picLocks noChangeAspect="1"/>
          </p:cNvPicPr>
          <p:nvPr/>
        </p:nvPicPr>
        <p:blipFill>
          <a:blip r:embed="rId4"/>
          <a:stretch>
            <a:fillRect/>
          </a:stretch>
        </p:blipFill>
        <p:spPr>
          <a:xfrm>
            <a:off x="4640858" y="3106738"/>
            <a:ext cx="252710" cy="315913"/>
          </a:xfrm>
          <a:prstGeom prst="rect">
            <a:avLst/>
          </a:prstGeom>
        </p:spPr>
      </p:pic>
      <p:sp>
        <p:nvSpPr>
          <p:cNvPr id="7" name="Text 3"/>
          <p:cNvSpPr/>
          <p:nvPr/>
        </p:nvSpPr>
        <p:spPr>
          <a:xfrm>
            <a:off x="8275936" y="1383705"/>
            <a:ext cx="2111474" cy="263922"/>
          </a:xfrm>
          <a:prstGeom prst="rect">
            <a:avLst/>
          </a:prstGeom>
          <a:noFill/>
          <a:ln/>
        </p:spPr>
        <p:txBody>
          <a:bodyPr wrap="none" lIns="0" tIns="0" rIns="0" bIns="0" rtlCol="0" anchor="t"/>
          <a:lstStyle/>
          <a:p>
            <a:pPr>
              <a:lnSpc>
                <a:spcPts val="2042"/>
              </a:lnSpc>
            </a:pPr>
            <a:r>
              <a:rPr lang="en-US" sz="1625" dirty="0">
                <a:solidFill>
                  <a:srgbClr val="5B5F71"/>
                </a:solidFill>
                <a:latin typeface="Instrument Sans Semi Bold" pitchFamily="34" charset="0"/>
                <a:ea typeface="Instrument Sans Semi Bold" pitchFamily="34" charset="-122"/>
                <a:cs typeface="Instrument Sans Semi Bold" pitchFamily="34" charset="-120"/>
              </a:rPr>
              <a:t>Career Appraisal</a:t>
            </a:r>
            <a:endParaRPr lang="en-US" sz="1625" dirty="0"/>
          </a:p>
        </p:txBody>
      </p:sp>
      <p:sp>
        <p:nvSpPr>
          <p:cNvPr id="8" name="Text 4"/>
          <p:cNvSpPr/>
          <p:nvPr/>
        </p:nvSpPr>
        <p:spPr>
          <a:xfrm>
            <a:off x="8275936" y="1748930"/>
            <a:ext cx="3324919" cy="1621036"/>
          </a:xfrm>
          <a:prstGeom prst="rect">
            <a:avLst/>
          </a:prstGeom>
          <a:noFill/>
          <a:ln/>
        </p:spPr>
        <p:txBody>
          <a:bodyPr wrap="square" lIns="0" tIns="0" rIns="0" bIns="0" rtlCol="0" anchor="t"/>
          <a:lstStyle/>
          <a:p>
            <a:pPr>
              <a:lnSpc>
                <a:spcPts val="2125"/>
              </a:lnSpc>
            </a:pPr>
            <a:r>
              <a:rPr lang="en-US" sz="1292" dirty="0">
                <a:solidFill>
                  <a:srgbClr val="5B5F71"/>
                </a:solidFill>
                <a:latin typeface="Instrument Sans Medium" pitchFamily="34" charset="0"/>
                <a:ea typeface="Instrument Sans Medium" pitchFamily="34" charset="-122"/>
                <a:cs typeface="Instrument Sans Medium" pitchFamily="34" charset="-120"/>
              </a:rPr>
              <a:t>Monitoring your career progress by acquiring and using feedback. This allows you to determine if your goals and strategies remain appropriate. It may lead to re-examining goals or revising strategies, fostering continuous growth.</a:t>
            </a:r>
            <a:endParaRPr lang="en-US" sz="1292" dirty="0"/>
          </a:p>
        </p:txBody>
      </p:sp>
      <p:pic>
        <p:nvPicPr>
          <p:cNvPr id="9" name="Image 2" descr="preencoded.png"/>
          <p:cNvPicPr>
            <a:picLocks noChangeAspect="1"/>
          </p:cNvPicPr>
          <p:nvPr/>
        </p:nvPicPr>
        <p:blipFill>
          <a:blip r:embed="rId5"/>
          <a:stretch>
            <a:fillRect/>
          </a:stretch>
        </p:blipFill>
        <p:spPr>
          <a:xfrm>
            <a:off x="4169271" y="1569939"/>
            <a:ext cx="3853358" cy="3853358"/>
          </a:xfrm>
          <a:prstGeom prst="rect">
            <a:avLst/>
          </a:prstGeom>
        </p:spPr>
      </p:pic>
      <p:pic>
        <p:nvPicPr>
          <p:cNvPr id="10" name="Image 3" descr="preencoded.png"/>
          <p:cNvPicPr>
            <a:picLocks noChangeAspect="1"/>
          </p:cNvPicPr>
          <p:nvPr/>
        </p:nvPicPr>
        <p:blipFill>
          <a:blip r:embed="rId6"/>
          <a:stretch>
            <a:fillRect/>
          </a:stretch>
        </p:blipFill>
        <p:spPr>
          <a:xfrm>
            <a:off x="6834584" y="2303959"/>
            <a:ext cx="252710" cy="315913"/>
          </a:xfrm>
          <a:prstGeom prst="rect">
            <a:avLst/>
          </a:prstGeom>
        </p:spPr>
      </p:pic>
      <p:sp>
        <p:nvSpPr>
          <p:cNvPr id="11" name="Text 5"/>
          <p:cNvSpPr/>
          <p:nvPr/>
        </p:nvSpPr>
        <p:spPr>
          <a:xfrm>
            <a:off x="8275936" y="3623270"/>
            <a:ext cx="2111474" cy="263922"/>
          </a:xfrm>
          <a:prstGeom prst="rect">
            <a:avLst/>
          </a:prstGeom>
          <a:noFill/>
          <a:ln/>
        </p:spPr>
        <p:txBody>
          <a:bodyPr wrap="none" lIns="0" tIns="0" rIns="0" bIns="0" rtlCol="0" anchor="t"/>
          <a:lstStyle/>
          <a:p>
            <a:pPr>
              <a:lnSpc>
                <a:spcPts val="2042"/>
              </a:lnSpc>
            </a:pPr>
            <a:r>
              <a:rPr lang="en-US" sz="1625" dirty="0">
                <a:solidFill>
                  <a:srgbClr val="5B5F71"/>
                </a:solidFill>
                <a:latin typeface="Instrument Sans Semi Bold" pitchFamily="34" charset="0"/>
                <a:ea typeface="Instrument Sans Semi Bold" pitchFamily="34" charset="-122"/>
                <a:cs typeface="Instrument Sans Semi Bold" pitchFamily="34" charset="-120"/>
              </a:rPr>
              <a:t>Re-Exploration</a:t>
            </a:r>
            <a:endParaRPr lang="en-US" sz="1625" dirty="0"/>
          </a:p>
        </p:txBody>
      </p:sp>
      <p:sp>
        <p:nvSpPr>
          <p:cNvPr id="12" name="Text 6"/>
          <p:cNvSpPr/>
          <p:nvPr/>
        </p:nvSpPr>
        <p:spPr>
          <a:xfrm>
            <a:off x="8275936" y="3988495"/>
            <a:ext cx="3324919" cy="1621036"/>
          </a:xfrm>
          <a:prstGeom prst="rect">
            <a:avLst/>
          </a:prstGeom>
          <a:noFill/>
          <a:ln/>
        </p:spPr>
        <p:txBody>
          <a:bodyPr wrap="square" lIns="0" tIns="0" rIns="0" bIns="0" rtlCol="0" anchor="t"/>
          <a:lstStyle/>
          <a:p>
            <a:pPr>
              <a:lnSpc>
                <a:spcPts val="2125"/>
              </a:lnSpc>
            </a:pPr>
            <a:r>
              <a:rPr lang="en-US" sz="1292" dirty="0">
                <a:solidFill>
                  <a:srgbClr val="5B5F71"/>
                </a:solidFill>
                <a:latin typeface="Instrument Sans Medium" pitchFamily="34" charset="0"/>
                <a:ea typeface="Instrument Sans Medium" pitchFamily="34" charset="-122"/>
                <a:cs typeface="Instrument Sans Medium" pitchFamily="34" charset="-120"/>
              </a:rPr>
              <a:t>Additional information from appraisal becomes a tool for ongoing career exploration. This problem-solving process allows individuals to gather more insights about themselves and the work world, restarting the cycle.</a:t>
            </a:r>
            <a:endParaRPr lang="en-US" sz="1292" dirty="0"/>
          </a:p>
        </p:txBody>
      </p:sp>
      <p:pic>
        <p:nvPicPr>
          <p:cNvPr id="13" name="Image 4" descr="preencoded.png"/>
          <p:cNvPicPr>
            <a:picLocks noChangeAspect="1"/>
          </p:cNvPicPr>
          <p:nvPr/>
        </p:nvPicPr>
        <p:blipFill>
          <a:blip r:embed="rId7"/>
          <a:stretch>
            <a:fillRect/>
          </a:stretch>
        </p:blipFill>
        <p:spPr>
          <a:xfrm>
            <a:off x="4169271" y="1569939"/>
            <a:ext cx="3853358" cy="3853358"/>
          </a:xfrm>
          <a:prstGeom prst="rect">
            <a:avLst/>
          </a:prstGeom>
        </p:spPr>
      </p:pic>
      <p:pic>
        <p:nvPicPr>
          <p:cNvPr id="14" name="Image 5" descr="preencoded.png"/>
          <p:cNvPicPr>
            <a:picLocks noChangeAspect="1"/>
          </p:cNvPicPr>
          <p:nvPr/>
        </p:nvPicPr>
        <p:blipFill>
          <a:blip r:embed="rId8"/>
          <a:stretch>
            <a:fillRect/>
          </a:stretch>
        </p:blipFill>
        <p:spPr>
          <a:xfrm>
            <a:off x="6432947" y="4605139"/>
            <a:ext cx="252710" cy="315913"/>
          </a:xfrm>
          <a:prstGeom prst="rect">
            <a:avLst/>
          </a:prstGeom>
        </p:spPr>
      </p:pic>
      <p:sp>
        <p:nvSpPr>
          <p:cNvPr id="15" name="Text 7"/>
          <p:cNvSpPr/>
          <p:nvPr/>
        </p:nvSpPr>
        <p:spPr>
          <a:xfrm>
            <a:off x="591146" y="5799534"/>
            <a:ext cx="11009709" cy="540345"/>
          </a:xfrm>
          <a:prstGeom prst="rect">
            <a:avLst/>
          </a:prstGeom>
          <a:noFill/>
          <a:ln/>
        </p:spPr>
        <p:txBody>
          <a:bodyPr wrap="square" lIns="0" tIns="0" rIns="0" bIns="0" rtlCol="0" anchor="t"/>
          <a:lstStyle/>
          <a:p>
            <a:pPr>
              <a:lnSpc>
                <a:spcPts val="2125"/>
              </a:lnSpc>
            </a:pPr>
            <a:r>
              <a:rPr lang="en-US" sz="1292" dirty="0">
                <a:solidFill>
                  <a:srgbClr val="5B5F71"/>
                </a:solidFill>
                <a:latin typeface="Instrument Sans Medium" pitchFamily="34" charset="0"/>
                <a:ea typeface="Instrument Sans Medium" pitchFamily="34" charset="-122"/>
                <a:cs typeface="Instrument Sans Medium" pitchFamily="34" charset="-120"/>
              </a:rPr>
              <a:t>The career management cycle is a dynamic process of setting goals, implementing strategies, obtaining feedback, and appraising progress, continually driving personal and professional evolution.</a:t>
            </a:r>
            <a:endParaRPr lang="en-US" sz="1292"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196976"/>
            <a:ext cx="8862318" cy="590649"/>
          </a:xfrm>
          <a:prstGeom prst="rect">
            <a:avLst/>
          </a:prstGeom>
          <a:noFill/>
          <a:ln/>
        </p:spPr>
        <p:txBody>
          <a:bodyPr wrap="none" lIns="0" tIns="0" rIns="0" bIns="0" rtlCol="0" anchor="t"/>
          <a:lstStyle/>
          <a:p>
            <a:pPr>
              <a:lnSpc>
                <a:spcPts val="4625"/>
              </a:lnSpc>
            </a:pPr>
            <a:r>
              <a:rPr lang="en-US" sz="3708" dirty="0">
                <a:solidFill>
                  <a:srgbClr val="505468"/>
                </a:solidFill>
                <a:latin typeface="Times New Roman" panose="02020603050405020304" pitchFamily="18" charset="0"/>
                <a:ea typeface="Instrument Sans Semi Bold" pitchFamily="34" charset="-122"/>
                <a:cs typeface="Times New Roman" panose="02020603050405020304" pitchFamily="18" charset="0"/>
              </a:rPr>
              <a:t>HR's Pivotal Role in Career Development</a:t>
            </a:r>
            <a:endParaRPr lang="en-US" sz="3708"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661492" y="2165648"/>
            <a:ext cx="567035" cy="567035"/>
          </a:xfrm>
          <a:prstGeom prst="rect">
            <a:avLst/>
          </a:prstGeom>
        </p:spPr>
      </p:pic>
      <p:sp>
        <p:nvSpPr>
          <p:cNvPr id="4" name="Text 1"/>
          <p:cNvSpPr/>
          <p:nvPr/>
        </p:nvSpPr>
        <p:spPr>
          <a:xfrm>
            <a:off x="1464767" y="2325093"/>
            <a:ext cx="2662238" cy="590550"/>
          </a:xfrm>
          <a:prstGeom prst="rect">
            <a:avLst/>
          </a:prstGeom>
          <a:noFill/>
          <a:ln/>
        </p:spPr>
        <p:txBody>
          <a:bodyPr wrap="square" lIns="0" tIns="0" rIns="0" bIns="0" rtlCol="0" anchor="t"/>
          <a:lstStyle/>
          <a:p>
            <a:pPr>
              <a:lnSpc>
                <a:spcPts val="2292"/>
              </a:lnSpc>
            </a:pPr>
            <a:r>
              <a:rPr lang="en-US" sz="1833" dirty="0">
                <a:solidFill>
                  <a:srgbClr val="5B5F71"/>
                </a:solidFill>
                <a:latin typeface="Times New Roman" panose="02020603050405020304" pitchFamily="18" charset="0"/>
                <a:ea typeface="Instrument Sans Semi Bold" pitchFamily="34" charset="-122"/>
                <a:cs typeface="Times New Roman" panose="02020603050405020304" pitchFamily="18" charset="0"/>
              </a:rPr>
              <a:t>Talent Acquisition &amp; Onboarding</a:t>
            </a:r>
            <a:endParaRPr lang="en-US" sz="1833" dirty="0">
              <a:latin typeface="Times New Roman" panose="02020603050405020304" pitchFamily="18" charset="0"/>
              <a:cs typeface="Times New Roman" panose="02020603050405020304" pitchFamily="18" charset="0"/>
            </a:endParaRPr>
          </a:p>
        </p:txBody>
      </p:sp>
      <p:sp>
        <p:nvSpPr>
          <p:cNvPr id="5" name="Text 2"/>
          <p:cNvSpPr/>
          <p:nvPr/>
        </p:nvSpPr>
        <p:spPr>
          <a:xfrm>
            <a:off x="1464767" y="3029049"/>
            <a:ext cx="2662238" cy="1814513"/>
          </a:xfrm>
          <a:prstGeom prst="rect">
            <a:avLst/>
          </a:prstGeom>
          <a:noFill/>
          <a:ln/>
        </p:spPr>
        <p:txBody>
          <a:bodyPr wrap="square" lIns="0" tIns="0" rIns="0" bIns="0" rtlCol="0" anchor="t"/>
          <a:lstStyle/>
          <a:p>
            <a:pPr>
              <a:lnSpc>
                <a:spcPts val="2375"/>
              </a:lnSpc>
            </a:pPr>
            <a:r>
              <a:rPr lang="en-US" sz="1458" dirty="0">
                <a:solidFill>
                  <a:srgbClr val="5B5F71"/>
                </a:solidFill>
                <a:latin typeface="Times New Roman" panose="02020603050405020304" pitchFamily="18" charset="0"/>
                <a:ea typeface="Instrument Sans Medium" pitchFamily="34" charset="-122"/>
                <a:cs typeface="Times New Roman" panose="02020603050405020304" pitchFamily="18" charset="0"/>
              </a:rPr>
              <a:t>Identifying and acquiring talent aligned with goals, followed by structured onboarding to integrate new hires and set career foundations.</a:t>
            </a:r>
            <a:endParaRPr lang="en-US" sz="1458"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4363244" y="2165648"/>
            <a:ext cx="567035" cy="567035"/>
          </a:xfrm>
          <a:prstGeom prst="rect">
            <a:avLst/>
          </a:prstGeom>
        </p:spPr>
      </p:pic>
      <p:sp>
        <p:nvSpPr>
          <p:cNvPr id="7" name="Text 3"/>
          <p:cNvSpPr/>
          <p:nvPr/>
        </p:nvSpPr>
        <p:spPr>
          <a:xfrm>
            <a:off x="5166519" y="2325093"/>
            <a:ext cx="2662238" cy="590550"/>
          </a:xfrm>
          <a:prstGeom prst="rect">
            <a:avLst/>
          </a:prstGeom>
          <a:noFill/>
          <a:ln/>
        </p:spPr>
        <p:txBody>
          <a:bodyPr wrap="square" lIns="0" tIns="0" rIns="0" bIns="0" rtlCol="0" anchor="t"/>
          <a:lstStyle/>
          <a:p>
            <a:pPr>
              <a:lnSpc>
                <a:spcPts val="2292"/>
              </a:lnSpc>
            </a:pPr>
            <a:r>
              <a:rPr lang="en-US" sz="1833" dirty="0">
                <a:solidFill>
                  <a:srgbClr val="5B5F71"/>
                </a:solidFill>
                <a:latin typeface="Times New Roman" panose="02020603050405020304" pitchFamily="18" charset="0"/>
                <a:ea typeface="Instrument Sans Semi Bold" pitchFamily="34" charset="-122"/>
                <a:cs typeface="Times New Roman" panose="02020603050405020304" pitchFamily="18" charset="0"/>
              </a:rPr>
              <a:t>Training &amp; Development Programs</a:t>
            </a:r>
            <a:endParaRPr lang="en-US" sz="1833" dirty="0">
              <a:latin typeface="Times New Roman" panose="02020603050405020304" pitchFamily="18" charset="0"/>
              <a:cs typeface="Times New Roman" panose="02020603050405020304" pitchFamily="18" charset="0"/>
            </a:endParaRPr>
          </a:p>
        </p:txBody>
      </p:sp>
      <p:sp>
        <p:nvSpPr>
          <p:cNvPr id="8" name="Text 4"/>
          <p:cNvSpPr/>
          <p:nvPr/>
        </p:nvSpPr>
        <p:spPr>
          <a:xfrm>
            <a:off x="5166519" y="3029050"/>
            <a:ext cx="2662238" cy="1512094"/>
          </a:xfrm>
          <a:prstGeom prst="rect">
            <a:avLst/>
          </a:prstGeom>
          <a:noFill/>
          <a:ln/>
        </p:spPr>
        <p:txBody>
          <a:bodyPr wrap="square" lIns="0" tIns="0" rIns="0" bIns="0" rtlCol="0" anchor="t"/>
          <a:lstStyle/>
          <a:p>
            <a:pPr>
              <a:lnSpc>
                <a:spcPts val="2375"/>
              </a:lnSpc>
            </a:pPr>
            <a:r>
              <a:rPr lang="en-US" sz="1458" dirty="0">
                <a:solidFill>
                  <a:srgbClr val="5B5F71"/>
                </a:solidFill>
                <a:latin typeface="Times New Roman" panose="02020603050405020304" pitchFamily="18" charset="0"/>
                <a:ea typeface="Instrument Sans Medium" pitchFamily="34" charset="-122"/>
                <a:cs typeface="Times New Roman" panose="02020603050405020304" pitchFamily="18" charset="0"/>
              </a:rPr>
              <a:t>Facilitating continuous learning to enhance skills, ensuring employees stay current and are prepared for future roles.</a:t>
            </a:r>
            <a:endParaRPr lang="en-US" sz="1458"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8064996" y="2165648"/>
            <a:ext cx="567035" cy="567035"/>
          </a:xfrm>
          <a:prstGeom prst="rect">
            <a:avLst/>
          </a:prstGeom>
        </p:spPr>
      </p:pic>
      <p:sp>
        <p:nvSpPr>
          <p:cNvPr id="10" name="Text 5"/>
          <p:cNvSpPr/>
          <p:nvPr/>
        </p:nvSpPr>
        <p:spPr>
          <a:xfrm>
            <a:off x="8868271" y="2325093"/>
            <a:ext cx="2662238" cy="885825"/>
          </a:xfrm>
          <a:prstGeom prst="rect">
            <a:avLst/>
          </a:prstGeom>
          <a:noFill/>
          <a:ln/>
        </p:spPr>
        <p:txBody>
          <a:bodyPr wrap="square" lIns="0" tIns="0" rIns="0" bIns="0" rtlCol="0" anchor="t"/>
          <a:lstStyle/>
          <a:p>
            <a:pPr>
              <a:lnSpc>
                <a:spcPts val="2292"/>
              </a:lnSpc>
            </a:pPr>
            <a:r>
              <a:rPr lang="en-US" sz="1833" dirty="0">
                <a:solidFill>
                  <a:srgbClr val="5B5F71"/>
                </a:solidFill>
                <a:latin typeface="Times New Roman" panose="02020603050405020304" pitchFamily="18" charset="0"/>
                <a:ea typeface="Instrument Sans Semi Bold" pitchFamily="34" charset="-122"/>
                <a:cs typeface="Times New Roman" panose="02020603050405020304" pitchFamily="18" charset="0"/>
              </a:rPr>
              <a:t>Performance Management &amp; Feedback</a:t>
            </a:r>
            <a:endParaRPr lang="en-US" sz="1833" dirty="0">
              <a:latin typeface="Times New Roman" panose="02020603050405020304" pitchFamily="18" charset="0"/>
              <a:cs typeface="Times New Roman" panose="02020603050405020304" pitchFamily="18" charset="0"/>
            </a:endParaRPr>
          </a:p>
        </p:txBody>
      </p:sp>
      <p:sp>
        <p:nvSpPr>
          <p:cNvPr id="11" name="Text 6"/>
          <p:cNvSpPr/>
          <p:nvPr/>
        </p:nvSpPr>
        <p:spPr>
          <a:xfrm>
            <a:off x="8868271" y="3324325"/>
            <a:ext cx="2662238" cy="1512094"/>
          </a:xfrm>
          <a:prstGeom prst="rect">
            <a:avLst/>
          </a:prstGeom>
          <a:noFill/>
          <a:ln/>
        </p:spPr>
        <p:txBody>
          <a:bodyPr wrap="square" lIns="0" tIns="0" rIns="0" bIns="0" rtlCol="0" anchor="t"/>
          <a:lstStyle/>
          <a:p>
            <a:pPr>
              <a:lnSpc>
                <a:spcPts val="2375"/>
              </a:lnSpc>
            </a:pPr>
            <a:r>
              <a:rPr lang="en-US" sz="1458" dirty="0">
                <a:solidFill>
                  <a:srgbClr val="5B5F71"/>
                </a:solidFill>
                <a:latin typeface="Times New Roman" panose="02020603050405020304" pitchFamily="18" charset="0"/>
                <a:ea typeface="Instrument Sans Medium" pitchFamily="34" charset="-122"/>
                <a:cs typeface="Times New Roman" panose="02020603050405020304" pitchFamily="18" charset="0"/>
              </a:rPr>
              <a:t>Regular evaluations provide constructive feedback, aligning individual aspirations with organizational objectives for growth.</a:t>
            </a:r>
            <a:endParaRPr lang="en-US" sz="1458" dirty="0">
              <a:latin typeface="Times New Roman" panose="02020603050405020304" pitchFamily="18" charset="0"/>
              <a:cs typeface="Times New Roman" panose="02020603050405020304" pitchFamily="18" charset="0"/>
            </a:endParaRPr>
          </a:p>
        </p:txBody>
      </p:sp>
      <p:sp>
        <p:nvSpPr>
          <p:cNvPr id="12" name="Text 7"/>
          <p:cNvSpPr/>
          <p:nvPr/>
        </p:nvSpPr>
        <p:spPr>
          <a:xfrm>
            <a:off x="661492" y="5056188"/>
            <a:ext cx="10869018" cy="604838"/>
          </a:xfrm>
          <a:prstGeom prst="rect">
            <a:avLst/>
          </a:prstGeom>
          <a:noFill/>
          <a:ln/>
        </p:spPr>
        <p:txBody>
          <a:bodyPr wrap="square" lIns="0" tIns="0" rIns="0" bIns="0" rtlCol="0" anchor="t"/>
          <a:lstStyle/>
          <a:p>
            <a:pPr>
              <a:lnSpc>
                <a:spcPts val="2375"/>
              </a:lnSpc>
            </a:pPr>
            <a:r>
              <a:rPr lang="en-US" sz="1458" dirty="0">
                <a:solidFill>
                  <a:srgbClr val="5B5F71"/>
                </a:solidFill>
                <a:latin typeface="Times New Roman" panose="02020603050405020304" pitchFamily="18" charset="0"/>
                <a:ea typeface="Instrument Sans Medium" pitchFamily="34" charset="-122"/>
                <a:cs typeface="Times New Roman" panose="02020603050405020304" pitchFamily="18" charset="0"/>
              </a:rPr>
              <a:t>HR management extends beyond administrative tasks, strategically enhancing employee skills, satisfaction, and career progression. It's crucial for both individual success and organizational competitiveness.</a:t>
            </a:r>
            <a:endParaRPr lang="en-US" sz="1458"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1" y="1354189"/>
            <a:ext cx="5203924" cy="907257"/>
          </a:xfrm>
          <a:prstGeom prst="rect">
            <a:avLst/>
          </a:prstGeom>
          <a:noFill/>
          <a:ln/>
        </p:spPr>
        <p:txBody>
          <a:bodyPr wrap="square" lIns="0" tIns="0" rIns="0" bIns="0" rtlCol="0" anchor="t"/>
          <a:lstStyle/>
          <a:p>
            <a:pPr marL="285739" indent="-285739">
              <a:lnSpc>
                <a:spcPts val="2375"/>
              </a:lnSpc>
              <a:buSzPct val="100000"/>
              <a:buChar char="•"/>
            </a:pPr>
            <a:r>
              <a:rPr lang="en-US" sz="2000" b="1" dirty="0">
                <a:solidFill>
                  <a:srgbClr val="5B5F71"/>
                </a:solidFill>
                <a:ea typeface="Instrument Sans Medium" pitchFamily="34" charset="-122"/>
                <a:cs typeface="Instrument Sans Medium" pitchFamily="34" charset="-120"/>
              </a:rPr>
              <a:t>Career Pathing &amp; Succession Planning</a:t>
            </a:r>
            <a:r>
              <a:rPr lang="en-US" sz="2000" dirty="0">
                <a:solidFill>
                  <a:srgbClr val="5B5F71"/>
                </a:solidFill>
                <a:ea typeface="Instrument Sans Medium" pitchFamily="34" charset="-122"/>
                <a:cs typeface="Instrument Sans Medium" pitchFamily="34" charset="-120"/>
              </a:rPr>
              <a:t>Mapping potential trajectories and ensuring a pipeline of qualified candidates for key roles.</a:t>
            </a:r>
            <a:endParaRPr lang="en-US" sz="2000" dirty="0"/>
          </a:p>
        </p:txBody>
      </p:sp>
      <p:sp>
        <p:nvSpPr>
          <p:cNvPr id="4" name="Text 2"/>
          <p:cNvSpPr/>
          <p:nvPr/>
        </p:nvSpPr>
        <p:spPr>
          <a:xfrm>
            <a:off x="661492" y="3542307"/>
            <a:ext cx="5203924" cy="907257"/>
          </a:xfrm>
          <a:prstGeom prst="rect">
            <a:avLst/>
          </a:prstGeom>
          <a:noFill/>
          <a:ln/>
        </p:spPr>
        <p:txBody>
          <a:bodyPr wrap="square" lIns="0" tIns="0" rIns="0" bIns="0" rtlCol="0" anchor="t"/>
          <a:lstStyle/>
          <a:p>
            <a:pPr marL="285739" indent="-285739">
              <a:lnSpc>
                <a:spcPts val="2375"/>
              </a:lnSpc>
              <a:buSzPct val="100000"/>
              <a:buChar char="•"/>
            </a:pPr>
            <a:r>
              <a:rPr lang="en-US" sz="2000" b="1" dirty="0">
                <a:solidFill>
                  <a:srgbClr val="5B5F71"/>
                </a:solidFill>
                <a:ea typeface="Instrument Sans Medium" pitchFamily="34" charset="-122"/>
                <a:cs typeface="Instrument Sans Medium" pitchFamily="34" charset="-120"/>
              </a:rPr>
              <a:t>Employee Engagement &amp; Retention</a:t>
            </a:r>
            <a:r>
              <a:rPr lang="en-US" sz="2000" dirty="0">
                <a:solidFill>
                  <a:srgbClr val="5B5F71"/>
                </a:solidFill>
                <a:ea typeface="Instrument Sans Medium" pitchFamily="34" charset="-122"/>
                <a:cs typeface="Instrument Sans Medium" pitchFamily="34" charset="-120"/>
              </a:rPr>
              <a:t>Fostering loyalty and belonging by investing in employee growth, reducing turnover, and retaining top talent.</a:t>
            </a:r>
            <a:endParaRPr lang="en-US" sz="2000" dirty="0"/>
          </a:p>
        </p:txBody>
      </p:sp>
      <p:sp>
        <p:nvSpPr>
          <p:cNvPr id="5" name="Text 3"/>
          <p:cNvSpPr/>
          <p:nvPr/>
        </p:nvSpPr>
        <p:spPr>
          <a:xfrm>
            <a:off x="6421282" y="1401639"/>
            <a:ext cx="5203924" cy="907257"/>
          </a:xfrm>
          <a:prstGeom prst="rect">
            <a:avLst/>
          </a:prstGeom>
          <a:noFill/>
          <a:ln/>
        </p:spPr>
        <p:txBody>
          <a:bodyPr wrap="square" lIns="0" tIns="0" rIns="0" bIns="0" rtlCol="0" anchor="t"/>
          <a:lstStyle/>
          <a:p>
            <a:pPr marL="285739" indent="-285739">
              <a:lnSpc>
                <a:spcPts val="2375"/>
              </a:lnSpc>
              <a:buSzPct val="100000"/>
              <a:buChar char="•"/>
            </a:pPr>
            <a:r>
              <a:rPr lang="en-US" sz="2000" b="1" dirty="0">
                <a:solidFill>
                  <a:srgbClr val="5B5F71"/>
                </a:solidFill>
                <a:ea typeface="Instrument Sans Medium" pitchFamily="34" charset="-122"/>
                <a:cs typeface="Instrument Sans Medium" pitchFamily="34" charset="-120"/>
              </a:rPr>
              <a:t>Mentorship &amp; Coaching</a:t>
            </a:r>
            <a:r>
              <a:rPr lang="en-US" sz="2000" dirty="0">
                <a:solidFill>
                  <a:srgbClr val="5B5F71"/>
                </a:solidFill>
                <a:ea typeface="Instrument Sans Medium" pitchFamily="34" charset="-122"/>
                <a:cs typeface="Instrument Sans Medium" pitchFamily="34" charset="-120"/>
              </a:rPr>
              <a:t>Providing guidance from experienced professionals to help employees navigate challenges and achieve goals.</a:t>
            </a:r>
            <a:endParaRPr lang="en-US" sz="2000" dirty="0"/>
          </a:p>
        </p:txBody>
      </p:sp>
      <p:sp>
        <p:nvSpPr>
          <p:cNvPr id="6" name="Text 4"/>
          <p:cNvSpPr/>
          <p:nvPr/>
        </p:nvSpPr>
        <p:spPr>
          <a:xfrm>
            <a:off x="6332935" y="3542307"/>
            <a:ext cx="5203924" cy="907257"/>
          </a:xfrm>
          <a:prstGeom prst="rect">
            <a:avLst/>
          </a:prstGeom>
          <a:noFill/>
          <a:ln/>
        </p:spPr>
        <p:txBody>
          <a:bodyPr wrap="square" lIns="0" tIns="0" rIns="0" bIns="0" rtlCol="0" anchor="t"/>
          <a:lstStyle/>
          <a:p>
            <a:pPr marL="285739" indent="-285739">
              <a:lnSpc>
                <a:spcPts val="2375"/>
              </a:lnSpc>
              <a:buSzPct val="100000"/>
              <a:buChar char="•"/>
            </a:pPr>
            <a:r>
              <a:rPr lang="en-US" sz="2000" b="1" dirty="0">
                <a:solidFill>
                  <a:srgbClr val="5B5F71"/>
                </a:solidFill>
                <a:ea typeface="Instrument Sans Medium" pitchFamily="34" charset="-122"/>
                <a:cs typeface="Instrument Sans Medium" pitchFamily="34" charset="-120"/>
              </a:rPr>
              <a:t>Work-Life Balance &amp; Well-being</a:t>
            </a:r>
            <a:r>
              <a:rPr lang="en-US" sz="2000" dirty="0">
                <a:solidFill>
                  <a:srgbClr val="5B5F71"/>
                </a:solidFill>
                <a:ea typeface="Instrument Sans Medium" pitchFamily="34" charset="-122"/>
                <a:cs typeface="Instrument Sans Medium" pitchFamily="34" charset="-120"/>
              </a:rPr>
              <a:t>Implementing policies for a healthy environment, ensuring employees are equipped physically and mentally for career pursuits.</a:t>
            </a:r>
            <a:endParaRPr lang="en-US" sz="2000" dirty="0"/>
          </a:p>
        </p:txBody>
      </p:sp>
      <p:sp>
        <p:nvSpPr>
          <p:cNvPr id="7" name="Text 5"/>
          <p:cNvSpPr/>
          <p:nvPr/>
        </p:nvSpPr>
        <p:spPr>
          <a:xfrm>
            <a:off x="661491" y="5153942"/>
            <a:ext cx="10869018" cy="604838"/>
          </a:xfrm>
          <a:prstGeom prst="rect">
            <a:avLst/>
          </a:prstGeom>
          <a:noFill/>
          <a:ln/>
        </p:spPr>
        <p:txBody>
          <a:bodyPr wrap="square" lIns="0" tIns="0" rIns="0" bIns="0" rtlCol="0" anchor="t"/>
          <a:lstStyle/>
          <a:p>
            <a:pPr>
              <a:lnSpc>
                <a:spcPts val="2375"/>
              </a:lnSpc>
            </a:pPr>
            <a:r>
              <a:rPr lang="en-US" sz="2000" dirty="0">
                <a:solidFill>
                  <a:srgbClr val="5B5F71"/>
                </a:solidFill>
                <a:ea typeface="Instrument Sans Medium" pitchFamily="34" charset="-122"/>
                <a:cs typeface="Instrument Sans Medium" pitchFamily="34" charset="-120"/>
              </a:rPr>
              <a:t>HR's comprehensive approach creates an environment where employees can thrive, contributing to both individual aspirations and the organization's strategic goals.</a:t>
            </a:r>
            <a:endParaRPr lang="en-US"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DB1A882-28C5-5AB2-A846-7A0702C19070}"/>
              </a:ext>
            </a:extLst>
          </p:cNvPr>
          <p:cNvSpPr txBox="1"/>
          <p:nvPr/>
        </p:nvSpPr>
        <p:spPr>
          <a:xfrm>
            <a:off x="330869" y="719300"/>
            <a:ext cx="5365823" cy="5913735"/>
          </a:xfrm>
          <a:prstGeom prst="rect">
            <a:avLst/>
          </a:prstGeom>
          <a:noFill/>
          <a:ln>
            <a:solidFill>
              <a:schemeClr val="accent1"/>
            </a:solidFill>
          </a:ln>
        </p:spPr>
        <p:txBody>
          <a:bodyPr wrap="square">
            <a:spAutoFit/>
          </a:bodyPr>
          <a:lstStyle/>
          <a:p>
            <a:pPr algn="ctr">
              <a:lnSpc>
                <a:spcPct val="115000"/>
              </a:lnSpc>
              <a:spcAft>
                <a:spcPts val="500"/>
              </a:spcAft>
            </a:pPr>
            <a:r>
              <a:rPr lang="en-IN" sz="1667" b="1" u="sng" dirty="0">
                <a:latin typeface="Times New Roman" panose="02020603050405020304" pitchFamily="18" charset="0"/>
                <a:ea typeface="Calibri" panose="020F0502020204030204" pitchFamily="34" charset="0"/>
                <a:cs typeface="Times New Roman" panose="02020603050405020304" pitchFamily="18" charset="0"/>
              </a:rPr>
              <a:t>EMPLOYEE'S ROLE:</a:t>
            </a:r>
            <a:endParaRPr lang="en-IN" sz="1667" u="sng" dirty="0">
              <a:latin typeface="Calibri" panose="020F0502020204030204" pitchFamily="34" charset="0"/>
              <a:ea typeface="Calibri" panose="020F0502020204030204" pitchFamily="34" charset="0"/>
              <a:cs typeface="Times New Roman" panose="02020603050405020304" pitchFamily="18" charset="0"/>
            </a:endParaRPr>
          </a:p>
          <a:p>
            <a:pPr marL="285739" indent="-285739" algn="just">
              <a:lnSpc>
                <a:spcPct val="115000"/>
              </a:lnSpc>
              <a:spcAft>
                <a:spcPts val="500"/>
              </a:spcAft>
              <a:buSzPts val="1000"/>
              <a:buFont typeface="Symbol" panose="05050102010706020507" pitchFamily="18" charset="2"/>
              <a:buChar char=""/>
              <a:tabLst>
                <a:tab pos="380985" algn="l"/>
              </a:tabLst>
            </a:pPr>
            <a:r>
              <a:rPr lang="en-IN" sz="1500" b="1" dirty="0">
                <a:latin typeface="Times New Roman" panose="02020603050405020304" pitchFamily="18" charset="0"/>
                <a:ea typeface="Calibri" panose="020F0502020204030204" pitchFamily="34" charset="0"/>
                <a:cs typeface="Times New Roman" panose="02020603050405020304" pitchFamily="18" charset="0"/>
              </a:rPr>
              <a:t>Self-Assessment and Goal Setting:</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500"/>
              </a:spcAft>
            </a:pPr>
            <a:r>
              <a:rPr lang="en-IN" sz="1500" dirty="0">
                <a:latin typeface="Times New Roman" panose="02020603050405020304" pitchFamily="18" charset="0"/>
                <a:ea typeface="Calibri" panose="020F0502020204030204" pitchFamily="34" charset="0"/>
                <a:cs typeface="Times New Roman" panose="02020603050405020304" pitchFamily="18" charset="0"/>
              </a:rPr>
              <a:t>Employees should regularly assess their skills, interests, and career aspirations, setting both short-term and long-term goals. </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marL="285739" indent="-285739" algn="just">
              <a:lnSpc>
                <a:spcPct val="115000"/>
              </a:lnSpc>
              <a:spcAft>
                <a:spcPts val="500"/>
              </a:spcAft>
              <a:buSzPts val="1000"/>
              <a:buFont typeface="Symbol" panose="05050102010706020507" pitchFamily="18" charset="2"/>
              <a:buChar char=""/>
              <a:tabLst>
                <a:tab pos="380985" algn="l"/>
              </a:tabLst>
            </a:pPr>
            <a:r>
              <a:rPr lang="en-IN" sz="1500" b="1" dirty="0">
                <a:latin typeface="Times New Roman" panose="02020603050405020304" pitchFamily="18" charset="0"/>
                <a:ea typeface="Calibri" panose="020F0502020204030204" pitchFamily="34" charset="0"/>
                <a:cs typeface="Times New Roman" panose="02020603050405020304" pitchFamily="18" charset="0"/>
              </a:rPr>
              <a:t>Seeking Opportunities:</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500"/>
              </a:spcAft>
            </a:pPr>
            <a:r>
              <a:rPr lang="en-IN" sz="1500" dirty="0">
                <a:latin typeface="Times New Roman" panose="02020603050405020304" pitchFamily="18" charset="0"/>
                <a:ea typeface="Calibri" panose="020F0502020204030204" pitchFamily="34" charset="0"/>
                <a:cs typeface="Times New Roman" panose="02020603050405020304" pitchFamily="18" charset="0"/>
              </a:rPr>
              <a:t>Employees should actively seek out opportunities for training, development, and advancement within the company. </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marL="285739" indent="-285739" algn="just">
              <a:lnSpc>
                <a:spcPct val="115000"/>
              </a:lnSpc>
              <a:spcAft>
                <a:spcPts val="500"/>
              </a:spcAft>
              <a:buSzPts val="1000"/>
              <a:buFont typeface="Symbol" panose="05050102010706020507" pitchFamily="18" charset="2"/>
              <a:buChar char=""/>
              <a:tabLst>
                <a:tab pos="380985" algn="l"/>
              </a:tabLst>
            </a:pPr>
            <a:r>
              <a:rPr lang="en-IN" sz="1500" b="1" dirty="0">
                <a:latin typeface="Times New Roman" panose="02020603050405020304" pitchFamily="18" charset="0"/>
                <a:ea typeface="Calibri" panose="020F0502020204030204" pitchFamily="34" charset="0"/>
                <a:cs typeface="Times New Roman" panose="02020603050405020304" pitchFamily="18" charset="0"/>
              </a:rPr>
              <a:t>Taking Initiative:</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500"/>
              </a:spcAft>
            </a:pPr>
            <a:r>
              <a:rPr lang="en-IN" sz="1500" dirty="0">
                <a:latin typeface="Times New Roman" panose="02020603050405020304" pitchFamily="18" charset="0"/>
                <a:ea typeface="Calibri" panose="020F0502020204030204" pitchFamily="34" charset="0"/>
                <a:cs typeface="Times New Roman" panose="02020603050405020304" pitchFamily="18" charset="0"/>
              </a:rPr>
              <a:t>Employees should take ownership of their career development, proactively seeking out information, resources, and guidance. </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marL="285739" indent="-285739" algn="just">
              <a:lnSpc>
                <a:spcPct val="115000"/>
              </a:lnSpc>
              <a:spcAft>
                <a:spcPts val="500"/>
              </a:spcAft>
              <a:buSzPts val="1000"/>
              <a:buFont typeface="Symbol" panose="05050102010706020507" pitchFamily="18" charset="2"/>
              <a:buChar char=""/>
              <a:tabLst>
                <a:tab pos="380985" algn="l"/>
              </a:tabLst>
            </a:pPr>
            <a:r>
              <a:rPr lang="en-IN" sz="1500" b="1" dirty="0">
                <a:latin typeface="Times New Roman" panose="02020603050405020304" pitchFamily="18" charset="0"/>
                <a:ea typeface="Calibri" panose="020F0502020204030204" pitchFamily="34" charset="0"/>
                <a:cs typeface="Times New Roman" panose="02020603050405020304" pitchFamily="18" charset="0"/>
              </a:rPr>
              <a:t>Developing Skills: </a:t>
            </a:r>
          </a:p>
          <a:p>
            <a:pPr algn="just">
              <a:lnSpc>
                <a:spcPct val="115000"/>
              </a:lnSpc>
              <a:spcAft>
                <a:spcPts val="500"/>
              </a:spcAft>
              <a:buSzPts val="1000"/>
              <a:tabLst>
                <a:tab pos="380985" algn="l"/>
              </a:tabLst>
            </a:pPr>
            <a:r>
              <a:rPr lang="en-IN" sz="1500" dirty="0">
                <a:latin typeface="Times New Roman" panose="02020603050405020304" pitchFamily="18" charset="0"/>
                <a:ea typeface="Calibri" panose="020F0502020204030204" pitchFamily="34" charset="0"/>
                <a:cs typeface="Times New Roman" panose="02020603050405020304" pitchFamily="18" charset="0"/>
              </a:rPr>
              <a:t>Employees should focus on developing the skills and knowledge needed for their current role and future career aspirations. </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marL="285739" indent="-285739" algn="just">
              <a:lnSpc>
                <a:spcPct val="115000"/>
              </a:lnSpc>
              <a:spcAft>
                <a:spcPts val="500"/>
              </a:spcAft>
              <a:buSzPts val="1000"/>
              <a:buFont typeface="Symbol" panose="05050102010706020507" pitchFamily="18" charset="2"/>
              <a:buChar char=""/>
              <a:tabLst>
                <a:tab pos="380985" algn="l"/>
              </a:tabLst>
            </a:pPr>
            <a:r>
              <a:rPr lang="en-IN" sz="1500" b="1" dirty="0">
                <a:latin typeface="Times New Roman" panose="02020603050405020304" pitchFamily="18" charset="0"/>
                <a:ea typeface="Calibri" panose="020F0502020204030204" pitchFamily="34" charset="0"/>
                <a:cs typeface="Times New Roman" panose="02020603050405020304" pitchFamily="18" charset="0"/>
              </a:rPr>
              <a:t>Seeking Feedback:</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500"/>
              </a:spcAft>
            </a:pPr>
            <a:r>
              <a:rPr lang="en-IN" sz="1500" dirty="0">
                <a:latin typeface="Times New Roman" panose="02020603050405020304" pitchFamily="18" charset="0"/>
                <a:ea typeface="Calibri" panose="020F0502020204030204" pitchFamily="34" charset="0"/>
                <a:cs typeface="Times New Roman" panose="02020603050405020304" pitchFamily="18" charset="0"/>
              </a:rPr>
              <a:t>Employees should actively seek feedback from managers and peers to understand their strengths and areas for improvement. </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marL="285739" indent="-285739" algn="just">
              <a:lnSpc>
                <a:spcPct val="115000"/>
              </a:lnSpc>
              <a:spcAft>
                <a:spcPts val="500"/>
              </a:spcAft>
              <a:buSzPts val="1000"/>
              <a:buFont typeface="Symbol" panose="05050102010706020507" pitchFamily="18" charset="2"/>
              <a:buChar char=""/>
              <a:tabLst>
                <a:tab pos="380985" algn="l"/>
              </a:tabLst>
            </a:pPr>
            <a:r>
              <a:rPr lang="en-IN" sz="1500" b="1" dirty="0">
                <a:latin typeface="Times New Roman" panose="02020603050405020304" pitchFamily="18" charset="0"/>
                <a:ea typeface="Calibri" panose="020F0502020204030204" pitchFamily="34" charset="0"/>
                <a:cs typeface="Times New Roman" panose="02020603050405020304" pitchFamily="18" charset="0"/>
              </a:rPr>
              <a:t>Communicating Goals: </a:t>
            </a:r>
          </a:p>
          <a:p>
            <a:pPr algn="just">
              <a:lnSpc>
                <a:spcPct val="115000"/>
              </a:lnSpc>
              <a:spcAft>
                <a:spcPts val="500"/>
              </a:spcAft>
              <a:buSzPts val="1000"/>
              <a:tabLst>
                <a:tab pos="380985" algn="l"/>
              </a:tabLst>
            </a:pPr>
            <a:r>
              <a:rPr lang="en-IN" sz="1500" dirty="0">
                <a:latin typeface="Times New Roman" panose="02020603050405020304" pitchFamily="18" charset="0"/>
                <a:ea typeface="Calibri" panose="020F0502020204030204" pitchFamily="34" charset="0"/>
                <a:cs typeface="Times New Roman" panose="02020603050405020304" pitchFamily="18" charset="0"/>
              </a:rPr>
              <a:t>Employees should communicate their career goals and aspirations to their managers, allowing for better alignment and support</a:t>
            </a:r>
          </a:p>
        </p:txBody>
      </p:sp>
      <p:sp>
        <p:nvSpPr>
          <p:cNvPr id="3" name="TextBox 2">
            <a:extLst>
              <a:ext uri="{FF2B5EF4-FFF2-40B4-BE49-F238E27FC236}">
                <a16:creationId xmlns:a16="http://schemas.microsoft.com/office/drawing/2014/main" id="{4716EF07-CEA1-0F07-8D37-6C54847918D7}"/>
              </a:ext>
            </a:extLst>
          </p:cNvPr>
          <p:cNvSpPr txBox="1"/>
          <p:nvPr/>
        </p:nvSpPr>
        <p:spPr>
          <a:xfrm>
            <a:off x="5897218" y="719300"/>
            <a:ext cx="6096000" cy="6154121"/>
          </a:xfrm>
          <a:prstGeom prst="rect">
            <a:avLst/>
          </a:prstGeom>
          <a:noFill/>
          <a:ln>
            <a:solidFill>
              <a:schemeClr val="accent1"/>
            </a:solidFill>
          </a:ln>
        </p:spPr>
        <p:txBody>
          <a:bodyPr wrap="square">
            <a:spAutoFit/>
          </a:bodyPr>
          <a:lstStyle/>
          <a:p>
            <a:pPr algn="ctr">
              <a:lnSpc>
                <a:spcPct val="115000"/>
              </a:lnSpc>
              <a:spcAft>
                <a:spcPts val="500"/>
              </a:spcAft>
            </a:pPr>
            <a:r>
              <a:rPr lang="en-IN" sz="1500" b="1" u="sng" dirty="0">
                <a:latin typeface="Times New Roman" panose="02020603050405020304" pitchFamily="18" charset="0"/>
                <a:ea typeface="Calibri" panose="020F0502020204030204" pitchFamily="34" charset="0"/>
                <a:cs typeface="Times New Roman" panose="02020603050405020304" pitchFamily="18" charset="0"/>
              </a:rPr>
              <a:t>COMPANY'S ROLE:</a:t>
            </a:r>
            <a:endParaRPr lang="en-IN" sz="1333" u="sng" dirty="0">
              <a:latin typeface="Calibri" panose="020F0502020204030204" pitchFamily="34" charset="0"/>
              <a:ea typeface="Calibri" panose="020F0502020204030204" pitchFamily="34" charset="0"/>
              <a:cs typeface="Times New Roman" panose="02020603050405020304" pitchFamily="18" charset="0"/>
            </a:endParaRPr>
          </a:p>
          <a:p>
            <a:pPr marL="285739" indent="-285739" algn="just">
              <a:lnSpc>
                <a:spcPct val="115000"/>
              </a:lnSpc>
              <a:spcAft>
                <a:spcPts val="500"/>
              </a:spcAft>
              <a:buSzPts val="1000"/>
              <a:buFont typeface="Symbol" panose="05050102010706020507" pitchFamily="18" charset="2"/>
              <a:buChar char=""/>
              <a:tabLst>
                <a:tab pos="380985" algn="l"/>
              </a:tabLst>
            </a:pPr>
            <a:r>
              <a:rPr lang="en-IN" sz="1500" b="1" dirty="0">
                <a:latin typeface="Times New Roman" panose="02020603050405020304" pitchFamily="18" charset="0"/>
                <a:ea typeface="Calibri" panose="020F0502020204030204" pitchFamily="34" charset="0"/>
                <a:cs typeface="Times New Roman" panose="02020603050405020304" pitchFamily="18" charset="0"/>
              </a:rPr>
              <a:t>Providing Resources and Support:</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500"/>
              </a:spcAft>
            </a:pPr>
            <a:r>
              <a:rPr lang="en-IN" sz="1500" dirty="0">
                <a:latin typeface="Times New Roman" panose="02020603050405020304" pitchFamily="18" charset="0"/>
                <a:ea typeface="Calibri" panose="020F0502020204030204" pitchFamily="34" charset="0"/>
                <a:cs typeface="Times New Roman" panose="02020603050405020304" pitchFamily="18" charset="0"/>
              </a:rPr>
              <a:t>Companies should provide resources such as training programs, mentorship opportunities, and access to career development tools. </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marL="285739" indent="-285739" algn="just">
              <a:lnSpc>
                <a:spcPct val="115000"/>
              </a:lnSpc>
              <a:spcAft>
                <a:spcPts val="500"/>
              </a:spcAft>
              <a:buSzPts val="1000"/>
              <a:buFont typeface="Symbol" panose="05050102010706020507" pitchFamily="18" charset="2"/>
              <a:buChar char=""/>
              <a:tabLst>
                <a:tab pos="380985" algn="l"/>
              </a:tabLst>
            </a:pPr>
            <a:r>
              <a:rPr lang="en-IN" sz="1500" b="1" dirty="0">
                <a:latin typeface="Times New Roman" panose="02020603050405020304" pitchFamily="18" charset="0"/>
                <a:ea typeface="Calibri" panose="020F0502020204030204" pitchFamily="34" charset="0"/>
                <a:cs typeface="Times New Roman" panose="02020603050405020304" pitchFamily="18" charset="0"/>
              </a:rPr>
              <a:t>Creating a Supportive Culture:</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500"/>
              </a:spcAft>
            </a:pPr>
            <a:r>
              <a:rPr lang="en-IN" sz="1500" dirty="0">
                <a:latin typeface="Times New Roman" panose="02020603050405020304" pitchFamily="18" charset="0"/>
                <a:ea typeface="Calibri" panose="020F0502020204030204" pitchFamily="34" charset="0"/>
                <a:cs typeface="Times New Roman" panose="02020603050405020304" pitchFamily="18" charset="0"/>
              </a:rPr>
              <a:t>Companies should foster a culture that values learning, development, and career progression. </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marL="285739" indent="-285739" algn="just">
              <a:lnSpc>
                <a:spcPct val="115000"/>
              </a:lnSpc>
              <a:spcAft>
                <a:spcPts val="500"/>
              </a:spcAft>
              <a:buSzPts val="1000"/>
              <a:buFont typeface="Symbol" panose="05050102010706020507" pitchFamily="18" charset="2"/>
              <a:buChar char=""/>
              <a:tabLst>
                <a:tab pos="380985" algn="l"/>
              </a:tabLst>
            </a:pPr>
            <a:r>
              <a:rPr lang="en-IN" sz="1500" b="1" dirty="0">
                <a:latin typeface="Times New Roman" panose="02020603050405020304" pitchFamily="18" charset="0"/>
                <a:ea typeface="Calibri" panose="020F0502020204030204" pitchFamily="34" charset="0"/>
                <a:cs typeface="Times New Roman" panose="02020603050405020304" pitchFamily="18" charset="0"/>
              </a:rPr>
              <a:t>Offering Career Paths:</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500"/>
              </a:spcAft>
            </a:pPr>
            <a:r>
              <a:rPr lang="en-IN" sz="1500" dirty="0">
                <a:latin typeface="Times New Roman" panose="02020603050405020304" pitchFamily="18" charset="0"/>
                <a:ea typeface="Calibri" panose="020F0502020204030204" pitchFamily="34" charset="0"/>
                <a:cs typeface="Times New Roman" panose="02020603050405020304" pitchFamily="18" charset="0"/>
              </a:rPr>
              <a:t>Companies should create clear career paths and opportunities for advancement within the organization. </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marL="285739" indent="-285739" algn="just">
              <a:lnSpc>
                <a:spcPct val="115000"/>
              </a:lnSpc>
              <a:spcAft>
                <a:spcPts val="500"/>
              </a:spcAft>
              <a:buSzPts val="1000"/>
              <a:buFont typeface="Symbol" panose="05050102010706020507" pitchFamily="18" charset="2"/>
              <a:buChar char=""/>
              <a:tabLst>
                <a:tab pos="380985" algn="l"/>
              </a:tabLst>
            </a:pPr>
            <a:r>
              <a:rPr lang="en-IN" sz="1500" b="1" dirty="0">
                <a:latin typeface="Times New Roman" panose="02020603050405020304" pitchFamily="18" charset="0"/>
                <a:ea typeface="Calibri" panose="020F0502020204030204" pitchFamily="34" charset="0"/>
                <a:cs typeface="Times New Roman" panose="02020603050405020304" pitchFamily="18" charset="0"/>
              </a:rPr>
              <a:t>Providing Feedback and Coaching:</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500"/>
              </a:spcAft>
            </a:pPr>
            <a:r>
              <a:rPr lang="en-IN" sz="1500" dirty="0">
                <a:latin typeface="Times New Roman" panose="02020603050405020304" pitchFamily="18" charset="0"/>
                <a:ea typeface="Calibri" panose="020F0502020204030204" pitchFamily="34" charset="0"/>
                <a:cs typeface="Times New Roman" panose="02020603050405020304" pitchFamily="18" charset="0"/>
              </a:rPr>
              <a:t>Managers should provide regular feedback, coaching, and guidance to employees on their career development. </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marL="285739" indent="-285739" algn="just">
              <a:lnSpc>
                <a:spcPct val="115000"/>
              </a:lnSpc>
              <a:spcAft>
                <a:spcPts val="500"/>
              </a:spcAft>
              <a:buSzPts val="1000"/>
              <a:buFont typeface="Symbol" panose="05050102010706020507" pitchFamily="18" charset="2"/>
              <a:buChar char=""/>
              <a:tabLst>
                <a:tab pos="380985" algn="l"/>
              </a:tabLst>
            </a:pPr>
            <a:r>
              <a:rPr lang="en-IN" sz="1500" b="1" dirty="0">
                <a:latin typeface="Times New Roman" panose="02020603050405020304" pitchFamily="18" charset="0"/>
                <a:ea typeface="Calibri" panose="020F0502020204030204" pitchFamily="34" charset="0"/>
                <a:cs typeface="Times New Roman" panose="02020603050405020304" pitchFamily="18" charset="0"/>
              </a:rPr>
              <a:t>Recognizing and Rewarding Growth:</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500"/>
              </a:spcAft>
            </a:pPr>
            <a:r>
              <a:rPr lang="en-IN" sz="1500" dirty="0">
                <a:latin typeface="Times New Roman" panose="02020603050405020304" pitchFamily="18" charset="0"/>
                <a:ea typeface="Calibri" panose="020F0502020204030204" pitchFamily="34" charset="0"/>
                <a:cs typeface="Times New Roman" panose="02020603050405020304" pitchFamily="18" charset="0"/>
              </a:rPr>
              <a:t>Companies should recognize and reward employees who demonstrate a commitment to career development and progression. </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marL="285739" indent="-285739" algn="just">
              <a:lnSpc>
                <a:spcPct val="115000"/>
              </a:lnSpc>
              <a:spcAft>
                <a:spcPts val="500"/>
              </a:spcAft>
              <a:buSzPts val="1000"/>
              <a:buFont typeface="Symbol" panose="05050102010706020507" pitchFamily="18" charset="2"/>
              <a:buChar char=""/>
              <a:tabLst>
                <a:tab pos="380985" algn="l"/>
              </a:tabLst>
            </a:pPr>
            <a:r>
              <a:rPr lang="en-IN" sz="1500" b="1" dirty="0">
                <a:latin typeface="Times New Roman" panose="02020603050405020304" pitchFamily="18" charset="0"/>
                <a:ea typeface="Calibri" panose="020F0502020204030204" pitchFamily="34" charset="0"/>
                <a:cs typeface="Times New Roman" panose="02020603050405020304" pitchFamily="18" charset="0"/>
              </a:rPr>
              <a:t>Aligning Business Needs with Employee Goals:</a:t>
            </a:r>
            <a:endParaRPr lang="en-IN" sz="1333"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500"/>
              </a:spcAft>
            </a:pPr>
            <a:r>
              <a:rPr lang="en-IN" sz="1500" dirty="0">
                <a:latin typeface="Times New Roman" panose="02020603050405020304" pitchFamily="18" charset="0"/>
                <a:ea typeface="Calibri" panose="020F0502020204030204" pitchFamily="34" charset="0"/>
                <a:cs typeface="Times New Roman" panose="02020603050405020304" pitchFamily="18" charset="0"/>
              </a:rPr>
              <a:t>Companies should align their business needs with employee development goals, ensuring that employee growth contributes to the overall success of the organization. </a:t>
            </a:r>
            <a:endParaRPr lang="en-IN" sz="1333"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8E6EBFE-6970-BDC9-07ED-58325D35BEC1}"/>
              </a:ext>
            </a:extLst>
          </p:cNvPr>
          <p:cNvSpPr txBox="1"/>
          <p:nvPr/>
        </p:nvSpPr>
        <p:spPr>
          <a:xfrm>
            <a:off x="1697789" y="254810"/>
            <a:ext cx="8890000" cy="417871"/>
          </a:xfrm>
          <a:prstGeom prst="rect">
            <a:avLst/>
          </a:prstGeom>
          <a:noFill/>
        </p:spPr>
        <p:txBody>
          <a:bodyPr wrap="square">
            <a:spAutoFit/>
          </a:bodyPr>
          <a:lstStyle/>
          <a:p>
            <a:pPr algn="ctr">
              <a:lnSpc>
                <a:spcPct val="115000"/>
              </a:lnSpc>
              <a:spcAft>
                <a:spcPts val="5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ROLE OF EMPLOYEES AND COMPANY IN CAREER DEVELOPMENT</a:t>
            </a:r>
            <a:endParaRPr lang="en-IN" sz="20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3832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8099F2-9709-6A90-4085-0ABE75A67C8B}"/>
              </a:ext>
            </a:extLst>
          </p:cNvPr>
          <p:cNvSpPr txBox="1"/>
          <p:nvPr/>
        </p:nvSpPr>
        <p:spPr>
          <a:xfrm>
            <a:off x="1523999" y="1370745"/>
            <a:ext cx="10116553" cy="4426853"/>
          </a:xfrm>
          <a:prstGeom prst="rect">
            <a:avLst/>
          </a:prstGeom>
          <a:noFill/>
        </p:spPr>
        <p:txBody>
          <a:bodyPr wrap="square">
            <a:spAutoFit/>
          </a:bodyPr>
          <a:lstStyle/>
          <a:p>
            <a:pPr algn="just">
              <a:spcAft>
                <a:spcPts val="500"/>
              </a:spcAft>
            </a:pPr>
            <a:r>
              <a:rPr lang="en-US" sz="2000" b="1" dirty="0">
                <a:solidFill>
                  <a:srgbClr val="000000"/>
                </a:solidFill>
                <a:latin typeface="Times New Roman" panose="02020603050405020304" pitchFamily="18" charset="0"/>
                <a:ea typeface="Times New Roman" panose="02020603050405020304" pitchFamily="18" charset="0"/>
              </a:rPr>
              <a:t>Importance of Training and Development</a:t>
            </a:r>
            <a:endParaRPr lang="en-IN" sz="2000" b="1" dirty="0">
              <a:latin typeface="Times New Roman" panose="02020603050405020304" pitchFamily="18" charset="0"/>
              <a:ea typeface="Times New Roman" panose="02020603050405020304" pitchFamily="18" charset="0"/>
            </a:endParaRPr>
          </a:p>
          <a:p>
            <a:pPr algn="just">
              <a:spcAft>
                <a:spcPts val="500"/>
              </a:spcAft>
            </a:pPr>
            <a:r>
              <a:rPr lang="en-US" sz="2000" dirty="0">
                <a:solidFill>
                  <a:srgbClr val="000000"/>
                </a:solidFill>
                <a:latin typeface="Times New Roman" panose="02020603050405020304" pitchFamily="18" charset="0"/>
                <a:ea typeface="Times New Roman" panose="02020603050405020304" pitchFamily="18" charset="0"/>
              </a:rPr>
              <a:t>Competition and the business environment keeps changing, and hence it is critical to keep learning and pick up new skills. </a:t>
            </a:r>
          </a:p>
          <a:p>
            <a:pPr algn="just">
              <a:spcAft>
                <a:spcPts val="500"/>
              </a:spcAft>
            </a:pPr>
            <a:r>
              <a:rPr lang="en-US" sz="2000" dirty="0">
                <a:solidFill>
                  <a:srgbClr val="000000"/>
                </a:solidFill>
                <a:latin typeface="Times New Roman" panose="02020603050405020304" pitchFamily="18" charset="0"/>
                <a:ea typeface="Times New Roman" panose="02020603050405020304" pitchFamily="18" charset="0"/>
              </a:rPr>
              <a:t>The importance of training and development is as follows:</a:t>
            </a:r>
            <a:endParaRPr lang="en-IN" sz="2000" dirty="0">
              <a:latin typeface="Times New Roman" panose="02020603050405020304" pitchFamily="18" charset="0"/>
              <a:ea typeface="Times New Roman" panose="02020603050405020304" pitchFamily="18" charset="0"/>
            </a:endParaRPr>
          </a:p>
          <a:p>
            <a:pPr algn="just">
              <a:spcAft>
                <a:spcPts val="500"/>
              </a:spcAft>
            </a:pPr>
            <a:r>
              <a:rPr lang="en-US" sz="2000" dirty="0">
                <a:solidFill>
                  <a:srgbClr val="000000"/>
                </a:solidFill>
                <a:latin typeface="Times New Roman" panose="02020603050405020304" pitchFamily="18" charset="0"/>
                <a:ea typeface="Times New Roman" panose="02020603050405020304" pitchFamily="18" charset="0"/>
              </a:rPr>
              <a:t>1. Optimum utilization of resources</a:t>
            </a:r>
            <a:endParaRPr lang="en-IN" sz="2000" dirty="0">
              <a:latin typeface="Times New Roman" panose="02020603050405020304" pitchFamily="18" charset="0"/>
              <a:ea typeface="Times New Roman" panose="02020603050405020304" pitchFamily="18" charset="0"/>
            </a:endParaRPr>
          </a:p>
          <a:p>
            <a:pPr algn="just">
              <a:spcAft>
                <a:spcPts val="500"/>
              </a:spcAft>
            </a:pPr>
            <a:r>
              <a:rPr lang="en-US" sz="2000" dirty="0">
                <a:solidFill>
                  <a:srgbClr val="000000"/>
                </a:solidFill>
                <a:latin typeface="Times New Roman" panose="02020603050405020304" pitchFamily="18" charset="0"/>
                <a:ea typeface="Times New Roman" panose="02020603050405020304" pitchFamily="18" charset="0"/>
              </a:rPr>
              <a:t>2. Development of skills like time management, leadership, team management etc.</a:t>
            </a:r>
            <a:endParaRPr lang="en-IN" sz="2000" dirty="0">
              <a:latin typeface="Times New Roman" panose="02020603050405020304" pitchFamily="18" charset="0"/>
              <a:ea typeface="Times New Roman" panose="02020603050405020304" pitchFamily="18" charset="0"/>
            </a:endParaRPr>
          </a:p>
          <a:p>
            <a:pPr algn="just">
              <a:spcAft>
                <a:spcPts val="500"/>
              </a:spcAft>
            </a:pPr>
            <a:r>
              <a:rPr lang="en-US" sz="2000" dirty="0">
                <a:solidFill>
                  <a:srgbClr val="000000"/>
                </a:solidFill>
                <a:latin typeface="Times New Roman" panose="02020603050405020304" pitchFamily="18" charset="0"/>
                <a:ea typeface="Times New Roman" panose="02020603050405020304" pitchFamily="18" charset="0"/>
              </a:rPr>
              <a:t>3. To increase the performance, productivity and motivation</a:t>
            </a:r>
            <a:endParaRPr lang="en-IN" sz="2000" dirty="0">
              <a:latin typeface="Times New Roman" panose="02020603050405020304" pitchFamily="18" charset="0"/>
              <a:ea typeface="Times New Roman" panose="02020603050405020304" pitchFamily="18" charset="0"/>
            </a:endParaRPr>
          </a:p>
          <a:p>
            <a:pPr algn="just">
              <a:spcAft>
                <a:spcPts val="500"/>
              </a:spcAft>
            </a:pPr>
            <a:r>
              <a:rPr lang="en-US" sz="2000" dirty="0">
                <a:solidFill>
                  <a:srgbClr val="000000"/>
                </a:solidFill>
                <a:latin typeface="Times New Roman" panose="02020603050405020304" pitchFamily="18" charset="0"/>
                <a:ea typeface="Times New Roman" panose="02020603050405020304" pitchFamily="18" charset="0"/>
              </a:rPr>
              <a:t>4. To imbibe the team spirit</a:t>
            </a:r>
            <a:endParaRPr lang="en-IN" sz="2000" dirty="0">
              <a:latin typeface="Times New Roman" panose="02020603050405020304" pitchFamily="18" charset="0"/>
              <a:ea typeface="Times New Roman" panose="02020603050405020304" pitchFamily="18" charset="0"/>
            </a:endParaRPr>
          </a:p>
          <a:p>
            <a:pPr algn="just">
              <a:spcAft>
                <a:spcPts val="500"/>
              </a:spcAft>
            </a:pPr>
            <a:r>
              <a:rPr lang="en-US" sz="2000" dirty="0">
                <a:solidFill>
                  <a:srgbClr val="000000"/>
                </a:solidFill>
                <a:latin typeface="Times New Roman" panose="02020603050405020304" pitchFamily="18" charset="0"/>
                <a:ea typeface="Times New Roman" panose="02020603050405020304" pitchFamily="18" charset="0"/>
              </a:rPr>
              <a:t>5. For improvement of organization culture</a:t>
            </a:r>
            <a:endParaRPr lang="en-IN" sz="2000" dirty="0">
              <a:latin typeface="Times New Roman" panose="02020603050405020304" pitchFamily="18" charset="0"/>
              <a:ea typeface="Times New Roman" panose="02020603050405020304" pitchFamily="18" charset="0"/>
            </a:endParaRPr>
          </a:p>
          <a:p>
            <a:pPr algn="just">
              <a:spcAft>
                <a:spcPts val="500"/>
              </a:spcAft>
            </a:pPr>
            <a:r>
              <a:rPr lang="en-US" sz="2000" dirty="0">
                <a:solidFill>
                  <a:srgbClr val="000000"/>
                </a:solidFill>
                <a:latin typeface="Times New Roman" panose="02020603050405020304" pitchFamily="18" charset="0"/>
                <a:ea typeface="Times New Roman" panose="02020603050405020304" pitchFamily="18" charset="0"/>
              </a:rPr>
              <a:t>6. To improve quality</a:t>
            </a:r>
            <a:endParaRPr lang="en-IN" sz="2000" dirty="0">
              <a:latin typeface="Times New Roman" panose="02020603050405020304" pitchFamily="18" charset="0"/>
              <a:ea typeface="Times New Roman" panose="02020603050405020304" pitchFamily="18" charset="0"/>
            </a:endParaRPr>
          </a:p>
          <a:p>
            <a:pPr algn="just">
              <a:spcAft>
                <a:spcPts val="500"/>
              </a:spcAft>
            </a:pPr>
            <a:r>
              <a:rPr lang="en-US" sz="2000" dirty="0">
                <a:solidFill>
                  <a:srgbClr val="000000"/>
                </a:solidFill>
                <a:latin typeface="Times New Roman" panose="02020603050405020304" pitchFamily="18" charset="0"/>
                <a:ea typeface="Times New Roman" panose="02020603050405020304" pitchFamily="18" charset="0"/>
              </a:rPr>
              <a:t>7. To increase profitability and bottom line by acquiring new skills</a:t>
            </a:r>
            <a:endParaRPr lang="en-IN" sz="2000" dirty="0">
              <a:latin typeface="Times New Roman" panose="02020603050405020304" pitchFamily="18" charset="0"/>
              <a:ea typeface="Times New Roman" panose="02020603050405020304" pitchFamily="18" charset="0"/>
            </a:endParaRPr>
          </a:p>
          <a:p>
            <a:pPr algn="just">
              <a:spcAft>
                <a:spcPts val="500"/>
              </a:spcAft>
            </a:pPr>
            <a:r>
              <a:rPr lang="en-US" sz="2000" dirty="0">
                <a:solidFill>
                  <a:srgbClr val="000000"/>
                </a:solidFill>
                <a:latin typeface="Times New Roman" panose="02020603050405020304" pitchFamily="18" charset="0"/>
                <a:ea typeface="Times New Roman" panose="02020603050405020304" pitchFamily="18" charset="0"/>
              </a:rPr>
              <a:t>8. Improving brand image by having well trained employees</a:t>
            </a:r>
            <a:endParaRPr lang="en-IN"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8321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00849" y="495697"/>
            <a:ext cx="6362303" cy="1056878"/>
          </a:xfrm>
          <a:prstGeom prst="rect">
            <a:avLst/>
          </a:prstGeom>
          <a:noFill/>
          <a:ln/>
        </p:spPr>
        <p:txBody>
          <a:bodyPr wrap="square" lIns="0" tIns="0" rIns="0" bIns="0" rtlCol="0" anchor="t"/>
          <a:lstStyle/>
          <a:p>
            <a:pPr>
              <a:lnSpc>
                <a:spcPts val="4125"/>
              </a:lnSpc>
            </a:pPr>
            <a:r>
              <a:rPr lang="en-US" sz="3292" dirty="0">
                <a:solidFill>
                  <a:srgbClr val="000000"/>
                </a:solidFill>
                <a:latin typeface="Source Serif Pro Semi Bold" pitchFamily="34" charset="0"/>
                <a:ea typeface="Source Serif Pro Semi Bold" pitchFamily="34" charset="-122"/>
                <a:cs typeface="Source Serif Pro Semi Bold" pitchFamily="34" charset="-120"/>
              </a:rPr>
              <a:t>The HR Role in Training &amp; Development</a:t>
            </a:r>
            <a:endParaRPr lang="en-US" sz="3292" dirty="0"/>
          </a:p>
        </p:txBody>
      </p:sp>
      <p:sp>
        <p:nvSpPr>
          <p:cNvPr id="4" name="Text 1"/>
          <p:cNvSpPr/>
          <p:nvPr/>
        </p:nvSpPr>
        <p:spPr>
          <a:xfrm>
            <a:off x="5200849" y="1822054"/>
            <a:ext cx="6362303" cy="574873"/>
          </a:xfrm>
          <a:prstGeom prst="rect">
            <a:avLst/>
          </a:prstGeom>
          <a:noFill/>
          <a:ln/>
        </p:spPr>
        <p:txBody>
          <a:bodyPr wrap="square" lIns="0" tIns="0" rIns="0" bIns="0" rtlCol="0" anchor="t"/>
          <a:lstStyle/>
          <a:p>
            <a:pPr>
              <a:lnSpc>
                <a:spcPts val="2250"/>
              </a:lnSpc>
            </a:pPr>
            <a:r>
              <a:rPr lang="en-US" sz="1375" dirty="0">
                <a:solidFill>
                  <a:srgbClr val="272525"/>
                </a:solidFill>
                <a:latin typeface="Source Sans Pro" pitchFamily="34" charset="0"/>
                <a:ea typeface="Source Sans Pro" pitchFamily="34" charset="-122"/>
                <a:cs typeface="Source Sans Pro" pitchFamily="34" charset="-120"/>
              </a:rPr>
              <a:t>Human Resources plays a pivotal role in nurturing employee potential and fostering a culture of continuous learning. HR responsibilities include:</a:t>
            </a:r>
            <a:endParaRPr lang="en-US" sz="1375" dirty="0"/>
          </a:p>
        </p:txBody>
      </p:sp>
      <p:sp>
        <p:nvSpPr>
          <p:cNvPr id="5" name="Text 2"/>
          <p:cNvSpPr/>
          <p:nvPr/>
        </p:nvSpPr>
        <p:spPr>
          <a:xfrm>
            <a:off x="5200849" y="2599035"/>
            <a:ext cx="6362303" cy="574873"/>
          </a:xfrm>
          <a:prstGeom prst="rect">
            <a:avLst/>
          </a:prstGeom>
          <a:noFill/>
          <a:ln/>
        </p:spPr>
        <p:txBody>
          <a:bodyPr wrap="square" lIns="0" tIns="0" rIns="0" bIns="0" rtlCol="0" anchor="t"/>
          <a:lstStyle/>
          <a:p>
            <a:pPr marL="285739" indent="-285739">
              <a:lnSpc>
                <a:spcPts val="2250"/>
              </a:lnSpc>
              <a:buSzPct val="100000"/>
              <a:buChar char="•"/>
            </a:pPr>
            <a:r>
              <a:rPr lang="en-US" sz="1375" b="1" dirty="0">
                <a:solidFill>
                  <a:srgbClr val="272525"/>
                </a:solidFill>
                <a:latin typeface="Source Sans Pro" pitchFamily="34" charset="0"/>
                <a:ea typeface="Source Sans Pro" pitchFamily="34" charset="-122"/>
                <a:cs typeface="Source Sans Pro" pitchFamily="34" charset="-120"/>
              </a:rPr>
              <a:t>Guidance &amp; Mentoring:</a:t>
            </a:r>
            <a:r>
              <a:rPr lang="en-US" sz="1375" dirty="0">
                <a:solidFill>
                  <a:srgbClr val="272525"/>
                </a:solidFill>
                <a:latin typeface="Source Sans Pro" pitchFamily="34" charset="0"/>
                <a:ea typeface="Source Sans Pro" pitchFamily="34" charset="-122"/>
                <a:cs typeface="Source Sans Pro" pitchFamily="34" charset="-120"/>
              </a:rPr>
              <a:t> Providing support and direction for individual career paths.</a:t>
            </a:r>
            <a:endParaRPr lang="en-US" sz="1375" dirty="0"/>
          </a:p>
        </p:txBody>
      </p:sp>
      <p:sp>
        <p:nvSpPr>
          <p:cNvPr id="6" name="Text 3"/>
          <p:cNvSpPr/>
          <p:nvPr/>
        </p:nvSpPr>
        <p:spPr>
          <a:xfrm>
            <a:off x="5200849" y="3236714"/>
            <a:ext cx="6362303" cy="574873"/>
          </a:xfrm>
          <a:prstGeom prst="rect">
            <a:avLst/>
          </a:prstGeom>
          <a:noFill/>
          <a:ln/>
        </p:spPr>
        <p:txBody>
          <a:bodyPr wrap="square" lIns="0" tIns="0" rIns="0" bIns="0" rtlCol="0" anchor="t"/>
          <a:lstStyle/>
          <a:p>
            <a:pPr marL="285739" indent="-285739">
              <a:lnSpc>
                <a:spcPts val="2250"/>
              </a:lnSpc>
              <a:buSzPct val="100000"/>
              <a:buChar char="•"/>
            </a:pPr>
            <a:r>
              <a:rPr lang="en-US" sz="1375" b="1" dirty="0">
                <a:solidFill>
                  <a:srgbClr val="272525"/>
                </a:solidFill>
                <a:latin typeface="Source Sans Pro" pitchFamily="34" charset="0"/>
                <a:ea typeface="Source Sans Pro" pitchFamily="34" charset="-122"/>
                <a:cs typeface="Source Sans Pro" pitchFamily="34" charset="-120"/>
              </a:rPr>
              <a:t>Performance Monitoring:</a:t>
            </a:r>
            <a:r>
              <a:rPr lang="en-US" sz="1375" dirty="0">
                <a:solidFill>
                  <a:srgbClr val="272525"/>
                </a:solidFill>
                <a:latin typeface="Source Sans Pro" pitchFamily="34" charset="0"/>
                <a:ea typeface="Source Sans Pro" pitchFamily="34" charset="-122"/>
                <a:cs typeface="Source Sans Pro" pitchFamily="34" charset="-120"/>
              </a:rPr>
              <a:t> Regularly assessing employee performance to identify development areas.</a:t>
            </a:r>
            <a:endParaRPr lang="en-US" sz="1375" dirty="0"/>
          </a:p>
        </p:txBody>
      </p:sp>
      <p:sp>
        <p:nvSpPr>
          <p:cNvPr id="7" name="Text 4"/>
          <p:cNvSpPr/>
          <p:nvPr/>
        </p:nvSpPr>
        <p:spPr>
          <a:xfrm>
            <a:off x="5200849" y="3874394"/>
            <a:ext cx="6362303" cy="574873"/>
          </a:xfrm>
          <a:prstGeom prst="rect">
            <a:avLst/>
          </a:prstGeom>
          <a:noFill/>
          <a:ln/>
        </p:spPr>
        <p:txBody>
          <a:bodyPr wrap="square" lIns="0" tIns="0" rIns="0" bIns="0" rtlCol="0" anchor="t"/>
          <a:lstStyle/>
          <a:p>
            <a:pPr marL="285739" indent="-285739">
              <a:lnSpc>
                <a:spcPts val="2250"/>
              </a:lnSpc>
              <a:buSzPct val="100000"/>
              <a:buChar char="•"/>
            </a:pPr>
            <a:r>
              <a:rPr lang="en-US" sz="1375" b="1" dirty="0">
                <a:solidFill>
                  <a:srgbClr val="272525"/>
                </a:solidFill>
                <a:latin typeface="Source Sans Pro" pitchFamily="34" charset="0"/>
                <a:ea typeface="Source Sans Pro" pitchFamily="34" charset="-122"/>
                <a:cs typeface="Source Sans Pro" pitchFamily="34" charset="-120"/>
              </a:rPr>
              <a:t>Feedback Analysis:</a:t>
            </a:r>
            <a:r>
              <a:rPr lang="en-US" sz="1375" dirty="0">
                <a:solidFill>
                  <a:srgbClr val="272525"/>
                </a:solidFill>
                <a:latin typeface="Source Sans Pro" pitchFamily="34" charset="0"/>
                <a:ea typeface="Source Sans Pro" pitchFamily="34" charset="-122"/>
                <a:cs typeface="Source Sans Pro" pitchFamily="34" charset="-120"/>
              </a:rPr>
              <a:t> Gathering and analyzing feedback to refine training strategies.</a:t>
            </a:r>
            <a:endParaRPr lang="en-US" sz="1375" dirty="0"/>
          </a:p>
        </p:txBody>
      </p:sp>
      <p:sp>
        <p:nvSpPr>
          <p:cNvPr id="8" name="Text 5"/>
          <p:cNvSpPr/>
          <p:nvPr/>
        </p:nvSpPr>
        <p:spPr>
          <a:xfrm>
            <a:off x="5200849" y="4512072"/>
            <a:ext cx="6362303" cy="574873"/>
          </a:xfrm>
          <a:prstGeom prst="rect">
            <a:avLst/>
          </a:prstGeom>
          <a:noFill/>
          <a:ln/>
        </p:spPr>
        <p:txBody>
          <a:bodyPr wrap="square" lIns="0" tIns="0" rIns="0" bIns="0" rtlCol="0" anchor="t"/>
          <a:lstStyle/>
          <a:p>
            <a:pPr marL="285739" indent="-285739">
              <a:lnSpc>
                <a:spcPts val="2250"/>
              </a:lnSpc>
              <a:buSzPct val="100000"/>
              <a:buChar char="•"/>
            </a:pPr>
            <a:r>
              <a:rPr lang="en-US" sz="1375" b="1" dirty="0">
                <a:solidFill>
                  <a:srgbClr val="272525"/>
                </a:solidFill>
                <a:latin typeface="Source Sans Pro" pitchFamily="34" charset="0"/>
                <a:ea typeface="Source Sans Pro" pitchFamily="34" charset="-122"/>
                <a:cs typeface="Source Sans Pro" pitchFamily="34" charset="-120"/>
              </a:rPr>
              <a:t>Educational Opportunities:</a:t>
            </a:r>
            <a:r>
              <a:rPr lang="en-US" sz="1375" dirty="0">
                <a:solidFill>
                  <a:srgbClr val="272525"/>
                </a:solidFill>
                <a:latin typeface="Source Sans Pro" pitchFamily="34" charset="0"/>
                <a:ea typeface="Source Sans Pro" pitchFamily="34" charset="-122"/>
                <a:cs typeface="Source Sans Pro" pitchFamily="34" charset="-120"/>
              </a:rPr>
              <a:t> Facilitating access to relevant learning and improvement activities.</a:t>
            </a:r>
            <a:endParaRPr lang="en-US" sz="1375" dirty="0"/>
          </a:p>
        </p:txBody>
      </p:sp>
      <p:sp>
        <p:nvSpPr>
          <p:cNvPr id="9" name="Text 6"/>
          <p:cNvSpPr/>
          <p:nvPr/>
        </p:nvSpPr>
        <p:spPr>
          <a:xfrm>
            <a:off x="5200849" y="5149751"/>
            <a:ext cx="6362303" cy="574873"/>
          </a:xfrm>
          <a:prstGeom prst="rect">
            <a:avLst/>
          </a:prstGeom>
          <a:noFill/>
          <a:ln/>
        </p:spPr>
        <p:txBody>
          <a:bodyPr wrap="square" lIns="0" tIns="0" rIns="0" bIns="0" rtlCol="0" anchor="t"/>
          <a:lstStyle/>
          <a:p>
            <a:pPr marL="285739" indent="-285739">
              <a:lnSpc>
                <a:spcPts val="2250"/>
              </a:lnSpc>
              <a:buSzPct val="100000"/>
              <a:buChar char="•"/>
            </a:pPr>
            <a:r>
              <a:rPr lang="en-US" sz="1375" b="1" dirty="0">
                <a:solidFill>
                  <a:srgbClr val="272525"/>
                </a:solidFill>
                <a:latin typeface="Source Sans Pro" pitchFamily="34" charset="0"/>
                <a:ea typeface="Source Sans Pro" pitchFamily="34" charset="-122"/>
                <a:cs typeface="Source Sans Pro" pitchFamily="34" charset="-120"/>
              </a:rPr>
              <a:t>On-the-Job Training:</a:t>
            </a:r>
            <a:r>
              <a:rPr lang="en-US" sz="1375" dirty="0">
                <a:solidFill>
                  <a:srgbClr val="272525"/>
                </a:solidFill>
                <a:latin typeface="Source Sans Pro" pitchFamily="34" charset="0"/>
                <a:ea typeface="Source Sans Pro" pitchFamily="34" charset="-122"/>
                <a:cs typeface="Source Sans Pro" pitchFamily="34" charset="-120"/>
              </a:rPr>
              <a:t> Ensuring adequate practical training within the work environment.</a:t>
            </a:r>
            <a:endParaRPr lang="en-US" sz="1375" dirty="0"/>
          </a:p>
        </p:txBody>
      </p:sp>
      <p:sp>
        <p:nvSpPr>
          <p:cNvPr id="10" name="Text 7"/>
          <p:cNvSpPr/>
          <p:nvPr/>
        </p:nvSpPr>
        <p:spPr>
          <a:xfrm>
            <a:off x="5200849" y="5787430"/>
            <a:ext cx="6362303" cy="574873"/>
          </a:xfrm>
          <a:prstGeom prst="rect">
            <a:avLst/>
          </a:prstGeom>
          <a:noFill/>
          <a:ln/>
        </p:spPr>
        <p:txBody>
          <a:bodyPr wrap="square" lIns="0" tIns="0" rIns="0" bIns="0" rtlCol="0" anchor="t"/>
          <a:lstStyle/>
          <a:p>
            <a:pPr marL="285739" indent="-285739">
              <a:lnSpc>
                <a:spcPts val="2250"/>
              </a:lnSpc>
              <a:buSzPct val="100000"/>
              <a:buChar char="•"/>
            </a:pPr>
            <a:r>
              <a:rPr lang="en-US" sz="1375" b="1" dirty="0">
                <a:solidFill>
                  <a:srgbClr val="272525"/>
                </a:solidFill>
                <a:latin typeface="Source Sans Pro" pitchFamily="34" charset="0"/>
                <a:ea typeface="Source Sans Pro" pitchFamily="34" charset="-122"/>
                <a:cs typeface="Source Sans Pro" pitchFamily="34" charset="-120"/>
              </a:rPr>
              <a:t>Motivation &amp; Well-being:</a:t>
            </a:r>
            <a:r>
              <a:rPr lang="en-US" sz="1375" dirty="0">
                <a:solidFill>
                  <a:srgbClr val="272525"/>
                </a:solidFill>
                <a:latin typeface="Source Sans Pro" pitchFamily="34" charset="0"/>
                <a:ea typeface="Source Sans Pro" pitchFamily="34" charset="-122"/>
                <a:cs typeface="Source Sans Pro" pitchFamily="34" charset="-120"/>
              </a:rPr>
              <a:t> Boosting employee morale and ensuring overall staff well-being through developmental initiatives.</a:t>
            </a:r>
            <a:endParaRPr lang="en-US" sz="1375"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217863" y="356394"/>
            <a:ext cx="5408910" cy="381198"/>
          </a:xfrm>
          <a:prstGeom prst="rect">
            <a:avLst/>
          </a:prstGeom>
          <a:noFill/>
          <a:ln/>
        </p:spPr>
        <p:txBody>
          <a:bodyPr wrap="none" lIns="0" tIns="0" rIns="0" bIns="0" rtlCol="0" anchor="t"/>
          <a:lstStyle/>
          <a:p>
            <a:pPr algn="ctr">
              <a:lnSpc>
                <a:spcPts val="3000"/>
              </a:lnSpc>
            </a:pPr>
            <a:r>
              <a:rPr lang="en-US" sz="2000" b="1" dirty="0">
                <a:solidFill>
                  <a:srgbClr val="000000"/>
                </a:solidFill>
                <a:ea typeface="Source Serif Pro Semi Bold" pitchFamily="34" charset="-122"/>
                <a:cs typeface="Source Serif Pro Semi Bold" pitchFamily="34" charset="-120"/>
              </a:rPr>
              <a:t>The Training and Development Process</a:t>
            </a:r>
            <a:endParaRPr lang="en-US" sz="2000" b="1" dirty="0"/>
          </a:p>
        </p:txBody>
      </p:sp>
      <p:sp>
        <p:nvSpPr>
          <p:cNvPr id="3" name="Text 1"/>
          <p:cNvSpPr/>
          <p:nvPr/>
        </p:nvSpPr>
        <p:spPr>
          <a:xfrm>
            <a:off x="453629" y="996752"/>
            <a:ext cx="11284744" cy="207268"/>
          </a:xfrm>
          <a:prstGeom prst="rect">
            <a:avLst/>
          </a:prstGeom>
          <a:noFill/>
          <a:ln/>
        </p:spPr>
        <p:txBody>
          <a:bodyPr wrap="none" lIns="0" tIns="0" rIns="0" bIns="0" rtlCol="0" anchor="t"/>
          <a:lstStyle/>
          <a:p>
            <a:pPr>
              <a:lnSpc>
                <a:spcPts val="1625"/>
              </a:lnSpc>
            </a:pPr>
            <a:r>
              <a:rPr lang="en-US" sz="2000" dirty="0">
                <a:solidFill>
                  <a:srgbClr val="272525"/>
                </a:solidFill>
                <a:ea typeface="Source Sans Pro" pitchFamily="34" charset="-122"/>
                <a:cs typeface="Source Sans Pro" pitchFamily="34" charset="-120"/>
              </a:rPr>
              <a:t>An effective training and development strategy is a continuous, cyclical process involving several key steps:</a:t>
            </a:r>
            <a:endParaRPr lang="en-US" sz="2000" dirty="0"/>
          </a:p>
        </p:txBody>
      </p:sp>
      <p:sp>
        <p:nvSpPr>
          <p:cNvPr id="4" name="Shape 2"/>
          <p:cNvSpPr/>
          <p:nvPr/>
        </p:nvSpPr>
        <p:spPr>
          <a:xfrm>
            <a:off x="453628" y="1349772"/>
            <a:ext cx="129580" cy="777677"/>
          </a:xfrm>
          <a:prstGeom prst="roundRect">
            <a:avLst>
              <a:gd name="adj" fmla="val 42016"/>
            </a:avLst>
          </a:prstGeom>
          <a:solidFill>
            <a:srgbClr val="F0D4F7"/>
          </a:solidFill>
          <a:ln w="7620">
            <a:solidFill>
              <a:srgbClr val="D6BADD"/>
            </a:solidFill>
            <a:prstDash val="solid"/>
          </a:ln>
        </p:spPr>
      </p:sp>
      <p:sp>
        <p:nvSpPr>
          <p:cNvPr id="5" name="Text 3"/>
          <p:cNvSpPr/>
          <p:nvPr/>
        </p:nvSpPr>
        <p:spPr>
          <a:xfrm>
            <a:off x="712788" y="1479352"/>
            <a:ext cx="1524993" cy="190599"/>
          </a:xfrm>
          <a:prstGeom prst="rect">
            <a:avLst/>
          </a:prstGeom>
          <a:noFill/>
          <a:ln/>
        </p:spPr>
        <p:txBody>
          <a:bodyPr wrap="none" lIns="0" tIns="0" rIns="0" bIns="0" rtlCol="0" anchor="t"/>
          <a:lstStyle/>
          <a:p>
            <a:pPr>
              <a:lnSpc>
                <a:spcPts val="1500"/>
              </a:lnSpc>
            </a:pPr>
            <a:r>
              <a:rPr lang="en-US" sz="2000" dirty="0">
                <a:solidFill>
                  <a:srgbClr val="272525"/>
                </a:solidFill>
                <a:ea typeface="Source Serif Pro Semi Bold" pitchFamily="34" charset="-122"/>
                <a:cs typeface="Source Serif Pro Semi Bold" pitchFamily="34" charset="-120"/>
              </a:rPr>
              <a:t>1. Needs Assessment</a:t>
            </a:r>
            <a:endParaRPr lang="en-US" sz="2000" dirty="0"/>
          </a:p>
        </p:txBody>
      </p:sp>
      <p:sp>
        <p:nvSpPr>
          <p:cNvPr id="6" name="Text 4"/>
          <p:cNvSpPr/>
          <p:nvPr/>
        </p:nvSpPr>
        <p:spPr>
          <a:xfrm>
            <a:off x="712788" y="1747639"/>
            <a:ext cx="11025584" cy="207268"/>
          </a:xfrm>
          <a:prstGeom prst="rect">
            <a:avLst/>
          </a:prstGeom>
          <a:noFill/>
          <a:ln/>
        </p:spPr>
        <p:txBody>
          <a:bodyPr wrap="none" lIns="0" tIns="0" rIns="0" bIns="0" rtlCol="0" anchor="t"/>
          <a:lstStyle/>
          <a:p>
            <a:pPr>
              <a:lnSpc>
                <a:spcPts val="1625"/>
              </a:lnSpc>
            </a:pPr>
            <a:r>
              <a:rPr lang="en-US" sz="2000" dirty="0">
                <a:solidFill>
                  <a:srgbClr val="272525"/>
                </a:solidFill>
                <a:ea typeface="Source Sans Pro" pitchFamily="34" charset="-122"/>
                <a:cs typeface="Source Sans Pro" pitchFamily="34" charset="-120"/>
              </a:rPr>
              <a:t>Identify specific training needs for individuals or teams, aligning them with organizational goals.</a:t>
            </a:r>
            <a:endParaRPr lang="en-US" sz="2000" dirty="0"/>
          </a:p>
        </p:txBody>
      </p:sp>
      <p:sp>
        <p:nvSpPr>
          <p:cNvPr id="7" name="Shape 5"/>
          <p:cNvSpPr/>
          <p:nvPr/>
        </p:nvSpPr>
        <p:spPr>
          <a:xfrm>
            <a:off x="647998" y="2224583"/>
            <a:ext cx="129580" cy="777677"/>
          </a:xfrm>
          <a:prstGeom prst="roundRect">
            <a:avLst>
              <a:gd name="adj" fmla="val 42016"/>
            </a:avLst>
          </a:prstGeom>
          <a:solidFill>
            <a:srgbClr val="F0D4F7"/>
          </a:solidFill>
          <a:ln w="7620">
            <a:solidFill>
              <a:srgbClr val="D6BADD"/>
            </a:solidFill>
            <a:prstDash val="solid"/>
          </a:ln>
        </p:spPr>
      </p:sp>
      <p:sp>
        <p:nvSpPr>
          <p:cNvPr id="8" name="Text 6"/>
          <p:cNvSpPr/>
          <p:nvPr/>
        </p:nvSpPr>
        <p:spPr>
          <a:xfrm>
            <a:off x="907157" y="2354164"/>
            <a:ext cx="1524993" cy="190599"/>
          </a:xfrm>
          <a:prstGeom prst="rect">
            <a:avLst/>
          </a:prstGeom>
          <a:noFill/>
          <a:ln/>
        </p:spPr>
        <p:txBody>
          <a:bodyPr wrap="none" lIns="0" tIns="0" rIns="0" bIns="0" rtlCol="0" anchor="t"/>
          <a:lstStyle/>
          <a:p>
            <a:pPr>
              <a:lnSpc>
                <a:spcPts val="1500"/>
              </a:lnSpc>
            </a:pPr>
            <a:r>
              <a:rPr lang="en-US" sz="2000" dirty="0">
                <a:solidFill>
                  <a:srgbClr val="272525"/>
                </a:solidFill>
                <a:ea typeface="Source Serif Pro Semi Bold" pitchFamily="34" charset="-122"/>
                <a:cs typeface="Source Serif Pro Semi Bold" pitchFamily="34" charset="-120"/>
              </a:rPr>
              <a:t>2. Objective Setting</a:t>
            </a:r>
            <a:endParaRPr lang="en-US" sz="2000" dirty="0"/>
          </a:p>
        </p:txBody>
      </p:sp>
      <p:sp>
        <p:nvSpPr>
          <p:cNvPr id="9" name="Text 7"/>
          <p:cNvSpPr/>
          <p:nvPr/>
        </p:nvSpPr>
        <p:spPr>
          <a:xfrm>
            <a:off x="907157" y="2622451"/>
            <a:ext cx="10831215" cy="207268"/>
          </a:xfrm>
          <a:prstGeom prst="rect">
            <a:avLst/>
          </a:prstGeom>
          <a:noFill/>
          <a:ln/>
        </p:spPr>
        <p:txBody>
          <a:bodyPr wrap="none" lIns="0" tIns="0" rIns="0" bIns="0" rtlCol="0" anchor="t"/>
          <a:lstStyle/>
          <a:p>
            <a:pPr>
              <a:lnSpc>
                <a:spcPts val="1625"/>
              </a:lnSpc>
            </a:pPr>
            <a:r>
              <a:rPr lang="en-US" sz="2000" dirty="0">
                <a:solidFill>
                  <a:srgbClr val="272525"/>
                </a:solidFill>
                <a:ea typeface="Source Sans Pro" pitchFamily="34" charset="-122"/>
                <a:cs typeface="Source Sans Pro" pitchFamily="34" charset="-120"/>
              </a:rPr>
              <a:t>Establish clear, measurable goals and objectives for the training program.</a:t>
            </a:r>
            <a:endParaRPr lang="en-US" sz="2000" dirty="0"/>
          </a:p>
        </p:txBody>
      </p:sp>
      <p:sp>
        <p:nvSpPr>
          <p:cNvPr id="10" name="Shape 8"/>
          <p:cNvSpPr/>
          <p:nvPr/>
        </p:nvSpPr>
        <p:spPr>
          <a:xfrm>
            <a:off x="842467" y="3099395"/>
            <a:ext cx="129580" cy="777677"/>
          </a:xfrm>
          <a:prstGeom prst="roundRect">
            <a:avLst>
              <a:gd name="adj" fmla="val 42016"/>
            </a:avLst>
          </a:prstGeom>
          <a:solidFill>
            <a:srgbClr val="F0D4F7"/>
          </a:solidFill>
          <a:ln w="7620">
            <a:solidFill>
              <a:srgbClr val="D6BADD"/>
            </a:solidFill>
            <a:prstDash val="solid"/>
          </a:ln>
        </p:spPr>
      </p:sp>
      <p:sp>
        <p:nvSpPr>
          <p:cNvPr id="11" name="Text 9"/>
          <p:cNvSpPr/>
          <p:nvPr/>
        </p:nvSpPr>
        <p:spPr>
          <a:xfrm>
            <a:off x="1101626" y="3228976"/>
            <a:ext cx="1524993" cy="190599"/>
          </a:xfrm>
          <a:prstGeom prst="rect">
            <a:avLst/>
          </a:prstGeom>
          <a:noFill/>
          <a:ln/>
        </p:spPr>
        <p:txBody>
          <a:bodyPr wrap="none" lIns="0" tIns="0" rIns="0" bIns="0" rtlCol="0" anchor="t"/>
          <a:lstStyle/>
          <a:p>
            <a:pPr>
              <a:lnSpc>
                <a:spcPts val="1500"/>
              </a:lnSpc>
            </a:pPr>
            <a:r>
              <a:rPr lang="en-US" sz="2000" dirty="0">
                <a:solidFill>
                  <a:srgbClr val="272525"/>
                </a:solidFill>
                <a:ea typeface="Source Serif Pro Semi Bold" pitchFamily="34" charset="-122"/>
                <a:cs typeface="Source Serif Pro Semi Bold" pitchFamily="34" charset="-120"/>
              </a:rPr>
              <a:t>3. Method Selection</a:t>
            </a:r>
            <a:endParaRPr lang="en-US" sz="2000" dirty="0"/>
          </a:p>
        </p:txBody>
      </p:sp>
      <p:sp>
        <p:nvSpPr>
          <p:cNvPr id="12" name="Text 10"/>
          <p:cNvSpPr/>
          <p:nvPr/>
        </p:nvSpPr>
        <p:spPr>
          <a:xfrm>
            <a:off x="1101626" y="3497263"/>
            <a:ext cx="10636746" cy="207268"/>
          </a:xfrm>
          <a:prstGeom prst="rect">
            <a:avLst/>
          </a:prstGeom>
          <a:noFill/>
          <a:ln/>
        </p:spPr>
        <p:txBody>
          <a:bodyPr wrap="none" lIns="0" tIns="0" rIns="0" bIns="0" rtlCol="0" anchor="t"/>
          <a:lstStyle/>
          <a:p>
            <a:pPr>
              <a:lnSpc>
                <a:spcPts val="1625"/>
              </a:lnSpc>
            </a:pPr>
            <a:r>
              <a:rPr lang="en-US" sz="2000" dirty="0">
                <a:solidFill>
                  <a:srgbClr val="272525"/>
                </a:solidFill>
                <a:ea typeface="Source Sans Pro" pitchFamily="34" charset="-122"/>
                <a:cs typeface="Source Sans Pro" pitchFamily="34" charset="-120"/>
              </a:rPr>
              <a:t>Choose appropriate training methods (e.g., classroom, online, certifications, instructor-led).</a:t>
            </a:r>
            <a:endParaRPr lang="en-US" sz="2000" dirty="0"/>
          </a:p>
        </p:txBody>
      </p:sp>
      <p:sp>
        <p:nvSpPr>
          <p:cNvPr id="13" name="Shape 11"/>
          <p:cNvSpPr/>
          <p:nvPr/>
        </p:nvSpPr>
        <p:spPr>
          <a:xfrm>
            <a:off x="1036935" y="3974207"/>
            <a:ext cx="129580" cy="777677"/>
          </a:xfrm>
          <a:prstGeom prst="roundRect">
            <a:avLst>
              <a:gd name="adj" fmla="val 42016"/>
            </a:avLst>
          </a:prstGeom>
          <a:solidFill>
            <a:srgbClr val="F0D4F7"/>
          </a:solidFill>
          <a:ln w="7620">
            <a:solidFill>
              <a:srgbClr val="D6BADD"/>
            </a:solidFill>
            <a:prstDash val="solid"/>
          </a:ln>
        </p:spPr>
      </p:sp>
      <p:sp>
        <p:nvSpPr>
          <p:cNvPr id="14" name="Text 12"/>
          <p:cNvSpPr/>
          <p:nvPr/>
        </p:nvSpPr>
        <p:spPr>
          <a:xfrm>
            <a:off x="1296094" y="4103787"/>
            <a:ext cx="1921768" cy="190599"/>
          </a:xfrm>
          <a:prstGeom prst="rect">
            <a:avLst/>
          </a:prstGeom>
          <a:noFill/>
          <a:ln/>
        </p:spPr>
        <p:txBody>
          <a:bodyPr wrap="none" lIns="0" tIns="0" rIns="0" bIns="0" rtlCol="0" anchor="t"/>
          <a:lstStyle/>
          <a:p>
            <a:pPr>
              <a:lnSpc>
                <a:spcPts val="1500"/>
              </a:lnSpc>
            </a:pPr>
            <a:r>
              <a:rPr lang="en-US" sz="2000" dirty="0">
                <a:solidFill>
                  <a:srgbClr val="272525"/>
                </a:solidFill>
                <a:ea typeface="Source Serif Pro Semi Bold" pitchFamily="34" charset="-122"/>
                <a:cs typeface="Source Serif Pro Semi Bold" pitchFamily="34" charset="-120"/>
              </a:rPr>
              <a:t>4. Program Implementation</a:t>
            </a:r>
            <a:endParaRPr lang="en-US" sz="2000" dirty="0"/>
          </a:p>
        </p:txBody>
      </p:sp>
      <p:sp>
        <p:nvSpPr>
          <p:cNvPr id="15" name="Text 13"/>
          <p:cNvSpPr/>
          <p:nvPr/>
        </p:nvSpPr>
        <p:spPr>
          <a:xfrm>
            <a:off x="1296094" y="4372074"/>
            <a:ext cx="10442278" cy="207268"/>
          </a:xfrm>
          <a:prstGeom prst="rect">
            <a:avLst/>
          </a:prstGeom>
          <a:noFill/>
          <a:ln/>
        </p:spPr>
        <p:txBody>
          <a:bodyPr wrap="none" lIns="0" tIns="0" rIns="0" bIns="0" rtlCol="0" anchor="t"/>
          <a:lstStyle/>
          <a:p>
            <a:pPr>
              <a:lnSpc>
                <a:spcPts val="1625"/>
              </a:lnSpc>
            </a:pPr>
            <a:r>
              <a:rPr lang="en-US" sz="2000" dirty="0">
                <a:solidFill>
                  <a:srgbClr val="272525"/>
                </a:solidFill>
                <a:ea typeface="Source Sans Pro" pitchFamily="34" charset="-122"/>
                <a:cs typeface="Source Sans Pro" pitchFamily="34" charset="-120"/>
              </a:rPr>
              <a:t>Execute the planned training programs for employees, partners, or vendors.</a:t>
            </a:r>
            <a:endParaRPr lang="en-US" sz="2000" dirty="0"/>
          </a:p>
        </p:txBody>
      </p:sp>
      <p:sp>
        <p:nvSpPr>
          <p:cNvPr id="16" name="Shape 14"/>
          <p:cNvSpPr/>
          <p:nvPr/>
        </p:nvSpPr>
        <p:spPr>
          <a:xfrm>
            <a:off x="842467" y="4849019"/>
            <a:ext cx="129580" cy="777677"/>
          </a:xfrm>
          <a:prstGeom prst="roundRect">
            <a:avLst>
              <a:gd name="adj" fmla="val 42016"/>
            </a:avLst>
          </a:prstGeom>
          <a:solidFill>
            <a:srgbClr val="F0D4F7"/>
          </a:solidFill>
          <a:ln w="7620">
            <a:solidFill>
              <a:srgbClr val="D6BADD"/>
            </a:solidFill>
            <a:prstDash val="solid"/>
          </a:ln>
        </p:spPr>
      </p:sp>
      <p:sp>
        <p:nvSpPr>
          <p:cNvPr id="17" name="Text 15"/>
          <p:cNvSpPr/>
          <p:nvPr/>
        </p:nvSpPr>
        <p:spPr>
          <a:xfrm>
            <a:off x="1101626" y="4978599"/>
            <a:ext cx="1830685" cy="190599"/>
          </a:xfrm>
          <a:prstGeom prst="rect">
            <a:avLst/>
          </a:prstGeom>
          <a:noFill/>
          <a:ln/>
        </p:spPr>
        <p:txBody>
          <a:bodyPr wrap="none" lIns="0" tIns="0" rIns="0" bIns="0" rtlCol="0" anchor="t"/>
          <a:lstStyle/>
          <a:p>
            <a:pPr>
              <a:lnSpc>
                <a:spcPts val="1500"/>
              </a:lnSpc>
            </a:pPr>
            <a:r>
              <a:rPr lang="en-US" sz="2000" dirty="0">
                <a:solidFill>
                  <a:srgbClr val="272525"/>
                </a:solidFill>
                <a:ea typeface="Source Serif Pro Semi Bold" pitchFamily="34" charset="-122"/>
                <a:cs typeface="Source Serif Pro Semi Bold" pitchFamily="34" charset="-120"/>
              </a:rPr>
              <a:t>5. Performance Evaluation</a:t>
            </a:r>
            <a:endParaRPr lang="en-US" sz="2000" dirty="0"/>
          </a:p>
        </p:txBody>
      </p:sp>
      <p:sp>
        <p:nvSpPr>
          <p:cNvPr id="18" name="Text 16"/>
          <p:cNvSpPr/>
          <p:nvPr/>
        </p:nvSpPr>
        <p:spPr>
          <a:xfrm>
            <a:off x="1101626" y="5246886"/>
            <a:ext cx="10636746" cy="207268"/>
          </a:xfrm>
          <a:prstGeom prst="rect">
            <a:avLst/>
          </a:prstGeom>
          <a:noFill/>
          <a:ln/>
        </p:spPr>
        <p:txBody>
          <a:bodyPr wrap="none" lIns="0" tIns="0" rIns="0" bIns="0" rtlCol="0" anchor="t"/>
          <a:lstStyle/>
          <a:p>
            <a:pPr>
              <a:lnSpc>
                <a:spcPts val="1625"/>
              </a:lnSpc>
            </a:pPr>
            <a:r>
              <a:rPr lang="en-US" sz="2000" dirty="0">
                <a:solidFill>
                  <a:srgbClr val="272525"/>
                </a:solidFill>
                <a:ea typeface="Source Sans Pro" pitchFamily="34" charset="-122"/>
                <a:cs typeface="Source Sans Pro" pitchFamily="34" charset="-120"/>
              </a:rPr>
              <a:t>Assess the output and performance post-training through feedback, certifications, or scores.</a:t>
            </a:r>
            <a:endParaRPr lang="en-US" sz="2000" dirty="0"/>
          </a:p>
        </p:txBody>
      </p:sp>
      <p:sp>
        <p:nvSpPr>
          <p:cNvPr id="19" name="Shape 17"/>
          <p:cNvSpPr/>
          <p:nvPr/>
        </p:nvSpPr>
        <p:spPr>
          <a:xfrm>
            <a:off x="647998" y="5723831"/>
            <a:ext cx="129580" cy="777677"/>
          </a:xfrm>
          <a:prstGeom prst="roundRect">
            <a:avLst>
              <a:gd name="adj" fmla="val 42016"/>
            </a:avLst>
          </a:prstGeom>
          <a:solidFill>
            <a:srgbClr val="F0D4F7"/>
          </a:solidFill>
          <a:ln w="7620">
            <a:solidFill>
              <a:srgbClr val="D6BADD"/>
            </a:solidFill>
            <a:prstDash val="solid"/>
          </a:ln>
        </p:spPr>
      </p:sp>
      <p:sp>
        <p:nvSpPr>
          <p:cNvPr id="20" name="Text 18"/>
          <p:cNvSpPr/>
          <p:nvPr/>
        </p:nvSpPr>
        <p:spPr>
          <a:xfrm>
            <a:off x="907157" y="5853411"/>
            <a:ext cx="1773039" cy="190599"/>
          </a:xfrm>
          <a:prstGeom prst="rect">
            <a:avLst/>
          </a:prstGeom>
          <a:noFill/>
          <a:ln/>
        </p:spPr>
        <p:txBody>
          <a:bodyPr wrap="none" lIns="0" tIns="0" rIns="0" bIns="0" rtlCol="0" anchor="t"/>
          <a:lstStyle/>
          <a:p>
            <a:pPr>
              <a:lnSpc>
                <a:spcPts val="1500"/>
              </a:lnSpc>
            </a:pPr>
            <a:r>
              <a:rPr lang="en-US" sz="2000" dirty="0">
                <a:solidFill>
                  <a:srgbClr val="272525"/>
                </a:solidFill>
                <a:ea typeface="Source Serif Pro Semi Bold" pitchFamily="34" charset="-122"/>
                <a:cs typeface="Source Serif Pro Semi Bold" pitchFamily="34" charset="-120"/>
              </a:rPr>
              <a:t>6. Continuous Monitoring</a:t>
            </a:r>
            <a:endParaRPr lang="en-US" sz="2000" dirty="0"/>
          </a:p>
        </p:txBody>
      </p:sp>
      <p:sp>
        <p:nvSpPr>
          <p:cNvPr id="21" name="Text 19"/>
          <p:cNvSpPr/>
          <p:nvPr/>
        </p:nvSpPr>
        <p:spPr>
          <a:xfrm>
            <a:off x="907157" y="6121698"/>
            <a:ext cx="10831215" cy="207268"/>
          </a:xfrm>
          <a:prstGeom prst="rect">
            <a:avLst/>
          </a:prstGeom>
          <a:noFill/>
          <a:ln/>
        </p:spPr>
        <p:txBody>
          <a:bodyPr wrap="none" lIns="0" tIns="0" rIns="0" bIns="0" rtlCol="0" anchor="t"/>
          <a:lstStyle/>
          <a:p>
            <a:pPr>
              <a:lnSpc>
                <a:spcPts val="1625"/>
              </a:lnSpc>
            </a:pPr>
            <a:r>
              <a:rPr lang="en-US" sz="2000" dirty="0">
                <a:solidFill>
                  <a:srgbClr val="272525"/>
                </a:solidFill>
                <a:ea typeface="Source Sans Pro" pitchFamily="34" charset="-122"/>
                <a:cs typeface="Source Sans Pro" pitchFamily="34" charset="-120"/>
              </a:rPr>
              <a:t>Regularly monitor performance and evaluate the ongoing need for further training and development.</a:t>
            </a:r>
            <a:endParaRPr lang="en-US"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ining and Development Process">
            <a:extLst>
              <a:ext uri="{FF2B5EF4-FFF2-40B4-BE49-F238E27FC236}">
                <a16:creationId xmlns:a16="http://schemas.microsoft.com/office/drawing/2014/main" id="{ACA319B2-7644-8EDB-8005-9192EB8C42CC}"/>
              </a:ext>
            </a:extLst>
          </p:cNvPr>
          <p:cNvPicPr>
            <a:picLocks noChangeAspect="1"/>
          </p:cNvPicPr>
          <p:nvPr/>
        </p:nvPicPr>
        <p:blipFill>
          <a:blip r:embed="rId2"/>
          <a:srcRect/>
          <a:stretch>
            <a:fillRect/>
          </a:stretch>
        </p:blipFill>
        <p:spPr bwMode="auto">
          <a:xfrm>
            <a:off x="2616868" y="471236"/>
            <a:ext cx="6868027" cy="4882816"/>
          </a:xfrm>
          <a:prstGeom prst="rect">
            <a:avLst/>
          </a:prstGeom>
          <a:noFill/>
          <a:ln w="9525">
            <a:noFill/>
            <a:miter lim="800000"/>
            <a:headEnd/>
            <a:tailEnd/>
          </a:ln>
        </p:spPr>
      </p:pic>
    </p:spTree>
    <p:extLst>
      <p:ext uri="{BB962C8B-B14F-4D97-AF65-F5344CB8AC3E}">
        <p14:creationId xmlns:p14="http://schemas.microsoft.com/office/powerpoint/2010/main" val="1683640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63156" y="622249"/>
            <a:ext cx="6223794" cy="1173361"/>
          </a:xfrm>
          <a:prstGeom prst="rect">
            <a:avLst/>
          </a:prstGeom>
          <a:noFill/>
          <a:ln/>
        </p:spPr>
        <p:txBody>
          <a:bodyPr wrap="square" lIns="0" tIns="0" rIns="0" bIns="0" rtlCol="0" anchor="t"/>
          <a:lstStyle/>
          <a:p>
            <a:pPr>
              <a:lnSpc>
                <a:spcPts val="4583"/>
              </a:lnSpc>
            </a:pPr>
            <a:r>
              <a:rPr lang="en-US" sz="3667" dirty="0">
                <a:solidFill>
                  <a:srgbClr val="051D3A"/>
                </a:solidFill>
                <a:latin typeface="Funnel Display" pitchFamily="34" charset="0"/>
                <a:ea typeface="Funnel Display" pitchFamily="34" charset="-122"/>
                <a:cs typeface="Funnel Display" pitchFamily="34" charset="-120"/>
              </a:rPr>
              <a:t>Models of Training</a:t>
            </a:r>
          </a:p>
          <a:p>
            <a:pPr marL="619100" indent="-619100">
              <a:lnSpc>
                <a:spcPts val="4583"/>
              </a:lnSpc>
              <a:buAutoNum type="arabicPeriod"/>
            </a:pPr>
            <a:r>
              <a:rPr lang="en-US" sz="3667" dirty="0">
                <a:solidFill>
                  <a:srgbClr val="051D3A"/>
                </a:solidFill>
                <a:latin typeface="Funnel Display" pitchFamily="34" charset="0"/>
              </a:rPr>
              <a:t>Systematic approach to Training</a:t>
            </a:r>
          </a:p>
          <a:p>
            <a:pPr marL="619100" indent="-619100">
              <a:lnSpc>
                <a:spcPts val="4583"/>
              </a:lnSpc>
              <a:buAutoNum type="arabicPeriod"/>
            </a:pPr>
            <a:r>
              <a:rPr lang="en-US" sz="3667" dirty="0">
                <a:solidFill>
                  <a:srgbClr val="051D3A"/>
                </a:solidFill>
                <a:latin typeface="Funnel Display" pitchFamily="34" charset="0"/>
              </a:rPr>
              <a:t>Transitional Training</a:t>
            </a:r>
          </a:p>
          <a:p>
            <a:pPr marL="619100" indent="-619100">
              <a:lnSpc>
                <a:spcPts val="4583"/>
              </a:lnSpc>
              <a:buAutoNum type="arabicPeriod"/>
            </a:pPr>
            <a:r>
              <a:rPr lang="en-US" sz="3667" dirty="0">
                <a:solidFill>
                  <a:srgbClr val="051D3A"/>
                </a:solidFill>
                <a:latin typeface="Funnel Display" pitchFamily="34" charset="0"/>
              </a:rPr>
              <a:t>System Model Training</a:t>
            </a:r>
            <a:endParaRPr lang="en-US" sz="3667" dirty="0"/>
          </a:p>
        </p:txBody>
      </p:sp>
      <p:sp>
        <p:nvSpPr>
          <p:cNvPr id="4" name="Text 1"/>
          <p:cNvSpPr/>
          <p:nvPr/>
        </p:nvSpPr>
        <p:spPr>
          <a:xfrm>
            <a:off x="5270104" y="3846016"/>
            <a:ext cx="6223794" cy="1354299"/>
          </a:xfrm>
          <a:prstGeom prst="rect">
            <a:avLst/>
          </a:prstGeom>
          <a:noFill/>
          <a:ln/>
        </p:spPr>
        <p:txBody>
          <a:bodyPr wrap="square" lIns="0" tIns="0" rIns="0" bIns="0" rtlCol="0" anchor="t"/>
          <a:lstStyle/>
          <a:p>
            <a:pPr algn="just">
              <a:lnSpc>
                <a:spcPts val="2500"/>
              </a:lnSpc>
            </a:pPr>
            <a:r>
              <a:rPr lang="en-US" sz="2000" dirty="0">
                <a:solidFill>
                  <a:srgbClr val="2B3541"/>
                </a:solidFill>
                <a:latin typeface="Funnel Sans" pitchFamily="34" charset="0"/>
                <a:ea typeface="Funnel Sans" pitchFamily="34" charset="-122"/>
                <a:cs typeface="Funnel Sans" pitchFamily="34" charset="-120"/>
              </a:rPr>
              <a:t>Explore systematic and transitional training approaches to foster a skilled and adaptable workforce, driving organizational success.</a:t>
            </a:r>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764454" y="371971"/>
            <a:ext cx="6517084" cy="528439"/>
          </a:xfrm>
          <a:prstGeom prst="rect">
            <a:avLst/>
          </a:prstGeom>
          <a:noFill/>
          <a:ln/>
        </p:spPr>
        <p:txBody>
          <a:bodyPr wrap="none" lIns="0" tIns="0" rIns="0" bIns="0" rtlCol="0" anchor="t"/>
          <a:lstStyle/>
          <a:p>
            <a:pPr algn="ctr">
              <a:lnSpc>
                <a:spcPts val="4125"/>
              </a:lnSpc>
            </a:pPr>
            <a:r>
              <a:rPr lang="en-US" sz="3292" dirty="0">
                <a:solidFill>
                  <a:srgbClr val="051D3A"/>
                </a:solidFill>
                <a:latin typeface="Funnel Display" pitchFamily="34" charset="0"/>
                <a:ea typeface="Funnel Display" pitchFamily="34" charset="-122"/>
                <a:cs typeface="Funnel Display" pitchFamily="34" charset="-120"/>
              </a:rPr>
              <a:t>Systematic Approach to Training</a:t>
            </a:r>
            <a:endParaRPr lang="en-US" sz="3292" dirty="0"/>
          </a:p>
        </p:txBody>
      </p:sp>
      <p:sp>
        <p:nvSpPr>
          <p:cNvPr id="3" name="Text 1"/>
          <p:cNvSpPr/>
          <p:nvPr/>
        </p:nvSpPr>
        <p:spPr>
          <a:xfrm>
            <a:off x="628849" y="1524000"/>
            <a:ext cx="10934303" cy="862310"/>
          </a:xfrm>
          <a:prstGeom prst="rect">
            <a:avLst/>
          </a:prstGeom>
          <a:noFill/>
          <a:ln/>
        </p:spPr>
        <p:txBody>
          <a:bodyPr wrap="square" lIns="0" tIns="0" rIns="0" bIns="0" rtlCol="0" anchor="t"/>
          <a:lstStyle/>
          <a:p>
            <a:pPr algn="just">
              <a:lnSpc>
                <a:spcPts val="2250"/>
              </a:lnSpc>
            </a:pPr>
            <a:r>
              <a:rPr lang="en-US" sz="2000" dirty="0">
                <a:solidFill>
                  <a:srgbClr val="2B3541"/>
                </a:solidFill>
                <a:latin typeface="Funnel Sans" pitchFamily="34" charset="0"/>
                <a:ea typeface="Funnel Sans" pitchFamily="34" charset="-122"/>
                <a:cs typeface="Funnel Sans" pitchFamily="34" charset="-120"/>
              </a:rPr>
              <a:t>Training is the deliberate application of formal processes to impart knowledge and help people acquire the necessary skills to perform their jobs satisfactorily. This structured methodology ensures consistent employee development, aligning with organizational goals and fostering a competent workforce.</a:t>
            </a:r>
          </a:p>
          <a:p>
            <a:pPr algn="just">
              <a:spcAft>
                <a:spcPts val="500"/>
              </a:spcAft>
            </a:pPr>
            <a:endParaRPr lang="en-US" sz="1500" dirty="0">
              <a:solidFill>
                <a:srgbClr val="0A0A0A"/>
              </a:solidFill>
              <a:latin typeface="Times New Roman" panose="02020603050405020304" pitchFamily="18" charset="0"/>
              <a:ea typeface="Times New Roman" panose="02020603050405020304" pitchFamily="18" charset="0"/>
            </a:endParaRPr>
          </a:p>
          <a:p>
            <a:pPr algn="just">
              <a:spcAft>
                <a:spcPts val="500"/>
              </a:spcAft>
            </a:pPr>
            <a:r>
              <a:rPr lang="en-US" sz="2333" dirty="0">
                <a:solidFill>
                  <a:srgbClr val="0A0A0A"/>
                </a:solidFill>
                <a:latin typeface="Times New Roman" panose="02020603050405020304" pitchFamily="18" charset="0"/>
                <a:ea typeface="Times New Roman" panose="02020603050405020304" pitchFamily="18" charset="0"/>
              </a:rPr>
              <a:t>Stage 1: Identify and define training needs</a:t>
            </a:r>
            <a:endParaRPr lang="en-IN" sz="2333" dirty="0">
              <a:latin typeface="Times New Roman" panose="02020603050405020304" pitchFamily="18" charset="0"/>
              <a:ea typeface="Times New Roman" panose="02020603050405020304" pitchFamily="18" charset="0"/>
            </a:endParaRPr>
          </a:p>
          <a:p>
            <a:pPr algn="just">
              <a:spcAft>
                <a:spcPts val="500"/>
              </a:spcAft>
            </a:pPr>
            <a:endParaRPr lang="en-US" sz="2333" dirty="0">
              <a:solidFill>
                <a:srgbClr val="0A0A0A"/>
              </a:solidFill>
              <a:latin typeface="Times New Roman" panose="02020603050405020304" pitchFamily="18" charset="0"/>
              <a:ea typeface="Times New Roman" panose="02020603050405020304" pitchFamily="18" charset="0"/>
            </a:endParaRPr>
          </a:p>
          <a:p>
            <a:pPr algn="just">
              <a:spcAft>
                <a:spcPts val="500"/>
              </a:spcAft>
            </a:pPr>
            <a:r>
              <a:rPr lang="en-US" sz="2333" dirty="0">
                <a:solidFill>
                  <a:srgbClr val="0A0A0A"/>
                </a:solidFill>
                <a:latin typeface="Times New Roman" panose="02020603050405020304" pitchFamily="18" charset="0"/>
                <a:ea typeface="Times New Roman" panose="02020603050405020304" pitchFamily="18" charset="0"/>
              </a:rPr>
              <a:t>Stage 2: Design learning and development </a:t>
            </a:r>
            <a:r>
              <a:rPr lang="en-US" sz="2333" dirty="0" err="1">
                <a:solidFill>
                  <a:srgbClr val="0A0A0A"/>
                </a:solidFill>
                <a:latin typeface="Times New Roman" panose="02020603050405020304" pitchFamily="18" charset="0"/>
                <a:ea typeface="Times New Roman" panose="02020603050405020304" pitchFamily="18" charset="0"/>
              </a:rPr>
              <a:t>programme</a:t>
            </a:r>
            <a:endParaRPr lang="en-IN" sz="2333" dirty="0">
              <a:latin typeface="Times New Roman" panose="02020603050405020304" pitchFamily="18" charset="0"/>
              <a:ea typeface="Times New Roman" panose="02020603050405020304" pitchFamily="18" charset="0"/>
            </a:endParaRPr>
          </a:p>
          <a:p>
            <a:pPr algn="just">
              <a:spcAft>
                <a:spcPts val="500"/>
              </a:spcAft>
            </a:pPr>
            <a:endParaRPr lang="en-US" sz="2333" dirty="0">
              <a:solidFill>
                <a:srgbClr val="0A0A0A"/>
              </a:solidFill>
              <a:latin typeface="Times New Roman" panose="02020603050405020304" pitchFamily="18" charset="0"/>
              <a:ea typeface="Times New Roman" panose="02020603050405020304" pitchFamily="18" charset="0"/>
            </a:endParaRPr>
          </a:p>
          <a:p>
            <a:pPr algn="just">
              <a:spcAft>
                <a:spcPts val="500"/>
              </a:spcAft>
            </a:pPr>
            <a:r>
              <a:rPr lang="en-US" sz="2333" dirty="0">
                <a:solidFill>
                  <a:srgbClr val="0A0A0A"/>
                </a:solidFill>
                <a:latin typeface="Times New Roman" panose="02020603050405020304" pitchFamily="18" charset="0"/>
                <a:ea typeface="Times New Roman" panose="02020603050405020304" pitchFamily="18" charset="0"/>
              </a:rPr>
              <a:t>Stage 3: Implementing learning events and </a:t>
            </a:r>
            <a:r>
              <a:rPr lang="en-US" sz="2333" dirty="0" err="1">
                <a:solidFill>
                  <a:srgbClr val="0A0A0A"/>
                </a:solidFill>
                <a:latin typeface="Times New Roman" panose="02020603050405020304" pitchFamily="18" charset="0"/>
                <a:ea typeface="Times New Roman" panose="02020603050405020304" pitchFamily="18" charset="0"/>
              </a:rPr>
              <a:t>programmes</a:t>
            </a:r>
            <a:endParaRPr lang="en-IN" sz="2333" dirty="0">
              <a:latin typeface="Times New Roman" panose="02020603050405020304" pitchFamily="18" charset="0"/>
              <a:ea typeface="Times New Roman" panose="02020603050405020304" pitchFamily="18" charset="0"/>
            </a:endParaRPr>
          </a:p>
          <a:p>
            <a:pPr algn="just">
              <a:spcAft>
                <a:spcPts val="500"/>
              </a:spcAft>
            </a:pPr>
            <a:endParaRPr lang="en-US" sz="2333" dirty="0">
              <a:solidFill>
                <a:srgbClr val="0A0A0A"/>
              </a:solidFill>
              <a:latin typeface="Times New Roman" panose="02020603050405020304" pitchFamily="18" charset="0"/>
              <a:ea typeface="Times New Roman" panose="02020603050405020304" pitchFamily="18" charset="0"/>
            </a:endParaRPr>
          </a:p>
          <a:p>
            <a:pPr algn="just">
              <a:spcAft>
                <a:spcPts val="500"/>
              </a:spcAft>
            </a:pPr>
            <a:r>
              <a:rPr lang="en-US" sz="2333" dirty="0">
                <a:solidFill>
                  <a:srgbClr val="0A0A0A"/>
                </a:solidFill>
                <a:latin typeface="Times New Roman" panose="02020603050405020304" pitchFamily="18" charset="0"/>
                <a:ea typeface="Times New Roman" panose="02020603050405020304" pitchFamily="18" charset="0"/>
              </a:rPr>
              <a:t>Stage 4: Systematically evaluate training</a:t>
            </a:r>
            <a:endParaRPr lang="en-IN" sz="2333" dirty="0">
              <a:latin typeface="Times New Roman" panose="02020603050405020304" pitchFamily="18" charset="0"/>
              <a:ea typeface="Times New Roman" panose="02020603050405020304" pitchFamily="18" charset="0"/>
            </a:endParaRPr>
          </a:p>
          <a:p>
            <a:pPr algn="just">
              <a:lnSpc>
                <a:spcPts val="2250"/>
              </a:lnSpc>
            </a:pPr>
            <a:endParaRPr lang="en-US" sz="1375" dirty="0"/>
          </a:p>
        </p:txBody>
      </p:sp>
      <p:sp>
        <p:nvSpPr>
          <p:cNvPr id="6" name="Text 4"/>
          <p:cNvSpPr/>
          <p:nvPr/>
        </p:nvSpPr>
        <p:spPr>
          <a:xfrm>
            <a:off x="3209677" y="2723158"/>
            <a:ext cx="215603" cy="269478"/>
          </a:xfrm>
          <a:prstGeom prst="rect">
            <a:avLst/>
          </a:prstGeom>
          <a:noFill/>
          <a:ln/>
        </p:spPr>
        <p:txBody>
          <a:bodyPr wrap="none" lIns="0" tIns="0" rIns="0" bIns="0" rtlCol="0" anchor="t"/>
          <a:lstStyle/>
          <a:p>
            <a:pPr>
              <a:lnSpc>
                <a:spcPts val="2708"/>
              </a:lnSpc>
            </a:pPr>
            <a:r>
              <a:rPr lang="en-US" sz="1667" dirty="0">
                <a:solidFill>
                  <a:srgbClr val="FFFFFF"/>
                </a:solidFill>
                <a:latin typeface="Funnel Display" pitchFamily="34" charset="0"/>
                <a:ea typeface="Funnel Display" pitchFamily="34" charset="-122"/>
                <a:cs typeface="Funnel Display" pitchFamily="34" charset="-120"/>
              </a:rPr>
              <a:t>1</a:t>
            </a:r>
            <a:endParaRPr lang="en-US" sz="1667" dirty="0"/>
          </a:p>
        </p:txBody>
      </p:sp>
      <p:sp>
        <p:nvSpPr>
          <p:cNvPr id="11" name="Text 9"/>
          <p:cNvSpPr/>
          <p:nvPr/>
        </p:nvSpPr>
        <p:spPr>
          <a:xfrm>
            <a:off x="8766622" y="2723158"/>
            <a:ext cx="215603" cy="269478"/>
          </a:xfrm>
          <a:prstGeom prst="rect">
            <a:avLst/>
          </a:prstGeom>
          <a:noFill/>
          <a:ln/>
        </p:spPr>
        <p:txBody>
          <a:bodyPr wrap="none" lIns="0" tIns="0" rIns="0" bIns="0" rtlCol="0" anchor="t"/>
          <a:lstStyle/>
          <a:p>
            <a:pPr>
              <a:lnSpc>
                <a:spcPts val="2708"/>
              </a:lnSpc>
            </a:pPr>
            <a:r>
              <a:rPr lang="en-US" sz="1667" dirty="0">
                <a:solidFill>
                  <a:srgbClr val="FFFFFF"/>
                </a:solidFill>
                <a:latin typeface="Funnel Display" pitchFamily="34" charset="0"/>
                <a:ea typeface="Funnel Display" pitchFamily="34" charset="-122"/>
                <a:cs typeface="Funnel Display" pitchFamily="34" charset="-120"/>
              </a:rPr>
              <a:t>2</a:t>
            </a:r>
            <a:endParaRPr lang="en-US" sz="1667" dirty="0"/>
          </a:p>
        </p:txBody>
      </p:sp>
      <p:sp>
        <p:nvSpPr>
          <p:cNvPr id="16" name="Text 14"/>
          <p:cNvSpPr/>
          <p:nvPr/>
        </p:nvSpPr>
        <p:spPr>
          <a:xfrm>
            <a:off x="3209677" y="4485978"/>
            <a:ext cx="215603" cy="269478"/>
          </a:xfrm>
          <a:prstGeom prst="rect">
            <a:avLst/>
          </a:prstGeom>
          <a:noFill/>
          <a:ln/>
        </p:spPr>
        <p:txBody>
          <a:bodyPr wrap="none" lIns="0" tIns="0" rIns="0" bIns="0" rtlCol="0" anchor="t"/>
          <a:lstStyle/>
          <a:p>
            <a:pPr>
              <a:lnSpc>
                <a:spcPts val="2708"/>
              </a:lnSpc>
            </a:pPr>
            <a:endParaRPr lang="en-US" sz="1667" dirty="0"/>
          </a:p>
        </p:txBody>
      </p:sp>
      <p:sp>
        <p:nvSpPr>
          <p:cNvPr id="21" name="Text 19"/>
          <p:cNvSpPr/>
          <p:nvPr/>
        </p:nvSpPr>
        <p:spPr>
          <a:xfrm>
            <a:off x="8766622" y="4485978"/>
            <a:ext cx="215603" cy="269478"/>
          </a:xfrm>
          <a:prstGeom prst="rect">
            <a:avLst/>
          </a:prstGeom>
          <a:noFill/>
          <a:ln/>
        </p:spPr>
        <p:txBody>
          <a:bodyPr wrap="none" lIns="0" tIns="0" rIns="0" bIns="0" rtlCol="0" anchor="t"/>
          <a:lstStyle/>
          <a:p>
            <a:pPr>
              <a:lnSpc>
                <a:spcPts val="2708"/>
              </a:lnSpc>
            </a:pPr>
            <a:r>
              <a:rPr lang="en-US" sz="1667" dirty="0">
                <a:solidFill>
                  <a:srgbClr val="FFFFFF"/>
                </a:solidFill>
                <a:latin typeface="Funnel Display" pitchFamily="34" charset="0"/>
                <a:ea typeface="Funnel Display" pitchFamily="34" charset="-122"/>
                <a:cs typeface="Funnel Display" pitchFamily="34" charset="-120"/>
              </a:rPr>
              <a:t>4</a:t>
            </a:r>
            <a:endParaRPr lang="en-US" sz="1667"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3013</Words>
  <Application>Microsoft Office PowerPoint</Application>
  <PresentationFormat>Widescreen</PresentationFormat>
  <Paragraphs>333</Paragraphs>
  <Slides>34</Slides>
  <Notes>25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Arial</vt:lpstr>
      <vt:lpstr>Barlow Bold</vt:lpstr>
      <vt:lpstr>Calibri</vt:lpstr>
      <vt:lpstr>Calibri Light</vt:lpstr>
      <vt:lpstr>Funnel Display</vt:lpstr>
      <vt:lpstr>Funnel Sans</vt:lpstr>
      <vt:lpstr>Instrument Sans Medium</vt:lpstr>
      <vt:lpstr>Instrument Sans Semi Bold</vt:lpstr>
      <vt:lpstr>Montserrat</vt:lpstr>
      <vt:lpstr>Source Sans Pro</vt:lpstr>
      <vt:lpstr>Source Serif Pro Semi Bold</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Kishore Babu ZH</dc:creator>
  <cp:lastModifiedBy>Kishore Babu ZH</cp:lastModifiedBy>
  <cp:revision>1</cp:revision>
  <dcterms:created xsi:type="dcterms:W3CDTF">2025-10-27T10:15:22Z</dcterms:created>
  <dcterms:modified xsi:type="dcterms:W3CDTF">2025-10-27T10:16:29Z</dcterms:modified>
</cp:coreProperties>
</file>