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6" r:id="rId10"/>
    <p:sldId id="268" r:id="rId11"/>
    <p:sldId id="269" r:id="rId12"/>
    <p:sldId id="267" r:id="rId13"/>
    <p:sldId id="270" r:id="rId14"/>
    <p:sldId id="271" r:id="rId15"/>
    <p:sldId id="273" r:id="rId16"/>
    <p:sldId id="284" r:id="rId17"/>
    <p:sldId id="285" r:id="rId18"/>
    <p:sldId id="272" r:id="rId19"/>
    <p:sldId id="274" r:id="rId20"/>
    <p:sldId id="275" r:id="rId21"/>
    <p:sldId id="276" r:id="rId22"/>
    <p:sldId id="277" r:id="rId23"/>
    <p:sldId id="278" r:id="rId24"/>
    <p:sldId id="279" r:id="rId25"/>
    <p:sldId id="280" r:id="rId26"/>
    <p:sldId id="281" r:id="rId27"/>
    <p:sldId id="282" r:id="rId28"/>
    <p:sldId id="283" r:id="rId29"/>
    <p:sldId id="286" r:id="rId30"/>
    <p:sldId id="287" r:id="rId31"/>
    <p:sldId id="288" r:id="rId32"/>
    <p:sldId id="289" r:id="rId33"/>
    <p:sldId id="290" r:id="rId34"/>
    <p:sldId id="291" r:id="rId35"/>
    <p:sldId id="293" r:id="rId36"/>
    <p:sldId id="294" r:id="rId37"/>
    <p:sldId id="295" r:id="rId38"/>
    <p:sldId id="292"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 id="310" r:id="rId54"/>
    <p:sldId id="311" r:id="rId55"/>
    <p:sldId id="312" r:id="rId56"/>
    <p:sldId id="313" r:id="rId57"/>
    <p:sldId id="314" r:id="rId5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42FB31-F6A3-4C13-A217-A2BB1F84CEEE}" v="26" dt="2025-09-19T04:48:16.7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jay kumar" userId="a85925e5426fb3e9" providerId="LiveId" clId="{86DF2A4B-81D7-4277-9D4B-FE6BAC274C93}"/>
    <pc:docChg chg="custSel addSld modSld">
      <pc:chgData name="vijay kumar" userId="a85925e5426fb3e9" providerId="LiveId" clId="{86DF2A4B-81D7-4277-9D4B-FE6BAC274C93}" dt="2025-09-19T04:48:27.721" v="127" actId="14100"/>
      <pc:docMkLst>
        <pc:docMk/>
      </pc:docMkLst>
      <pc:sldChg chg="modSp mod">
        <pc:chgData name="vijay kumar" userId="a85925e5426fb3e9" providerId="LiveId" clId="{86DF2A4B-81D7-4277-9D4B-FE6BAC274C93}" dt="2025-09-19T04:30:24.266" v="9" actId="313"/>
        <pc:sldMkLst>
          <pc:docMk/>
          <pc:sldMk cId="3074847475" sldId="304"/>
        </pc:sldMkLst>
        <pc:spChg chg="mod">
          <ac:chgData name="vijay kumar" userId="a85925e5426fb3e9" providerId="LiveId" clId="{86DF2A4B-81D7-4277-9D4B-FE6BAC274C93}" dt="2025-09-19T04:29:14.681" v="0"/>
          <ac:spMkLst>
            <pc:docMk/>
            <pc:sldMk cId="3074847475" sldId="304"/>
            <ac:spMk id="2" creationId="{1095BD23-E6C5-E3BA-CEB0-63BA0BD87130}"/>
          </ac:spMkLst>
        </pc:spChg>
        <pc:spChg chg="mod">
          <ac:chgData name="vijay kumar" userId="a85925e5426fb3e9" providerId="LiveId" clId="{86DF2A4B-81D7-4277-9D4B-FE6BAC274C93}" dt="2025-09-19T04:30:24.266" v="9" actId="313"/>
          <ac:spMkLst>
            <pc:docMk/>
            <pc:sldMk cId="3074847475" sldId="304"/>
            <ac:spMk id="3" creationId="{07F24E18-4B41-7693-28FC-431BAD4187C8}"/>
          </ac:spMkLst>
        </pc:spChg>
      </pc:sldChg>
      <pc:sldChg chg="delSp modSp mod">
        <pc:chgData name="vijay kumar" userId="a85925e5426fb3e9" providerId="LiveId" clId="{86DF2A4B-81D7-4277-9D4B-FE6BAC274C93}" dt="2025-09-19T04:38:50.289" v="61" actId="20577"/>
        <pc:sldMkLst>
          <pc:docMk/>
          <pc:sldMk cId="445328855" sldId="305"/>
        </pc:sldMkLst>
        <pc:spChg chg="del">
          <ac:chgData name="vijay kumar" userId="a85925e5426fb3e9" providerId="LiveId" clId="{86DF2A4B-81D7-4277-9D4B-FE6BAC274C93}" dt="2025-09-19T04:30:45.987" v="11" actId="21"/>
          <ac:spMkLst>
            <pc:docMk/>
            <pc:sldMk cId="445328855" sldId="305"/>
            <ac:spMk id="2" creationId="{85469AE8-05CF-0761-221A-2560AE238D51}"/>
          </ac:spMkLst>
        </pc:spChg>
        <pc:spChg chg="mod">
          <ac:chgData name="vijay kumar" userId="a85925e5426fb3e9" providerId="LiveId" clId="{86DF2A4B-81D7-4277-9D4B-FE6BAC274C93}" dt="2025-09-19T04:38:50.289" v="61" actId="20577"/>
          <ac:spMkLst>
            <pc:docMk/>
            <pc:sldMk cId="445328855" sldId="305"/>
            <ac:spMk id="3" creationId="{838614C0-3504-6F1E-D8E1-FEDCBD51302B}"/>
          </ac:spMkLst>
        </pc:spChg>
      </pc:sldChg>
      <pc:sldChg chg="addSp delSp modSp mod">
        <pc:chgData name="vijay kumar" userId="a85925e5426fb3e9" providerId="LiveId" clId="{86DF2A4B-81D7-4277-9D4B-FE6BAC274C93}" dt="2025-09-19T04:32:39.777" v="24" actId="14100"/>
        <pc:sldMkLst>
          <pc:docMk/>
          <pc:sldMk cId="3178852770" sldId="306"/>
        </pc:sldMkLst>
        <pc:spChg chg="del">
          <ac:chgData name="vijay kumar" userId="a85925e5426fb3e9" providerId="LiveId" clId="{86DF2A4B-81D7-4277-9D4B-FE6BAC274C93}" dt="2025-09-19T04:31:51.178" v="15" actId="21"/>
          <ac:spMkLst>
            <pc:docMk/>
            <pc:sldMk cId="3178852770" sldId="306"/>
            <ac:spMk id="2" creationId="{150D366A-9E90-DE86-BC29-F6E0B71B3491}"/>
          </ac:spMkLst>
        </pc:spChg>
        <pc:spChg chg="mod">
          <ac:chgData name="vijay kumar" userId="a85925e5426fb3e9" providerId="LiveId" clId="{86DF2A4B-81D7-4277-9D4B-FE6BAC274C93}" dt="2025-09-19T04:32:10.517" v="18" actId="20577"/>
          <ac:spMkLst>
            <pc:docMk/>
            <pc:sldMk cId="3178852770" sldId="306"/>
            <ac:spMk id="3" creationId="{08F80D95-1055-66BF-AE1A-8057EE399B1E}"/>
          </ac:spMkLst>
        </pc:spChg>
        <pc:picChg chg="add mod">
          <ac:chgData name="vijay kumar" userId="a85925e5426fb3e9" providerId="LiveId" clId="{86DF2A4B-81D7-4277-9D4B-FE6BAC274C93}" dt="2025-09-19T04:32:39.777" v="24" actId="14100"/>
          <ac:picMkLst>
            <pc:docMk/>
            <pc:sldMk cId="3178852770" sldId="306"/>
            <ac:picMk id="4" creationId="{D75C9312-2656-30E6-66F4-C3C267A00C86}"/>
          </ac:picMkLst>
        </pc:picChg>
      </pc:sldChg>
      <pc:sldChg chg="addSp delSp modSp mod">
        <pc:chgData name="vijay kumar" userId="a85925e5426fb3e9" providerId="LiveId" clId="{86DF2A4B-81D7-4277-9D4B-FE6BAC274C93}" dt="2025-09-19T04:33:13.445" v="31" actId="14100"/>
        <pc:sldMkLst>
          <pc:docMk/>
          <pc:sldMk cId="691585026" sldId="307"/>
        </pc:sldMkLst>
        <pc:spChg chg="del">
          <ac:chgData name="vijay kumar" userId="a85925e5426fb3e9" providerId="LiveId" clId="{86DF2A4B-81D7-4277-9D4B-FE6BAC274C93}" dt="2025-09-19T04:32:46.110" v="25" actId="21"/>
          <ac:spMkLst>
            <pc:docMk/>
            <pc:sldMk cId="691585026" sldId="307"/>
            <ac:spMk id="2" creationId="{C2EAF56F-07AF-3E6E-D8DC-0E017D080034}"/>
          </ac:spMkLst>
        </pc:spChg>
        <pc:spChg chg="del mod">
          <ac:chgData name="vijay kumar" userId="a85925e5426fb3e9" providerId="LiveId" clId="{86DF2A4B-81D7-4277-9D4B-FE6BAC274C93}" dt="2025-09-19T04:33:04.708" v="27"/>
          <ac:spMkLst>
            <pc:docMk/>
            <pc:sldMk cId="691585026" sldId="307"/>
            <ac:spMk id="3" creationId="{1C24377B-FC9C-BFD4-2A21-0A97B77CE427}"/>
          </ac:spMkLst>
        </pc:spChg>
        <pc:picChg chg="add mod">
          <ac:chgData name="vijay kumar" userId="a85925e5426fb3e9" providerId="LiveId" clId="{86DF2A4B-81D7-4277-9D4B-FE6BAC274C93}" dt="2025-09-19T04:33:13.445" v="31" actId="14100"/>
          <ac:picMkLst>
            <pc:docMk/>
            <pc:sldMk cId="691585026" sldId="307"/>
            <ac:picMk id="4" creationId="{AF68A19B-562C-6C41-E5A8-72CBB293B48A}"/>
          </ac:picMkLst>
        </pc:picChg>
      </pc:sldChg>
      <pc:sldChg chg="addSp delSp modSp mod">
        <pc:chgData name="vijay kumar" userId="a85925e5426fb3e9" providerId="LiveId" clId="{86DF2A4B-81D7-4277-9D4B-FE6BAC274C93}" dt="2025-09-19T04:35:06.631" v="38" actId="14100"/>
        <pc:sldMkLst>
          <pc:docMk/>
          <pc:sldMk cId="1076073935" sldId="308"/>
        </pc:sldMkLst>
        <pc:spChg chg="del">
          <ac:chgData name="vijay kumar" userId="a85925e5426fb3e9" providerId="LiveId" clId="{86DF2A4B-81D7-4277-9D4B-FE6BAC274C93}" dt="2025-09-19T04:34:04.178" v="33" actId="21"/>
          <ac:spMkLst>
            <pc:docMk/>
            <pc:sldMk cId="1076073935" sldId="308"/>
            <ac:spMk id="2" creationId="{1D2AC353-074A-B485-5318-C928CCEE23A5}"/>
          </ac:spMkLst>
        </pc:spChg>
        <pc:spChg chg="mod">
          <ac:chgData name="vijay kumar" userId="a85925e5426fb3e9" providerId="LiveId" clId="{86DF2A4B-81D7-4277-9D4B-FE6BAC274C93}" dt="2025-09-19T04:34:08.644" v="34" actId="14100"/>
          <ac:spMkLst>
            <pc:docMk/>
            <pc:sldMk cId="1076073935" sldId="308"/>
            <ac:spMk id="3" creationId="{03AC56D3-5986-4509-F1D5-4C90F6A93BAC}"/>
          </ac:spMkLst>
        </pc:spChg>
        <pc:picChg chg="add mod">
          <ac:chgData name="vijay kumar" userId="a85925e5426fb3e9" providerId="LiveId" clId="{86DF2A4B-81D7-4277-9D4B-FE6BAC274C93}" dt="2025-09-19T04:35:06.631" v="38" actId="14100"/>
          <ac:picMkLst>
            <pc:docMk/>
            <pc:sldMk cId="1076073935" sldId="308"/>
            <ac:picMk id="4" creationId="{AE6DB73E-7FBE-F5D5-F915-22451063F266}"/>
          </ac:picMkLst>
        </pc:picChg>
      </pc:sldChg>
      <pc:sldChg chg="delSp modSp mod">
        <pc:chgData name="vijay kumar" userId="a85925e5426fb3e9" providerId="LiveId" clId="{86DF2A4B-81D7-4277-9D4B-FE6BAC274C93}" dt="2025-09-19T04:41:00.196" v="72" actId="20577"/>
        <pc:sldMkLst>
          <pc:docMk/>
          <pc:sldMk cId="1359162908" sldId="309"/>
        </pc:sldMkLst>
        <pc:spChg chg="del">
          <ac:chgData name="vijay kumar" userId="a85925e5426fb3e9" providerId="LiveId" clId="{86DF2A4B-81D7-4277-9D4B-FE6BAC274C93}" dt="2025-09-19T04:36:17.246" v="40" actId="21"/>
          <ac:spMkLst>
            <pc:docMk/>
            <pc:sldMk cId="1359162908" sldId="309"/>
            <ac:spMk id="2" creationId="{14813DBE-6EF8-5D53-D820-ABD79E845A65}"/>
          </ac:spMkLst>
        </pc:spChg>
        <pc:spChg chg="mod">
          <ac:chgData name="vijay kumar" userId="a85925e5426fb3e9" providerId="LiveId" clId="{86DF2A4B-81D7-4277-9D4B-FE6BAC274C93}" dt="2025-09-19T04:41:00.196" v="72" actId="20577"/>
          <ac:spMkLst>
            <pc:docMk/>
            <pc:sldMk cId="1359162908" sldId="309"/>
            <ac:spMk id="3" creationId="{CE2E5C58-7C35-60D6-DF20-E1DA267FF7C3}"/>
          </ac:spMkLst>
        </pc:spChg>
      </pc:sldChg>
      <pc:sldChg chg="modSp new mod">
        <pc:chgData name="vijay kumar" userId="a85925e5426fb3e9" providerId="LiveId" clId="{86DF2A4B-81D7-4277-9D4B-FE6BAC274C93}" dt="2025-09-19T04:42:50.330" v="80" actId="20577"/>
        <pc:sldMkLst>
          <pc:docMk/>
          <pc:sldMk cId="1060412117" sldId="310"/>
        </pc:sldMkLst>
        <pc:spChg chg="mod">
          <ac:chgData name="vijay kumar" userId="a85925e5426fb3e9" providerId="LiveId" clId="{86DF2A4B-81D7-4277-9D4B-FE6BAC274C93}" dt="2025-09-19T04:42:25.256" v="78"/>
          <ac:spMkLst>
            <pc:docMk/>
            <pc:sldMk cId="1060412117" sldId="310"/>
            <ac:spMk id="2" creationId="{7AD7F464-CEFF-203D-FD82-D96F5F6AD7CA}"/>
          </ac:spMkLst>
        </pc:spChg>
        <pc:spChg chg="mod">
          <ac:chgData name="vijay kumar" userId="a85925e5426fb3e9" providerId="LiveId" clId="{86DF2A4B-81D7-4277-9D4B-FE6BAC274C93}" dt="2025-09-19T04:42:50.330" v="80" actId="20577"/>
          <ac:spMkLst>
            <pc:docMk/>
            <pc:sldMk cId="1060412117" sldId="310"/>
            <ac:spMk id="3" creationId="{77C1C017-5817-EA41-074A-89CB1618C33A}"/>
          </ac:spMkLst>
        </pc:spChg>
      </pc:sldChg>
      <pc:sldChg chg="modSp add mod">
        <pc:chgData name="vijay kumar" userId="a85925e5426fb3e9" providerId="LiveId" clId="{86DF2A4B-81D7-4277-9D4B-FE6BAC274C93}" dt="2025-09-19T04:44:28.950" v="96" actId="27636"/>
        <pc:sldMkLst>
          <pc:docMk/>
          <pc:sldMk cId="2283823852" sldId="311"/>
        </pc:sldMkLst>
        <pc:spChg chg="mod">
          <ac:chgData name="vijay kumar" userId="a85925e5426fb3e9" providerId="LiveId" clId="{86DF2A4B-81D7-4277-9D4B-FE6BAC274C93}" dt="2025-09-19T04:43:31.899" v="85"/>
          <ac:spMkLst>
            <pc:docMk/>
            <pc:sldMk cId="2283823852" sldId="311"/>
            <ac:spMk id="2" creationId="{32598013-1D29-0026-54A3-B26057213CF3}"/>
          </ac:spMkLst>
        </pc:spChg>
        <pc:spChg chg="mod">
          <ac:chgData name="vijay kumar" userId="a85925e5426fb3e9" providerId="LiveId" clId="{86DF2A4B-81D7-4277-9D4B-FE6BAC274C93}" dt="2025-09-19T04:44:28.950" v="96" actId="27636"/>
          <ac:spMkLst>
            <pc:docMk/>
            <pc:sldMk cId="2283823852" sldId="311"/>
            <ac:spMk id="3" creationId="{654D7A4C-FCF7-501A-075E-5450221B2FE3}"/>
          </ac:spMkLst>
        </pc:spChg>
      </pc:sldChg>
      <pc:sldChg chg="addSp delSp modSp add mod">
        <pc:chgData name="vijay kumar" userId="a85925e5426fb3e9" providerId="LiveId" clId="{86DF2A4B-81D7-4277-9D4B-FE6BAC274C93}" dt="2025-09-19T04:45:48.705" v="109" actId="14100"/>
        <pc:sldMkLst>
          <pc:docMk/>
          <pc:sldMk cId="2379980124" sldId="312"/>
        </pc:sldMkLst>
        <pc:spChg chg="del">
          <ac:chgData name="vijay kumar" userId="a85925e5426fb3e9" providerId="LiveId" clId="{86DF2A4B-81D7-4277-9D4B-FE6BAC274C93}" dt="2025-09-19T04:44:36.471" v="98" actId="21"/>
          <ac:spMkLst>
            <pc:docMk/>
            <pc:sldMk cId="2379980124" sldId="312"/>
            <ac:spMk id="2" creationId="{CDFEF634-0240-B196-B434-0ADF28F5A34B}"/>
          </ac:spMkLst>
        </pc:spChg>
        <pc:spChg chg="mod">
          <ac:chgData name="vijay kumar" userId="a85925e5426fb3e9" providerId="LiveId" clId="{86DF2A4B-81D7-4277-9D4B-FE6BAC274C93}" dt="2025-09-19T04:44:39.321" v="99" actId="14100"/>
          <ac:spMkLst>
            <pc:docMk/>
            <pc:sldMk cId="2379980124" sldId="312"/>
            <ac:spMk id="3" creationId="{F2C4EFD2-2D6F-7286-F471-E4D769523C61}"/>
          </ac:spMkLst>
        </pc:spChg>
        <pc:picChg chg="add mod">
          <ac:chgData name="vijay kumar" userId="a85925e5426fb3e9" providerId="LiveId" clId="{86DF2A4B-81D7-4277-9D4B-FE6BAC274C93}" dt="2025-09-19T04:45:12.334" v="103" actId="14100"/>
          <ac:picMkLst>
            <pc:docMk/>
            <pc:sldMk cId="2379980124" sldId="312"/>
            <ac:picMk id="4" creationId="{26052D60-2060-4628-A277-B3973E694C8C}"/>
          </ac:picMkLst>
        </pc:picChg>
        <pc:picChg chg="add mod">
          <ac:chgData name="vijay kumar" userId="a85925e5426fb3e9" providerId="LiveId" clId="{86DF2A4B-81D7-4277-9D4B-FE6BAC274C93}" dt="2025-09-19T04:45:48.705" v="109" actId="14100"/>
          <ac:picMkLst>
            <pc:docMk/>
            <pc:sldMk cId="2379980124" sldId="312"/>
            <ac:picMk id="5" creationId="{BB699833-C30E-BBBE-D9E6-66D19A204720}"/>
          </ac:picMkLst>
        </pc:picChg>
      </pc:sldChg>
      <pc:sldChg chg="modSp add mod">
        <pc:chgData name="vijay kumar" userId="a85925e5426fb3e9" providerId="LiveId" clId="{86DF2A4B-81D7-4277-9D4B-FE6BAC274C93}" dt="2025-09-19T04:46:49.863" v="115" actId="20577"/>
        <pc:sldMkLst>
          <pc:docMk/>
          <pc:sldMk cId="2409818493" sldId="313"/>
        </pc:sldMkLst>
        <pc:spChg chg="mod">
          <ac:chgData name="vijay kumar" userId="a85925e5426fb3e9" providerId="LiveId" clId="{86DF2A4B-81D7-4277-9D4B-FE6BAC274C93}" dt="2025-09-19T04:46:37.190" v="112"/>
          <ac:spMkLst>
            <pc:docMk/>
            <pc:sldMk cId="2409818493" sldId="313"/>
            <ac:spMk id="2" creationId="{B0A5D679-84A7-183D-B854-A386B13C0D77}"/>
          </ac:spMkLst>
        </pc:spChg>
        <pc:spChg chg="mod">
          <ac:chgData name="vijay kumar" userId="a85925e5426fb3e9" providerId="LiveId" clId="{86DF2A4B-81D7-4277-9D4B-FE6BAC274C93}" dt="2025-09-19T04:46:49.863" v="115" actId="20577"/>
          <ac:spMkLst>
            <pc:docMk/>
            <pc:sldMk cId="2409818493" sldId="313"/>
            <ac:spMk id="3" creationId="{C181EBAC-9464-AF1A-FF6C-1AF9FEA89316}"/>
          </ac:spMkLst>
        </pc:spChg>
      </pc:sldChg>
      <pc:sldChg chg="addSp delSp modSp new mod">
        <pc:chgData name="vijay kumar" userId="a85925e5426fb3e9" providerId="LiveId" clId="{86DF2A4B-81D7-4277-9D4B-FE6BAC274C93}" dt="2025-09-19T04:48:27.721" v="127" actId="14100"/>
        <pc:sldMkLst>
          <pc:docMk/>
          <pc:sldMk cId="3560689318" sldId="314"/>
        </pc:sldMkLst>
        <pc:spChg chg="del">
          <ac:chgData name="vijay kumar" userId="a85925e5426fb3e9" providerId="LiveId" clId="{86DF2A4B-81D7-4277-9D4B-FE6BAC274C93}" dt="2025-09-19T04:47:42.575" v="118" actId="21"/>
          <ac:spMkLst>
            <pc:docMk/>
            <pc:sldMk cId="3560689318" sldId="314"/>
            <ac:spMk id="2" creationId="{46753C56-3D6F-ABC3-DAF4-130216590BF0}"/>
          </ac:spMkLst>
        </pc:spChg>
        <pc:spChg chg="mod">
          <ac:chgData name="vijay kumar" userId="a85925e5426fb3e9" providerId="LiveId" clId="{86DF2A4B-81D7-4277-9D4B-FE6BAC274C93}" dt="2025-09-19T04:47:55.947" v="121" actId="20577"/>
          <ac:spMkLst>
            <pc:docMk/>
            <pc:sldMk cId="3560689318" sldId="314"/>
            <ac:spMk id="3" creationId="{D3830652-467B-3170-DCFC-95B73A736305}"/>
          </ac:spMkLst>
        </pc:spChg>
        <pc:picChg chg="add mod">
          <ac:chgData name="vijay kumar" userId="a85925e5426fb3e9" providerId="LiveId" clId="{86DF2A4B-81D7-4277-9D4B-FE6BAC274C93}" dt="2025-09-19T04:48:27.721" v="127" actId="14100"/>
          <ac:picMkLst>
            <pc:docMk/>
            <pc:sldMk cId="3560689318" sldId="314"/>
            <ac:picMk id="4" creationId="{6E033C93-BEDC-CFA7-DBFC-997A8A41C270}"/>
          </ac:picMkLst>
        </pc:picChg>
      </pc:sldChg>
    </pc:docChg>
  </pc:docChgLst>
  <pc:docChgLst>
    <pc:chgData name="vijay kumar" userId="a85925e5426fb3e9" providerId="LiveId" clId="{8C9290C4-8820-4E0C-887A-F95F09C02840}"/>
    <pc:docChg chg="undo custSel addSld modSld sldOrd">
      <pc:chgData name="vijay kumar" userId="a85925e5426fb3e9" providerId="LiveId" clId="{8C9290C4-8820-4E0C-887A-F95F09C02840}" dt="2025-08-19T04:10:33.700" v="1028" actId="27636"/>
      <pc:docMkLst>
        <pc:docMk/>
      </pc:docMkLst>
      <pc:sldChg chg="modSp mod">
        <pc:chgData name="vijay kumar" userId="a85925e5426fb3e9" providerId="LiveId" clId="{8C9290C4-8820-4E0C-887A-F95F09C02840}" dt="2025-08-17T13:44:06.677" v="3" actId="27636"/>
        <pc:sldMkLst>
          <pc:docMk/>
          <pc:sldMk cId="3867305488" sldId="270"/>
        </pc:sldMkLst>
      </pc:sldChg>
      <pc:sldChg chg="ord">
        <pc:chgData name="vijay kumar" userId="a85925e5426fb3e9" providerId="LiveId" clId="{8C9290C4-8820-4E0C-887A-F95F09C02840}" dt="2025-08-17T14:03:22.521" v="845"/>
        <pc:sldMkLst>
          <pc:docMk/>
          <pc:sldMk cId="1222477312" sldId="273"/>
        </pc:sldMkLst>
      </pc:sldChg>
      <pc:sldChg chg="modSp new mod">
        <pc:chgData name="vijay kumar" userId="a85925e5426fb3e9" providerId="LiveId" clId="{8C9290C4-8820-4E0C-887A-F95F09C02840}" dt="2025-08-17T13:52:35.478" v="398" actId="20577"/>
        <pc:sldMkLst>
          <pc:docMk/>
          <pc:sldMk cId="1121721978" sldId="284"/>
        </pc:sldMkLst>
      </pc:sldChg>
      <pc:sldChg chg="delSp modSp new mod">
        <pc:chgData name="vijay kumar" userId="a85925e5426fb3e9" providerId="LiveId" clId="{8C9290C4-8820-4E0C-887A-F95F09C02840}" dt="2025-08-17T14:02:16.658" v="843" actId="20577"/>
        <pc:sldMkLst>
          <pc:docMk/>
          <pc:sldMk cId="443198563" sldId="285"/>
        </pc:sldMkLst>
      </pc:sldChg>
      <pc:sldChg chg="modSp new mod">
        <pc:chgData name="vijay kumar" userId="a85925e5426fb3e9" providerId="LiveId" clId="{8C9290C4-8820-4E0C-887A-F95F09C02840}" dt="2025-08-18T09:37:16.915" v="873" actId="27636"/>
        <pc:sldMkLst>
          <pc:docMk/>
          <pc:sldMk cId="792725689" sldId="286"/>
        </pc:sldMkLst>
      </pc:sldChg>
      <pc:sldChg chg="delSp modSp add mod">
        <pc:chgData name="vijay kumar" userId="a85925e5426fb3e9" providerId="LiveId" clId="{8C9290C4-8820-4E0C-887A-F95F09C02840}" dt="2025-08-18T09:37:40.987" v="886" actId="27636"/>
        <pc:sldMkLst>
          <pc:docMk/>
          <pc:sldMk cId="1607469321" sldId="287"/>
        </pc:sldMkLst>
      </pc:sldChg>
      <pc:sldChg chg="modSp add mod">
        <pc:chgData name="vijay kumar" userId="a85925e5426fb3e9" providerId="LiveId" clId="{8C9290C4-8820-4E0C-887A-F95F09C02840}" dt="2025-08-18T09:41:25.182" v="900" actId="14100"/>
        <pc:sldMkLst>
          <pc:docMk/>
          <pc:sldMk cId="268838643" sldId="288"/>
        </pc:sldMkLst>
      </pc:sldChg>
      <pc:sldChg chg="delSp modSp add mod">
        <pc:chgData name="vijay kumar" userId="a85925e5426fb3e9" providerId="LiveId" clId="{8C9290C4-8820-4E0C-887A-F95F09C02840}" dt="2025-08-18T09:42:24.171" v="904" actId="14100"/>
        <pc:sldMkLst>
          <pc:docMk/>
          <pc:sldMk cId="1895711207" sldId="289"/>
        </pc:sldMkLst>
      </pc:sldChg>
      <pc:sldChg chg="addSp delSp modSp add mod">
        <pc:chgData name="vijay kumar" userId="a85925e5426fb3e9" providerId="LiveId" clId="{8C9290C4-8820-4E0C-887A-F95F09C02840}" dt="2025-08-18T09:43:09.130" v="912" actId="1076"/>
        <pc:sldMkLst>
          <pc:docMk/>
          <pc:sldMk cId="3822942463" sldId="290"/>
        </pc:sldMkLst>
      </pc:sldChg>
      <pc:sldChg chg="delSp modSp add mod">
        <pc:chgData name="vijay kumar" userId="a85925e5426fb3e9" providerId="LiveId" clId="{8C9290C4-8820-4E0C-887A-F95F09C02840}" dt="2025-08-18T09:46:49.209" v="952" actId="27636"/>
        <pc:sldMkLst>
          <pc:docMk/>
          <pc:sldMk cId="2736674001" sldId="291"/>
        </pc:sldMkLst>
      </pc:sldChg>
      <pc:sldChg chg="delSp modSp add mod">
        <pc:chgData name="vijay kumar" userId="a85925e5426fb3e9" providerId="LiveId" clId="{8C9290C4-8820-4E0C-887A-F95F09C02840}" dt="2025-08-18T09:51:13.195" v="1012" actId="20577"/>
        <pc:sldMkLst>
          <pc:docMk/>
          <pc:sldMk cId="488332768" sldId="292"/>
        </pc:sldMkLst>
      </pc:sldChg>
      <pc:sldChg chg="delSp modSp add mod ord">
        <pc:chgData name="vijay kumar" userId="a85925e5426fb3e9" providerId="LiveId" clId="{8C9290C4-8820-4E0C-887A-F95F09C02840}" dt="2025-08-18T09:48:53.538" v="979" actId="27636"/>
        <pc:sldMkLst>
          <pc:docMk/>
          <pc:sldMk cId="1212076947" sldId="293"/>
        </pc:sldMkLst>
      </pc:sldChg>
      <pc:sldChg chg="addSp delSp modSp add mod ord">
        <pc:chgData name="vijay kumar" userId="a85925e5426fb3e9" providerId="LiveId" clId="{8C9290C4-8820-4E0C-887A-F95F09C02840}" dt="2025-08-18T09:51:26.617" v="1015" actId="27636"/>
        <pc:sldMkLst>
          <pc:docMk/>
          <pc:sldMk cId="3597427423" sldId="294"/>
        </pc:sldMkLst>
      </pc:sldChg>
      <pc:sldChg chg="delSp modSp add mod ord">
        <pc:chgData name="vijay kumar" userId="a85925e5426fb3e9" providerId="LiveId" clId="{8C9290C4-8820-4E0C-887A-F95F09C02840}" dt="2025-08-18T09:50:17.256" v="1006" actId="27636"/>
        <pc:sldMkLst>
          <pc:docMk/>
          <pc:sldMk cId="1645387746" sldId="295"/>
        </pc:sldMkLst>
      </pc:sldChg>
      <pc:sldChg chg="delSp modSp add mod">
        <pc:chgData name="vijay kumar" userId="a85925e5426fb3e9" providerId="LiveId" clId="{8C9290C4-8820-4E0C-887A-F95F09C02840}" dt="2025-08-18T09:51:34.886" v="1016" actId="21"/>
        <pc:sldMkLst>
          <pc:docMk/>
          <pc:sldMk cId="2804692753" sldId="296"/>
        </pc:sldMkLst>
      </pc:sldChg>
      <pc:sldChg chg="modSp add mod">
        <pc:chgData name="vijay kumar" userId="a85925e5426fb3e9" providerId="LiveId" clId="{8C9290C4-8820-4E0C-887A-F95F09C02840}" dt="2025-08-19T04:09:33.916" v="1021" actId="27636"/>
        <pc:sldMkLst>
          <pc:docMk/>
          <pc:sldMk cId="85972721" sldId="297"/>
        </pc:sldMkLst>
      </pc:sldChg>
      <pc:sldChg chg="addSp delSp modSp new mod">
        <pc:chgData name="vijay kumar" userId="a85925e5426fb3e9" providerId="LiveId" clId="{8C9290C4-8820-4E0C-887A-F95F09C02840}" dt="2025-08-19T04:10:33.700" v="1028" actId="27636"/>
        <pc:sldMkLst>
          <pc:docMk/>
          <pc:sldMk cId="1302019474" sldId="298"/>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D38A5-E804-0E60-B26D-E986B12D53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051E0A99-2C16-3F7A-3291-CE81959CD5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6C052EB3-2114-F078-0134-737A84E97757}"/>
              </a:ext>
            </a:extLst>
          </p:cNvPr>
          <p:cNvSpPr>
            <a:spLocks noGrp="1"/>
          </p:cNvSpPr>
          <p:nvPr>
            <p:ph type="dt" sz="half" idx="10"/>
          </p:nvPr>
        </p:nvSpPr>
        <p:spPr/>
        <p:txBody>
          <a:bodyPr/>
          <a:lstStyle/>
          <a:p>
            <a:fld id="{F298C841-C1B6-422F-A6BD-DF69B05D4D0B}" type="datetimeFigureOut">
              <a:rPr lang="en-IN" smtClean="0"/>
              <a:t>19-09-2025</a:t>
            </a:fld>
            <a:endParaRPr lang="en-IN"/>
          </a:p>
        </p:txBody>
      </p:sp>
      <p:sp>
        <p:nvSpPr>
          <p:cNvPr id="5" name="Footer Placeholder 4">
            <a:extLst>
              <a:ext uri="{FF2B5EF4-FFF2-40B4-BE49-F238E27FC236}">
                <a16:creationId xmlns:a16="http://schemas.microsoft.com/office/drawing/2014/main" id="{2FE50F28-17C3-7977-542A-206045E280C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B4B6AFA-93D2-7729-5F09-C533DB54E640}"/>
              </a:ext>
            </a:extLst>
          </p:cNvPr>
          <p:cNvSpPr>
            <a:spLocks noGrp="1"/>
          </p:cNvSpPr>
          <p:nvPr>
            <p:ph type="sldNum" sz="quarter" idx="12"/>
          </p:nvPr>
        </p:nvSpPr>
        <p:spPr/>
        <p:txBody>
          <a:bodyPr/>
          <a:lstStyle/>
          <a:p>
            <a:fld id="{316871E3-62EE-45C2-AED4-0A143A203E66}" type="slidenum">
              <a:rPr lang="en-IN" smtClean="0"/>
              <a:t>‹#›</a:t>
            </a:fld>
            <a:endParaRPr lang="en-IN"/>
          </a:p>
        </p:txBody>
      </p:sp>
    </p:spTree>
    <p:extLst>
      <p:ext uri="{BB962C8B-B14F-4D97-AF65-F5344CB8AC3E}">
        <p14:creationId xmlns:p14="http://schemas.microsoft.com/office/powerpoint/2010/main" val="2441910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543BB-11B7-3D03-F714-9B1FF79AD53F}"/>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8913BD2-5F2B-DEF6-791D-3193BF5547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A90DCB6-B468-BA22-4533-876031AD2F9B}"/>
              </a:ext>
            </a:extLst>
          </p:cNvPr>
          <p:cNvSpPr>
            <a:spLocks noGrp="1"/>
          </p:cNvSpPr>
          <p:nvPr>
            <p:ph type="dt" sz="half" idx="10"/>
          </p:nvPr>
        </p:nvSpPr>
        <p:spPr/>
        <p:txBody>
          <a:bodyPr/>
          <a:lstStyle/>
          <a:p>
            <a:fld id="{F298C841-C1B6-422F-A6BD-DF69B05D4D0B}" type="datetimeFigureOut">
              <a:rPr lang="en-IN" smtClean="0"/>
              <a:t>19-09-2025</a:t>
            </a:fld>
            <a:endParaRPr lang="en-IN"/>
          </a:p>
        </p:txBody>
      </p:sp>
      <p:sp>
        <p:nvSpPr>
          <p:cNvPr id="5" name="Footer Placeholder 4">
            <a:extLst>
              <a:ext uri="{FF2B5EF4-FFF2-40B4-BE49-F238E27FC236}">
                <a16:creationId xmlns:a16="http://schemas.microsoft.com/office/drawing/2014/main" id="{CA9F4A92-6481-A7E9-BEAF-6074A8EED12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7B8F3DF-A9D4-22F0-3BBB-D09396498CBC}"/>
              </a:ext>
            </a:extLst>
          </p:cNvPr>
          <p:cNvSpPr>
            <a:spLocks noGrp="1"/>
          </p:cNvSpPr>
          <p:nvPr>
            <p:ph type="sldNum" sz="quarter" idx="12"/>
          </p:nvPr>
        </p:nvSpPr>
        <p:spPr/>
        <p:txBody>
          <a:bodyPr/>
          <a:lstStyle/>
          <a:p>
            <a:fld id="{316871E3-62EE-45C2-AED4-0A143A203E66}" type="slidenum">
              <a:rPr lang="en-IN" smtClean="0"/>
              <a:t>‹#›</a:t>
            </a:fld>
            <a:endParaRPr lang="en-IN"/>
          </a:p>
        </p:txBody>
      </p:sp>
    </p:spTree>
    <p:extLst>
      <p:ext uri="{BB962C8B-B14F-4D97-AF65-F5344CB8AC3E}">
        <p14:creationId xmlns:p14="http://schemas.microsoft.com/office/powerpoint/2010/main" val="231048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5F1515-A3C2-2CB1-9244-427A2B74366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C665B38E-BB0E-231C-811A-C259FBD12FF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6EB6BE6-5E5B-CE6B-50C8-B595387B9C27}"/>
              </a:ext>
            </a:extLst>
          </p:cNvPr>
          <p:cNvSpPr>
            <a:spLocks noGrp="1"/>
          </p:cNvSpPr>
          <p:nvPr>
            <p:ph type="dt" sz="half" idx="10"/>
          </p:nvPr>
        </p:nvSpPr>
        <p:spPr/>
        <p:txBody>
          <a:bodyPr/>
          <a:lstStyle/>
          <a:p>
            <a:fld id="{F298C841-C1B6-422F-A6BD-DF69B05D4D0B}" type="datetimeFigureOut">
              <a:rPr lang="en-IN" smtClean="0"/>
              <a:t>19-09-2025</a:t>
            </a:fld>
            <a:endParaRPr lang="en-IN"/>
          </a:p>
        </p:txBody>
      </p:sp>
      <p:sp>
        <p:nvSpPr>
          <p:cNvPr id="5" name="Footer Placeholder 4">
            <a:extLst>
              <a:ext uri="{FF2B5EF4-FFF2-40B4-BE49-F238E27FC236}">
                <a16:creationId xmlns:a16="http://schemas.microsoft.com/office/drawing/2014/main" id="{09F7C42B-EEDE-B3C9-AC68-E622364DF93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1588927-3D92-290C-0F55-CB43FC12263A}"/>
              </a:ext>
            </a:extLst>
          </p:cNvPr>
          <p:cNvSpPr>
            <a:spLocks noGrp="1"/>
          </p:cNvSpPr>
          <p:nvPr>
            <p:ph type="sldNum" sz="quarter" idx="12"/>
          </p:nvPr>
        </p:nvSpPr>
        <p:spPr/>
        <p:txBody>
          <a:bodyPr/>
          <a:lstStyle/>
          <a:p>
            <a:fld id="{316871E3-62EE-45C2-AED4-0A143A203E66}" type="slidenum">
              <a:rPr lang="en-IN" smtClean="0"/>
              <a:t>‹#›</a:t>
            </a:fld>
            <a:endParaRPr lang="en-IN"/>
          </a:p>
        </p:txBody>
      </p:sp>
    </p:spTree>
    <p:extLst>
      <p:ext uri="{BB962C8B-B14F-4D97-AF65-F5344CB8AC3E}">
        <p14:creationId xmlns:p14="http://schemas.microsoft.com/office/powerpoint/2010/main" val="3941897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502D2-7C56-3BEB-D6BC-AD25D90EED1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013BD9C-91EF-AB85-F45C-CBF28F5913E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6789415-755F-7B58-D00B-B5A9A39F81E3}"/>
              </a:ext>
            </a:extLst>
          </p:cNvPr>
          <p:cNvSpPr>
            <a:spLocks noGrp="1"/>
          </p:cNvSpPr>
          <p:nvPr>
            <p:ph type="dt" sz="half" idx="10"/>
          </p:nvPr>
        </p:nvSpPr>
        <p:spPr/>
        <p:txBody>
          <a:bodyPr/>
          <a:lstStyle/>
          <a:p>
            <a:fld id="{F298C841-C1B6-422F-A6BD-DF69B05D4D0B}" type="datetimeFigureOut">
              <a:rPr lang="en-IN" smtClean="0"/>
              <a:t>19-09-2025</a:t>
            </a:fld>
            <a:endParaRPr lang="en-IN"/>
          </a:p>
        </p:txBody>
      </p:sp>
      <p:sp>
        <p:nvSpPr>
          <p:cNvPr id="5" name="Footer Placeholder 4">
            <a:extLst>
              <a:ext uri="{FF2B5EF4-FFF2-40B4-BE49-F238E27FC236}">
                <a16:creationId xmlns:a16="http://schemas.microsoft.com/office/drawing/2014/main" id="{6B910F7F-5C48-7A82-D1C5-E906B174D2B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7C720FB-6FED-49C1-84B6-DC62813C22FF}"/>
              </a:ext>
            </a:extLst>
          </p:cNvPr>
          <p:cNvSpPr>
            <a:spLocks noGrp="1"/>
          </p:cNvSpPr>
          <p:nvPr>
            <p:ph type="sldNum" sz="quarter" idx="12"/>
          </p:nvPr>
        </p:nvSpPr>
        <p:spPr/>
        <p:txBody>
          <a:bodyPr/>
          <a:lstStyle/>
          <a:p>
            <a:fld id="{316871E3-62EE-45C2-AED4-0A143A203E66}" type="slidenum">
              <a:rPr lang="en-IN" smtClean="0"/>
              <a:t>‹#›</a:t>
            </a:fld>
            <a:endParaRPr lang="en-IN"/>
          </a:p>
        </p:txBody>
      </p:sp>
    </p:spTree>
    <p:extLst>
      <p:ext uri="{BB962C8B-B14F-4D97-AF65-F5344CB8AC3E}">
        <p14:creationId xmlns:p14="http://schemas.microsoft.com/office/powerpoint/2010/main" val="836287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EAB28-12D2-663B-BE58-D64B8EF84B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529E3605-3F69-CE39-7178-A2C33CD207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7CAE737-3F54-4427-7CBE-47E4B1D9EDB8}"/>
              </a:ext>
            </a:extLst>
          </p:cNvPr>
          <p:cNvSpPr>
            <a:spLocks noGrp="1"/>
          </p:cNvSpPr>
          <p:nvPr>
            <p:ph type="dt" sz="half" idx="10"/>
          </p:nvPr>
        </p:nvSpPr>
        <p:spPr/>
        <p:txBody>
          <a:bodyPr/>
          <a:lstStyle/>
          <a:p>
            <a:fld id="{F298C841-C1B6-422F-A6BD-DF69B05D4D0B}" type="datetimeFigureOut">
              <a:rPr lang="en-IN" smtClean="0"/>
              <a:t>19-09-2025</a:t>
            </a:fld>
            <a:endParaRPr lang="en-IN"/>
          </a:p>
        </p:txBody>
      </p:sp>
      <p:sp>
        <p:nvSpPr>
          <p:cNvPr id="5" name="Footer Placeholder 4">
            <a:extLst>
              <a:ext uri="{FF2B5EF4-FFF2-40B4-BE49-F238E27FC236}">
                <a16:creationId xmlns:a16="http://schemas.microsoft.com/office/drawing/2014/main" id="{4C2B2366-0EC5-B24B-B930-C63E596243A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39A34C4-5EE1-4C79-66F5-4A1A303FF17D}"/>
              </a:ext>
            </a:extLst>
          </p:cNvPr>
          <p:cNvSpPr>
            <a:spLocks noGrp="1"/>
          </p:cNvSpPr>
          <p:nvPr>
            <p:ph type="sldNum" sz="quarter" idx="12"/>
          </p:nvPr>
        </p:nvSpPr>
        <p:spPr/>
        <p:txBody>
          <a:bodyPr/>
          <a:lstStyle/>
          <a:p>
            <a:fld id="{316871E3-62EE-45C2-AED4-0A143A203E66}" type="slidenum">
              <a:rPr lang="en-IN" smtClean="0"/>
              <a:t>‹#›</a:t>
            </a:fld>
            <a:endParaRPr lang="en-IN"/>
          </a:p>
        </p:txBody>
      </p:sp>
    </p:spTree>
    <p:extLst>
      <p:ext uri="{BB962C8B-B14F-4D97-AF65-F5344CB8AC3E}">
        <p14:creationId xmlns:p14="http://schemas.microsoft.com/office/powerpoint/2010/main" val="2046073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36D66-48BD-6DB5-FE1E-424336037BA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D0503DE0-0A08-DC0B-AEA8-725C538C46C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C080A74-60C3-0D05-09E2-DE714C2C1C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8674C96-51F5-AF84-08D4-A7F543DB1A6C}"/>
              </a:ext>
            </a:extLst>
          </p:cNvPr>
          <p:cNvSpPr>
            <a:spLocks noGrp="1"/>
          </p:cNvSpPr>
          <p:nvPr>
            <p:ph type="dt" sz="half" idx="10"/>
          </p:nvPr>
        </p:nvSpPr>
        <p:spPr/>
        <p:txBody>
          <a:bodyPr/>
          <a:lstStyle/>
          <a:p>
            <a:fld id="{F298C841-C1B6-422F-A6BD-DF69B05D4D0B}" type="datetimeFigureOut">
              <a:rPr lang="en-IN" smtClean="0"/>
              <a:t>19-09-2025</a:t>
            </a:fld>
            <a:endParaRPr lang="en-IN"/>
          </a:p>
        </p:txBody>
      </p:sp>
      <p:sp>
        <p:nvSpPr>
          <p:cNvPr id="6" name="Footer Placeholder 5">
            <a:extLst>
              <a:ext uri="{FF2B5EF4-FFF2-40B4-BE49-F238E27FC236}">
                <a16:creationId xmlns:a16="http://schemas.microsoft.com/office/drawing/2014/main" id="{AD0AA078-4680-41CE-CC62-0F57DBD375D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5621120-4CC6-A94D-DD29-9567E2EBEC49}"/>
              </a:ext>
            </a:extLst>
          </p:cNvPr>
          <p:cNvSpPr>
            <a:spLocks noGrp="1"/>
          </p:cNvSpPr>
          <p:nvPr>
            <p:ph type="sldNum" sz="quarter" idx="12"/>
          </p:nvPr>
        </p:nvSpPr>
        <p:spPr/>
        <p:txBody>
          <a:bodyPr/>
          <a:lstStyle/>
          <a:p>
            <a:fld id="{316871E3-62EE-45C2-AED4-0A143A203E66}" type="slidenum">
              <a:rPr lang="en-IN" smtClean="0"/>
              <a:t>‹#›</a:t>
            </a:fld>
            <a:endParaRPr lang="en-IN"/>
          </a:p>
        </p:txBody>
      </p:sp>
    </p:spTree>
    <p:extLst>
      <p:ext uri="{BB962C8B-B14F-4D97-AF65-F5344CB8AC3E}">
        <p14:creationId xmlns:p14="http://schemas.microsoft.com/office/powerpoint/2010/main" val="1677161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1663E-1A87-5B95-3B7D-5BE1C92808A0}"/>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5BC434E-A103-BE96-DB1A-4C3BAEFD5DD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10A564-857A-F8FC-DED5-D43440FB8B9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5CD4A2EB-821B-54E6-80AB-27F490F62D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2EE7DBE-26A7-9458-84B6-2DA3B4D776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1E69E6D6-2C8C-30C5-5019-71074C902ACE}"/>
              </a:ext>
            </a:extLst>
          </p:cNvPr>
          <p:cNvSpPr>
            <a:spLocks noGrp="1"/>
          </p:cNvSpPr>
          <p:nvPr>
            <p:ph type="dt" sz="half" idx="10"/>
          </p:nvPr>
        </p:nvSpPr>
        <p:spPr/>
        <p:txBody>
          <a:bodyPr/>
          <a:lstStyle/>
          <a:p>
            <a:fld id="{F298C841-C1B6-422F-A6BD-DF69B05D4D0B}" type="datetimeFigureOut">
              <a:rPr lang="en-IN" smtClean="0"/>
              <a:t>19-09-2025</a:t>
            </a:fld>
            <a:endParaRPr lang="en-IN"/>
          </a:p>
        </p:txBody>
      </p:sp>
      <p:sp>
        <p:nvSpPr>
          <p:cNvPr id="8" name="Footer Placeholder 7">
            <a:extLst>
              <a:ext uri="{FF2B5EF4-FFF2-40B4-BE49-F238E27FC236}">
                <a16:creationId xmlns:a16="http://schemas.microsoft.com/office/drawing/2014/main" id="{C494AC7B-6811-3586-0306-79E059B678B0}"/>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FF4953D6-2ECB-A71A-BF48-8AC8A7EA3EE4}"/>
              </a:ext>
            </a:extLst>
          </p:cNvPr>
          <p:cNvSpPr>
            <a:spLocks noGrp="1"/>
          </p:cNvSpPr>
          <p:nvPr>
            <p:ph type="sldNum" sz="quarter" idx="12"/>
          </p:nvPr>
        </p:nvSpPr>
        <p:spPr/>
        <p:txBody>
          <a:bodyPr/>
          <a:lstStyle/>
          <a:p>
            <a:fld id="{316871E3-62EE-45C2-AED4-0A143A203E66}" type="slidenum">
              <a:rPr lang="en-IN" smtClean="0"/>
              <a:t>‹#›</a:t>
            </a:fld>
            <a:endParaRPr lang="en-IN"/>
          </a:p>
        </p:txBody>
      </p:sp>
    </p:spTree>
    <p:extLst>
      <p:ext uri="{BB962C8B-B14F-4D97-AF65-F5344CB8AC3E}">
        <p14:creationId xmlns:p14="http://schemas.microsoft.com/office/powerpoint/2010/main" val="49662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0F1D0-1992-E376-4BC1-7C4EB17806B4}"/>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BFB78185-DDEA-AFE7-2533-9A0F632C3199}"/>
              </a:ext>
            </a:extLst>
          </p:cNvPr>
          <p:cNvSpPr>
            <a:spLocks noGrp="1"/>
          </p:cNvSpPr>
          <p:nvPr>
            <p:ph type="dt" sz="half" idx="10"/>
          </p:nvPr>
        </p:nvSpPr>
        <p:spPr/>
        <p:txBody>
          <a:bodyPr/>
          <a:lstStyle/>
          <a:p>
            <a:fld id="{F298C841-C1B6-422F-A6BD-DF69B05D4D0B}" type="datetimeFigureOut">
              <a:rPr lang="en-IN" smtClean="0"/>
              <a:t>19-09-2025</a:t>
            </a:fld>
            <a:endParaRPr lang="en-IN"/>
          </a:p>
        </p:txBody>
      </p:sp>
      <p:sp>
        <p:nvSpPr>
          <p:cNvPr id="4" name="Footer Placeholder 3">
            <a:extLst>
              <a:ext uri="{FF2B5EF4-FFF2-40B4-BE49-F238E27FC236}">
                <a16:creationId xmlns:a16="http://schemas.microsoft.com/office/drawing/2014/main" id="{8B6D293A-EECC-0A42-619C-87F84F21AA38}"/>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7C3D58AA-4434-E163-D906-01B6B1F770E9}"/>
              </a:ext>
            </a:extLst>
          </p:cNvPr>
          <p:cNvSpPr>
            <a:spLocks noGrp="1"/>
          </p:cNvSpPr>
          <p:nvPr>
            <p:ph type="sldNum" sz="quarter" idx="12"/>
          </p:nvPr>
        </p:nvSpPr>
        <p:spPr/>
        <p:txBody>
          <a:bodyPr/>
          <a:lstStyle/>
          <a:p>
            <a:fld id="{316871E3-62EE-45C2-AED4-0A143A203E66}" type="slidenum">
              <a:rPr lang="en-IN" smtClean="0"/>
              <a:t>‹#›</a:t>
            </a:fld>
            <a:endParaRPr lang="en-IN"/>
          </a:p>
        </p:txBody>
      </p:sp>
    </p:spTree>
    <p:extLst>
      <p:ext uri="{BB962C8B-B14F-4D97-AF65-F5344CB8AC3E}">
        <p14:creationId xmlns:p14="http://schemas.microsoft.com/office/powerpoint/2010/main" val="1486653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F8408F8-4331-34CD-C7BD-204BF545CB19}"/>
              </a:ext>
            </a:extLst>
          </p:cNvPr>
          <p:cNvSpPr>
            <a:spLocks noGrp="1"/>
          </p:cNvSpPr>
          <p:nvPr>
            <p:ph type="dt" sz="half" idx="10"/>
          </p:nvPr>
        </p:nvSpPr>
        <p:spPr/>
        <p:txBody>
          <a:bodyPr/>
          <a:lstStyle/>
          <a:p>
            <a:fld id="{F298C841-C1B6-422F-A6BD-DF69B05D4D0B}" type="datetimeFigureOut">
              <a:rPr lang="en-IN" smtClean="0"/>
              <a:t>19-09-2025</a:t>
            </a:fld>
            <a:endParaRPr lang="en-IN"/>
          </a:p>
        </p:txBody>
      </p:sp>
      <p:sp>
        <p:nvSpPr>
          <p:cNvPr id="3" name="Footer Placeholder 2">
            <a:extLst>
              <a:ext uri="{FF2B5EF4-FFF2-40B4-BE49-F238E27FC236}">
                <a16:creationId xmlns:a16="http://schemas.microsoft.com/office/drawing/2014/main" id="{D7DABAB8-C7E4-0965-845D-62C60A24FFA4}"/>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A2BA477A-419E-2979-0F2F-FC713976F305}"/>
              </a:ext>
            </a:extLst>
          </p:cNvPr>
          <p:cNvSpPr>
            <a:spLocks noGrp="1"/>
          </p:cNvSpPr>
          <p:nvPr>
            <p:ph type="sldNum" sz="quarter" idx="12"/>
          </p:nvPr>
        </p:nvSpPr>
        <p:spPr/>
        <p:txBody>
          <a:bodyPr/>
          <a:lstStyle/>
          <a:p>
            <a:fld id="{316871E3-62EE-45C2-AED4-0A143A203E66}" type="slidenum">
              <a:rPr lang="en-IN" smtClean="0"/>
              <a:t>‹#›</a:t>
            </a:fld>
            <a:endParaRPr lang="en-IN"/>
          </a:p>
        </p:txBody>
      </p:sp>
    </p:spTree>
    <p:extLst>
      <p:ext uri="{BB962C8B-B14F-4D97-AF65-F5344CB8AC3E}">
        <p14:creationId xmlns:p14="http://schemas.microsoft.com/office/powerpoint/2010/main" val="1959336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80810-65AB-2420-2936-A88D78BB8A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CE6D998F-5AA7-71A0-F405-17766F804D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9229221-5F4B-F86C-1F46-75CCC5DE53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933013-04AD-4415-9A9A-319CEAB22C66}"/>
              </a:ext>
            </a:extLst>
          </p:cNvPr>
          <p:cNvSpPr>
            <a:spLocks noGrp="1"/>
          </p:cNvSpPr>
          <p:nvPr>
            <p:ph type="dt" sz="half" idx="10"/>
          </p:nvPr>
        </p:nvSpPr>
        <p:spPr/>
        <p:txBody>
          <a:bodyPr/>
          <a:lstStyle/>
          <a:p>
            <a:fld id="{F298C841-C1B6-422F-A6BD-DF69B05D4D0B}" type="datetimeFigureOut">
              <a:rPr lang="en-IN" smtClean="0"/>
              <a:t>19-09-2025</a:t>
            </a:fld>
            <a:endParaRPr lang="en-IN"/>
          </a:p>
        </p:txBody>
      </p:sp>
      <p:sp>
        <p:nvSpPr>
          <p:cNvPr id="6" name="Footer Placeholder 5">
            <a:extLst>
              <a:ext uri="{FF2B5EF4-FFF2-40B4-BE49-F238E27FC236}">
                <a16:creationId xmlns:a16="http://schemas.microsoft.com/office/drawing/2014/main" id="{AFB9537B-5EEF-70F1-F6D9-A620348D42A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FD0B512-EC7C-8A8E-FE40-EF7108B8DEFA}"/>
              </a:ext>
            </a:extLst>
          </p:cNvPr>
          <p:cNvSpPr>
            <a:spLocks noGrp="1"/>
          </p:cNvSpPr>
          <p:nvPr>
            <p:ph type="sldNum" sz="quarter" idx="12"/>
          </p:nvPr>
        </p:nvSpPr>
        <p:spPr/>
        <p:txBody>
          <a:bodyPr/>
          <a:lstStyle/>
          <a:p>
            <a:fld id="{316871E3-62EE-45C2-AED4-0A143A203E66}" type="slidenum">
              <a:rPr lang="en-IN" smtClean="0"/>
              <a:t>‹#›</a:t>
            </a:fld>
            <a:endParaRPr lang="en-IN"/>
          </a:p>
        </p:txBody>
      </p:sp>
    </p:spTree>
    <p:extLst>
      <p:ext uri="{BB962C8B-B14F-4D97-AF65-F5344CB8AC3E}">
        <p14:creationId xmlns:p14="http://schemas.microsoft.com/office/powerpoint/2010/main" val="1770807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FDA0E-A5E5-42EC-032D-D722496DBE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5E1184B7-31B1-2A73-132F-CB8D4E1C6F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4F7BD3E5-E6BB-4E2A-3056-BFEFC165E4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25CAFD-FAE7-1E07-2BB1-8DB204EE9ED9}"/>
              </a:ext>
            </a:extLst>
          </p:cNvPr>
          <p:cNvSpPr>
            <a:spLocks noGrp="1"/>
          </p:cNvSpPr>
          <p:nvPr>
            <p:ph type="dt" sz="half" idx="10"/>
          </p:nvPr>
        </p:nvSpPr>
        <p:spPr/>
        <p:txBody>
          <a:bodyPr/>
          <a:lstStyle/>
          <a:p>
            <a:fld id="{F298C841-C1B6-422F-A6BD-DF69B05D4D0B}" type="datetimeFigureOut">
              <a:rPr lang="en-IN" smtClean="0"/>
              <a:t>19-09-2025</a:t>
            </a:fld>
            <a:endParaRPr lang="en-IN"/>
          </a:p>
        </p:txBody>
      </p:sp>
      <p:sp>
        <p:nvSpPr>
          <p:cNvPr id="6" name="Footer Placeholder 5">
            <a:extLst>
              <a:ext uri="{FF2B5EF4-FFF2-40B4-BE49-F238E27FC236}">
                <a16:creationId xmlns:a16="http://schemas.microsoft.com/office/drawing/2014/main" id="{378D9C03-0190-3D3C-93E1-11BA0DE35A3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0D5ED7B-DF02-799C-A73A-C4C6FC4629F8}"/>
              </a:ext>
            </a:extLst>
          </p:cNvPr>
          <p:cNvSpPr>
            <a:spLocks noGrp="1"/>
          </p:cNvSpPr>
          <p:nvPr>
            <p:ph type="sldNum" sz="quarter" idx="12"/>
          </p:nvPr>
        </p:nvSpPr>
        <p:spPr/>
        <p:txBody>
          <a:bodyPr/>
          <a:lstStyle/>
          <a:p>
            <a:fld id="{316871E3-62EE-45C2-AED4-0A143A203E66}" type="slidenum">
              <a:rPr lang="en-IN" smtClean="0"/>
              <a:t>‹#›</a:t>
            </a:fld>
            <a:endParaRPr lang="en-IN"/>
          </a:p>
        </p:txBody>
      </p:sp>
    </p:spTree>
    <p:extLst>
      <p:ext uri="{BB962C8B-B14F-4D97-AF65-F5344CB8AC3E}">
        <p14:creationId xmlns:p14="http://schemas.microsoft.com/office/powerpoint/2010/main" val="3869039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B43385-D29E-F3C1-7974-79ABE9529C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95064D6-80BA-6C98-8402-BA690DE87F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705E319-3BD7-E8B2-69EE-D14A5AB3C7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98C841-C1B6-422F-A6BD-DF69B05D4D0B}" type="datetimeFigureOut">
              <a:rPr lang="en-IN" smtClean="0"/>
              <a:t>19-09-2025</a:t>
            </a:fld>
            <a:endParaRPr lang="en-IN"/>
          </a:p>
        </p:txBody>
      </p:sp>
      <p:sp>
        <p:nvSpPr>
          <p:cNvPr id="5" name="Footer Placeholder 4">
            <a:extLst>
              <a:ext uri="{FF2B5EF4-FFF2-40B4-BE49-F238E27FC236}">
                <a16:creationId xmlns:a16="http://schemas.microsoft.com/office/drawing/2014/main" id="{8752C384-16A4-76EF-2D01-EDD6CAF419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D1E64DE5-5ECD-7B35-D2EF-1F4399F45D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6871E3-62EE-45C2-AED4-0A143A203E66}" type="slidenum">
              <a:rPr lang="en-IN" smtClean="0"/>
              <a:t>‹#›</a:t>
            </a:fld>
            <a:endParaRPr lang="en-IN"/>
          </a:p>
        </p:txBody>
      </p:sp>
    </p:spTree>
    <p:extLst>
      <p:ext uri="{BB962C8B-B14F-4D97-AF65-F5344CB8AC3E}">
        <p14:creationId xmlns:p14="http://schemas.microsoft.com/office/powerpoint/2010/main" val="11222189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rossum.ai/blog/deep-learning-explained/"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learn.microsoft.com/en-us/cognitive-toolkit/" TargetMode="External"/><Relationship Id="rId2" Type="http://schemas.openxmlformats.org/officeDocument/2006/relationships/hyperlink" Target="http://tensorflow.org/" TargetMode="External"/><Relationship Id="rId1" Type="http://schemas.openxmlformats.org/officeDocument/2006/relationships/slideLayout" Target="../slideLayouts/slideLayout2.xml"/><Relationship Id="rId6" Type="http://schemas.openxmlformats.org/officeDocument/2006/relationships/hyperlink" Target="https://pytorch.org/" TargetMode="External"/><Relationship Id="rId5" Type="http://schemas.openxmlformats.org/officeDocument/2006/relationships/hyperlink" Target="https://mxnet.apache.org/versions/1.9.1/" TargetMode="External"/><Relationship Id="rId4" Type="http://schemas.openxmlformats.org/officeDocument/2006/relationships/hyperlink" Target="https://aws.amazon.com/deep-learning/"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tensorflow.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pytorch.org/"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numpy.or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unite.ai/what-are-support-vector-machines/" TargetMode="External"/><Relationship Id="rId2" Type="http://schemas.openxmlformats.org/officeDocument/2006/relationships/hyperlink" Target="https://scikit-learn.org/stable/"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scipy.or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pandas.pydata.org/"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unite.ai/what-are-rnns-and-lstms-in-deep-learning/" TargetMode="External"/><Relationship Id="rId2" Type="http://schemas.openxmlformats.org/officeDocument/2006/relationships/hyperlink" Target="https://docs.microsoft.com/en-us/cognitive-toolkit/"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keras.io/"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github.com/Theano/Theano"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mxnet.apache.org/versions/1.9.1/"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opendatascience.com/how-tensorflow-came-to-be-the-most-important-library-in-machine-learnin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github.com/tensorflow/models"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s://www.turing.com/kb/recurrent-neural-networks-and-lstm"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datacamp.com/tutorial/machine-deep-learnin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datacamp.com/blog/yolo-object-detection-explained"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rossum.ai/blog/deep-learning-explained/"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C5136-C38E-C33D-190E-1A069C9A1E63}"/>
              </a:ext>
            </a:extLst>
          </p:cNvPr>
          <p:cNvSpPr>
            <a:spLocks noGrp="1"/>
          </p:cNvSpPr>
          <p:nvPr>
            <p:ph type="ctrTitle"/>
          </p:nvPr>
        </p:nvSpPr>
        <p:spPr>
          <a:xfrm>
            <a:off x="2209800" y="685800"/>
            <a:ext cx="7772400" cy="2914650"/>
          </a:xfrm>
        </p:spPr>
        <p:txBody>
          <a:bodyPr rtlCol="0">
            <a:noAutofit/>
          </a:bodyPr>
          <a:lstStyle/>
          <a:p>
            <a:pPr>
              <a:defRPr/>
            </a:pPr>
            <a:r>
              <a:rPr lang="en-US" sz="5400" dirty="0">
                <a:solidFill>
                  <a:schemeClr val="accent4">
                    <a:lumMod val="50000"/>
                  </a:schemeClr>
                </a:solidFill>
              </a:rPr>
              <a:t>20CSE471A</a:t>
            </a:r>
            <a:br>
              <a:rPr lang="en-US" sz="5400" dirty="0">
                <a:solidFill>
                  <a:schemeClr val="accent4">
                    <a:lumMod val="50000"/>
                  </a:schemeClr>
                </a:solidFill>
              </a:rPr>
            </a:br>
            <a:r>
              <a:rPr lang="en-US" sz="5400" dirty="0">
                <a:solidFill>
                  <a:schemeClr val="accent4">
                    <a:lumMod val="50000"/>
                  </a:schemeClr>
                </a:solidFill>
              </a:rPr>
              <a:t>DEEP LEARNING </a:t>
            </a:r>
          </a:p>
        </p:txBody>
      </p:sp>
      <p:sp>
        <p:nvSpPr>
          <p:cNvPr id="2051" name="Subtitle 2">
            <a:extLst>
              <a:ext uri="{FF2B5EF4-FFF2-40B4-BE49-F238E27FC236}">
                <a16:creationId xmlns:a16="http://schemas.microsoft.com/office/drawing/2014/main" id="{27FE0B1E-13AD-874A-4F45-B232A3AD3AF3}"/>
              </a:ext>
            </a:extLst>
          </p:cNvPr>
          <p:cNvSpPr>
            <a:spLocks noGrp="1"/>
          </p:cNvSpPr>
          <p:nvPr>
            <p:ph type="subTitle" idx="1"/>
          </p:nvPr>
        </p:nvSpPr>
        <p:spPr>
          <a:xfrm>
            <a:off x="1981200" y="3886200"/>
            <a:ext cx="8382000" cy="1752600"/>
          </a:xfrm>
        </p:spPr>
        <p:txBody>
          <a:bodyPr/>
          <a:lstStyle/>
          <a:p>
            <a:pPr eaLnBrk="1" hangingPunct="1"/>
            <a:r>
              <a:rPr lang="en-US" altLang="en-US" sz="4400">
                <a:solidFill>
                  <a:srgbClr val="00B050"/>
                </a:solidFill>
              </a:rPr>
              <a:t>N VIJAYA KUMAR M.E(CSE), M.B.A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5F699-06CF-5492-8D1C-4A3DA36AA35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A794E2-9663-5EAC-09BC-5DB1D8A70292}"/>
              </a:ext>
            </a:extLst>
          </p:cNvPr>
          <p:cNvSpPr>
            <a:spLocks noGrp="1"/>
          </p:cNvSpPr>
          <p:nvPr>
            <p:ph idx="1"/>
          </p:nvPr>
        </p:nvSpPr>
        <p:spPr>
          <a:xfrm>
            <a:off x="838200" y="707923"/>
            <a:ext cx="10515600" cy="5469040"/>
          </a:xfrm>
        </p:spPr>
        <p:txBody>
          <a:bodyPr/>
          <a:lstStyle/>
          <a:p>
            <a:r>
              <a:rPr lang="en-US" b="1" dirty="0"/>
              <a:t>OCR (Optical Character Recognition)</a:t>
            </a:r>
            <a:r>
              <a:rPr lang="en-US" dirty="0"/>
              <a:t> is a technology that is capable of recognizing text from an image or video by matching it to stored templates. Businesses can use OCR to process large amounts of data very quickly. </a:t>
            </a:r>
          </a:p>
          <a:p>
            <a:r>
              <a:rPr lang="en-US" b="1" dirty="0">
                <a:hlinkClick r:id="rId2">
                  <a:extLst>
                    <a:ext uri="{A12FA001-AC4F-418D-AE19-62706E023703}">
                      <ahyp:hlinkClr xmlns:ahyp="http://schemas.microsoft.com/office/drawing/2018/hyperlinkcolor" val="tx"/>
                    </a:ext>
                  </a:extLst>
                </a:hlinkClick>
              </a:rPr>
              <a:t>Rossum uses deep learning</a:t>
            </a:r>
            <a:r>
              <a:rPr lang="en-US" b="1" dirty="0"/>
              <a:t>. </a:t>
            </a:r>
            <a:r>
              <a:rPr lang="en-US" dirty="0"/>
              <a:t>to expand the capabilities of OCR and provide businesses with a more efficient and accurate method of capturing data from invoices or other documents. </a:t>
            </a:r>
          </a:p>
          <a:p>
            <a:r>
              <a:rPr lang="en-US" dirty="0"/>
              <a:t>By training a neural network to “read” a document like a human can, Rossum offers AI that is capable of accurately extracting the needed information from various document formats without requiring pre-programmed parameters. </a:t>
            </a:r>
            <a:endParaRPr lang="en-IN" dirty="0"/>
          </a:p>
          <a:p>
            <a:endParaRPr lang="en-IN" dirty="0"/>
          </a:p>
          <a:p>
            <a:endParaRPr lang="en-IN" dirty="0"/>
          </a:p>
          <a:p>
            <a:endParaRPr lang="en-IN" dirty="0"/>
          </a:p>
        </p:txBody>
      </p:sp>
    </p:spTree>
    <p:extLst>
      <p:ext uri="{BB962C8B-B14F-4D97-AF65-F5344CB8AC3E}">
        <p14:creationId xmlns:p14="http://schemas.microsoft.com/office/powerpoint/2010/main" val="3515952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C42C0-34DE-50FF-51CC-415123D8DE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D50F3C-02F4-2ED2-C82D-C563E6557E6C}"/>
              </a:ext>
            </a:extLst>
          </p:cNvPr>
          <p:cNvSpPr>
            <a:spLocks noGrp="1"/>
          </p:cNvSpPr>
          <p:nvPr>
            <p:ph type="title"/>
          </p:nvPr>
        </p:nvSpPr>
        <p:spPr/>
        <p:txBody>
          <a:bodyPr/>
          <a:lstStyle/>
          <a:p>
            <a:pPr algn="ctr"/>
            <a:r>
              <a:rPr lang="en-US" dirty="0"/>
              <a:t>DEEP LEARNING PLATFORMS</a:t>
            </a:r>
            <a:endParaRPr lang="en-IN" dirty="0"/>
          </a:p>
        </p:txBody>
      </p:sp>
      <p:sp>
        <p:nvSpPr>
          <p:cNvPr id="3" name="Content Placeholder 2">
            <a:extLst>
              <a:ext uri="{FF2B5EF4-FFF2-40B4-BE49-F238E27FC236}">
                <a16:creationId xmlns:a16="http://schemas.microsoft.com/office/drawing/2014/main" id="{6D2CD263-0258-5246-1261-C72286DB82BE}"/>
              </a:ext>
            </a:extLst>
          </p:cNvPr>
          <p:cNvSpPr>
            <a:spLocks noGrp="1"/>
          </p:cNvSpPr>
          <p:nvPr>
            <p:ph idx="1"/>
          </p:nvPr>
        </p:nvSpPr>
        <p:spPr/>
        <p:txBody>
          <a:bodyPr>
            <a:normAutofit fontScale="92500" lnSpcReduction="10000"/>
          </a:bodyPr>
          <a:lstStyle/>
          <a:p>
            <a:r>
              <a:rPr lang="en-US" dirty="0"/>
              <a:t>A deep learning platform typically consists of several components, such as an artificial intelligence (AI) engine, data management tools, development frameworks for building custom models from scratch or fine-tuning existing ones, and deployment options for deploying trained models into production.</a:t>
            </a:r>
          </a:p>
          <a:p>
            <a:pPr lvl="0"/>
            <a:r>
              <a:rPr lang="en-US" dirty="0"/>
              <a:t>Data management tools provide an efficient way of managing the datasets used to train deep learning models. </a:t>
            </a:r>
            <a:endParaRPr lang="en-IN" dirty="0"/>
          </a:p>
          <a:p>
            <a:pPr lvl="0"/>
            <a:r>
              <a:rPr lang="en-US" dirty="0"/>
              <a:t>Development frameworks allow users to easily build custom models from scratch or fine-tune existing ones according to their specific needs. </a:t>
            </a:r>
            <a:endParaRPr lang="en-IN" dirty="0"/>
          </a:p>
          <a:p>
            <a:pPr lvl="0"/>
            <a:r>
              <a:rPr lang="en-US" dirty="0"/>
              <a:t>Deployment options enable users to deploy their trained models into production environments such as cloud services or on-premise servers. </a:t>
            </a:r>
            <a:endParaRPr lang="en-IN" dirty="0"/>
          </a:p>
          <a:p>
            <a:pPr marL="0" indent="0">
              <a:buNone/>
            </a:pPr>
            <a:endParaRPr lang="en-IN" dirty="0"/>
          </a:p>
        </p:txBody>
      </p:sp>
    </p:spTree>
    <p:extLst>
      <p:ext uri="{BB962C8B-B14F-4D97-AF65-F5344CB8AC3E}">
        <p14:creationId xmlns:p14="http://schemas.microsoft.com/office/powerpoint/2010/main" val="256032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FB2F7B-4D30-9718-801A-05F0ACF0F60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274793-B9E1-54ED-D35E-9B360CF8CC0E}"/>
              </a:ext>
            </a:extLst>
          </p:cNvPr>
          <p:cNvSpPr>
            <a:spLocks noGrp="1"/>
          </p:cNvSpPr>
          <p:nvPr>
            <p:ph idx="1"/>
          </p:nvPr>
        </p:nvSpPr>
        <p:spPr/>
        <p:txBody>
          <a:bodyPr/>
          <a:lstStyle/>
          <a:p>
            <a:r>
              <a:rPr lang="en-US" dirty="0"/>
              <a:t>Deep learning platforms also include libraries of pre-trained models containing ready-to-use neural networks that are ready to deploy without any further training or customization. </a:t>
            </a:r>
          </a:p>
          <a:p>
            <a:r>
              <a:rPr lang="en-US" dirty="0"/>
              <a:t>This makes it easy for developers and researchers to get started quickly without worrying about building their own model from the ground up. </a:t>
            </a:r>
            <a:endParaRPr lang="en-IN" dirty="0"/>
          </a:p>
          <a:p>
            <a:endParaRPr lang="en-IN" dirty="0"/>
          </a:p>
        </p:txBody>
      </p:sp>
    </p:spTree>
    <p:extLst>
      <p:ext uri="{BB962C8B-B14F-4D97-AF65-F5344CB8AC3E}">
        <p14:creationId xmlns:p14="http://schemas.microsoft.com/office/powerpoint/2010/main" val="343882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CF83A-3393-7011-9AD6-6EACFFC6878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176990-EED1-5E20-0BA9-A84C27CB8C22}"/>
              </a:ext>
            </a:extLst>
          </p:cNvPr>
          <p:cNvSpPr>
            <a:spLocks noGrp="1"/>
          </p:cNvSpPr>
          <p:nvPr>
            <p:ph idx="1"/>
          </p:nvPr>
        </p:nvSpPr>
        <p:spPr>
          <a:xfrm>
            <a:off x="838200" y="776748"/>
            <a:ext cx="10515600" cy="5400215"/>
          </a:xfrm>
        </p:spPr>
        <p:txBody>
          <a:bodyPr>
            <a:normAutofit/>
          </a:bodyPr>
          <a:lstStyle/>
          <a:p>
            <a:r>
              <a:rPr lang="en-US" dirty="0"/>
              <a:t>As deep learning has become more popular and widely used, a number of different platforms have emerged to facilitate its development. The most popular deep learning platforms include:</a:t>
            </a:r>
            <a:endParaRPr lang="en-IN" dirty="0"/>
          </a:p>
          <a:p>
            <a:pPr lvl="0"/>
            <a:r>
              <a:rPr lang="en-US" b="1" u="sng" dirty="0">
                <a:hlinkClick r:id="rId2"/>
              </a:rPr>
              <a:t>Google’s TensorFlow</a:t>
            </a:r>
            <a:r>
              <a:rPr lang="en-US" dirty="0"/>
              <a:t> – ideal for large-scale machine learning projects due to its scalability and flexibility</a:t>
            </a:r>
            <a:endParaRPr lang="en-IN" dirty="0"/>
          </a:p>
          <a:p>
            <a:pPr lvl="0"/>
            <a:r>
              <a:rPr lang="en-US" b="1" u="sng" dirty="0">
                <a:hlinkClick r:id="rId3"/>
              </a:rPr>
              <a:t>Microsoft’s Cognitive Toolkit (CNTK)</a:t>
            </a:r>
            <a:r>
              <a:rPr lang="en-US" dirty="0"/>
              <a:t> – commercial-grade distributed deep learning</a:t>
            </a:r>
            <a:endParaRPr lang="en-IN" dirty="0"/>
          </a:p>
          <a:p>
            <a:pPr lvl="0"/>
            <a:r>
              <a:rPr lang="en-US" b="1" u="sng" dirty="0">
                <a:hlinkClick r:id="rId4"/>
              </a:rPr>
              <a:t>Amazon Web Services (AWS) Deep Learning AMIs</a:t>
            </a:r>
            <a:r>
              <a:rPr lang="en-US" dirty="0"/>
              <a:t> – optimized for cloud computing</a:t>
            </a:r>
            <a:endParaRPr lang="en-IN" dirty="0"/>
          </a:p>
          <a:p>
            <a:pPr lvl="0"/>
            <a:r>
              <a:rPr lang="en-US" b="1" u="sng" dirty="0">
                <a:hlinkClick r:id="rId5"/>
              </a:rPr>
              <a:t>Apache </a:t>
            </a:r>
            <a:r>
              <a:rPr lang="en-US" b="1" u="sng" dirty="0" err="1">
                <a:hlinkClick r:id="rId5"/>
              </a:rPr>
              <a:t>MXNet</a:t>
            </a:r>
            <a:r>
              <a:rPr lang="en-US" dirty="0"/>
              <a:t> – supports a wide range of programming languages</a:t>
            </a:r>
            <a:endParaRPr lang="en-IN" dirty="0"/>
          </a:p>
          <a:p>
            <a:pPr lvl="0"/>
            <a:r>
              <a:rPr lang="en-US" b="1" u="sng" dirty="0" err="1">
                <a:hlinkClick r:id="rId6"/>
              </a:rPr>
              <a:t>PyTorch</a:t>
            </a:r>
            <a:r>
              <a:rPr lang="en-US" b="1" dirty="0"/>
              <a:t> </a:t>
            </a:r>
            <a:r>
              <a:rPr lang="en-US" dirty="0"/>
              <a:t>– designed specifically for research purposes</a:t>
            </a:r>
            <a:endParaRPr lang="en-IN" dirty="0"/>
          </a:p>
          <a:p>
            <a:endParaRPr lang="en-IN" dirty="0"/>
          </a:p>
        </p:txBody>
      </p:sp>
    </p:spTree>
    <p:extLst>
      <p:ext uri="{BB962C8B-B14F-4D97-AF65-F5344CB8AC3E}">
        <p14:creationId xmlns:p14="http://schemas.microsoft.com/office/powerpoint/2010/main" val="38673054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8119D-41D7-0DC0-52C9-D5D09E11AEBA}"/>
              </a:ext>
            </a:extLst>
          </p:cNvPr>
          <p:cNvSpPr>
            <a:spLocks noGrp="1"/>
          </p:cNvSpPr>
          <p:nvPr>
            <p:ph type="title"/>
          </p:nvPr>
        </p:nvSpPr>
        <p:spPr/>
        <p:txBody>
          <a:bodyPr/>
          <a:lstStyle/>
          <a:p>
            <a:pPr algn="ctr"/>
            <a:r>
              <a:rPr lang="en-US" dirty="0"/>
              <a:t>DEEP LEARNING TOOLS AND LIBRARIES</a:t>
            </a:r>
            <a:endParaRPr lang="en-IN" dirty="0"/>
          </a:p>
        </p:txBody>
      </p:sp>
      <p:sp>
        <p:nvSpPr>
          <p:cNvPr id="3" name="Content Placeholder 2">
            <a:extLst>
              <a:ext uri="{FF2B5EF4-FFF2-40B4-BE49-F238E27FC236}">
                <a16:creationId xmlns:a16="http://schemas.microsoft.com/office/drawing/2014/main" id="{FD2BDA47-0DAB-B744-1928-95379AC43D06}"/>
              </a:ext>
            </a:extLst>
          </p:cNvPr>
          <p:cNvSpPr>
            <a:spLocks noGrp="1"/>
          </p:cNvSpPr>
          <p:nvPr>
            <p:ph idx="1"/>
          </p:nvPr>
        </p:nvSpPr>
        <p:spPr/>
        <p:txBody>
          <a:bodyPr/>
          <a:lstStyle/>
          <a:p>
            <a:r>
              <a:rPr lang="en-US" dirty="0"/>
              <a:t>Constructing neural networks from scratch helps programmers to understand concepts and solve trivial tasks by manipulating these networks. </a:t>
            </a:r>
          </a:p>
          <a:p>
            <a:r>
              <a:rPr lang="en-US" dirty="0"/>
              <a:t>However, building these networks from scratch is time-consuming and requires enormous effort. </a:t>
            </a:r>
          </a:p>
          <a:p>
            <a:r>
              <a:rPr lang="en-US" dirty="0"/>
              <a:t>To make deep learning simpler, we have several tools and libraries at our disposal to yield an effective deep neural network model capable of solving complex problems with a few lines of code.</a:t>
            </a:r>
            <a:endParaRPr lang="en-IN" dirty="0"/>
          </a:p>
          <a:p>
            <a:endParaRPr lang="en-IN" dirty="0"/>
          </a:p>
        </p:txBody>
      </p:sp>
    </p:spTree>
    <p:extLst>
      <p:ext uri="{BB962C8B-B14F-4D97-AF65-F5344CB8AC3E}">
        <p14:creationId xmlns:p14="http://schemas.microsoft.com/office/powerpoint/2010/main" val="13758439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FB071-EB40-5576-C2F3-47FE685D486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80A5D8-1FAB-C064-154B-45766F3EF7F6}"/>
              </a:ext>
            </a:extLst>
          </p:cNvPr>
          <p:cNvSpPr>
            <a:spLocks noGrp="1"/>
          </p:cNvSpPr>
          <p:nvPr>
            <p:ph idx="1"/>
          </p:nvPr>
        </p:nvSpPr>
        <p:spPr>
          <a:xfrm>
            <a:off x="838200" y="707923"/>
            <a:ext cx="10515600" cy="5469040"/>
          </a:xfrm>
        </p:spPr>
        <p:txBody>
          <a:bodyPr/>
          <a:lstStyle/>
          <a:p>
            <a:r>
              <a:rPr lang="en-US" dirty="0"/>
              <a:t>In recent years, Python has proven to be an incredible tool for deep learning.</a:t>
            </a:r>
          </a:p>
          <a:p>
            <a:r>
              <a:rPr lang="en-US" dirty="0"/>
              <a:t> Because the code is concise and readable, it makes it a perfect match for deep learning applications. </a:t>
            </a:r>
          </a:p>
          <a:p>
            <a:r>
              <a:rPr lang="en-US" dirty="0"/>
              <a:t>Its simple syntax also enables applications to be developed faster when compared to other programming languages.</a:t>
            </a:r>
          </a:p>
          <a:p>
            <a:r>
              <a:rPr lang="en-US" dirty="0"/>
              <a:t> Another major reason for using Python for deep learning is that the language can be integrated with other systems coded in different programming languages. </a:t>
            </a:r>
          </a:p>
          <a:p>
            <a:r>
              <a:rPr lang="en-US" dirty="0"/>
              <a:t>This makes it easier to blend it with AI projects written in other languages. </a:t>
            </a:r>
            <a:endParaRPr lang="en-IN" dirty="0"/>
          </a:p>
          <a:p>
            <a:endParaRPr lang="en-IN" dirty="0"/>
          </a:p>
        </p:txBody>
      </p:sp>
    </p:spTree>
    <p:extLst>
      <p:ext uri="{BB962C8B-B14F-4D97-AF65-F5344CB8AC3E}">
        <p14:creationId xmlns:p14="http://schemas.microsoft.com/office/powerpoint/2010/main" val="1222477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4F5D1-4233-102E-EF4A-1C9D15FAD7D6}"/>
              </a:ext>
            </a:extLst>
          </p:cNvPr>
          <p:cNvSpPr>
            <a:spLocks noGrp="1"/>
          </p:cNvSpPr>
          <p:nvPr>
            <p:ph type="title"/>
          </p:nvPr>
        </p:nvSpPr>
        <p:spPr/>
        <p:txBody>
          <a:bodyPr/>
          <a:lstStyle/>
          <a:p>
            <a:pPr algn="ctr"/>
            <a:r>
              <a:rPr lang="en-IN" dirty="0"/>
              <a:t>DEEP LEARNING LIBRARIES</a:t>
            </a:r>
          </a:p>
        </p:txBody>
      </p:sp>
      <p:sp>
        <p:nvSpPr>
          <p:cNvPr id="3" name="Content Placeholder 2">
            <a:extLst>
              <a:ext uri="{FF2B5EF4-FFF2-40B4-BE49-F238E27FC236}">
                <a16:creationId xmlns:a16="http://schemas.microsoft.com/office/drawing/2014/main" id="{0597C48C-B35E-7F63-3D50-73A2881EDC30}"/>
              </a:ext>
            </a:extLst>
          </p:cNvPr>
          <p:cNvSpPr>
            <a:spLocks noGrp="1"/>
          </p:cNvSpPr>
          <p:nvPr>
            <p:ph idx="1"/>
          </p:nvPr>
        </p:nvSpPr>
        <p:spPr/>
        <p:txBody>
          <a:bodyPr/>
          <a:lstStyle/>
          <a:p>
            <a:r>
              <a:rPr lang="en-IN" dirty="0"/>
              <a:t>PANDAS-     DATA ANALYSIS AND MANUPLATION</a:t>
            </a:r>
          </a:p>
          <a:p>
            <a:pPr marL="0" indent="0">
              <a:buNone/>
            </a:pPr>
            <a:r>
              <a:rPr lang="en-IN" dirty="0"/>
              <a:t>                        Data is an excel or </a:t>
            </a:r>
            <a:r>
              <a:rPr lang="en-IN" dirty="0" err="1"/>
              <a:t>sql</a:t>
            </a:r>
            <a:r>
              <a:rPr lang="en-IN" dirty="0"/>
              <a:t>.</a:t>
            </a:r>
          </a:p>
          <a:p>
            <a:r>
              <a:rPr lang="en-IN" dirty="0"/>
              <a:t>NUMPY -   MATHAMATICAL FUNCTION</a:t>
            </a:r>
          </a:p>
          <a:p>
            <a:pPr marL="0" indent="0">
              <a:buNone/>
            </a:pPr>
            <a:r>
              <a:rPr lang="en-IN" dirty="0"/>
              <a:t>                        Numerical value in data's or trigonometric function.</a:t>
            </a:r>
          </a:p>
          <a:p>
            <a:r>
              <a:rPr lang="en-IN" dirty="0"/>
              <a:t>MATPLOTLIB – DATA VISULAZATION</a:t>
            </a:r>
          </a:p>
          <a:p>
            <a:pPr marL="0" indent="0">
              <a:buNone/>
            </a:pPr>
            <a:r>
              <a:rPr lang="en-IN" dirty="0"/>
              <a:t>                           Map or chart or graphical format.</a:t>
            </a:r>
          </a:p>
          <a:p>
            <a:r>
              <a:rPr lang="en-IN" dirty="0"/>
              <a:t>SEEBORN -   DATA VISULAZATION</a:t>
            </a:r>
          </a:p>
          <a:p>
            <a:pPr marL="0" indent="0">
              <a:buNone/>
            </a:pPr>
            <a:r>
              <a:rPr lang="en-IN" dirty="0"/>
              <a:t>                         Map or chart or graphical format in 3D.</a:t>
            </a:r>
          </a:p>
          <a:p>
            <a:pPr marL="0" indent="0">
              <a:buNone/>
            </a:pPr>
            <a:endParaRPr lang="en-IN" dirty="0"/>
          </a:p>
          <a:p>
            <a:endParaRPr lang="en-IN" dirty="0"/>
          </a:p>
        </p:txBody>
      </p:sp>
    </p:spTree>
    <p:extLst>
      <p:ext uri="{BB962C8B-B14F-4D97-AF65-F5344CB8AC3E}">
        <p14:creationId xmlns:p14="http://schemas.microsoft.com/office/powerpoint/2010/main" val="11217219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78FF8A-0C5F-0231-B1D6-CE2FB7E88B23}"/>
              </a:ext>
            </a:extLst>
          </p:cNvPr>
          <p:cNvSpPr>
            <a:spLocks noGrp="1"/>
          </p:cNvSpPr>
          <p:nvPr>
            <p:ph idx="1"/>
          </p:nvPr>
        </p:nvSpPr>
        <p:spPr>
          <a:xfrm>
            <a:off x="838200" y="334297"/>
            <a:ext cx="10515600" cy="5842666"/>
          </a:xfrm>
        </p:spPr>
        <p:txBody>
          <a:bodyPr/>
          <a:lstStyle/>
          <a:p>
            <a:r>
              <a:rPr lang="en-IN" dirty="0"/>
              <a:t>TENSORFLOW            – impotent for ML.</a:t>
            </a:r>
          </a:p>
          <a:p>
            <a:r>
              <a:rPr lang="en-IN" dirty="0"/>
              <a:t>KEARS                         -  advanced from ML so used in DL.</a:t>
            </a:r>
          </a:p>
          <a:p>
            <a:r>
              <a:rPr lang="en-IN" dirty="0"/>
              <a:t>SCIPY                          -  used for scientific research</a:t>
            </a:r>
          </a:p>
          <a:p>
            <a:r>
              <a:rPr lang="en-IN" dirty="0"/>
              <a:t>PYTORCH                   – some advanced in machine learning.</a:t>
            </a:r>
          </a:p>
          <a:p>
            <a:r>
              <a:rPr lang="en-IN" dirty="0"/>
              <a:t>SCRAPY                      - web crawling.</a:t>
            </a:r>
          </a:p>
          <a:p>
            <a:r>
              <a:rPr lang="en-IN" dirty="0"/>
              <a:t>SQL MODEL              – connect database and get details.</a:t>
            </a:r>
          </a:p>
          <a:p>
            <a:r>
              <a:rPr lang="en-IN" dirty="0"/>
              <a:t>SCI KIT LEARN          – scientific kit used in ML and DL.</a:t>
            </a:r>
          </a:p>
        </p:txBody>
      </p:sp>
    </p:spTree>
    <p:extLst>
      <p:ext uri="{BB962C8B-B14F-4D97-AF65-F5344CB8AC3E}">
        <p14:creationId xmlns:p14="http://schemas.microsoft.com/office/powerpoint/2010/main" val="4431985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CA235-73AF-DC91-DCA0-44900E41FD6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0AFC8E6-0BAD-88D5-351D-BB13E0877CD5}"/>
              </a:ext>
            </a:extLst>
          </p:cNvPr>
          <p:cNvSpPr>
            <a:spLocks noGrp="1"/>
          </p:cNvSpPr>
          <p:nvPr>
            <p:ph idx="1"/>
          </p:nvPr>
        </p:nvSpPr>
        <p:spPr/>
        <p:txBody>
          <a:bodyPr/>
          <a:lstStyle/>
          <a:p>
            <a:r>
              <a:rPr lang="en-US" dirty="0"/>
              <a:t>The most popular deep learning libraries and tools utilized for constructing deep neural networks are TensorFlow, Keras, and </a:t>
            </a:r>
            <a:r>
              <a:rPr lang="en-US" dirty="0" err="1"/>
              <a:t>PyTorch</a:t>
            </a:r>
            <a:r>
              <a:rPr lang="en-US" dirty="0"/>
              <a:t>. </a:t>
            </a:r>
          </a:p>
          <a:p>
            <a:r>
              <a:rPr lang="en-US" dirty="0"/>
              <a:t>The Keras and TensorFlow libraries have been linked synonymously since the start of TensorFlow 2.0. </a:t>
            </a:r>
          </a:p>
          <a:p>
            <a:r>
              <a:rPr lang="en-US" dirty="0"/>
              <a:t>This integration allows users to develop complex neural networks with high-level code structures using Keras within the TensorFlow network etc.</a:t>
            </a:r>
            <a:endParaRPr lang="en-IN" dirty="0"/>
          </a:p>
          <a:p>
            <a:endParaRPr lang="en-IN" dirty="0"/>
          </a:p>
        </p:txBody>
      </p:sp>
    </p:spTree>
    <p:extLst>
      <p:ext uri="{BB962C8B-B14F-4D97-AF65-F5344CB8AC3E}">
        <p14:creationId xmlns:p14="http://schemas.microsoft.com/office/powerpoint/2010/main" val="26701360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B9D79-1799-E9B8-D4C3-A483FD2E27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081866-B776-AF03-E40E-2B5029B3202D}"/>
              </a:ext>
            </a:extLst>
          </p:cNvPr>
          <p:cNvSpPr>
            <a:spLocks noGrp="1"/>
          </p:cNvSpPr>
          <p:nvPr>
            <p:ph type="title"/>
          </p:nvPr>
        </p:nvSpPr>
        <p:spPr>
          <a:xfrm>
            <a:off x="838200" y="365126"/>
            <a:ext cx="10515600" cy="804914"/>
          </a:xfrm>
        </p:spPr>
        <p:txBody>
          <a:bodyPr/>
          <a:lstStyle/>
          <a:p>
            <a:r>
              <a:rPr lang="en-US" b="1" u="sng" dirty="0">
                <a:hlinkClick r:id="rId2"/>
              </a:rPr>
              <a:t>TensorFlow</a:t>
            </a:r>
            <a:endParaRPr lang="en-IN" dirty="0"/>
          </a:p>
        </p:txBody>
      </p:sp>
      <p:sp>
        <p:nvSpPr>
          <p:cNvPr id="3" name="Content Placeholder 2">
            <a:extLst>
              <a:ext uri="{FF2B5EF4-FFF2-40B4-BE49-F238E27FC236}">
                <a16:creationId xmlns:a16="http://schemas.microsoft.com/office/drawing/2014/main" id="{E03148DE-4B7D-D4FB-782B-727000DC2330}"/>
              </a:ext>
            </a:extLst>
          </p:cNvPr>
          <p:cNvSpPr>
            <a:spLocks noGrp="1"/>
          </p:cNvSpPr>
          <p:nvPr>
            <p:ph idx="1"/>
          </p:nvPr>
        </p:nvSpPr>
        <p:spPr>
          <a:xfrm>
            <a:off x="838200" y="1337187"/>
            <a:ext cx="10515600" cy="4839776"/>
          </a:xfrm>
        </p:spPr>
        <p:txBody>
          <a:bodyPr>
            <a:normAutofit fontScale="55000" lnSpcReduction="20000"/>
          </a:bodyPr>
          <a:lstStyle/>
          <a:p>
            <a:pPr marL="0" indent="0" fontAlgn="base">
              <a:buNone/>
            </a:pPr>
            <a:endParaRPr lang="en-IN" dirty="0"/>
          </a:p>
          <a:p>
            <a:pPr fontAlgn="base"/>
            <a:r>
              <a:rPr lang="en-US" sz="4000" dirty="0"/>
              <a:t>TensorFlow is widely considered one of the best Python libraries for deep learning applications. Developed by the Google Brain Team, it provides a wide range of flexible tools, libraries, and community resources. Beginners and professionals alike can use TensorFlow to construct deep learning models, as well as neural networks.</a:t>
            </a:r>
            <a:endParaRPr lang="en-IN" sz="4000" dirty="0"/>
          </a:p>
          <a:p>
            <a:pPr marL="0" indent="0" fontAlgn="base">
              <a:buNone/>
            </a:pPr>
            <a:endParaRPr lang="en-IN" sz="4000" dirty="0"/>
          </a:p>
          <a:p>
            <a:pPr fontAlgn="base"/>
            <a:r>
              <a:rPr lang="en-US" sz="4000" dirty="0"/>
              <a:t>TensorFlow has an architecture and framework that are flexible, enabling it to run on various computational platforms like CPU and GPU. With that said, it performs best when operated on a tensor processing unit (TPU). The Python library is often used to implement reinforcement learning in deep learning models, and you can directly visualize the machine learning models. </a:t>
            </a:r>
          </a:p>
          <a:p>
            <a:pPr marL="0" indent="0" fontAlgn="base">
              <a:buNone/>
            </a:pPr>
            <a:r>
              <a:rPr lang="en-US" sz="4000" dirty="0"/>
              <a:t>Some of the main features of TensorFlow:</a:t>
            </a:r>
            <a:endParaRPr lang="en-IN" sz="4000" dirty="0"/>
          </a:p>
          <a:p>
            <a:pPr lvl="0" fontAlgn="base"/>
            <a:r>
              <a:rPr lang="en-US" sz="4000" dirty="0"/>
              <a:t>Flexible architecture and framework.</a:t>
            </a:r>
            <a:endParaRPr lang="en-IN" sz="4000" dirty="0"/>
          </a:p>
          <a:p>
            <a:pPr lvl="0" fontAlgn="base"/>
            <a:r>
              <a:rPr lang="en-US" sz="4000" dirty="0"/>
              <a:t>Runs on a variety of computational platforms. </a:t>
            </a:r>
            <a:endParaRPr lang="en-IN" sz="4000" dirty="0"/>
          </a:p>
          <a:p>
            <a:pPr lvl="0" fontAlgn="base"/>
            <a:r>
              <a:rPr lang="en-US" sz="4000" dirty="0"/>
              <a:t>Abstraction capabilities</a:t>
            </a:r>
            <a:endParaRPr lang="en-IN" sz="4000" dirty="0"/>
          </a:p>
          <a:p>
            <a:pPr lvl="0" fontAlgn="base"/>
            <a:r>
              <a:rPr lang="en-US" sz="4000" dirty="0"/>
              <a:t>Manages deep neural networks. </a:t>
            </a:r>
            <a:endParaRPr lang="en-IN" sz="4000" dirty="0"/>
          </a:p>
          <a:p>
            <a:endParaRPr lang="en-IN" dirty="0"/>
          </a:p>
        </p:txBody>
      </p:sp>
    </p:spTree>
    <p:extLst>
      <p:ext uri="{BB962C8B-B14F-4D97-AF65-F5344CB8AC3E}">
        <p14:creationId xmlns:p14="http://schemas.microsoft.com/office/powerpoint/2010/main" val="608350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AB160E-F1E9-4A1C-5D71-F460E3390396}"/>
              </a:ext>
            </a:extLst>
          </p:cNvPr>
          <p:cNvSpPr>
            <a:spLocks noGrp="1"/>
          </p:cNvSpPr>
          <p:nvPr>
            <p:ph idx="1"/>
          </p:nvPr>
        </p:nvSpPr>
        <p:spPr>
          <a:xfrm>
            <a:off x="1981200" y="1219201"/>
            <a:ext cx="8229600" cy="4906963"/>
          </a:xfrm>
        </p:spPr>
        <p:txBody>
          <a:bodyPr rtlCol="0">
            <a:normAutofit fontScale="70000" lnSpcReduction="20000"/>
          </a:bodyPr>
          <a:lstStyle/>
          <a:p>
            <a:pPr>
              <a:defRPr/>
            </a:pPr>
            <a:r>
              <a:rPr lang="en-US" b="1" dirty="0"/>
              <a:t>UNIT3:</a:t>
            </a:r>
            <a:r>
              <a:rPr lang="en-US" dirty="0"/>
              <a:t> MODERN PRACTICES IN DEEP NETWORKS</a:t>
            </a:r>
            <a:r>
              <a:rPr lang="en-US" b="1" dirty="0"/>
              <a:t>	</a:t>
            </a:r>
          </a:p>
          <a:p>
            <a:r>
              <a:rPr lang="en-US" dirty="0"/>
              <a:t>Introductions to Simple DNN </a:t>
            </a:r>
          </a:p>
          <a:p>
            <a:r>
              <a:rPr lang="en-US" dirty="0"/>
              <a:t>Platform for Deep Learning </a:t>
            </a:r>
          </a:p>
          <a:p>
            <a:r>
              <a:rPr lang="en-US" dirty="0"/>
              <a:t>Deep Learning Software Libraries </a:t>
            </a:r>
          </a:p>
          <a:p>
            <a:r>
              <a:rPr lang="en-US" dirty="0"/>
              <a:t>Deep Feed forward networks </a:t>
            </a:r>
          </a:p>
          <a:p>
            <a:r>
              <a:rPr lang="en-US" dirty="0"/>
              <a:t>Gradient-Based Learning </a:t>
            </a:r>
          </a:p>
          <a:p>
            <a:r>
              <a:rPr lang="en-US" dirty="0"/>
              <a:t>Architecture Design </a:t>
            </a:r>
          </a:p>
          <a:p>
            <a:r>
              <a:rPr lang="en-US" dirty="0"/>
              <a:t>Various Activation Functions, ReLU, Sigmoid  </a:t>
            </a:r>
          </a:p>
          <a:p>
            <a:r>
              <a:rPr lang="en-US" dirty="0"/>
              <a:t>Error Functions </a:t>
            </a:r>
          </a:p>
          <a:p>
            <a:r>
              <a:rPr lang="en-US" dirty="0"/>
              <a:t>Regularization methods for Deep Learning </a:t>
            </a:r>
          </a:p>
          <a:p>
            <a:r>
              <a:rPr lang="en-US" dirty="0"/>
              <a:t>Early Stopping </a:t>
            </a:r>
          </a:p>
          <a:p>
            <a:r>
              <a:rPr lang="en-US" dirty="0"/>
              <a:t>Drop Out </a:t>
            </a:r>
          </a:p>
          <a:p>
            <a:r>
              <a:rPr lang="en-US" dirty="0"/>
              <a:t> Optimization methods for Neural Networks </a:t>
            </a:r>
          </a:p>
          <a:p>
            <a:r>
              <a:rPr lang="en-US" dirty="0"/>
              <a:t>Adagrad, Adam.</a:t>
            </a:r>
            <a:endParaRPr lang="en-IN" dirty="0"/>
          </a:p>
          <a:p>
            <a:pPr>
              <a:buFont typeface="Arial" charset="0"/>
              <a:buChar char="•"/>
              <a:defRPr/>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A0965B-D6A7-F3FB-8E14-6C3D906CEB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6824E6-5C40-9FEA-1D64-32F31FCF9508}"/>
              </a:ext>
            </a:extLst>
          </p:cNvPr>
          <p:cNvSpPr>
            <a:spLocks noGrp="1"/>
          </p:cNvSpPr>
          <p:nvPr>
            <p:ph type="title"/>
          </p:nvPr>
        </p:nvSpPr>
        <p:spPr>
          <a:xfrm>
            <a:off x="838200" y="365125"/>
            <a:ext cx="10515600" cy="637765"/>
          </a:xfrm>
        </p:spPr>
        <p:txBody>
          <a:bodyPr>
            <a:normAutofit fontScale="90000"/>
          </a:bodyPr>
          <a:lstStyle/>
          <a:p>
            <a:r>
              <a:rPr lang="en-US" b="1" u="sng" dirty="0" err="1">
                <a:hlinkClick r:id="rId2"/>
              </a:rPr>
              <a:t>Pytorch</a:t>
            </a:r>
            <a:endParaRPr lang="en-IN" dirty="0"/>
          </a:p>
        </p:txBody>
      </p:sp>
      <p:sp>
        <p:nvSpPr>
          <p:cNvPr id="3" name="Content Placeholder 2">
            <a:extLst>
              <a:ext uri="{FF2B5EF4-FFF2-40B4-BE49-F238E27FC236}">
                <a16:creationId xmlns:a16="http://schemas.microsoft.com/office/drawing/2014/main" id="{C3F7CC8A-A8F9-461C-CC9F-7F247328893E}"/>
              </a:ext>
            </a:extLst>
          </p:cNvPr>
          <p:cNvSpPr>
            <a:spLocks noGrp="1"/>
          </p:cNvSpPr>
          <p:nvPr>
            <p:ph idx="1"/>
          </p:nvPr>
        </p:nvSpPr>
        <p:spPr>
          <a:xfrm>
            <a:off x="838200" y="1120877"/>
            <a:ext cx="10515600" cy="5056086"/>
          </a:xfrm>
        </p:spPr>
        <p:txBody>
          <a:bodyPr>
            <a:normAutofit fontScale="77500" lnSpcReduction="20000"/>
          </a:bodyPr>
          <a:lstStyle/>
          <a:p>
            <a:pPr fontAlgn="base"/>
            <a:r>
              <a:rPr lang="en-US" dirty="0"/>
              <a:t>Another one of the most popular Python libraries for deep learning is </a:t>
            </a:r>
            <a:r>
              <a:rPr lang="en-US" dirty="0" err="1"/>
              <a:t>Pytorch</a:t>
            </a:r>
            <a:r>
              <a:rPr lang="en-US" dirty="0"/>
              <a:t>, which is an open-source library created by Facebook’s AI research team in 2016. </a:t>
            </a:r>
          </a:p>
          <a:p>
            <a:pPr fontAlgn="base"/>
            <a:r>
              <a:rPr lang="en-US" dirty="0"/>
              <a:t>The name of the library is derived from Torch, which is a deep learning framework written in the </a:t>
            </a:r>
            <a:r>
              <a:rPr lang="en-US" b="1" dirty="0"/>
              <a:t>Lua </a:t>
            </a:r>
            <a:r>
              <a:rPr lang="en-US" dirty="0"/>
              <a:t>programming language. </a:t>
            </a:r>
            <a:endParaRPr lang="en-IN" dirty="0"/>
          </a:p>
          <a:p>
            <a:pPr fontAlgn="base"/>
            <a:r>
              <a:rPr lang="en-US" dirty="0" err="1"/>
              <a:t>PyTorch</a:t>
            </a:r>
            <a:r>
              <a:rPr lang="en-US" dirty="0"/>
              <a:t> enables you to carry out many tasks, and it is especially useful for deep learning applications like NLP and computer vision. </a:t>
            </a:r>
            <a:endParaRPr lang="en-IN" dirty="0"/>
          </a:p>
          <a:p>
            <a:pPr fontAlgn="base"/>
            <a:r>
              <a:rPr lang="en-US" dirty="0"/>
              <a:t> Some of the best aspects of </a:t>
            </a:r>
            <a:r>
              <a:rPr lang="en-US" dirty="0" err="1"/>
              <a:t>PyTorch</a:t>
            </a:r>
            <a:r>
              <a:rPr lang="en-US" dirty="0"/>
              <a:t> include its high speed of execution, which it can achieve even when handling heavy graphs. It is also a flexible library, capable of operating on simplified processors or CPUs and GPUs. </a:t>
            </a:r>
            <a:r>
              <a:rPr lang="en-US" dirty="0" err="1"/>
              <a:t>PyTorch</a:t>
            </a:r>
            <a:r>
              <a:rPr lang="en-US" dirty="0"/>
              <a:t> has powerful APIs that enable you to expand on the library, as well as a natural language toolkit.  </a:t>
            </a:r>
          </a:p>
          <a:p>
            <a:pPr marL="0" indent="0" fontAlgn="base">
              <a:buNone/>
            </a:pPr>
            <a:r>
              <a:rPr lang="en-US" b="1" dirty="0"/>
              <a:t>Some of the main features of </a:t>
            </a:r>
            <a:r>
              <a:rPr lang="en-US" b="1" dirty="0" err="1"/>
              <a:t>PyTorch</a:t>
            </a:r>
            <a:r>
              <a:rPr lang="en-US" dirty="0"/>
              <a:t>:</a:t>
            </a:r>
            <a:endParaRPr lang="en-IN" dirty="0"/>
          </a:p>
          <a:p>
            <a:pPr lvl="0" fontAlgn="base"/>
            <a:r>
              <a:rPr lang="en-US" dirty="0"/>
              <a:t>Statistical distribution and operations</a:t>
            </a:r>
            <a:endParaRPr lang="en-IN" dirty="0"/>
          </a:p>
          <a:p>
            <a:pPr lvl="0" fontAlgn="base"/>
            <a:r>
              <a:rPr lang="en-US" dirty="0"/>
              <a:t>Control over datasets</a:t>
            </a:r>
            <a:endParaRPr lang="en-IN" dirty="0"/>
          </a:p>
          <a:p>
            <a:pPr lvl="0" fontAlgn="base"/>
            <a:r>
              <a:rPr lang="en-US" dirty="0"/>
              <a:t>Development of deep learning models</a:t>
            </a:r>
            <a:endParaRPr lang="en-IN" dirty="0"/>
          </a:p>
          <a:p>
            <a:pPr lvl="0" fontAlgn="base"/>
            <a:r>
              <a:rPr lang="en-US" dirty="0"/>
              <a:t>Highly flexible</a:t>
            </a:r>
            <a:endParaRPr lang="en-IN" dirty="0"/>
          </a:p>
          <a:p>
            <a:endParaRPr lang="en-IN" dirty="0"/>
          </a:p>
        </p:txBody>
      </p:sp>
    </p:spTree>
    <p:extLst>
      <p:ext uri="{BB962C8B-B14F-4D97-AF65-F5344CB8AC3E}">
        <p14:creationId xmlns:p14="http://schemas.microsoft.com/office/powerpoint/2010/main" val="38162440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9A1061-6340-C649-C9F0-83A40CF928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45E110-F885-A439-A72F-580B2CA25085}"/>
              </a:ext>
            </a:extLst>
          </p:cNvPr>
          <p:cNvSpPr>
            <a:spLocks noGrp="1"/>
          </p:cNvSpPr>
          <p:nvPr>
            <p:ph type="title"/>
          </p:nvPr>
        </p:nvSpPr>
        <p:spPr>
          <a:xfrm>
            <a:off x="838200" y="365126"/>
            <a:ext cx="10515600" cy="519778"/>
          </a:xfrm>
        </p:spPr>
        <p:txBody>
          <a:bodyPr>
            <a:normAutofit fontScale="90000"/>
          </a:bodyPr>
          <a:lstStyle/>
          <a:p>
            <a:r>
              <a:rPr lang="en-US" b="1" u="sng" dirty="0">
                <a:hlinkClick r:id="rId2"/>
              </a:rPr>
              <a:t>NumPy</a:t>
            </a:r>
            <a:endParaRPr lang="en-IN" dirty="0"/>
          </a:p>
        </p:txBody>
      </p:sp>
      <p:sp>
        <p:nvSpPr>
          <p:cNvPr id="3" name="Content Placeholder 2">
            <a:extLst>
              <a:ext uri="{FF2B5EF4-FFF2-40B4-BE49-F238E27FC236}">
                <a16:creationId xmlns:a16="http://schemas.microsoft.com/office/drawing/2014/main" id="{D64B4F40-A2AF-C3CD-14A5-1F9EA9B6236F}"/>
              </a:ext>
            </a:extLst>
          </p:cNvPr>
          <p:cNvSpPr>
            <a:spLocks noGrp="1"/>
          </p:cNvSpPr>
          <p:nvPr>
            <p:ph idx="1"/>
          </p:nvPr>
        </p:nvSpPr>
        <p:spPr>
          <a:xfrm>
            <a:off x="838200" y="1179871"/>
            <a:ext cx="10515600" cy="4997092"/>
          </a:xfrm>
        </p:spPr>
        <p:txBody>
          <a:bodyPr>
            <a:normAutofit fontScale="92500" lnSpcReduction="20000"/>
          </a:bodyPr>
          <a:lstStyle/>
          <a:p>
            <a:pPr fontAlgn="base"/>
            <a:r>
              <a:rPr lang="en-US" dirty="0"/>
              <a:t>One of the other well-known Python libraries, NumPy can be seamlessly utilized for large multi-dimensional array and matrix processing. It relies on a large set of high-level mathematical functions, which makes it especially useful for efficient fundamental scientific computations in deep learning. </a:t>
            </a:r>
            <a:endParaRPr lang="en-IN" dirty="0"/>
          </a:p>
          <a:p>
            <a:pPr fontAlgn="base"/>
            <a:r>
              <a:rPr lang="en-US" dirty="0"/>
              <a:t>NumPy arrays require a lot less storage area than other Python lists, and they are faster and more convenient to use. The data can be manipulated in the matrix, transposed, and reshaped with the library. NumPy is a great option to increase the performance of deep learning models without too much complex work required. </a:t>
            </a:r>
          </a:p>
          <a:p>
            <a:pPr fontAlgn="base"/>
            <a:r>
              <a:rPr lang="en-US" dirty="0"/>
              <a:t>Some of the main features of NumPy: </a:t>
            </a:r>
            <a:endParaRPr lang="en-IN" dirty="0"/>
          </a:p>
          <a:p>
            <a:pPr lvl="0" fontAlgn="base"/>
            <a:r>
              <a:rPr lang="en-US" dirty="0"/>
              <a:t>Shape manipulation</a:t>
            </a:r>
            <a:endParaRPr lang="en-IN" dirty="0"/>
          </a:p>
          <a:p>
            <a:pPr lvl="0" fontAlgn="base"/>
            <a:r>
              <a:rPr lang="en-US" dirty="0"/>
              <a:t>High-performance N-dimensional array object</a:t>
            </a:r>
            <a:endParaRPr lang="en-IN" dirty="0"/>
          </a:p>
          <a:p>
            <a:pPr lvl="0" fontAlgn="base"/>
            <a:r>
              <a:rPr lang="en-US" dirty="0"/>
              <a:t>Data cleaning/manipulation</a:t>
            </a:r>
            <a:endParaRPr lang="en-IN" dirty="0"/>
          </a:p>
          <a:p>
            <a:pPr lvl="0" fontAlgn="base"/>
            <a:r>
              <a:rPr lang="en-US" dirty="0"/>
              <a:t>Statistical operations and linear algebra</a:t>
            </a:r>
            <a:endParaRPr lang="en-IN" dirty="0"/>
          </a:p>
          <a:p>
            <a:endParaRPr lang="en-IN" dirty="0"/>
          </a:p>
        </p:txBody>
      </p:sp>
    </p:spTree>
    <p:extLst>
      <p:ext uri="{BB962C8B-B14F-4D97-AF65-F5344CB8AC3E}">
        <p14:creationId xmlns:p14="http://schemas.microsoft.com/office/powerpoint/2010/main" val="14847548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CCE5FE-2A19-F60D-C102-A84DA6498F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63F34E-E992-9AE3-F5D3-7E836BE9211A}"/>
              </a:ext>
            </a:extLst>
          </p:cNvPr>
          <p:cNvSpPr>
            <a:spLocks noGrp="1"/>
          </p:cNvSpPr>
          <p:nvPr>
            <p:ph type="title"/>
          </p:nvPr>
        </p:nvSpPr>
        <p:spPr>
          <a:xfrm>
            <a:off x="838200" y="365125"/>
            <a:ext cx="10515600" cy="716423"/>
          </a:xfrm>
        </p:spPr>
        <p:txBody>
          <a:bodyPr/>
          <a:lstStyle/>
          <a:p>
            <a:r>
              <a:rPr lang="en-US" b="1" u="sng" dirty="0">
                <a:hlinkClick r:id="rId2"/>
              </a:rPr>
              <a:t>Scikit-Learn</a:t>
            </a:r>
            <a:endParaRPr lang="en-IN" dirty="0"/>
          </a:p>
        </p:txBody>
      </p:sp>
      <p:sp>
        <p:nvSpPr>
          <p:cNvPr id="3" name="Content Placeholder 2">
            <a:extLst>
              <a:ext uri="{FF2B5EF4-FFF2-40B4-BE49-F238E27FC236}">
                <a16:creationId xmlns:a16="http://schemas.microsoft.com/office/drawing/2014/main" id="{EDF23F9B-9FB0-1EFF-0F20-D3F4FF0FD75A}"/>
              </a:ext>
            </a:extLst>
          </p:cNvPr>
          <p:cNvSpPr>
            <a:spLocks noGrp="1"/>
          </p:cNvSpPr>
          <p:nvPr>
            <p:ph idx="1"/>
          </p:nvPr>
        </p:nvSpPr>
        <p:spPr/>
        <p:txBody>
          <a:bodyPr>
            <a:normAutofit fontScale="92500" lnSpcReduction="20000"/>
          </a:bodyPr>
          <a:lstStyle/>
          <a:p>
            <a:pPr fontAlgn="base"/>
            <a:r>
              <a:rPr lang="en-US" dirty="0"/>
              <a:t>Scikit-Learn was originally a third-party extension to the SciPy library, but it is now a standalone Python library on </a:t>
            </a:r>
            <a:r>
              <a:rPr lang="en-US" dirty="0" err="1"/>
              <a:t>Github</a:t>
            </a:r>
            <a:r>
              <a:rPr lang="en-US" dirty="0"/>
              <a:t>. Scikit-Learn includes DBSCAN, gradient boosting, </a:t>
            </a:r>
            <a:r>
              <a:rPr lang="en-US" u="sng" dirty="0">
                <a:hlinkClick r:id="rId3"/>
              </a:rPr>
              <a:t>support vector machines</a:t>
            </a:r>
            <a:r>
              <a:rPr lang="en-US" dirty="0"/>
              <a:t>, and random forests within the classification, regression, and clustering methods.  </a:t>
            </a:r>
            <a:endParaRPr lang="en-IN" dirty="0"/>
          </a:p>
          <a:p>
            <a:pPr fontAlgn="base"/>
            <a:r>
              <a:rPr lang="en-US" dirty="0"/>
              <a:t>One of the greatest aspects of Scikit-Learn is that it’s easily interoperable with other SciPy stacks. It is also user-friendly and consistent, making it easier to share and use data. </a:t>
            </a:r>
          </a:p>
          <a:p>
            <a:pPr marL="0" indent="0" fontAlgn="base">
              <a:buNone/>
            </a:pPr>
            <a:r>
              <a:rPr lang="en-US" dirty="0"/>
              <a:t>Some of the main features of Scikit-learn:</a:t>
            </a:r>
            <a:endParaRPr lang="en-IN" dirty="0"/>
          </a:p>
          <a:p>
            <a:pPr lvl="0" fontAlgn="base"/>
            <a:r>
              <a:rPr lang="en-US" dirty="0"/>
              <a:t>Data classification and modeling</a:t>
            </a:r>
            <a:endParaRPr lang="en-IN" dirty="0"/>
          </a:p>
          <a:p>
            <a:pPr lvl="0" fontAlgn="base"/>
            <a:r>
              <a:rPr lang="en-US" dirty="0"/>
              <a:t>End-to-end machine learning algorithms</a:t>
            </a:r>
            <a:endParaRPr lang="en-IN" dirty="0"/>
          </a:p>
          <a:p>
            <a:pPr lvl="0" fontAlgn="base"/>
            <a:r>
              <a:rPr lang="en-US" dirty="0"/>
              <a:t>Pre-processing of data</a:t>
            </a:r>
            <a:endParaRPr lang="en-IN" dirty="0"/>
          </a:p>
          <a:p>
            <a:pPr lvl="0" fontAlgn="base"/>
            <a:r>
              <a:rPr lang="en-US" dirty="0"/>
              <a:t>Model selection</a:t>
            </a:r>
            <a:endParaRPr lang="en-IN" dirty="0"/>
          </a:p>
          <a:p>
            <a:endParaRPr lang="en-IN" dirty="0"/>
          </a:p>
        </p:txBody>
      </p:sp>
    </p:spTree>
    <p:extLst>
      <p:ext uri="{BB962C8B-B14F-4D97-AF65-F5344CB8AC3E}">
        <p14:creationId xmlns:p14="http://schemas.microsoft.com/office/powerpoint/2010/main" val="32906501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5F9FF-E09B-E901-9355-9734ADADDA27}"/>
              </a:ext>
            </a:extLst>
          </p:cNvPr>
          <p:cNvSpPr>
            <a:spLocks noGrp="1"/>
          </p:cNvSpPr>
          <p:nvPr>
            <p:ph type="title"/>
          </p:nvPr>
        </p:nvSpPr>
        <p:spPr>
          <a:xfrm>
            <a:off x="838200" y="365125"/>
            <a:ext cx="10515600" cy="490281"/>
          </a:xfrm>
        </p:spPr>
        <p:txBody>
          <a:bodyPr>
            <a:normAutofit fontScale="90000"/>
          </a:bodyPr>
          <a:lstStyle/>
          <a:p>
            <a:r>
              <a:rPr lang="en-US" b="1" u="sng" dirty="0">
                <a:hlinkClick r:id="rId2"/>
              </a:rPr>
              <a:t>SciPy</a:t>
            </a:r>
            <a:endParaRPr lang="en-IN" dirty="0"/>
          </a:p>
        </p:txBody>
      </p:sp>
      <p:sp>
        <p:nvSpPr>
          <p:cNvPr id="3" name="Content Placeholder 2">
            <a:extLst>
              <a:ext uri="{FF2B5EF4-FFF2-40B4-BE49-F238E27FC236}">
                <a16:creationId xmlns:a16="http://schemas.microsoft.com/office/drawing/2014/main" id="{AC916BD7-20FD-703D-6C32-FF3522905D01}"/>
              </a:ext>
            </a:extLst>
          </p:cNvPr>
          <p:cNvSpPr>
            <a:spLocks noGrp="1"/>
          </p:cNvSpPr>
          <p:nvPr>
            <p:ph idx="1"/>
          </p:nvPr>
        </p:nvSpPr>
        <p:spPr>
          <a:xfrm>
            <a:off x="838200" y="1022555"/>
            <a:ext cx="10515600" cy="5154408"/>
          </a:xfrm>
        </p:spPr>
        <p:txBody>
          <a:bodyPr>
            <a:normAutofit fontScale="92500" lnSpcReduction="10000"/>
          </a:bodyPr>
          <a:lstStyle/>
          <a:p>
            <a:pPr fontAlgn="base"/>
            <a:r>
              <a:rPr lang="en-US" dirty="0"/>
              <a:t>SciPy is one of the best Python libraries out there thanks to its ability to perform scientific and technical computing on large datasets. It is accompanied by embedded modules for array optimization and linear algebra. </a:t>
            </a:r>
            <a:endParaRPr lang="en-IN" dirty="0"/>
          </a:p>
          <a:p>
            <a:pPr fontAlgn="base"/>
            <a:r>
              <a:rPr lang="en-US" dirty="0"/>
              <a:t>The programming language includes all of NumPy’s functions, but it turns them into user-friendly, scientific tools. It is often used for image manipulation and provides basic processing features for high-level, non-scientific mathematical functions. </a:t>
            </a:r>
          </a:p>
          <a:p>
            <a:pPr marL="0" indent="0" fontAlgn="base">
              <a:buNone/>
            </a:pPr>
            <a:r>
              <a:rPr lang="en-US" b="1" dirty="0"/>
              <a:t>Some of the main features of SciPy:</a:t>
            </a:r>
            <a:endParaRPr lang="en-IN" b="1" dirty="0"/>
          </a:p>
          <a:p>
            <a:pPr lvl="0" fontAlgn="base"/>
            <a:r>
              <a:rPr lang="en-US" dirty="0"/>
              <a:t>User-friendly</a:t>
            </a:r>
            <a:endParaRPr lang="en-IN" dirty="0"/>
          </a:p>
          <a:p>
            <a:pPr lvl="0" fontAlgn="base"/>
            <a:r>
              <a:rPr lang="en-US" dirty="0"/>
              <a:t>Data visualization and manipulation</a:t>
            </a:r>
            <a:endParaRPr lang="en-IN" dirty="0"/>
          </a:p>
          <a:p>
            <a:pPr lvl="0" fontAlgn="base"/>
            <a:r>
              <a:rPr lang="en-US" dirty="0"/>
              <a:t>Scientific and technical analysis</a:t>
            </a:r>
            <a:endParaRPr lang="en-IN" dirty="0"/>
          </a:p>
          <a:p>
            <a:pPr lvl="0" fontAlgn="base"/>
            <a:r>
              <a:rPr lang="en-US" dirty="0"/>
              <a:t>Computes large data sets</a:t>
            </a:r>
            <a:endParaRPr lang="en-IN" dirty="0"/>
          </a:p>
          <a:p>
            <a:endParaRPr lang="en-IN" dirty="0"/>
          </a:p>
        </p:txBody>
      </p:sp>
    </p:spTree>
    <p:extLst>
      <p:ext uri="{BB962C8B-B14F-4D97-AF65-F5344CB8AC3E}">
        <p14:creationId xmlns:p14="http://schemas.microsoft.com/office/powerpoint/2010/main" val="20235542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D7DFCB-6845-D892-B299-FEEF0F7BD0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193474-E8D9-B96B-FABD-FE397077BE6D}"/>
              </a:ext>
            </a:extLst>
          </p:cNvPr>
          <p:cNvSpPr>
            <a:spLocks noGrp="1"/>
          </p:cNvSpPr>
          <p:nvPr>
            <p:ph type="title"/>
          </p:nvPr>
        </p:nvSpPr>
        <p:spPr>
          <a:xfrm>
            <a:off x="838200" y="365125"/>
            <a:ext cx="10515600" cy="549275"/>
          </a:xfrm>
        </p:spPr>
        <p:txBody>
          <a:bodyPr>
            <a:normAutofit fontScale="90000"/>
          </a:bodyPr>
          <a:lstStyle/>
          <a:p>
            <a:r>
              <a:rPr lang="en-US" b="1" u="sng" dirty="0">
                <a:hlinkClick r:id="rId2"/>
              </a:rPr>
              <a:t>Pandas</a:t>
            </a:r>
            <a:endParaRPr lang="en-IN" dirty="0"/>
          </a:p>
        </p:txBody>
      </p:sp>
      <p:sp>
        <p:nvSpPr>
          <p:cNvPr id="3" name="Content Placeholder 2">
            <a:extLst>
              <a:ext uri="{FF2B5EF4-FFF2-40B4-BE49-F238E27FC236}">
                <a16:creationId xmlns:a16="http://schemas.microsoft.com/office/drawing/2014/main" id="{10353754-E862-5174-58F5-D2248E0F2E71}"/>
              </a:ext>
            </a:extLst>
          </p:cNvPr>
          <p:cNvSpPr>
            <a:spLocks noGrp="1"/>
          </p:cNvSpPr>
          <p:nvPr>
            <p:ph idx="1"/>
          </p:nvPr>
        </p:nvSpPr>
        <p:spPr>
          <a:xfrm>
            <a:off x="838200" y="1140542"/>
            <a:ext cx="10515600" cy="5036421"/>
          </a:xfrm>
        </p:spPr>
        <p:txBody>
          <a:bodyPr>
            <a:normAutofit fontScale="92500" lnSpcReduction="20000"/>
          </a:bodyPr>
          <a:lstStyle/>
          <a:p>
            <a:pPr fontAlgn="base"/>
            <a:r>
              <a:rPr lang="en-US" dirty="0"/>
              <a:t>One of the open-source Python libraries mainly used in data science and deep learning subjects is Pandas. The library provides data manipulation and analysis tools, which are used for analyzing data. The library relies on its powerful data structures for manipulating numerical tables and time series analysis. </a:t>
            </a:r>
            <a:endParaRPr lang="en-IN" dirty="0"/>
          </a:p>
          <a:p>
            <a:pPr marL="0" indent="0" fontAlgn="base">
              <a:buNone/>
            </a:pPr>
            <a:endParaRPr lang="en-IN" dirty="0"/>
          </a:p>
          <a:p>
            <a:pPr fontAlgn="base"/>
            <a:r>
              <a:rPr lang="en-US" dirty="0"/>
              <a:t>The Pandas library offers a fast and efficient way to manage and explore data by providing Series and </a:t>
            </a:r>
            <a:r>
              <a:rPr lang="en-US" dirty="0" err="1"/>
              <a:t>DataFrames</a:t>
            </a:r>
            <a:r>
              <a:rPr lang="en-US" dirty="0"/>
              <a:t>, which represent data efficiently while also manipulating it in different ways. </a:t>
            </a:r>
          </a:p>
          <a:p>
            <a:pPr marL="0" indent="0" fontAlgn="base">
              <a:buNone/>
            </a:pPr>
            <a:r>
              <a:rPr lang="en-US" b="1" dirty="0"/>
              <a:t>Some of the main features Pandas:</a:t>
            </a:r>
            <a:endParaRPr lang="en-IN" b="1" dirty="0"/>
          </a:p>
          <a:p>
            <a:pPr lvl="0" fontAlgn="base"/>
            <a:r>
              <a:rPr lang="en-US" dirty="0"/>
              <a:t>Indexing of data</a:t>
            </a:r>
            <a:endParaRPr lang="en-IN" dirty="0"/>
          </a:p>
          <a:p>
            <a:pPr lvl="0" fontAlgn="base"/>
            <a:r>
              <a:rPr lang="en-US" dirty="0"/>
              <a:t>Data alignment</a:t>
            </a:r>
            <a:endParaRPr lang="en-IN" dirty="0"/>
          </a:p>
          <a:p>
            <a:pPr lvl="0" fontAlgn="base"/>
            <a:r>
              <a:rPr lang="en-US" dirty="0"/>
              <a:t>Merging/joining of datasets</a:t>
            </a:r>
            <a:endParaRPr lang="en-IN" dirty="0"/>
          </a:p>
          <a:p>
            <a:pPr lvl="0" fontAlgn="base"/>
            <a:r>
              <a:rPr lang="en-US" dirty="0"/>
              <a:t>Data manipulation and analysis</a:t>
            </a:r>
            <a:endParaRPr lang="en-IN" dirty="0"/>
          </a:p>
          <a:p>
            <a:endParaRPr lang="en-IN" dirty="0"/>
          </a:p>
        </p:txBody>
      </p:sp>
    </p:spTree>
    <p:extLst>
      <p:ext uri="{BB962C8B-B14F-4D97-AF65-F5344CB8AC3E}">
        <p14:creationId xmlns:p14="http://schemas.microsoft.com/office/powerpoint/2010/main" val="21209039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901DB-05B6-EABF-3C13-D14700E7E7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752E1C-23BC-B3F3-8B33-75CE6C4D5C2E}"/>
              </a:ext>
            </a:extLst>
          </p:cNvPr>
          <p:cNvSpPr>
            <a:spLocks noGrp="1"/>
          </p:cNvSpPr>
          <p:nvPr>
            <p:ph type="title"/>
          </p:nvPr>
        </p:nvSpPr>
        <p:spPr>
          <a:xfrm>
            <a:off x="838200" y="365125"/>
            <a:ext cx="10515600" cy="608269"/>
          </a:xfrm>
        </p:spPr>
        <p:txBody>
          <a:bodyPr>
            <a:normAutofit fontScale="90000"/>
          </a:bodyPr>
          <a:lstStyle/>
          <a:p>
            <a:r>
              <a:rPr lang="en-US" b="1" u="sng" dirty="0">
                <a:hlinkClick r:id="rId2"/>
              </a:rPr>
              <a:t>Microsoft CNTK</a:t>
            </a:r>
            <a:endParaRPr lang="en-IN" dirty="0"/>
          </a:p>
        </p:txBody>
      </p:sp>
      <p:sp>
        <p:nvSpPr>
          <p:cNvPr id="3" name="Content Placeholder 2">
            <a:extLst>
              <a:ext uri="{FF2B5EF4-FFF2-40B4-BE49-F238E27FC236}">
                <a16:creationId xmlns:a16="http://schemas.microsoft.com/office/drawing/2014/main" id="{D9159067-6569-F08B-E4BD-774CF5EE3FEB}"/>
              </a:ext>
            </a:extLst>
          </p:cNvPr>
          <p:cNvSpPr>
            <a:spLocks noGrp="1"/>
          </p:cNvSpPr>
          <p:nvPr>
            <p:ph idx="1"/>
          </p:nvPr>
        </p:nvSpPr>
        <p:spPr>
          <a:xfrm>
            <a:off x="838200" y="1229032"/>
            <a:ext cx="10515600" cy="4947931"/>
          </a:xfrm>
        </p:spPr>
        <p:txBody>
          <a:bodyPr>
            <a:normAutofit fontScale="92500" lnSpcReduction="20000"/>
          </a:bodyPr>
          <a:lstStyle/>
          <a:p>
            <a:pPr fontAlgn="base"/>
            <a:r>
              <a:rPr lang="en-US" dirty="0"/>
              <a:t> Another Python library for deep learning applications is Microsoft CNTK (Cognitive Toolkit), which is formerly known as Computational Network </a:t>
            </a:r>
            <a:r>
              <a:rPr lang="en-US" dirty="0" err="1"/>
              <a:t>ToolKit</a:t>
            </a:r>
            <a:r>
              <a:rPr lang="en-US" dirty="0"/>
              <a:t>. The open-source deep-learning library is used to implement distributed deep learning and machine learning tasks. </a:t>
            </a:r>
            <a:endParaRPr lang="en-IN" dirty="0"/>
          </a:p>
          <a:p>
            <a:pPr fontAlgn="base"/>
            <a:r>
              <a:rPr lang="en-US" dirty="0"/>
              <a:t>CNTK enables you to combine predictive models like convolutional neural networks (CNNs), feed-forward deep neural networks (DNNs), and </a:t>
            </a:r>
            <a:r>
              <a:rPr lang="en-US" u="sng" dirty="0">
                <a:hlinkClick r:id="rId3"/>
              </a:rPr>
              <a:t>recurrent neural networks</a:t>
            </a:r>
            <a:r>
              <a:rPr lang="en-US" dirty="0"/>
              <a:t> (RNNs), with the CNTK framework. This enables the effective implementation of end-to-end deep learning tasks. </a:t>
            </a:r>
          </a:p>
          <a:p>
            <a:pPr marL="0" indent="0" fontAlgn="base">
              <a:buNone/>
            </a:pPr>
            <a:r>
              <a:rPr lang="en-US" b="1" dirty="0"/>
              <a:t>Some of the main features of CNTK: </a:t>
            </a:r>
            <a:endParaRPr lang="en-IN" b="1" dirty="0"/>
          </a:p>
          <a:p>
            <a:pPr lvl="0" fontAlgn="base"/>
            <a:r>
              <a:rPr lang="en-US" dirty="0"/>
              <a:t>Open-source</a:t>
            </a:r>
            <a:endParaRPr lang="en-IN" dirty="0"/>
          </a:p>
          <a:p>
            <a:pPr lvl="0" fontAlgn="base"/>
            <a:r>
              <a:rPr lang="en-US" dirty="0"/>
              <a:t>Implement distributed deep learning tasks</a:t>
            </a:r>
            <a:endParaRPr lang="en-IN" dirty="0"/>
          </a:p>
          <a:p>
            <a:pPr lvl="0" fontAlgn="base"/>
            <a:r>
              <a:rPr lang="en-US" dirty="0"/>
              <a:t>Combine predictive models with CNTK framework</a:t>
            </a:r>
            <a:endParaRPr lang="en-IN" dirty="0"/>
          </a:p>
          <a:p>
            <a:pPr lvl="0" fontAlgn="base"/>
            <a:r>
              <a:rPr lang="en-US" dirty="0"/>
              <a:t>End-to-end deep learning tasks</a:t>
            </a:r>
            <a:endParaRPr lang="en-IN" dirty="0"/>
          </a:p>
          <a:p>
            <a:endParaRPr lang="en-IN" dirty="0"/>
          </a:p>
        </p:txBody>
      </p:sp>
    </p:spTree>
    <p:extLst>
      <p:ext uri="{BB962C8B-B14F-4D97-AF65-F5344CB8AC3E}">
        <p14:creationId xmlns:p14="http://schemas.microsoft.com/office/powerpoint/2010/main" val="42778538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05BB6E-3682-1480-A09F-567DC0626F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0045DD-820C-C650-C139-CCD59D507BBC}"/>
              </a:ext>
            </a:extLst>
          </p:cNvPr>
          <p:cNvSpPr>
            <a:spLocks noGrp="1"/>
          </p:cNvSpPr>
          <p:nvPr>
            <p:ph type="title"/>
          </p:nvPr>
        </p:nvSpPr>
        <p:spPr>
          <a:xfrm>
            <a:off x="838200" y="365125"/>
            <a:ext cx="10515600" cy="559107"/>
          </a:xfrm>
        </p:spPr>
        <p:txBody>
          <a:bodyPr>
            <a:normAutofit fontScale="90000"/>
          </a:bodyPr>
          <a:lstStyle/>
          <a:p>
            <a:r>
              <a:rPr lang="en-US" b="1" u="sng" dirty="0">
                <a:hlinkClick r:id="rId2"/>
              </a:rPr>
              <a:t>Keras</a:t>
            </a:r>
            <a:endParaRPr lang="en-IN" dirty="0"/>
          </a:p>
        </p:txBody>
      </p:sp>
      <p:sp>
        <p:nvSpPr>
          <p:cNvPr id="3" name="Content Placeholder 2">
            <a:extLst>
              <a:ext uri="{FF2B5EF4-FFF2-40B4-BE49-F238E27FC236}">
                <a16:creationId xmlns:a16="http://schemas.microsoft.com/office/drawing/2014/main" id="{849482DC-9B78-7445-03EC-F90D518C2637}"/>
              </a:ext>
            </a:extLst>
          </p:cNvPr>
          <p:cNvSpPr>
            <a:spLocks noGrp="1"/>
          </p:cNvSpPr>
          <p:nvPr>
            <p:ph idx="1"/>
          </p:nvPr>
        </p:nvSpPr>
        <p:spPr>
          <a:xfrm>
            <a:off x="838200" y="1327355"/>
            <a:ext cx="10515600" cy="4849608"/>
          </a:xfrm>
        </p:spPr>
        <p:txBody>
          <a:bodyPr>
            <a:normAutofit fontScale="85000" lnSpcReduction="20000"/>
          </a:bodyPr>
          <a:lstStyle/>
          <a:p>
            <a:pPr fontAlgn="base"/>
            <a:r>
              <a:rPr lang="en-US" dirty="0"/>
              <a:t>Kears is yet another notable open-source Python library used for deep learning tasks, allowing for rapid deep neural network testing. Keras provides you with the tools needed to construct models, visualize graphs, and analyze datasets. On top of that, it also includes prelabeled datasets that can be directly imported and loaded. </a:t>
            </a:r>
            <a:endParaRPr lang="en-IN" dirty="0"/>
          </a:p>
          <a:p>
            <a:pPr fontAlgn="base"/>
            <a:r>
              <a:rPr lang="en-US" dirty="0"/>
              <a:t>The Keras library is often preferred due to it being modular, extensible, and flexible. This makes it a user-friendly option for beginners. It can also integrate with objectives, layers, optimizers, and activation functions. Keras operates in various environments and can run on CPUs and GPUs. It also offers one of the widest ranges for data types. </a:t>
            </a:r>
          </a:p>
          <a:p>
            <a:pPr marL="0" indent="0" fontAlgn="base">
              <a:buNone/>
            </a:pPr>
            <a:r>
              <a:rPr lang="en-US" b="1" dirty="0"/>
              <a:t>Some of the main features of Keras: </a:t>
            </a:r>
            <a:endParaRPr lang="en-IN" b="1" dirty="0"/>
          </a:p>
          <a:p>
            <a:pPr lvl="0" fontAlgn="base"/>
            <a:r>
              <a:rPr lang="en-US" dirty="0"/>
              <a:t>Developing neural layers</a:t>
            </a:r>
            <a:endParaRPr lang="en-IN" dirty="0"/>
          </a:p>
          <a:p>
            <a:pPr lvl="0" fontAlgn="base"/>
            <a:r>
              <a:rPr lang="en-US" dirty="0"/>
              <a:t>Data pooling</a:t>
            </a:r>
            <a:endParaRPr lang="en-IN" dirty="0"/>
          </a:p>
          <a:p>
            <a:pPr lvl="0" fontAlgn="base"/>
            <a:r>
              <a:rPr lang="en-US" dirty="0"/>
              <a:t>Builds deep learning and machine learning models</a:t>
            </a:r>
            <a:endParaRPr lang="en-IN" dirty="0"/>
          </a:p>
          <a:p>
            <a:pPr lvl="0" fontAlgn="base"/>
            <a:r>
              <a:rPr lang="en-US" dirty="0"/>
              <a:t>Activation and cost functions</a:t>
            </a:r>
            <a:endParaRPr lang="en-IN" dirty="0"/>
          </a:p>
          <a:p>
            <a:endParaRPr lang="en-IN" dirty="0"/>
          </a:p>
        </p:txBody>
      </p:sp>
    </p:spTree>
    <p:extLst>
      <p:ext uri="{BB962C8B-B14F-4D97-AF65-F5344CB8AC3E}">
        <p14:creationId xmlns:p14="http://schemas.microsoft.com/office/powerpoint/2010/main" val="13001759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1113C-F7FF-81E3-67A8-DF18B517FCB7}"/>
              </a:ext>
            </a:extLst>
          </p:cNvPr>
          <p:cNvSpPr>
            <a:spLocks noGrp="1"/>
          </p:cNvSpPr>
          <p:nvPr>
            <p:ph type="title"/>
          </p:nvPr>
        </p:nvSpPr>
        <p:spPr>
          <a:xfrm>
            <a:off x="838200" y="365126"/>
            <a:ext cx="10515600" cy="667262"/>
          </a:xfrm>
        </p:spPr>
        <p:txBody>
          <a:bodyPr>
            <a:normAutofit fontScale="90000"/>
          </a:bodyPr>
          <a:lstStyle/>
          <a:p>
            <a:r>
              <a:rPr lang="en-US" b="1" u="sng" dirty="0">
                <a:hlinkClick r:id="rId2"/>
              </a:rPr>
              <a:t>Theano</a:t>
            </a:r>
            <a:endParaRPr lang="en-IN" dirty="0"/>
          </a:p>
        </p:txBody>
      </p:sp>
      <p:sp>
        <p:nvSpPr>
          <p:cNvPr id="3" name="Content Placeholder 2">
            <a:extLst>
              <a:ext uri="{FF2B5EF4-FFF2-40B4-BE49-F238E27FC236}">
                <a16:creationId xmlns:a16="http://schemas.microsoft.com/office/drawing/2014/main" id="{1F26715F-4B25-E390-D923-D9CE7EFBA639}"/>
              </a:ext>
            </a:extLst>
          </p:cNvPr>
          <p:cNvSpPr>
            <a:spLocks noGrp="1"/>
          </p:cNvSpPr>
          <p:nvPr>
            <p:ph idx="1"/>
          </p:nvPr>
        </p:nvSpPr>
        <p:spPr/>
        <p:txBody>
          <a:bodyPr>
            <a:normAutofit fontScale="85000" lnSpcReduction="20000"/>
          </a:bodyPr>
          <a:lstStyle/>
          <a:p>
            <a:pPr fontAlgn="base"/>
            <a:r>
              <a:rPr lang="en-US" dirty="0"/>
              <a:t>Theano, a numerical computation Python library specifically developed for machine learning and deep libraries. With this tool, you will achieve efficient definition, optimization, and evaluation of mathematical expressions and matrix calculations. All of this enables Theano to be used for the employment of dimensional arrays to construct deep learning models. </a:t>
            </a:r>
            <a:endParaRPr lang="en-IN" dirty="0"/>
          </a:p>
          <a:p>
            <a:pPr fontAlgn="base"/>
            <a:r>
              <a:rPr lang="en-US" dirty="0"/>
              <a:t>Theano is used by a lot of deep learning developers and programmers thanks to it being a highly specific library. It can be used with a graphics processing unit (GPU) instead of a central processing unit (CPU). </a:t>
            </a:r>
          </a:p>
          <a:p>
            <a:pPr marL="0" indent="0" fontAlgn="base">
              <a:buNone/>
            </a:pPr>
            <a:r>
              <a:rPr lang="en-US" b="1" dirty="0"/>
              <a:t>Some of the main features of Theano:</a:t>
            </a:r>
            <a:endParaRPr lang="en-IN" b="1" dirty="0"/>
          </a:p>
          <a:p>
            <a:pPr lvl="0" fontAlgn="base"/>
            <a:r>
              <a:rPr lang="en-US" dirty="0"/>
              <a:t>Built-in validation and unit testing tools</a:t>
            </a:r>
            <a:endParaRPr lang="en-IN" dirty="0"/>
          </a:p>
          <a:p>
            <a:pPr lvl="0" fontAlgn="base"/>
            <a:r>
              <a:rPr lang="en-US" dirty="0"/>
              <a:t>High-performing mathematical computations</a:t>
            </a:r>
            <a:endParaRPr lang="en-IN" dirty="0"/>
          </a:p>
          <a:p>
            <a:pPr lvl="0" fontAlgn="base"/>
            <a:r>
              <a:rPr lang="en-US" dirty="0"/>
              <a:t>Fast and stable evaluations</a:t>
            </a:r>
            <a:endParaRPr lang="en-IN" dirty="0"/>
          </a:p>
          <a:p>
            <a:pPr lvl="0" fontAlgn="base"/>
            <a:r>
              <a:rPr lang="en-US" dirty="0"/>
              <a:t>Data-intensive calculations</a:t>
            </a:r>
            <a:endParaRPr lang="en-IN" dirty="0"/>
          </a:p>
          <a:p>
            <a:endParaRPr lang="en-IN" dirty="0"/>
          </a:p>
        </p:txBody>
      </p:sp>
    </p:spTree>
    <p:extLst>
      <p:ext uri="{BB962C8B-B14F-4D97-AF65-F5344CB8AC3E}">
        <p14:creationId xmlns:p14="http://schemas.microsoft.com/office/powerpoint/2010/main" val="31252458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33612-6C59-86E6-A437-BED1F81EFB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98BE40-67B8-DC47-10A9-7FD2D5021421}"/>
              </a:ext>
            </a:extLst>
          </p:cNvPr>
          <p:cNvSpPr>
            <a:spLocks noGrp="1"/>
          </p:cNvSpPr>
          <p:nvPr>
            <p:ph type="title"/>
          </p:nvPr>
        </p:nvSpPr>
        <p:spPr>
          <a:xfrm>
            <a:off x="838200" y="365125"/>
            <a:ext cx="10515600" cy="785249"/>
          </a:xfrm>
        </p:spPr>
        <p:txBody>
          <a:bodyPr/>
          <a:lstStyle/>
          <a:p>
            <a:r>
              <a:rPr lang="en-US" b="1" u="sng" dirty="0" err="1">
                <a:hlinkClick r:id="rId2"/>
              </a:rPr>
              <a:t>MXNet</a:t>
            </a:r>
            <a:endParaRPr lang="en-IN" dirty="0"/>
          </a:p>
        </p:txBody>
      </p:sp>
      <p:sp>
        <p:nvSpPr>
          <p:cNvPr id="3" name="Content Placeholder 2">
            <a:extLst>
              <a:ext uri="{FF2B5EF4-FFF2-40B4-BE49-F238E27FC236}">
                <a16:creationId xmlns:a16="http://schemas.microsoft.com/office/drawing/2014/main" id="{FA6747B9-E4C8-29AF-408D-31D1FB8401E5}"/>
              </a:ext>
            </a:extLst>
          </p:cNvPr>
          <p:cNvSpPr>
            <a:spLocks noGrp="1"/>
          </p:cNvSpPr>
          <p:nvPr>
            <p:ph idx="1"/>
          </p:nvPr>
        </p:nvSpPr>
        <p:spPr/>
        <p:txBody>
          <a:bodyPr>
            <a:normAutofit fontScale="85000" lnSpcReduction="20000"/>
          </a:bodyPr>
          <a:lstStyle/>
          <a:p>
            <a:pPr fontAlgn="base"/>
            <a:r>
              <a:rPr lang="en-US" dirty="0"/>
              <a:t>Closing out our list of the 10 best Python libraries for deep learning is </a:t>
            </a:r>
            <a:r>
              <a:rPr lang="en-US" dirty="0" err="1"/>
              <a:t>MXNet</a:t>
            </a:r>
            <a:r>
              <a:rPr lang="en-US" dirty="0"/>
              <a:t>, which is a highly scalable open-source deep learning framework. </a:t>
            </a:r>
            <a:r>
              <a:rPr lang="en-US" dirty="0" err="1"/>
              <a:t>MXNet</a:t>
            </a:r>
            <a:r>
              <a:rPr lang="en-US" dirty="0"/>
              <a:t> was designed to train and deploy deep neural networks, and it can train models extremely fast. </a:t>
            </a:r>
            <a:endParaRPr lang="en-IN" dirty="0"/>
          </a:p>
          <a:p>
            <a:pPr fontAlgn="base"/>
            <a:r>
              <a:rPr lang="en-US" dirty="0" err="1"/>
              <a:t>MXNet</a:t>
            </a:r>
            <a:r>
              <a:rPr lang="en-US" dirty="0"/>
              <a:t> supports many programming languages, such as Python, Julia, C, C++, and more. One of the best aspects of </a:t>
            </a:r>
            <a:r>
              <a:rPr lang="en-US" dirty="0" err="1"/>
              <a:t>MXNet</a:t>
            </a:r>
            <a:r>
              <a:rPr lang="en-US" dirty="0"/>
              <a:t> is that it offers incredibly fast calculation speeds and resource utilization on GPU. </a:t>
            </a:r>
          </a:p>
          <a:p>
            <a:pPr marL="0" indent="0" fontAlgn="base">
              <a:buNone/>
            </a:pPr>
            <a:r>
              <a:rPr lang="en-US" b="1" dirty="0"/>
              <a:t>Some of the main features of </a:t>
            </a:r>
            <a:r>
              <a:rPr lang="en-US" b="1" dirty="0" err="1"/>
              <a:t>MXNet</a:t>
            </a:r>
            <a:r>
              <a:rPr lang="en-US" b="1" dirty="0"/>
              <a:t>:</a:t>
            </a:r>
            <a:endParaRPr lang="en-IN" b="1" dirty="0"/>
          </a:p>
          <a:p>
            <a:pPr lvl="0" fontAlgn="base"/>
            <a:r>
              <a:rPr lang="en-US" dirty="0"/>
              <a:t>Highly-scalable</a:t>
            </a:r>
            <a:endParaRPr lang="en-IN" dirty="0"/>
          </a:p>
          <a:p>
            <a:pPr lvl="0" fontAlgn="base"/>
            <a:r>
              <a:rPr lang="en-US" dirty="0"/>
              <a:t>Open-source</a:t>
            </a:r>
            <a:endParaRPr lang="en-IN" dirty="0"/>
          </a:p>
          <a:p>
            <a:pPr lvl="0" fontAlgn="base"/>
            <a:r>
              <a:rPr lang="en-US" dirty="0"/>
              <a:t>Train and deploy deep learning neural networks</a:t>
            </a:r>
            <a:endParaRPr lang="en-IN" dirty="0"/>
          </a:p>
          <a:p>
            <a:pPr lvl="0" fontAlgn="base"/>
            <a:r>
              <a:rPr lang="en-US" dirty="0"/>
              <a:t>Trains models fast</a:t>
            </a:r>
            <a:endParaRPr lang="en-IN" dirty="0"/>
          </a:p>
          <a:p>
            <a:pPr lvl="0" fontAlgn="base"/>
            <a:r>
              <a:rPr lang="en-US" dirty="0"/>
              <a:t>Fast calculation speeds</a:t>
            </a:r>
            <a:endParaRPr lang="en-IN" dirty="0"/>
          </a:p>
          <a:p>
            <a:endParaRPr lang="en-IN" dirty="0"/>
          </a:p>
        </p:txBody>
      </p:sp>
    </p:spTree>
    <p:extLst>
      <p:ext uri="{BB962C8B-B14F-4D97-AF65-F5344CB8AC3E}">
        <p14:creationId xmlns:p14="http://schemas.microsoft.com/office/powerpoint/2010/main" val="19349651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3B3EC-EAD6-6CA4-3C06-ABE8CCFCA45C}"/>
              </a:ext>
            </a:extLst>
          </p:cNvPr>
          <p:cNvSpPr>
            <a:spLocks noGrp="1"/>
          </p:cNvSpPr>
          <p:nvPr>
            <p:ph type="title"/>
          </p:nvPr>
        </p:nvSpPr>
        <p:spPr/>
        <p:txBody>
          <a:bodyPr/>
          <a:lstStyle/>
          <a:p>
            <a:pPr algn="ctr"/>
            <a:r>
              <a:rPr lang="en-US" dirty="0"/>
              <a:t>TENSORFLOW FOR DEEP LEARNING</a:t>
            </a:r>
            <a:endParaRPr lang="en-IN" dirty="0"/>
          </a:p>
        </p:txBody>
      </p:sp>
      <p:sp>
        <p:nvSpPr>
          <p:cNvPr id="3" name="Content Placeholder 2">
            <a:extLst>
              <a:ext uri="{FF2B5EF4-FFF2-40B4-BE49-F238E27FC236}">
                <a16:creationId xmlns:a16="http://schemas.microsoft.com/office/drawing/2014/main" id="{21196EFA-279F-3556-5AF5-A8BA91A55F7B}"/>
              </a:ext>
            </a:extLst>
          </p:cNvPr>
          <p:cNvSpPr>
            <a:spLocks noGrp="1"/>
          </p:cNvSpPr>
          <p:nvPr>
            <p:ph idx="1"/>
          </p:nvPr>
        </p:nvSpPr>
        <p:spPr/>
        <p:txBody>
          <a:bodyPr>
            <a:normAutofit fontScale="85000" lnSpcReduction="20000"/>
          </a:bodyPr>
          <a:lstStyle/>
          <a:p>
            <a:r>
              <a:rPr lang="en-US" dirty="0"/>
              <a:t>TensorFlow is a powerful and versatile open-source software library for machine learning.</a:t>
            </a:r>
          </a:p>
          <a:p>
            <a:r>
              <a:rPr lang="en-US" dirty="0"/>
              <a:t> It was developed by Google and released under the Apache 2.0 open-source license in 2015. </a:t>
            </a:r>
          </a:p>
          <a:p>
            <a:r>
              <a:rPr lang="en-US" dirty="0"/>
              <a:t>TensorFlow provides an extensive set of APIs for building and training neural networks, as well as tools for deploying models into production systems.</a:t>
            </a:r>
            <a:endParaRPr lang="en-IN" dirty="0"/>
          </a:p>
          <a:p>
            <a:r>
              <a:rPr lang="en-US" dirty="0"/>
              <a:t>TensorFlow deep learning is used by many large organizations. It’s also popular among individual developers who are interested in creating their own applications or exploring the possibilities of artificial intelligence. </a:t>
            </a:r>
            <a:endParaRPr lang="en-IN" dirty="0"/>
          </a:p>
          <a:p>
            <a:r>
              <a:rPr lang="en-US" dirty="0"/>
              <a:t>When it was first released, </a:t>
            </a:r>
            <a:r>
              <a:rPr lang="en-US" u="sng" dirty="0">
                <a:hlinkClick r:id="rId2"/>
              </a:rPr>
              <a:t>TensorFlow</a:t>
            </a:r>
            <a:r>
              <a:rPr lang="en-US" dirty="0"/>
              <a:t> quickly became one of the most popular deep learning platforms, with the number of TensorFlow deep learning GitHub commits far surpassing other popular deep learning platforms. </a:t>
            </a:r>
            <a:endParaRPr lang="en-IN" dirty="0"/>
          </a:p>
          <a:p>
            <a:r>
              <a:rPr lang="en-US" dirty="0"/>
              <a:t> </a:t>
            </a:r>
            <a:endParaRPr lang="en-IN" dirty="0"/>
          </a:p>
          <a:p>
            <a:endParaRPr lang="en-IN" dirty="0"/>
          </a:p>
        </p:txBody>
      </p:sp>
    </p:spTree>
    <p:extLst>
      <p:ext uri="{BB962C8B-B14F-4D97-AF65-F5344CB8AC3E}">
        <p14:creationId xmlns:p14="http://schemas.microsoft.com/office/powerpoint/2010/main" val="792725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86A8E-C095-CD3E-7239-EA512412D93F}"/>
              </a:ext>
            </a:extLst>
          </p:cNvPr>
          <p:cNvSpPr>
            <a:spLocks noGrp="1"/>
          </p:cNvSpPr>
          <p:nvPr>
            <p:ph type="title"/>
          </p:nvPr>
        </p:nvSpPr>
        <p:spPr/>
        <p:txBody>
          <a:bodyPr/>
          <a:lstStyle/>
          <a:p>
            <a:r>
              <a:rPr lang="en-US" b="1" dirty="0"/>
              <a:t>Introduction to Deep Neural Networks</a:t>
            </a:r>
            <a:endParaRPr lang="en-IN" dirty="0"/>
          </a:p>
        </p:txBody>
      </p:sp>
      <p:sp>
        <p:nvSpPr>
          <p:cNvPr id="3" name="Content Placeholder 2">
            <a:extLst>
              <a:ext uri="{FF2B5EF4-FFF2-40B4-BE49-F238E27FC236}">
                <a16:creationId xmlns:a16="http://schemas.microsoft.com/office/drawing/2014/main" id="{19B30A4F-36FC-2D34-CD02-2988EE3CDE8D}"/>
              </a:ext>
            </a:extLst>
          </p:cNvPr>
          <p:cNvSpPr>
            <a:spLocks noGrp="1"/>
          </p:cNvSpPr>
          <p:nvPr>
            <p:ph idx="1"/>
          </p:nvPr>
        </p:nvSpPr>
        <p:spPr/>
        <p:txBody>
          <a:bodyPr/>
          <a:lstStyle/>
          <a:p>
            <a:r>
              <a:rPr lang="en-US" dirty="0"/>
              <a:t>A deep neural network (DNN) is an ANN with multiple hidden layers between the input and output layers. Similar to shallow ANNs, DNNs can model complex non-linear relationships.</a:t>
            </a:r>
            <a:endParaRPr lang="en-IN" dirty="0"/>
          </a:p>
          <a:p>
            <a:r>
              <a:rPr lang="en-US" dirty="0"/>
              <a:t>These networks usually consist of an input layer, one to two hidden layers, and an output layer. </a:t>
            </a:r>
          </a:p>
          <a:p>
            <a:r>
              <a:rPr lang="en-US" dirty="0"/>
              <a:t>While it is possible to solve easy mathematical questions, and computer problems, including basic gate structures with their respective truth tables, it is tough for these networks to solve complicated image processing, computer vision, and natural language processing tasks.</a:t>
            </a:r>
            <a:endParaRPr lang="en-IN" dirty="0"/>
          </a:p>
          <a:p>
            <a:endParaRPr lang="en-IN" dirty="0"/>
          </a:p>
        </p:txBody>
      </p:sp>
    </p:spTree>
    <p:extLst>
      <p:ext uri="{BB962C8B-B14F-4D97-AF65-F5344CB8AC3E}">
        <p14:creationId xmlns:p14="http://schemas.microsoft.com/office/powerpoint/2010/main" val="27936721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7E9A24-B2FB-0856-65B5-4E37344E430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49EF6B-843F-9B4B-C58C-C1BDBE4A05A8}"/>
              </a:ext>
            </a:extLst>
          </p:cNvPr>
          <p:cNvSpPr>
            <a:spLocks noGrp="1"/>
          </p:cNvSpPr>
          <p:nvPr>
            <p:ph idx="1"/>
          </p:nvPr>
        </p:nvSpPr>
        <p:spPr>
          <a:xfrm>
            <a:off x="838200" y="1052052"/>
            <a:ext cx="10515600" cy="5124911"/>
          </a:xfrm>
        </p:spPr>
        <p:txBody>
          <a:bodyPr>
            <a:normAutofit lnSpcReduction="10000"/>
          </a:bodyPr>
          <a:lstStyle/>
          <a:p>
            <a:r>
              <a:rPr lang="en-US" dirty="0"/>
              <a:t>To use TensorFlow, you need to first install it on your computer or server. Once installed, you can start coding with Python using the TensorFlow API to create your own neural networks. You can also access TensorFlow deep learning tutorials from the official website or </a:t>
            </a:r>
            <a:r>
              <a:rPr lang="en-US" u="sng" dirty="0">
                <a:hlinkClick r:id="rId2"/>
              </a:rPr>
              <a:t>GitHub repository</a:t>
            </a:r>
            <a:r>
              <a:rPr lang="en-US" dirty="0"/>
              <a:t> to get started quickly.</a:t>
            </a:r>
            <a:endParaRPr lang="en-IN" dirty="0"/>
          </a:p>
          <a:p>
            <a:r>
              <a:rPr lang="en-US" dirty="0"/>
              <a:t>The official TensorFlow GitHub repository contains many TensorFlow deep learning example projects, which can help users get up to speed quickly with how to use the library’s API functions and classes correctly when developing their own projects. </a:t>
            </a:r>
            <a:endParaRPr lang="en-IN" dirty="0"/>
          </a:p>
          <a:p>
            <a:r>
              <a:rPr lang="en-US" dirty="0"/>
              <a:t>There are also plenty of tutorials available online which explain how to build basic models step-by-step, so even those without much experience in AI development can get started quickly with deep learning projects using TensorFlow.</a:t>
            </a:r>
            <a:endParaRPr lang="en-IN" dirty="0"/>
          </a:p>
          <a:p>
            <a:endParaRPr lang="en-IN" dirty="0"/>
          </a:p>
        </p:txBody>
      </p:sp>
    </p:spTree>
    <p:extLst>
      <p:ext uri="{BB962C8B-B14F-4D97-AF65-F5344CB8AC3E}">
        <p14:creationId xmlns:p14="http://schemas.microsoft.com/office/powerpoint/2010/main" val="16074693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FA83E5-CFF3-EEDC-5CFC-800CD8E280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D01275-D12C-0E3C-F741-D343A954B753}"/>
              </a:ext>
            </a:extLst>
          </p:cNvPr>
          <p:cNvSpPr>
            <a:spLocks noGrp="1"/>
          </p:cNvSpPr>
          <p:nvPr>
            <p:ph type="title"/>
          </p:nvPr>
        </p:nvSpPr>
        <p:spPr/>
        <p:txBody>
          <a:bodyPr/>
          <a:lstStyle/>
          <a:p>
            <a:pPr algn="ctr"/>
            <a:r>
              <a:rPr lang="en-US" b="1" dirty="0"/>
              <a:t>DEEP FEEDFORWARD NETWORK</a:t>
            </a:r>
            <a:endParaRPr lang="en-IN" dirty="0"/>
          </a:p>
        </p:txBody>
      </p:sp>
      <p:sp>
        <p:nvSpPr>
          <p:cNvPr id="3" name="Content Placeholder 2">
            <a:extLst>
              <a:ext uri="{FF2B5EF4-FFF2-40B4-BE49-F238E27FC236}">
                <a16:creationId xmlns:a16="http://schemas.microsoft.com/office/drawing/2014/main" id="{F09BD705-45FD-909D-8A4D-F08020C8EB86}"/>
              </a:ext>
            </a:extLst>
          </p:cNvPr>
          <p:cNvSpPr>
            <a:spLocks noGrp="1"/>
          </p:cNvSpPr>
          <p:nvPr>
            <p:ph idx="1"/>
          </p:nvPr>
        </p:nvSpPr>
        <p:spPr>
          <a:xfrm>
            <a:off x="838200" y="1825625"/>
            <a:ext cx="10665542" cy="4351338"/>
          </a:xfrm>
        </p:spPr>
        <p:txBody>
          <a:bodyPr/>
          <a:lstStyle/>
          <a:p>
            <a:r>
              <a:rPr lang="en-US" b="1" dirty="0"/>
              <a:t>Deep feedforward networks</a:t>
            </a:r>
            <a:r>
              <a:rPr lang="en-US" dirty="0"/>
              <a:t>, also often called </a:t>
            </a:r>
            <a:r>
              <a:rPr lang="en-US" b="1" dirty="0"/>
              <a:t>feedforward neural networks</a:t>
            </a:r>
            <a:r>
              <a:rPr lang="en-US" dirty="0"/>
              <a:t>, or </a:t>
            </a:r>
            <a:r>
              <a:rPr lang="en-US" b="1" dirty="0"/>
              <a:t>multilayer perceptrons </a:t>
            </a:r>
            <a:r>
              <a:rPr lang="en-US" dirty="0"/>
              <a:t>(MLPs) are the quintessential deep learning models. </a:t>
            </a:r>
          </a:p>
          <a:p>
            <a:r>
              <a:rPr lang="en-US" dirty="0"/>
              <a:t>The goal of a feedforward network is to approximate some function f </a:t>
            </a:r>
            <a:r>
              <a:rPr lang="en-US" i="1" dirty="0"/>
              <a:t>∗</a:t>
            </a:r>
            <a:r>
              <a:rPr lang="en-US" dirty="0"/>
              <a:t>. For example, for a classiﬁer, y = f </a:t>
            </a:r>
            <a:r>
              <a:rPr lang="en-US" i="1" dirty="0"/>
              <a:t>∗</a:t>
            </a:r>
            <a:r>
              <a:rPr lang="en-US" dirty="0"/>
              <a:t>(</a:t>
            </a:r>
            <a:r>
              <a:rPr lang="en-US" b="1" i="1" dirty="0"/>
              <a:t>x</a:t>
            </a:r>
            <a:r>
              <a:rPr lang="en-US" dirty="0"/>
              <a:t>) maps an input </a:t>
            </a:r>
            <a:r>
              <a:rPr lang="en-US" b="1" i="1" dirty="0"/>
              <a:t>x </a:t>
            </a:r>
            <a:r>
              <a:rPr lang="en-US" dirty="0"/>
              <a:t>to a category y.</a:t>
            </a:r>
          </a:p>
          <a:p>
            <a:r>
              <a:rPr lang="en-US" dirty="0"/>
              <a:t> A feedforward network deﬁnes a mapping </a:t>
            </a:r>
            <a:r>
              <a:rPr lang="en-US" b="1" i="1" dirty="0"/>
              <a:t>y </a:t>
            </a:r>
            <a:r>
              <a:rPr lang="en-US" dirty="0"/>
              <a:t>= f (</a:t>
            </a:r>
            <a:r>
              <a:rPr lang="en-US" b="1" i="1" dirty="0"/>
              <a:t>x</a:t>
            </a:r>
            <a:r>
              <a:rPr lang="en-US" dirty="0"/>
              <a:t>; </a:t>
            </a:r>
            <a:r>
              <a:rPr lang="en-US" b="1" i="1" dirty="0"/>
              <a:t>θ</a:t>
            </a:r>
            <a:r>
              <a:rPr lang="en-US" dirty="0"/>
              <a:t>) and learns the value of the parameters </a:t>
            </a:r>
            <a:r>
              <a:rPr lang="en-US" b="1" i="1" dirty="0"/>
              <a:t>θ </a:t>
            </a:r>
            <a:r>
              <a:rPr lang="en-US" dirty="0"/>
              <a:t>that result in the best function approximation.</a:t>
            </a:r>
            <a:endParaRPr lang="en-IN" dirty="0"/>
          </a:p>
        </p:txBody>
      </p:sp>
    </p:spTree>
    <p:extLst>
      <p:ext uri="{BB962C8B-B14F-4D97-AF65-F5344CB8AC3E}">
        <p14:creationId xmlns:p14="http://schemas.microsoft.com/office/powerpoint/2010/main" val="2688386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B6FEE-EEDB-DACB-E6CB-CD5ED4600FF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296843-CBD6-08E2-B56A-82173AC1A04A}"/>
              </a:ext>
            </a:extLst>
          </p:cNvPr>
          <p:cNvSpPr>
            <a:spLocks noGrp="1"/>
          </p:cNvSpPr>
          <p:nvPr>
            <p:ph idx="1"/>
          </p:nvPr>
        </p:nvSpPr>
        <p:spPr>
          <a:xfrm>
            <a:off x="838200" y="796413"/>
            <a:ext cx="10515600" cy="5380550"/>
          </a:xfrm>
        </p:spPr>
        <p:txBody>
          <a:bodyPr/>
          <a:lstStyle/>
          <a:p>
            <a:r>
              <a:rPr lang="en-US" dirty="0"/>
              <a:t>These models are called </a:t>
            </a:r>
            <a:r>
              <a:rPr lang="en-US" b="1" dirty="0"/>
              <a:t>feedforward </a:t>
            </a:r>
            <a:r>
              <a:rPr lang="en-US" dirty="0"/>
              <a:t>because information ﬂows through the function being evaluated from </a:t>
            </a:r>
            <a:r>
              <a:rPr lang="en-US" b="1" i="1" dirty="0"/>
              <a:t>x</a:t>
            </a:r>
            <a:r>
              <a:rPr lang="en-US" dirty="0"/>
              <a:t>, through the intermediate computations used to deﬁne f , and ﬁnally to the output </a:t>
            </a:r>
            <a:r>
              <a:rPr lang="en-US" b="1" i="1" dirty="0"/>
              <a:t>y</a:t>
            </a:r>
            <a:r>
              <a:rPr lang="en-US" dirty="0"/>
              <a:t>. </a:t>
            </a:r>
          </a:p>
          <a:p>
            <a:r>
              <a:rPr lang="en-US" dirty="0"/>
              <a:t>There are no </a:t>
            </a:r>
            <a:r>
              <a:rPr lang="en-US" b="1" dirty="0"/>
              <a:t>feedback </a:t>
            </a:r>
            <a:r>
              <a:rPr lang="en-US" dirty="0"/>
              <a:t>connections in which outputs of the model are fed back into itself.  When feedforward neural networks are extended to include feedback connections, they are called </a:t>
            </a:r>
            <a:r>
              <a:rPr lang="en-US" b="1" dirty="0"/>
              <a:t>recurrent neural networks.</a:t>
            </a:r>
            <a:endParaRPr lang="en-IN" dirty="0"/>
          </a:p>
          <a:p>
            <a:endParaRPr lang="en-IN" dirty="0"/>
          </a:p>
        </p:txBody>
      </p:sp>
    </p:spTree>
    <p:extLst>
      <p:ext uri="{BB962C8B-B14F-4D97-AF65-F5344CB8AC3E}">
        <p14:creationId xmlns:p14="http://schemas.microsoft.com/office/powerpoint/2010/main" val="18957112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6E6884-5CCA-C11F-9C0E-D248CA1DE47B}"/>
            </a:ext>
          </a:extLst>
        </p:cNvPr>
        <p:cNvGrpSpPr/>
        <p:nvPr/>
      </p:nvGrpSpPr>
      <p:grpSpPr>
        <a:xfrm>
          <a:off x="0" y="0"/>
          <a:ext cx="0" cy="0"/>
          <a:chOff x="0" y="0"/>
          <a:chExt cx="0" cy="0"/>
        </a:xfrm>
      </p:grpSpPr>
      <p:pic>
        <p:nvPicPr>
          <p:cNvPr id="4" name="Content Placeholder 3" descr="Deep neural network.webp">
            <a:extLst>
              <a:ext uri="{FF2B5EF4-FFF2-40B4-BE49-F238E27FC236}">
                <a16:creationId xmlns:a16="http://schemas.microsoft.com/office/drawing/2014/main" id="{92389337-BFA2-29C0-6CD1-A97720A7802D}"/>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487562" y="235974"/>
            <a:ext cx="7030064" cy="5899355"/>
          </a:xfrm>
          <a:prstGeom prst="rect">
            <a:avLst/>
          </a:prstGeom>
          <a:noFill/>
          <a:ln>
            <a:noFill/>
          </a:ln>
        </p:spPr>
      </p:pic>
    </p:spTree>
    <p:extLst>
      <p:ext uri="{BB962C8B-B14F-4D97-AF65-F5344CB8AC3E}">
        <p14:creationId xmlns:p14="http://schemas.microsoft.com/office/powerpoint/2010/main" val="38229424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AA331F-836F-5365-AB6A-FCD5B7B2199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76A2D7-098D-91D7-0CE3-97AB4B92BC7E}"/>
              </a:ext>
            </a:extLst>
          </p:cNvPr>
          <p:cNvSpPr>
            <a:spLocks noGrp="1"/>
          </p:cNvSpPr>
          <p:nvPr>
            <p:ph idx="1"/>
          </p:nvPr>
        </p:nvSpPr>
        <p:spPr>
          <a:xfrm>
            <a:off x="838200" y="875071"/>
            <a:ext cx="10515600" cy="5301892"/>
          </a:xfrm>
        </p:spPr>
        <p:txBody>
          <a:bodyPr>
            <a:normAutofit fontScale="85000" lnSpcReduction="20000"/>
          </a:bodyPr>
          <a:lstStyle/>
          <a:p>
            <a:r>
              <a:rPr lang="en-US" dirty="0"/>
              <a:t>Feedforward networks are of extreme importance to machine learning </a:t>
            </a:r>
            <a:r>
              <a:rPr lang="en-US" dirty="0" err="1"/>
              <a:t>practioners</a:t>
            </a:r>
            <a:r>
              <a:rPr lang="en-US" dirty="0"/>
              <a:t>.  </a:t>
            </a:r>
          </a:p>
          <a:p>
            <a:r>
              <a:rPr lang="en-US" dirty="0"/>
              <a:t>They form the basis of many important commercial applications.  For example, the convolutional networks used for object recognition from photos are a specialized kind of feedforward network.  </a:t>
            </a:r>
          </a:p>
          <a:p>
            <a:r>
              <a:rPr lang="en-US" dirty="0"/>
              <a:t>Feedforward networks are a conceptual stepping stone on the path to recurrent networks,  which power many natural language applications.</a:t>
            </a:r>
            <a:endParaRPr lang="en-IN" dirty="0"/>
          </a:p>
          <a:p>
            <a:r>
              <a:rPr lang="en-US" dirty="0"/>
              <a:t>Feedforward neural networks are called </a:t>
            </a:r>
            <a:r>
              <a:rPr lang="en-US" b="1" dirty="0"/>
              <a:t>networks </a:t>
            </a:r>
            <a:r>
              <a:rPr lang="en-US" dirty="0"/>
              <a:t>because they are typically represented by composing together many diﬀerent functions.  </a:t>
            </a:r>
          </a:p>
          <a:p>
            <a:r>
              <a:rPr lang="en-US" dirty="0"/>
              <a:t>The model is associated with a directed acyclic graph describing how the functions are composed together.  </a:t>
            </a:r>
            <a:endParaRPr lang="en-IN" dirty="0"/>
          </a:p>
          <a:p>
            <a:r>
              <a:rPr lang="en-US" dirty="0"/>
              <a:t>For example, we might have three functions f (1), f (2), and f (3)  connected in a chain, to form </a:t>
            </a:r>
          </a:p>
          <a:p>
            <a:pPr marL="0" indent="0">
              <a:buNone/>
            </a:pPr>
            <a:r>
              <a:rPr lang="en-US" dirty="0"/>
              <a:t>    f(</a:t>
            </a:r>
            <a:r>
              <a:rPr lang="en-US" b="1" i="1" dirty="0"/>
              <a:t>x</a:t>
            </a:r>
            <a:r>
              <a:rPr lang="en-US" dirty="0"/>
              <a:t>) = f(3)(f (2)(f(1) (</a:t>
            </a:r>
            <a:r>
              <a:rPr lang="en-US" b="1" i="1" dirty="0"/>
              <a:t>x </a:t>
            </a:r>
            <a:r>
              <a:rPr lang="en-US" dirty="0"/>
              <a:t>))).  </a:t>
            </a:r>
          </a:p>
          <a:p>
            <a:pPr marL="0" indent="0">
              <a:buNone/>
            </a:pPr>
            <a:r>
              <a:rPr lang="en-US" dirty="0"/>
              <a:t>    These chain structures are the most commonly used structures of neural networks</a:t>
            </a:r>
            <a:endParaRPr lang="en-IN" dirty="0"/>
          </a:p>
          <a:p>
            <a:endParaRPr lang="en-IN" dirty="0"/>
          </a:p>
        </p:txBody>
      </p:sp>
    </p:spTree>
    <p:extLst>
      <p:ext uri="{BB962C8B-B14F-4D97-AF65-F5344CB8AC3E}">
        <p14:creationId xmlns:p14="http://schemas.microsoft.com/office/powerpoint/2010/main" val="27366740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99D5B1-A98F-365C-6F3B-2A06AB2075B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6FA38E-DC24-781A-52C0-525D6578B2FA}"/>
              </a:ext>
            </a:extLst>
          </p:cNvPr>
          <p:cNvSpPr>
            <a:spLocks noGrp="1"/>
          </p:cNvSpPr>
          <p:nvPr>
            <p:ph idx="1"/>
          </p:nvPr>
        </p:nvSpPr>
        <p:spPr>
          <a:xfrm>
            <a:off x="838200" y="570271"/>
            <a:ext cx="10515600" cy="5606692"/>
          </a:xfrm>
        </p:spPr>
        <p:txBody>
          <a:bodyPr>
            <a:normAutofit fontScale="92500" lnSpcReduction="20000"/>
          </a:bodyPr>
          <a:lstStyle/>
          <a:p>
            <a:r>
              <a:rPr lang="en-US" dirty="0"/>
              <a:t> In this case, f (1)  is called the </a:t>
            </a:r>
            <a:r>
              <a:rPr lang="en-US" b="1" dirty="0"/>
              <a:t>ﬁrst layer </a:t>
            </a:r>
            <a:r>
              <a:rPr lang="en-US" dirty="0"/>
              <a:t>of the  network,  f (2)  is called  the     </a:t>
            </a:r>
            <a:r>
              <a:rPr lang="en-US" b="1" dirty="0"/>
              <a:t>second layer</a:t>
            </a:r>
            <a:r>
              <a:rPr lang="en-US" dirty="0"/>
              <a:t>,  and so on.  </a:t>
            </a:r>
          </a:p>
          <a:p>
            <a:r>
              <a:rPr lang="en-US" dirty="0"/>
              <a:t>The overall length of the chain gives the </a:t>
            </a:r>
            <a:r>
              <a:rPr lang="en-US" b="1" dirty="0"/>
              <a:t>depth </a:t>
            </a:r>
            <a:r>
              <a:rPr lang="en-US" dirty="0"/>
              <a:t>of the model.  It is from this terminology that the name “deep learning” arises.  </a:t>
            </a:r>
          </a:p>
          <a:p>
            <a:r>
              <a:rPr lang="en-US" dirty="0"/>
              <a:t>The ﬁnal layer of a feedforward network is called the </a:t>
            </a:r>
            <a:r>
              <a:rPr lang="en-US" b="1" dirty="0"/>
              <a:t>output layer</a:t>
            </a:r>
            <a:r>
              <a:rPr lang="en-US" dirty="0"/>
              <a:t>. During neural network training, we drive f(</a:t>
            </a:r>
            <a:r>
              <a:rPr lang="en-US" b="1" i="1" dirty="0"/>
              <a:t>x</a:t>
            </a:r>
            <a:r>
              <a:rPr lang="en-US" dirty="0"/>
              <a:t>) to match f</a:t>
            </a:r>
            <a:r>
              <a:rPr lang="en-US" i="1" dirty="0"/>
              <a:t>∗ </a:t>
            </a:r>
            <a:r>
              <a:rPr lang="en-US" dirty="0"/>
              <a:t>(</a:t>
            </a:r>
            <a:r>
              <a:rPr lang="en-US" b="1" i="1" dirty="0"/>
              <a:t>x</a:t>
            </a:r>
            <a:r>
              <a:rPr lang="en-US" dirty="0"/>
              <a:t>).</a:t>
            </a:r>
            <a:endParaRPr lang="en-IN" dirty="0"/>
          </a:p>
          <a:p>
            <a:r>
              <a:rPr lang="en-US" dirty="0"/>
              <a:t>The training data provides us with noisy, approximate examples of f </a:t>
            </a:r>
            <a:r>
              <a:rPr lang="en-US" i="1" dirty="0"/>
              <a:t>∗</a:t>
            </a:r>
            <a:r>
              <a:rPr lang="en-US" dirty="0"/>
              <a:t>(</a:t>
            </a:r>
            <a:r>
              <a:rPr lang="en-US" b="1" i="1" dirty="0"/>
              <a:t>x</a:t>
            </a:r>
            <a:r>
              <a:rPr lang="en-US" dirty="0"/>
              <a:t>) evaluated at diﬀerent training points. </a:t>
            </a:r>
          </a:p>
          <a:p>
            <a:r>
              <a:rPr lang="en-US" dirty="0"/>
              <a:t> Each example </a:t>
            </a:r>
            <a:r>
              <a:rPr lang="en-US" b="1" i="1" dirty="0"/>
              <a:t>x </a:t>
            </a:r>
            <a:r>
              <a:rPr lang="en-US" dirty="0"/>
              <a:t>is accompanied by a label y ≈ f </a:t>
            </a:r>
            <a:r>
              <a:rPr lang="en-US" i="1" dirty="0"/>
              <a:t>∗ </a:t>
            </a:r>
            <a:r>
              <a:rPr lang="en-US" dirty="0"/>
              <a:t>(</a:t>
            </a:r>
            <a:r>
              <a:rPr lang="en-US" b="1" i="1" dirty="0"/>
              <a:t>x</a:t>
            </a:r>
            <a:r>
              <a:rPr lang="en-US" dirty="0"/>
              <a:t>). The training examples specify directly what the output layer must do at each point </a:t>
            </a:r>
            <a:r>
              <a:rPr lang="en-US" b="1" i="1" dirty="0"/>
              <a:t>x</a:t>
            </a:r>
            <a:r>
              <a:rPr lang="en-US" dirty="0"/>
              <a:t>; </a:t>
            </a:r>
          </a:p>
          <a:p>
            <a:r>
              <a:rPr lang="en-US" dirty="0"/>
              <a:t>it must produce a value that is close to y. </a:t>
            </a:r>
          </a:p>
          <a:p>
            <a:r>
              <a:rPr lang="en-US" dirty="0"/>
              <a:t>The behavior of the other layers is not directly speciﬁed by the training data. </a:t>
            </a:r>
          </a:p>
          <a:p>
            <a:r>
              <a:rPr lang="en-US" dirty="0"/>
              <a:t> The learning algorithm must decide how to use those layers to produce the desired output, but the training data does not say what each individual layer should do. </a:t>
            </a:r>
            <a:endParaRPr lang="en-IN" dirty="0"/>
          </a:p>
        </p:txBody>
      </p:sp>
    </p:spTree>
    <p:extLst>
      <p:ext uri="{BB962C8B-B14F-4D97-AF65-F5344CB8AC3E}">
        <p14:creationId xmlns:p14="http://schemas.microsoft.com/office/powerpoint/2010/main" val="12120769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42F577-9604-C73E-D586-EEDB374F7A6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75EEF8-6324-8D9B-E949-94E030F4993E}"/>
              </a:ext>
            </a:extLst>
          </p:cNvPr>
          <p:cNvSpPr>
            <a:spLocks noGrp="1"/>
          </p:cNvSpPr>
          <p:nvPr>
            <p:ph idx="1"/>
          </p:nvPr>
        </p:nvSpPr>
        <p:spPr>
          <a:xfrm>
            <a:off x="838200" y="855406"/>
            <a:ext cx="10515600" cy="5321557"/>
          </a:xfrm>
        </p:spPr>
        <p:txBody>
          <a:bodyPr>
            <a:normAutofit lnSpcReduction="10000"/>
          </a:bodyPr>
          <a:lstStyle/>
          <a:p>
            <a:r>
              <a:rPr lang="en-US" dirty="0"/>
              <a:t>Instead, the learning algorithm must decide how to use these layers to best implement an approximation of f</a:t>
            </a:r>
            <a:r>
              <a:rPr lang="en-US" i="1" dirty="0"/>
              <a:t>∗ </a:t>
            </a:r>
            <a:r>
              <a:rPr lang="en-US" dirty="0"/>
              <a:t>. Because the training data does not show the desired output for each of these layers, these layers are called </a:t>
            </a:r>
            <a:r>
              <a:rPr lang="en-US" b="1" dirty="0"/>
              <a:t>hidden layers</a:t>
            </a:r>
            <a:r>
              <a:rPr lang="en-US" dirty="0"/>
              <a:t>.</a:t>
            </a:r>
          </a:p>
          <a:p>
            <a:r>
              <a:rPr lang="en-US" dirty="0"/>
              <a:t>Finally, these networks are called </a:t>
            </a:r>
            <a:r>
              <a:rPr lang="en-US" i="1" dirty="0"/>
              <a:t>neural </a:t>
            </a:r>
            <a:r>
              <a:rPr lang="en-US" dirty="0"/>
              <a:t>because they are loosely inspired by neuroscience.  Each hidden layer of the network is typically vector-valued.</a:t>
            </a:r>
          </a:p>
          <a:p>
            <a:r>
              <a:rPr lang="en-US" dirty="0"/>
              <a:t>The dimensionality of these hidden layers determines the </a:t>
            </a:r>
            <a:r>
              <a:rPr lang="en-US" b="1" dirty="0"/>
              <a:t>width </a:t>
            </a:r>
            <a:r>
              <a:rPr lang="en-US" dirty="0"/>
              <a:t>of the model.  Each element of the vector may be interpreted as playing a role analogous to a neuron. </a:t>
            </a:r>
          </a:p>
          <a:p>
            <a:r>
              <a:rPr lang="en-US" dirty="0"/>
              <a:t>Rather than thinking of the layer as representing a single vector-to-vector function, we can also think of the layer as consisting of many </a:t>
            </a:r>
            <a:r>
              <a:rPr lang="en-US" b="1" dirty="0"/>
              <a:t>units </a:t>
            </a:r>
            <a:r>
              <a:rPr lang="en-US" dirty="0"/>
              <a:t>that act in parallel, each representing a vector-to-scalar function.  </a:t>
            </a:r>
            <a:endParaRPr lang="en-IN" dirty="0"/>
          </a:p>
          <a:p>
            <a:endParaRPr lang="en-IN" dirty="0"/>
          </a:p>
        </p:txBody>
      </p:sp>
    </p:spTree>
    <p:extLst>
      <p:ext uri="{BB962C8B-B14F-4D97-AF65-F5344CB8AC3E}">
        <p14:creationId xmlns:p14="http://schemas.microsoft.com/office/powerpoint/2010/main" val="35974274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701DA-4C64-16F6-69CC-4022A11399A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41C291-7E8E-94DE-6492-A83F219C9E39}"/>
              </a:ext>
            </a:extLst>
          </p:cNvPr>
          <p:cNvSpPr>
            <a:spLocks noGrp="1"/>
          </p:cNvSpPr>
          <p:nvPr>
            <p:ph idx="1"/>
          </p:nvPr>
        </p:nvSpPr>
        <p:spPr>
          <a:xfrm>
            <a:off x="838200" y="668594"/>
            <a:ext cx="10515600" cy="5508369"/>
          </a:xfrm>
        </p:spPr>
        <p:txBody>
          <a:bodyPr>
            <a:normAutofit lnSpcReduction="10000"/>
          </a:bodyPr>
          <a:lstStyle/>
          <a:p>
            <a:r>
              <a:rPr lang="en-US" dirty="0"/>
              <a:t>Each unit resembles a neuron in the  sense that  it receives input  from many other  units  and computes  its  own activation value.  The idea of using many layers of vector-valued representation is drawn from neuroscience.  </a:t>
            </a:r>
          </a:p>
          <a:p>
            <a:r>
              <a:rPr lang="en-US" dirty="0"/>
              <a:t>The choice of the functions f(</a:t>
            </a:r>
            <a:r>
              <a:rPr lang="en-US" i="1" dirty="0" err="1"/>
              <a:t>i</a:t>
            </a:r>
            <a:r>
              <a:rPr lang="en-US" dirty="0"/>
              <a:t>) (</a:t>
            </a:r>
            <a:r>
              <a:rPr lang="en-US" b="1" i="1" dirty="0"/>
              <a:t>x</a:t>
            </a:r>
            <a:r>
              <a:rPr lang="en-US" dirty="0"/>
              <a:t>)  used to compute these representations is also loosely guided by neuroscientiﬁc observations about the functions that biological neurons compute.  However, modern neural network research is guided by many mathematical and engineering disciplines, and the goal of neural networks is not to perfectly model the brain. It is best to think of feedforward networks as function approximation machines that are designed to achieve statistical generalization, occasionally drawing some insights from what we know about the brain, rather than as models of brain function. </a:t>
            </a:r>
            <a:endParaRPr lang="en-IN" dirty="0"/>
          </a:p>
          <a:p>
            <a:endParaRPr lang="en-IN" dirty="0"/>
          </a:p>
          <a:p>
            <a:endParaRPr lang="en-IN" dirty="0"/>
          </a:p>
        </p:txBody>
      </p:sp>
    </p:spTree>
    <p:extLst>
      <p:ext uri="{BB962C8B-B14F-4D97-AF65-F5344CB8AC3E}">
        <p14:creationId xmlns:p14="http://schemas.microsoft.com/office/powerpoint/2010/main" val="16453877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99E570-6383-D457-15BD-707BC6CC622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CB3E0A-2EA4-1701-1B90-69CC657A8AB7}"/>
              </a:ext>
            </a:extLst>
          </p:cNvPr>
          <p:cNvSpPr>
            <a:spLocks noGrp="1"/>
          </p:cNvSpPr>
          <p:nvPr>
            <p:ph idx="1"/>
          </p:nvPr>
        </p:nvSpPr>
        <p:spPr>
          <a:xfrm>
            <a:off x="838200" y="609600"/>
            <a:ext cx="10515600" cy="5567363"/>
          </a:xfrm>
        </p:spPr>
        <p:txBody>
          <a:bodyPr>
            <a:normAutofit/>
          </a:bodyPr>
          <a:lstStyle/>
          <a:p>
            <a:r>
              <a:rPr lang="en-US" dirty="0"/>
              <a:t>One way to understand feedforward networks is to begin with linear models and consider how to overcome their limitations.  Linear models, such as logistic regression and linear regression, are appealing because they may be ﬁt eﬃciently and reliably, either in closed form or with convex optimization. </a:t>
            </a:r>
          </a:p>
          <a:p>
            <a:r>
              <a:rPr lang="en-US" dirty="0"/>
              <a:t> Linear models also have the obvious defect that the model capacity is limited to linear functions, so the model cannot understand the interaction between any two input variables.</a:t>
            </a:r>
            <a:endParaRPr lang="en-IN" dirty="0"/>
          </a:p>
          <a:p>
            <a:endParaRPr lang="en-IN" dirty="0"/>
          </a:p>
        </p:txBody>
      </p:sp>
    </p:spTree>
    <p:extLst>
      <p:ext uri="{BB962C8B-B14F-4D97-AF65-F5344CB8AC3E}">
        <p14:creationId xmlns:p14="http://schemas.microsoft.com/office/powerpoint/2010/main" val="4883327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48C3B-42E9-4161-EEFD-FEB96A86399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5E86E9-64E6-D97A-40D6-F94E37931795}"/>
              </a:ext>
            </a:extLst>
          </p:cNvPr>
          <p:cNvSpPr>
            <a:spLocks noGrp="1"/>
          </p:cNvSpPr>
          <p:nvPr>
            <p:ph idx="1"/>
          </p:nvPr>
        </p:nvSpPr>
        <p:spPr/>
        <p:txBody>
          <a:bodyPr/>
          <a:lstStyle/>
          <a:p>
            <a:r>
              <a:rPr lang="en-US" dirty="0"/>
              <a:t>To extend linear models to represent nonlinear functions of </a:t>
            </a:r>
            <a:r>
              <a:rPr lang="en-US" b="1" i="1" dirty="0"/>
              <a:t>x</a:t>
            </a:r>
            <a:r>
              <a:rPr lang="en-US" dirty="0"/>
              <a:t>, we can apply the linear model not to </a:t>
            </a:r>
            <a:r>
              <a:rPr lang="en-US" b="1" i="1" dirty="0"/>
              <a:t>x </a:t>
            </a:r>
            <a:r>
              <a:rPr lang="en-US" dirty="0"/>
              <a:t>itself but to a transformed input φ(</a:t>
            </a:r>
            <a:r>
              <a:rPr lang="en-US" b="1" i="1" dirty="0"/>
              <a:t>x </a:t>
            </a:r>
            <a:r>
              <a:rPr lang="en-US" dirty="0"/>
              <a:t>), where  φ is a nonlinear transformation.  </a:t>
            </a:r>
            <a:endParaRPr lang="en-IN" dirty="0"/>
          </a:p>
          <a:p>
            <a:endParaRPr lang="en-IN" dirty="0"/>
          </a:p>
        </p:txBody>
      </p:sp>
    </p:spTree>
    <p:extLst>
      <p:ext uri="{BB962C8B-B14F-4D97-AF65-F5344CB8AC3E}">
        <p14:creationId xmlns:p14="http://schemas.microsoft.com/office/powerpoint/2010/main" val="2804692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39BD45-CEBA-F0F3-85D4-5362B453A530}"/>
              </a:ext>
            </a:extLst>
          </p:cNvPr>
          <p:cNvSpPr>
            <a:spLocks noGrp="1"/>
          </p:cNvSpPr>
          <p:nvPr>
            <p:ph idx="1"/>
          </p:nvPr>
        </p:nvSpPr>
        <p:spPr>
          <a:xfrm>
            <a:off x="838200" y="576072"/>
            <a:ext cx="10515600" cy="5600891"/>
          </a:xfrm>
        </p:spPr>
        <p:txBody>
          <a:bodyPr/>
          <a:lstStyle/>
          <a:p>
            <a:r>
              <a:rPr lang="en-US" dirty="0"/>
              <a:t>For these problems, we utilize </a:t>
            </a:r>
            <a:r>
              <a:rPr lang="en-US" b="1" dirty="0"/>
              <a:t>deep neural networks</a:t>
            </a:r>
            <a:r>
              <a:rPr lang="en-US" dirty="0"/>
              <a:t>, which often have a complex hidden layer structure with a wide variety of different layers, such as a convolutional layer, max-pooling layer, dense layer, and other unique layers. </a:t>
            </a:r>
          </a:p>
          <a:p>
            <a:r>
              <a:rPr lang="en-US" dirty="0"/>
              <a:t>These additional layers help the model to understand problems better and provide optimal solutions to complex projects.</a:t>
            </a:r>
          </a:p>
          <a:p>
            <a:r>
              <a:rPr lang="en-US" dirty="0"/>
              <a:t> A deep neural network has more layers (more depth) than ANN and each layer adds complexity to the model while enabling the model to process the inputs concisely for outputting the ideal solution.</a:t>
            </a:r>
            <a:endParaRPr lang="en-IN" dirty="0"/>
          </a:p>
          <a:p>
            <a:endParaRPr lang="en-IN" dirty="0"/>
          </a:p>
        </p:txBody>
      </p:sp>
    </p:spTree>
    <p:extLst>
      <p:ext uri="{BB962C8B-B14F-4D97-AF65-F5344CB8AC3E}">
        <p14:creationId xmlns:p14="http://schemas.microsoft.com/office/powerpoint/2010/main" val="41406936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6733A3-77A6-88AE-D11E-F56FDED178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3B06F9-4A7B-FC64-1758-63C3C59AA8EF}"/>
              </a:ext>
            </a:extLst>
          </p:cNvPr>
          <p:cNvSpPr>
            <a:spLocks noGrp="1"/>
          </p:cNvSpPr>
          <p:nvPr>
            <p:ph type="title"/>
          </p:nvPr>
        </p:nvSpPr>
        <p:spPr/>
        <p:txBody>
          <a:bodyPr/>
          <a:lstStyle/>
          <a:p>
            <a:r>
              <a:rPr lang="en-US" b="1" dirty="0"/>
              <a:t>ADVANTAGES OF DEEP FEED FORWARD NETWORKS</a:t>
            </a:r>
            <a:endParaRPr lang="en-IN" dirty="0"/>
          </a:p>
        </p:txBody>
      </p:sp>
      <p:sp>
        <p:nvSpPr>
          <p:cNvPr id="3" name="Content Placeholder 2">
            <a:extLst>
              <a:ext uri="{FF2B5EF4-FFF2-40B4-BE49-F238E27FC236}">
                <a16:creationId xmlns:a16="http://schemas.microsoft.com/office/drawing/2014/main" id="{45325980-6CA6-546A-3C36-B5F786B4AB3C}"/>
              </a:ext>
            </a:extLst>
          </p:cNvPr>
          <p:cNvSpPr>
            <a:spLocks noGrp="1"/>
          </p:cNvSpPr>
          <p:nvPr>
            <p:ph idx="1"/>
          </p:nvPr>
        </p:nvSpPr>
        <p:spPr/>
        <p:txBody>
          <a:bodyPr>
            <a:normAutofit fontScale="77500" lnSpcReduction="20000"/>
          </a:bodyPr>
          <a:lstStyle/>
          <a:p>
            <a:pPr lvl="0" fontAlgn="base"/>
            <a:r>
              <a:rPr lang="en-US" dirty="0"/>
              <a:t>Machine learning can be boosted with feed forward neural networks' simplified architecture.</a:t>
            </a:r>
            <a:endParaRPr lang="en-IN" dirty="0"/>
          </a:p>
          <a:p>
            <a:pPr lvl="0" fontAlgn="base"/>
            <a:r>
              <a:rPr lang="en-US" dirty="0"/>
              <a:t>Multi-network in the feed forward networks operate independently, with a moderated intermediary.</a:t>
            </a:r>
            <a:endParaRPr lang="en-IN" dirty="0"/>
          </a:p>
          <a:p>
            <a:pPr lvl="0" fontAlgn="base"/>
            <a:r>
              <a:rPr lang="en-US" dirty="0"/>
              <a:t>Complex tasks need several neurons in the network.</a:t>
            </a:r>
            <a:endParaRPr lang="en-IN" dirty="0"/>
          </a:p>
          <a:p>
            <a:pPr lvl="0" fontAlgn="base"/>
            <a:r>
              <a:rPr lang="en-US" dirty="0"/>
              <a:t>Neural networks can handle and process nonlinear data easily compared to </a:t>
            </a:r>
            <a:r>
              <a:rPr lang="en-US" dirty="0" err="1"/>
              <a:t>perceptrons</a:t>
            </a:r>
            <a:r>
              <a:rPr lang="en-US" dirty="0"/>
              <a:t> and sigmoid neurons, which are otherwise complex.</a:t>
            </a:r>
            <a:endParaRPr lang="en-IN" dirty="0"/>
          </a:p>
          <a:p>
            <a:pPr lvl="0" fontAlgn="base"/>
            <a:r>
              <a:rPr lang="en-US" dirty="0"/>
              <a:t>A neural network deals with the complicated problem of decision boundaries.</a:t>
            </a:r>
            <a:endParaRPr lang="en-IN" dirty="0"/>
          </a:p>
          <a:p>
            <a:pPr lvl="0" fontAlgn="base"/>
            <a:r>
              <a:rPr lang="en-US" dirty="0"/>
              <a:t>Depending on the data, the neural network architecture can vary. For example, convolutional neural networks (CNNs) perform exceptionally well in image processing, whereas </a:t>
            </a:r>
            <a:r>
              <a:rPr lang="en-US" u="sng" dirty="0">
                <a:hlinkClick r:id="rId2"/>
              </a:rPr>
              <a:t>recurrent neural networks</a:t>
            </a:r>
            <a:r>
              <a:rPr lang="en-US" dirty="0"/>
              <a:t> (RNNs) perform well in text and voice processing.</a:t>
            </a:r>
            <a:endParaRPr lang="en-IN" dirty="0"/>
          </a:p>
          <a:p>
            <a:pPr lvl="0" fontAlgn="base"/>
            <a:r>
              <a:rPr lang="en-US" dirty="0"/>
              <a:t>Neural networks need graphics processing units (GPUs) to handle large datasets for massive computational and hardware performance. Several GPUs get used widely in the market, including Kaggle Notebooks and Google Collab Notebooks.</a:t>
            </a:r>
            <a:endParaRPr lang="en-IN" dirty="0"/>
          </a:p>
          <a:p>
            <a:endParaRPr lang="en-IN" dirty="0"/>
          </a:p>
        </p:txBody>
      </p:sp>
    </p:spTree>
    <p:extLst>
      <p:ext uri="{BB962C8B-B14F-4D97-AF65-F5344CB8AC3E}">
        <p14:creationId xmlns:p14="http://schemas.microsoft.com/office/powerpoint/2010/main" val="859727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E332B-8D52-88FD-9BDB-CC4B3613FAF6}"/>
              </a:ext>
            </a:extLst>
          </p:cNvPr>
          <p:cNvSpPr>
            <a:spLocks noGrp="1"/>
          </p:cNvSpPr>
          <p:nvPr>
            <p:ph type="title"/>
          </p:nvPr>
        </p:nvSpPr>
        <p:spPr/>
        <p:txBody>
          <a:bodyPr/>
          <a:lstStyle/>
          <a:p>
            <a:r>
              <a:rPr lang="en-US" dirty="0"/>
              <a:t>APPLICATIONS OF FEED FORWARD NEURAL NETWORKS</a:t>
            </a:r>
            <a:endParaRPr lang="en-IN" dirty="0"/>
          </a:p>
        </p:txBody>
      </p:sp>
      <p:sp>
        <p:nvSpPr>
          <p:cNvPr id="3" name="Content Placeholder 2">
            <a:extLst>
              <a:ext uri="{FF2B5EF4-FFF2-40B4-BE49-F238E27FC236}">
                <a16:creationId xmlns:a16="http://schemas.microsoft.com/office/drawing/2014/main" id="{B9692D92-446F-40BC-7E39-858DBC3BBB14}"/>
              </a:ext>
            </a:extLst>
          </p:cNvPr>
          <p:cNvSpPr>
            <a:spLocks noGrp="1"/>
          </p:cNvSpPr>
          <p:nvPr>
            <p:ph idx="1"/>
          </p:nvPr>
        </p:nvSpPr>
        <p:spPr/>
        <p:txBody>
          <a:bodyPr>
            <a:normAutofit fontScale="92500" lnSpcReduction="10000"/>
          </a:bodyPr>
          <a:lstStyle/>
          <a:p>
            <a:pPr lvl="0" fontAlgn="base"/>
            <a:r>
              <a:rPr lang="en-US" b="1" dirty="0"/>
              <a:t>Physiological feed forward system: </a:t>
            </a:r>
            <a:r>
              <a:rPr lang="en-US" dirty="0"/>
              <a:t>It is possible to identify feed forward management in this situation because the central involuntary regulates the heartbeat before exercise.</a:t>
            </a:r>
            <a:endParaRPr lang="en-IN" b="1" dirty="0"/>
          </a:p>
          <a:p>
            <a:pPr lvl="0" fontAlgn="base"/>
            <a:r>
              <a:rPr lang="en-US" b="1" dirty="0"/>
              <a:t>Gene regulation and feed forward: </a:t>
            </a:r>
            <a:r>
              <a:rPr lang="en-US" dirty="0"/>
              <a:t>Detecting non-temporary changes to the atmosphere is a function of this motif as a feed forward system. You can find the majority of this pattern in the illustrious networks.</a:t>
            </a:r>
            <a:endParaRPr lang="en-IN" b="1" dirty="0"/>
          </a:p>
          <a:p>
            <a:pPr lvl="0" fontAlgn="base"/>
            <a:r>
              <a:rPr lang="en-US" b="1" dirty="0"/>
              <a:t>Automation and machine management: </a:t>
            </a:r>
            <a:r>
              <a:rPr lang="en-US" dirty="0"/>
              <a:t>Automation control using feed forward is one of the disciplines in automation.</a:t>
            </a:r>
            <a:endParaRPr lang="en-IN" b="1" dirty="0"/>
          </a:p>
          <a:p>
            <a:r>
              <a:rPr lang="en-US" dirty="0"/>
              <a:t>Parallel feed forward compensation with derivative: An open-loop transfer converts non-minimum part systems into minimum part systems using this technique</a:t>
            </a:r>
            <a:endParaRPr lang="en-IN" dirty="0"/>
          </a:p>
        </p:txBody>
      </p:sp>
    </p:spTree>
    <p:extLst>
      <p:ext uri="{BB962C8B-B14F-4D97-AF65-F5344CB8AC3E}">
        <p14:creationId xmlns:p14="http://schemas.microsoft.com/office/powerpoint/2010/main" val="13020194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A4373-D702-7EF3-2786-2D9B65AA5FEB}"/>
              </a:ext>
            </a:extLst>
          </p:cNvPr>
          <p:cNvSpPr>
            <a:spLocks noGrp="1"/>
          </p:cNvSpPr>
          <p:nvPr>
            <p:ph type="title"/>
          </p:nvPr>
        </p:nvSpPr>
        <p:spPr/>
        <p:txBody>
          <a:bodyPr/>
          <a:lstStyle/>
          <a:p>
            <a:r>
              <a:rPr lang="en-US" b="1" dirty="0"/>
              <a:t>WORKING DEEP FEED FORWARD NETWORKS</a:t>
            </a:r>
            <a:endParaRPr lang="en-IN" dirty="0"/>
          </a:p>
        </p:txBody>
      </p:sp>
      <p:sp>
        <p:nvSpPr>
          <p:cNvPr id="3" name="Content Placeholder 2">
            <a:extLst>
              <a:ext uri="{FF2B5EF4-FFF2-40B4-BE49-F238E27FC236}">
                <a16:creationId xmlns:a16="http://schemas.microsoft.com/office/drawing/2014/main" id="{DAA3BC12-F014-E2A5-9964-E4C2385FDA9A}"/>
              </a:ext>
            </a:extLst>
          </p:cNvPr>
          <p:cNvSpPr>
            <a:spLocks noGrp="1"/>
          </p:cNvSpPr>
          <p:nvPr>
            <p:ph idx="1"/>
          </p:nvPr>
        </p:nvSpPr>
        <p:spPr/>
        <p:txBody>
          <a:bodyPr/>
          <a:lstStyle/>
          <a:p>
            <a:r>
              <a:rPr lang="en-US" dirty="0"/>
              <a:t>The process of receiving an input to produce some kind of output to make some kind of prediction is known as Feed Forward." Feed Forward neural network is the core of many other important neural networks such as convolution neural network.</a:t>
            </a:r>
            <a:endParaRPr lang="en-IN" dirty="0"/>
          </a:p>
          <a:p>
            <a:r>
              <a:rPr lang="en-US" dirty="0"/>
              <a:t>In the feed-forward neural network, there are not any feedback loops or connections in the network. Here is simply an input layer, a hidden layer, and an output layer.</a:t>
            </a:r>
            <a:endParaRPr lang="en-IN" dirty="0"/>
          </a:p>
          <a:p>
            <a:endParaRPr lang="en-IN" dirty="0"/>
          </a:p>
        </p:txBody>
      </p:sp>
    </p:spTree>
    <p:extLst>
      <p:ext uri="{BB962C8B-B14F-4D97-AF65-F5344CB8AC3E}">
        <p14:creationId xmlns:p14="http://schemas.microsoft.com/office/powerpoint/2010/main" val="5516455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307060-454D-48C4-73E2-83CAF6E00531}"/>
            </a:ext>
          </a:extLst>
        </p:cNvPr>
        <p:cNvGrpSpPr/>
        <p:nvPr/>
      </p:nvGrpSpPr>
      <p:grpSpPr>
        <a:xfrm>
          <a:off x="0" y="0"/>
          <a:ext cx="0" cy="0"/>
          <a:chOff x="0" y="0"/>
          <a:chExt cx="0" cy="0"/>
        </a:xfrm>
      </p:grpSpPr>
      <p:pic>
        <p:nvPicPr>
          <p:cNvPr id="4" name="Content Placeholder 3" descr="Feed Forward Process in Deep Neural Network">
            <a:extLst>
              <a:ext uri="{FF2B5EF4-FFF2-40B4-BE49-F238E27FC236}">
                <a16:creationId xmlns:a16="http://schemas.microsoft.com/office/drawing/2014/main" id="{E7B1E4FC-A7B1-2257-D14F-8147E6854015}"/>
              </a:ext>
            </a:extLst>
          </p:cNvPr>
          <p:cNvPicPr>
            <a:picLocks noGrp="1" noChangeAspect="1"/>
          </p:cNvPicPr>
          <p:nvPr>
            <p:ph idx="1"/>
          </p:nvPr>
        </p:nvPicPr>
        <p:blipFill>
          <a:blip r:embed="rId2"/>
          <a:srcRect/>
          <a:stretch>
            <a:fillRect/>
          </a:stretch>
        </p:blipFill>
        <p:spPr bwMode="auto">
          <a:xfrm>
            <a:off x="2330245" y="973394"/>
            <a:ext cx="6725265" cy="4828125"/>
          </a:xfrm>
          <a:prstGeom prst="rect">
            <a:avLst/>
          </a:prstGeom>
          <a:noFill/>
          <a:ln w="9525">
            <a:noFill/>
            <a:miter lim="800000"/>
            <a:headEnd/>
            <a:tailEnd/>
          </a:ln>
        </p:spPr>
      </p:pic>
    </p:spTree>
    <p:extLst>
      <p:ext uri="{BB962C8B-B14F-4D97-AF65-F5344CB8AC3E}">
        <p14:creationId xmlns:p14="http://schemas.microsoft.com/office/powerpoint/2010/main" val="28204758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B8B74A-A049-AAB7-3875-08F8B78926C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4B457B-A7DE-7E64-D0A8-2A7B82EBD738}"/>
              </a:ext>
            </a:extLst>
          </p:cNvPr>
          <p:cNvSpPr>
            <a:spLocks noGrp="1"/>
          </p:cNvSpPr>
          <p:nvPr>
            <p:ph idx="1"/>
          </p:nvPr>
        </p:nvSpPr>
        <p:spPr>
          <a:xfrm>
            <a:off x="838200" y="943897"/>
            <a:ext cx="10515600" cy="5233066"/>
          </a:xfrm>
        </p:spPr>
        <p:txBody>
          <a:bodyPr/>
          <a:lstStyle/>
          <a:p>
            <a:r>
              <a:rPr lang="en-US" dirty="0"/>
              <a:t>There can be multiple hidden layers which depend on what kind of data you are dealing with. </a:t>
            </a:r>
          </a:p>
          <a:p>
            <a:r>
              <a:rPr lang="en-US" dirty="0"/>
              <a:t>The number of hidden layers is known as the depth of the neural network. </a:t>
            </a:r>
          </a:p>
          <a:p>
            <a:r>
              <a:rPr lang="en-US" dirty="0"/>
              <a:t>The deep neural network can learn from more functions. </a:t>
            </a:r>
          </a:p>
          <a:p>
            <a:r>
              <a:rPr lang="en-US" dirty="0"/>
              <a:t>Input layer first provides the neural network with data and the output layer then make predictions on that data which is based on a series of functions. </a:t>
            </a:r>
          </a:p>
          <a:p>
            <a:r>
              <a:rPr lang="en-US" dirty="0" err="1"/>
              <a:t>ReLU</a:t>
            </a:r>
            <a:r>
              <a:rPr lang="en-US" dirty="0"/>
              <a:t> Function is the most commonly used activation function in the deep neural network.</a:t>
            </a:r>
            <a:endParaRPr lang="en-IN" dirty="0"/>
          </a:p>
          <a:p>
            <a:endParaRPr lang="en-IN" dirty="0"/>
          </a:p>
        </p:txBody>
      </p:sp>
    </p:spTree>
    <p:extLst>
      <p:ext uri="{BB962C8B-B14F-4D97-AF65-F5344CB8AC3E}">
        <p14:creationId xmlns:p14="http://schemas.microsoft.com/office/powerpoint/2010/main" val="34593958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137BA9-7CAB-BB47-5A9A-D3CAD7B1099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2F5EF1-8644-8D65-7142-84A87BA6A075}"/>
              </a:ext>
            </a:extLst>
          </p:cNvPr>
          <p:cNvSpPr>
            <a:spLocks noGrp="1"/>
          </p:cNvSpPr>
          <p:nvPr>
            <p:ph idx="1"/>
          </p:nvPr>
        </p:nvSpPr>
        <p:spPr>
          <a:xfrm>
            <a:off x="838200" y="707923"/>
            <a:ext cx="10515600" cy="5469040"/>
          </a:xfrm>
        </p:spPr>
        <p:txBody>
          <a:bodyPr/>
          <a:lstStyle/>
          <a:p>
            <a:r>
              <a:rPr lang="en-US" dirty="0"/>
              <a:t>To gain a solid understanding of the feed-forward process, let's see this mathematically.</a:t>
            </a:r>
            <a:endParaRPr lang="en-IN" dirty="0"/>
          </a:p>
          <a:p>
            <a:r>
              <a:rPr lang="en-US" dirty="0"/>
              <a:t>1) The first input is fed to the network, which is represented as matrix x1, x2, and one where one is the bias value.</a:t>
            </a:r>
            <a:endParaRPr lang="en-IN" dirty="0"/>
          </a:p>
          <a:p>
            <a:endParaRPr lang="en-IN" dirty="0"/>
          </a:p>
        </p:txBody>
      </p:sp>
      <p:pic>
        <p:nvPicPr>
          <p:cNvPr id="4" name="Picture 3" descr="Feed Forward Process in Deep Neural Network">
            <a:extLst>
              <a:ext uri="{FF2B5EF4-FFF2-40B4-BE49-F238E27FC236}">
                <a16:creationId xmlns:a16="http://schemas.microsoft.com/office/drawing/2014/main" id="{85485C85-9588-B833-ACAF-70BE1275C071}"/>
              </a:ext>
            </a:extLst>
          </p:cNvPr>
          <p:cNvPicPr>
            <a:picLocks noChangeAspect="1"/>
          </p:cNvPicPr>
          <p:nvPr/>
        </p:nvPicPr>
        <p:blipFill>
          <a:blip r:embed="rId2"/>
          <a:srcRect/>
          <a:stretch>
            <a:fillRect/>
          </a:stretch>
        </p:blipFill>
        <p:spPr bwMode="auto">
          <a:xfrm>
            <a:off x="1543665" y="2418735"/>
            <a:ext cx="3105457" cy="900727"/>
          </a:xfrm>
          <a:prstGeom prst="rect">
            <a:avLst/>
          </a:prstGeom>
          <a:noFill/>
          <a:ln w="9525">
            <a:noFill/>
            <a:miter lim="800000"/>
            <a:headEnd/>
            <a:tailEnd/>
          </a:ln>
        </p:spPr>
      </p:pic>
      <p:sp>
        <p:nvSpPr>
          <p:cNvPr id="8" name="TextBox 7">
            <a:extLst>
              <a:ext uri="{FF2B5EF4-FFF2-40B4-BE49-F238E27FC236}">
                <a16:creationId xmlns:a16="http://schemas.microsoft.com/office/drawing/2014/main" id="{B310EAFB-A8C8-6970-D8E8-48439E2C4425}"/>
              </a:ext>
            </a:extLst>
          </p:cNvPr>
          <p:cNvSpPr txBox="1"/>
          <p:nvPr/>
        </p:nvSpPr>
        <p:spPr>
          <a:xfrm>
            <a:off x="1052050" y="3319462"/>
            <a:ext cx="10301749" cy="1549783"/>
          </a:xfrm>
          <a:prstGeom prst="rect">
            <a:avLst/>
          </a:prstGeom>
          <a:noFill/>
        </p:spPr>
        <p:txBody>
          <a:bodyPr wrap="square">
            <a:spAutoFit/>
          </a:bodyPr>
          <a:lstStyle/>
          <a:p>
            <a:pPr algn="just">
              <a:lnSpc>
                <a:spcPct val="115000"/>
              </a:lnSpc>
              <a:spcAft>
                <a:spcPts val="1000"/>
              </a:spcAft>
              <a:buNone/>
            </a:pPr>
            <a:r>
              <a:rPr lang="en-US" sz="180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2800" dirty="0"/>
              <a:t>) Each input is multiplied by weight with respect to the first and second model to obtain their probability of being in the positive region in each model.</a:t>
            </a:r>
            <a:endParaRPr lang="en-IN" sz="2800" dirty="0"/>
          </a:p>
        </p:txBody>
      </p:sp>
    </p:spTree>
    <p:extLst>
      <p:ext uri="{BB962C8B-B14F-4D97-AF65-F5344CB8AC3E}">
        <p14:creationId xmlns:p14="http://schemas.microsoft.com/office/powerpoint/2010/main" val="2695137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5C9A5-8501-6834-8302-C036777D73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33DA80-4F97-7F96-C3C2-9CC467C1C0F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7207F0F-CD5C-E285-A68B-B134F693E3F7}"/>
              </a:ext>
            </a:extLst>
          </p:cNvPr>
          <p:cNvSpPr>
            <a:spLocks noGrp="1"/>
          </p:cNvSpPr>
          <p:nvPr>
            <p:ph idx="1"/>
          </p:nvPr>
        </p:nvSpPr>
        <p:spPr/>
        <p:txBody>
          <a:bodyPr/>
          <a:lstStyle/>
          <a:p>
            <a:endParaRPr lang="en-IN"/>
          </a:p>
        </p:txBody>
      </p:sp>
    </p:spTree>
    <p:extLst>
      <p:ext uri="{BB962C8B-B14F-4D97-AF65-F5344CB8AC3E}">
        <p14:creationId xmlns:p14="http://schemas.microsoft.com/office/powerpoint/2010/main" val="343276581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49BF25-90C4-2AE8-FDFD-17E979FF10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95BD23-E6C5-E3BA-CEB0-63BA0BD87130}"/>
              </a:ext>
            </a:extLst>
          </p:cNvPr>
          <p:cNvSpPr>
            <a:spLocks noGrp="1"/>
          </p:cNvSpPr>
          <p:nvPr>
            <p:ph type="title"/>
          </p:nvPr>
        </p:nvSpPr>
        <p:spPr/>
        <p:txBody>
          <a:bodyPr/>
          <a:lstStyle/>
          <a:p>
            <a:r>
              <a:rPr lang="en-US" b="1" dirty="0"/>
              <a:t>Regularization in DNN?</a:t>
            </a:r>
            <a:endParaRPr lang="en-IN" dirty="0"/>
          </a:p>
        </p:txBody>
      </p:sp>
      <p:sp>
        <p:nvSpPr>
          <p:cNvPr id="3" name="Content Placeholder 2">
            <a:extLst>
              <a:ext uri="{FF2B5EF4-FFF2-40B4-BE49-F238E27FC236}">
                <a16:creationId xmlns:a16="http://schemas.microsoft.com/office/drawing/2014/main" id="{07F24E18-4B41-7693-28FC-431BAD4187C8}"/>
              </a:ext>
            </a:extLst>
          </p:cNvPr>
          <p:cNvSpPr>
            <a:spLocks noGrp="1"/>
          </p:cNvSpPr>
          <p:nvPr>
            <p:ph idx="1"/>
          </p:nvPr>
        </p:nvSpPr>
        <p:spPr/>
        <p:txBody>
          <a:bodyPr/>
          <a:lstStyle/>
          <a:p>
            <a:r>
              <a:rPr lang="en-US" dirty="0"/>
              <a:t>Any modification we make to  a learning algorithm that is intended to reduce its generalization error but not its training error. </a:t>
            </a:r>
          </a:p>
          <a:p>
            <a:r>
              <a:rPr lang="en-US" dirty="0"/>
              <a:t>There are many regularization strategies. </a:t>
            </a:r>
          </a:p>
          <a:p>
            <a:r>
              <a:rPr lang="en-US" dirty="0"/>
              <a:t>In the context of deep learning, most regularization strategies are based on regularizing estimators. </a:t>
            </a:r>
          </a:p>
          <a:p>
            <a:r>
              <a:rPr lang="en-US" dirty="0"/>
              <a:t>Regularization of an estimator works by trading increased bias for reduced variance. </a:t>
            </a:r>
          </a:p>
          <a:p>
            <a:r>
              <a:rPr lang="en-US" dirty="0"/>
              <a:t>An eﬀective regularize is one that makes a profitable trade, reducing variance significantly while not overly increasing the bias.</a:t>
            </a:r>
            <a:endParaRPr lang="en-IN" dirty="0"/>
          </a:p>
          <a:p>
            <a:endParaRPr lang="en-IN" dirty="0"/>
          </a:p>
        </p:txBody>
      </p:sp>
    </p:spTree>
    <p:extLst>
      <p:ext uri="{BB962C8B-B14F-4D97-AF65-F5344CB8AC3E}">
        <p14:creationId xmlns:p14="http://schemas.microsoft.com/office/powerpoint/2010/main" val="307484747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B1655-B7AC-ED48-57E7-43C78FB1F06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8614C0-3504-6F1E-D8E1-FEDCBD51302B}"/>
              </a:ext>
            </a:extLst>
          </p:cNvPr>
          <p:cNvSpPr>
            <a:spLocks noGrp="1"/>
          </p:cNvSpPr>
          <p:nvPr>
            <p:ph idx="1"/>
          </p:nvPr>
        </p:nvSpPr>
        <p:spPr>
          <a:xfrm>
            <a:off x="838200" y="609600"/>
            <a:ext cx="10515600" cy="5567363"/>
          </a:xfrm>
        </p:spPr>
        <p:txBody>
          <a:bodyPr/>
          <a:lstStyle/>
          <a:p>
            <a:pPr fontAlgn="base"/>
            <a:r>
              <a:rPr lang="en-US" b="1" dirty="0"/>
              <a:t>Types of regularization techniques: </a:t>
            </a:r>
            <a:r>
              <a:rPr lang="en-US" dirty="0"/>
              <a:t>Regularization is a technique used to address overfitting by directly changing the architecture of the model by modifying the model’s training process. </a:t>
            </a:r>
          </a:p>
          <a:p>
            <a:pPr fontAlgn="base"/>
            <a:r>
              <a:rPr lang="en-US" dirty="0"/>
              <a:t>The following are the commonly used regularization techniques:</a:t>
            </a:r>
            <a:endParaRPr lang="en-IN" dirty="0"/>
          </a:p>
          <a:p>
            <a:pPr lvl="0" fontAlgn="base"/>
            <a:r>
              <a:rPr lang="en-US" dirty="0"/>
              <a:t>L2 regularization</a:t>
            </a:r>
            <a:endParaRPr lang="en-IN" dirty="0"/>
          </a:p>
          <a:p>
            <a:pPr lvl="0" fontAlgn="base"/>
            <a:r>
              <a:rPr lang="en-US" dirty="0"/>
              <a:t>L1 regularization</a:t>
            </a:r>
            <a:endParaRPr lang="en-IN" dirty="0"/>
          </a:p>
          <a:p>
            <a:pPr lvl="0" fontAlgn="base"/>
            <a:r>
              <a:rPr lang="en-US" dirty="0"/>
              <a:t>Dropout regularization.</a:t>
            </a:r>
          </a:p>
          <a:p>
            <a:pPr lvl="0" fontAlgn="base"/>
            <a:r>
              <a:rPr lang="en-US" dirty="0"/>
              <a:t>Early Stopping</a:t>
            </a:r>
            <a:endParaRPr lang="en-IN" dirty="0"/>
          </a:p>
          <a:p>
            <a:endParaRPr lang="en-IN" dirty="0"/>
          </a:p>
        </p:txBody>
      </p:sp>
    </p:spTree>
    <p:extLst>
      <p:ext uri="{BB962C8B-B14F-4D97-AF65-F5344CB8AC3E}">
        <p14:creationId xmlns:p14="http://schemas.microsoft.com/office/powerpoint/2010/main" val="44532885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B79EF4-14E3-747A-B18E-D3B7BAACC9A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F80D95-1055-66BF-AE1A-8057EE399B1E}"/>
              </a:ext>
            </a:extLst>
          </p:cNvPr>
          <p:cNvSpPr>
            <a:spLocks noGrp="1"/>
          </p:cNvSpPr>
          <p:nvPr>
            <p:ph idx="1"/>
          </p:nvPr>
        </p:nvSpPr>
        <p:spPr>
          <a:xfrm>
            <a:off x="838200" y="639097"/>
            <a:ext cx="10515600" cy="5537866"/>
          </a:xfrm>
        </p:spPr>
        <p:txBody>
          <a:bodyPr/>
          <a:lstStyle/>
          <a:p>
            <a:r>
              <a:rPr lang="en-US" b="1" dirty="0"/>
              <a:t>L2 regularization:</a:t>
            </a:r>
            <a:r>
              <a:rPr lang="en-US" dirty="0"/>
              <a:t> According to regression analysis, L2 regularization is also called ridge regression. </a:t>
            </a:r>
          </a:p>
          <a:p>
            <a:r>
              <a:rPr lang="en-US" dirty="0"/>
              <a:t>In this type of regularization, the squared magnitude of the coefficients or weights multiplied with a </a:t>
            </a:r>
            <a:r>
              <a:rPr lang="en-US" dirty="0" err="1"/>
              <a:t>regularizer</a:t>
            </a:r>
            <a:r>
              <a:rPr lang="en-US" dirty="0"/>
              <a:t> term is added to the loss or cost function.</a:t>
            </a:r>
          </a:p>
          <a:p>
            <a:r>
              <a:rPr lang="en-US" dirty="0"/>
              <a:t> L2 regression can be represented with the following mathematical equation.</a:t>
            </a:r>
            <a:endParaRPr lang="en-IN" dirty="0"/>
          </a:p>
          <a:p>
            <a:endParaRPr lang="en-IN" dirty="0"/>
          </a:p>
        </p:txBody>
      </p:sp>
      <p:pic>
        <p:nvPicPr>
          <p:cNvPr id="4" name="Picture 3" descr="image2_11zon.webp">
            <a:extLst>
              <a:ext uri="{FF2B5EF4-FFF2-40B4-BE49-F238E27FC236}">
                <a16:creationId xmlns:a16="http://schemas.microsoft.com/office/drawing/2014/main" id="{D75C9312-2656-30E6-66F4-C3C267A00C8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07226" y="3696929"/>
            <a:ext cx="5466735" cy="1907458"/>
          </a:xfrm>
          <a:prstGeom prst="rect">
            <a:avLst/>
          </a:prstGeom>
          <a:noFill/>
          <a:ln>
            <a:noFill/>
          </a:ln>
        </p:spPr>
      </p:pic>
    </p:spTree>
    <p:extLst>
      <p:ext uri="{BB962C8B-B14F-4D97-AF65-F5344CB8AC3E}">
        <p14:creationId xmlns:p14="http://schemas.microsoft.com/office/powerpoint/2010/main" val="3178852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NN vs DNN">
            <a:extLst>
              <a:ext uri="{FF2B5EF4-FFF2-40B4-BE49-F238E27FC236}">
                <a16:creationId xmlns:a16="http://schemas.microsoft.com/office/drawing/2014/main" id="{EC306DDC-9751-7C3D-3B54-B8BF10E05848}"/>
              </a:ext>
            </a:extLst>
          </p:cNvPr>
          <p:cNvPicPr>
            <a:picLocks noGrp="1" noChangeAspect="1"/>
          </p:cNvPicPr>
          <p:nvPr>
            <p:ph idx="1"/>
          </p:nvPr>
        </p:nvPicPr>
        <p:blipFill>
          <a:blip r:embed="rId2"/>
          <a:srcRect/>
          <a:stretch>
            <a:fillRect/>
          </a:stretch>
        </p:blipFill>
        <p:spPr bwMode="auto">
          <a:xfrm>
            <a:off x="1462658" y="941832"/>
            <a:ext cx="9290685" cy="4919472"/>
          </a:xfrm>
          <a:prstGeom prst="rect">
            <a:avLst/>
          </a:prstGeom>
          <a:noFill/>
          <a:ln w="9525">
            <a:noFill/>
            <a:miter lim="800000"/>
            <a:headEnd/>
            <a:tailEnd/>
          </a:ln>
        </p:spPr>
      </p:pic>
    </p:spTree>
    <p:extLst>
      <p:ext uri="{BB962C8B-B14F-4D97-AF65-F5344CB8AC3E}">
        <p14:creationId xmlns:p14="http://schemas.microsoft.com/office/powerpoint/2010/main" val="198798287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D9E7D-2B8F-9643-E543-260005FACC60}"/>
            </a:ext>
          </a:extLst>
        </p:cNvPr>
        <p:cNvGrpSpPr/>
        <p:nvPr/>
      </p:nvGrpSpPr>
      <p:grpSpPr>
        <a:xfrm>
          <a:off x="0" y="0"/>
          <a:ext cx="0" cy="0"/>
          <a:chOff x="0" y="0"/>
          <a:chExt cx="0" cy="0"/>
        </a:xfrm>
      </p:grpSpPr>
      <p:pic>
        <p:nvPicPr>
          <p:cNvPr id="4" name="Content Placeholder 3" descr="image1_11zon.webp">
            <a:extLst>
              <a:ext uri="{FF2B5EF4-FFF2-40B4-BE49-F238E27FC236}">
                <a16:creationId xmlns:a16="http://schemas.microsoft.com/office/drawing/2014/main" id="{AF68A19B-562C-6C41-E5A8-72CBB293B48A}"/>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288026" y="1190445"/>
            <a:ext cx="5024284" cy="1896884"/>
          </a:xfrm>
          <a:prstGeom prst="rect">
            <a:avLst/>
          </a:prstGeom>
          <a:noFill/>
          <a:ln>
            <a:noFill/>
          </a:ln>
        </p:spPr>
      </p:pic>
    </p:spTree>
    <p:extLst>
      <p:ext uri="{BB962C8B-B14F-4D97-AF65-F5344CB8AC3E}">
        <p14:creationId xmlns:p14="http://schemas.microsoft.com/office/powerpoint/2010/main" val="69158502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8230B-B761-CDD3-000E-5FB93D5A0E2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AC56D3-5986-4509-F1D5-4C90F6A93BAC}"/>
              </a:ext>
            </a:extLst>
          </p:cNvPr>
          <p:cNvSpPr>
            <a:spLocks noGrp="1"/>
          </p:cNvSpPr>
          <p:nvPr>
            <p:ph idx="1"/>
          </p:nvPr>
        </p:nvSpPr>
        <p:spPr>
          <a:xfrm>
            <a:off x="838200" y="481781"/>
            <a:ext cx="10515600" cy="5695182"/>
          </a:xfrm>
        </p:spPr>
        <p:txBody>
          <a:bodyPr/>
          <a:lstStyle/>
          <a:p>
            <a:pPr fontAlgn="base"/>
            <a:r>
              <a:rPr lang="en-US" b="1" dirty="0"/>
              <a:t>L1 regularization: </a:t>
            </a:r>
            <a:r>
              <a:rPr lang="en-US" dirty="0"/>
              <a:t>L1 regularization is also referred to as lasso regression. In this type of regularization, the absolute value of the magnitude of coefficients or weights multiplied with a </a:t>
            </a:r>
            <a:r>
              <a:rPr lang="en-US" dirty="0" err="1"/>
              <a:t>regularizer</a:t>
            </a:r>
            <a:r>
              <a:rPr lang="en-US" dirty="0"/>
              <a:t> term is added to the loss or cost function. It can be represented with the following equation.</a:t>
            </a:r>
            <a:endParaRPr lang="en-IN" dirty="0"/>
          </a:p>
          <a:p>
            <a:pPr fontAlgn="base"/>
            <a:r>
              <a:rPr lang="en-US" dirty="0"/>
              <a:t>Loss:</a:t>
            </a:r>
            <a:endParaRPr lang="en-IN" dirty="0"/>
          </a:p>
          <a:p>
            <a:endParaRPr lang="en-IN" dirty="0"/>
          </a:p>
        </p:txBody>
      </p:sp>
      <p:pic>
        <p:nvPicPr>
          <p:cNvPr id="4" name="Picture 3" descr="image3_11zon.webp">
            <a:extLst>
              <a:ext uri="{FF2B5EF4-FFF2-40B4-BE49-F238E27FC236}">
                <a16:creationId xmlns:a16="http://schemas.microsoft.com/office/drawing/2014/main" id="{AE6DB73E-7FBE-F5D5-F915-22451063F26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71019" y="3133407"/>
            <a:ext cx="6027175" cy="2008864"/>
          </a:xfrm>
          <a:prstGeom prst="rect">
            <a:avLst/>
          </a:prstGeom>
          <a:noFill/>
          <a:ln>
            <a:noFill/>
          </a:ln>
        </p:spPr>
      </p:pic>
    </p:spTree>
    <p:extLst>
      <p:ext uri="{BB962C8B-B14F-4D97-AF65-F5344CB8AC3E}">
        <p14:creationId xmlns:p14="http://schemas.microsoft.com/office/powerpoint/2010/main" val="107607393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8CD6C0-9E1C-CB01-8402-7540324E26C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2E5C58-7C35-60D6-DF20-E1DA267FF7C3}"/>
              </a:ext>
            </a:extLst>
          </p:cNvPr>
          <p:cNvSpPr>
            <a:spLocks noGrp="1"/>
          </p:cNvSpPr>
          <p:nvPr>
            <p:ph idx="1"/>
          </p:nvPr>
        </p:nvSpPr>
        <p:spPr>
          <a:xfrm>
            <a:off x="838200" y="629265"/>
            <a:ext cx="10515600" cy="5547698"/>
          </a:xfrm>
        </p:spPr>
        <p:txBody>
          <a:bodyPr>
            <a:normAutofit lnSpcReduction="10000"/>
          </a:bodyPr>
          <a:lstStyle/>
          <a:p>
            <a:r>
              <a:rPr lang="en-US" b="1" dirty="0"/>
              <a:t>Dropout regularization: </a:t>
            </a:r>
          </a:p>
          <a:p>
            <a:r>
              <a:rPr lang="en-US" dirty="0"/>
              <a:t>Dropout regularization is the technique in which some of the neurons are randomly disabled during the training such that the model can extract more useful robust features from the model. </a:t>
            </a:r>
          </a:p>
          <a:p>
            <a:r>
              <a:rPr lang="en-US" b="1" dirty="0"/>
              <a:t>Early Stopping:</a:t>
            </a:r>
            <a:endParaRPr lang="en-IN" b="1" dirty="0"/>
          </a:p>
          <a:p>
            <a:r>
              <a:rPr lang="en-US" dirty="0"/>
              <a:t>we stop training the model when the performance on the validation set is getting worse- increasing loss decreasing accuracy, or poorer scores of the scoring metric. </a:t>
            </a:r>
          </a:p>
          <a:p>
            <a:r>
              <a:rPr lang="en-US" dirty="0"/>
              <a:t>By plotting the error on the training dataset and the validation dataset together, both the errors decrease with a number of iterations until the point where the model starts to overfit. </a:t>
            </a:r>
          </a:p>
          <a:p>
            <a:r>
              <a:rPr lang="en-US" dirty="0"/>
              <a:t>After this point, the training error still decreases but the validation error increases.</a:t>
            </a:r>
            <a:endParaRPr lang="en-IN" dirty="0"/>
          </a:p>
          <a:p>
            <a:endParaRPr lang="en-IN" dirty="0"/>
          </a:p>
        </p:txBody>
      </p:sp>
    </p:spTree>
    <p:extLst>
      <p:ext uri="{BB962C8B-B14F-4D97-AF65-F5344CB8AC3E}">
        <p14:creationId xmlns:p14="http://schemas.microsoft.com/office/powerpoint/2010/main" val="135916290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7F464-CEFF-203D-FD82-D96F5F6AD7CA}"/>
              </a:ext>
            </a:extLst>
          </p:cNvPr>
          <p:cNvSpPr>
            <a:spLocks noGrp="1"/>
          </p:cNvSpPr>
          <p:nvPr>
            <p:ph type="title"/>
          </p:nvPr>
        </p:nvSpPr>
        <p:spPr/>
        <p:txBody>
          <a:bodyPr/>
          <a:lstStyle/>
          <a:p>
            <a:r>
              <a:rPr lang="en-US" dirty="0"/>
              <a:t>ADAGARD AND ADAM OPTIMIZERS</a:t>
            </a:r>
            <a:endParaRPr lang="en-IN" dirty="0"/>
          </a:p>
        </p:txBody>
      </p:sp>
      <p:sp>
        <p:nvSpPr>
          <p:cNvPr id="3" name="Content Placeholder 2">
            <a:extLst>
              <a:ext uri="{FF2B5EF4-FFF2-40B4-BE49-F238E27FC236}">
                <a16:creationId xmlns:a16="http://schemas.microsoft.com/office/drawing/2014/main" id="{77C1C017-5817-EA41-074A-89CB1618C33A}"/>
              </a:ext>
            </a:extLst>
          </p:cNvPr>
          <p:cNvSpPr>
            <a:spLocks noGrp="1"/>
          </p:cNvSpPr>
          <p:nvPr>
            <p:ph idx="1"/>
          </p:nvPr>
        </p:nvSpPr>
        <p:spPr/>
        <p:txBody>
          <a:bodyPr/>
          <a:lstStyle/>
          <a:p>
            <a:r>
              <a:rPr lang="en-US" dirty="0"/>
              <a:t>In deep learning, optimizers are algorithms that adjust the model’s parameters during training to minimize a loss function. </a:t>
            </a:r>
          </a:p>
          <a:p>
            <a:r>
              <a:rPr lang="en-US" dirty="0"/>
              <a:t>They enable neural networks to learn from data by iteratively updating weights and biases Each optimizer has specific update rules, learning rates, and momentum to find optimal model parameters for improved performance.</a:t>
            </a:r>
            <a:endParaRPr lang="en-IN" dirty="0"/>
          </a:p>
          <a:p>
            <a:endParaRPr lang="en-IN" dirty="0"/>
          </a:p>
        </p:txBody>
      </p:sp>
    </p:spTree>
    <p:extLst>
      <p:ext uri="{BB962C8B-B14F-4D97-AF65-F5344CB8AC3E}">
        <p14:creationId xmlns:p14="http://schemas.microsoft.com/office/powerpoint/2010/main" val="106041211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5AEE7D-46EE-C66C-649E-D9498C8910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98013-1D29-0026-54A3-B26057213CF3}"/>
              </a:ext>
            </a:extLst>
          </p:cNvPr>
          <p:cNvSpPr>
            <a:spLocks noGrp="1"/>
          </p:cNvSpPr>
          <p:nvPr>
            <p:ph type="title"/>
          </p:nvPr>
        </p:nvSpPr>
        <p:spPr/>
        <p:txBody>
          <a:bodyPr/>
          <a:lstStyle/>
          <a:p>
            <a:r>
              <a:rPr lang="en-US" b="1" u="sng" dirty="0" err="1"/>
              <a:t>Adagrad</a:t>
            </a:r>
            <a:r>
              <a:rPr lang="en-US" b="1" u="sng" dirty="0"/>
              <a:t> (Adaptive Gradient Descent) Deep Learning Optimizer:</a:t>
            </a:r>
            <a:endParaRPr lang="en-IN" dirty="0"/>
          </a:p>
        </p:txBody>
      </p:sp>
      <p:sp>
        <p:nvSpPr>
          <p:cNvPr id="3" name="Content Placeholder 2">
            <a:extLst>
              <a:ext uri="{FF2B5EF4-FFF2-40B4-BE49-F238E27FC236}">
                <a16:creationId xmlns:a16="http://schemas.microsoft.com/office/drawing/2014/main" id="{654D7A4C-FCF7-501A-075E-5450221B2FE3}"/>
              </a:ext>
            </a:extLst>
          </p:cNvPr>
          <p:cNvSpPr>
            <a:spLocks noGrp="1"/>
          </p:cNvSpPr>
          <p:nvPr>
            <p:ph idx="1"/>
          </p:nvPr>
        </p:nvSpPr>
        <p:spPr/>
        <p:txBody>
          <a:bodyPr>
            <a:normAutofit fontScale="92500"/>
          </a:bodyPr>
          <a:lstStyle/>
          <a:p>
            <a:r>
              <a:rPr lang="en-US" dirty="0"/>
              <a:t>The adaptive gradient descent algorithm is slightly different from other gradient descent algorithms. </a:t>
            </a:r>
          </a:p>
          <a:p>
            <a:r>
              <a:rPr lang="en-US" dirty="0"/>
              <a:t>This is because it uses different learning rates for each iteration.</a:t>
            </a:r>
          </a:p>
          <a:p>
            <a:r>
              <a:rPr lang="en-US" dirty="0"/>
              <a:t> The change in learning rate depends upon the difference in the parameters during training. </a:t>
            </a:r>
          </a:p>
          <a:p>
            <a:r>
              <a:rPr lang="en-US" dirty="0"/>
              <a:t>The more the parameters get changed, the more minor the learning rate changes. </a:t>
            </a:r>
          </a:p>
          <a:p>
            <a:r>
              <a:rPr lang="en-US" dirty="0"/>
              <a:t>This modification is highly beneficial because real-world datasets contain sparse as well as dense features. </a:t>
            </a:r>
          </a:p>
          <a:p>
            <a:r>
              <a:rPr lang="en-US" dirty="0"/>
              <a:t>So it is unfair to have the same value of learning rate for all the features. </a:t>
            </a:r>
            <a:endParaRPr lang="en-IN" dirty="0"/>
          </a:p>
        </p:txBody>
      </p:sp>
    </p:spTree>
    <p:extLst>
      <p:ext uri="{BB962C8B-B14F-4D97-AF65-F5344CB8AC3E}">
        <p14:creationId xmlns:p14="http://schemas.microsoft.com/office/powerpoint/2010/main" val="22838238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CA490-5364-1D69-BE0F-0170C8D292C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C4EFD2-2D6F-7286-F471-E4D769523C61}"/>
              </a:ext>
            </a:extLst>
          </p:cNvPr>
          <p:cNvSpPr>
            <a:spLocks noGrp="1"/>
          </p:cNvSpPr>
          <p:nvPr>
            <p:ph idx="1"/>
          </p:nvPr>
        </p:nvSpPr>
        <p:spPr>
          <a:xfrm>
            <a:off x="838200" y="540774"/>
            <a:ext cx="10515600" cy="5636189"/>
          </a:xfrm>
        </p:spPr>
        <p:txBody>
          <a:bodyPr/>
          <a:lstStyle/>
          <a:p>
            <a:r>
              <a:rPr lang="en-US" dirty="0"/>
              <a:t>The </a:t>
            </a:r>
            <a:r>
              <a:rPr lang="en-US" dirty="0" err="1"/>
              <a:t>Adagrad</a:t>
            </a:r>
            <a:r>
              <a:rPr lang="en-US" dirty="0"/>
              <a:t> algorithm uses the below formula to update the weights. Here the alpha(t) denotes the different learning rates at each iteration, n is a constant, and E is a small positive to avoid division by 0.</a:t>
            </a:r>
            <a:endParaRPr lang="en-IN" dirty="0"/>
          </a:p>
          <a:p>
            <a:endParaRPr lang="en-IN" dirty="0"/>
          </a:p>
        </p:txBody>
      </p:sp>
      <p:pic>
        <p:nvPicPr>
          <p:cNvPr id="4" name="Picture 3" descr="Adagrad (Adaptive Gradient Descent) Deep Learning Optimizer 1">
            <a:extLst>
              <a:ext uri="{FF2B5EF4-FFF2-40B4-BE49-F238E27FC236}">
                <a16:creationId xmlns:a16="http://schemas.microsoft.com/office/drawing/2014/main" id="{26052D60-2060-4628-A277-B3973E694C8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51217" y="2594947"/>
            <a:ext cx="4108809" cy="1190472"/>
          </a:xfrm>
          <a:prstGeom prst="rect">
            <a:avLst/>
          </a:prstGeom>
          <a:noFill/>
          <a:ln>
            <a:noFill/>
          </a:ln>
        </p:spPr>
      </p:pic>
      <p:pic>
        <p:nvPicPr>
          <p:cNvPr id="5" name="Picture 4" descr="Adagrad (Adaptive Gradient Descent) Deep Learning Optimizer 2">
            <a:extLst>
              <a:ext uri="{FF2B5EF4-FFF2-40B4-BE49-F238E27FC236}">
                <a16:creationId xmlns:a16="http://schemas.microsoft.com/office/drawing/2014/main" id="{BB699833-C30E-BBBE-D9E6-66D19A20472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35725" y="4110343"/>
            <a:ext cx="3344197" cy="1356391"/>
          </a:xfrm>
          <a:prstGeom prst="rect">
            <a:avLst/>
          </a:prstGeom>
          <a:noFill/>
          <a:ln>
            <a:noFill/>
          </a:ln>
        </p:spPr>
      </p:pic>
    </p:spTree>
    <p:extLst>
      <p:ext uri="{BB962C8B-B14F-4D97-AF65-F5344CB8AC3E}">
        <p14:creationId xmlns:p14="http://schemas.microsoft.com/office/powerpoint/2010/main" val="237998012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5DF46-A950-5099-7535-0CD81A3BEB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A5D679-84A7-183D-B854-A386B13C0D77}"/>
              </a:ext>
            </a:extLst>
          </p:cNvPr>
          <p:cNvSpPr>
            <a:spLocks noGrp="1"/>
          </p:cNvSpPr>
          <p:nvPr>
            <p:ph type="title"/>
          </p:nvPr>
        </p:nvSpPr>
        <p:spPr/>
        <p:txBody>
          <a:bodyPr/>
          <a:lstStyle/>
          <a:p>
            <a:r>
              <a:rPr lang="en-US" b="1" u="sng" dirty="0"/>
              <a:t>Adam Optimizer in Deep Learning</a:t>
            </a:r>
            <a:endParaRPr lang="en-IN" dirty="0"/>
          </a:p>
        </p:txBody>
      </p:sp>
      <p:sp>
        <p:nvSpPr>
          <p:cNvPr id="3" name="Content Placeholder 2">
            <a:extLst>
              <a:ext uri="{FF2B5EF4-FFF2-40B4-BE49-F238E27FC236}">
                <a16:creationId xmlns:a16="http://schemas.microsoft.com/office/drawing/2014/main" id="{C181EBAC-9464-AF1A-FF6C-1AF9FEA89316}"/>
              </a:ext>
            </a:extLst>
          </p:cNvPr>
          <p:cNvSpPr>
            <a:spLocks noGrp="1"/>
          </p:cNvSpPr>
          <p:nvPr>
            <p:ph idx="1"/>
          </p:nvPr>
        </p:nvSpPr>
        <p:spPr/>
        <p:txBody>
          <a:bodyPr/>
          <a:lstStyle/>
          <a:p>
            <a:r>
              <a:rPr lang="en-US" dirty="0"/>
              <a:t>Adam optimizer, short for Adaptive Moment Estimation optimizer, is an optimization algorithm commonly used in deep learning.</a:t>
            </a:r>
          </a:p>
          <a:p>
            <a:r>
              <a:rPr lang="en-US" dirty="0"/>
              <a:t> It is an extension of the stochastic gradient descent (SGD) algorithm and is designed to update the weights of a neural network during training.</a:t>
            </a:r>
            <a:endParaRPr lang="en-IN" b="1" dirty="0"/>
          </a:p>
          <a:p>
            <a:endParaRPr lang="en-IN" dirty="0"/>
          </a:p>
        </p:txBody>
      </p:sp>
    </p:spTree>
    <p:extLst>
      <p:ext uri="{BB962C8B-B14F-4D97-AF65-F5344CB8AC3E}">
        <p14:creationId xmlns:p14="http://schemas.microsoft.com/office/powerpoint/2010/main" val="240981849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830652-467B-3170-DCFC-95B73A736305}"/>
              </a:ext>
            </a:extLst>
          </p:cNvPr>
          <p:cNvSpPr>
            <a:spLocks noGrp="1"/>
          </p:cNvSpPr>
          <p:nvPr>
            <p:ph idx="1"/>
          </p:nvPr>
        </p:nvSpPr>
        <p:spPr>
          <a:xfrm>
            <a:off x="838200" y="285135"/>
            <a:ext cx="10515600" cy="5891828"/>
          </a:xfrm>
        </p:spPr>
        <p:txBody>
          <a:bodyPr/>
          <a:lstStyle/>
          <a:p>
            <a:r>
              <a:rPr lang="en-US" b="1" dirty="0"/>
              <a:t>Adam Optimizer Formula: </a:t>
            </a:r>
            <a:r>
              <a:rPr lang="en-US" dirty="0"/>
              <a:t>The </a:t>
            </a:r>
            <a:r>
              <a:rPr lang="en-US" dirty="0" err="1"/>
              <a:t>adam</a:t>
            </a:r>
            <a:r>
              <a:rPr lang="en-US" dirty="0"/>
              <a:t> optimizer has several benefits, due to which it is used widely. </a:t>
            </a:r>
          </a:p>
          <a:p>
            <a:r>
              <a:rPr lang="en-US" dirty="0"/>
              <a:t>It is adapted as a benchmark for deep learning papers and recommended as a default optimization algorithm. </a:t>
            </a:r>
          </a:p>
          <a:p>
            <a:r>
              <a:rPr lang="en-US" dirty="0"/>
              <a:t>Moreover, the algorithm is straightforward to implement, has a faster running time, low memory requirements, and requires less tuning than any other optimization algorithm.</a:t>
            </a:r>
            <a:endParaRPr lang="en-IN" b="1" dirty="0"/>
          </a:p>
          <a:p>
            <a:endParaRPr lang="en-IN" dirty="0"/>
          </a:p>
        </p:txBody>
      </p:sp>
      <p:pic>
        <p:nvPicPr>
          <p:cNvPr id="4" name="Picture 3" descr="Adma Deep Learning Optimizer">
            <a:extLst>
              <a:ext uri="{FF2B5EF4-FFF2-40B4-BE49-F238E27FC236}">
                <a16:creationId xmlns:a16="http://schemas.microsoft.com/office/drawing/2014/main" id="{6E033C93-BEDC-CFA7-DBFC-997A8A41C27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11044" y="3429001"/>
            <a:ext cx="9261987" cy="1939412"/>
          </a:xfrm>
          <a:prstGeom prst="rect">
            <a:avLst/>
          </a:prstGeom>
          <a:noFill/>
          <a:ln>
            <a:noFill/>
          </a:ln>
        </p:spPr>
      </p:pic>
    </p:spTree>
    <p:extLst>
      <p:ext uri="{BB962C8B-B14F-4D97-AF65-F5344CB8AC3E}">
        <p14:creationId xmlns:p14="http://schemas.microsoft.com/office/powerpoint/2010/main" val="3560689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96D08-FE1D-3234-972B-087DA97871E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D2977A-CEEB-46A2-E667-6F6EABA37BEF}"/>
              </a:ext>
            </a:extLst>
          </p:cNvPr>
          <p:cNvSpPr>
            <a:spLocks noGrp="1"/>
          </p:cNvSpPr>
          <p:nvPr>
            <p:ph idx="1"/>
          </p:nvPr>
        </p:nvSpPr>
        <p:spPr>
          <a:xfrm>
            <a:off x="838200" y="923544"/>
            <a:ext cx="10515600" cy="5253419"/>
          </a:xfrm>
        </p:spPr>
        <p:txBody>
          <a:bodyPr/>
          <a:lstStyle/>
          <a:p>
            <a:r>
              <a:rPr lang="en-US" dirty="0"/>
              <a:t>Deep neural networks have garnered extremely high traction due to their high efficiency in achieving numerous varieties of deep learning projects. Explore the differences </a:t>
            </a:r>
            <a:r>
              <a:rPr lang="en-US" b="1" u="sng" dirty="0">
                <a:hlinkClick r:id="rId2"/>
              </a:rPr>
              <a:t>between machine learning vs deep learning</a:t>
            </a:r>
            <a:r>
              <a:rPr lang="en-US" dirty="0"/>
              <a:t> in a separate article. </a:t>
            </a:r>
            <a:endParaRPr lang="en-IN" dirty="0"/>
          </a:p>
          <a:p>
            <a:r>
              <a:rPr lang="en-US" b="1" u="sng" dirty="0"/>
              <a:t>Need of DNN: </a:t>
            </a:r>
            <a:r>
              <a:rPr lang="en-US" dirty="0"/>
              <a:t>After training a well-built deep neural network, they can achieve the desired results with high accuracy scores. They are popular in all aspects of deep learning, including computer vision, natural language processing, and transfer learning.</a:t>
            </a:r>
            <a:endParaRPr lang="en-IN" b="1" dirty="0"/>
          </a:p>
          <a:p>
            <a:endParaRPr lang="en-IN" dirty="0"/>
          </a:p>
        </p:txBody>
      </p:sp>
    </p:spTree>
    <p:extLst>
      <p:ext uri="{BB962C8B-B14F-4D97-AF65-F5344CB8AC3E}">
        <p14:creationId xmlns:p14="http://schemas.microsoft.com/office/powerpoint/2010/main" val="1285696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9E8E5-729D-5AF9-EC9B-3E6BB601A46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5CA7BC-F56D-16FF-461B-1FEE847620FD}"/>
              </a:ext>
            </a:extLst>
          </p:cNvPr>
          <p:cNvSpPr>
            <a:spLocks noGrp="1"/>
          </p:cNvSpPr>
          <p:nvPr>
            <p:ph idx="1"/>
          </p:nvPr>
        </p:nvSpPr>
        <p:spPr/>
        <p:txBody>
          <a:bodyPr/>
          <a:lstStyle/>
          <a:p>
            <a:r>
              <a:rPr lang="en-US" dirty="0"/>
              <a:t>The premier examples of the prominence of deep neural networks are their utility in object detection with models such as </a:t>
            </a:r>
            <a:r>
              <a:rPr lang="en-US" b="1" u="sng" dirty="0">
                <a:hlinkClick r:id="rId2"/>
              </a:rPr>
              <a:t>YOLO</a:t>
            </a:r>
            <a:r>
              <a:rPr lang="en-US" dirty="0"/>
              <a:t> (You Only Look Once), language translation tasks with BERT (Bidirectional Encoder Representations from Transformers) models, transfer learning models, such as VGG-19, RESNET-50, efficient net, and other similar networks for image processing projects.</a:t>
            </a:r>
            <a:endParaRPr lang="en-IN" dirty="0"/>
          </a:p>
          <a:p>
            <a:endParaRPr lang="en-IN" dirty="0"/>
          </a:p>
        </p:txBody>
      </p:sp>
    </p:spTree>
    <p:extLst>
      <p:ext uri="{BB962C8B-B14F-4D97-AF65-F5344CB8AC3E}">
        <p14:creationId xmlns:p14="http://schemas.microsoft.com/office/powerpoint/2010/main" val="3517019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7BCECD-372C-4067-719A-446670605A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4228D1-0A17-7FCD-EAD2-61E337D791E9}"/>
              </a:ext>
            </a:extLst>
          </p:cNvPr>
          <p:cNvSpPr>
            <a:spLocks noGrp="1"/>
          </p:cNvSpPr>
          <p:nvPr>
            <p:ph type="title"/>
          </p:nvPr>
        </p:nvSpPr>
        <p:spPr/>
        <p:txBody>
          <a:bodyPr>
            <a:normAutofit/>
          </a:bodyPr>
          <a:lstStyle/>
          <a:p>
            <a:r>
              <a:rPr lang="en-US" b="1" dirty="0"/>
              <a:t>APPLICATIONS FOR DEEP LEARNING SOFTWARE</a:t>
            </a:r>
            <a:endParaRPr lang="en-IN" dirty="0"/>
          </a:p>
        </p:txBody>
      </p:sp>
      <p:sp>
        <p:nvSpPr>
          <p:cNvPr id="3" name="Content Placeholder 2">
            <a:extLst>
              <a:ext uri="{FF2B5EF4-FFF2-40B4-BE49-F238E27FC236}">
                <a16:creationId xmlns:a16="http://schemas.microsoft.com/office/drawing/2014/main" id="{1421E569-4DD4-C1FC-C94B-DF859A940B41}"/>
              </a:ext>
            </a:extLst>
          </p:cNvPr>
          <p:cNvSpPr>
            <a:spLocks noGrp="1"/>
          </p:cNvSpPr>
          <p:nvPr>
            <p:ph idx="1"/>
          </p:nvPr>
        </p:nvSpPr>
        <p:spPr/>
        <p:txBody>
          <a:bodyPr/>
          <a:lstStyle/>
          <a:p>
            <a:r>
              <a:rPr lang="en-US" b="1" dirty="0"/>
              <a:t>Image recognition.</a:t>
            </a:r>
          </a:p>
          <a:p>
            <a:r>
              <a:rPr lang="en-US" b="1" dirty="0"/>
              <a:t>Natural language processing (NLP).</a:t>
            </a:r>
            <a:r>
              <a:rPr lang="en-US" dirty="0"/>
              <a:t> </a:t>
            </a:r>
          </a:p>
          <a:p>
            <a:r>
              <a:rPr lang="en-US" b="1" dirty="0"/>
              <a:t>OCR (Optical Character Recognition).</a:t>
            </a:r>
          </a:p>
          <a:p>
            <a:r>
              <a:rPr lang="en-US" b="1" dirty="0">
                <a:hlinkClick r:id="rId2">
                  <a:extLst>
                    <a:ext uri="{A12FA001-AC4F-418D-AE19-62706E023703}">
                      <ahyp:hlinkClr xmlns:ahyp="http://schemas.microsoft.com/office/drawing/2018/hyperlinkcolor" val="tx"/>
                    </a:ext>
                  </a:extLst>
                </a:hlinkClick>
              </a:rPr>
              <a:t>Rossum uses deep learning</a:t>
            </a:r>
            <a:r>
              <a:rPr lang="en-US" b="1" dirty="0"/>
              <a:t>. </a:t>
            </a:r>
            <a:endParaRPr lang="en-IN" dirty="0"/>
          </a:p>
          <a:p>
            <a:endParaRPr lang="en-IN" dirty="0"/>
          </a:p>
        </p:txBody>
      </p:sp>
    </p:spTree>
    <p:extLst>
      <p:ext uri="{BB962C8B-B14F-4D97-AF65-F5344CB8AC3E}">
        <p14:creationId xmlns:p14="http://schemas.microsoft.com/office/powerpoint/2010/main" val="1789940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26F13-922D-D230-4C59-3CB09246574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73977F3-2646-628C-8CF8-C8EE71A8EB59}"/>
              </a:ext>
            </a:extLst>
          </p:cNvPr>
          <p:cNvSpPr>
            <a:spLocks noGrp="1"/>
          </p:cNvSpPr>
          <p:nvPr>
            <p:ph idx="1"/>
          </p:nvPr>
        </p:nvSpPr>
        <p:spPr>
          <a:xfrm>
            <a:off x="838200" y="609600"/>
            <a:ext cx="10515600" cy="5567363"/>
          </a:xfrm>
        </p:spPr>
        <p:txBody>
          <a:bodyPr/>
          <a:lstStyle/>
          <a:p>
            <a:r>
              <a:rPr lang="en-US" b="1" dirty="0"/>
              <a:t>Image recognition</a:t>
            </a:r>
            <a:r>
              <a:rPr lang="en-US" dirty="0"/>
              <a:t> is one of the most common applications for deep learning software. By training a system on a large dataset of images, it can learn to recognize objects within them. This technology is being used in facial recognition systems as well as to enable object detection in autonomous vehicles.</a:t>
            </a:r>
          </a:p>
          <a:p>
            <a:r>
              <a:rPr lang="en-US" b="1" dirty="0"/>
              <a:t>Natural language processing (NLP)</a:t>
            </a:r>
            <a:r>
              <a:rPr lang="en-US" dirty="0"/>
              <a:t> is another popular application for deep learning software. NLP allows computers to understand human language and respond appropriately to text or voice commands entered by users. This technology is behind virtual assistants such as Alexa and Siri, as well as many automated customer service agents. </a:t>
            </a:r>
            <a:endParaRPr lang="en-IN" dirty="0"/>
          </a:p>
          <a:p>
            <a:endParaRPr lang="en-IN" dirty="0"/>
          </a:p>
          <a:p>
            <a:endParaRPr lang="en-IN" dirty="0"/>
          </a:p>
        </p:txBody>
      </p:sp>
    </p:spTree>
    <p:extLst>
      <p:ext uri="{BB962C8B-B14F-4D97-AF65-F5344CB8AC3E}">
        <p14:creationId xmlns:p14="http://schemas.microsoft.com/office/powerpoint/2010/main" val="863373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TotalTime>
  <Words>4831</Words>
  <Application>Microsoft Office PowerPoint</Application>
  <PresentationFormat>Widescreen</PresentationFormat>
  <Paragraphs>269</Paragraphs>
  <Slides>57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57</vt:i4>
      </vt:variant>
    </vt:vector>
  </HeadingPairs>
  <TitlesOfParts>
    <vt:vector size="62" baseType="lpstr">
      <vt:lpstr>Arial</vt:lpstr>
      <vt:lpstr>Calibri</vt:lpstr>
      <vt:lpstr>Calibri Light</vt:lpstr>
      <vt:lpstr>Times New Roman</vt:lpstr>
      <vt:lpstr>Office Theme</vt:lpstr>
      <vt:lpstr>20CSE471A DEEP LEARNING </vt:lpstr>
      <vt:lpstr>PowerPoint Presentation</vt:lpstr>
      <vt:lpstr>Introduction to Deep Neural Networks</vt:lpstr>
      <vt:lpstr>PowerPoint Presentation</vt:lpstr>
      <vt:lpstr>PowerPoint Presentation</vt:lpstr>
      <vt:lpstr>PowerPoint Presentation</vt:lpstr>
      <vt:lpstr>PowerPoint Presentation</vt:lpstr>
      <vt:lpstr>APPLICATIONS FOR DEEP LEARNING SOFTWARE</vt:lpstr>
      <vt:lpstr>PowerPoint Presentation</vt:lpstr>
      <vt:lpstr>PowerPoint Presentation</vt:lpstr>
      <vt:lpstr>DEEP LEARNING PLATFORMS</vt:lpstr>
      <vt:lpstr>PowerPoint Presentation</vt:lpstr>
      <vt:lpstr>PowerPoint Presentation</vt:lpstr>
      <vt:lpstr>DEEP LEARNING TOOLS AND LIBRARIES</vt:lpstr>
      <vt:lpstr>PowerPoint Presentation</vt:lpstr>
      <vt:lpstr>DEEP LEARNING LIBRARIES</vt:lpstr>
      <vt:lpstr>PowerPoint Presentation</vt:lpstr>
      <vt:lpstr>PowerPoint Presentation</vt:lpstr>
      <vt:lpstr>TensorFlow</vt:lpstr>
      <vt:lpstr>Pytorch</vt:lpstr>
      <vt:lpstr>NumPy</vt:lpstr>
      <vt:lpstr>Scikit-Learn</vt:lpstr>
      <vt:lpstr>SciPy</vt:lpstr>
      <vt:lpstr>Pandas</vt:lpstr>
      <vt:lpstr>Microsoft CNTK</vt:lpstr>
      <vt:lpstr>Keras</vt:lpstr>
      <vt:lpstr>Theano</vt:lpstr>
      <vt:lpstr>MXNet</vt:lpstr>
      <vt:lpstr>TENSORFLOW FOR DEEP LEARNING</vt:lpstr>
      <vt:lpstr>PowerPoint Presentation</vt:lpstr>
      <vt:lpstr>DEEP FEEDFORWARD NETWORK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ADVANTAGES OF DEEP FEED FORWARD NETWORKS</vt:lpstr>
      <vt:lpstr>APPLICATIONS OF FEED FORWARD NEURAL NETWORKS</vt:lpstr>
      <vt:lpstr>WORKING DEEP FEED FORWARD NETWORKS</vt:lpstr>
      <vt:lpstr>PowerPoint Presentation</vt:lpstr>
      <vt:lpstr>PowerPoint Presentation</vt:lpstr>
      <vt:lpstr>PowerPoint Presentation</vt:lpstr>
      <vt:lpstr>PowerPoint Presentation</vt:lpstr>
      <vt:lpstr>Regularization in DNN?</vt:lpstr>
      <vt:lpstr>PowerPoint Presentation</vt:lpstr>
      <vt:lpstr>PowerPoint Presentation</vt:lpstr>
      <vt:lpstr>PowerPoint Presentation</vt:lpstr>
      <vt:lpstr>PowerPoint Presentation</vt:lpstr>
      <vt:lpstr>PowerPoint Presentation</vt:lpstr>
      <vt:lpstr>ADAGARD AND ADAM OPTIMIZERS</vt:lpstr>
      <vt:lpstr>Adagrad (Adaptive Gradient Descent) Deep Learning Optimizer:</vt:lpstr>
      <vt:lpstr>PowerPoint Presentation</vt:lpstr>
      <vt:lpstr>Adam Optimizer in Deep Learning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vijay kumar</dc:creator>
  <cp:lastModifiedBy>vijay kumar</cp:lastModifiedBy>
  <cp:revision>7</cp:revision>
  <dcterms:created xsi:type="dcterms:W3CDTF">2025-08-10T13:06:59Z</dcterms:created>
  <dcterms:modified xsi:type="dcterms:W3CDTF">2025-09-19T04:48:36Z</dcterms:modified>
</cp:coreProperties>
</file>