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73"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E2E298-2A76-44A1-BD88-65A72D17A8C7}" v="27" dt="2025-09-19T04:25:46.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mar" userId="a85925e5426fb3e9" providerId="LiveId" clId="{86DF2A4B-81D7-4277-9D4B-FE6BAC274C93}"/>
    <pc:docChg chg="custSel addSld delSld modSld">
      <pc:chgData name="vijay kumar" userId="a85925e5426fb3e9" providerId="LiveId" clId="{86DF2A4B-81D7-4277-9D4B-FE6BAC274C93}" dt="2025-09-19T04:52:58.336" v="98" actId="14100"/>
      <pc:docMkLst>
        <pc:docMk/>
      </pc:docMkLst>
      <pc:sldChg chg="modSp mod">
        <pc:chgData name="vijay kumar" userId="a85925e5426fb3e9" providerId="LiveId" clId="{86DF2A4B-81D7-4277-9D4B-FE6BAC274C93}" dt="2025-09-19T04:25:46.871" v="94"/>
        <pc:sldMkLst>
          <pc:docMk/>
          <pc:sldMk cId="957102842" sldId="256"/>
        </pc:sldMkLst>
        <pc:spChg chg="mod">
          <ac:chgData name="vijay kumar" userId="a85925e5426fb3e9" providerId="LiveId" clId="{86DF2A4B-81D7-4277-9D4B-FE6BAC274C93}" dt="2025-09-19T04:25:46.871" v="94"/>
          <ac:spMkLst>
            <pc:docMk/>
            <pc:sldMk cId="957102842" sldId="256"/>
            <ac:spMk id="5" creationId="{D1E00B77-68E2-91D3-643B-F40199F9AE98}"/>
          </ac:spMkLst>
        </pc:spChg>
      </pc:sldChg>
      <pc:sldChg chg="modSp del mod">
        <pc:chgData name="vijay kumar" userId="a85925e5426fb3e9" providerId="LiveId" clId="{86DF2A4B-81D7-4277-9D4B-FE6BAC274C93}" dt="2025-09-19T04:25:55.859" v="95" actId="2696"/>
        <pc:sldMkLst>
          <pc:docMk/>
          <pc:sldMk cId="0" sldId="278"/>
        </pc:sldMkLst>
        <pc:spChg chg="mod">
          <ac:chgData name="vijay kumar" userId="a85925e5426fb3e9" providerId="LiveId" clId="{86DF2A4B-81D7-4277-9D4B-FE6BAC274C93}" dt="2025-09-19T04:25:26.029" v="90" actId="21"/>
          <ac:spMkLst>
            <pc:docMk/>
            <pc:sldMk cId="0" sldId="278"/>
            <ac:spMk id="33795" creationId="{8B12AE29-66A2-8C05-5A42-62995AE027EB}"/>
          </ac:spMkLst>
        </pc:spChg>
      </pc:sldChg>
      <pc:sldChg chg="modSp del mod">
        <pc:chgData name="vijay kumar" userId="a85925e5426fb3e9" providerId="LiveId" clId="{86DF2A4B-81D7-4277-9D4B-FE6BAC274C93}" dt="2025-09-19T04:25:55.859" v="95" actId="2696"/>
        <pc:sldMkLst>
          <pc:docMk/>
          <pc:sldMk cId="0" sldId="279"/>
        </pc:sldMkLst>
        <pc:spChg chg="mod">
          <ac:chgData name="vijay kumar" userId="a85925e5426fb3e9" providerId="LiveId" clId="{86DF2A4B-81D7-4277-9D4B-FE6BAC274C93}" dt="2025-09-19T04:25:40.511" v="92" actId="21"/>
          <ac:spMkLst>
            <pc:docMk/>
            <pc:sldMk cId="0" sldId="279"/>
            <ac:spMk id="34818" creationId="{AEC96776-7836-2DFE-D03D-52EA3B068489}"/>
          </ac:spMkLst>
        </pc:spChg>
      </pc:sldChg>
      <pc:sldChg chg="delSp modSp mod">
        <pc:chgData name="vijay kumar" userId="a85925e5426fb3e9" providerId="LiveId" clId="{86DF2A4B-81D7-4277-9D4B-FE6BAC274C93}" dt="2025-09-19T04:52:58.336" v="98" actId="14100"/>
        <pc:sldMkLst>
          <pc:docMk/>
          <pc:sldMk cId="3534618354" sldId="303"/>
        </pc:sldMkLst>
        <pc:spChg chg="del">
          <ac:chgData name="vijay kumar" userId="a85925e5426fb3e9" providerId="LiveId" clId="{86DF2A4B-81D7-4277-9D4B-FE6BAC274C93}" dt="2025-09-19T04:52:51.979" v="96" actId="21"/>
          <ac:spMkLst>
            <pc:docMk/>
            <pc:sldMk cId="3534618354" sldId="303"/>
            <ac:spMk id="2" creationId="{2FE4FFE3-61F3-CC49-3C7D-C66A713A26B2}"/>
          </ac:spMkLst>
        </pc:spChg>
        <pc:spChg chg="mod">
          <ac:chgData name="vijay kumar" userId="a85925e5426fb3e9" providerId="LiveId" clId="{86DF2A4B-81D7-4277-9D4B-FE6BAC274C93}" dt="2025-09-19T04:52:58.336" v="98" actId="14100"/>
          <ac:spMkLst>
            <pc:docMk/>
            <pc:sldMk cId="3534618354" sldId="303"/>
            <ac:spMk id="3" creationId="{237DA683-CA5F-E107-3751-823A8DF48094}"/>
          </ac:spMkLst>
        </pc:spChg>
      </pc:sldChg>
      <pc:sldChg chg="addSp delSp modSp mod">
        <pc:chgData name="vijay kumar" userId="a85925e5426fb3e9" providerId="LiveId" clId="{86DF2A4B-81D7-4277-9D4B-FE6BAC274C93}" dt="2025-09-16T06:50:33.635" v="5" actId="14100"/>
        <pc:sldMkLst>
          <pc:docMk/>
          <pc:sldMk cId="1216934314" sldId="344"/>
        </pc:sldMkLst>
        <pc:picChg chg="add mod">
          <ac:chgData name="vijay kumar" userId="a85925e5426fb3e9" providerId="LiveId" clId="{86DF2A4B-81D7-4277-9D4B-FE6BAC274C93}" dt="2025-09-16T06:50:33.635" v="5" actId="14100"/>
          <ac:picMkLst>
            <pc:docMk/>
            <pc:sldMk cId="1216934314" sldId="344"/>
            <ac:picMk id="4" creationId="{30664E0D-D98D-BE7B-2A50-54DACE668446}"/>
          </ac:picMkLst>
        </pc:picChg>
      </pc:sldChg>
      <pc:sldChg chg="delSp modSp mod">
        <pc:chgData name="vijay kumar" userId="a85925e5426fb3e9" providerId="LiveId" clId="{86DF2A4B-81D7-4277-9D4B-FE6BAC274C93}" dt="2025-09-16T06:51:10.467" v="12" actId="5793"/>
        <pc:sldMkLst>
          <pc:docMk/>
          <pc:sldMk cId="1953961233" sldId="345"/>
        </pc:sldMkLst>
        <pc:spChg chg="mod">
          <ac:chgData name="vijay kumar" userId="a85925e5426fb3e9" providerId="LiveId" clId="{86DF2A4B-81D7-4277-9D4B-FE6BAC274C93}" dt="2025-09-16T06:51:10.467" v="12" actId="5793"/>
          <ac:spMkLst>
            <pc:docMk/>
            <pc:sldMk cId="1953961233" sldId="345"/>
            <ac:spMk id="3" creationId="{57D659A6-9D6C-D568-36F0-D8A9F638ABDE}"/>
          </ac:spMkLst>
        </pc:spChg>
      </pc:sldChg>
      <pc:sldChg chg="addSp delSp modSp mod">
        <pc:chgData name="vijay kumar" userId="a85925e5426fb3e9" providerId="LiveId" clId="{86DF2A4B-81D7-4277-9D4B-FE6BAC274C93}" dt="2025-09-16T06:52:31.712" v="20" actId="14100"/>
        <pc:sldMkLst>
          <pc:docMk/>
          <pc:sldMk cId="1860909697" sldId="346"/>
        </pc:sldMkLst>
        <pc:spChg chg="mod">
          <ac:chgData name="vijay kumar" userId="a85925e5426fb3e9" providerId="LiveId" clId="{86DF2A4B-81D7-4277-9D4B-FE6BAC274C93}" dt="2025-09-16T06:52:11.948" v="15" actId="14100"/>
          <ac:spMkLst>
            <pc:docMk/>
            <pc:sldMk cId="1860909697" sldId="346"/>
            <ac:spMk id="3" creationId="{60B872CE-E1A4-26A6-A6C1-1D4DFC8312CC}"/>
          </ac:spMkLst>
        </pc:spChg>
        <pc:picChg chg="add mod">
          <ac:chgData name="vijay kumar" userId="a85925e5426fb3e9" providerId="LiveId" clId="{86DF2A4B-81D7-4277-9D4B-FE6BAC274C93}" dt="2025-09-16T06:52:31.712" v="20" actId="14100"/>
          <ac:picMkLst>
            <pc:docMk/>
            <pc:sldMk cId="1860909697" sldId="346"/>
            <ac:picMk id="4" creationId="{1A99F32D-2532-5F52-85AC-14A5927EA67B}"/>
          </ac:picMkLst>
        </pc:picChg>
      </pc:sldChg>
      <pc:sldChg chg="addSp delSp modSp new mod">
        <pc:chgData name="vijay kumar" userId="a85925e5426fb3e9" providerId="LiveId" clId="{86DF2A4B-81D7-4277-9D4B-FE6BAC274C93}" dt="2025-09-16T06:53:36.100" v="40" actId="14100"/>
        <pc:sldMkLst>
          <pc:docMk/>
          <pc:sldMk cId="1631864980" sldId="347"/>
        </pc:sldMkLst>
        <pc:spChg chg="mod">
          <ac:chgData name="vijay kumar" userId="a85925e5426fb3e9" providerId="LiveId" clId="{86DF2A4B-81D7-4277-9D4B-FE6BAC274C93}" dt="2025-09-16T06:53:19.811" v="35" actId="14100"/>
          <ac:spMkLst>
            <pc:docMk/>
            <pc:sldMk cId="1631864980" sldId="347"/>
            <ac:spMk id="3" creationId="{1B5628DF-BB4F-93D5-7460-EE64DC65C178}"/>
          </ac:spMkLst>
        </pc:spChg>
        <pc:picChg chg="add mod">
          <ac:chgData name="vijay kumar" userId="a85925e5426fb3e9" providerId="LiveId" clId="{86DF2A4B-81D7-4277-9D4B-FE6BAC274C93}" dt="2025-09-16T06:53:36.100" v="40" actId="14100"/>
          <ac:picMkLst>
            <pc:docMk/>
            <pc:sldMk cId="1631864980" sldId="347"/>
            <ac:picMk id="4" creationId="{3679DAC9-198F-54B6-4C1F-E41B1FE20221}"/>
          </ac:picMkLst>
        </pc:picChg>
      </pc:sldChg>
      <pc:sldChg chg="addSp delSp modSp add mod">
        <pc:chgData name="vijay kumar" userId="a85925e5426fb3e9" providerId="LiveId" clId="{86DF2A4B-81D7-4277-9D4B-FE6BAC274C93}" dt="2025-09-16T06:54:14.694" v="49" actId="14100"/>
        <pc:sldMkLst>
          <pc:docMk/>
          <pc:sldMk cId="1226342790" sldId="348"/>
        </pc:sldMkLst>
        <pc:spChg chg="mod">
          <ac:chgData name="vijay kumar" userId="a85925e5426fb3e9" providerId="LiveId" clId="{86DF2A4B-81D7-4277-9D4B-FE6BAC274C93}" dt="2025-09-16T06:53:56.078" v="43" actId="14100"/>
          <ac:spMkLst>
            <pc:docMk/>
            <pc:sldMk cId="1226342790" sldId="348"/>
            <ac:spMk id="3" creationId="{3AC847A9-D82E-5813-12DE-AF3A57EEC4BE}"/>
          </ac:spMkLst>
        </pc:spChg>
        <pc:picChg chg="add mod">
          <ac:chgData name="vijay kumar" userId="a85925e5426fb3e9" providerId="LiveId" clId="{86DF2A4B-81D7-4277-9D4B-FE6BAC274C93}" dt="2025-09-16T06:54:14.694" v="49" actId="14100"/>
          <ac:picMkLst>
            <pc:docMk/>
            <pc:sldMk cId="1226342790" sldId="348"/>
            <ac:picMk id="4" creationId="{697A93FF-19DA-6C54-FD6F-A1FEFA392758}"/>
          </ac:picMkLst>
        </pc:picChg>
      </pc:sldChg>
      <pc:sldChg chg="addSp delSp modSp add mod">
        <pc:chgData name="vijay kumar" userId="a85925e5426fb3e9" providerId="LiveId" clId="{86DF2A4B-81D7-4277-9D4B-FE6BAC274C93}" dt="2025-09-16T06:54:56.246" v="57" actId="14100"/>
        <pc:sldMkLst>
          <pc:docMk/>
          <pc:sldMk cId="1500641335" sldId="349"/>
        </pc:sldMkLst>
        <pc:spChg chg="mod">
          <ac:chgData name="vijay kumar" userId="a85925e5426fb3e9" providerId="LiveId" clId="{86DF2A4B-81D7-4277-9D4B-FE6BAC274C93}" dt="2025-09-16T06:54:36.726" v="52" actId="14100"/>
          <ac:spMkLst>
            <pc:docMk/>
            <pc:sldMk cId="1500641335" sldId="349"/>
            <ac:spMk id="3" creationId="{633121F2-A9E7-3516-2873-FF4391A5D321}"/>
          </ac:spMkLst>
        </pc:spChg>
        <pc:picChg chg="add mod">
          <ac:chgData name="vijay kumar" userId="a85925e5426fb3e9" providerId="LiveId" clId="{86DF2A4B-81D7-4277-9D4B-FE6BAC274C93}" dt="2025-09-16T06:54:56.246" v="57" actId="14100"/>
          <ac:picMkLst>
            <pc:docMk/>
            <pc:sldMk cId="1500641335" sldId="349"/>
            <ac:picMk id="4" creationId="{0A5C6441-DA24-C790-A4ED-3305D099B3A1}"/>
          </ac:picMkLst>
        </pc:picChg>
      </pc:sldChg>
      <pc:sldChg chg="addSp delSp modSp add mod">
        <pc:chgData name="vijay kumar" userId="a85925e5426fb3e9" providerId="LiveId" clId="{86DF2A4B-81D7-4277-9D4B-FE6BAC274C93}" dt="2025-09-16T06:55:34.560" v="65" actId="1076"/>
        <pc:sldMkLst>
          <pc:docMk/>
          <pc:sldMk cId="759276803" sldId="350"/>
        </pc:sldMkLst>
        <pc:spChg chg="mod">
          <ac:chgData name="vijay kumar" userId="a85925e5426fb3e9" providerId="LiveId" clId="{86DF2A4B-81D7-4277-9D4B-FE6BAC274C93}" dt="2025-09-16T06:55:16.809" v="60" actId="14100"/>
          <ac:spMkLst>
            <pc:docMk/>
            <pc:sldMk cId="759276803" sldId="350"/>
            <ac:spMk id="3" creationId="{5422D534-EC58-3A73-77C4-CB1585F33953}"/>
          </ac:spMkLst>
        </pc:spChg>
        <pc:picChg chg="add mod">
          <ac:chgData name="vijay kumar" userId="a85925e5426fb3e9" providerId="LiveId" clId="{86DF2A4B-81D7-4277-9D4B-FE6BAC274C93}" dt="2025-09-16T06:55:34.560" v="65" actId="1076"/>
          <ac:picMkLst>
            <pc:docMk/>
            <pc:sldMk cId="759276803" sldId="350"/>
            <ac:picMk id="4" creationId="{8566B3A4-2C59-02A7-6261-8DBC7372E837}"/>
          </ac:picMkLst>
        </pc:picChg>
      </pc:sldChg>
      <pc:sldChg chg="delSp modSp add mod">
        <pc:chgData name="vijay kumar" userId="a85925e5426fb3e9" providerId="LiveId" clId="{86DF2A4B-81D7-4277-9D4B-FE6BAC274C93}" dt="2025-09-16T06:56:04.233" v="68" actId="14100"/>
        <pc:sldMkLst>
          <pc:docMk/>
          <pc:sldMk cId="3374022615" sldId="351"/>
        </pc:sldMkLst>
        <pc:spChg chg="mod">
          <ac:chgData name="vijay kumar" userId="a85925e5426fb3e9" providerId="LiveId" clId="{86DF2A4B-81D7-4277-9D4B-FE6BAC274C93}" dt="2025-09-16T06:56:04.233" v="68" actId="14100"/>
          <ac:spMkLst>
            <pc:docMk/>
            <pc:sldMk cId="3374022615" sldId="351"/>
            <ac:spMk id="3" creationId="{4C59DDD8-8644-39C2-E34A-49D6FC5045CB}"/>
          </ac:spMkLst>
        </pc:spChg>
      </pc:sldChg>
      <pc:sldChg chg="addSp delSp modSp add mod">
        <pc:chgData name="vijay kumar" userId="a85925e5426fb3e9" providerId="LiveId" clId="{86DF2A4B-81D7-4277-9D4B-FE6BAC274C93}" dt="2025-09-16T06:59:19.991" v="89" actId="113"/>
        <pc:sldMkLst>
          <pc:docMk/>
          <pc:sldMk cId="2399373692" sldId="352"/>
        </pc:sldMkLst>
        <pc:spChg chg="mod">
          <ac:chgData name="vijay kumar" userId="a85925e5426fb3e9" providerId="LiveId" clId="{86DF2A4B-81D7-4277-9D4B-FE6BAC274C93}" dt="2025-09-16T06:58:58.767" v="85" actId="113"/>
          <ac:spMkLst>
            <pc:docMk/>
            <pc:sldMk cId="2399373692" sldId="352"/>
            <ac:spMk id="3" creationId="{3960323B-82B2-628C-0F44-C413D39F84E7}"/>
          </ac:spMkLst>
        </pc:spChg>
        <pc:spChg chg="add mod">
          <ac:chgData name="vijay kumar" userId="a85925e5426fb3e9" providerId="LiveId" clId="{86DF2A4B-81D7-4277-9D4B-FE6BAC274C93}" dt="2025-09-16T06:59:08.231" v="87" actId="113"/>
          <ac:spMkLst>
            <pc:docMk/>
            <pc:sldMk cId="2399373692" sldId="352"/>
            <ac:spMk id="5" creationId="{22D53AD8-C25B-A73A-D36A-633D80807F33}"/>
          </ac:spMkLst>
        </pc:spChg>
        <pc:spChg chg="add mod">
          <ac:chgData name="vijay kumar" userId="a85925e5426fb3e9" providerId="LiveId" clId="{86DF2A4B-81D7-4277-9D4B-FE6BAC274C93}" dt="2025-09-16T06:59:19.991" v="89" actId="113"/>
          <ac:spMkLst>
            <pc:docMk/>
            <pc:sldMk cId="2399373692" sldId="352"/>
            <ac:spMk id="7" creationId="{0DFFE187-880C-0BAD-BEB9-363439A9755F}"/>
          </ac:spMkLst>
        </pc:spChg>
      </pc:sldChg>
      <pc:sldChg chg="add">
        <pc:chgData name="vijay kumar" userId="a85925e5426fb3e9" providerId="LiveId" clId="{86DF2A4B-81D7-4277-9D4B-FE6BAC274C93}" dt="2025-09-16T06:52:41.548" v="27"/>
        <pc:sldMkLst>
          <pc:docMk/>
          <pc:sldMk cId="2484862680" sldId="353"/>
        </pc:sldMkLst>
      </pc:sldChg>
      <pc:sldChg chg="add">
        <pc:chgData name="vijay kumar" userId="a85925e5426fb3e9" providerId="LiveId" clId="{86DF2A4B-81D7-4277-9D4B-FE6BAC274C93}" dt="2025-09-16T06:52:41.819" v="28"/>
        <pc:sldMkLst>
          <pc:docMk/>
          <pc:sldMk cId="63162718" sldId="354"/>
        </pc:sldMkLst>
      </pc:sldChg>
      <pc:sldChg chg="add">
        <pc:chgData name="vijay kumar" userId="a85925e5426fb3e9" providerId="LiveId" clId="{86DF2A4B-81D7-4277-9D4B-FE6BAC274C93}" dt="2025-09-16T06:52:42.091" v="29"/>
        <pc:sldMkLst>
          <pc:docMk/>
          <pc:sldMk cId="4177039302" sldId="355"/>
        </pc:sldMkLst>
      </pc:sldChg>
      <pc:sldChg chg="add">
        <pc:chgData name="vijay kumar" userId="a85925e5426fb3e9" providerId="LiveId" clId="{86DF2A4B-81D7-4277-9D4B-FE6BAC274C93}" dt="2025-09-16T06:52:42.361" v="30"/>
        <pc:sldMkLst>
          <pc:docMk/>
          <pc:sldMk cId="2166388662" sldId="356"/>
        </pc:sldMkLst>
      </pc:sldChg>
      <pc:sldChg chg="add">
        <pc:chgData name="vijay kumar" userId="a85925e5426fb3e9" providerId="LiveId" clId="{86DF2A4B-81D7-4277-9D4B-FE6BAC274C93}" dt="2025-09-16T06:52:42.521" v="31"/>
        <pc:sldMkLst>
          <pc:docMk/>
          <pc:sldMk cId="4165295145" sldId="357"/>
        </pc:sldMkLst>
      </pc:sldChg>
      <pc:sldChg chg="add">
        <pc:chgData name="vijay kumar" userId="a85925e5426fb3e9" providerId="LiveId" clId="{86DF2A4B-81D7-4277-9D4B-FE6BAC274C93}" dt="2025-09-16T06:52:42.744" v="32"/>
        <pc:sldMkLst>
          <pc:docMk/>
          <pc:sldMk cId="4097616453" sldId="3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5C5F-2AE6-B890-26FC-73D0B3BD7E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D45783D-85E0-0FE5-E7C9-2A1BF905B1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04A25A0-5CA4-03C0-F3AB-500C9EF11E4A}"/>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5" name="Footer Placeholder 4">
            <a:extLst>
              <a:ext uri="{FF2B5EF4-FFF2-40B4-BE49-F238E27FC236}">
                <a16:creationId xmlns:a16="http://schemas.microsoft.com/office/drawing/2014/main" id="{EE7693D7-3D32-DECB-A406-CC1F9883D8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A99CCC-08B4-5DB0-D5BD-26E653A2D9E1}"/>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24468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62D8-308F-7793-8DC6-2C9C44763A9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5C4F2C8-8C18-9E38-AEF8-9E0ACBB3A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B82388-3D87-3BF2-F46D-725339E5F1EC}"/>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5" name="Footer Placeholder 4">
            <a:extLst>
              <a:ext uri="{FF2B5EF4-FFF2-40B4-BE49-F238E27FC236}">
                <a16:creationId xmlns:a16="http://schemas.microsoft.com/office/drawing/2014/main" id="{CECF95BD-DA09-1B32-AA52-8EAC768C83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B88E33-BE0B-D986-30CC-DF84ACB9F03A}"/>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87867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DC429-083B-BF30-A19B-EAB8E1AF74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9AAE9A-6467-31C5-618F-BD9011D7C9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1B7FF78-7DDE-66A0-A865-9A35751F0D24}"/>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5" name="Footer Placeholder 4">
            <a:extLst>
              <a:ext uri="{FF2B5EF4-FFF2-40B4-BE49-F238E27FC236}">
                <a16:creationId xmlns:a16="http://schemas.microsoft.com/office/drawing/2014/main" id="{96D3949E-2A75-8D80-96DD-442AC6728F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1C3DB1-620D-563E-0A3B-EAD813F5FEF2}"/>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53749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2BBB-9042-E91A-30EB-AFEE36CDF2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2395AAF-A532-6945-C1D2-49253668CC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082D83-C05E-402D-F3FB-1842C8BCCC23}"/>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5" name="Footer Placeholder 4">
            <a:extLst>
              <a:ext uri="{FF2B5EF4-FFF2-40B4-BE49-F238E27FC236}">
                <a16:creationId xmlns:a16="http://schemas.microsoft.com/office/drawing/2014/main" id="{52351AFD-0E9A-EF95-6D7A-C7D237AB68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3042F2-3FF8-6966-D1A5-F289DDAD0F35}"/>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33239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E65E-8C6A-D760-FE7A-C91BAC5217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2DD4BD8-3150-47E2-129F-B2161F041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BD975-5D9A-C2B9-FFF1-F6192F38E04D}"/>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5" name="Footer Placeholder 4">
            <a:extLst>
              <a:ext uri="{FF2B5EF4-FFF2-40B4-BE49-F238E27FC236}">
                <a16:creationId xmlns:a16="http://schemas.microsoft.com/office/drawing/2014/main" id="{B85ED2A3-CC1D-C0F4-1B6E-944132CB8E8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184832-B4AA-E9D6-7AD3-B0F2AF8CE376}"/>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60615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7233-418B-929F-E132-720B8D7628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95E5BA5-900F-B1F5-BC0C-06294A146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23BD4EB-F6DD-11F0-3136-BA1F5BBBAC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573E0EC-2CCC-B976-32CD-2DB5ADFDFAEC}"/>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6" name="Footer Placeholder 5">
            <a:extLst>
              <a:ext uri="{FF2B5EF4-FFF2-40B4-BE49-F238E27FC236}">
                <a16:creationId xmlns:a16="http://schemas.microsoft.com/office/drawing/2014/main" id="{150BF450-39C0-DED7-5850-84997B8FCCC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354421-79CF-98BA-276F-DD11D1D6C8F2}"/>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163738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706F-2456-4EA2-0232-5AA7FC4259A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62E96CB-C4C1-D809-9087-36B1C4100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A1D038-27C0-F03B-D70A-8C6218FF0D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22F3E0C-2044-D766-05C1-0589F00DD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E5893-3265-5B4D-ECE9-FC9E01F369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E66D570-950C-C979-3C08-1EC4C1334702}"/>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8" name="Footer Placeholder 7">
            <a:extLst>
              <a:ext uri="{FF2B5EF4-FFF2-40B4-BE49-F238E27FC236}">
                <a16:creationId xmlns:a16="http://schemas.microsoft.com/office/drawing/2014/main" id="{3FCF2C00-55F2-5A91-F539-C55BF8BBFE3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D3C811F-491D-AA25-41F4-2F8D3138A6C9}"/>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315067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F3AE-B1D9-1DFA-8FB6-B723E202565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01F1856-AD53-E195-0530-79210B52188E}"/>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4" name="Footer Placeholder 3">
            <a:extLst>
              <a:ext uri="{FF2B5EF4-FFF2-40B4-BE49-F238E27FC236}">
                <a16:creationId xmlns:a16="http://schemas.microsoft.com/office/drawing/2014/main" id="{7ED82DBC-55D9-B3B4-646C-0F2BA7B1BE1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8145D62-90AD-CDA9-3EDB-BC87FECCA041}"/>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83785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7665B-8911-C7CD-14C2-95E47775D686}"/>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3" name="Footer Placeholder 2">
            <a:extLst>
              <a:ext uri="{FF2B5EF4-FFF2-40B4-BE49-F238E27FC236}">
                <a16:creationId xmlns:a16="http://schemas.microsoft.com/office/drawing/2014/main" id="{F4E48258-598F-1273-79F9-326F8F79B0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687E286-F552-5702-9F9C-19C202A2A2D3}"/>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309821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AF6B-08BC-31D7-73F6-2206E30BF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48F7862-8155-3371-1ED6-ADE146DC5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F7EBF5D-9B53-8E1B-160C-78939CCFE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DBE36-B0F6-5487-28A2-70C35C0C3CF7}"/>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6" name="Footer Placeholder 5">
            <a:extLst>
              <a:ext uri="{FF2B5EF4-FFF2-40B4-BE49-F238E27FC236}">
                <a16:creationId xmlns:a16="http://schemas.microsoft.com/office/drawing/2014/main" id="{AB02F07E-CCFD-F9D7-1C57-E21BBFF1020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511913-D658-79B6-D73A-18B9A9512FEA}"/>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270133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F857-97C1-66C5-EF69-E296F9DD3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5714AC7-29FD-541C-4FF7-FE9F3D3A9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AC0FB0C-A7ED-457D-6928-B6489186F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89378-69A9-A105-6829-3F182E9F74CA}"/>
              </a:ext>
            </a:extLst>
          </p:cNvPr>
          <p:cNvSpPr>
            <a:spLocks noGrp="1"/>
          </p:cNvSpPr>
          <p:nvPr>
            <p:ph type="dt" sz="half" idx="10"/>
          </p:nvPr>
        </p:nvSpPr>
        <p:spPr/>
        <p:txBody>
          <a:bodyPr/>
          <a:lstStyle/>
          <a:p>
            <a:fld id="{6EC97F31-1474-44BF-B1B5-CB203A0E1F5E}" type="datetimeFigureOut">
              <a:rPr lang="en-IN" smtClean="0"/>
              <a:t>07-10-2025</a:t>
            </a:fld>
            <a:endParaRPr lang="en-IN"/>
          </a:p>
        </p:txBody>
      </p:sp>
      <p:sp>
        <p:nvSpPr>
          <p:cNvPr id="6" name="Footer Placeholder 5">
            <a:extLst>
              <a:ext uri="{FF2B5EF4-FFF2-40B4-BE49-F238E27FC236}">
                <a16:creationId xmlns:a16="http://schemas.microsoft.com/office/drawing/2014/main" id="{6E61C80F-DC80-A6B4-3744-03E656CF6DE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4B9AFA-3EBE-7D28-87BD-8332714F8D7C}"/>
              </a:ext>
            </a:extLst>
          </p:cNvPr>
          <p:cNvSpPr>
            <a:spLocks noGrp="1"/>
          </p:cNvSpPr>
          <p:nvPr>
            <p:ph type="sldNum" sz="quarter" idx="12"/>
          </p:nvPr>
        </p:nvSpPr>
        <p:spPr/>
        <p:txBody>
          <a:bodyPr/>
          <a:lstStyle/>
          <a:p>
            <a:fld id="{46DB9F4D-8CC8-448B-BB8F-03BDBCCA1295}" type="slidenum">
              <a:rPr lang="en-IN" smtClean="0"/>
              <a:t>‹#›</a:t>
            </a:fld>
            <a:endParaRPr lang="en-IN"/>
          </a:p>
        </p:txBody>
      </p:sp>
    </p:spTree>
    <p:extLst>
      <p:ext uri="{BB962C8B-B14F-4D97-AF65-F5344CB8AC3E}">
        <p14:creationId xmlns:p14="http://schemas.microsoft.com/office/powerpoint/2010/main" val="294742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3F7D0-D588-139C-C9B0-3B01BFDD9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F6BFD3C-B6B4-4983-D870-C649D6C9D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5B730B-9502-248D-361C-86076805F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97F31-1474-44BF-B1B5-CB203A0E1F5E}" type="datetimeFigureOut">
              <a:rPr lang="en-IN" smtClean="0"/>
              <a:t>07-10-2025</a:t>
            </a:fld>
            <a:endParaRPr lang="en-IN"/>
          </a:p>
        </p:txBody>
      </p:sp>
      <p:sp>
        <p:nvSpPr>
          <p:cNvPr id="5" name="Footer Placeholder 4">
            <a:extLst>
              <a:ext uri="{FF2B5EF4-FFF2-40B4-BE49-F238E27FC236}">
                <a16:creationId xmlns:a16="http://schemas.microsoft.com/office/drawing/2014/main" id="{DC472A08-98EB-234F-38AB-D0474A51B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2A9FEA1-C534-62FD-4040-96C9CBDC8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B9F4D-8CC8-448B-BB8F-03BDBCCA1295}" type="slidenum">
              <a:rPr lang="en-IN" smtClean="0"/>
              <a:t>‹#›</a:t>
            </a:fld>
            <a:endParaRPr lang="en-IN"/>
          </a:p>
        </p:txBody>
      </p:sp>
    </p:spTree>
    <p:extLst>
      <p:ext uri="{BB962C8B-B14F-4D97-AF65-F5344CB8AC3E}">
        <p14:creationId xmlns:p14="http://schemas.microsoft.com/office/powerpoint/2010/main" val="2733611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javatpoint.com/keras-convolutional-neural-networ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0.wp.com/vitalflux.com/wp-content/uploads/2022/04/Typical-CNN-architecture.png?ssl=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geeksforgeeks.org/what-is-sentiment-analysis/" TargetMode="External"/><Relationship Id="rId7" Type="http://schemas.openxmlformats.org/officeDocument/2006/relationships/hyperlink" Target="https://www.geeksforgeeks.org/speech-recognition-in-python-using-google-speech-api/" TargetMode="External"/><Relationship Id="rId2" Type="http://schemas.openxmlformats.org/officeDocument/2006/relationships/hyperlink" Target="https://www.geeksforgeeks.org/top-7-applications-of-natural-language-processing/" TargetMode="External"/><Relationship Id="rId1" Type="http://schemas.openxmlformats.org/officeDocument/2006/relationships/slideLayout" Target="../slideLayouts/slideLayout2.xml"/><Relationship Id="rId6" Type="http://schemas.openxmlformats.org/officeDocument/2006/relationships/hyperlink" Target="https://www.geeksforgeeks.org/machine-translation-of-languages-in-artificial-intelligence/" TargetMode="External"/><Relationship Id="rId5" Type="http://schemas.openxmlformats.org/officeDocument/2006/relationships/hyperlink" Target="https://www.geeksforgeeks.org/nlp-part-of-speech-default-tagging/" TargetMode="External"/><Relationship Id="rId4" Type="http://schemas.openxmlformats.org/officeDocument/2006/relationships/hyperlink" Target="https://www.geeksforgeeks.org/named-entity-recognition/"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geeksforgeeks.org/underfitting-and-overfitting-in-machine-learnin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5136-C38E-C33D-190E-1A069C9A1E63}"/>
              </a:ext>
            </a:extLst>
          </p:cNvPr>
          <p:cNvSpPr>
            <a:spLocks noGrp="1"/>
          </p:cNvSpPr>
          <p:nvPr>
            <p:ph type="ctrTitle"/>
          </p:nvPr>
        </p:nvSpPr>
        <p:spPr>
          <a:xfrm>
            <a:off x="2209800" y="685800"/>
            <a:ext cx="7772400" cy="2914650"/>
          </a:xfrm>
        </p:spPr>
        <p:txBody>
          <a:bodyPr rtlCol="0">
            <a:noAutofit/>
          </a:bodyPr>
          <a:lstStyle/>
          <a:p>
            <a:pPr>
              <a:defRPr/>
            </a:pPr>
            <a:r>
              <a:rPr lang="en-US" sz="5400" dirty="0">
                <a:solidFill>
                  <a:schemeClr val="accent4">
                    <a:lumMod val="50000"/>
                  </a:schemeClr>
                </a:solidFill>
              </a:rPr>
              <a:t>20CSE471A</a:t>
            </a:r>
            <a:br>
              <a:rPr lang="en-US" sz="5400" dirty="0">
                <a:solidFill>
                  <a:schemeClr val="accent4">
                    <a:lumMod val="50000"/>
                  </a:schemeClr>
                </a:solidFill>
              </a:rPr>
            </a:br>
            <a:r>
              <a:rPr lang="en-US" sz="5400" dirty="0">
                <a:solidFill>
                  <a:schemeClr val="accent4">
                    <a:lumMod val="50000"/>
                  </a:schemeClr>
                </a:solidFill>
              </a:rPr>
              <a:t>DEEP LEARNING </a:t>
            </a:r>
          </a:p>
        </p:txBody>
      </p:sp>
      <p:sp>
        <p:nvSpPr>
          <p:cNvPr id="2051" name="Subtitle 2">
            <a:extLst>
              <a:ext uri="{FF2B5EF4-FFF2-40B4-BE49-F238E27FC236}">
                <a16:creationId xmlns:a16="http://schemas.microsoft.com/office/drawing/2014/main" id="{27FE0B1E-13AD-874A-4F45-B232A3AD3AF3}"/>
              </a:ext>
            </a:extLst>
          </p:cNvPr>
          <p:cNvSpPr>
            <a:spLocks noGrp="1"/>
          </p:cNvSpPr>
          <p:nvPr>
            <p:ph type="subTitle" idx="1"/>
          </p:nvPr>
        </p:nvSpPr>
        <p:spPr>
          <a:xfrm>
            <a:off x="1981200" y="3886200"/>
            <a:ext cx="8382000" cy="1752600"/>
          </a:xfrm>
        </p:spPr>
        <p:txBody>
          <a:bodyPr/>
          <a:lstStyle/>
          <a:p>
            <a:pPr eaLnBrk="1" hangingPunct="1"/>
            <a:r>
              <a:rPr lang="en-US" altLang="en-US" sz="4400">
                <a:solidFill>
                  <a:srgbClr val="00B050"/>
                </a:solidFill>
              </a:rPr>
              <a:t>N VIJAYA KUMAR M.E(CSE), M.B.A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E8E43-85F0-07F7-0512-9D46A93C16F5}"/>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33AECD-BCBA-5476-E447-B1C25455D5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1555" y="294969"/>
            <a:ext cx="8888889" cy="963560"/>
          </a:xfrm>
          <a:prstGeom prst="rect">
            <a:avLst/>
          </a:prstGeom>
          <a:noFill/>
          <a:ln>
            <a:noFill/>
          </a:ln>
        </p:spPr>
      </p:pic>
      <p:sp>
        <p:nvSpPr>
          <p:cNvPr id="6" name="TextBox 5">
            <a:extLst>
              <a:ext uri="{FF2B5EF4-FFF2-40B4-BE49-F238E27FC236}">
                <a16:creationId xmlns:a16="http://schemas.microsoft.com/office/drawing/2014/main" id="{B7558C82-DA03-11AB-7DB8-BC9163B7B9CE}"/>
              </a:ext>
            </a:extLst>
          </p:cNvPr>
          <p:cNvSpPr txBox="1"/>
          <p:nvPr/>
        </p:nvSpPr>
        <p:spPr>
          <a:xfrm>
            <a:off x="3048000" y="1258529"/>
            <a:ext cx="6096000" cy="390684"/>
          </a:xfrm>
          <a:prstGeom prst="rect">
            <a:avLst/>
          </a:prstGeom>
          <a:noFill/>
        </p:spPr>
        <p:txBody>
          <a:bodyPr wrap="square">
            <a:spAutoFit/>
          </a:bodyPr>
          <a:lstStyle/>
          <a:p>
            <a:pPr algn="ctr">
              <a:lnSpc>
                <a:spcPct val="115000"/>
              </a:lnSpc>
              <a:spcAft>
                <a:spcPts val="10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 is 2D array and K is kernel-Convolution function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40B9414-26D5-2E26-3F30-A89C2DF87820}"/>
              </a:ext>
            </a:extLst>
          </p:cNvPr>
          <p:cNvSpPr txBox="1"/>
          <p:nvPr/>
        </p:nvSpPr>
        <p:spPr>
          <a:xfrm>
            <a:off x="1071716" y="1969905"/>
            <a:ext cx="9881420" cy="1022459"/>
          </a:xfrm>
          <a:prstGeom prst="rect">
            <a:avLst/>
          </a:prstGeom>
          <a:noFill/>
        </p:spPr>
        <p:txBody>
          <a:bodyPr wrap="square">
            <a:spAutoFit/>
          </a:bodyPr>
          <a:lstStyle/>
          <a:p>
            <a:pPr algn="just">
              <a:lnSpc>
                <a:spcPct val="115000"/>
              </a:lnSpc>
              <a:buNone/>
            </a:pPr>
            <a:r>
              <a:rPr lang="en-US" sz="1800" spc="-5" dirty="0">
                <a:solidFill>
                  <a:srgbClr val="000000"/>
                </a:solidFill>
                <a:effectLst/>
                <a:latin typeface="Times New Roman" panose="02020603050405020304" pitchFamily="18" charset="0"/>
                <a:ea typeface="Times New Roman" panose="02020603050405020304" pitchFamily="18" charset="0"/>
              </a:rPr>
              <a:t>Since convolution is commutative, we can rewrite the equation pictured above as shown below. We do this for ease of implementation in Machine Learning, as there is less variation in range of valid values for m and n. This is </a:t>
            </a:r>
            <a:r>
              <a:rPr lang="en-US" sz="1800" b="1" spc="-5" dirty="0">
                <a:solidFill>
                  <a:srgbClr val="000000"/>
                </a:solidFill>
                <a:effectLst/>
                <a:latin typeface="Times New Roman" panose="02020603050405020304" pitchFamily="18" charset="0"/>
                <a:ea typeface="Times New Roman" panose="02020603050405020304" pitchFamily="18" charset="0"/>
              </a:rPr>
              <a:t>cross correlation</a:t>
            </a:r>
            <a:r>
              <a:rPr lang="en-US" sz="1800" spc="-5" dirty="0">
                <a:solidFill>
                  <a:srgbClr val="000000"/>
                </a:solidFill>
                <a:effectLst/>
                <a:latin typeface="Times New Roman" panose="02020603050405020304" pitchFamily="18" charset="0"/>
                <a:ea typeface="Times New Roman" panose="02020603050405020304" pitchFamily="18" charset="0"/>
              </a:rPr>
              <a:t> function which most neural networks use.</a:t>
            </a:r>
            <a:endParaRPr lang="en-IN" sz="18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A22F7F79-CA3C-5C65-BF45-0CA903E823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174" y="3205317"/>
            <a:ext cx="8524568" cy="885428"/>
          </a:xfrm>
          <a:prstGeom prst="rect">
            <a:avLst/>
          </a:prstGeom>
          <a:noFill/>
          <a:ln>
            <a:noFill/>
          </a:ln>
        </p:spPr>
      </p:pic>
      <p:sp>
        <p:nvSpPr>
          <p:cNvPr id="11" name="TextBox 10">
            <a:extLst>
              <a:ext uri="{FF2B5EF4-FFF2-40B4-BE49-F238E27FC236}">
                <a16:creationId xmlns:a16="http://schemas.microsoft.com/office/drawing/2014/main" id="{454DFDF8-1FBE-B1B8-4077-1A82EA3B7B69}"/>
              </a:ext>
            </a:extLst>
          </p:cNvPr>
          <p:cNvSpPr txBox="1"/>
          <p:nvPr/>
        </p:nvSpPr>
        <p:spPr>
          <a:xfrm>
            <a:off x="3165987" y="4303698"/>
            <a:ext cx="6096000" cy="390684"/>
          </a:xfrm>
          <a:prstGeom prst="rect">
            <a:avLst/>
          </a:prstGeom>
          <a:noFill/>
        </p:spPr>
        <p:txBody>
          <a:bodyPr wrap="square">
            <a:spAutoFit/>
          </a:bodyPr>
          <a:lstStyle/>
          <a:p>
            <a:pPr algn="ctr">
              <a:lnSpc>
                <a:spcPct val="115000"/>
              </a:lnSpc>
              <a:spcAft>
                <a:spcPts val="10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Cross Correlation function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845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D370A-DCF3-04A3-AEFA-86E36F0F4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D0357-D4A7-BCF6-4483-1BA01E264DB7}"/>
              </a:ext>
            </a:extLst>
          </p:cNvPr>
          <p:cNvSpPr>
            <a:spLocks noGrp="1"/>
          </p:cNvSpPr>
          <p:nvPr>
            <p:ph type="title"/>
          </p:nvPr>
        </p:nvSpPr>
        <p:spPr/>
        <p:txBody>
          <a:bodyPr/>
          <a:lstStyle/>
          <a:p>
            <a:r>
              <a:rPr lang="en-US" b="1" i="1" u="sng" dirty="0"/>
              <a:t>Implementing in CNN:</a:t>
            </a:r>
            <a:endParaRPr lang="en-IN" dirty="0"/>
          </a:p>
        </p:txBody>
      </p:sp>
      <p:sp>
        <p:nvSpPr>
          <p:cNvPr id="3" name="Content Placeholder 2">
            <a:extLst>
              <a:ext uri="{FF2B5EF4-FFF2-40B4-BE49-F238E27FC236}">
                <a16:creationId xmlns:a16="http://schemas.microsoft.com/office/drawing/2014/main" id="{85D59884-080B-F556-0575-FB6A42959B7B}"/>
              </a:ext>
            </a:extLst>
          </p:cNvPr>
          <p:cNvSpPr>
            <a:spLocks noGrp="1"/>
          </p:cNvSpPr>
          <p:nvPr>
            <p:ph idx="1"/>
          </p:nvPr>
        </p:nvSpPr>
        <p:spPr/>
        <p:txBody>
          <a:bodyPr/>
          <a:lstStyle/>
          <a:p>
            <a:r>
              <a:rPr lang="en-US" dirty="0"/>
              <a:t>The way we implement this is through </a:t>
            </a:r>
            <a:r>
              <a:rPr lang="en-US" b="1" dirty="0"/>
              <a:t>Convolutional Layer. </a:t>
            </a:r>
            <a:r>
              <a:rPr lang="en-US" dirty="0"/>
              <a:t>Convolutional layer is core building block of CNN, it helps with </a:t>
            </a:r>
            <a:r>
              <a:rPr lang="en-US" b="1" dirty="0"/>
              <a:t>feature detection. </a:t>
            </a:r>
            <a:r>
              <a:rPr lang="en-US" dirty="0"/>
              <a:t>Kernel K is a set of learnable filters and is small spatially compared to the image but extends through the full depth of the input image. </a:t>
            </a:r>
          </a:p>
          <a:p>
            <a:r>
              <a:rPr lang="en-US" dirty="0"/>
              <a:t>An easy way to understand this is if you were a detective and you are came across a large image or a picture in dark, you will use you flashlight and scan across the entire image. This is exactly what we do in convolutional layer.</a:t>
            </a:r>
            <a:endParaRPr lang="en-IN" dirty="0"/>
          </a:p>
          <a:p>
            <a:endParaRPr lang="en-IN" dirty="0"/>
          </a:p>
        </p:txBody>
      </p:sp>
    </p:spTree>
    <p:extLst>
      <p:ext uri="{BB962C8B-B14F-4D97-AF65-F5344CB8AC3E}">
        <p14:creationId xmlns:p14="http://schemas.microsoft.com/office/powerpoint/2010/main" val="373957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06F5-6B2F-BAA0-67BF-EC7C3A9D4D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323E0-DC70-0E80-8C86-0A23B3249F4C}"/>
              </a:ext>
            </a:extLst>
          </p:cNvPr>
          <p:cNvSpPr>
            <a:spLocks noGrp="1"/>
          </p:cNvSpPr>
          <p:nvPr>
            <p:ph idx="1"/>
          </p:nvPr>
        </p:nvSpPr>
        <p:spPr>
          <a:xfrm>
            <a:off x="838200" y="471948"/>
            <a:ext cx="10515600" cy="5705015"/>
          </a:xfrm>
        </p:spPr>
        <p:txBody>
          <a:bodyPr/>
          <a:lstStyle/>
          <a:p>
            <a:r>
              <a:rPr lang="en-US" dirty="0"/>
              <a:t>Kernel K, which is a feature detector is equivalent of the flashlight on image I, and we are trying to detect feature and create multiple feature maps to help us identify or classify the image. </a:t>
            </a:r>
          </a:p>
          <a:p>
            <a:r>
              <a:rPr lang="en-US" dirty="0"/>
              <a:t>we have multiple feature detector to help with things like edge detection, identifying different shapes, bends or different colors etc.</a:t>
            </a:r>
            <a:endParaRPr lang="en-IN" dirty="0"/>
          </a:p>
          <a:p>
            <a:r>
              <a:rPr lang="en-US" dirty="0"/>
              <a:t>After every convolution operation which is a linear function, we apply </a:t>
            </a:r>
            <a:r>
              <a:rPr lang="en-US" dirty="0" err="1"/>
              <a:t>ReLU</a:t>
            </a:r>
            <a:r>
              <a:rPr lang="en-US" dirty="0"/>
              <a:t> activation function. </a:t>
            </a:r>
          </a:p>
          <a:p>
            <a:r>
              <a:rPr lang="en-US" dirty="0" err="1"/>
              <a:t>ReLU</a:t>
            </a:r>
            <a:r>
              <a:rPr lang="en-US" dirty="0"/>
              <a:t> activation function introduces non linearity in convolutional layer. </a:t>
            </a:r>
          </a:p>
          <a:p>
            <a:r>
              <a:rPr lang="en-US" dirty="0"/>
              <a:t>It replaces all negative pixel values with zero values in the feature map. Below figure shows the feature map transformation after applying the </a:t>
            </a:r>
            <a:r>
              <a:rPr lang="en-US" dirty="0" err="1"/>
              <a:t>ReLU</a:t>
            </a:r>
            <a:r>
              <a:rPr lang="en-US" dirty="0"/>
              <a:t> activation function.</a:t>
            </a:r>
            <a:endParaRPr lang="en-IN" dirty="0"/>
          </a:p>
          <a:p>
            <a:endParaRPr lang="en-IN" dirty="0"/>
          </a:p>
        </p:txBody>
      </p:sp>
    </p:spTree>
    <p:extLst>
      <p:ext uri="{BB962C8B-B14F-4D97-AF65-F5344CB8AC3E}">
        <p14:creationId xmlns:p14="http://schemas.microsoft.com/office/powerpoint/2010/main" val="129390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B22E4-78B7-C1E5-EFEB-6E70C75F2331}"/>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339DFD-F69F-36CF-5347-BBFA313B8F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1555" y="1032387"/>
            <a:ext cx="8888889" cy="4600653"/>
          </a:xfrm>
          <a:prstGeom prst="rect">
            <a:avLst/>
          </a:prstGeom>
          <a:noFill/>
          <a:ln>
            <a:noFill/>
          </a:ln>
        </p:spPr>
      </p:pic>
    </p:spTree>
    <p:extLst>
      <p:ext uri="{BB962C8B-B14F-4D97-AF65-F5344CB8AC3E}">
        <p14:creationId xmlns:p14="http://schemas.microsoft.com/office/powerpoint/2010/main" val="244515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D9362-3023-4970-2BDC-513D036E4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36458-00C9-FEC5-8E73-53ABCA46BDF7}"/>
              </a:ext>
            </a:extLst>
          </p:cNvPr>
          <p:cNvSpPr>
            <a:spLocks noGrp="1"/>
          </p:cNvSpPr>
          <p:nvPr>
            <p:ph type="title"/>
          </p:nvPr>
        </p:nvSpPr>
        <p:spPr/>
        <p:txBody>
          <a:bodyPr/>
          <a:lstStyle/>
          <a:p>
            <a:r>
              <a:rPr lang="en-US" b="1" dirty="0"/>
              <a:t>CONVOLUTIONAL ARCHITECTURE</a:t>
            </a:r>
            <a:endParaRPr lang="en-IN" dirty="0"/>
          </a:p>
        </p:txBody>
      </p:sp>
      <p:sp>
        <p:nvSpPr>
          <p:cNvPr id="3" name="Content Placeholder 2">
            <a:extLst>
              <a:ext uri="{FF2B5EF4-FFF2-40B4-BE49-F238E27FC236}">
                <a16:creationId xmlns:a16="http://schemas.microsoft.com/office/drawing/2014/main" id="{08B85353-CE2F-6775-D08A-65906F39F596}"/>
              </a:ext>
            </a:extLst>
          </p:cNvPr>
          <p:cNvSpPr>
            <a:spLocks noGrp="1"/>
          </p:cNvSpPr>
          <p:nvPr>
            <p:ph idx="1"/>
          </p:nvPr>
        </p:nvSpPr>
        <p:spPr/>
        <p:txBody>
          <a:bodyPr/>
          <a:lstStyle/>
          <a:p>
            <a:r>
              <a:rPr lang="en-US" dirty="0"/>
              <a:t>Convolutional Neural Network Architecture: A CNN typically has three layers: </a:t>
            </a:r>
          </a:p>
          <a:p>
            <a:r>
              <a:rPr lang="en-US" dirty="0"/>
              <a:t> convolutional layer</a:t>
            </a:r>
          </a:p>
          <a:p>
            <a:r>
              <a:rPr lang="en-US" dirty="0"/>
              <a:t>pooling layer,</a:t>
            </a:r>
          </a:p>
          <a:p>
            <a:r>
              <a:rPr lang="en-US" dirty="0"/>
              <a:t>fully connected layer.</a:t>
            </a:r>
            <a:endParaRPr lang="en-IN" dirty="0"/>
          </a:p>
        </p:txBody>
      </p:sp>
    </p:spTree>
    <p:extLst>
      <p:ext uri="{BB962C8B-B14F-4D97-AF65-F5344CB8AC3E}">
        <p14:creationId xmlns:p14="http://schemas.microsoft.com/office/powerpoint/2010/main" val="3377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CE49-9EFA-3AE4-E77B-50C2A0AEE428}"/>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DD7310-E598-1091-EEC9-25139807C8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1555" y="796414"/>
            <a:ext cx="8888889" cy="3460953"/>
          </a:xfrm>
          <a:prstGeom prst="rect">
            <a:avLst/>
          </a:prstGeom>
          <a:noFill/>
          <a:ln>
            <a:noFill/>
          </a:ln>
        </p:spPr>
      </p:pic>
    </p:spTree>
    <p:extLst>
      <p:ext uri="{BB962C8B-B14F-4D97-AF65-F5344CB8AC3E}">
        <p14:creationId xmlns:p14="http://schemas.microsoft.com/office/powerpoint/2010/main" val="392839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5E7AD-4B3E-354E-0C89-96ED8BA95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1463C-F8F7-CD94-C82F-778FF19CC8D0}"/>
              </a:ext>
            </a:extLst>
          </p:cNvPr>
          <p:cNvSpPr>
            <a:spLocks noGrp="1"/>
          </p:cNvSpPr>
          <p:nvPr>
            <p:ph type="title"/>
          </p:nvPr>
        </p:nvSpPr>
        <p:spPr/>
        <p:txBody>
          <a:bodyPr/>
          <a:lstStyle/>
          <a:p>
            <a:r>
              <a:rPr lang="en-US" b="1" dirty="0"/>
              <a:t>CONVOLUTION LAYER :</a:t>
            </a:r>
            <a:endParaRPr lang="en-IN" dirty="0"/>
          </a:p>
        </p:txBody>
      </p:sp>
      <p:sp>
        <p:nvSpPr>
          <p:cNvPr id="3" name="Content Placeholder 2">
            <a:extLst>
              <a:ext uri="{FF2B5EF4-FFF2-40B4-BE49-F238E27FC236}">
                <a16:creationId xmlns:a16="http://schemas.microsoft.com/office/drawing/2014/main" id="{58C83FA9-4AAB-CCF3-8486-F5875A0FA855}"/>
              </a:ext>
            </a:extLst>
          </p:cNvPr>
          <p:cNvSpPr>
            <a:spLocks noGrp="1"/>
          </p:cNvSpPr>
          <p:nvPr>
            <p:ph idx="1"/>
          </p:nvPr>
        </p:nvSpPr>
        <p:spPr/>
        <p:txBody>
          <a:bodyPr/>
          <a:lstStyle/>
          <a:p>
            <a:r>
              <a:rPr lang="en-US" dirty="0"/>
              <a:t>The convolution layer is the core building block of the CNN. </a:t>
            </a:r>
          </a:p>
          <a:p>
            <a:r>
              <a:rPr lang="en-US" dirty="0"/>
              <a:t>It carries the main portion of the network’s computational load. </a:t>
            </a:r>
          </a:p>
          <a:p>
            <a:r>
              <a:rPr lang="en-US" dirty="0"/>
              <a:t>This layer performs a dot product between two matrices, where one matrix is the set of learnable parameters otherwise known as a kernel, and the other matrix is the restricted portion of the receptive field. </a:t>
            </a:r>
          </a:p>
          <a:p>
            <a:r>
              <a:rPr lang="en-US" dirty="0"/>
              <a:t>The kernel is spatially smaller than an image but is more in-depth. This means that, if the image is composed of three (RGB) channels, the kernel height and width will be spatially small, but the depth extends up to all three channels.</a:t>
            </a:r>
            <a:endParaRPr lang="en-IN" b="1" dirty="0"/>
          </a:p>
          <a:p>
            <a:endParaRPr lang="en-IN" dirty="0"/>
          </a:p>
        </p:txBody>
      </p:sp>
    </p:spTree>
    <p:extLst>
      <p:ext uri="{BB962C8B-B14F-4D97-AF65-F5344CB8AC3E}">
        <p14:creationId xmlns:p14="http://schemas.microsoft.com/office/powerpoint/2010/main" val="385643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5FDF4-0B0D-91EE-9613-ECB8BE2E4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F67FE-9004-2FB3-A8AC-F50F0BC50029}"/>
              </a:ext>
            </a:extLst>
          </p:cNvPr>
          <p:cNvSpPr>
            <a:spLocks noGrp="1"/>
          </p:cNvSpPr>
          <p:nvPr>
            <p:ph type="title"/>
          </p:nvPr>
        </p:nvSpPr>
        <p:spPr/>
        <p:txBody>
          <a:bodyPr/>
          <a:lstStyle/>
          <a:p>
            <a:r>
              <a:rPr lang="en-US" b="1" dirty="0"/>
              <a:t>Convolution Operation</a:t>
            </a:r>
            <a:endParaRPr lang="en-IN" dirty="0"/>
          </a:p>
        </p:txBody>
      </p:sp>
      <p:pic>
        <p:nvPicPr>
          <p:cNvPr id="4" name="Content Placeholder 3">
            <a:extLst>
              <a:ext uri="{FF2B5EF4-FFF2-40B4-BE49-F238E27FC236}">
                <a16:creationId xmlns:a16="http://schemas.microsoft.com/office/drawing/2014/main" id="{E4D15C43-DB90-2C5E-5BA4-6B6A309F13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7728" y="1825625"/>
            <a:ext cx="5996543" cy="3454298"/>
          </a:xfrm>
          <a:prstGeom prst="rect">
            <a:avLst/>
          </a:prstGeom>
          <a:noFill/>
          <a:ln>
            <a:noFill/>
          </a:ln>
        </p:spPr>
      </p:pic>
    </p:spTree>
    <p:extLst>
      <p:ext uri="{BB962C8B-B14F-4D97-AF65-F5344CB8AC3E}">
        <p14:creationId xmlns:p14="http://schemas.microsoft.com/office/powerpoint/2010/main" val="316533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B15A-0CF7-EEE4-A0B8-D92BB511D5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874AB-C19B-0F25-B2FD-7976689913A6}"/>
              </a:ext>
            </a:extLst>
          </p:cNvPr>
          <p:cNvSpPr>
            <a:spLocks noGrp="1"/>
          </p:cNvSpPr>
          <p:nvPr>
            <p:ph idx="1"/>
          </p:nvPr>
        </p:nvSpPr>
        <p:spPr>
          <a:xfrm>
            <a:off x="838200" y="668594"/>
            <a:ext cx="10515600" cy="5508369"/>
          </a:xfrm>
        </p:spPr>
        <p:txBody>
          <a:bodyPr/>
          <a:lstStyle/>
          <a:p>
            <a:r>
              <a:rPr lang="en-US" dirty="0"/>
              <a:t>If we have an input of size W x W x D and </a:t>
            </a:r>
            <a:r>
              <a:rPr lang="en-US" dirty="0" err="1"/>
              <a:t>Dout</a:t>
            </a:r>
            <a:r>
              <a:rPr lang="en-US" dirty="0"/>
              <a:t> number of kernels with a spatial size of F with stride S and amount of padding P, then the size of output volume can be determined by the following formula:</a:t>
            </a:r>
            <a:endParaRPr lang="en-IN" dirty="0"/>
          </a:p>
          <a:p>
            <a:endParaRPr lang="en-IN" dirty="0"/>
          </a:p>
        </p:txBody>
      </p:sp>
      <p:pic>
        <p:nvPicPr>
          <p:cNvPr id="4" name="Picture 3">
            <a:extLst>
              <a:ext uri="{FF2B5EF4-FFF2-40B4-BE49-F238E27FC236}">
                <a16:creationId xmlns:a16="http://schemas.microsoft.com/office/drawing/2014/main" id="{ACF71BFB-DBAB-546E-205A-28443A58D7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8565" y="2854273"/>
            <a:ext cx="4399925" cy="1127792"/>
          </a:xfrm>
          <a:prstGeom prst="rect">
            <a:avLst/>
          </a:prstGeom>
          <a:noFill/>
          <a:ln>
            <a:noFill/>
          </a:ln>
        </p:spPr>
      </p:pic>
      <p:sp>
        <p:nvSpPr>
          <p:cNvPr id="6" name="TextBox 5">
            <a:extLst>
              <a:ext uri="{FF2B5EF4-FFF2-40B4-BE49-F238E27FC236}">
                <a16:creationId xmlns:a16="http://schemas.microsoft.com/office/drawing/2014/main" id="{FBC7457C-D640-F81E-E635-7B3F3251A38B}"/>
              </a:ext>
            </a:extLst>
          </p:cNvPr>
          <p:cNvSpPr txBox="1"/>
          <p:nvPr/>
        </p:nvSpPr>
        <p:spPr>
          <a:xfrm>
            <a:off x="1789471" y="3982065"/>
            <a:ext cx="6096000" cy="385362"/>
          </a:xfrm>
          <a:prstGeom prst="rect">
            <a:avLst/>
          </a:prstGeom>
          <a:noFill/>
        </p:spPr>
        <p:txBody>
          <a:bodyPr wrap="square">
            <a:spAutoFit/>
          </a:bodyPr>
          <a:lstStyle/>
          <a:p>
            <a:pPr algn="just">
              <a:lnSpc>
                <a:spcPct val="115000"/>
              </a:lnSpc>
              <a:buNone/>
            </a:pPr>
            <a:r>
              <a:rPr lang="en-US" sz="1800" spc="-5" dirty="0">
                <a:solidFill>
                  <a:srgbClr val="242424"/>
                </a:solidFill>
                <a:effectLst/>
                <a:latin typeface="Times New Roman" panose="02020603050405020304" pitchFamily="18" charset="0"/>
                <a:ea typeface="Times New Roman" panose="02020603050405020304" pitchFamily="18" charset="0"/>
              </a:rPr>
              <a:t>This will yield an output volume of size </a:t>
            </a:r>
            <a:r>
              <a:rPr lang="en-US" sz="1800" b="1" i="1" spc="-5" dirty="0">
                <a:solidFill>
                  <a:srgbClr val="242424"/>
                </a:solidFill>
                <a:effectLst/>
                <a:latin typeface="Times New Roman" panose="02020603050405020304" pitchFamily="18" charset="0"/>
                <a:ea typeface="Times New Roman" panose="02020603050405020304" pitchFamily="18" charset="0"/>
              </a:rPr>
              <a:t>Wout </a:t>
            </a:r>
            <a:r>
              <a:rPr lang="en-US" sz="1800" b="1" spc="-5" dirty="0">
                <a:solidFill>
                  <a:srgbClr val="242424"/>
                </a:solidFill>
                <a:effectLst/>
                <a:latin typeface="Times New Roman" panose="02020603050405020304" pitchFamily="18" charset="0"/>
                <a:ea typeface="Times New Roman" panose="02020603050405020304" pitchFamily="18" charset="0"/>
              </a:rPr>
              <a:t>x </a:t>
            </a:r>
            <a:r>
              <a:rPr lang="en-US" sz="1800" b="1" i="1" spc="-5" dirty="0">
                <a:solidFill>
                  <a:srgbClr val="242424"/>
                </a:solidFill>
                <a:effectLst/>
                <a:latin typeface="Times New Roman" panose="02020603050405020304" pitchFamily="18" charset="0"/>
                <a:ea typeface="Times New Roman" panose="02020603050405020304" pitchFamily="18" charset="0"/>
              </a:rPr>
              <a:t>Wou</a:t>
            </a:r>
            <a:r>
              <a:rPr lang="en-US" sz="1800" b="1" spc="-5" dirty="0">
                <a:solidFill>
                  <a:srgbClr val="242424"/>
                </a:solidFill>
                <a:effectLst/>
                <a:latin typeface="Times New Roman" panose="02020603050405020304" pitchFamily="18" charset="0"/>
                <a:ea typeface="Times New Roman" panose="02020603050405020304" pitchFamily="18" charset="0"/>
              </a:rPr>
              <a:t>t x </a:t>
            </a:r>
            <a:r>
              <a:rPr lang="en-US" sz="1800" b="1" i="1" spc="-5" dirty="0" err="1">
                <a:solidFill>
                  <a:srgbClr val="242424"/>
                </a:solidFill>
                <a:effectLst/>
                <a:latin typeface="Times New Roman" panose="02020603050405020304" pitchFamily="18" charset="0"/>
                <a:ea typeface="Times New Roman" panose="02020603050405020304" pitchFamily="18" charset="0"/>
              </a:rPr>
              <a:t>Dout</a:t>
            </a:r>
            <a:r>
              <a:rPr lang="en-US" sz="1800" b="1" spc="-5" dirty="0">
                <a:solidFill>
                  <a:srgbClr val="242424"/>
                </a:solidFill>
                <a:effectLst/>
                <a:latin typeface="Times New Roman" panose="02020603050405020304" pitchFamily="18"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7629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A823-88E4-A1DB-9C59-692A18B951C0}"/>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CD31D34-C6C1-2525-2835-7FC8CBF76B5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9742" y="1229032"/>
            <a:ext cx="7226710" cy="4947931"/>
          </a:xfrm>
          <a:prstGeom prst="rect">
            <a:avLst/>
          </a:prstGeom>
          <a:noFill/>
          <a:ln>
            <a:noFill/>
          </a:ln>
        </p:spPr>
      </p:pic>
    </p:spTree>
    <p:extLst>
      <p:ext uri="{BB962C8B-B14F-4D97-AF65-F5344CB8AC3E}">
        <p14:creationId xmlns:p14="http://schemas.microsoft.com/office/powerpoint/2010/main" val="245244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B160E-F1E9-4A1C-5D71-F460E3390396}"/>
              </a:ext>
            </a:extLst>
          </p:cNvPr>
          <p:cNvSpPr>
            <a:spLocks noGrp="1"/>
          </p:cNvSpPr>
          <p:nvPr>
            <p:ph idx="1"/>
          </p:nvPr>
        </p:nvSpPr>
        <p:spPr>
          <a:xfrm>
            <a:off x="1981200" y="1219201"/>
            <a:ext cx="8229600" cy="4906963"/>
          </a:xfrm>
        </p:spPr>
        <p:txBody>
          <a:bodyPr rtlCol="0">
            <a:normAutofit fontScale="92500" lnSpcReduction="10000"/>
          </a:bodyPr>
          <a:lstStyle/>
          <a:p>
            <a:pPr>
              <a:defRPr/>
            </a:pPr>
            <a:r>
              <a:rPr lang="en-US" b="1" dirty="0"/>
              <a:t>UNIT 4:</a:t>
            </a:r>
            <a:r>
              <a:rPr lang="en-US" dirty="0"/>
              <a:t> DEEP LEARNING MODELS</a:t>
            </a:r>
            <a:r>
              <a:rPr lang="en-US" b="1" dirty="0"/>
              <a:t>	</a:t>
            </a:r>
          </a:p>
          <a:p>
            <a:r>
              <a:rPr lang="en-US" dirty="0"/>
              <a:t>Convolutional Neural Networks (CNNs): </a:t>
            </a:r>
          </a:p>
          <a:p>
            <a:r>
              <a:rPr lang="en-US" dirty="0"/>
              <a:t>CNN Fundamentals – Architectures – Pooling – Visualization – </a:t>
            </a:r>
          </a:p>
          <a:p>
            <a:r>
              <a:rPr lang="en-US" dirty="0"/>
              <a:t>Sequence Modeling: Recurrent Neural Networks (RNN) – </a:t>
            </a:r>
          </a:p>
          <a:p>
            <a:r>
              <a:rPr lang="en-US" dirty="0"/>
              <a:t>Long-Short Term Memory (LSTM) – </a:t>
            </a:r>
          </a:p>
          <a:p>
            <a:r>
              <a:rPr lang="en-US" dirty="0"/>
              <a:t>Bidirectional LSTMs-</a:t>
            </a:r>
          </a:p>
          <a:p>
            <a:r>
              <a:rPr lang="en-US" dirty="0"/>
              <a:t>Bidirectional RNNs –</a:t>
            </a:r>
          </a:p>
          <a:p>
            <a:r>
              <a:rPr lang="en-US" dirty="0"/>
              <a:t>Deep Unsupervised Learning: Autoencoders – Auto Encoder Applications –</a:t>
            </a:r>
          </a:p>
          <a:p>
            <a:r>
              <a:rPr lang="en-US" dirty="0"/>
              <a:t>Deep Boltzmann Machine (DBM).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0EDCC-2BE7-9209-089A-D0E0FE2D8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271C7-60A9-0F98-F738-E5BADB6F92EB}"/>
              </a:ext>
            </a:extLst>
          </p:cNvPr>
          <p:cNvSpPr>
            <a:spLocks noGrp="1"/>
          </p:cNvSpPr>
          <p:nvPr>
            <p:ph type="title"/>
          </p:nvPr>
        </p:nvSpPr>
        <p:spPr/>
        <p:txBody>
          <a:bodyPr/>
          <a:lstStyle/>
          <a:p>
            <a:r>
              <a:rPr lang="en-US" b="1" dirty="0"/>
              <a:t>POOLING LAYER:</a:t>
            </a:r>
            <a:endParaRPr lang="en-IN" dirty="0"/>
          </a:p>
        </p:txBody>
      </p:sp>
      <p:sp>
        <p:nvSpPr>
          <p:cNvPr id="3" name="Content Placeholder 2">
            <a:extLst>
              <a:ext uri="{FF2B5EF4-FFF2-40B4-BE49-F238E27FC236}">
                <a16:creationId xmlns:a16="http://schemas.microsoft.com/office/drawing/2014/main" id="{740B356B-7176-8A3D-7FB0-541CDCA59B06}"/>
              </a:ext>
            </a:extLst>
          </p:cNvPr>
          <p:cNvSpPr>
            <a:spLocks noGrp="1"/>
          </p:cNvSpPr>
          <p:nvPr>
            <p:ph idx="1"/>
          </p:nvPr>
        </p:nvSpPr>
        <p:spPr/>
        <p:txBody>
          <a:bodyPr>
            <a:normAutofit lnSpcReduction="10000"/>
          </a:bodyPr>
          <a:lstStyle/>
          <a:p>
            <a:r>
              <a:rPr lang="en-US" dirty="0"/>
              <a:t>The pooling layer replaces the output of the network at certain locations by deriving a summary statistic of the nearby outputs. </a:t>
            </a:r>
          </a:p>
          <a:p>
            <a:r>
              <a:rPr lang="en-US" dirty="0"/>
              <a:t>This helps in reducing the spatial size of the representation, which decreases the required amount of computation and weights. </a:t>
            </a:r>
          </a:p>
          <a:p>
            <a:r>
              <a:rPr lang="en-US" dirty="0"/>
              <a:t>The pooling operation is processed on every slice of the representation individually. </a:t>
            </a:r>
            <a:endParaRPr lang="en-IN" b="1" dirty="0"/>
          </a:p>
          <a:p>
            <a:r>
              <a:rPr lang="en-US" dirty="0"/>
              <a:t>There are several pooling functions such as the average of the rectangular neighborhood, L2 norm of the rectangular neighborhood, and a weighted average based on the distance from the central pixel. However, the most popular process is max pooling, which reports the maximum output from the neighborhood.</a:t>
            </a:r>
            <a:endParaRPr lang="en-IN" b="1" dirty="0"/>
          </a:p>
          <a:p>
            <a:endParaRPr lang="en-IN" dirty="0"/>
          </a:p>
        </p:txBody>
      </p:sp>
    </p:spTree>
    <p:extLst>
      <p:ext uri="{BB962C8B-B14F-4D97-AF65-F5344CB8AC3E}">
        <p14:creationId xmlns:p14="http://schemas.microsoft.com/office/powerpoint/2010/main" val="249147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5BFC-F56D-A294-8624-53A6392CDDE4}"/>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D5EBBC-7780-0C82-71D8-6125073726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1599" y="1170039"/>
            <a:ext cx="8828802" cy="3873909"/>
          </a:xfrm>
          <a:prstGeom prst="rect">
            <a:avLst/>
          </a:prstGeom>
          <a:noFill/>
          <a:ln>
            <a:noFill/>
          </a:ln>
        </p:spPr>
      </p:pic>
    </p:spTree>
    <p:extLst>
      <p:ext uri="{BB962C8B-B14F-4D97-AF65-F5344CB8AC3E}">
        <p14:creationId xmlns:p14="http://schemas.microsoft.com/office/powerpoint/2010/main" val="31433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30C60-07A8-2C6C-40E6-4389DFCF69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94473-1FBE-8444-B85E-1A3DFAE4D829}"/>
              </a:ext>
            </a:extLst>
          </p:cNvPr>
          <p:cNvSpPr>
            <a:spLocks noGrp="1"/>
          </p:cNvSpPr>
          <p:nvPr>
            <p:ph idx="1"/>
          </p:nvPr>
        </p:nvSpPr>
        <p:spPr>
          <a:xfrm>
            <a:off x="838200" y="550606"/>
            <a:ext cx="10515600" cy="5626357"/>
          </a:xfrm>
        </p:spPr>
        <p:txBody>
          <a:bodyPr/>
          <a:lstStyle/>
          <a:p>
            <a:r>
              <a:rPr lang="en-US" dirty="0"/>
              <a:t>If we have an activation map of size </a:t>
            </a:r>
            <a:r>
              <a:rPr lang="en-US" i="1" dirty="0"/>
              <a:t>W</a:t>
            </a:r>
            <a:r>
              <a:rPr lang="en-US" dirty="0"/>
              <a:t> x </a:t>
            </a:r>
            <a:r>
              <a:rPr lang="en-US" i="1" dirty="0"/>
              <a:t>W</a:t>
            </a:r>
            <a:r>
              <a:rPr lang="en-US" dirty="0"/>
              <a:t> x </a:t>
            </a:r>
            <a:r>
              <a:rPr lang="en-US" i="1" dirty="0"/>
              <a:t>D</a:t>
            </a:r>
            <a:r>
              <a:rPr lang="en-US" dirty="0"/>
              <a:t>, a pooling kernel of spatial size </a:t>
            </a:r>
            <a:r>
              <a:rPr lang="en-US" i="1" dirty="0"/>
              <a:t>F</a:t>
            </a:r>
            <a:r>
              <a:rPr lang="en-US" dirty="0"/>
              <a:t>, and stride </a:t>
            </a:r>
            <a:r>
              <a:rPr lang="en-US" i="1" dirty="0"/>
              <a:t>S</a:t>
            </a:r>
            <a:r>
              <a:rPr lang="en-US" dirty="0"/>
              <a:t>, then the size of output volume can be determined by the following formula:</a:t>
            </a:r>
            <a:endParaRPr lang="en-IN" dirty="0"/>
          </a:p>
          <a:p>
            <a:endParaRPr lang="en-IN" dirty="0"/>
          </a:p>
        </p:txBody>
      </p:sp>
      <p:pic>
        <p:nvPicPr>
          <p:cNvPr id="4" name="Picture 3">
            <a:extLst>
              <a:ext uri="{FF2B5EF4-FFF2-40B4-BE49-F238E27FC236}">
                <a16:creationId xmlns:a16="http://schemas.microsoft.com/office/drawing/2014/main" id="{70ABEDD6-14F8-FE72-AEF8-71FA40C036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6426" y="2113935"/>
            <a:ext cx="6086168" cy="1559540"/>
          </a:xfrm>
          <a:prstGeom prst="rect">
            <a:avLst/>
          </a:prstGeom>
          <a:noFill/>
          <a:ln>
            <a:noFill/>
          </a:ln>
        </p:spPr>
      </p:pic>
    </p:spTree>
    <p:extLst>
      <p:ext uri="{BB962C8B-B14F-4D97-AF65-F5344CB8AC3E}">
        <p14:creationId xmlns:p14="http://schemas.microsoft.com/office/powerpoint/2010/main" val="4234481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798F3-114D-36E9-F04E-1DD0F8143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971D7-AB3B-F6F2-E9CA-DB546F4A75DC}"/>
              </a:ext>
            </a:extLst>
          </p:cNvPr>
          <p:cNvSpPr>
            <a:spLocks noGrp="1"/>
          </p:cNvSpPr>
          <p:nvPr>
            <p:ph type="title"/>
          </p:nvPr>
        </p:nvSpPr>
        <p:spPr/>
        <p:txBody>
          <a:bodyPr/>
          <a:lstStyle/>
          <a:p>
            <a:r>
              <a:rPr lang="en-US" b="1" dirty="0"/>
              <a:t>FULLY CONNECTED LAYER:</a:t>
            </a:r>
            <a:endParaRPr lang="en-IN" dirty="0"/>
          </a:p>
        </p:txBody>
      </p:sp>
      <p:sp>
        <p:nvSpPr>
          <p:cNvPr id="3" name="Content Placeholder 2">
            <a:extLst>
              <a:ext uri="{FF2B5EF4-FFF2-40B4-BE49-F238E27FC236}">
                <a16:creationId xmlns:a16="http://schemas.microsoft.com/office/drawing/2014/main" id="{DCEA0195-6AF8-6AEA-D312-E5B4966F7002}"/>
              </a:ext>
            </a:extLst>
          </p:cNvPr>
          <p:cNvSpPr>
            <a:spLocks noGrp="1"/>
          </p:cNvSpPr>
          <p:nvPr>
            <p:ph idx="1"/>
          </p:nvPr>
        </p:nvSpPr>
        <p:spPr/>
        <p:txBody>
          <a:bodyPr>
            <a:normAutofit fontScale="92500" lnSpcReduction="10000"/>
          </a:bodyPr>
          <a:lstStyle/>
          <a:p>
            <a:r>
              <a:rPr lang="en-US" dirty="0"/>
              <a:t>Neurons in this layer have full connectivity with all neurons in the preceding and succeeding layer as seen in regular FCNN. </a:t>
            </a:r>
          </a:p>
          <a:p>
            <a:r>
              <a:rPr lang="en-US" dirty="0"/>
              <a:t>This is why it can be computed as usual by a matrix multiplication followed by a bias effect. </a:t>
            </a:r>
          </a:p>
          <a:p>
            <a:r>
              <a:rPr lang="en-US" dirty="0"/>
              <a:t>The FC layer helps to map the representation between the input and the output.</a:t>
            </a:r>
            <a:endParaRPr lang="en-IN" b="1" dirty="0"/>
          </a:p>
          <a:p>
            <a:r>
              <a:rPr lang="en-US" dirty="0"/>
              <a:t>Since convolution is a linear operation and images are far from linear, non-linearity layers are often placed directly after the convolutional layer to introduce non-linearity to the activation map. </a:t>
            </a:r>
          </a:p>
          <a:p>
            <a:r>
              <a:rPr lang="en-US" dirty="0"/>
              <a:t>There are several types of non-linear operations, the popular ones being:</a:t>
            </a:r>
          </a:p>
          <a:p>
            <a:r>
              <a:rPr lang="en-US" b="1" dirty="0"/>
              <a:t>1. Sigmoid, 2. Tanh, 3. </a:t>
            </a:r>
            <a:r>
              <a:rPr lang="en-US" b="1" dirty="0" err="1"/>
              <a:t>ReLU</a:t>
            </a:r>
            <a:endParaRPr lang="en-IN" dirty="0"/>
          </a:p>
          <a:p>
            <a:endParaRPr lang="en-IN" dirty="0"/>
          </a:p>
        </p:txBody>
      </p:sp>
    </p:spTree>
    <p:extLst>
      <p:ext uri="{BB962C8B-B14F-4D97-AF65-F5344CB8AC3E}">
        <p14:creationId xmlns:p14="http://schemas.microsoft.com/office/powerpoint/2010/main" val="363713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FF28A-F702-DB31-CCE9-B318B8385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D6D6B-416F-C38D-F13B-D4DE19DA8592}"/>
              </a:ext>
            </a:extLst>
          </p:cNvPr>
          <p:cNvSpPr>
            <a:spLocks noGrp="1"/>
          </p:cNvSpPr>
          <p:nvPr>
            <p:ph type="title"/>
          </p:nvPr>
        </p:nvSpPr>
        <p:spPr>
          <a:xfrm>
            <a:off x="838200" y="365126"/>
            <a:ext cx="10515600" cy="736088"/>
          </a:xfrm>
        </p:spPr>
        <p:txBody>
          <a:bodyPr/>
          <a:lstStyle/>
          <a:p>
            <a:r>
              <a:rPr lang="en-US" b="1" dirty="0"/>
              <a:t>POOLING IN CNN</a:t>
            </a:r>
            <a:endParaRPr lang="en-IN" dirty="0"/>
          </a:p>
        </p:txBody>
      </p:sp>
      <p:sp>
        <p:nvSpPr>
          <p:cNvPr id="3" name="Content Placeholder 2">
            <a:extLst>
              <a:ext uri="{FF2B5EF4-FFF2-40B4-BE49-F238E27FC236}">
                <a16:creationId xmlns:a16="http://schemas.microsoft.com/office/drawing/2014/main" id="{82AF55F0-3DF6-DA40-E5CA-97415888535C}"/>
              </a:ext>
            </a:extLst>
          </p:cNvPr>
          <p:cNvSpPr>
            <a:spLocks noGrp="1"/>
          </p:cNvSpPr>
          <p:nvPr>
            <p:ph idx="1"/>
          </p:nvPr>
        </p:nvSpPr>
        <p:spPr>
          <a:xfrm>
            <a:off x="838200" y="1101214"/>
            <a:ext cx="10515600" cy="5075749"/>
          </a:xfrm>
        </p:spPr>
        <p:txBody>
          <a:bodyPr>
            <a:normAutofit lnSpcReduction="10000"/>
          </a:bodyPr>
          <a:lstStyle/>
          <a:p>
            <a:r>
              <a:rPr lang="en-US" dirty="0"/>
              <a:t>In convolutional neural networks (CNNs), the pooling layer is a common type of layer that is typically added after convolutional layers. </a:t>
            </a:r>
          </a:p>
          <a:p>
            <a:r>
              <a:rPr lang="en-US" dirty="0"/>
              <a:t>The pooling layer is used to reduce the spatial dimensions (i.e., the width and height) of the feature maps, while preserving the depth (i.e., the number of channels).</a:t>
            </a:r>
          </a:p>
          <a:p>
            <a:r>
              <a:rPr lang="en-US" dirty="0"/>
              <a:t>. There are four types of pooling layers – </a:t>
            </a:r>
          </a:p>
          <a:p>
            <a:r>
              <a:rPr lang="en-US" b="1" dirty="0"/>
              <a:t>Max pooling</a:t>
            </a:r>
          </a:p>
          <a:p>
            <a:r>
              <a:rPr lang="en-US" b="1" dirty="0"/>
              <a:t>Min pooling</a:t>
            </a:r>
          </a:p>
          <a:p>
            <a:r>
              <a:rPr lang="en-US" b="1" dirty="0"/>
              <a:t>Average pooling</a:t>
            </a:r>
          </a:p>
          <a:p>
            <a:r>
              <a:rPr lang="en-US" b="1" dirty="0"/>
              <a:t>Global Pooling</a:t>
            </a:r>
            <a:r>
              <a:rPr lang="en-US" dirty="0"/>
              <a:t>.</a:t>
            </a:r>
            <a:endParaRPr lang="en-IN" dirty="0"/>
          </a:p>
        </p:txBody>
      </p:sp>
    </p:spTree>
    <p:extLst>
      <p:ext uri="{BB962C8B-B14F-4D97-AF65-F5344CB8AC3E}">
        <p14:creationId xmlns:p14="http://schemas.microsoft.com/office/powerpoint/2010/main" val="25128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4EB2C-BD6D-7384-5DA2-F24FED524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3B928-0986-92B0-FFCF-0A67BA5CD3F8}"/>
              </a:ext>
            </a:extLst>
          </p:cNvPr>
          <p:cNvSpPr>
            <a:spLocks noGrp="1"/>
          </p:cNvSpPr>
          <p:nvPr>
            <p:ph type="title"/>
          </p:nvPr>
        </p:nvSpPr>
        <p:spPr>
          <a:xfrm>
            <a:off x="838200" y="365126"/>
            <a:ext cx="10515600" cy="568940"/>
          </a:xfrm>
        </p:spPr>
        <p:txBody>
          <a:bodyPr>
            <a:normAutofit fontScale="90000"/>
          </a:bodyPr>
          <a:lstStyle/>
          <a:p>
            <a:r>
              <a:rPr lang="en-US" b="1" dirty="0"/>
              <a:t>Max Pooling:</a:t>
            </a:r>
            <a:endParaRPr lang="en-IN" dirty="0"/>
          </a:p>
        </p:txBody>
      </p:sp>
      <p:sp>
        <p:nvSpPr>
          <p:cNvPr id="3" name="Content Placeholder 2">
            <a:extLst>
              <a:ext uri="{FF2B5EF4-FFF2-40B4-BE49-F238E27FC236}">
                <a16:creationId xmlns:a16="http://schemas.microsoft.com/office/drawing/2014/main" id="{A7563F3D-0746-AFCA-01F9-6F72BC4F1AD2}"/>
              </a:ext>
            </a:extLst>
          </p:cNvPr>
          <p:cNvSpPr>
            <a:spLocks noGrp="1"/>
          </p:cNvSpPr>
          <p:nvPr>
            <p:ph idx="1"/>
          </p:nvPr>
        </p:nvSpPr>
        <p:spPr>
          <a:xfrm>
            <a:off x="838200" y="934066"/>
            <a:ext cx="10515600" cy="5242897"/>
          </a:xfrm>
        </p:spPr>
        <p:txBody>
          <a:bodyPr/>
          <a:lstStyle/>
          <a:p>
            <a:r>
              <a:rPr lang="en-US" dirty="0"/>
              <a:t>In max pooling, the output value for each pooling region is simply the maximum value of the input values within that region. This has the effect of preserving the most salient features in each pooling region, while discarding less relevant information. Max pooling is often used in CNNs for object recognition tasks, as it helps to identify the most distinctive features of an object, such as its edges and corners.</a:t>
            </a:r>
            <a:endParaRPr lang="en-IN" dirty="0"/>
          </a:p>
          <a:p>
            <a:endParaRPr lang="en-IN" dirty="0"/>
          </a:p>
        </p:txBody>
      </p:sp>
      <p:pic>
        <p:nvPicPr>
          <p:cNvPr id="4" name="Picture 3">
            <a:extLst>
              <a:ext uri="{FF2B5EF4-FFF2-40B4-BE49-F238E27FC236}">
                <a16:creationId xmlns:a16="http://schemas.microsoft.com/office/drawing/2014/main" id="{B247FE2F-597E-26B6-AFD0-3CA8E7A4F3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148" y="3670351"/>
            <a:ext cx="6164825" cy="2346991"/>
          </a:xfrm>
          <a:prstGeom prst="rect">
            <a:avLst/>
          </a:prstGeom>
          <a:noFill/>
          <a:ln>
            <a:noFill/>
          </a:ln>
        </p:spPr>
      </p:pic>
    </p:spTree>
    <p:extLst>
      <p:ext uri="{BB962C8B-B14F-4D97-AF65-F5344CB8AC3E}">
        <p14:creationId xmlns:p14="http://schemas.microsoft.com/office/powerpoint/2010/main" val="276644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5B337-6572-1431-5054-88F36D159A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7E00CE-3103-DEA8-6DEF-C818533AA870}"/>
              </a:ext>
            </a:extLst>
          </p:cNvPr>
          <p:cNvSpPr>
            <a:spLocks noGrp="1"/>
          </p:cNvSpPr>
          <p:nvPr>
            <p:ph idx="1"/>
          </p:nvPr>
        </p:nvSpPr>
        <p:spPr>
          <a:xfrm>
            <a:off x="838200" y="294968"/>
            <a:ext cx="10515600" cy="5881995"/>
          </a:xfrm>
        </p:spPr>
        <p:txBody>
          <a:bodyPr/>
          <a:lstStyle/>
          <a:p>
            <a:r>
              <a:rPr lang="en-US" b="1" dirty="0"/>
              <a:t>Average Pooling:</a:t>
            </a:r>
            <a:r>
              <a:rPr lang="en-US" dirty="0"/>
              <a:t> In average pooling, the output value for each pooling region is the average of the input values within that region. This has the effect of preserving more information than max pooling, but may also dilute the most salient features. Average pooling is often used in CNNs for tasks such as image segmentation and object detection, where a more fine-grained representation of the input is required</a:t>
            </a:r>
            <a:endParaRPr lang="en-IN" dirty="0"/>
          </a:p>
        </p:txBody>
      </p:sp>
      <p:pic>
        <p:nvPicPr>
          <p:cNvPr id="4" name="Picture 3">
            <a:extLst>
              <a:ext uri="{FF2B5EF4-FFF2-40B4-BE49-F238E27FC236}">
                <a16:creationId xmlns:a16="http://schemas.microsoft.com/office/drawing/2014/main" id="{59368361-2B9A-090C-EA85-DEF7A9293F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174" y="3116826"/>
            <a:ext cx="6951407" cy="2261419"/>
          </a:xfrm>
          <a:prstGeom prst="rect">
            <a:avLst/>
          </a:prstGeom>
          <a:noFill/>
          <a:ln>
            <a:noFill/>
          </a:ln>
        </p:spPr>
      </p:pic>
    </p:spTree>
    <p:extLst>
      <p:ext uri="{BB962C8B-B14F-4D97-AF65-F5344CB8AC3E}">
        <p14:creationId xmlns:p14="http://schemas.microsoft.com/office/powerpoint/2010/main" val="3096366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5909D-8845-1E1C-728D-059DE6EF07A6}"/>
              </a:ext>
            </a:extLst>
          </p:cNvPr>
          <p:cNvSpPr>
            <a:spLocks noGrp="1"/>
          </p:cNvSpPr>
          <p:nvPr>
            <p:ph idx="1"/>
          </p:nvPr>
        </p:nvSpPr>
        <p:spPr>
          <a:xfrm>
            <a:off x="838200" y="629265"/>
            <a:ext cx="10515600" cy="5547698"/>
          </a:xfrm>
        </p:spPr>
        <p:txBody>
          <a:bodyPr/>
          <a:lstStyle/>
          <a:p>
            <a:r>
              <a:rPr lang="en-US" b="1" dirty="0"/>
              <a:t>Min Pooling: </a:t>
            </a:r>
            <a:r>
              <a:rPr lang="en-US" dirty="0"/>
              <a:t>The Min Pooling layer summarizes the features in a region represented by the minimum value in that region. Contrary to Max Pooling in CNN, this type is mainly used for images with a light background to focus on darker pixels.</a:t>
            </a:r>
            <a:endParaRPr lang="en-IN" b="1" dirty="0"/>
          </a:p>
          <a:p>
            <a:pPr marL="0" indent="0">
              <a:buNone/>
            </a:pPr>
            <a:endParaRPr lang="en-IN" dirty="0"/>
          </a:p>
          <a:p>
            <a:r>
              <a:rPr lang="en-US" b="1" dirty="0"/>
              <a:t>Global Pooling: </a:t>
            </a:r>
            <a:r>
              <a:rPr lang="en-US" dirty="0"/>
              <a:t>The pooling technique reduces each feature map channel to a single value. This value depends on the type of global pooling, which can be any of the previously explained pooling types. In other words, applying global pooling is similar to using a filter of the exact dimensions of the feature map.</a:t>
            </a:r>
            <a:endParaRPr lang="en-IN" b="1" dirty="0"/>
          </a:p>
          <a:p>
            <a:endParaRPr lang="en-IN" dirty="0"/>
          </a:p>
        </p:txBody>
      </p:sp>
    </p:spTree>
    <p:extLst>
      <p:ext uri="{BB962C8B-B14F-4D97-AF65-F5344CB8AC3E}">
        <p14:creationId xmlns:p14="http://schemas.microsoft.com/office/powerpoint/2010/main" val="2195696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9C2F5-913B-AE6B-3217-8D79A777E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6D5FD-5CE8-DAB2-59F7-A708232853D9}"/>
              </a:ext>
            </a:extLst>
          </p:cNvPr>
          <p:cNvSpPr>
            <a:spLocks noGrp="1"/>
          </p:cNvSpPr>
          <p:nvPr>
            <p:ph type="title"/>
          </p:nvPr>
        </p:nvSpPr>
        <p:spPr/>
        <p:txBody>
          <a:bodyPr/>
          <a:lstStyle/>
          <a:p>
            <a:r>
              <a:rPr lang="en-US" b="1" dirty="0"/>
              <a:t>Advantages of Pooling Layer:</a:t>
            </a:r>
            <a:endParaRPr lang="en-IN" dirty="0"/>
          </a:p>
        </p:txBody>
      </p:sp>
      <p:sp>
        <p:nvSpPr>
          <p:cNvPr id="3" name="Content Placeholder 2">
            <a:extLst>
              <a:ext uri="{FF2B5EF4-FFF2-40B4-BE49-F238E27FC236}">
                <a16:creationId xmlns:a16="http://schemas.microsoft.com/office/drawing/2014/main" id="{56727018-6A5F-5CB1-2865-4F900F6F3551}"/>
              </a:ext>
            </a:extLst>
          </p:cNvPr>
          <p:cNvSpPr>
            <a:spLocks noGrp="1"/>
          </p:cNvSpPr>
          <p:nvPr>
            <p:ph idx="1"/>
          </p:nvPr>
        </p:nvSpPr>
        <p:spPr/>
        <p:txBody>
          <a:bodyPr>
            <a:normAutofit fontScale="92500"/>
          </a:bodyPr>
          <a:lstStyle/>
          <a:p>
            <a:pPr lvl="0" fontAlgn="base"/>
            <a:r>
              <a:rPr lang="en-US" b="1" dirty="0"/>
              <a:t>Dimensionality reduction</a:t>
            </a:r>
            <a:r>
              <a:rPr lang="en-US" dirty="0"/>
              <a:t>: The main advantage of pooling layers is that they help in reducing the spatial dimensions of the feature maps. This reduces the computational cost and also helps in avoiding overfitting by reducing the number of parameters in the model.</a:t>
            </a:r>
            <a:endParaRPr lang="en-IN" dirty="0"/>
          </a:p>
          <a:p>
            <a:pPr lvl="0" fontAlgn="base"/>
            <a:r>
              <a:rPr lang="en-US" b="1" dirty="0"/>
              <a:t>Translation invariance</a:t>
            </a:r>
            <a:r>
              <a:rPr lang="en-US" dirty="0"/>
              <a:t>: Pooling layers are also useful in achieving translation invariance in the feature maps. This means that the position of an object in the image does not affect the classification result, as the same features are detected regardless of the position of the object.</a:t>
            </a:r>
            <a:endParaRPr lang="en-IN" dirty="0"/>
          </a:p>
          <a:p>
            <a:pPr lvl="0" fontAlgn="base"/>
            <a:r>
              <a:rPr lang="en-US" b="1" dirty="0"/>
              <a:t>Feature selection</a:t>
            </a:r>
            <a:r>
              <a:rPr lang="en-US" dirty="0"/>
              <a:t>: Pooling layers can also help in selecting the most important features from the input, as max pooling selects the most salient features and average pooling preserves more information.</a:t>
            </a:r>
            <a:endParaRPr lang="en-IN" dirty="0"/>
          </a:p>
          <a:p>
            <a:endParaRPr lang="en-IN" dirty="0"/>
          </a:p>
        </p:txBody>
      </p:sp>
    </p:spTree>
    <p:extLst>
      <p:ext uri="{BB962C8B-B14F-4D97-AF65-F5344CB8AC3E}">
        <p14:creationId xmlns:p14="http://schemas.microsoft.com/office/powerpoint/2010/main" val="221293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2E85-4868-520C-C067-8DD927973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4F7BA-C85B-057B-4592-6DDB629DD923}"/>
              </a:ext>
            </a:extLst>
          </p:cNvPr>
          <p:cNvSpPr>
            <a:spLocks noGrp="1"/>
          </p:cNvSpPr>
          <p:nvPr>
            <p:ph type="title"/>
          </p:nvPr>
        </p:nvSpPr>
        <p:spPr/>
        <p:txBody>
          <a:bodyPr/>
          <a:lstStyle/>
          <a:p>
            <a:r>
              <a:rPr lang="en-US" b="1" dirty="0"/>
              <a:t>Disadvantages of Pooling Layer:</a:t>
            </a:r>
            <a:endParaRPr lang="en-IN" dirty="0"/>
          </a:p>
        </p:txBody>
      </p:sp>
      <p:sp>
        <p:nvSpPr>
          <p:cNvPr id="3" name="Content Placeholder 2">
            <a:extLst>
              <a:ext uri="{FF2B5EF4-FFF2-40B4-BE49-F238E27FC236}">
                <a16:creationId xmlns:a16="http://schemas.microsoft.com/office/drawing/2014/main" id="{4F32877D-64C8-A2A7-4C83-433C8B0D5710}"/>
              </a:ext>
            </a:extLst>
          </p:cNvPr>
          <p:cNvSpPr>
            <a:spLocks noGrp="1"/>
          </p:cNvSpPr>
          <p:nvPr>
            <p:ph idx="1"/>
          </p:nvPr>
        </p:nvSpPr>
        <p:spPr/>
        <p:txBody>
          <a:bodyPr>
            <a:normAutofit lnSpcReduction="10000"/>
          </a:bodyPr>
          <a:lstStyle/>
          <a:p>
            <a:pPr lvl="0" fontAlgn="base"/>
            <a:r>
              <a:rPr lang="en-US" b="1" dirty="0"/>
              <a:t>Information loss</a:t>
            </a:r>
            <a:r>
              <a:rPr lang="en-US" dirty="0"/>
              <a:t>: One of the main disadvantages of pooling layers is that they discard some information from the input feature maps, which can be important for the final classification or regression task.</a:t>
            </a:r>
            <a:endParaRPr lang="en-IN" dirty="0"/>
          </a:p>
          <a:p>
            <a:pPr lvl="0" fontAlgn="base"/>
            <a:r>
              <a:rPr lang="en-US" b="1" dirty="0"/>
              <a:t>Over-smoothing</a:t>
            </a:r>
            <a:r>
              <a:rPr lang="en-US" dirty="0"/>
              <a:t>: Pooling layers can also cause over-smoothing of the feature maps, which can result in the loss of some fine-grained details that are important for the final classification or regression task.</a:t>
            </a:r>
            <a:endParaRPr lang="en-IN" dirty="0"/>
          </a:p>
          <a:p>
            <a:pPr lvl="0" fontAlgn="base"/>
            <a:r>
              <a:rPr lang="en-US" b="1" dirty="0"/>
              <a:t>Hyperparameter tuning</a:t>
            </a:r>
            <a:r>
              <a:rPr lang="en-US" dirty="0"/>
              <a:t>: Pooling layers also introduce hyperparameters such as the size of the pooling regions and the stride, which need to be tuned in order to achieve optimal performance. This can be time-consuming and requires some expertise in model building.</a:t>
            </a:r>
            <a:endParaRPr lang="en-IN" dirty="0"/>
          </a:p>
          <a:p>
            <a:endParaRPr lang="en-IN" dirty="0"/>
          </a:p>
        </p:txBody>
      </p:sp>
    </p:spTree>
    <p:extLst>
      <p:ext uri="{BB962C8B-B14F-4D97-AF65-F5344CB8AC3E}">
        <p14:creationId xmlns:p14="http://schemas.microsoft.com/office/powerpoint/2010/main" val="20499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872406-743B-CF3F-F7A8-FA90E1BD9BA2}"/>
              </a:ext>
            </a:extLst>
          </p:cNvPr>
          <p:cNvSpPr>
            <a:spLocks noGrp="1"/>
          </p:cNvSpPr>
          <p:nvPr>
            <p:ph type="title"/>
          </p:nvPr>
        </p:nvSpPr>
        <p:spPr/>
        <p:txBody>
          <a:bodyPr/>
          <a:lstStyle/>
          <a:p>
            <a:r>
              <a:rPr lang="en-US" dirty="0"/>
              <a:t>Convolutional Neural Networks (CNNs): </a:t>
            </a:r>
            <a:endParaRPr lang="en-IN" dirty="0"/>
          </a:p>
        </p:txBody>
      </p:sp>
      <p:sp>
        <p:nvSpPr>
          <p:cNvPr id="5" name="Content Placeholder 4">
            <a:extLst>
              <a:ext uri="{FF2B5EF4-FFF2-40B4-BE49-F238E27FC236}">
                <a16:creationId xmlns:a16="http://schemas.microsoft.com/office/drawing/2014/main" id="{D1E00B77-68E2-91D3-643B-F40199F9AE98}"/>
              </a:ext>
            </a:extLst>
          </p:cNvPr>
          <p:cNvSpPr>
            <a:spLocks noGrp="1"/>
          </p:cNvSpPr>
          <p:nvPr>
            <p:ph idx="1"/>
          </p:nvPr>
        </p:nvSpPr>
        <p:spPr/>
        <p:txBody>
          <a:bodyPr/>
          <a:lstStyle/>
          <a:p>
            <a:r>
              <a:rPr lang="en-US" altLang="en-US" dirty="0">
                <a:hlinkClick r:id="rId2"/>
              </a:rPr>
              <a:t>CNN's</a:t>
            </a:r>
            <a:r>
              <a:rPr lang="en-US" altLang="en-US" dirty="0"/>
              <a:t> popularly known as </a:t>
            </a:r>
            <a:r>
              <a:rPr lang="en-US" altLang="en-US" b="1" dirty="0" err="1"/>
              <a:t>ConvNets</a:t>
            </a:r>
            <a:r>
              <a:rPr lang="en-US" altLang="en-US" dirty="0"/>
              <a:t> majorly consists of several layers and are specifically used for image processing and detection of objects.</a:t>
            </a:r>
          </a:p>
          <a:p>
            <a:r>
              <a:rPr lang="en-US" altLang="en-US" dirty="0"/>
              <a:t> It was developed in </a:t>
            </a:r>
            <a:r>
              <a:rPr lang="en-US" altLang="en-US" b="1" dirty="0"/>
              <a:t>1998</a:t>
            </a:r>
            <a:r>
              <a:rPr lang="en-US" altLang="en-US" dirty="0"/>
              <a:t> by </a:t>
            </a:r>
            <a:r>
              <a:rPr lang="en-US" altLang="en-US" b="1" dirty="0"/>
              <a:t>Yann LeCun</a:t>
            </a:r>
            <a:r>
              <a:rPr lang="en-US" altLang="en-US" dirty="0"/>
              <a:t> and was first called </a:t>
            </a:r>
            <a:r>
              <a:rPr lang="en-US" altLang="en-US" b="1" dirty="0"/>
              <a:t>LeNet.</a:t>
            </a:r>
            <a:r>
              <a:rPr lang="en-US" altLang="en-US" dirty="0"/>
              <a:t> </a:t>
            </a:r>
          </a:p>
          <a:p>
            <a:r>
              <a:rPr lang="en-US" altLang="en-US" dirty="0"/>
              <a:t>Back then, it was developed to recognize digits and zip code characters. </a:t>
            </a:r>
          </a:p>
          <a:p>
            <a:r>
              <a:rPr lang="en-US" altLang="en-US" dirty="0"/>
              <a:t>CNNs have wide usage in identifying the image of the satellites, medical image processing, series forecasting, and anomaly detection.</a:t>
            </a:r>
          </a:p>
          <a:p>
            <a:endParaRPr lang="en-US" altLang="en-US" dirty="0"/>
          </a:p>
          <a:p>
            <a:endParaRPr lang="en-IN" dirty="0"/>
          </a:p>
        </p:txBody>
      </p:sp>
    </p:spTree>
    <p:extLst>
      <p:ext uri="{BB962C8B-B14F-4D97-AF65-F5344CB8AC3E}">
        <p14:creationId xmlns:p14="http://schemas.microsoft.com/office/powerpoint/2010/main" val="957102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48AB7-79DE-0586-A3DE-76A8C6B92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FD3E0-EDE5-D3EC-B1D5-ADA6D2131B35}"/>
              </a:ext>
            </a:extLst>
          </p:cNvPr>
          <p:cNvSpPr>
            <a:spLocks noGrp="1"/>
          </p:cNvSpPr>
          <p:nvPr>
            <p:ph type="title"/>
          </p:nvPr>
        </p:nvSpPr>
        <p:spPr/>
        <p:txBody>
          <a:bodyPr/>
          <a:lstStyle/>
          <a:p>
            <a:r>
              <a:rPr lang="en-US" b="1" dirty="0"/>
              <a:t>CNN architectures</a:t>
            </a:r>
            <a:endParaRPr lang="en-IN" dirty="0"/>
          </a:p>
        </p:txBody>
      </p:sp>
      <p:pic>
        <p:nvPicPr>
          <p:cNvPr id="4" name="Content Placeholder 3" descr="Typical CNN architecture">
            <a:hlinkClick r:id="rId2"/>
            <a:extLst>
              <a:ext uri="{FF2B5EF4-FFF2-40B4-BE49-F238E27FC236}">
                <a16:creationId xmlns:a16="http://schemas.microsoft.com/office/drawing/2014/main" id="{E775569C-1A7A-C876-650D-EC85A29B770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10075606" cy="4179170"/>
          </a:xfrm>
          <a:prstGeom prst="rect">
            <a:avLst/>
          </a:prstGeom>
          <a:noFill/>
          <a:ln>
            <a:noFill/>
          </a:ln>
        </p:spPr>
      </p:pic>
    </p:spTree>
    <p:extLst>
      <p:ext uri="{BB962C8B-B14F-4D97-AF65-F5344CB8AC3E}">
        <p14:creationId xmlns:p14="http://schemas.microsoft.com/office/powerpoint/2010/main" val="73583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E7FD7-ED6B-0AB6-E98B-ED0B96BEB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4D5E0-B5B5-C073-2415-65538EF244A3}"/>
              </a:ext>
            </a:extLst>
          </p:cNvPr>
          <p:cNvSpPr>
            <a:spLocks noGrp="1"/>
          </p:cNvSpPr>
          <p:nvPr>
            <p:ph type="title"/>
          </p:nvPr>
        </p:nvSpPr>
        <p:spPr/>
        <p:txBody>
          <a:bodyPr/>
          <a:lstStyle/>
          <a:p>
            <a:r>
              <a:rPr lang="en-US" b="1" u="sng" dirty="0"/>
              <a:t>Different types of CNN Architectures:</a:t>
            </a:r>
            <a:endParaRPr lang="en-IN" dirty="0"/>
          </a:p>
        </p:txBody>
      </p:sp>
      <p:sp>
        <p:nvSpPr>
          <p:cNvPr id="3" name="Content Placeholder 2">
            <a:extLst>
              <a:ext uri="{FF2B5EF4-FFF2-40B4-BE49-F238E27FC236}">
                <a16:creationId xmlns:a16="http://schemas.microsoft.com/office/drawing/2014/main" id="{568F7731-E255-108D-1E51-D4E8496E168F}"/>
              </a:ext>
            </a:extLst>
          </p:cNvPr>
          <p:cNvSpPr>
            <a:spLocks noGrp="1"/>
          </p:cNvSpPr>
          <p:nvPr>
            <p:ph idx="1"/>
          </p:nvPr>
        </p:nvSpPr>
        <p:spPr/>
        <p:txBody>
          <a:bodyPr>
            <a:normAutofit lnSpcReduction="10000"/>
          </a:bodyPr>
          <a:lstStyle/>
          <a:p>
            <a:pPr marL="0" indent="0" fontAlgn="base">
              <a:buNone/>
            </a:pPr>
            <a:r>
              <a:rPr lang="en-US" dirty="0"/>
              <a:t>The following is a list of different types of CNN architectures:</a:t>
            </a:r>
            <a:endParaRPr lang="en-IN" b="1" dirty="0"/>
          </a:p>
          <a:p>
            <a:pPr lvl="0" fontAlgn="base"/>
            <a:r>
              <a:rPr lang="en-US" b="1" dirty="0"/>
              <a:t>LeNet</a:t>
            </a:r>
            <a:endParaRPr lang="en-IN" dirty="0"/>
          </a:p>
          <a:p>
            <a:pPr lvl="0" fontAlgn="base"/>
            <a:r>
              <a:rPr lang="en-US" b="1" dirty="0" err="1"/>
              <a:t>AlexNet</a:t>
            </a:r>
            <a:endParaRPr lang="en-IN" dirty="0"/>
          </a:p>
          <a:p>
            <a:pPr lvl="0" fontAlgn="base"/>
            <a:r>
              <a:rPr lang="en-US" b="1" dirty="0"/>
              <a:t>ZF Net</a:t>
            </a:r>
            <a:endParaRPr lang="en-IN" dirty="0"/>
          </a:p>
          <a:p>
            <a:pPr lvl="0" fontAlgn="base"/>
            <a:r>
              <a:rPr lang="en-US" b="1" dirty="0" err="1"/>
              <a:t>GoogLeNet</a:t>
            </a:r>
            <a:endParaRPr lang="en-IN" dirty="0"/>
          </a:p>
          <a:p>
            <a:pPr lvl="0" fontAlgn="base"/>
            <a:r>
              <a:rPr lang="en-US" b="1" dirty="0" err="1"/>
              <a:t>VGGNet</a:t>
            </a:r>
            <a:endParaRPr lang="en-IN" dirty="0"/>
          </a:p>
          <a:p>
            <a:pPr lvl="0" fontAlgn="base"/>
            <a:r>
              <a:rPr lang="en-US" b="1" dirty="0" err="1"/>
              <a:t>ResNet</a:t>
            </a:r>
            <a:endParaRPr lang="en-IN" dirty="0"/>
          </a:p>
          <a:p>
            <a:pPr lvl="0" fontAlgn="base"/>
            <a:r>
              <a:rPr lang="en-US" b="1" dirty="0" err="1"/>
              <a:t>MobileNets</a:t>
            </a:r>
            <a:endParaRPr lang="en-IN" dirty="0"/>
          </a:p>
          <a:p>
            <a:pPr lvl="0" fontAlgn="base"/>
            <a:r>
              <a:rPr lang="en-US" b="1" dirty="0" err="1"/>
              <a:t>GoogLeNet_DeepDream</a:t>
            </a:r>
            <a:endParaRPr lang="en-IN" dirty="0"/>
          </a:p>
          <a:p>
            <a:endParaRPr lang="en-IN" dirty="0"/>
          </a:p>
        </p:txBody>
      </p:sp>
    </p:spTree>
    <p:extLst>
      <p:ext uri="{BB962C8B-B14F-4D97-AF65-F5344CB8AC3E}">
        <p14:creationId xmlns:p14="http://schemas.microsoft.com/office/powerpoint/2010/main" val="1864144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0680C-9B01-2881-201F-4E8F63E1F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E139A-DDD5-B00A-9FB8-B1165373CF9A}"/>
              </a:ext>
            </a:extLst>
          </p:cNvPr>
          <p:cNvSpPr>
            <a:spLocks noGrp="1"/>
          </p:cNvSpPr>
          <p:nvPr>
            <p:ph type="title"/>
          </p:nvPr>
        </p:nvSpPr>
        <p:spPr/>
        <p:txBody>
          <a:bodyPr/>
          <a:lstStyle/>
          <a:p>
            <a:r>
              <a:rPr lang="en-US" b="1" dirty="0"/>
              <a:t>CNN VISUALIZATION TECHNIQUES</a:t>
            </a:r>
            <a:endParaRPr lang="en-IN" dirty="0"/>
          </a:p>
        </p:txBody>
      </p:sp>
      <p:sp>
        <p:nvSpPr>
          <p:cNvPr id="3" name="Content Placeholder 2">
            <a:extLst>
              <a:ext uri="{FF2B5EF4-FFF2-40B4-BE49-F238E27FC236}">
                <a16:creationId xmlns:a16="http://schemas.microsoft.com/office/drawing/2014/main" id="{853D3AFC-E37C-8549-6846-83AFB5F566B2}"/>
              </a:ext>
            </a:extLst>
          </p:cNvPr>
          <p:cNvSpPr>
            <a:spLocks noGrp="1"/>
          </p:cNvSpPr>
          <p:nvPr>
            <p:ph idx="1"/>
          </p:nvPr>
        </p:nvSpPr>
        <p:spPr/>
        <p:txBody>
          <a:bodyPr>
            <a:normAutofit fontScale="62500" lnSpcReduction="20000"/>
          </a:bodyPr>
          <a:lstStyle/>
          <a:p>
            <a:r>
              <a:rPr lang="en-US" dirty="0"/>
              <a:t>Convolutional Neural Network (CNN) visualizations refer to techniques for visually representing the learned features or patterns captured by different layers of a CNN. </a:t>
            </a:r>
          </a:p>
          <a:p>
            <a:r>
              <a:rPr lang="en-US" dirty="0"/>
              <a:t>These visualizations can help to gain insights into how the network is processing and classifying input images.</a:t>
            </a:r>
            <a:endParaRPr lang="en-IN" dirty="0"/>
          </a:p>
          <a:p>
            <a:pPr marL="0" indent="0">
              <a:buNone/>
            </a:pPr>
            <a:r>
              <a:rPr lang="en-IN" dirty="0"/>
              <a:t>Types</a:t>
            </a:r>
          </a:p>
          <a:p>
            <a:pPr lvl="0"/>
            <a:r>
              <a:rPr lang="en-US" b="1" dirty="0"/>
              <a:t>Feature maps</a:t>
            </a:r>
            <a:r>
              <a:rPr lang="en-US" dirty="0"/>
              <a:t> show the output of each filter in a given layer of the network for a particular input image. These visualizations can help to understand the features that the network is detecting at each layer.</a:t>
            </a:r>
            <a:endParaRPr lang="en-IN" dirty="0"/>
          </a:p>
          <a:p>
            <a:pPr lvl="0"/>
            <a:r>
              <a:rPr lang="en-US" b="1" dirty="0"/>
              <a:t>Activation maximization</a:t>
            </a:r>
            <a:r>
              <a:rPr lang="en-US" dirty="0"/>
              <a:t> involves generating an image that maximally activates a particular neuron or group of neurons in a given layer of the network. This technique can be used to visualize the features learned by the network at different levels of abstraction.</a:t>
            </a:r>
            <a:endParaRPr lang="en-IN" dirty="0"/>
          </a:p>
          <a:p>
            <a:pPr lvl="0"/>
            <a:r>
              <a:rPr lang="en-US" b="1" dirty="0"/>
              <a:t>Integrated Gradients</a:t>
            </a:r>
            <a:r>
              <a:rPr lang="en-US" dirty="0"/>
              <a:t> is a technique used to measure the importance of each input feature (e.g., pixel values) for a given output class of a deep neural network. The technique involves computing the gradient of the output class with respect to the input features, and then integrating this gradient over a path from a baseline input (e.g., an all-zero image) to the actual input image. The resulting integrated gradient map highlights the important input features that contributed to the output class.</a:t>
            </a:r>
            <a:endParaRPr lang="en-IN" dirty="0"/>
          </a:p>
          <a:p>
            <a:pPr lvl="0"/>
            <a:r>
              <a:rPr lang="en-US" b="1" dirty="0"/>
              <a:t>Saliency maps </a:t>
            </a:r>
            <a:r>
              <a:rPr lang="en-US" dirty="0"/>
              <a:t>highlight the regions of an input image that are most important for a particular output class. This technique can help to identify which parts of the input image the network is focusing on when making its classification decision.</a:t>
            </a:r>
            <a:endParaRPr lang="en-IN" dirty="0"/>
          </a:p>
          <a:p>
            <a:endParaRPr lang="en-IN" dirty="0"/>
          </a:p>
        </p:txBody>
      </p:sp>
    </p:spTree>
    <p:extLst>
      <p:ext uri="{BB962C8B-B14F-4D97-AF65-F5344CB8AC3E}">
        <p14:creationId xmlns:p14="http://schemas.microsoft.com/office/powerpoint/2010/main" val="2800336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B316E-A594-D4D9-1659-44C650657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EE728-95C0-BE1A-E587-B8047D3D8B36}"/>
              </a:ext>
            </a:extLst>
          </p:cNvPr>
          <p:cNvSpPr>
            <a:spLocks noGrp="1"/>
          </p:cNvSpPr>
          <p:nvPr>
            <p:ph type="title"/>
          </p:nvPr>
        </p:nvSpPr>
        <p:spPr/>
        <p:txBody>
          <a:bodyPr/>
          <a:lstStyle/>
          <a:p>
            <a:r>
              <a:rPr lang="en-US" b="1" dirty="0"/>
              <a:t>RECURRENT NEURAL NETWORKS:</a:t>
            </a:r>
            <a:endParaRPr lang="en-IN" dirty="0"/>
          </a:p>
        </p:txBody>
      </p:sp>
      <p:sp>
        <p:nvSpPr>
          <p:cNvPr id="3" name="Content Placeholder 2">
            <a:extLst>
              <a:ext uri="{FF2B5EF4-FFF2-40B4-BE49-F238E27FC236}">
                <a16:creationId xmlns:a16="http://schemas.microsoft.com/office/drawing/2014/main" id="{41C7E60C-D5C4-2007-6EF5-2CB63D9AF467}"/>
              </a:ext>
            </a:extLst>
          </p:cNvPr>
          <p:cNvSpPr>
            <a:spLocks noGrp="1"/>
          </p:cNvSpPr>
          <p:nvPr>
            <p:ph idx="1"/>
          </p:nvPr>
        </p:nvSpPr>
        <p:spPr/>
        <p:txBody>
          <a:bodyPr/>
          <a:lstStyle/>
          <a:p>
            <a:r>
              <a:rPr lang="en-US" dirty="0"/>
              <a:t>Neural networks imitate the function of the human brain in the fields of AI, machine learning, and deep learning, allowing computer programs to recognize patterns and solve common issues.</a:t>
            </a:r>
            <a:endParaRPr lang="en-IN" dirty="0"/>
          </a:p>
          <a:p>
            <a:r>
              <a:rPr lang="en-US" dirty="0"/>
              <a:t>RNNs are a type of neural network that can be used to model sequence data. RNNs, which are formed from feedforward networks, are similar to human brains in their behavior. Simply said, recurrent neural networks can anticipate sequential data in a way that other algorithms can’t.</a:t>
            </a:r>
            <a:endParaRPr lang="en-IN" dirty="0"/>
          </a:p>
          <a:p>
            <a:endParaRPr lang="en-IN" dirty="0"/>
          </a:p>
        </p:txBody>
      </p:sp>
    </p:spTree>
    <p:extLst>
      <p:ext uri="{BB962C8B-B14F-4D97-AF65-F5344CB8AC3E}">
        <p14:creationId xmlns:p14="http://schemas.microsoft.com/office/powerpoint/2010/main" val="217293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8473-8DCD-CDBE-6793-04243CED83C9}"/>
            </a:ext>
          </a:extLst>
        </p:cNvPr>
        <p:cNvGrpSpPr/>
        <p:nvPr/>
      </p:nvGrpSpPr>
      <p:grpSpPr>
        <a:xfrm>
          <a:off x="0" y="0"/>
          <a:ext cx="0" cy="0"/>
          <a:chOff x="0" y="0"/>
          <a:chExt cx="0" cy="0"/>
        </a:xfrm>
      </p:grpSpPr>
      <p:pic>
        <p:nvPicPr>
          <p:cNvPr id="4" name="Content Placeholder 3" descr="Recurrent Neural Networks">
            <a:extLst>
              <a:ext uri="{FF2B5EF4-FFF2-40B4-BE49-F238E27FC236}">
                <a16:creationId xmlns:a16="http://schemas.microsoft.com/office/drawing/2014/main" id="{C1B03F39-0981-04F4-9A14-768A6415064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5111" y="943897"/>
            <a:ext cx="8150942" cy="4033710"/>
          </a:xfrm>
          <a:prstGeom prst="rect">
            <a:avLst/>
          </a:prstGeom>
          <a:noFill/>
          <a:ln>
            <a:noFill/>
          </a:ln>
        </p:spPr>
      </p:pic>
    </p:spTree>
    <p:extLst>
      <p:ext uri="{BB962C8B-B14F-4D97-AF65-F5344CB8AC3E}">
        <p14:creationId xmlns:p14="http://schemas.microsoft.com/office/powerpoint/2010/main" val="2943035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543CA-8997-7BAD-AE8E-E085682443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1ADEE-73A5-AD4A-23FE-FF02FA5FA804}"/>
              </a:ext>
            </a:extLst>
          </p:cNvPr>
          <p:cNvSpPr>
            <a:spLocks noGrp="1"/>
          </p:cNvSpPr>
          <p:nvPr>
            <p:ph idx="1"/>
          </p:nvPr>
        </p:nvSpPr>
        <p:spPr/>
        <p:txBody>
          <a:bodyPr/>
          <a:lstStyle/>
          <a:p>
            <a:r>
              <a:rPr lang="en-US" dirty="0"/>
              <a:t>All of the inputs and outputs in standard neural networks are independent of one another, however in some circumstances, such as when predicting the next word of a phrase, the prior words are necessary, and so the previous words must be remembered. As a result, RNN was created, which used a Hidden Layer to overcome the problem. </a:t>
            </a:r>
          </a:p>
          <a:p>
            <a:r>
              <a:rPr lang="en-US" dirty="0"/>
              <a:t>The most important component of RNN is the Hidden state, which remembers specific information about a sequence.</a:t>
            </a:r>
            <a:endParaRPr lang="en-IN" dirty="0"/>
          </a:p>
          <a:p>
            <a:endParaRPr lang="en-IN" dirty="0"/>
          </a:p>
        </p:txBody>
      </p:sp>
    </p:spTree>
    <p:extLst>
      <p:ext uri="{BB962C8B-B14F-4D97-AF65-F5344CB8AC3E}">
        <p14:creationId xmlns:p14="http://schemas.microsoft.com/office/powerpoint/2010/main" val="351686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7E85-1232-6083-B261-896D9FBE0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299A1-09DC-76CE-71EA-A1001C84C3B7}"/>
              </a:ext>
            </a:extLst>
          </p:cNvPr>
          <p:cNvSpPr>
            <a:spLocks noGrp="1"/>
          </p:cNvSpPr>
          <p:nvPr>
            <p:ph type="title"/>
          </p:nvPr>
        </p:nvSpPr>
        <p:spPr/>
        <p:txBody>
          <a:bodyPr/>
          <a:lstStyle/>
          <a:p>
            <a:r>
              <a:rPr lang="en-US" b="1" u="sng" dirty="0"/>
              <a:t>Architecture Of Recurrent Neural Network :</a:t>
            </a:r>
            <a:endParaRPr lang="en-IN" dirty="0"/>
          </a:p>
        </p:txBody>
      </p:sp>
      <p:sp>
        <p:nvSpPr>
          <p:cNvPr id="3" name="Content Placeholder 2">
            <a:extLst>
              <a:ext uri="{FF2B5EF4-FFF2-40B4-BE49-F238E27FC236}">
                <a16:creationId xmlns:a16="http://schemas.microsoft.com/office/drawing/2014/main" id="{413ED5D6-D5CD-F65B-6121-44FCA96DE78A}"/>
              </a:ext>
            </a:extLst>
          </p:cNvPr>
          <p:cNvSpPr>
            <a:spLocks noGrp="1"/>
          </p:cNvSpPr>
          <p:nvPr>
            <p:ph idx="1"/>
          </p:nvPr>
        </p:nvSpPr>
        <p:spPr/>
        <p:txBody>
          <a:bodyPr/>
          <a:lstStyle/>
          <a:p>
            <a:r>
              <a:rPr lang="en-US" dirty="0"/>
              <a:t>RNNs have the same input and output architecture as any other deep neural architecture.</a:t>
            </a:r>
          </a:p>
          <a:p>
            <a:r>
              <a:rPr lang="en-US" dirty="0"/>
              <a:t> However, differences arise in the way information flows from input to output. </a:t>
            </a:r>
          </a:p>
          <a:p>
            <a:r>
              <a:rPr lang="en-US" dirty="0"/>
              <a:t>Unlike Deep neural networks where we have different weight matrices for each Dense network in RNN, the weight across the network remains the same. </a:t>
            </a:r>
          </a:p>
          <a:p>
            <a:r>
              <a:rPr lang="en-US" dirty="0"/>
              <a:t>It calculates state hidden </a:t>
            </a:r>
            <a:r>
              <a:rPr lang="en-US" b="1" dirty="0"/>
              <a:t>state  H</a:t>
            </a:r>
            <a:r>
              <a:rPr lang="en-US" baseline="-25000" dirty="0"/>
              <a:t>i </a:t>
            </a:r>
            <a:r>
              <a:rPr lang="en-US" b="1" dirty="0"/>
              <a:t>for every input </a:t>
            </a:r>
            <a:r>
              <a:rPr lang="en-US" dirty="0"/>
              <a:t>X</a:t>
            </a:r>
            <a:r>
              <a:rPr lang="en-US" baseline="-25000" dirty="0"/>
              <a:t>i . </a:t>
            </a:r>
            <a:r>
              <a:rPr lang="en-US" dirty="0"/>
              <a:t>By using the following formulas:</a:t>
            </a:r>
            <a:endParaRPr lang="en-IN" b="1" dirty="0"/>
          </a:p>
          <a:p>
            <a:endParaRPr lang="en-IN" dirty="0"/>
          </a:p>
        </p:txBody>
      </p:sp>
    </p:spTree>
    <p:extLst>
      <p:ext uri="{BB962C8B-B14F-4D97-AF65-F5344CB8AC3E}">
        <p14:creationId xmlns:p14="http://schemas.microsoft.com/office/powerpoint/2010/main" val="3739277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1B7F-EE93-7F63-BAD7-5EBBBCE0DE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69574A-2540-4FA6-4436-BB78E06F28A1}"/>
              </a:ext>
            </a:extLst>
          </p:cNvPr>
          <p:cNvSpPr>
            <a:spLocks noGrp="1"/>
          </p:cNvSpPr>
          <p:nvPr>
            <p:ph idx="1"/>
          </p:nvPr>
        </p:nvSpPr>
        <p:spPr>
          <a:xfrm>
            <a:off x="838200" y="491613"/>
            <a:ext cx="10515600" cy="5685350"/>
          </a:xfrm>
        </p:spPr>
        <p:txBody>
          <a:bodyPr/>
          <a:lstStyle/>
          <a:p>
            <a:pPr fontAlgn="base"/>
            <a:r>
              <a:rPr lang="pt-BR" b="1" i="1" dirty="0"/>
              <a:t>h= </a:t>
            </a:r>
            <a:r>
              <a:rPr lang="en-US" b="1" i="1" dirty="0"/>
              <a:t>σ</a:t>
            </a:r>
            <a:r>
              <a:rPr lang="pt-BR" b="1" i="1" dirty="0"/>
              <a:t>(UX + Wh</a:t>
            </a:r>
            <a:r>
              <a:rPr lang="pt-BR" b="1" i="1" baseline="-25000" dirty="0"/>
              <a:t>-1</a:t>
            </a:r>
            <a:r>
              <a:rPr lang="pt-BR" b="1" i="1" dirty="0"/>
              <a:t> + B)</a:t>
            </a:r>
            <a:endParaRPr lang="en-IN" dirty="0"/>
          </a:p>
          <a:p>
            <a:pPr fontAlgn="base"/>
            <a:r>
              <a:rPr lang="pt-BR" b="1" i="1" dirty="0"/>
              <a:t>Y = O(</a:t>
            </a:r>
            <a:r>
              <a:rPr lang="pt-BR" b="1" i="1" dirty="0" err="1"/>
              <a:t>Vh</a:t>
            </a:r>
            <a:r>
              <a:rPr lang="pt-BR" b="1" i="1" dirty="0"/>
              <a:t> + C) </a:t>
            </a:r>
            <a:r>
              <a:rPr lang="pt-BR" b="1" i="1" dirty="0" err="1"/>
              <a:t>Hence</a:t>
            </a:r>
            <a:r>
              <a:rPr lang="pt-BR" b="1" i="1" dirty="0"/>
              <a:t> </a:t>
            </a:r>
            <a:endParaRPr lang="en-IN" dirty="0"/>
          </a:p>
          <a:p>
            <a:pPr fontAlgn="base"/>
            <a:r>
              <a:rPr lang="en-US" b="1" i="1" dirty="0"/>
              <a:t>Y = f (X, h , W, U, V, B, C)</a:t>
            </a:r>
            <a:endParaRPr lang="en-IN" dirty="0"/>
          </a:p>
          <a:p>
            <a:r>
              <a:rPr lang="en-US" dirty="0"/>
              <a:t>Here S is the State matrix which has element </a:t>
            </a:r>
            <a:r>
              <a:rPr lang="en-US" dirty="0" err="1"/>
              <a:t>si</a:t>
            </a:r>
            <a:r>
              <a:rPr lang="en-US" dirty="0"/>
              <a:t> as the state of the network at timestep </a:t>
            </a:r>
            <a:r>
              <a:rPr lang="en-US" dirty="0" err="1"/>
              <a:t>i</a:t>
            </a:r>
            <a:br>
              <a:rPr lang="en-US" dirty="0"/>
            </a:br>
            <a:r>
              <a:rPr lang="en-US" dirty="0"/>
              <a:t>The parameters in the network are W, U, V, c, b which are shared across timestep</a:t>
            </a:r>
            <a:endParaRPr lang="en-IN" dirty="0"/>
          </a:p>
          <a:p>
            <a:endParaRPr lang="en-IN" dirty="0"/>
          </a:p>
        </p:txBody>
      </p:sp>
    </p:spTree>
    <p:extLst>
      <p:ext uri="{BB962C8B-B14F-4D97-AF65-F5344CB8AC3E}">
        <p14:creationId xmlns:p14="http://schemas.microsoft.com/office/powerpoint/2010/main" val="2441353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5D43-B54D-91C2-AB61-99C7644E55AB}"/>
            </a:ext>
          </a:extLst>
        </p:cNvPr>
        <p:cNvGrpSpPr/>
        <p:nvPr/>
      </p:nvGrpSpPr>
      <p:grpSpPr>
        <a:xfrm>
          <a:off x="0" y="0"/>
          <a:ext cx="0" cy="0"/>
          <a:chOff x="0" y="0"/>
          <a:chExt cx="0" cy="0"/>
        </a:xfrm>
      </p:grpSpPr>
      <p:pic>
        <p:nvPicPr>
          <p:cNvPr id="4" name="Content Placeholder 3" descr="What is Recurrent Neural Network ">
            <a:extLst>
              <a:ext uri="{FF2B5EF4-FFF2-40B4-BE49-F238E27FC236}">
                <a16:creationId xmlns:a16="http://schemas.microsoft.com/office/drawing/2014/main" id="{1EEB9355-1EA4-FD51-5A47-C6875FB067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4065" y="806245"/>
            <a:ext cx="10461522" cy="4365523"/>
          </a:xfrm>
          <a:prstGeom prst="rect">
            <a:avLst/>
          </a:prstGeom>
          <a:noFill/>
          <a:ln>
            <a:noFill/>
          </a:ln>
        </p:spPr>
      </p:pic>
    </p:spTree>
    <p:extLst>
      <p:ext uri="{BB962C8B-B14F-4D97-AF65-F5344CB8AC3E}">
        <p14:creationId xmlns:p14="http://schemas.microsoft.com/office/powerpoint/2010/main" val="2786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AF718-586D-9CDA-9C1D-04439AFCD1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7588A-9022-F880-4CF3-3F4D4690D811}"/>
              </a:ext>
            </a:extLst>
          </p:cNvPr>
          <p:cNvSpPr>
            <a:spLocks noGrp="1"/>
          </p:cNvSpPr>
          <p:nvPr>
            <p:ph idx="1"/>
          </p:nvPr>
        </p:nvSpPr>
        <p:spPr>
          <a:xfrm>
            <a:off x="838200" y="344129"/>
            <a:ext cx="10515600" cy="5832834"/>
          </a:xfrm>
        </p:spPr>
        <p:txBody>
          <a:bodyPr/>
          <a:lstStyle/>
          <a:p>
            <a:r>
              <a:rPr lang="en-US" b="1" dirty="0"/>
              <a:t>RNN working: </a:t>
            </a:r>
            <a:r>
              <a:rPr lang="en-US" dirty="0"/>
              <a:t>In Recurrent Neural networks, the information cycles through a loop to the middle hidden layer.</a:t>
            </a:r>
            <a:endParaRPr lang="en-IN" dirty="0"/>
          </a:p>
          <a:p>
            <a:endParaRPr lang="en-IN" dirty="0"/>
          </a:p>
        </p:txBody>
      </p:sp>
      <p:pic>
        <p:nvPicPr>
          <p:cNvPr id="4" name="Picture 3">
            <a:extLst>
              <a:ext uri="{FF2B5EF4-FFF2-40B4-BE49-F238E27FC236}">
                <a16:creationId xmlns:a16="http://schemas.microsoft.com/office/drawing/2014/main" id="{ED323112-CE02-9C2A-ADAE-2B4CE264E9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484" y="1435510"/>
            <a:ext cx="9468464" cy="3293806"/>
          </a:xfrm>
          <a:prstGeom prst="rect">
            <a:avLst/>
          </a:prstGeom>
          <a:noFill/>
          <a:ln>
            <a:noFill/>
          </a:ln>
        </p:spPr>
      </p:pic>
    </p:spTree>
    <p:extLst>
      <p:ext uri="{BB962C8B-B14F-4D97-AF65-F5344CB8AC3E}">
        <p14:creationId xmlns:p14="http://schemas.microsoft.com/office/powerpoint/2010/main" val="277884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onvolutional Neural Network">
            <a:extLst>
              <a:ext uri="{FF2B5EF4-FFF2-40B4-BE49-F238E27FC236}">
                <a16:creationId xmlns:a16="http://schemas.microsoft.com/office/drawing/2014/main" id="{F02BDD01-65C7-9478-A837-7AB457999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38200"/>
            <a:ext cx="784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0B423-C03D-EAB2-B457-70158EA614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F72B57-3DF9-0511-049F-DBA436AE352B}"/>
              </a:ext>
            </a:extLst>
          </p:cNvPr>
          <p:cNvSpPr>
            <a:spLocks noGrp="1"/>
          </p:cNvSpPr>
          <p:nvPr>
            <p:ph idx="1"/>
          </p:nvPr>
        </p:nvSpPr>
        <p:spPr>
          <a:xfrm>
            <a:off x="838200" y="403123"/>
            <a:ext cx="10515600" cy="5773840"/>
          </a:xfrm>
        </p:spPr>
        <p:txBody>
          <a:bodyPr>
            <a:normAutofit lnSpcReduction="10000"/>
          </a:bodyPr>
          <a:lstStyle/>
          <a:p>
            <a:r>
              <a:rPr lang="en-US" dirty="0"/>
              <a:t>The input layer ‘x’ takes in the input to the neural network and processes it and passes it onto the middle layer.  The middle layer ‘h’ can consist of multiple hidden layers, each with its own activation functions and weights and biases. If you have a neural network where the various parameters of different hidden layers are not affected by the previous layer, </a:t>
            </a:r>
            <a:r>
              <a:rPr lang="en-US" dirty="0" err="1"/>
              <a:t>ie</a:t>
            </a:r>
            <a:r>
              <a:rPr lang="en-US" dirty="0"/>
              <a:t>: the neural network does not have memory, then you can use a recurrent neural network.</a:t>
            </a:r>
            <a:endParaRPr lang="en-IN" dirty="0"/>
          </a:p>
          <a:p>
            <a:pPr marL="0" indent="0" fontAlgn="base">
              <a:buNone/>
            </a:pPr>
            <a:endParaRPr lang="en-IN" dirty="0"/>
          </a:p>
          <a:p>
            <a:r>
              <a:rPr lang="en-US" dirty="0"/>
              <a:t>The Recurrent Neural Network consists of multiple fixed activation function units, one for each time step. Each unit has an internal state which is called the hidden state of the unit. This hidden state signifies the past knowledge that the network currently holds at a given time step. This hidden state is updated at every time step to signify the change in the knowledge of the network about the past. The hidden state is updated using the following recurrence relation:- </a:t>
            </a:r>
            <a:endParaRPr lang="en-IN" dirty="0"/>
          </a:p>
        </p:txBody>
      </p:sp>
    </p:spTree>
    <p:extLst>
      <p:ext uri="{BB962C8B-B14F-4D97-AF65-F5344CB8AC3E}">
        <p14:creationId xmlns:p14="http://schemas.microsoft.com/office/powerpoint/2010/main" val="2766535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060838B-02DD-D1BB-6B07-7BFFEE180F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1655" y="677123"/>
            <a:ext cx="1704975" cy="466725"/>
          </a:xfrm>
          <a:prstGeom prst="rect">
            <a:avLst/>
          </a:prstGeom>
          <a:noFill/>
          <a:ln>
            <a:noFill/>
          </a:ln>
        </p:spPr>
      </p:pic>
      <p:sp>
        <p:nvSpPr>
          <p:cNvPr id="10" name="TextBox 9">
            <a:extLst>
              <a:ext uri="{FF2B5EF4-FFF2-40B4-BE49-F238E27FC236}">
                <a16:creationId xmlns:a16="http://schemas.microsoft.com/office/drawing/2014/main" id="{0C1A7F09-0351-B635-0F44-8CC4E84979C0}"/>
              </a:ext>
            </a:extLst>
          </p:cNvPr>
          <p:cNvSpPr txBox="1"/>
          <p:nvPr/>
        </p:nvSpPr>
        <p:spPr>
          <a:xfrm>
            <a:off x="491612" y="286439"/>
            <a:ext cx="6096000" cy="390684"/>
          </a:xfrm>
          <a:prstGeom prst="rect">
            <a:avLst/>
          </a:prstGeom>
          <a:noFill/>
        </p:spPr>
        <p:txBody>
          <a:bodyPr wrap="square">
            <a:spAutoFit/>
          </a:bodyPr>
          <a:lstStyle/>
          <a:p>
            <a:pPr indent="457200" fontAlgn="base">
              <a:lnSpc>
                <a:spcPct val="115000"/>
              </a:lnSpc>
              <a:spcAft>
                <a:spcPts val="1000"/>
              </a:spcAft>
              <a:buNone/>
            </a:pPr>
            <a:r>
              <a:rPr lang="en-US" sz="1800" b="1"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The formula for calculating the current state:</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A9713B3-D2D7-1C41-12D5-A3336A917357}"/>
              </a:ext>
            </a:extLst>
          </p:cNvPr>
          <p:cNvSpPr txBox="1"/>
          <p:nvPr/>
        </p:nvSpPr>
        <p:spPr>
          <a:xfrm>
            <a:off x="1504336" y="1067807"/>
            <a:ext cx="6096000" cy="1705403"/>
          </a:xfrm>
          <a:prstGeom prst="rect">
            <a:avLst/>
          </a:prstGeom>
          <a:noFill/>
        </p:spPr>
        <p:txBody>
          <a:bodyPr wrap="square">
            <a:spAutoFit/>
          </a:bodyPr>
          <a:lstStyle/>
          <a:p>
            <a:pPr algn="just" fontAlgn="base">
              <a:lnSpc>
                <a:spcPct val="115000"/>
              </a:lnSpc>
              <a:spcAft>
                <a:spcPts val="750"/>
              </a:spcAft>
              <a:buNone/>
            </a:pPr>
            <a:r>
              <a:rPr lang="en-US" sz="1800" i="1"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where: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800" spc="10" baseline="-2500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-&gt; current state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800" spc="10" baseline="-2500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t-1</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-&gt; previous state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spc="1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spc="10" baseline="-2500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-&gt; input state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FAF648A-6357-65CB-B8CB-AC064D04C8E7}"/>
              </a:ext>
            </a:extLst>
          </p:cNvPr>
          <p:cNvSpPr txBox="1"/>
          <p:nvPr/>
        </p:nvSpPr>
        <p:spPr>
          <a:xfrm>
            <a:off x="904568" y="3367548"/>
            <a:ext cx="6096000" cy="390684"/>
          </a:xfrm>
          <a:prstGeom prst="rect">
            <a:avLst/>
          </a:prstGeom>
          <a:noFill/>
        </p:spPr>
        <p:txBody>
          <a:bodyPr wrap="square">
            <a:spAutoFit/>
          </a:bodyPr>
          <a:lstStyle/>
          <a:p>
            <a:pPr algn="just" fontAlgn="base">
              <a:lnSpc>
                <a:spcPct val="115000"/>
              </a:lnSpc>
              <a:spcAft>
                <a:spcPts val="1000"/>
              </a:spcAft>
              <a:buNone/>
            </a:pPr>
            <a:r>
              <a:rPr lang="en-US" sz="1800" b="1"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Formula for applying Activation function(tanh):</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AC2F6901-CCBA-0565-A79B-61E19180D1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7476" y="3935825"/>
            <a:ext cx="2627630" cy="441325"/>
          </a:xfrm>
          <a:prstGeom prst="rect">
            <a:avLst/>
          </a:prstGeom>
          <a:noFill/>
          <a:ln>
            <a:noFill/>
          </a:ln>
        </p:spPr>
      </p:pic>
      <p:sp>
        <p:nvSpPr>
          <p:cNvPr id="17" name="TextBox 16">
            <a:extLst>
              <a:ext uri="{FF2B5EF4-FFF2-40B4-BE49-F238E27FC236}">
                <a16:creationId xmlns:a16="http://schemas.microsoft.com/office/drawing/2014/main" id="{4CA74185-D49B-2E18-ED51-DE79A1E3A24B}"/>
              </a:ext>
            </a:extLst>
          </p:cNvPr>
          <p:cNvSpPr txBox="1"/>
          <p:nvPr/>
        </p:nvSpPr>
        <p:spPr>
          <a:xfrm>
            <a:off x="1078630" y="4377150"/>
            <a:ext cx="6096000" cy="1258614"/>
          </a:xfrm>
          <a:prstGeom prst="rect">
            <a:avLst/>
          </a:prstGeom>
          <a:noFill/>
        </p:spPr>
        <p:txBody>
          <a:bodyPr wrap="square">
            <a:spAutoFit/>
          </a:bodyPr>
          <a:lstStyle/>
          <a:p>
            <a:pPr algn="just" fontAlgn="base">
              <a:lnSpc>
                <a:spcPct val="115000"/>
              </a:lnSpc>
              <a:spcAft>
                <a:spcPts val="750"/>
              </a:spcAft>
              <a:buNone/>
            </a:pPr>
            <a:r>
              <a:rPr lang="en-US" sz="1800" i="1"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where: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spc="1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1800" spc="10" baseline="-2500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hh</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-&gt; weight at recurrent neuron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spc="1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1800" spc="10" baseline="-2500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xh</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-&gt; weight at input neuron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0894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141F2-E221-03CE-E121-B18307C337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C4539-1B15-3297-0046-A39E90CBB700}"/>
              </a:ext>
            </a:extLst>
          </p:cNvPr>
          <p:cNvSpPr>
            <a:spLocks noGrp="1"/>
          </p:cNvSpPr>
          <p:nvPr>
            <p:ph idx="1"/>
          </p:nvPr>
        </p:nvSpPr>
        <p:spPr>
          <a:xfrm>
            <a:off x="838200" y="314632"/>
            <a:ext cx="10515600" cy="5862331"/>
          </a:xfrm>
        </p:spPr>
        <p:txBody>
          <a:bodyPr/>
          <a:lstStyle/>
          <a:p>
            <a:r>
              <a:rPr lang="en-US" b="1" dirty="0"/>
              <a:t>The formula for calculating output:</a:t>
            </a:r>
            <a:r>
              <a:rPr lang="en-US" dirty="0"/>
              <a:t> </a:t>
            </a:r>
            <a:endParaRPr lang="en-IN" dirty="0"/>
          </a:p>
          <a:p>
            <a:endParaRPr lang="en-IN" dirty="0"/>
          </a:p>
        </p:txBody>
      </p:sp>
      <p:pic>
        <p:nvPicPr>
          <p:cNvPr id="4" name="Picture 3">
            <a:extLst>
              <a:ext uri="{FF2B5EF4-FFF2-40B4-BE49-F238E27FC236}">
                <a16:creationId xmlns:a16="http://schemas.microsoft.com/office/drawing/2014/main" id="{A61229EC-53FE-B96A-24E6-D8C3616C61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3604" y="862872"/>
            <a:ext cx="1788396" cy="572638"/>
          </a:xfrm>
          <a:prstGeom prst="rect">
            <a:avLst/>
          </a:prstGeom>
          <a:noFill/>
          <a:ln>
            <a:noFill/>
          </a:ln>
        </p:spPr>
      </p:pic>
      <p:sp>
        <p:nvSpPr>
          <p:cNvPr id="6" name="TextBox 5">
            <a:extLst>
              <a:ext uri="{FF2B5EF4-FFF2-40B4-BE49-F238E27FC236}">
                <a16:creationId xmlns:a16="http://schemas.microsoft.com/office/drawing/2014/main" id="{3E05BF92-830A-B0A2-979C-D759EEE13B5B}"/>
              </a:ext>
            </a:extLst>
          </p:cNvPr>
          <p:cNvSpPr txBox="1"/>
          <p:nvPr/>
        </p:nvSpPr>
        <p:spPr>
          <a:xfrm>
            <a:off x="1455174" y="1435510"/>
            <a:ext cx="6096000" cy="811825"/>
          </a:xfrm>
          <a:prstGeom prst="rect">
            <a:avLst/>
          </a:prstGeom>
          <a:noFill/>
        </p:spPr>
        <p:txBody>
          <a:bodyPr wrap="square">
            <a:spAutoFit/>
          </a:bodyPr>
          <a:lstStyle/>
          <a:p>
            <a:pPr algn="just" fontAlgn="base">
              <a:lnSpc>
                <a:spcPct val="115000"/>
              </a:lnSpc>
              <a:spcAft>
                <a:spcPts val="750"/>
              </a:spcAft>
              <a:buNone/>
            </a:pPr>
            <a:r>
              <a:rPr lang="en-US" sz="1800" spc="1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sz="1800" spc="10" baseline="-25000" dirty="0" err="1">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-&gt; output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1800" spc="10" baseline="-2500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hy</a:t>
            </a:r>
            <a:r>
              <a:rPr lang="en-US" sz="1800" spc="10" dirty="0">
                <a:solidFill>
                  <a:srgbClr val="273239"/>
                </a:solidFill>
                <a:effectLst/>
                <a:latin typeface="Times New Roman" panose="02020603050405020304" pitchFamily="18" charset="0"/>
                <a:ea typeface="Times New Roman" panose="02020603050405020304" pitchFamily="18" charset="0"/>
                <a:cs typeface="Times New Roman" panose="02020603050405020304" pitchFamily="18" charset="0"/>
              </a:rPr>
              <a:t> -&gt; weight at output layer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350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E5FF-6B67-3D07-9FE9-1C16AF076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F6AF8-A09C-F112-3227-FCC4CC15230D}"/>
              </a:ext>
            </a:extLst>
          </p:cNvPr>
          <p:cNvSpPr>
            <a:spLocks noGrp="1"/>
          </p:cNvSpPr>
          <p:nvPr>
            <p:ph type="title"/>
          </p:nvPr>
        </p:nvSpPr>
        <p:spPr/>
        <p:txBody>
          <a:bodyPr/>
          <a:lstStyle/>
          <a:p>
            <a:r>
              <a:rPr lang="en-US" b="1" dirty="0"/>
              <a:t>Training through RNN</a:t>
            </a:r>
            <a:r>
              <a:rPr lang="en-IN" b="1" dirty="0"/>
              <a:t>:</a:t>
            </a:r>
            <a:endParaRPr lang="en-IN" dirty="0"/>
          </a:p>
        </p:txBody>
      </p:sp>
      <p:sp>
        <p:nvSpPr>
          <p:cNvPr id="3" name="Content Placeholder 2">
            <a:extLst>
              <a:ext uri="{FF2B5EF4-FFF2-40B4-BE49-F238E27FC236}">
                <a16:creationId xmlns:a16="http://schemas.microsoft.com/office/drawing/2014/main" id="{413D329C-8498-CFCE-F36F-ACF64F953B01}"/>
              </a:ext>
            </a:extLst>
          </p:cNvPr>
          <p:cNvSpPr>
            <a:spLocks noGrp="1"/>
          </p:cNvSpPr>
          <p:nvPr>
            <p:ph idx="1"/>
          </p:nvPr>
        </p:nvSpPr>
        <p:spPr/>
        <p:txBody>
          <a:bodyPr>
            <a:normAutofit fontScale="85000" lnSpcReduction="10000"/>
          </a:bodyPr>
          <a:lstStyle/>
          <a:p>
            <a:pPr lvl="0" fontAlgn="base"/>
            <a:r>
              <a:rPr lang="en-US" dirty="0"/>
              <a:t>A single-time step of the input is provided to the network.</a:t>
            </a:r>
            <a:endParaRPr lang="en-IN" dirty="0"/>
          </a:p>
          <a:p>
            <a:pPr lvl="0" fontAlgn="base"/>
            <a:r>
              <a:rPr lang="en-US" dirty="0"/>
              <a:t>Then calculate its current state using a set of current input and the previous state.</a:t>
            </a:r>
            <a:endParaRPr lang="en-IN" dirty="0"/>
          </a:p>
          <a:p>
            <a:pPr lvl="0" fontAlgn="base"/>
            <a:r>
              <a:rPr lang="en-US" dirty="0"/>
              <a:t>The current ht becomes ht-1 for the next time step.</a:t>
            </a:r>
            <a:endParaRPr lang="en-IN" dirty="0"/>
          </a:p>
          <a:p>
            <a:pPr lvl="0" fontAlgn="base"/>
            <a:r>
              <a:rPr lang="en-US" dirty="0"/>
              <a:t>One can go as many time steps according to the problem and join the information from all the previous states.</a:t>
            </a:r>
            <a:endParaRPr lang="en-IN" dirty="0"/>
          </a:p>
          <a:p>
            <a:pPr lvl="0" fontAlgn="base"/>
            <a:r>
              <a:rPr lang="en-US" dirty="0"/>
              <a:t>Once all the time steps are completed the final current state is used to calculate the output.</a:t>
            </a:r>
            <a:endParaRPr lang="en-IN" dirty="0"/>
          </a:p>
          <a:p>
            <a:pPr lvl="0" fontAlgn="base"/>
            <a:r>
              <a:rPr lang="en-US" dirty="0"/>
              <a:t>The output is then compared to the actual output </a:t>
            </a:r>
            <a:r>
              <a:rPr lang="en-US" dirty="0" err="1"/>
              <a:t>i.e</a:t>
            </a:r>
            <a:r>
              <a:rPr lang="en-US" dirty="0"/>
              <a:t> the target output and the error is generated.</a:t>
            </a:r>
            <a:endParaRPr lang="en-IN" dirty="0"/>
          </a:p>
          <a:p>
            <a:pPr lvl="0" fontAlgn="base"/>
            <a:r>
              <a:rPr lang="en-US" dirty="0"/>
              <a:t>The error is then back-propagated to the network to update the weights and hence the network (RNN) is trained using Backpropagation through time.</a:t>
            </a:r>
            <a:endParaRPr lang="en-IN" dirty="0"/>
          </a:p>
          <a:p>
            <a:endParaRPr lang="en-IN" dirty="0"/>
          </a:p>
        </p:txBody>
      </p:sp>
    </p:spTree>
    <p:extLst>
      <p:ext uri="{BB962C8B-B14F-4D97-AF65-F5344CB8AC3E}">
        <p14:creationId xmlns:p14="http://schemas.microsoft.com/office/powerpoint/2010/main" val="4279628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4214E-AC76-F7CC-E69C-1741D1658953}"/>
              </a:ext>
            </a:extLst>
          </p:cNvPr>
          <p:cNvSpPr>
            <a:spLocks noGrp="1"/>
          </p:cNvSpPr>
          <p:nvPr>
            <p:ph idx="1"/>
          </p:nvPr>
        </p:nvSpPr>
        <p:spPr/>
        <p:txBody>
          <a:bodyPr/>
          <a:lstStyle/>
          <a:p>
            <a:r>
              <a:rPr lang="en-IN" dirty="0"/>
              <a:t>Recurrent connection</a:t>
            </a:r>
          </a:p>
          <a:p>
            <a:r>
              <a:rPr lang="en-IN" dirty="0"/>
              <a:t>Hidden state</a:t>
            </a:r>
          </a:p>
          <a:p>
            <a:r>
              <a:rPr lang="en-IN" dirty="0"/>
              <a:t>Backpropagation training time (BTT)</a:t>
            </a:r>
          </a:p>
          <a:p>
            <a:r>
              <a:rPr lang="en-IN" dirty="0"/>
              <a:t>Vanishing/Exploding Gradient</a:t>
            </a:r>
          </a:p>
          <a:p>
            <a:pPr marL="0" indent="0">
              <a:buNone/>
            </a:pPr>
            <a:r>
              <a:rPr lang="en-IN" dirty="0" err="1"/>
              <a:t>Applivation</a:t>
            </a:r>
            <a:r>
              <a:rPr lang="en-IN" dirty="0"/>
              <a:t> :</a:t>
            </a:r>
          </a:p>
          <a:p>
            <a:r>
              <a:rPr lang="en-IN" dirty="0"/>
              <a:t>Text generation</a:t>
            </a:r>
          </a:p>
          <a:p>
            <a:r>
              <a:rPr lang="en-IN" dirty="0"/>
              <a:t>Speech recognition</a:t>
            </a:r>
          </a:p>
          <a:p>
            <a:r>
              <a:rPr lang="en-IN" dirty="0"/>
              <a:t>Weather farecasting</a:t>
            </a:r>
          </a:p>
          <a:p>
            <a:pPr marL="0" indent="0">
              <a:buNone/>
            </a:pPr>
            <a:endParaRPr lang="en-IN" dirty="0"/>
          </a:p>
        </p:txBody>
      </p:sp>
    </p:spTree>
    <p:extLst>
      <p:ext uri="{BB962C8B-B14F-4D97-AF65-F5344CB8AC3E}">
        <p14:creationId xmlns:p14="http://schemas.microsoft.com/office/powerpoint/2010/main" val="552232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66A0B-0B75-15F2-D80C-06B551133E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4B160-4923-AF4A-B9C8-3D964AB59E86}"/>
              </a:ext>
            </a:extLst>
          </p:cNvPr>
          <p:cNvSpPr>
            <a:spLocks noGrp="1"/>
          </p:cNvSpPr>
          <p:nvPr>
            <p:ph idx="1"/>
          </p:nvPr>
        </p:nvSpPr>
        <p:spPr>
          <a:xfrm>
            <a:off x="838200" y="973394"/>
            <a:ext cx="10515600" cy="5203569"/>
          </a:xfrm>
        </p:spPr>
        <p:txBody>
          <a:bodyPr>
            <a:normAutofit/>
          </a:bodyPr>
          <a:lstStyle/>
          <a:p>
            <a:pPr fontAlgn="base"/>
            <a:r>
              <a:rPr lang="en-US" b="1" dirty="0"/>
              <a:t>Advantages of Recurrent Neural Network</a:t>
            </a:r>
            <a:endParaRPr lang="en-IN" b="1" dirty="0"/>
          </a:p>
          <a:p>
            <a:pPr lvl="0" fontAlgn="base"/>
            <a:r>
              <a:rPr lang="en-US" dirty="0"/>
              <a:t>An RNN remembers each and every piece of information through time. It is useful in time series prediction only because of the feature to remember previous inputs as well. This is called Long Short-Term Memory.</a:t>
            </a:r>
            <a:endParaRPr lang="en-IN" dirty="0"/>
          </a:p>
          <a:p>
            <a:pPr lvl="0" fontAlgn="base"/>
            <a:r>
              <a:rPr lang="en-US" dirty="0"/>
              <a:t>Recurrent neural networks are even used with convolutional layers to extend the effective pixel neighborhood.</a:t>
            </a:r>
            <a:endParaRPr lang="en-IN" dirty="0"/>
          </a:p>
          <a:p>
            <a:endParaRPr lang="en-IN" dirty="0"/>
          </a:p>
        </p:txBody>
      </p:sp>
    </p:spTree>
    <p:extLst>
      <p:ext uri="{BB962C8B-B14F-4D97-AF65-F5344CB8AC3E}">
        <p14:creationId xmlns:p14="http://schemas.microsoft.com/office/powerpoint/2010/main" val="27181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F179E-5B4D-8273-7696-5CA294AE09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DD566-2C55-340C-754D-5C00920F5A57}"/>
              </a:ext>
            </a:extLst>
          </p:cNvPr>
          <p:cNvSpPr>
            <a:spLocks noGrp="1"/>
          </p:cNvSpPr>
          <p:nvPr>
            <p:ph idx="1"/>
          </p:nvPr>
        </p:nvSpPr>
        <p:spPr/>
        <p:txBody>
          <a:bodyPr>
            <a:normAutofit/>
          </a:bodyPr>
          <a:lstStyle/>
          <a:p>
            <a:pPr fontAlgn="base"/>
            <a:r>
              <a:rPr lang="en-US" b="1" dirty="0"/>
              <a:t>Disadvantages of Recurrent Neural Network</a:t>
            </a:r>
            <a:endParaRPr lang="en-IN" dirty="0"/>
          </a:p>
          <a:p>
            <a:pPr lvl="0" fontAlgn="base"/>
            <a:r>
              <a:rPr lang="en-US" dirty="0"/>
              <a:t>Gradient vanishing and exploding problems.</a:t>
            </a:r>
            <a:endParaRPr lang="en-IN" dirty="0"/>
          </a:p>
          <a:p>
            <a:pPr lvl="0" fontAlgn="base"/>
            <a:r>
              <a:rPr lang="en-US" dirty="0"/>
              <a:t>Training an RNN is a very difficult task.</a:t>
            </a:r>
            <a:endParaRPr lang="en-IN" dirty="0"/>
          </a:p>
          <a:p>
            <a:pPr lvl="0" fontAlgn="base"/>
            <a:r>
              <a:rPr lang="en-US" dirty="0"/>
              <a:t>It cannot process very long sequences if using tanh or </a:t>
            </a:r>
            <a:r>
              <a:rPr lang="en-US" dirty="0" err="1"/>
              <a:t>relu</a:t>
            </a:r>
            <a:r>
              <a:rPr lang="en-US" dirty="0"/>
              <a:t> as an activation function.</a:t>
            </a:r>
            <a:endParaRPr lang="en-IN" dirty="0"/>
          </a:p>
          <a:p>
            <a:endParaRPr lang="en-IN" dirty="0"/>
          </a:p>
        </p:txBody>
      </p:sp>
    </p:spTree>
    <p:extLst>
      <p:ext uri="{BB962C8B-B14F-4D97-AF65-F5344CB8AC3E}">
        <p14:creationId xmlns:p14="http://schemas.microsoft.com/office/powerpoint/2010/main" val="664806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B34EA-221F-DB38-05B3-38514D3027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E75D3-18CB-6B82-6F6D-C0415EC071AF}"/>
              </a:ext>
            </a:extLst>
          </p:cNvPr>
          <p:cNvSpPr>
            <a:spLocks noGrp="1"/>
          </p:cNvSpPr>
          <p:nvPr>
            <p:ph idx="1"/>
          </p:nvPr>
        </p:nvSpPr>
        <p:spPr/>
        <p:txBody>
          <a:bodyPr/>
          <a:lstStyle/>
          <a:p>
            <a:pPr fontAlgn="base"/>
            <a:r>
              <a:rPr lang="en-US" b="1" dirty="0"/>
              <a:t>Applications of Recurrent Neural Network</a:t>
            </a:r>
            <a:endParaRPr lang="en-IN" dirty="0"/>
          </a:p>
          <a:p>
            <a:pPr lvl="0" fontAlgn="base"/>
            <a:r>
              <a:rPr lang="en-US" dirty="0"/>
              <a:t>Language Modelling and Generating Text</a:t>
            </a:r>
            <a:endParaRPr lang="en-IN" dirty="0"/>
          </a:p>
          <a:p>
            <a:pPr lvl="0" fontAlgn="base"/>
            <a:r>
              <a:rPr lang="en-US" dirty="0"/>
              <a:t>Speech Recognition</a:t>
            </a:r>
            <a:endParaRPr lang="en-IN" dirty="0"/>
          </a:p>
          <a:p>
            <a:pPr lvl="0" fontAlgn="base"/>
            <a:r>
              <a:rPr lang="en-US" dirty="0"/>
              <a:t>Machine Translation</a:t>
            </a:r>
            <a:endParaRPr lang="en-IN" dirty="0"/>
          </a:p>
          <a:p>
            <a:pPr lvl="0" fontAlgn="base"/>
            <a:r>
              <a:rPr lang="en-US" dirty="0"/>
              <a:t>Image Recognition, Face detection</a:t>
            </a:r>
            <a:endParaRPr lang="en-IN" dirty="0"/>
          </a:p>
          <a:p>
            <a:pPr lvl="0" fontAlgn="base"/>
            <a:r>
              <a:rPr lang="en-US" dirty="0"/>
              <a:t>Time series Forecasting</a:t>
            </a:r>
            <a:endParaRPr lang="en-IN" dirty="0"/>
          </a:p>
          <a:p>
            <a:endParaRPr lang="en-IN" dirty="0"/>
          </a:p>
        </p:txBody>
      </p:sp>
    </p:spTree>
    <p:extLst>
      <p:ext uri="{BB962C8B-B14F-4D97-AF65-F5344CB8AC3E}">
        <p14:creationId xmlns:p14="http://schemas.microsoft.com/office/powerpoint/2010/main" val="3817059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DEBB-D5A5-83DC-2B30-E50E034903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578CCD-2BEC-9B50-D22E-0B9EADFEAB99}"/>
              </a:ext>
            </a:extLst>
          </p:cNvPr>
          <p:cNvSpPr>
            <a:spLocks noGrp="1"/>
          </p:cNvSpPr>
          <p:nvPr>
            <p:ph idx="1"/>
          </p:nvPr>
        </p:nvSpPr>
        <p:spPr>
          <a:xfrm>
            <a:off x="838200" y="1130711"/>
            <a:ext cx="10515600" cy="3913238"/>
          </a:xfrm>
        </p:spPr>
        <p:txBody>
          <a:bodyPr/>
          <a:lstStyle/>
          <a:p>
            <a:pPr fontAlgn="base"/>
            <a:r>
              <a:rPr lang="en-US" b="1" u="sng" dirty="0"/>
              <a:t>Types Of RNN</a:t>
            </a:r>
            <a:r>
              <a:rPr lang="en-US" b="1" dirty="0"/>
              <a:t>: </a:t>
            </a:r>
            <a:r>
              <a:rPr lang="en-US" dirty="0"/>
              <a:t>There are four types of RNNs based on the number of inputs and outputs in the network.</a:t>
            </a:r>
            <a:endParaRPr lang="en-IN" b="1" dirty="0"/>
          </a:p>
          <a:p>
            <a:pPr lvl="0" fontAlgn="base"/>
            <a:r>
              <a:rPr lang="en-US" dirty="0"/>
              <a:t>One to One </a:t>
            </a:r>
            <a:endParaRPr lang="en-IN" dirty="0"/>
          </a:p>
          <a:p>
            <a:pPr lvl="0" fontAlgn="base"/>
            <a:r>
              <a:rPr lang="en-US" dirty="0"/>
              <a:t>One to Many </a:t>
            </a:r>
            <a:endParaRPr lang="en-IN" dirty="0"/>
          </a:p>
          <a:p>
            <a:pPr lvl="0" fontAlgn="base"/>
            <a:r>
              <a:rPr lang="en-US" dirty="0"/>
              <a:t>Many to One </a:t>
            </a:r>
            <a:endParaRPr lang="en-IN" dirty="0"/>
          </a:p>
          <a:p>
            <a:pPr lvl="0" fontAlgn="base"/>
            <a:r>
              <a:rPr lang="en-US" dirty="0"/>
              <a:t>Many to Many </a:t>
            </a:r>
            <a:endParaRPr lang="en-IN" dirty="0"/>
          </a:p>
          <a:p>
            <a:endParaRPr lang="en-IN" dirty="0"/>
          </a:p>
        </p:txBody>
      </p:sp>
    </p:spTree>
    <p:extLst>
      <p:ext uri="{BB962C8B-B14F-4D97-AF65-F5344CB8AC3E}">
        <p14:creationId xmlns:p14="http://schemas.microsoft.com/office/powerpoint/2010/main" val="1146677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1C84-405C-8FC7-F47E-163F32E29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9922E-731D-9AE7-3012-9E757A468ACD}"/>
              </a:ext>
            </a:extLst>
          </p:cNvPr>
          <p:cNvSpPr>
            <a:spLocks noGrp="1"/>
          </p:cNvSpPr>
          <p:nvPr>
            <p:ph type="title"/>
          </p:nvPr>
        </p:nvSpPr>
        <p:spPr/>
        <p:txBody>
          <a:bodyPr/>
          <a:lstStyle/>
          <a:p>
            <a:r>
              <a:rPr lang="en-US" dirty="0"/>
              <a:t>LSTM</a:t>
            </a:r>
            <a:endParaRPr lang="en-IN" dirty="0"/>
          </a:p>
        </p:txBody>
      </p:sp>
      <p:sp>
        <p:nvSpPr>
          <p:cNvPr id="3" name="Content Placeholder 2">
            <a:extLst>
              <a:ext uri="{FF2B5EF4-FFF2-40B4-BE49-F238E27FC236}">
                <a16:creationId xmlns:a16="http://schemas.microsoft.com/office/drawing/2014/main" id="{A16F0AB1-F3E5-BA4A-25D0-4B37F2266A1E}"/>
              </a:ext>
            </a:extLst>
          </p:cNvPr>
          <p:cNvSpPr>
            <a:spLocks noGrp="1"/>
          </p:cNvSpPr>
          <p:nvPr>
            <p:ph idx="1"/>
          </p:nvPr>
        </p:nvSpPr>
        <p:spPr/>
        <p:txBody>
          <a:bodyPr>
            <a:normAutofit/>
          </a:bodyPr>
          <a:lstStyle/>
          <a:p>
            <a:r>
              <a:rPr lang="en-US" b="1" dirty="0"/>
              <a:t>Long Short-Term Memory (LSTM): </a:t>
            </a:r>
            <a:r>
              <a:rPr lang="en-US" dirty="0"/>
              <a:t>LSTM is a type of Neural Network used in the field of Deep Learning. LSTM stands for Long-Short-term-Memory. LSTM is an improved version of the RNN (Recurrent Neural Network). LSTM is mainly used in Time series and Sequence data because RNN doesn't perform efficiently as the gap length rises. LSTM differs from conventional Feedforward Networks as it uses previous data and its output to affect the current predictions. LSTM is also better at retaining information for longer periods when compared with RNN. Long Short-Term Memory uses Gated Cells to remember or forget previous information.</a:t>
            </a:r>
            <a:endParaRPr lang="en-IN" b="1" dirty="0"/>
          </a:p>
          <a:p>
            <a:pPr marL="0" indent="0">
              <a:buNone/>
            </a:pPr>
            <a:endParaRPr lang="en-IN" dirty="0"/>
          </a:p>
          <a:p>
            <a:endParaRPr lang="en-IN" dirty="0"/>
          </a:p>
        </p:txBody>
      </p:sp>
    </p:spTree>
    <p:extLst>
      <p:ext uri="{BB962C8B-B14F-4D97-AF65-F5344CB8AC3E}">
        <p14:creationId xmlns:p14="http://schemas.microsoft.com/office/powerpoint/2010/main" val="127547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E054E4-B724-BAB8-A36E-63495CA895C7}"/>
              </a:ext>
            </a:extLst>
          </p:cNvPr>
          <p:cNvSpPr txBox="1"/>
          <p:nvPr/>
        </p:nvSpPr>
        <p:spPr>
          <a:xfrm>
            <a:off x="2362200" y="-188913"/>
            <a:ext cx="7924800" cy="5046663"/>
          </a:xfrm>
          <a:prstGeom prst="rect">
            <a:avLst/>
          </a:prstGeom>
          <a:noFill/>
        </p:spPr>
        <p:txBody>
          <a:bodyPr>
            <a:spAutoFit/>
          </a:bodyPr>
          <a:lstStyle/>
          <a:p>
            <a:pPr algn="just">
              <a:lnSpc>
                <a:spcPct val="107000"/>
              </a:lnSpc>
              <a:spcAft>
                <a:spcPts val="800"/>
              </a:spcAft>
              <a:defRPr/>
            </a:pPr>
            <a:r>
              <a:rPr lang="en-IN" sz="3200" kern="0" dirty="0">
                <a:solidFill>
                  <a:srgbClr val="610B38"/>
                </a:solidFill>
                <a:latin typeface="Helvetica" panose="020B0604020202020204" pitchFamily="34" charset="0"/>
                <a:ea typeface="Times New Roman" panose="02020603050405020304" pitchFamily="18" charset="0"/>
                <a:cs typeface="Times New Roman" panose="02020603050405020304" pitchFamily="18" charset="0"/>
              </a:rPr>
              <a:t>Working of CNN</a:t>
            </a:r>
            <a:endParaRPr lang="en-IN"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defRPr/>
            </a:pPr>
            <a:r>
              <a:rPr lang="en-IN" kern="0" dirty="0">
                <a:solidFill>
                  <a:srgbClr val="333333"/>
                </a:solidFill>
                <a:latin typeface="Segoe UI" panose="020B0502040204020203" pitchFamily="34" charset="0"/>
                <a:ea typeface="Times New Roman" panose="02020603050405020304" pitchFamily="18" charset="0"/>
                <a:cs typeface="Times New Roman" panose="02020603050405020304" pitchFamily="18" charset="0"/>
              </a:rPr>
              <a:t>Generally, a Convolutional Neural Network has three layers, which are as follows;</a:t>
            </a:r>
            <a:endParaRPr lang="en-IN" sz="16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75"/>
              </a:lnSpc>
              <a:spcBef>
                <a:spcPts val="300"/>
              </a:spcBef>
              <a:spcAft>
                <a:spcPts val="800"/>
              </a:spcAft>
              <a:buSzPts val="1000"/>
              <a:buFont typeface="Courier New" panose="02070309020205020404" pitchFamily="49" charset="0"/>
              <a:buChar char="o"/>
              <a:tabLst>
                <a:tab pos="457200" algn="l"/>
              </a:tabLst>
              <a:defRPr/>
            </a:pPr>
            <a:r>
              <a:rPr lang="en-IN" b="1"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Input:</a:t>
            </a:r>
            <a:r>
              <a:rPr lang="en-IN"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If the image consists of 32 widths, 32 height encompassing three R, G, B channels, then it will hold the raw pixel([32x32x3]) values of an image.</a:t>
            </a:r>
            <a:endParaRPr lang="en-IN" sz="16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75"/>
              </a:lnSpc>
              <a:spcBef>
                <a:spcPts val="300"/>
              </a:spcBef>
              <a:spcAft>
                <a:spcPts val="800"/>
              </a:spcAft>
              <a:buSzPts val="1000"/>
              <a:buFont typeface="Courier New" panose="02070309020205020404" pitchFamily="49" charset="0"/>
              <a:buChar char="o"/>
              <a:tabLst>
                <a:tab pos="457200" algn="l"/>
              </a:tabLst>
              <a:defRPr/>
            </a:pPr>
            <a:r>
              <a:rPr lang="en-IN" b="1"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Convolution:</a:t>
            </a:r>
            <a:r>
              <a:rPr lang="en-IN"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It computes the output of those neurons, which are associated with input's local regions, such that each neuron will calculate a dot product in between weights and a small region to which they are actually linked to in the input volume. For example, if we choose to incorporate 12 filters, then it will result in a volume of [32x32x12].</a:t>
            </a:r>
            <a:endParaRPr lang="en-IN" sz="16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75"/>
              </a:lnSpc>
              <a:spcBef>
                <a:spcPts val="300"/>
              </a:spcBef>
              <a:spcAft>
                <a:spcPts val="800"/>
              </a:spcAft>
              <a:buSzPts val="1000"/>
              <a:buFont typeface="Courier New" panose="02070309020205020404" pitchFamily="49" charset="0"/>
              <a:buChar char="o"/>
              <a:tabLst>
                <a:tab pos="457200" algn="l"/>
              </a:tabLst>
              <a:defRPr/>
            </a:pPr>
            <a:r>
              <a:rPr lang="en-IN" b="1" kern="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ReLU</a:t>
            </a:r>
            <a:r>
              <a:rPr lang="en-IN" b="1"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Layer:</a:t>
            </a:r>
            <a:r>
              <a:rPr lang="en-IN"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It is specially used to apply an activation function elementwise, like as max (0, x) thresholding at zero. It results in ([32x32x12]), which relates to an unchanged size of the volume.</a:t>
            </a:r>
            <a:endParaRPr lang="en-IN" sz="16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75"/>
              </a:lnSpc>
              <a:spcBef>
                <a:spcPts val="300"/>
              </a:spcBef>
              <a:spcAft>
                <a:spcPts val="800"/>
              </a:spcAft>
              <a:buSzPts val="1000"/>
              <a:buFont typeface="Courier New" panose="02070309020205020404" pitchFamily="49" charset="0"/>
              <a:buChar char="o"/>
              <a:tabLst>
                <a:tab pos="457200" algn="l"/>
              </a:tabLst>
              <a:defRPr/>
            </a:pPr>
            <a:r>
              <a:rPr lang="en-IN" b="1"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Pooling:</a:t>
            </a:r>
            <a:r>
              <a:rPr lang="en-IN"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This layer is used to perform a </a:t>
            </a:r>
            <a:r>
              <a:rPr lang="en-IN" kern="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downsampling</a:t>
            </a:r>
            <a:r>
              <a:rPr lang="en-IN"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operation along the spatial dimensions (width, height) that results in [16x16x12] volume.</a:t>
            </a:r>
            <a:endParaRPr lang="en-IN" sz="16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FA903-0436-0242-0853-2EBBBEEE60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A5F82-D507-CCD6-911B-8E1BD8673354}"/>
              </a:ext>
            </a:extLst>
          </p:cNvPr>
          <p:cNvSpPr>
            <a:spLocks noGrp="1"/>
          </p:cNvSpPr>
          <p:nvPr>
            <p:ph idx="1"/>
          </p:nvPr>
        </p:nvSpPr>
        <p:spPr>
          <a:xfrm>
            <a:off x="838200" y="580103"/>
            <a:ext cx="10515600" cy="5596860"/>
          </a:xfrm>
        </p:spPr>
        <p:txBody>
          <a:bodyPr/>
          <a:lstStyle/>
          <a:p>
            <a:r>
              <a:rPr lang="en-US" dirty="0"/>
              <a:t>LSTM was designed by </a:t>
            </a:r>
            <a:r>
              <a:rPr lang="en-US" b="1" dirty="0"/>
              <a:t>Hochreiter &amp; </a:t>
            </a:r>
            <a:r>
              <a:rPr lang="en-US" b="1" dirty="0" err="1"/>
              <a:t>Schmidhuber</a:t>
            </a:r>
            <a:r>
              <a:rPr lang="en-US" dirty="0"/>
              <a:t>. It's a challenging task to get your head around LSTM as it belongs to the complex area of Deep Learning. LSTM deals with algorithms to uncover the underlying relationships in the given sequential data. The </a:t>
            </a:r>
            <a:r>
              <a:rPr lang="en-US" b="1" dirty="0"/>
              <a:t>chain structure LSTM</a:t>
            </a:r>
            <a:r>
              <a:rPr lang="en-US" dirty="0"/>
              <a:t> contains four neural networks and different memory blocks called </a:t>
            </a:r>
            <a:r>
              <a:rPr lang="en-US" b="1" dirty="0"/>
              <a:t>cells</a:t>
            </a:r>
            <a:r>
              <a:rPr lang="en-US" dirty="0"/>
              <a:t>. The LSTM may keep information for a long time by default, and information is retained by the cells, and the three gates do the memory manipulations.</a:t>
            </a:r>
            <a:endParaRPr lang="en-IN" dirty="0"/>
          </a:p>
          <a:p>
            <a:endParaRPr lang="en-IN" dirty="0"/>
          </a:p>
        </p:txBody>
      </p:sp>
    </p:spTree>
    <p:extLst>
      <p:ext uri="{BB962C8B-B14F-4D97-AF65-F5344CB8AC3E}">
        <p14:creationId xmlns:p14="http://schemas.microsoft.com/office/powerpoint/2010/main" val="1904794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DBF08-CCDE-E6E7-1D91-1D687561101C}"/>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664E0D-D98D-BE7B-2A50-54DACE66844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539"/>
          <a:stretch/>
        </p:blipFill>
        <p:spPr bwMode="auto">
          <a:xfrm>
            <a:off x="2054942" y="835742"/>
            <a:ext cx="8622890" cy="32741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6934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3B1A0-BF86-5CDC-429D-C72DAE675E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D659A6-9D6C-D568-36F0-D8A9F638ABDE}"/>
              </a:ext>
            </a:extLst>
          </p:cNvPr>
          <p:cNvSpPr>
            <a:spLocks noGrp="1"/>
          </p:cNvSpPr>
          <p:nvPr>
            <p:ph idx="1"/>
          </p:nvPr>
        </p:nvSpPr>
        <p:spPr>
          <a:xfrm>
            <a:off x="838200" y="511277"/>
            <a:ext cx="10515600" cy="5665686"/>
          </a:xfrm>
        </p:spPr>
        <p:txBody>
          <a:bodyPr>
            <a:normAutofit lnSpcReduction="10000"/>
          </a:bodyPr>
          <a:lstStyle/>
          <a:p>
            <a:r>
              <a:rPr lang="en-US" b="1" dirty="0"/>
              <a:t>Need of LSTM: </a:t>
            </a:r>
            <a:r>
              <a:rPr lang="en-US" dirty="0"/>
              <a:t>LSTM was introduced to tackle the problems and challenges in Recurrent Neural Networks. It touches on the topic of RNN. RNN is a type of Neural Network that stores the previous output to help improve its future predictions. Vanilla RNN has a “short-term” memory. The input at the beginning of the sequence doesn’t affect the output of the Network after a while, maybe 3 or 4 inputs. This is called a long-term dependency issue.</a:t>
            </a:r>
            <a:endParaRPr lang="en-IN" b="1" dirty="0"/>
          </a:p>
          <a:p>
            <a:pPr marL="0" indent="0">
              <a:buNone/>
            </a:pPr>
            <a:endParaRPr lang="en-IN" dirty="0"/>
          </a:p>
          <a:p>
            <a:r>
              <a:rPr lang="en-US" b="1" dirty="0"/>
              <a:t>Example:</a:t>
            </a:r>
            <a:endParaRPr lang="en-IN" dirty="0"/>
          </a:p>
          <a:p>
            <a:r>
              <a:rPr lang="en-US" dirty="0"/>
              <a:t>Let’s take this sentence.</a:t>
            </a:r>
            <a:endParaRPr lang="en-IN" dirty="0"/>
          </a:p>
          <a:p>
            <a:r>
              <a:rPr lang="en-US" b="1" dirty="0"/>
              <a:t>The Sun rises in the ______.</a:t>
            </a:r>
            <a:endParaRPr lang="en-IN" dirty="0"/>
          </a:p>
          <a:p>
            <a:r>
              <a:rPr lang="en-US" dirty="0"/>
              <a:t>An RNN could easily return the correct output that the sun rises in the East as all the necessary information is nearby.</a:t>
            </a:r>
            <a:endParaRPr lang="en-IN" dirty="0"/>
          </a:p>
          <a:p>
            <a:endParaRPr lang="en-IN" dirty="0"/>
          </a:p>
        </p:txBody>
      </p:sp>
    </p:spTree>
    <p:extLst>
      <p:ext uri="{BB962C8B-B14F-4D97-AF65-F5344CB8AC3E}">
        <p14:creationId xmlns:p14="http://schemas.microsoft.com/office/powerpoint/2010/main" val="1953961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D3A8-B8A3-83C5-11E9-03B7EDF4A8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872CE-E1A4-26A6-A6C1-1D4DFC8312CC}"/>
              </a:ext>
            </a:extLst>
          </p:cNvPr>
          <p:cNvSpPr>
            <a:spLocks noGrp="1"/>
          </p:cNvSpPr>
          <p:nvPr>
            <p:ph idx="1"/>
          </p:nvPr>
        </p:nvSpPr>
        <p:spPr>
          <a:xfrm>
            <a:off x="838200" y="383458"/>
            <a:ext cx="10515600" cy="5793505"/>
          </a:xfrm>
        </p:spPr>
        <p:txBody>
          <a:bodyPr/>
          <a:lstStyle/>
          <a:p>
            <a:r>
              <a:rPr lang="en-US" b="1" dirty="0"/>
              <a:t>Structure of LSTM: </a:t>
            </a:r>
            <a:r>
              <a:rPr lang="en-US" dirty="0"/>
              <a:t>LSTM is a cell that consists of 3 gates. A forget gate, input gate, and output gate. The gates decide which information is important and which information can be forgotten. The cell has two states Cell State and Hidden State. They are continuously updated and carry the information from the previous to the current time steps. The cell state is the “long-term” memory, while the hidden state is the “short-term” memory. </a:t>
            </a:r>
            <a:endParaRPr lang="en-IN" b="1" dirty="0"/>
          </a:p>
          <a:p>
            <a:endParaRPr lang="en-IN" dirty="0"/>
          </a:p>
        </p:txBody>
      </p:sp>
      <p:pic>
        <p:nvPicPr>
          <p:cNvPr id="4" name="Picture 3">
            <a:extLst>
              <a:ext uri="{FF2B5EF4-FFF2-40B4-BE49-F238E27FC236}">
                <a16:creationId xmlns:a16="http://schemas.microsoft.com/office/drawing/2014/main" id="{1A99F32D-2532-5F52-85AC-14A5927EA6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398"/>
          <a:stretch/>
        </p:blipFill>
        <p:spPr bwMode="auto">
          <a:xfrm>
            <a:off x="1838632" y="3182640"/>
            <a:ext cx="8426245" cy="32919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909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5628DF-BB4F-93D5-7460-EE64DC65C178}"/>
              </a:ext>
            </a:extLst>
          </p:cNvPr>
          <p:cNvSpPr>
            <a:spLocks noGrp="1"/>
          </p:cNvSpPr>
          <p:nvPr>
            <p:ph idx="1"/>
          </p:nvPr>
        </p:nvSpPr>
        <p:spPr>
          <a:xfrm>
            <a:off x="838200" y="353961"/>
            <a:ext cx="10515600" cy="5823002"/>
          </a:xfrm>
        </p:spPr>
        <p:txBody>
          <a:bodyPr/>
          <a:lstStyle/>
          <a:p>
            <a:r>
              <a:rPr lang="en-US" b="1" dirty="0"/>
              <a:t>Forget Gate: </a:t>
            </a:r>
            <a:r>
              <a:rPr lang="en-US" dirty="0"/>
              <a:t>Forget gate is responsible for deciding what information should be </a:t>
            </a:r>
            <a:r>
              <a:rPr lang="en-US" b="1" dirty="0"/>
              <a:t>removed from the cell state</a:t>
            </a:r>
            <a:r>
              <a:rPr lang="en-US" dirty="0"/>
              <a:t>. It takes in the hidden state of the previous time-step and the current input and passes it to a </a:t>
            </a:r>
            <a:r>
              <a:rPr lang="en-US" b="1" dirty="0"/>
              <a:t>Sigma</a:t>
            </a:r>
            <a:r>
              <a:rPr lang="en-US" dirty="0"/>
              <a:t> Activation Function, which outputs a value between 0 and 1, where 0 means forget and 1 means keep</a:t>
            </a:r>
            <a:endParaRPr lang="en-IN" dirty="0"/>
          </a:p>
        </p:txBody>
      </p:sp>
      <p:pic>
        <p:nvPicPr>
          <p:cNvPr id="4" name="Picture 3">
            <a:extLst>
              <a:ext uri="{FF2B5EF4-FFF2-40B4-BE49-F238E27FC236}">
                <a16:creationId xmlns:a16="http://schemas.microsoft.com/office/drawing/2014/main" id="{3679DAC9-198F-54B6-4C1F-E41B1FE202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576" t="17021" r="35007" b="47234"/>
          <a:stretch/>
        </p:blipFill>
        <p:spPr bwMode="auto">
          <a:xfrm>
            <a:off x="4001729" y="2418735"/>
            <a:ext cx="4660490" cy="16321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1864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C2445-0610-394E-FD94-ACF6B7F666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847A9-D82E-5813-12DE-AF3A57EEC4BE}"/>
              </a:ext>
            </a:extLst>
          </p:cNvPr>
          <p:cNvSpPr>
            <a:spLocks noGrp="1"/>
          </p:cNvSpPr>
          <p:nvPr>
            <p:ph idx="1"/>
          </p:nvPr>
        </p:nvSpPr>
        <p:spPr>
          <a:xfrm>
            <a:off x="838200" y="403123"/>
            <a:ext cx="10515600" cy="5773840"/>
          </a:xfrm>
        </p:spPr>
        <p:txBody>
          <a:bodyPr/>
          <a:lstStyle/>
          <a:p>
            <a:r>
              <a:rPr lang="en-US" b="1" dirty="0"/>
              <a:t>Input Gate: </a:t>
            </a:r>
            <a:r>
              <a:rPr lang="en-US" dirty="0"/>
              <a:t>The Input Gate considers the current input and the hidden state of the previous time step. The input gate is used to </a:t>
            </a:r>
            <a:r>
              <a:rPr lang="en-US" b="1" dirty="0"/>
              <a:t>update the cell state</a:t>
            </a:r>
            <a:r>
              <a:rPr lang="en-US" dirty="0"/>
              <a:t> value. It has two parts. The first part contains the </a:t>
            </a:r>
            <a:r>
              <a:rPr lang="en-US" b="1" dirty="0"/>
              <a:t>Sigma activation</a:t>
            </a:r>
            <a:r>
              <a:rPr lang="en-US" dirty="0"/>
              <a:t> function. Its purpose is to decide what percent of the information is required. The second part passes the two values to a </a:t>
            </a:r>
            <a:r>
              <a:rPr lang="en-US" b="1" dirty="0"/>
              <a:t>Tanh activation</a:t>
            </a:r>
            <a:r>
              <a:rPr lang="en-US" dirty="0"/>
              <a:t> function. It aims to map the data between -1 and 1. To obtain the relevant information required from the output of Tanh, we multiply it by the output of the Sigma function. This is the output of the Input gate, which updates the cell state.</a:t>
            </a:r>
            <a:endParaRPr lang="en-IN" dirty="0"/>
          </a:p>
          <a:p>
            <a:endParaRPr lang="en-IN" dirty="0"/>
          </a:p>
        </p:txBody>
      </p:sp>
      <p:pic>
        <p:nvPicPr>
          <p:cNvPr id="4" name="Picture 3">
            <a:extLst>
              <a:ext uri="{FF2B5EF4-FFF2-40B4-BE49-F238E27FC236}">
                <a16:creationId xmlns:a16="http://schemas.microsoft.com/office/drawing/2014/main" id="{697A93FF-19DA-6C54-FD6F-A1FEFA3927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81" t="17669" r="36011" b="42105"/>
          <a:stretch/>
        </p:blipFill>
        <p:spPr bwMode="auto">
          <a:xfrm>
            <a:off x="3647768" y="4119716"/>
            <a:ext cx="5181599" cy="20572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6342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AE7A4-E5E1-2D61-5E6C-EC0FE591CF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121F2-A9E7-3516-2873-FF4391A5D321}"/>
              </a:ext>
            </a:extLst>
          </p:cNvPr>
          <p:cNvSpPr>
            <a:spLocks noGrp="1"/>
          </p:cNvSpPr>
          <p:nvPr>
            <p:ph idx="1"/>
          </p:nvPr>
        </p:nvSpPr>
        <p:spPr>
          <a:xfrm>
            <a:off x="838200" y="383458"/>
            <a:ext cx="10515600" cy="5793505"/>
          </a:xfrm>
        </p:spPr>
        <p:txBody>
          <a:bodyPr/>
          <a:lstStyle/>
          <a:p>
            <a:r>
              <a:rPr lang="en-US" b="1" dirty="0"/>
              <a:t>Output Gate: </a:t>
            </a:r>
            <a:r>
              <a:rPr lang="en-US" dirty="0"/>
              <a:t>The output gate returns the hidden state for the next time stamp. The output gate has two parts. The first part is a </a:t>
            </a:r>
            <a:r>
              <a:rPr lang="en-US" b="1" dirty="0"/>
              <a:t>Sigma function</a:t>
            </a:r>
            <a:r>
              <a:rPr lang="en-US" dirty="0"/>
              <a:t>, which serves the same purpose as the other two gates, to decide the percent of the relevant information required. Next, the newly updated cell state is passed through a </a:t>
            </a:r>
            <a:r>
              <a:rPr lang="en-US" b="1" dirty="0"/>
              <a:t>Tanh function</a:t>
            </a:r>
            <a:r>
              <a:rPr lang="en-US" dirty="0"/>
              <a:t> and multiplied by the output from the sigma function. This is now the </a:t>
            </a:r>
            <a:r>
              <a:rPr lang="en-US" b="1" dirty="0"/>
              <a:t>new hidden state</a:t>
            </a:r>
            <a:r>
              <a:rPr lang="en-US" dirty="0"/>
              <a:t>.</a:t>
            </a:r>
            <a:endParaRPr lang="en-IN" dirty="0"/>
          </a:p>
          <a:p>
            <a:endParaRPr lang="en-IN" dirty="0"/>
          </a:p>
        </p:txBody>
      </p:sp>
      <p:pic>
        <p:nvPicPr>
          <p:cNvPr id="4" name="Picture 3">
            <a:extLst>
              <a:ext uri="{FF2B5EF4-FFF2-40B4-BE49-F238E27FC236}">
                <a16:creationId xmlns:a16="http://schemas.microsoft.com/office/drawing/2014/main" id="{0A5C6441-DA24-C790-A4ED-3305D099B3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442" t="15413" r="37303" b="43609"/>
          <a:stretch/>
        </p:blipFill>
        <p:spPr bwMode="auto">
          <a:xfrm>
            <a:off x="3523481" y="3106994"/>
            <a:ext cx="5463203" cy="16223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0641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E923E-6F9D-7855-5AA6-945465FC3D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22D534-EC58-3A73-77C4-CB1585F33953}"/>
              </a:ext>
            </a:extLst>
          </p:cNvPr>
          <p:cNvSpPr>
            <a:spLocks noGrp="1"/>
          </p:cNvSpPr>
          <p:nvPr>
            <p:ph idx="1"/>
          </p:nvPr>
        </p:nvSpPr>
        <p:spPr>
          <a:xfrm>
            <a:off x="838200" y="432619"/>
            <a:ext cx="10515600" cy="5744344"/>
          </a:xfrm>
        </p:spPr>
        <p:txBody>
          <a:bodyPr/>
          <a:lstStyle/>
          <a:p>
            <a:r>
              <a:rPr lang="en-US" b="1" dirty="0"/>
              <a:t>Cell State: </a:t>
            </a:r>
            <a:r>
              <a:rPr lang="en-US" dirty="0"/>
              <a:t>The forget gate and input gate update the cell state. The cell state of the previous state is multiplied by the output of the forget gate. The output of this state is then summed with the output of the input gate. This value is then used to calculate </a:t>
            </a:r>
            <a:r>
              <a:rPr lang="en-US" b="1" dirty="0"/>
              <a:t>hidden state</a:t>
            </a:r>
            <a:r>
              <a:rPr lang="en-US" dirty="0"/>
              <a:t> in the output gate.</a:t>
            </a:r>
            <a:endParaRPr lang="en-IN" dirty="0"/>
          </a:p>
          <a:p>
            <a:endParaRPr lang="en-IN" dirty="0"/>
          </a:p>
        </p:txBody>
      </p:sp>
      <p:pic>
        <p:nvPicPr>
          <p:cNvPr id="4" name="Picture 3">
            <a:extLst>
              <a:ext uri="{FF2B5EF4-FFF2-40B4-BE49-F238E27FC236}">
                <a16:creationId xmlns:a16="http://schemas.microsoft.com/office/drawing/2014/main" id="{8566B3A4-2C59-02A7-6261-8DBC7372E8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872" t="17446" r="36873" b="46809"/>
          <a:stretch/>
        </p:blipFill>
        <p:spPr bwMode="auto">
          <a:xfrm>
            <a:off x="3736258" y="2430027"/>
            <a:ext cx="4247535" cy="17495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9276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E16D-554A-6466-6CD2-F87804C699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59DDD8-8644-39C2-E34A-49D6FC5045CB}"/>
              </a:ext>
            </a:extLst>
          </p:cNvPr>
          <p:cNvSpPr>
            <a:spLocks noGrp="1"/>
          </p:cNvSpPr>
          <p:nvPr>
            <p:ph idx="1"/>
          </p:nvPr>
        </p:nvSpPr>
        <p:spPr>
          <a:xfrm>
            <a:off x="838200" y="727587"/>
            <a:ext cx="10515600" cy="5449376"/>
          </a:xfrm>
        </p:spPr>
        <p:txBody>
          <a:bodyPr/>
          <a:lstStyle/>
          <a:p>
            <a:r>
              <a:rPr lang="en-US" b="1" dirty="0"/>
              <a:t>LSTM Working: </a:t>
            </a:r>
            <a:r>
              <a:rPr lang="en-US" dirty="0"/>
              <a:t>The LSTM architecture is similar to RNN, but instead of the feedback loop has an LSTM cell. The sequence of LSTM cells in each layer is fed with the output of the last cell. This enables the cell to get the previous inputs and sequence information. A cyclic set of steps happens in each LSTM cell</a:t>
            </a:r>
            <a:endParaRPr lang="en-IN" b="1" dirty="0"/>
          </a:p>
          <a:p>
            <a:pPr lvl="0"/>
            <a:r>
              <a:rPr lang="en-US" dirty="0"/>
              <a:t>The Forget gate is computed.</a:t>
            </a:r>
            <a:endParaRPr lang="en-IN" dirty="0"/>
          </a:p>
          <a:p>
            <a:pPr lvl="0"/>
            <a:r>
              <a:rPr lang="en-US" dirty="0"/>
              <a:t>The Input gate value is computed.</a:t>
            </a:r>
            <a:endParaRPr lang="en-IN" dirty="0"/>
          </a:p>
          <a:p>
            <a:pPr lvl="0"/>
            <a:r>
              <a:rPr lang="en-US" dirty="0"/>
              <a:t>The Cell state is updated using the above two outputs.</a:t>
            </a:r>
            <a:endParaRPr lang="en-IN" dirty="0"/>
          </a:p>
          <a:p>
            <a:pPr lvl="0"/>
            <a:r>
              <a:rPr lang="en-US" dirty="0"/>
              <a:t>The output (hidden state) is computed using the output gate.</a:t>
            </a:r>
            <a:endParaRPr lang="en-IN" dirty="0"/>
          </a:p>
          <a:p>
            <a:endParaRPr lang="en-IN" dirty="0"/>
          </a:p>
        </p:txBody>
      </p:sp>
    </p:spTree>
    <p:extLst>
      <p:ext uri="{BB962C8B-B14F-4D97-AF65-F5344CB8AC3E}">
        <p14:creationId xmlns:p14="http://schemas.microsoft.com/office/powerpoint/2010/main" val="3374022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92F67-66E4-0E9E-68C7-5D75E96CF8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0323B-82B2-628C-0F44-C413D39F84E7}"/>
              </a:ext>
            </a:extLst>
          </p:cNvPr>
          <p:cNvSpPr>
            <a:spLocks noGrp="1"/>
          </p:cNvSpPr>
          <p:nvPr>
            <p:ph idx="1"/>
          </p:nvPr>
        </p:nvSpPr>
        <p:spPr>
          <a:xfrm>
            <a:off x="838200" y="196645"/>
            <a:ext cx="10515600" cy="5980318"/>
          </a:xfrm>
        </p:spPr>
        <p:txBody>
          <a:bodyPr/>
          <a:lstStyle/>
          <a:p>
            <a:pPr marL="0" indent="0">
              <a:buNone/>
            </a:pPr>
            <a:r>
              <a:rPr lang="en-US" b="1" dirty="0"/>
              <a:t>Applications of LSTM:</a:t>
            </a:r>
            <a:endParaRPr lang="en-IN" b="1" dirty="0"/>
          </a:p>
          <a:p>
            <a:pPr lvl="0"/>
            <a:r>
              <a:rPr lang="en-US" b="1" dirty="0"/>
              <a:t>Language Modeling</a:t>
            </a:r>
            <a:r>
              <a:rPr lang="en-US" dirty="0"/>
              <a:t>: LSTMs have been used to build language models that can generate natural language text, such as in machine translation systems or chatbots. </a:t>
            </a:r>
            <a:endParaRPr lang="en-IN" dirty="0"/>
          </a:p>
          <a:p>
            <a:endParaRPr lang="en-IN" dirty="0"/>
          </a:p>
        </p:txBody>
      </p:sp>
      <p:sp>
        <p:nvSpPr>
          <p:cNvPr id="5" name="TextBox 4">
            <a:extLst>
              <a:ext uri="{FF2B5EF4-FFF2-40B4-BE49-F238E27FC236}">
                <a16:creationId xmlns:a16="http://schemas.microsoft.com/office/drawing/2014/main" id="{22D53AD8-C25B-A73A-D36A-633D80807F33}"/>
              </a:ext>
            </a:extLst>
          </p:cNvPr>
          <p:cNvSpPr txBox="1"/>
          <p:nvPr/>
        </p:nvSpPr>
        <p:spPr>
          <a:xfrm>
            <a:off x="838199" y="2094468"/>
            <a:ext cx="10400071" cy="2669064"/>
          </a:xfrm>
          <a:prstGeom prst="rect">
            <a:avLst/>
          </a:prstGeom>
          <a:noFill/>
        </p:spPr>
        <p:txBody>
          <a:bodyPr wrap="square">
            <a:spAutoFit/>
          </a:bodyPr>
          <a:lstStyle/>
          <a:p>
            <a:pPr marL="342900" lvl="0" indent="-342900" algn="just">
              <a:lnSpc>
                <a:spcPct val="115000"/>
              </a:lnSpc>
              <a:spcAft>
                <a:spcPts val="1000"/>
              </a:spcAft>
              <a:buSzPts val="1000"/>
              <a:buFont typeface="Symbol" panose="05050102010706020507" pitchFamily="18" charset="2"/>
              <a:buChar char=""/>
              <a:tabLst>
                <a:tab pos="457200" algn="l"/>
              </a:tabLst>
            </a:pPr>
            <a:r>
              <a:rPr lang="en-US" sz="2800" b="1" dirty="0"/>
              <a:t>Time series prediction</a:t>
            </a:r>
            <a:r>
              <a:rPr lang="en-US" sz="2800" dirty="0"/>
              <a:t>: LSTMs have been used to model time series data and predict future values in the series. For example, LSTMs have been used to predict stock prices or traffic patterns.</a:t>
            </a:r>
            <a:endParaRPr lang="en-IN" sz="2800" dirty="0"/>
          </a:p>
          <a:p>
            <a:pPr marL="342900" lvl="0" indent="-342900" algn="just">
              <a:lnSpc>
                <a:spcPct val="115000"/>
              </a:lnSpc>
              <a:spcAft>
                <a:spcPts val="1000"/>
              </a:spcAft>
              <a:buSzPts val="1000"/>
              <a:buFont typeface="Symbol" panose="05050102010706020507" pitchFamily="18" charset="2"/>
              <a:buChar char=""/>
              <a:tabLst>
                <a:tab pos="457200" algn="l"/>
              </a:tabLst>
            </a:pPr>
            <a:r>
              <a:rPr lang="en-US" sz="2800" b="1" dirty="0"/>
              <a:t>Sentiment analysis</a:t>
            </a:r>
            <a:r>
              <a:rPr lang="en-US" sz="2800" dirty="0"/>
              <a:t>: LSTMs have been used to analyze text sentiments, such as in social media posts or customer reviews. </a:t>
            </a:r>
            <a:endParaRPr lang="en-IN" sz="2800" dirty="0"/>
          </a:p>
        </p:txBody>
      </p:sp>
      <p:sp>
        <p:nvSpPr>
          <p:cNvPr id="7" name="TextBox 6">
            <a:extLst>
              <a:ext uri="{FF2B5EF4-FFF2-40B4-BE49-F238E27FC236}">
                <a16:creationId xmlns:a16="http://schemas.microsoft.com/office/drawing/2014/main" id="{0DFFE187-880C-0BAD-BEB9-363439A9755F}"/>
              </a:ext>
            </a:extLst>
          </p:cNvPr>
          <p:cNvSpPr txBox="1"/>
          <p:nvPr/>
        </p:nvSpPr>
        <p:spPr>
          <a:xfrm>
            <a:off x="838198" y="4587882"/>
            <a:ext cx="10515602" cy="2669064"/>
          </a:xfrm>
          <a:prstGeom prst="rect">
            <a:avLst/>
          </a:prstGeom>
          <a:noFill/>
        </p:spPr>
        <p:txBody>
          <a:bodyPr wrap="square">
            <a:spAutoFit/>
          </a:bodyPr>
          <a:lstStyle/>
          <a:p>
            <a:pPr marL="342900" lvl="0" indent="-342900" algn="just">
              <a:lnSpc>
                <a:spcPct val="115000"/>
              </a:lnSpc>
              <a:spcAft>
                <a:spcPts val="1000"/>
              </a:spcAft>
              <a:buSzPts val="1000"/>
              <a:buFont typeface="Symbol" panose="05050102010706020507" pitchFamily="18" charset="2"/>
              <a:buChar char=""/>
              <a:tabLst>
                <a:tab pos="457200" algn="l"/>
              </a:tabLst>
            </a:pPr>
            <a:r>
              <a:rPr lang="en-US" sz="2800" b="1" dirty="0"/>
              <a:t>Speech recognition</a:t>
            </a:r>
            <a:r>
              <a:rPr lang="en-US" sz="2800" dirty="0"/>
              <a:t>: LSTMs have been used to build speech recognition systems that can transcribe spoken language into text.</a:t>
            </a:r>
            <a:endParaRPr lang="en-IN" sz="2800" dirty="0"/>
          </a:p>
          <a:p>
            <a:pPr marL="342900" lvl="0" indent="-342900" algn="just">
              <a:lnSpc>
                <a:spcPct val="115000"/>
              </a:lnSpc>
              <a:spcAft>
                <a:spcPts val="1000"/>
              </a:spcAft>
              <a:buSzPts val="1000"/>
              <a:buFont typeface="Symbol" panose="05050102010706020507" pitchFamily="18" charset="2"/>
              <a:buChar char=""/>
              <a:tabLst>
                <a:tab pos="457200" algn="l"/>
              </a:tabLst>
            </a:pPr>
            <a:r>
              <a:rPr lang="en-US" sz="2800" b="1" dirty="0"/>
              <a:t>Image captioning</a:t>
            </a:r>
            <a:r>
              <a:rPr lang="en-US" sz="2800" dirty="0"/>
              <a:t>: LSTMs have been used to generate descriptive captions for images, such as in image search engines or automated image annotation systems</a:t>
            </a:r>
            <a:r>
              <a:rPr lang="en-US" sz="1800" dirty="0">
                <a:solidFill>
                  <a:srgbClr val="61738E"/>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solidFill>
                <a:srgbClr val="61738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937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6B9445-F6DB-C8C5-0855-F181C53FE8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4774" y="658760"/>
            <a:ext cx="7806813" cy="5378245"/>
          </a:xfrm>
          <a:prstGeom prst="rect">
            <a:avLst/>
          </a:prstGeom>
          <a:noFill/>
          <a:ln>
            <a:noFill/>
          </a:ln>
        </p:spPr>
      </p:pic>
    </p:spTree>
    <p:extLst>
      <p:ext uri="{BB962C8B-B14F-4D97-AF65-F5344CB8AC3E}">
        <p14:creationId xmlns:p14="http://schemas.microsoft.com/office/powerpoint/2010/main" val="1717908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19BAB-7B80-237A-8C51-B77B7C2B2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8B8EB-07F9-F5AB-7925-59888FB347B4}"/>
              </a:ext>
            </a:extLst>
          </p:cNvPr>
          <p:cNvSpPr>
            <a:spLocks noGrp="1"/>
          </p:cNvSpPr>
          <p:nvPr>
            <p:ph type="title"/>
          </p:nvPr>
        </p:nvSpPr>
        <p:spPr/>
        <p:txBody>
          <a:bodyPr/>
          <a:lstStyle/>
          <a:p>
            <a:r>
              <a:rPr lang="en-US" b="1" dirty="0"/>
              <a:t>BIDIRECTIONAL RNN AND BIDIRECTIONAL LSTM</a:t>
            </a:r>
            <a:endParaRPr lang="en-IN" dirty="0"/>
          </a:p>
        </p:txBody>
      </p:sp>
      <p:sp>
        <p:nvSpPr>
          <p:cNvPr id="3" name="Content Placeholder 2">
            <a:extLst>
              <a:ext uri="{FF2B5EF4-FFF2-40B4-BE49-F238E27FC236}">
                <a16:creationId xmlns:a16="http://schemas.microsoft.com/office/drawing/2014/main" id="{F4584E99-30E3-C8E9-5DA0-EC6CB8A5C506}"/>
              </a:ext>
            </a:extLst>
          </p:cNvPr>
          <p:cNvSpPr>
            <a:spLocks noGrp="1"/>
          </p:cNvSpPr>
          <p:nvPr>
            <p:ph idx="1"/>
          </p:nvPr>
        </p:nvSpPr>
        <p:spPr/>
        <p:txBody>
          <a:bodyPr/>
          <a:lstStyle/>
          <a:p>
            <a:r>
              <a:rPr lang="en-US" dirty="0"/>
              <a:t>Bi-directional Recurrent Neural Network: </a:t>
            </a:r>
          </a:p>
          <a:p>
            <a:r>
              <a:rPr lang="en-US" dirty="0"/>
              <a:t>An architecture of a neural network called a bidirectional recurrent neural network (BRNN) is made to process sequential data. </a:t>
            </a:r>
          </a:p>
          <a:p>
            <a:r>
              <a:rPr lang="en-US" dirty="0"/>
              <a:t>In order for the network to use information from both the past and future context in its predictions, BRNNs process input sequences in both the forward and backward directions.</a:t>
            </a:r>
          </a:p>
          <a:p>
            <a:r>
              <a:rPr lang="en-US" dirty="0"/>
              <a:t> This is the main distinction between BRNNs and conventional recurrent neural networks.</a:t>
            </a:r>
            <a:endParaRPr lang="en-IN" dirty="0"/>
          </a:p>
        </p:txBody>
      </p:sp>
    </p:spTree>
    <p:extLst>
      <p:ext uri="{BB962C8B-B14F-4D97-AF65-F5344CB8AC3E}">
        <p14:creationId xmlns:p14="http://schemas.microsoft.com/office/powerpoint/2010/main" val="2484862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D3624-675D-971A-BEED-617146403D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B3FE0-B6F6-A8D5-311F-3E45055DA869}"/>
              </a:ext>
            </a:extLst>
          </p:cNvPr>
          <p:cNvSpPr>
            <a:spLocks noGrp="1"/>
          </p:cNvSpPr>
          <p:nvPr>
            <p:ph idx="1"/>
          </p:nvPr>
        </p:nvSpPr>
        <p:spPr>
          <a:xfrm>
            <a:off x="838200" y="471948"/>
            <a:ext cx="10515600" cy="5705015"/>
          </a:xfrm>
        </p:spPr>
        <p:txBody>
          <a:bodyPr>
            <a:normAutofit fontScale="92500" lnSpcReduction="20000"/>
          </a:bodyPr>
          <a:lstStyle/>
          <a:p>
            <a:pPr fontAlgn="base"/>
            <a:r>
              <a:rPr lang="en-US" dirty="0"/>
              <a:t>A BRNN has two distinct recurrent hidden layers, one of which processes the input sequence forward and the other of which processes it backward. After that, the results from these hidden layers are collected and input into a prediction-making final layer. Any recurrent neural network cell, such as Long Short-Term Memory (LSTM) or Gated Recurrent Unit, can be used to create the recurrent hidden layers.</a:t>
            </a:r>
            <a:endParaRPr lang="en-IN" dirty="0"/>
          </a:p>
          <a:p>
            <a:pPr fontAlgn="base"/>
            <a:r>
              <a:rPr lang="en-US" dirty="0"/>
              <a:t>The BRNN functions similarly to conventional recurrent neural networks in the forward direction, updating the hidden state depending on the current input and the prior hidden state at each time step. The backward hidden layer, on the other hand, analyses the input sequence in the opposite manner, updating the hidden state based on the current input and the hidden state of the next time step.</a:t>
            </a:r>
            <a:endParaRPr lang="en-IN" dirty="0"/>
          </a:p>
          <a:p>
            <a:pPr fontAlgn="base"/>
            <a:r>
              <a:rPr lang="en-US" dirty="0"/>
              <a:t>In order to update the model parameters, the gradients are computed for both the forward and backward passes of the backpropagation through the time technique that is typically used to train BRNNs. The input sequence is processed by the BRNN in a single forward pass at inference time, and predictions are made based on the combined outputs of the two hidden layers. layers.</a:t>
            </a:r>
            <a:endParaRPr lang="en-IN" dirty="0"/>
          </a:p>
          <a:p>
            <a:endParaRPr lang="en-IN" dirty="0"/>
          </a:p>
        </p:txBody>
      </p:sp>
    </p:spTree>
    <p:extLst>
      <p:ext uri="{BB962C8B-B14F-4D97-AF65-F5344CB8AC3E}">
        <p14:creationId xmlns:p14="http://schemas.microsoft.com/office/powerpoint/2010/main" val="63162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6B3D3-041E-A43C-53CD-9230DD7EC868}"/>
            </a:ext>
          </a:extLst>
        </p:cNvPr>
        <p:cNvGrpSpPr/>
        <p:nvPr/>
      </p:nvGrpSpPr>
      <p:grpSpPr>
        <a:xfrm>
          <a:off x="0" y="0"/>
          <a:ext cx="0" cy="0"/>
          <a:chOff x="0" y="0"/>
          <a:chExt cx="0" cy="0"/>
        </a:xfrm>
      </p:grpSpPr>
      <p:pic>
        <p:nvPicPr>
          <p:cNvPr id="4" name="Content Placeholder 3" descr="Bi-directional Recurrent Neural Network">
            <a:extLst>
              <a:ext uri="{FF2B5EF4-FFF2-40B4-BE49-F238E27FC236}">
                <a16:creationId xmlns:a16="http://schemas.microsoft.com/office/drawing/2014/main" id="{FB4638C2-582D-BA0F-1886-342ABAED04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61651" y="688258"/>
            <a:ext cx="8829367" cy="5488705"/>
          </a:xfrm>
          <a:prstGeom prst="rect">
            <a:avLst/>
          </a:prstGeom>
          <a:noFill/>
          <a:ln>
            <a:noFill/>
          </a:ln>
        </p:spPr>
      </p:pic>
    </p:spTree>
    <p:extLst>
      <p:ext uri="{BB962C8B-B14F-4D97-AF65-F5344CB8AC3E}">
        <p14:creationId xmlns:p14="http://schemas.microsoft.com/office/powerpoint/2010/main" val="4177039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8DEA7-813D-7695-EAD5-9A63035A48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583CA-FC3C-469F-6A43-8E084D2CCFCD}"/>
              </a:ext>
            </a:extLst>
          </p:cNvPr>
          <p:cNvSpPr>
            <a:spLocks noGrp="1"/>
          </p:cNvSpPr>
          <p:nvPr>
            <p:ph idx="1"/>
          </p:nvPr>
        </p:nvSpPr>
        <p:spPr>
          <a:xfrm>
            <a:off x="838200" y="304800"/>
            <a:ext cx="10515600" cy="5872163"/>
          </a:xfrm>
        </p:spPr>
        <p:txBody>
          <a:bodyPr>
            <a:normAutofit fontScale="77500" lnSpcReduction="20000"/>
          </a:bodyPr>
          <a:lstStyle/>
          <a:p>
            <a:pPr fontAlgn="base"/>
            <a:r>
              <a:rPr lang="en-US" dirty="0"/>
              <a:t>Working of Bidirectional Recurrent Neural Network</a:t>
            </a:r>
            <a:endParaRPr lang="en-IN" b="1" dirty="0"/>
          </a:p>
          <a:p>
            <a:pPr lvl="0" fontAlgn="base"/>
            <a:r>
              <a:rPr lang="en-US" b="1" dirty="0"/>
              <a:t> Inputting a sequence:</a:t>
            </a:r>
            <a:r>
              <a:rPr lang="en-US" dirty="0"/>
              <a:t> A sequence of data points, each represented as a vector with the same dimensionality, are fed into a BRNN. The sequence might have different lengths.</a:t>
            </a:r>
            <a:endParaRPr lang="en-IN" dirty="0"/>
          </a:p>
          <a:p>
            <a:pPr lvl="0" fontAlgn="base"/>
            <a:r>
              <a:rPr lang="en-US" b="1" dirty="0"/>
              <a:t>Dual Processing:</a:t>
            </a:r>
            <a:r>
              <a:rPr lang="en-US" dirty="0"/>
              <a:t>  Both the forward and backward directions are used to process the data. On the basis of the input at that step and the hidden state at step t-1, the hidden state at time step t is determined in the forward direction. The input at step t and the hidden state at step t+1 are used to calculate the hidden state at step t in a reverse way.</a:t>
            </a:r>
            <a:endParaRPr lang="en-IN" dirty="0"/>
          </a:p>
          <a:p>
            <a:pPr lvl="0" fontAlgn="base"/>
            <a:r>
              <a:rPr lang="en-US" b="1" dirty="0"/>
              <a:t>Computing the hidden state:</a:t>
            </a:r>
            <a:r>
              <a:rPr lang="en-US" dirty="0"/>
              <a:t> A non-linear activation function on the weighted sum of the input and previous hidden state is used to calculate the hidden state at each step. This creates a memory mechanism that enables the network to remember data from earlier steps in the process.</a:t>
            </a:r>
            <a:endParaRPr lang="en-IN" dirty="0"/>
          </a:p>
          <a:p>
            <a:pPr lvl="0" fontAlgn="base"/>
            <a:r>
              <a:rPr lang="en-US" b="1" dirty="0"/>
              <a:t>Determining the output:</a:t>
            </a:r>
            <a:r>
              <a:rPr lang="en-US" dirty="0"/>
              <a:t> A non-linear activation function is used to determine the output at each step from the weighted sum of the hidden state and a number of output weights. This output has two options: it can be the final output or input for another layer in the network.</a:t>
            </a:r>
            <a:endParaRPr lang="en-IN" dirty="0"/>
          </a:p>
          <a:p>
            <a:pPr lvl="0" fontAlgn="base"/>
            <a:r>
              <a:rPr lang="en-US" b="1" dirty="0"/>
              <a:t>Training:</a:t>
            </a:r>
            <a:r>
              <a:rPr lang="en-US" dirty="0"/>
              <a:t> The network is trained through a supervised learning approach where the goal is to minimize the discrepancy between the predicted output and the actual output. The network adjusts its weights in the input-to-hidden and hidden-to-output connections during training through backpropagation.</a:t>
            </a:r>
            <a:endParaRPr lang="en-IN" dirty="0"/>
          </a:p>
          <a:p>
            <a:endParaRPr lang="en-IN" dirty="0"/>
          </a:p>
        </p:txBody>
      </p:sp>
    </p:spTree>
    <p:extLst>
      <p:ext uri="{BB962C8B-B14F-4D97-AF65-F5344CB8AC3E}">
        <p14:creationId xmlns:p14="http://schemas.microsoft.com/office/powerpoint/2010/main" val="2166388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659D4-B8DE-61C4-9A1D-6668343AB1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4B8B69-FB1F-C6F8-4040-989A22F77CB2}"/>
              </a:ext>
            </a:extLst>
          </p:cNvPr>
          <p:cNvSpPr>
            <a:spLocks noGrp="1"/>
          </p:cNvSpPr>
          <p:nvPr>
            <p:ph idx="1"/>
          </p:nvPr>
        </p:nvSpPr>
        <p:spPr>
          <a:xfrm>
            <a:off x="838200" y="707923"/>
            <a:ext cx="10515600" cy="5469040"/>
          </a:xfrm>
        </p:spPr>
        <p:txBody>
          <a:bodyPr>
            <a:normAutofit fontScale="92500"/>
          </a:bodyPr>
          <a:lstStyle/>
          <a:p>
            <a:pPr fontAlgn="base"/>
            <a:r>
              <a:rPr lang="en-US" b="1" dirty="0"/>
              <a:t>To calculate the output from an RNN unit, we use the following formula:</a:t>
            </a:r>
            <a:endParaRPr lang="en-IN" dirty="0"/>
          </a:p>
          <a:p>
            <a:pPr fontAlgn="base"/>
            <a:r>
              <a:rPr lang="en-US" dirty="0"/>
              <a:t>H</a:t>
            </a:r>
            <a:r>
              <a:rPr lang="en-US" baseline="-25000" dirty="0"/>
              <a:t>t </a:t>
            </a:r>
            <a:r>
              <a:rPr lang="en-US" dirty="0"/>
              <a:t>(Forward) = A(</a:t>
            </a:r>
            <a:r>
              <a:rPr lang="en-US" dirty="0" err="1"/>
              <a:t>X</a:t>
            </a:r>
            <a:r>
              <a:rPr lang="en-US" baseline="-25000" dirty="0" err="1"/>
              <a:t>t</a:t>
            </a:r>
            <a:r>
              <a:rPr lang="en-US" dirty="0"/>
              <a:t> * W</a:t>
            </a:r>
            <a:r>
              <a:rPr lang="en-US" baseline="-25000" dirty="0"/>
              <a:t>XH </a:t>
            </a:r>
            <a:r>
              <a:rPr lang="en-US" dirty="0"/>
              <a:t>(forward) + H</a:t>
            </a:r>
            <a:r>
              <a:rPr lang="en-US" baseline="-25000" dirty="0"/>
              <a:t>t-1</a:t>
            </a:r>
            <a:r>
              <a:rPr lang="en-US" dirty="0"/>
              <a:t> (Forward) * W</a:t>
            </a:r>
            <a:r>
              <a:rPr lang="en-US" baseline="-25000" dirty="0"/>
              <a:t>HH</a:t>
            </a:r>
            <a:r>
              <a:rPr lang="en-US" dirty="0"/>
              <a:t> (Forward) + </a:t>
            </a:r>
            <a:r>
              <a:rPr lang="en-US" dirty="0" err="1"/>
              <a:t>b</a:t>
            </a:r>
            <a:r>
              <a:rPr lang="en-US" baseline="-25000" dirty="0" err="1"/>
              <a:t>H</a:t>
            </a:r>
            <a:r>
              <a:rPr lang="en-US" dirty="0"/>
              <a:t> (Forward)</a:t>
            </a:r>
            <a:endParaRPr lang="en-IN" dirty="0"/>
          </a:p>
          <a:p>
            <a:pPr fontAlgn="base"/>
            <a:r>
              <a:rPr lang="en-US" dirty="0"/>
              <a:t>H</a:t>
            </a:r>
            <a:r>
              <a:rPr lang="en-US" baseline="-25000" dirty="0"/>
              <a:t>t</a:t>
            </a:r>
            <a:r>
              <a:rPr lang="en-US" dirty="0"/>
              <a:t> (Backward) = A(</a:t>
            </a:r>
            <a:r>
              <a:rPr lang="en-US" dirty="0" err="1"/>
              <a:t>X</a:t>
            </a:r>
            <a:r>
              <a:rPr lang="en-US" baseline="-25000" dirty="0" err="1"/>
              <a:t>t</a:t>
            </a:r>
            <a:r>
              <a:rPr lang="en-US" dirty="0"/>
              <a:t> * W</a:t>
            </a:r>
            <a:r>
              <a:rPr lang="en-US" baseline="-25000" dirty="0"/>
              <a:t>XH</a:t>
            </a:r>
            <a:r>
              <a:rPr lang="en-US" dirty="0"/>
              <a:t> (Backward) + H</a:t>
            </a:r>
            <a:r>
              <a:rPr lang="en-US" baseline="-25000" dirty="0"/>
              <a:t>t+1</a:t>
            </a:r>
            <a:r>
              <a:rPr lang="en-US" dirty="0"/>
              <a:t> (Backward) * W</a:t>
            </a:r>
            <a:r>
              <a:rPr lang="en-US" baseline="-25000" dirty="0"/>
              <a:t>HH</a:t>
            </a:r>
            <a:r>
              <a:rPr lang="en-US" dirty="0"/>
              <a:t> (Backward) + </a:t>
            </a:r>
            <a:r>
              <a:rPr lang="en-US" dirty="0" err="1"/>
              <a:t>b</a:t>
            </a:r>
            <a:r>
              <a:rPr lang="en-US" baseline="-25000" dirty="0" err="1"/>
              <a:t>H</a:t>
            </a:r>
            <a:r>
              <a:rPr lang="en-US" dirty="0"/>
              <a:t> (Backward)</a:t>
            </a:r>
            <a:endParaRPr lang="en-IN" dirty="0"/>
          </a:p>
          <a:p>
            <a:pPr fontAlgn="base"/>
            <a:r>
              <a:rPr lang="en-US" dirty="0"/>
              <a:t>where,</a:t>
            </a:r>
            <a:endParaRPr lang="en-IN" dirty="0"/>
          </a:p>
          <a:p>
            <a:pPr fontAlgn="base"/>
            <a:r>
              <a:rPr lang="en-US" dirty="0"/>
              <a:t>A = activation function,</a:t>
            </a:r>
            <a:endParaRPr lang="en-IN" dirty="0"/>
          </a:p>
          <a:p>
            <a:pPr fontAlgn="base"/>
            <a:r>
              <a:rPr lang="en-US" dirty="0"/>
              <a:t>W = weight matrix</a:t>
            </a:r>
            <a:endParaRPr lang="en-IN" dirty="0"/>
          </a:p>
          <a:p>
            <a:pPr fontAlgn="base"/>
            <a:r>
              <a:rPr lang="en-US" dirty="0"/>
              <a:t>b = bias </a:t>
            </a:r>
            <a:endParaRPr lang="en-IN" dirty="0"/>
          </a:p>
          <a:p>
            <a:pPr fontAlgn="base"/>
            <a:r>
              <a:rPr lang="en-US" dirty="0"/>
              <a:t>The hidden state at time t is given by a combination of H</a:t>
            </a:r>
            <a:r>
              <a:rPr lang="en-US" baseline="-25000" dirty="0"/>
              <a:t>t</a:t>
            </a:r>
            <a:r>
              <a:rPr lang="en-US" dirty="0"/>
              <a:t> (Forward) and H</a:t>
            </a:r>
            <a:r>
              <a:rPr lang="en-US" baseline="-25000" dirty="0"/>
              <a:t>t</a:t>
            </a:r>
            <a:r>
              <a:rPr lang="en-US" dirty="0"/>
              <a:t> (Backward). The output at any given hidden state is :</a:t>
            </a:r>
            <a:endParaRPr lang="en-IN" dirty="0"/>
          </a:p>
          <a:p>
            <a:r>
              <a:rPr lang="en-US" b="1" dirty="0" err="1"/>
              <a:t>Y</a:t>
            </a:r>
            <a:r>
              <a:rPr lang="en-US" b="1" baseline="-25000" dirty="0" err="1"/>
              <a:t>t</a:t>
            </a:r>
            <a:r>
              <a:rPr lang="en-US" b="1" dirty="0"/>
              <a:t> = H</a:t>
            </a:r>
            <a:r>
              <a:rPr lang="en-US" b="1" baseline="-25000" dirty="0"/>
              <a:t>t</a:t>
            </a:r>
            <a:r>
              <a:rPr lang="en-US" b="1" dirty="0"/>
              <a:t> * W</a:t>
            </a:r>
            <a:r>
              <a:rPr lang="en-US" b="1" baseline="-25000" dirty="0"/>
              <a:t>AY</a:t>
            </a:r>
            <a:r>
              <a:rPr lang="en-US" b="1" dirty="0"/>
              <a:t> + b</a:t>
            </a:r>
            <a:r>
              <a:rPr lang="en-US" b="1" baseline="-25000" dirty="0"/>
              <a:t>y</a:t>
            </a:r>
            <a:endParaRPr lang="en-IN" dirty="0"/>
          </a:p>
          <a:p>
            <a:endParaRPr lang="en-IN" dirty="0"/>
          </a:p>
        </p:txBody>
      </p:sp>
    </p:spTree>
    <p:extLst>
      <p:ext uri="{BB962C8B-B14F-4D97-AF65-F5344CB8AC3E}">
        <p14:creationId xmlns:p14="http://schemas.microsoft.com/office/powerpoint/2010/main" val="4165295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81BAE-3240-817C-7298-3AAC044B07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81F677-ED0C-A303-F832-EB1FE3B3AF67}"/>
              </a:ext>
            </a:extLst>
          </p:cNvPr>
          <p:cNvSpPr>
            <a:spLocks noGrp="1"/>
          </p:cNvSpPr>
          <p:nvPr>
            <p:ph idx="1"/>
          </p:nvPr>
        </p:nvSpPr>
        <p:spPr>
          <a:xfrm>
            <a:off x="838200" y="235974"/>
            <a:ext cx="10515600" cy="5940989"/>
          </a:xfrm>
        </p:spPr>
        <p:txBody>
          <a:bodyPr>
            <a:normAutofit fontScale="85000" lnSpcReduction="10000"/>
          </a:bodyPr>
          <a:lstStyle/>
          <a:p>
            <a:pPr fontAlgn="base"/>
            <a:r>
              <a:rPr lang="en-US" dirty="0"/>
              <a:t>Applications of Bidirectional Recurrent Neural Network</a:t>
            </a:r>
            <a:endParaRPr lang="en-IN" b="1" dirty="0"/>
          </a:p>
          <a:p>
            <a:pPr fontAlgn="base"/>
            <a:r>
              <a:rPr lang="en-US" dirty="0"/>
              <a:t>Bi-RNNs have been applied to various natural language processing (</a:t>
            </a:r>
            <a:r>
              <a:rPr lang="en-US" u="sng" dirty="0">
                <a:hlinkClick r:id="rId2"/>
              </a:rPr>
              <a:t>NLP</a:t>
            </a:r>
            <a:r>
              <a:rPr lang="en-US" dirty="0"/>
              <a:t>) tasks, including:</a:t>
            </a:r>
            <a:endParaRPr lang="en-IN" dirty="0"/>
          </a:p>
          <a:p>
            <a:pPr lvl="0" fontAlgn="base"/>
            <a:r>
              <a:rPr lang="en-US" b="1" u="sng" dirty="0">
                <a:hlinkClick r:id="rId3"/>
              </a:rPr>
              <a:t>Sentiment Analysis</a:t>
            </a:r>
            <a:r>
              <a:rPr lang="en-US" b="1" dirty="0"/>
              <a:t>:</a:t>
            </a:r>
            <a:r>
              <a:rPr lang="en-US" dirty="0"/>
              <a:t> By taking into account both the prior and subsequent context, BRNNs can be utilized to categorize the sentiment of a particular sentence.</a:t>
            </a:r>
            <a:endParaRPr lang="en-IN" dirty="0"/>
          </a:p>
          <a:p>
            <a:pPr lvl="0" fontAlgn="base"/>
            <a:r>
              <a:rPr lang="en-US" b="1" u="sng" dirty="0">
                <a:hlinkClick r:id="rId4"/>
              </a:rPr>
              <a:t>Named Entity Recognition</a:t>
            </a:r>
            <a:r>
              <a:rPr lang="en-US" b="1" dirty="0"/>
              <a:t>: </a:t>
            </a:r>
            <a:r>
              <a:rPr lang="en-US" dirty="0"/>
              <a:t>By considering the context both before and after the stated thing, BRNNs can be utilized to identify those entities in a sentence.</a:t>
            </a:r>
            <a:endParaRPr lang="en-IN" dirty="0"/>
          </a:p>
          <a:p>
            <a:pPr lvl="0" fontAlgn="base"/>
            <a:r>
              <a:rPr lang="en-US" b="1" u="sng" dirty="0">
                <a:hlinkClick r:id="rId5"/>
              </a:rPr>
              <a:t>Part-of-Speech Tagging</a:t>
            </a:r>
            <a:r>
              <a:rPr lang="en-US" b="1" dirty="0"/>
              <a:t>:</a:t>
            </a:r>
            <a:r>
              <a:rPr lang="en-US" dirty="0"/>
              <a:t> The classification of words in a phrase into their corresponding parts of speech, such as nouns, verbs, adjectives, etc., can be done using BRNNs.</a:t>
            </a:r>
            <a:endParaRPr lang="en-IN" dirty="0"/>
          </a:p>
          <a:p>
            <a:pPr lvl="0" fontAlgn="base"/>
            <a:r>
              <a:rPr lang="en-US" b="1" u="sng" dirty="0">
                <a:hlinkClick r:id="rId6"/>
              </a:rPr>
              <a:t>Machine Translation</a:t>
            </a:r>
            <a:r>
              <a:rPr lang="en-US" b="1" dirty="0"/>
              <a:t>: </a:t>
            </a:r>
            <a:r>
              <a:rPr lang="en-US" dirty="0"/>
              <a:t>BRNNs can be used in encoder-decoder models for machine translation, where the decoder creates the target sentence and the encoder analyses the source sentence in both directions to capture its context.</a:t>
            </a:r>
            <a:endParaRPr lang="en-IN" dirty="0"/>
          </a:p>
          <a:p>
            <a:pPr lvl="0" fontAlgn="base"/>
            <a:r>
              <a:rPr lang="en-US" b="1" u="sng" dirty="0">
                <a:hlinkClick r:id="rId7"/>
              </a:rPr>
              <a:t>Speech Recognition</a:t>
            </a:r>
            <a:r>
              <a:rPr lang="en-US" b="1" dirty="0"/>
              <a:t>: </a:t>
            </a:r>
            <a:r>
              <a:rPr lang="en-US" dirty="0"/>
              <a:t>When the input voice signal is processed in both directions to capture the contextual information, BRNNs can be used in automatic speech recognition systems.</a:t>
            </a:r>
            <a:endParaRPr lang="en-IN" dirty="0"/>
          </a:p>
          <a:p>
            <a:endParaRPr lang="en-IN" dirty="0"/>
          </a:p>
        </p:txBody>
      </p:sp>
    </p:spTree>
    <p:extLst>
      <p:ext uri="{BB962C8B-B14F-4D97-AF65-F5344CB8AC3E}">
        <p14:creationId xmlns:p14="http://schemas.microsoft.com/office/powerpoint/2010/main" val="4097616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2BAC5-CB2F-F21C-AB6A-360A3B27587A}"/>
              </a:ext>
            </a:extLst>
          </p:cNvPr>
          <p:cNvSpPr>
            <a:spLocks noGrp="1"/>
          </p:cNvSpPr>
          <p:nvPr>
            <p:ph idx="1"/>
          </p:nvPr>
        </p:nvSpPr>
        <p:spPr>
          <a:xfrm>
            <a:off x="838200" y="462116"/>
            <a:ext cx="10515600" cy="5714847"/>
          </a:xfrm>
        </p:spPr>
        <p:txBody>
          <a:bodyPr>
            <a:normAutofit fontScale="85000" lnSpcReduction="20000"/>
          </a:bodyPr>
          <a:lstStyle/>
          <a:p>
            <a:pPr fontAlgn="base"/>
            <a:r>
              <a:rPr lang="en-US" dirty="0"/>
              <a:t> Advantages of Bidirectional RNN</a:t>
            </a:r>
            <a:endParaRPr lang="en-IN" b="1" dirty="0"/>
          </a:p>
          <a:p>
            <a:pPr lvl="0" fontAlgn="base"/>
            <a:r>
              <a:rPr lang="en-US" b="1" dirty="0"/>
              <a:t>Context from both past and future:</a:t>
            </a:r>
            <a:r>
              <a:rPr lang="en-US" dirty="0"/>
              <a:t> With the ability to process sequential input both forward and backward, BRNNs provide a thorough grasp of the full context of a sequence. Because of this, BRNNs are effective at tasks like sentiment analysis and speech recognition.</a:t>
            </a:r>
            <a:endParaRPr lang="en-IN" dirty="0"/>
          </a:p>
          <a:p>
            <a:pPr lvl="0" fontAlgn="base"/>
            <a:r>
              <a:rPr lang="en-US" b="1" dirty="0"/>
              <a:t>Enhanced accuracy: </a:t>
            </a:r>
            <a:r>
              <a:rPr lang="en-US" dirty="0"/>
              <a:t>BRNNs frequently yield more precise answers since they take both historical and upcoming data into account.</a:t>
            </a:r>
            <a:endParaRPr lang="en-IN" dirty="0"/>
          </a:p>
          <a:p>
            <a:pPr lvl="0" fontAlgn="base"/>
            <a:r>
              <a:rPr lang="en-US" b="1" dirty="0"/>
              <a:t>Efficient handling of variable-length sequences:</a:t>
            </a:r>
            <a:r>
              <a:rPr lang="en-US" dirty="0"/>
              <a:t> When compared to conventional RNNs, which require padding to have a constant length, BRNNs are better equipped to handle variable-length sequences.</a:t>
            </a:r>
            <a:endParaRPr lang="en-IN" dirty="0"/>
          </a:p>
          <a:p>
            <a:pPr lvl="0" fontAlgn="base"/>
            <a:r>
              <a:rPr lang="en-US" b="1" dirty="0"/>
              <a:t>Resilience to noise and irrelevant information: </a:t>
            </a:r>
            <a:r>
              <a:rPr lang="en-US" dirty="0"/>
              <a:t>BRNNs may be resistant to noise and irrelevant data that are present in the data. This is so because both the forward and backward paths offer useful information that supports the predictions made by the network.</a:t>
            </a:r>
            <a:endParaRPr lang="en-IN" dirty="0"/>
          </a:p>
          <a:p>
            <a:pPr lvl="0" fontAlgn="base"/>
            <a:r>
              <a:rPr lang="en-US" b="1" dirty="0"/>
              <a:t>Ability to handle sequential dependencies:</a:t>
            </a:r>
            <a:r>
              <a:rPr lang="en-US" dirty="0"/>
              <a:t> BRNNs can capture long-term links between sequence pieces, making them extremely adept at handling complicated sequential dependencies.</a:t>
            </a:r>
            <a:endParaRPr lang="en-IN" dirty="0"/>
          </a:p>
          <a:p>
            <a:pPr fontAlgn="base"/>
            <a:r>
              <a:rPr lang="en-US" b="1" dirty="0"/>
              <a:t> </a:t>
            </a:r>
            <a:endParaRPr lang="en-IN" dirty="0"/>
          </a:p>
        </p:txBody>
      </p:sp>
    </p:spTree>
    <p:extLst>
      <p:ext uri="{BB962C8B-B14F-4D97-AF65-F5344CB8AC3E}">
        <p14:creationId xmlns:p14="http://schemas.microsoft.com/office/powerpoint/2010/main" val="2368273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19BF8-3815-7EEF-D4BB-8D63963043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35656-FF7C-C131-2115-D79376B64568}"/>
              </a:ext>
            </a:extLst>
          </p:cNvPr>
          <p:cNvSpPr>
            <a:spLocks noGrp="1"/>
          </p:cNvSpPr>
          <p:nvPr>
            <p:ph idx="1"/>
          </p:nvPr>
        </p:nvSpPr>
        <p:spPr>
          <a:xfrm>
            <a:off x="838200" y="570271"/>
            <a:ext cx="10515600" cy="5606692"/>
          </a:xfrm>
        </p:spPr>
        <p:txBody>
          <a:bodyPr>
            <a:normAutofit fontScale="92500" lnSpcReduction="20000"/>
          </a:bodyPr>
          <a:lstStyle/>
          <a:p>
            <a:pPr fontAlgn="base"/>
            <a:r>
              <a:rPr lang="en-US" b="1" dirty="0"/>
              <a:t>Disadvantages of Bidirectional RNN</a:t>
            </a:r>
            <a:endParaRPr lang="en-IN" dirty="0"/>
          </a:p>
          <a:p>
            <a:pPr lvl="0" fontAlgn="base"/>
            <a:r>
              <a:rPr lang="en-US" b="1" dirty="0"/>
              <a:t> Computational complexity:</a:t>
            </a:r>
            <a:r>
              <a:rPr lang="en-US" dirty="0"/>
              <a:t> Given that they analyze data both forward and backward, BRNNs can be computationally expensive due to the increased amount of calculations needed.</a:t>
            </a:r>
            <a:endParaRPr lang="en-IN" dirty="0"/>
          </a:p>
          <a:p>
            <a:pPr lvl="0" fontAlgn="base"/>
            <a:r>
              <a:rPr lang="en-US" b="1" dirty="0"/>
              <a:t>Long training time</a:t>
            </a:r>
            <a:r>
              <a:rPr lang="en-US" dirty="0"/>
              <a:t>: BRNNs can also take a while to train because there are many parameters to optimize, especially when using huge datasets.</a:t>
            </a:r>
            <a:endParaRPr lang="en-IN" dirty="0"/>
          </a:p>
          <a:p>
            <a:pPr lvl="0" fontAlgn="base"/>
            <a:r>
              <a:rPr lang="en-US" b="1" dirty="0"/>
              <a:t>Difficulty in parallelization: </a:t>
            </a:r>
            <a:r>
              <a:rPr lang="en-US" dirty="0"/>
              <a:t>Due to the requirement for sequential processing in both the forward and backward directions, BRNNs can be challenging to parallelize.</a:t>
            </a:r>
            <a:endParaRPr lang="en-IN" dirty="0"/>
          </a:p>
          <a:p>
            <a:pPr lvl="0" fontAlgn="base"/>
            <a:r>
              <a:rPr lang="en-US" b="1" u="sng" dirty="0">
                <a:hlinkClick r:id="rId2"/>
              </a:rPr>
              <a:t>Overfitting</a:t>
            </a:r>
            <a:r>
              <a:rPr lang="en-US" b="1" dirty="0"/>
              <a:t>:</a:t>
            </a:r>
            <a:r>
              <a:rPr lang="en-US" dirty="0"/>
              <a:t> BRNNs are prone to overfitting since they include many parameters that might result in too complicated models, especially when trained on short datasets.</a:t>
            </a:r>
            <a:endParaRPr lang="en-IN" dirty="0"/>
          </a:p>
          <a:p>
            <a:pPr lvl="0" fontAlgn="base"/>
            <a:r>
              <a:rPr lang="en-US" b="1" dirty="0"/>
              <a:t>Interpretability:</a:t>
            </a:r>
            <a:r>
              <a:rPr lang="en-US" dirty="0"/>
              <a:t> Due to the processing of data in both forward and backward directions, BRNNs can be tricky to interpret since it can be difficult to comprehend what the model is doing and how it is producing predictions.</a:t>
            </a:r>
            <a:endParaRPr lang="en-IN" dirty="0"/>
          </a:p>
          <a:p>
            <a:endParaRPr lang="en-IN" dirty="0"/>
          </a:p>
        </p:txBody>
      </p:sp>
    </p:spTree>
    <p:extLst>
      <p:ext uri="{BB962C8B-B14F-4D97-AF65-F5344CB8AC3E}">
        <p14:creationId xmlns:p14="http://schemas.microsoft.com/office/powerpoint/2010/main" val="1964620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B3FD8-CAD3-AAD8-6AD1-117142817C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943CE-DAC5-B457-E9EA-6DFC85DAA847}"/>
              </a:ext>
            </a:extLst>
          </p:cNvPr>
          <p:cNvSpPr>
            <a:spLocks noGrp="1"/>
          </p:cNvSpPr>
          <p:nvPr>
            <p:ph idx="1"/>
          </p:nvPr>
        </p:nvSpPr>
        <p:spPr>
          <a:xfrm>
            <a:off x="838200" y="383458"/>
            <a:ext cx="10515600" cy="5793505"/>
          </a:xfrm>
        </p:spPr>
        <p:txBody>
          <a:bodyPr/>
          <a:lstStyle/>
          <a:p>
            <a:r>
              <a:rPr lang="en-US" b="1" u="sng" dirty="0"/>
              <a:t>Bidirectional LSTM (</a:t>
            </a:r>
            <a:r>
              <a:rPr lang="en-US" b="1" u="sng" dirty="0" err="1"/>
              <a:t>BiLSTM</a:t>
            </a:r>
            <a:r>
              <a:rPr lang="en-US" b="1" u="sng" dirty="0"/>
              <a:t>): </a:t>
            </a:r>
          </a:p>
          <a:p>
            <a:r>
              <a:rPr lang="en-US" dirty="0"/>
              <a:t>Bidirectional LSTM or </a:t>
            </a:r>
            <a:r>
              <a:rPr lang="en-US" dirty="0" err="1"/>
              <a:t>BiLSTM</a:t>
            </a:r>
            <a:r>
              <a:rPr lang="en-US" dirty="0"/>
              <a:t> is a term used for a sequence model which contains two LSTM layers, one for processing input in the forward direction and the other for processing in the backward direction. It is usually used in NLP-related tasks. </a:t>
            </a:r>
          </a:p>
          <a:p>
            <a:r>
              <a:rPr lang="en-US" dirty="0"/>
              <a:t>The intuition behind this approach is that by processing data in both directions, the model is able to better understand the relationship between sequences (e.g. knowing the following and preceding words in a sentence).</a:t>
            </a:r>
            <a:endParaRPr lang="en-IN" b="1" dirty="0"/>
          </a:p>
          <a:p>
            <a:endParaRPr lang="en-IN" dirty="0"/>
          </a:p>
        </p:txBody>
      </p:sp>
    </p:spTree>
    <p:extLst>
      <p:ext uri="{BB962C8B-B14F-4D97-AF65-F5344CB8AC3E}">
        <p14:creationId xmlns:p14="http://schemas.microsoft.com/office/powerpoint/2010/main" val="3724657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F1AC3-B4CD-EE5E-C667-A9A3E363ED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11DA2-E9E3-E1B3-E6DE-6CC272E3C127}"/>
              </a:ext>
            </a:extLst>
          </p:cNvPr>
          <p:cNvSpPr>
            <a:spLocks noGrp="1"/>
          </p:cNvSpPr>
          <p:nvPr>
            <p:ph idx="1"/>
          </p:nvPr>
        </p:nvSpPr>
        <p:spPr>
          <a:xfrm>
            <a:off x="838200" y="501445"/>
            <a:ext cx="10515600" cy="5675518"/>
          </a:xfrm>
        </p:spPr>
        <p:txBody>
          <a:bodyPr/>
          <a:lstStyle/>
          <a:p>
            <a:r>
              <a:rPr lang="en-US" dirty="0"/>
              <a:t>For example, The first statement is “Server can you bring me this dish” and the second statement is “He crashed the server”. In both these statements, the word server has different meanings and this relationship depends on the following and preceding words in the statement. The bidirectional LSTM helps the machine to understand this relationship better than compared with unidirectional LSTM. This ability of </a:t>
            </a:r>
            <a:r>
              <a:rPr lang="en-US" dirty="0" err="1"/>
              <a:t>BiLSTM</a:t>
            </a:r>
            <a:r>
              <a:rPr lang="en-US" dirty="0"/>
              <a:t> makes it a suitable architecture for tasks like </a:t>
            </a:r>
            <a:r>
              <a:rPr lang="en-US" b="1" dirty="0"/>
              <a:t>sentiment analysis, text classification, and machine translation</a:t>
            </a:r>
            <a:r>
              <a:rPr lang="en-US" dirty="0"/>
              <a:t>.</a:t>
            </a:r>
            <a:endParaRPr lang="en-IN" dirty="0"/>
          </a:p>
          <a:p>
            <a:endParaRPr lang="en-IN" dirty="0"/>
          </a:p>
        </p:txBody>
      </p:sp>
    </p:spTree>
    <p:extLst>
      <p:ext uri="{BB962C8B-B14F-4D97-AF65-F5344CB8AC3E}">
        <p14:creationId xmlns:p14="http://schemas.microsoft.com/office/powerpoint/2010/main" val="137034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9CAF-EA1D-9673-15E4-D82A925C1BE4}"/>
              </a:ext>
            </a:extLst>
          </p:cNvPr>
          <p:cNvSpPr>
            <a:spLocks noGrp="1"/>
          </p:cNvSpPr>
          <p:nvPr>
            <p:ph type="title"/>
          </p:nvPr>
        </p:nvSpPr>
        <p:spPr/>
        <p:txBody>
          <a:bodyPr/>
          <a:lstStyle/>
          <a:p>
            <a:r>
              <a:rPr lang="en-US" b="1" u="sng" dirty="0"/>
              <a:t>Convolutional operation:</a:t>
            </a:r>
            <a:endParaRPr lang="en-IN" dirty="0"/>
          </a:p>
        </p:txBody>
      </p:sp>
      <p:sp>
        <p:nvSpPr>
          <p:cNvPr id="3" name="Content Placeholder 2">
            <a:extLst>
              <a:ext uri="{FF2B5EF4-FFF2-40B4-BE49-F238E27FC236}">
                <a16:creationId xmlns:a16="http://schemas.microsoft.com/office/drawing/2014/main" id="{F722EEE5-9913-E833-55A6-E36FA0F6C869}"/>
              </a:ext>
            </a:extLst>
          </p:cNvPr>
          <p:cNvSpPr>
            <a:spLocks noGrp="1"/>
          </p:cNvSpPr>
          <p:nvPr>
            <p:ph idx="1"/>
          </p:nvPr>
        </p:nvSpPr>
        <p:spPr/>
        <p:txBody>
          <a:bodyPr/>
          <a:lstStyle/>
          <a:p>
            <a:r>
              <a:rPr lang="en-US" dirty="0"/>
              <a:t>Convolution is a mathematical operation where we have an input I, and an argument, kernel K to produce an output that expresses how the shape of one is modified by another. </a:t>
            </a:r>
          </a:p>
          <a:p>
            <a:r>
              <a:rPr lang="en-US" dirty="0"/>
              <a:t>For example, We have an image “x”, which is a 2D array of pixels with different color channels (</a:t>
            </a:r>
            <a:r>
              <a:rPr lang="en-US" dirty="0" err="1"/>
              <a:t>Red,Green</a:t>
            </a:r>
            <a:r>
              <a:rPr lang="en-US" dirty="0"/>
              <a:t> and Blue-RGB) and we have a </a:t>
            </a:r>
            <a:r>
              <a:rPr lang="en-US" b="1" dirty="0"/>
              <a:t>feature detector or kernel “w”</a:t>
            </a:r>
            <a:r>
              <a:rPr lang="en-US" dirty="0"/>
              <a:t> then the output we get after applying a mathematical operation is called a </a:t>
            </a:r>
            <a:r>
              <a:rPr lang="en-US" b="1" dirty="0"/>
              <a:t>feature map</a:t>
            </a:r>
            <a:endParaRPr lang="en-IN" dirty="0"/>
          </a:p>
          <a:p>
            <a:endParaRPr lang="en-IN" dirty="0"/>
          </a:p>
        </p:txBody>
      </p:sp>
    </p:spTree>
    <p:extLst>
      <p:ext uri="{BB962C8B-B14F-4D97-AF65-F5344CB8AC3E}">
        <p14:creationId xmlns:p14="http://schemas.microsoft.com/office/powerpoint/2010/main" val="1829286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37DDB-8C6E-E12F-F602-4AD99C00D5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1AB10-74E7-3781-E7C3-037C53F084C8}"/>
              </a:ext>
            </a:extLst>
          </p:cNvPr>
          <p:cNvSpPr>
            <a:spLocks noGrp="1"/>
          </p:cNvSpPr>
          <p:nvPr>
            <p:ph idx="1"/>
          </p:nvPr>
        </p:nvSpPr>
        <p:spPr>
          <a:xfrm>
            <a:off x="838200" y="530942"/>
            <a:ext cx="10515600" cy="5646021"/>
          </a:xfrm>
        </p:spPr>
        <p:txBody>
          <a:bodyPr/>
          <a:lstStyle/>
          <a:p>
            <a:r>
              <a:rPr lang="en-US" b="1" dirty="0"/>
              <a:t>Architecture: </a:t>
            </a:r>
            <a:r>
              <a:rPr lang="en-US" dirty="0"/>
              <a:t>The architecture of bidirectional LSTM comprises of two unidirectional LSTMs which process the sequence in both forward and backward directions. This architecture can be interpreted as having two separate LSTM networks, one gets the sequence of tokens as it is while the other gets in the reverse order. Both of these LSTM network returns a probability vector as output and the final output is the combination of both of these probabilities. It can be represented as:</a:t>
            </a:r>
            <a:endParaRPr lang="en-IN" b="1" dirty="0"/>
          </a:p>
          <a:p>
            <a:endParaRPr lang="en-IN" dirty="0"/>
          </a:p>
        </p:txBody>
      </p:sp>
      <p:sp>
        <p:nvSpPr>
          <p:cNvPr id="9" name="Rectangle 9">
            <a:extLst>
              <a:ext uri="{FF2B5EF4-FFF2-40B4-BE49-F238E27FC236}">
                <a16:creationId xmlns:a16="http://schemas.microsoft.com/office/drawing/2014/main" id="{C7ABFC8C-486A-B7B0-8DAF-37569EC96517}"/>
              </a:ext>
            </a:extLst>
          </p:cNvPr>
          <p:cNvSpPr>
            <a:spLocks noChangeArrowheads="1"/>
          </p:cNvSpPr>
          <p:nvPr/>
        </p:nvSpPr>
        <p:spPr bwMode="auto">
          <a:xfrm>
            <a:off x="4493342" y="38050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6" name="Picture 3">
            <a:extLst>
              <a:ext uri="{FF2B5EF4-FFF2-40B4-BE49-F238E27FC236}">
                <a16:creationId xmlns:a16="http://schemas.microsoft.com/office/drawing/2014/main" id="{CD8C529F-7A82-7CD7-012F-4F1FD32E4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311" y="3429000"/>
            <a:ext cx="2994408" cy="10079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14520E10-C397-11D8-CBDE-F0578EE87DD4}"/>
              </a:ext>
            </a:extLst>
          </p:cNvPr>
          <p:cNvSpPr>
            <a:spLocks noChangeArrowheads="1"/>
          </p:cNvSpPr>
          <p:nvPr/>
        </p:nvSpPr>
        <p:spPr bwMode="auto">
          <a:xfrm>
            <a:off x="4493342" y="4436909"/>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6" name="TextBox 15">
            <a:extLst>
              <a:ext uri="{FF2B5EF4-FFF2-40B4-BE49-F238E27FC236}">
                <a16:creationId xmlns:a16="http://schemas.microsoft.com/office/drawing/2014/main" id="{85F35795-FB7D-1B0D-5088-25DAECAA04B2}"/>
              </a:ext>
            </a:extLst>
          </p:cNvPr>
          <p:cNvSpPr txBox="1"/>
          <p:nvPr/>
        </p:nvSpPr>
        <p:spPr>
          <a:xfrm>
            <a:off x="1419330" y="4693276"/>
            <a:ext cx="8345156" cy="390684"/>
          </a:xfrm>
          <a:prstGeom prst="rect">
            <a:avLst/>
          </a:prstGeom>
          <a:noFill/>
        </p:spPr>
        <p:txBody>
          <a:bodyPr wrap="square">
            <a:spAutoFit/>
          </a:bodyPr>
          <a:lstStyle/>
          <a:p>
            <a:pPr algn="just" fontAlgn="base">
              <a:lnSpc>
                <a:spcPct val="115000"/>
              </a:lnSpc>
              <a:spcAft>
                <a:spcPts val="1000"/>
              </a:spcAft>
              <a:buNone/>
            </a:pPr>
            <a:r>
              <a:rPr lang="en-US" sz="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where,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D5E0A198-48F4-BBF0-EEA5-AF7573DD000C}"/>
              </a:ext>
            </a:extLst>
          </p:cNvPr>
          <p:cNvSpPr txBox="1"/>
          <p:nvPr/>
        </p:nvSpPr>
        <p:spPr>
          <a:xfrm>
            <a:off x="2625131" y="4888618"/>
            <a:ext cx="8345156" cy="390684"/>
          </a:xfrm>
          <a:prstGeom prst="rect">
            <a:avLst/>
          </a:prstGeom>
          <a:noFill/>
        </p:spPr>
        <p:txBody>
          <a:bodyPr wrap="square">
            <a:spAutoFit/>
          </a:bodyPr>
          <a:lstStyle/>
          <a:p>
            <a:pPr marL="342900" lvl="0" indent="-342900" algn="just" fontAlgn="base">
              <a:lnSpc>
                <a:spcPct val="115000"/>
              </a:lnSpc>
              <a:spcAft>
                <a:spcPts val="1000"/>
              </a:spcAft>
              <a:buFont typeface="Symbol" panose="05050102010706020507" pitchFamily="18" charset="2"/>
              <a:buBlip>
                <a:blip r:embed="rId3"/>
              </a:buBlip>
              <a:tabLst>
                <a:tab pos="457200" algn="l"/>
              </a:tabLst>
            </a:pPr>
            <a:r>
              <a:rPr lang="en-US" sz="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Final probability vector of the network.</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70" name="Picture 5">
            <a:extLst>
              <a:ext uri="{FF2B5EF4-FFF2-40B4-BE49-F238E27FC236}">
                <a16:creationId xmlns:a16="http://schemas.microsoft.com/office/drawing/2014/main" id="{95381E1E-6456-B6A6-C4BC-D5240222E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9318" y="5541160"/>
            <a:ext cx="415333" cy="53124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1" descr="p_t^f    ">
            <a:extLst>
              <a:ext uri="{FF2B5EF4-FFF2-40B4-BE49-F238E27FC236}">
                <a16:creationId xmlns:a16="http://schemas.microsoft.com/office/drawing/2014/main" id="{659E92DF-A074-733D-3950-6F501D255B77}"/>
              </a:ext>
            </a:extLst>
          </p:cNvPr>
          <p:cNvSpPr>
            <a:spLocks noChangeAspect="1" noChangeArrowheads="1"/>
          </p:cNvSpPr>
          <p:nvPr/>
        </p:nvSpPr>
        <p:spPr bwMode="auto">
          <a:xfrm>
            <a:off x="2629318" y="5715785"/>
            <a:ext cx="250825" cy="3127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4" name="Rectangle 23">
            <a:extLst>
              <a:ext uri="{FF2B5EF4-FFF2-40B4-BE49-F238E27FC236}">
                <a16:creationId xmlns:a16="http://schemas.microsoft.com/office/drawing/2014/main" id="{426E3BC2-B06A-89C4-81E4-4AEF6B443817}"/>
              </a:ext>
            </a:extLst>
          </p:cNvPr>
          <p:cNvSpPr>
            <a:spLocks noChangeArrowheads="1"/>
          </p:cNvSpPr>
          <p:nvPr/>
        </p:nvSpPr>
        <p:spPr bwMode="auto">
          <a:xfrm>
            <a:off x="2629318" y="5083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5" name="Rectangle 24">
            <a:extLst>
              <a:ext uri="{FF2B5EF4-FFF2-40B4-BE49-F238E27FC236}">
                <a16:creationId xmlns:a16="http://schemas.microsoft.com/office/drawing/2014/main" id="{5D649009-DA27-A1E0-AEB0-EE0FFE8E1E81}"/>
              </a:ext>
            </a:extLst>
          </p:cNvPr>
          <p:cNvSpPr>
            <a:spLocks noChangeArrowheads="1"/>
          </p:cNvSpPr>
          <p:nvPr/>
        </p:nvSpPr>
        <p:spPr bwMode="auto">
          <a:xfrm>
            <a:off x="2857918" y="571578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6" name="Rectangle 25">
            <a:extLst>
              <a:ext uri="{FF2B5EF4-FFF2-40B4-BE49-F238E27FC236}">
                <a16:creationId xmlns:a16="http://schemas.microsoft.com/office/drawing/2014/main" id="{007FC05D-96F5-8E15-B749-463EFA739A35}"/>
              </a:ext>
            </a:extLst>
          </p:cNvPr>
          <p:cNvSpPr>
            <a:spLocks noChangeArrowheads="1"/>
          </p:cNvSpPr>
          <p:nvPr/>
        </p:nvSpPr>
        <p:spPr bwMode="auto">
          <a:xfrm>
            <a:off x="3326004" y="5759236"/>
            <a:ext cx="421026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Probability vector from the forward LSTM network.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2292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E276-B702-E790-3696-2B4FC7F7A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74A15-661C-B179-A09D-EDF8DAF35477}"/>
              </a:ext>
            </a:extLst>
          </p:cNvPr>
          <p:cNvSpPr>
            <a:spLocks noGrp="1"/>
          </p:cNvSpPr>
          <p:nvPr>
            <p:ph type="title"/>
          </p:nvPr>
        </p:nvSpPr>
        <p:spPr/>
        <p:txBody>
          <a:bodyPr/>
          <a:lstStyle/>
          <a:p>
            <a:r>
              <a:rPr lang="en-US" b="1" dirty="0"/>
              <a:t>AUTOENCODER</a:t>
            </a:r>
            <a:endParaRPr lang="en-IN" dirty="0"/>
          </a:p>
        </p:txBody>
      </p:sp>
      <p:sp>
        <p:nvSpPr>
          <p:cNvPr id="3" name="Content Placeholder 2">
            <a:extLst>
              <a:ext uri="{FF2B5EF4-FFF2-40B4-BE49-F238E27FC236}">
                <a16:creationId xmlns:a16="http://schemas.microsoft.com/office/drawing/2014/main" id="{8189F6FC-F1D6-B2B1-C4D0-357092E98812}"/>
              </a:ext>
            </a:extLst>
          </p:cNvPr>
          <p:cNvSpPr>
            <a:spLocks noGrp="1"/>
          </p:cNvSpPr>
          <p:nvPr>
            <p:ph idx="1"/>
          </p:nvPr>
        </p:nvSpPr>
        <p:spPr/>
        <p:txBody>
          <a:bodyPr/>
          <a:lstStyle/>
          <a:p>
            <a:r>
              <a:rPr lang="en-US" dirty="0"/>
              <a:t>An autoencoder is a type of artificial neural network used to learn data encodings in an unsupervised manner. </a:t>
            </a:r>
          </a:p>
          <a:p>
            <a:r>
              <a:rPr lang="en-US" dirty="0"/>
              <a:t>The aim of an autoencoder is to learn a lower-dimensional representation (encoding) for a higher-dimensional data, typically for dimensionality reduction, by training the network to capture the most important parts of the input </a:t>
            </a:r>
            <a:endParaRPr lang="en-IN" dirty="0"/>
          </a:p>
        </p:txBody>
      </p:sp>
    </p:spTree>
    <p:extLst>
      <p:ext uri="{BB962C8B-B14F-4D97-AF65-F5344CB8AC3E}">
        <p14:creationId xmlns:p14="http://schemas.microsoft.com/office/powerpoint/2010/main" val="3910260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CABC4-E9D6-0793-62AB-EF795AF823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67F06-2B9A-E8C1-C7B9-63C7E05B80F5}"/>
              </a:ext>
            </a:extLst>
          </p:cNvPr>
          <p:cNvSpPr>
            <a:spLocks noGrp="1"/>
          </p:cNvSpPr>
          <p:nvPr>
            <p:ph idx="1"/>
          </p:nvPr>
        </p:nvSpPr>
        <p:spPr>
          <a:xfrm>
            <a:off x="838200" y="481781"/>
            <a:ext cx="10515600" cy="5695182"/>
          </a:xfrm>
        </p:spPr>
        <p:txBody>
          <a:bodyPr>
            <a:normAutofit lnSpcReduction="10000"/>
          </a:bodyPr>
          <a:lstStyle/>
          <a:p>
            <a:r>
              <a:rPr lang="en-US" b="1" dirty="0"/>
              <a:t>Autoencoders </a:t>
            </a:r>
            <a:r>
              <a:rPr lang="en-US" dirty="0"/>
              <a:t>are self-supervised machine learning models which are used to reduce the size of input data by recreating it. These models are trained as supervised machine learning models and during inference, they work as unsupervised models that’s why they are called self-supervised models. </a:t>
            </a:r>
            <a:r>
              <a:rPr lang="en-US" b="1" dirty="0"/>
              <a:t>Autoencoder is made up of  3 components namely,</a:t>
            </a:r>
            <a:endParaRPr lang="en-IN" b="1" dirty="0"/>
          </a:p>
          <a:p>
            <a:r>
              <a:rPr lang="en-US" dirty="0"/>
              <a:t>1. </a:t>
            </a:r>
            <a:r>
              <a:rPr lang="en-US" b="1" dirty="0"/>
              <a:t>Encoder</a:t>
            </a:r>
            <a:r>
              <a:rPr lang="en-US" dirty="0"/>
              <a:t>: A module that compresses the train-validate-test set input data into an encoded representation that is typically several orders of magnitude smaller than the input data.</a:t>
            </a:r>
            <a:endParaRPr lang="en-IN" dirty="0"/>
          </a:p>
          <a:p>
            <a:r>
              <a:rPr lang="en-US" dirty="0"/>
              <a:t>2. </a:t>
            </a:r>
            <a:r>
              <a:rPr lang="en-US" b="1" dirty="0"/>
              <a:t>Bottleneck:</a:t>
            </a:r>
            <a:r>
              <a:rPr lang="en-US" dirty="0"/>
              <a:t> A module that contains the compressed knowledge representations and is therefore the most important part of the network.</a:t>
            </a:r>
            <a:endParaRPr lang="en-IN" dirty="0"/>
          </a:p>
          <a:p>
            <a:r>
              <a:rPr lang="en-US" dirty="0"/>
              <a:t>3. </a:t>
            </a:r>
            <a:r>
              <a:rPr lang="en-US" b="1" dirty="0"/>
              <a:t>Decoder:</a:t>
            </a:r>
            <a:r>
              <a:rPr lang="en-US" dirty="0"/>
              <a:t> A module that helps the network “decompress” the knowledge representations and reconstructs the data back from its encoded form. The output is then compared with a ground truth.</a:t>
            </a:r>
            <a:endParaRPr lang="en-IN" dirty="0"/>
          </a:p>
          <a:p>
            <a:endParaRPr lang="en-IN" dirty="0"/>
          </a:p>
        </p:txBody>
      </p:sp>
    </p:spTree>
    <p:extLst>
      <p:ext uri="{BB962C8B-B14F-4D97-AF65-F5344CB8AC3E}">
        <p14:creationId xmlns:p14="http://schemas.microsoft.com/office/powerpoint/2010/main" val="2717621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7451C-73C0-8B59-78E1-E724D3E00B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2F074-2A31-8AED-5E7E-86F74F63B441}"/>
              </a:ext>
            </a:extLst>
          </p:cNvPr>
          <p:cNvSpPr>
            <a:spLocks noGrp="1"/>
          </p:cNvSpPr>
          <p:nvPr>
            <p:ph idx="1"/>
          </p:nvPr>
        </p:nvSpPr>
        <p:spPr>
          <a:xfrm>
            <a:off x="838200" y="471948"/>
            <a:ext cx="10515600" cy="5705015"/>
          </a:xfrm>
        </p:spPr>
        <p:txBody>
          <a:bodyPr>
            <a:normAutofit fontScale="85000" lnSpcReduction="20000"/>
          </a:bodyPr>
          <a:lstStyle/>
          <a:p>
            <a:r>
              <a:rPr lang="en-US" b="1" dirty="0"/>
              <a:t>Training autoencoders: we</a:t>
            </a:r>
            <a:r>
              <a:rPr lang="en-US" dirty="0"/>
              <a:t> need to set 4 hyperparameters before </a:t>
            </a:r>
            <a:r>
              <a:rPr lang="en-US" i="1" dirty="0"/>
              <a:t>training</a:t>
            </a:r>
            <a:r>
              <a:rPr lang="en-US" dirty="0"/>
              <a:t> an autoencoder:</a:t>
            </a:r>
            <a:endParaRPr lang="en-IN" b="1" dirty="0"/>
          </a:p>
          <a:p>
            <a:pPr lvl="0"/>
            <a:r>
              <a:rPr lang="en-US" b="1" dirty="0"/>
              <a:t>Code size:</a:t>
            </a:r>
            <a:r>
              <a:rPr lang="en-US" dirty="0"/>
              <a:t> The code size or the size of the bottleneck is the most important hyperparameter used to tune the autoencoder. The bottleneck size decides how much the data has to be compressed. This can also act as a regularization term.</a:t>
            </a:r>
            <a:endParaRPr lang="en-IN" dirty="0"/>
          </a:p>
          <a:p>
            <a:pPr lvl="0"/>
            <a:r>
              <a:rPr lang="en-US" b="1" dirty="0"/>
              <a:t>Number of layers:</a:t>
            </a:r>
            <a:r>
              <a:rPr lang="en-US" dirty="0"/>
              <a:t> Like all neural networks, an important hyperparameter to tune autoencoders is the depth of the encoder and the decoder. While a higher depth increases model complexity, a lower depth is faster to process.</a:t>
            </a:r>
            <a:endParaRPr lang="en-IN" dirty="0"/>
          </a:p>
          <a:p>
            <a:pPr lvl="0"/>
            <a:r>
              <a:rPr lang="en-US" b="1" dirty="0"/>
              <a:t>Number of nodes per layer:</a:t>
            </a:r>
            <a:r>
              <a:rPr lang="en-US" dirty="0"/>
              <a:t> The number of nodes per layer defines the weights we use per layer. Typically, the number of nodes decreases with each subsequent layer in the autoencoder as the input to each of these layers becomes smaller across the layers.</a:t>
            </a:r>
            <a:endParaRPr lang="en-IN" dirty="0"/>
          </a:p>
          <a:p>
            <a:pPr lvl="0"/>
            <a:r>
              <a:rPr lang="en-US" b="1" dirty="0"/>
              <a:t>Reconstruction Loss:</a:t>
            </a:r>
            <a:r>
              <a:rPr lang="en-US" dirty="0"/>
              <a:t> The loss function we use to train the autoencoder is highly dependent on the type of input and output we want the autoencoder to adapt to. If we are working with image data, the most popular loss functions for reconstruction are MSE Loss and L1 Loss. In case the inputs and outputs are within the range [0,1], as in MNIST, we can also make use of Binary Cross Entropy as the reconstruction loss.</a:t>
            </a:r>
            <a:endParaRPr lang="en-IN" dirty="0"/>
          </a:p>
          <a:p>
            <a:endParaRPr lang="en-IN" dirty="0"/>
          </a:p>
        </p:txBody>
      </p:sp>
    </p:spTree>
    <p:extLst>
      <p:ext uri="{BB962C8B-B14F-4D97-AF65-F5344CB8AC3E}">
        <p14:creationId xmlns:p14="http://schemas.microsoft.com/office/powerpoint/2010/main" val="3277054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31D43-5904-1C72-44B6-C7B7267E7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468E8-85FE-07A5-5FF9-05C4E7795DEF}"/>
              </a:ext>
            </a:extLst>
          </p:cNvPr>
          <p:cNvSpPr>
            <a:spLocks noGrp="1"/>
          </p:cNvSpPr>
          <p:nvPr>
            <p:ph type="title"/>
          </p:nvPr>
        </p:nvSpPr>
        <p:spPr/>
        <p:txBody>
          <a:bodyPr/>
          <a:lstStyle/>
          <a:p>
            <a:r>
              <a:rPr lang="en-US" b="1" u="sng" dirty="0"/>
              <a:t>Types of Autoencoders</a:t>
            </a:r>
            <a:endParaRPr lang="en-IN" dirty="0"/>
          </a:p>
        </p:txBody>
      </p:sp>
      <p:sp>
        <p:nvSpPr>
          <p:cNvPr id="3" name="Content Placeholder 2">
            <a:extLst>
              <a:ext uri="{FF2B5EF4-FFF2-40B4-BE49-F238E27FC236}">
                <a16:creationId xmlns:a16="http://schemas.microsoft.com/office/drawing/2014/main" id="{9A56FA3E-B52F-F5BF-6B10-04F167371C71}"/>
              </a:ext>
            </a:extLst>
          </p:cNvPr>
          <p:cNvSpPr>
            <a:spLocks noGrp="1"/>
          </p:cNvSpPr>
          <p:nvPr>
            <p:ph idx="1"/>
          </p:nvPr>
        </p:nvSpPr>
        <p:spPr/>
        <p:txBody>
          <a:bodyPr>
            <a:normAutofit/>
          </a:bodyPr>
          <a:lstStyle/>
          <a:p>
            <a:pPr lvl="0"/>
            <a:r>
              <a:rPr lang="en-US" b="1" dirty="0"/>
              <a:t>Under Complete Autoencoders: </a:t>
            </a:r>
          </a:p>
          <a:p>
            <a:pPr lvl="0"/>
            <a:r>
              <a:rPr lang="en-US" b="1" dirty="0"/>
              <a:t>Sparse Autoencoders.</a:t>
            </a:r>
            <a:endParaRPr lang="en-IN" dirty="0"/>
          </a:p>
          <a:p>
            <a:r>
              <a:rPr lang="en-US" b="1" dirty="0"/>
              <a:t>Contractive Autoencoders.</a:t>
            </a:r>
          </a:p>
          <a:p>
            <a:pPr lvl="0"/>
            <a:r>
              <a:rPr lang="en-US" b="1" dirty="0"/>
              <a:t>Denoising Autoencoders.</a:t>
            </a:r>
            <a:endParaRPr lang="en-IN" dirty="0"/>
          </a:p>
          <a:p>
            <a:r>
              <a:rPr lang="en-US" b="1" dirty="0"/>
              <a:t>Variational Autoencoders.</a:t>
            </a:r>
            <a:endParaRPr lang="en-IN" dirty="0"/>
          </a:p>
        </p:txBody>
      </p:sp>
    </p:spTree>
    <p:extLst>
      <p:ext uri="{BB962C8B-B14F-4D97-AF65-F5344CB8AC3E}">
        <p14:creationId xmlns:p14="http://schemas.microsoft.com/office/powerpoint/2010/main" val="2828139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E99A-67A8-DB50-17C8-378520FA2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0902C-C0A5-C875-4DA0-A1A0E6FF09BC}"/>
              </a:ext>
            </a:extLst>
          </p:cNvPr>
          <p:cNvSpPr>
            <a:spLocks noGrp="1"/>
          </p:cNvSpPr>
          <p:nvPr>
            <p:ph type="title"/>
          </p:nvPr>
        </p:nvSpPr>
        <p:spPr/>
        <p:txBody>
          <a:bodyPr/>
          <a:lstStyle/>
          <a:p>
            <a:r>
              <a:rPr lang="en-US" dirty="0"/>
              <a:t>DEEP BOLTZMANN MACHINES (DBM)</a:t>
            </a:r>
            <a:endParaRPr lang="en-IN" dirty="0"/>
          </a:p>
        </p:txBody>
      </p:sp>
      <p:sp>
        <p:nvSpPr>
          <p:cNvPr id="3" name="Content Placeholder 2">
            <a:extLst>
              <a:ext uri="{FF2B5EF4-FFF2-40B4-BE49-F238E27FC236}">
                <a16:creationId xmlns:a16="http://schemas.microsoft.com/office/drawing/2014/main" id="{D3F9EFC1-794A-AABB-D2B1-7F48C6B7F3CA}"/>
              </a:ext>
            </a:extLst>
          </p:cNvPr>
          <p:cNvSpPr>
            <a:spLocks noGrp="1"/>
          </p:cNvSpPr>
          <p:nvPr>
            <p:ph idx="1"/>
          </p:nvPr>
        </p:nvSpPr>
        <p:spPr/>
        <p:txBody>
          <a:bodyPr>
            <a:normAutofit lnSpcReduction="10000"/>
          </a:bodyPr>
          <a:lstStyle/>
          <a:p>
            <a:r>
              <a:rPr lang="en-US" dirty="0"/>
              <a:t>A Boltzmann machine is an unsupervised deep learning model in which every node is connected to every other node. It is a type of recurrent neural network, and the nodes make binary decisions with some level of bias. These machines are not deterministic deep learning models, they are stochastic or generative deep learning models. They are representations of a system.</a:t>
            </a:r>
            <a:endParaRPr lang="en-IN" dirty="0"/>
          </a:p>
          <a:p>
            <a:r>
              <a:rPr lang="en-US" dirty="0"/>
              <a:t>A Boltzmann machine has two kinds of nodes</a:t>
            </a:r>
            <a:endParaRPr lang="en-IN" dirty="0"/>
          </a:p>
          <a:p>
            <a:pPr lvl="0"/>
            <a:r>
              <a:rPr lang="en-US" dirty="0"/>
              <a:t>Visible nodes: These are nodes that can be measured and are measured.</a:t>
            </a:r>
            <a:endParaRPr lang="en-IN" dirty="0"/>
          </a:p>
          <a:p>
            <a:pPr lvl="0"/>
            <a:r>
              <a:rPr lang="en-US" dirty="0"/>
              <a:t>Hidden nodes: These are nodes that cannot be measured or are not measured.</a:t>
            </a:r>
            <a:endParaRPr lang="en-IN" dirty="0"/>
          </a:p>
          <a:p>
            <a:endParaRPr lang="en-IN" dirty="0"/>
          </a:p>
        </p:txBody>
      </p:sp>
    </p:spTree>
    <p:extLst>
      <p:ext uri="{BB962C8B-B14F-4D97-AF65-F5344CB8AC3E}">
        <p14:creationId xmlns:p14="http://schemas.microsoft.com/office/powerpoint/2010/main" val="2450331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8B94-F3D2-77F9-9D13-595D2050DB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469B19-0A6C-8FF9-AABD-6E4BEE7BCBD1}"/>
              </a:ext>
            </a:extLst>
          </p:cNvPr>
          <p:cNvSpPr>
            <a:spLocks noGrp="1"/>
          </p:cNvSpPr>
          <p:nvPr>
            <p:ph idx="1"/>
          </p:nvPr>
        </p:nvSpPr>
        <p:spPr>
          <a:xfrm>
            <a:off x="838200" y="589935"/>
            <a:ext cx="10515600" cy="5587028"/>
          </a:xfrm>
        </p:spPr>
        <p:txBody>
          <a:bodyPr/>
          <a:lstStyle/>
          <a:p>
            <a:r>
              <a:rPr lang="en-US" dirty="0"/>
              <a:t>A Boltzmann machine is made up of a learning algorithm that enables it to discover interesting features in datasets composed of binary vectors. The learning algorithm tends to be slow in networks that have many layers of feature detectors but it is possible to make it faster by implementing a learning layer of feature detectors.</a:t>
            </a:r>
            <a:endParaRPr lang="en-IN" dirty="0"/>
          </a:p>
          <a:p>
            <a:pPr marL="0" indent="0">
              <a:buNone/>
            </a:pPr>
            <a:endParaRPr lang="en-IN" dirty="0"/>
          </a:p>
          <a:p>
            <a:r>
              <a:rPr lang="en-US" dirty="0"/>
              <a:t>They use stochastic binary units to reach probability distribution equilibrium (to minimize energy). It is possible to get multiple Boltzmann machines to collaborate together to form far more sophisticated systems like deep belief networks.</a:t>
            </a:r>
            <a:endParaRPr lang="en-IN" dirty="0"/>
          </a:p>
          <a:p>
            <a:endParaRPr lang="en-IN" dirty="0"/>
          </a:p>
        </p:txBody>
      </p:sp>
    </p:spTree>
    <p:extLst>
      <p:ext uri="{BB962C8B-B14F-4D97-AF65-F5344CB8AC3E}">
        <p14:creationId xmlns:p14="http://schemas.microsoft.com/office/powerpoint/2010/main" val="28985288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25866-1309-C624-B857-4CC1F53BD4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10C9A-F392-789F-CF67-C0C87F036390}"/>
              </a:ext>
            </a:extLst>
          </p:cNvPr>
          <p:cNvSpPr>
            <a:spLocks noGrp="1"/>
          </p:cNvSpPr>
          <p:nvPr>
            <p:ph idx="1"/>
          </p:nvPr>
        </p:nvSpPr>
        <p:spPr>
          <a:xfrm>
            <a:off x="838200" y="501445"/>
            <a:ext cx="10515600" cy="5675518"/>
          </a:xfrm>
        </p:spPr>
        <p:txBody>
          <a:bodyPr/>
          <a:lstStyle/>
          <a:p>
            <a:r>
              <a:rPr lang="en-US" dirty="0"/>
              <a:t>The Boltzmann machine is named after </a:t>
            </a:r>
            <a:r>
              <a:rPr lang="en-US" b="1" dirty="0"/>
              <a:t>Ludwig Boltzmann</a:t>
            </a:r>
            <a:r>
              <a:rPr lang="en-US" dirty="0"/>
              <a:t>, an Austrian scientist who came up with the Boltzmann distribution. However, this type of network was first developed by </a:t>
            </a:r>
            <a:r>
              <a:rPr lang="en-US" b="1" dirty="0"/>
              <a:t>​​Geoff Hinton</a:t>
            </a:r>
            <a:r>
              <a:rPr lang="en-US" dirty="0"/>
              <a:t>, a Stanford Scientist.</a:t>
            </a:r>
            <a:endParaRPr lang="en-IN" dirty="0"/>
          </a:p>
          <a:p>
            <a:endParaRPr lang="en-IN" dirty="0"/>
          </a:p>
        </p:txBody>
      </p:sp>
      <p:pic>
        <p:nvPicPr>
          <p:cNvPr id="4" name="Picture 3" descr="boltzmann-machine">
            <a:extLst>
              <a:ext uri="{FF2B5EF4-FFF2-40B4-BE49-F238E27FC236}">
                <a16:creationId xmlns:a16="http://schemas.microsoft.com/office/drawing/2014/main" id="{E28CD950-9677-83E9-9295-8E4F4FA52D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2631" y="2521820"/>
            <a:ext cx="5076129" cy="3515186"/>
          </a:xfrm>
          <a:prstGeom prst="rect">
            <a:avLst/>
          </a:prstGeom>
          <a:noFill/>
          <a:ln>
            <a:noFill/>
          </a:ln>
        </p:spPr>
      </p:pic>
    </p:spTree>
    <p:extLst>
      <p:ext uri="{BB962C8B-B14F-4D97-AF65-F5344CB8AC3E}">
        <p14:creationId xmlns:p14="http://schemas.microsoft.com/office/powerpoint/2010/main" val="14960322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372E-F31E-424C-E710-0607AC3961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68851-DE91-975C-3AF2-970F1C062E38}"/>
              </a:ext>
            </a:extLst>
          </p:cNvPr>
          <p:cNvSpPr>
            <a:spLocks noGrp="1"/>
          </p:cNvSpPr>
          <p:nvPr>
            <p:ph idx="1"/>
          </p:nvPr>
        </p:nvSpPr>
        <p:spPr>
          <a:xfrm>
            <a:off x="838200" y="403123"/>
            <a:ext cx="10515600" cy="5773840"/>
          </a:xfrm>
        </p:spPr>
        <p:txBody>
          <a:bodyPr>
            <a:normAutofit fontScale="92500" lnSpcReduction="20000"/>
          </a:bodyPr>
          <a:lstStyle/>
          <a:p>
            <a:r>
              <a:rPr lang="en-US" b="1" dirty="0"/>
              <a:t>Working of Boltzmann machine: </a:t>
            </a:r>
            <a:r>
              <a:rPr lang="en-US" dirty="0"/>
              <a:t>Boltzmann machines are non-deterministic (stochastic) generative Deep Learning models that only have two kinds of nodes - hidden and visible nodes. </a:t>
            </a:r>
          </a:p>
          <a:p>
            <a:r>
              <a:rPr lang="en-US" dirty="0"/>
              <a:t>They don’t have any output nodes, and that’s what gives them the non-deterministic feature. </a:t>
            </a:r>
          </a:p>
          <a:p>
            <a:r>
              <a:rPr lang="en-US" dirty="0"/>
              <a:t>They learn patterns without the </a:t>
            </a:r>
            <a:r>
              <a:rPr lang="en-US" b="1" dirty="0"/>
              <a:t>typical 1 or 0 type </a:t>
            </a:r>
            <a:r>
              <a:rPr lang="en-US" dirty="0"/>
              <a:t>output through which patterns are learned and optimized using Stochastic Gradient Descent. </a:t>
            </a:r>
            <a:endParaRPr lang="en-IN" b="1" dirty="0"/>
          </a:p>
          <a:p>
            <a:r>
              <a:rPr lang="en-US" dirty="0"/>
              <a:t>A major difference is that unlike other traditional networks (A/C/R) which don’t have any connections between the input nodes, Boltzmann Machines have connections among the input nodes. </a:t>
            </a:r>
          </a:p>
          <a:p>
            <a:r>
              <a:rPr lang="en-US" dirty="0"/>
              <a:t>Every node is connected to all other nodes irrespective of whether they are input or hidden nodes. This enables them to share information among themselves and self-generate subsequent data. </a:t>
            </a:r>
          </a:p>
          <a:p>
            <a:r>
              <a:rPr lang="en-US" dirty="0"/>
              <a:t>You’d only measure what’s on the visible nodes and not what’s on the hidden nodes. After the input is provided, the Boltzmann machines are able to capture all the parameters, patterns and correlations among the data. It is because of this that they are known as deep generative models and they fall into the class of Unsupervised Deep Learning.</a:t>
            </a:r>
            <a:endParaRPr lang="en-IN" dirty="0"/>
          </a:p>
          <a:p>
            <a:endParaRPr lang="en-IN" dirty="0"/>
          </a:p>
        </p:txBody>
      </p:sp>
    </p:spTree>
    <p:extLst>
      <p:ext uri="{BB962C8B-B14F-4D97-AF65-F5344CB8AC3E}">
        <p14:creationId xmlns:p14="http://schemas.microsoft.com/office/powerpoint/2010/main" val="2228851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6D13D-CA30-3D48-3ED6-AECCA5613E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CBBAB-AE32-70E7-EC64-231CE105C60B}"/>
              </a:ext>
            </a:extLst>
          </p:cNvPr>
          <p:cNvSpPr>
            <a:spLocks noGrp="1"/>
          </p:cNvSpPr>
          <p:nvPr>
            <p:ph idx="1"/>
          </p:nvPr>
        </p:nvSpPr>
        <p:spPr/>
        <p:txBody>
          <a:bodyPr/>
          <a:lstStyle/>
          <a:p>
            <a:r>
              <a:rPr lang="en-US" b="1" dirty="0"/>
              <a:t>Types of Boltzmann machines: </a:t>
            </a:r>
            <a:r>
              <a:rPr lang="en-US" dirty="0"/>
              <a:t>There are three types of Boltzmann machines. These are:</a:t>
            </a:r>
            <a:endParaRPr lang="en-IN" b="1" dirty="0"/>
          </a:p>
          <a:p>
            <a:pPr lvl="0"/>
            <a:r>
              <a:rPr lang="en-US" dirty="0"/>
              <a:t>Restricted Boltzmann Machines (RBMs)</a:t>
            </a:r>
            <a:endParaRPr lang="en-IN" dirty="0"/>
          </a:p>
          <a:p>
            <a:pPr lvl="0"/>
            <a:r>
              <a:rPr lang="en-US" dirty="0"/>
              <a:t>Deep Belief Networks (DBNs)</a:t>
            </a:r>
            <a:endParaRPr lang="en-IN" dirty="0"/>
          </a:p>
          <a:p>
            <a:pPr lvl="0"/>
            <a:r>
              <a:rPr lang="en-US" dirty="0"/>
              <a:t>Deep Boltzmann Machines (DBMs)</a:t>
            </a:r>
            <a:endParaRPr lang="en-IN" dirty="0"/>
          </a:p>
          <a:p>
            <a:endParaRPr lang="en-IN" dirty="0"/>
          </a:p>
        </p:txBody>
      </p:sp>
    </p:spTree>
    <p:extLst>
      <p:ext uri="{BB962C8B-B14F-4D97-AF65-F5344CB8AC3E}">
        <p14:creationId xmlns:p14="http://schemas.microsoft.com/office/powerpoint/2010/main" val="176204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C8B43-DCE5-9DB6-FB2D-0D189E628EE6}"/>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C69DDE-9642-9DEB-424D-3D828D20A95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3568" y="884903"/>
            <a:ext cx="8888889" cy="3765755"/>
          </a:xfrm>
          <a:prstGeom prst="rect">
            <a:avLst/>
          </a:prstGeom>
          <a:noFill/>
          <a:ln>
            <a:noFill/>
          </a:ln>
        </p:spPr>
      </p:pic>
      <p:sp>
        <p:nvSpPr>
          <p:cNvPr id="6" name="TextBox 5">
            <a:extLst>
              <a:ext uri="{FF2B5EF4-FFF2-40B4-BE49-F238E27FC236}">
                <a16:creationId xmlns:a16="http://schemas.microsoft.com/office/drawing/2014/main" id="{7F6474AD-C280-E927-9D6A-6277C7C71BE4}"/>
              </a:ext>
            </a:extLst>
          </p:cNvPr>
          <p:cNvSpPr txBox="1"/>
          <p:nvPr/>
        </p:nvSpPr>
        <p:spPr>
          <a:xfrm>
            <a:off x="2930012" y="4986258"/>
            <a:ext cx="6096000" cy="390684"/>
          </a:xfrm>
          <a:prstGeom prst="rect">
            <a:avLst/>
          </a:prstGeom>
          <a:noFill/>
        </p:spPr>
        <p:txBody>
          <a:bodyPr wrap="square">
            <a:spAutoFit/>
          </a:bodyPr>
          <a:lstStyle/>
          <a:p>
            <a:pPr algn="ctr">
              <a:lnSpc>
                <a:spcPct val="115000"/>
              </a:lnSpc>
              <a:spcAft>
                <a:spcPts val="100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Convolution function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20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8722C-06DC-0BEF-D57A-FBBED65519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DA683-CA5F-E107-3751-823A8DF48094}"/>
              </a:ext>
            </a:extLst>
          </p:cNvPr>
          <p:cNvSpPr>
            <a:spLocks noGrp="1"/>
          </p:cNvSpPr>
          <p:nvPr>
            <p:ph idx="1"/>
          </p:nvPr>
        </p:nvSpPr>
        <p:spPr>
          <a:xfrm>
            <a:off x="838200" y="884903"/>
            <a:ext cx="10515600" cy="4129549"/>
          </a:xfrm>
        </p:spPr>
        <p:txBody>
          <a:bodyPr/>
          <a:lstStyle/>
          <a:p>
            <a:r>
              <a:rPr lang="en-US" dirty="0"/>
              <a:t>The mathematical operation helps compute similarity of two signals. we may have a feature detector or filter for identifying edges in the image, so convolution operation will help us identify the edges in the image when we use such a filter on the image. </a:t>
            </a:r>
          </a:p>
          <a:p>
            <a:r>
              <a:rPr lang="en-US" dirty="0"/>
              <a:t>we usually assume that convolution functions are zero everywhere but the ﬁnite set of points for which we store the values. </a:t>
            </a:r>
          </a:p>
          <a:p>
            <a:r>
              <a:rPr lang="en-US" dirty="0"/>
              <a:t>This means that in practice we can implement the inﬁnite summation as a summation over a ﬁnite number of array elements.</a:t>
            </a:r>
            <a:endParaRPr lang="en-IN" dirty="0"/>
          </a:p>
          <a:p>
            <a:endParaRPr lang="en-IN" dirty="0"/>
          </a:p>
        </p:txBody>
      </p:sp>
    </p:spTree>
    <p:extLst>
      <p:ext uri="{BB962C8B-B14F-4D97-AF65-F5344CB8AC3E}">
        <p14:creationId xmlns:p14="http://schemas.microsoft.com/office/powerpoint/2010/main" val="3534618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6411</Words>
  <Application>Microsoft Office PowerPoint</Application>
  <PresentationFormat>Widescreen</PresentationFormat>
  <Paragraphs>285</Paragraphs>
  <Slides>79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Calibri</vt:lpstr>
      <vt:lpstr>Calibri Light</vt:lpstr>
      <vt:lpstr>Courier New</vt:lpstr>
      <vt:lpstr>Helvetica</vt:lpstr>
      <vt:lpstr>Segoe UI</vt:lpstr>
      <vt:lpstr>Symbol</vt:lpstr>
      <vt:lpstr>Times New Roman</vt:lpstr>
      <vt:lpstr>Office Theme</vt:lpstr>
      <vt:lpstr>20CSE471A DEEP LEARNING </vt:lpstr>
      <vt:lpstr>PowerPoint Presentation</vt:lpstr>
      <vt:lpstr>Convolutional Neural Networks (CNNs): </vt:lpstr>
      <vt:lpstr>PowerPoint Presentation</vt:lpstr>
      <vt:lpstr>PowerPoint Presentation</vt:lpstr>
      <vt:lpstr>PowerPoint Presentation</vt:lpstr>
      <vt:lpstr>Convolutional operation:</vt:lpstr>
      <vt:lpstr>PowerPoint Presentation</vt:lpstr>
      <vt:lpstr>PowerPoint Presentation</vt:lpstr>
      <vt:lpstr>PowerPoint Presentation</vt:lpstr>
      <vt:lpstr>Implementing in CNN:</vt:lpstr>
      <vt:lpstr>PowerPoint Presentation</vt:lpstr>
      <vt:lpstr>PowerPoint Presentation</vt:lpstr>
      <vt:lpstr>CONVOLUTIONAL ARCHITECTURE</vt:lpstr>
      <vt:lpstr>PowerPoint Presentation</vt:lpstr>
      <vt:lpstr>CONVOLUTION LAYER :</vt:lpstr>
      <vt:lpstr>Convolution Operation</vt:lpstr>
      <vt:lpstr>PowerPoint Presentation</vt:lpstr>
      <vt:lpstr>PowerPoint Presentation</vt:lpstr>
      <vt:lpstr>POOLING LAYER:</vt:lpstr>
      <vt:lpstr>PowerPoint Presentation</vt:lpstr>
      <vt:lpstr>PowerPoint Presentation</vt:lpstr>
      <vt:lpstr>FULLY CONNECTED LAYER:</vt:lpstr>
      <vt:lpstr>POOLING IN CNN</vt:lpstr>
      <vt:lpstr>Max Pooling:</vt:lpstr>
      <vt:lpstr>PowerPoint Presentation</vt:lpstr>
      <vt:lpstr>PowerPoint Presentation</vt:lpstr>
      <vt:lpstr>Advantages of Pooling Layer:</vt:lpstr>
      <vt:lpstr>Disadvantages of Pooling Layer:</vt:lpstr>
      <vt:lpstr>CNN architectures</vt:lpstr>
      <vt:lpstr>Different types of CNN Architectures:</vt:lpstr>
      <vt:lpstr>CNN VISUALIZATION TECHNIQUES</vt:lpstr>
      <vt:lpstr>RECURRENT NEURAL NETWORKS:</vt:lpstr>
      <vt:lpstr>PowerPoint Presentation</vt:lpstr>
      <vt:lpstr>PowerPoint Presentation</vt:lpstr>
      <vt:lpstr>Architecture Of Recurrent Neural Network :</vt:lpstr>
      <vt:lpstr>PowerPoint Presentation</vt:lpstr>
      <vt:lpstr>PowerPoint Presentation</vt:lpstr>
      <vt:lpstr>PowerPoint Presentation</vt:lpstr>
      <vt:lpstr>PowerPoint Presentation</vt:lpstr>
      <vt:lpstr>PowerPoint Presentation</vt:lpstr>
      <vt:lpstr>PowerPoint Presentation</vt:lpstr>
      <vt:lpstr>Training through RNN:</vt:lpstr>
      <vt:lpstr>PowerPoint Presentation</vt:lpstr>
      <vt:lpstr>PowerPoint Presentation</vt:lpstr>
      <vt:lpstr>PowerPoint Presentation</vt:lpstr>
      <vt:lpstr>PowerPoint Presentation</vt:lpstr>
      <vt:lpstr>PowerPoint Presentation</vt:lpstr>
      <vt:lpstr>LSTM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BIDIRECTIONAL RNN AND BIDIRECTIONAL LSTM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AUTOENCODER</vt:lpstr>
      <vt:lpstr>PowerPoint Presentation</vt:lpstr>
      <vt:lpstr>PowerPoint Presentation</vt:lpstr>
      <vt:lpstr>Types of Autoencoders</vt:lpstr>
      <vt:lpstr>DEEP BOLTZMANN MACHINES (DBM)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vijay kumar</dc:creator>
  <cp:lastModifiedBy>vijay kumar</cp:lastModifiedBy>
  <cp:revision>8</cp:revision>
  <dcterms:created xsi:type="dcterms:W3CDTF">2025-09-16T06:42:19Z</dcterms:created>
  <dcterms:modified xsi:type="dcterms:W3CDTF">2025-10-07T04:09:11Z</dcterms:modified>
</cp:coreProperties>
</file>