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6" r:id="rId2"/>
    <p:sldId id="257" r:id="rId3"/>
    <p:sldId id="258" r:id="rId4"/>
    <p:sldId id="259" r:id="rId5"/>
    <p:sldId id="260" r:id="rId6"/>
    <p:sldId id="262" r:id="rId7"/>
    <p:sldId id="263" r:id="rId8"/>
    <p:sldId id="261"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8" r:id="rId22"/>
    <p:sldId id="280" r:id="rId23"/>
    <p:sldId id="281" r:id="rId24"/>
    <p:sldId id="282" r:id="rId25"/>
    <p:sldId id="286" r:id="rId26"/>
    <p:sldId id="287" r:id="rId27"/>
    <p:sldId id="288" r:id="rId28"/>
    <p:sldId id="289" r:id="rId29"/>
    <p:sldId id="290" r:id="rId30"/>
    <p:sldId id="284" r:id="rId31"/>
    <p:sldId id="285" r:id="rId32"/>
    <p:sldId id="291" r:id="rId33"/>
    <p:sldId id="292" r:id="rId34"/>
    <p:sldId id="293" r:id="rId35"/>
    <p:sldId id="294" r:id="rId36"/>
    <p:sldId id="296" r:id="rId37"/>
    <p:sldId id="297" r:id="rId38"/>
    <p:sldId id="304" r:id="rId39"/>
    <p:sldId id="305" r:id="rId40"/>
    <p:sldId id="306" r:id="rId41"/>
    <p:sldId id="298" r:id="rId42"/>
    <p:sldId id="299" r:id="rId43"/>
    <p:sldId id="300" r:id="rId44"/>
    <p:sldId id="301" r:id="rId45"/>
    <p:sldId id="302" r:id="rId46"/>
    <p:sldId id="303" r:id="rId47"/>
    <p:sldId id="307" r:id="rId48"/>
    <p:sldId id="308" r:id="rId49"/>
    <p:sldId id="310" r:id="rId50"/>
    <p:sldId id="311" r:id="rId51"/>
    <p:sldId id="312" r:id="rId52"/>
    <p:sldId id="313" r:id="rId53"/>
    <p:sldId id="314" r:id="rId54"/>
    <p:sldId id="315" r:id="rId55"/>
    <p:sldId id="316" r:id="rId56"/>
    <p:sldId id="317" r:id="rId57"/>
    <p:sldId id="318" r:id="rId58"/>
    <p:sldId id="319" r:id="rId59"/>
    <p:sldId id="321" r:id="rId60"/>
    <p:sldId id="322" r:id="rId61"/>
    <p:sldId id="323" r:id="rId62"/>
    <p:sldId id="324" r:id="rId63"/>
    <p:sldId id="325" r:id="rId64"/>
    <p:sldId id="327" r:id="rId65"/>
    <p:sldId id="326" r:id="rId66"/>
    <p:sldId id="328" r:id="rId67"/>
    <p:sldId id="329" r:id="rId68"/>
    <p:sldId id="330" r:id="rId69"/>
    <p:sldId id="331" r:id="rId70"/>
    <p:sldId id="332" r:id="rId71"/>
    <p:sldId id="333" r:id="rId72"/>
    <p:sldId id="334" r:id="rId73"/>
    <p:sldId id="335"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4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CB37AF-3DFB-42DE-9159-4C9E3B7311F9}" type="datetimeFigureOut">
              <a:rPr lang="en-US" smtClean="0"/>
              <a:pPr/>
              <a:t>6/8/2021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7124FD-D3FB-4CBF-9229-C4F4D85A68A6}" type="slidenum">
              <a:rPr lang="en-US" smtClean="0"/>
              <a:pPr/>
              <a:t>‹#›</a:t>
            </a:fld>
            <a:endParaRPr lang="en-US"/>
          </a:p>
        </p:txBody>
      </p:sp>
    </p:spTree>
    <p:extLst>
      <p:ext uri="{BB962C8B-B14F-4D97-AF65-F5344CB8AC3E}">
        <p14:creationId xmlns:p14="http://schemas.microsoft.com/office/powerpoint/2010/main" val="3189721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7124FD-D3FB-4CBF-9229-C4F4D85A68A6}"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FCF2D2-3B9F-4913-B1EC-568D8E3AD19D}" type="datetimeFigureOut">
              <a:rPr lang="en-US" smtClean="0"/>
              <a:pPr/>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B466C-8596-45C1-8F7B-1905176363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FCF2D2-3B9F-4913-B1EC-568D8E3AD19D}" type="datetimeFigureOut">
              <a:rPr lang="en-US" smtClean="0"/>
              <a:pPr/>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B466C-8596-45C1-8F7B-1905176363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FCF2D2-3B9F-4913-B1EC-568D8E3AD19D}" type="datetimeFigureOut">
              <a:rPr lang="en-US" smtClean="0"/>
              <a:pPr/>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B466C-8596-45C1-8F7B-19051763633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FCF2D2-3B9F-4913-B1EC-568D8E3AD19D}" type="datetimeFigureOut">
              <a:rPr lang="en-US" smtClean="0"/>
              <a:pPr/>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B466C-8596-45C1-8F7B-19051763633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FCF2D2-3B9F-4913-B1EC-568D8E3AD19D}" type="datetimeFigureOut">
              <a:rPr lang="en-US" smtClean="0"/>
              <a:pPr/>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B466C-8596-45C1-8F7B-1905176363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FCF2D2-3B9F-4913-B1EC-568D8E3AD19D}" type="datetimeFigureOut">
              <a:rPr lang="en-US" smtClean="0"/>
              <a:pPr/>
              <a:t>6/8/2021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1B466C-8596-45C1-8F7B-19051763633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FCF2D2-3B9F-4913-B1EC-568D8E3AD19D}" type="datetimeFigureOut">
              <a:rPr lang="en-US" smtClean="0"/>
              <a:pPr/>
              <a:t>6/8/2021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1B466C-8596-45C1-8F7B-1905176363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FCF2D2-3B9F-4913-B1EC-568D8E3AD19D}" type="datetimeFigureOut">
              <a:rPr lang="en-US" smtClean="0"/>
              <a:pPr/>
              <a:t>6/8/2021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1B466C-8596-45C1-8F7B-1905176363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FCF2D2-3B9F-4913-B1EC-568D8E3AD19D}" type="datetimeFigureOut">
              <a:rPr lang="en-US" smtClean="0"/>
              <a:pPr/>
              <a:t>6/8/2021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1B466C-8596-45C1-8F7B-1905176363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FCF2D2-3B9F-4913-B1EC-568D8E3AD19D}" type="datetimeFigureOut">
              <a:rPr lang="en-US" smtClean="0"/>
              <a:pPr/>
              <a:t>6/8/2021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1B466C-8596-45C1-8F7B-19051763633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FCF2D2-3B9F-4913-B1EC-568D8E3AD19D}" type="datetimeFigureOut">
              <a:rPr lang="en-US" smtClean="0"/>
              <a:pPr/>
              <a:t>6/8/2021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1B466C-8596-45C1-8F7B-19051763633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FCF2D2-3B9F-4913-B1EC-568D8E3AD19D}" type="datetimeFigureOut">
              <a:rPr lang="en-US" smtClean="0"/>
              <a:pPr/>
              <a:t>6/8/2021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1B466C-8596-45C1-8F7B-19051763633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beginnersbook.com/2015/04/super-key-in-dbm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beginnersbook.com/2015/04/super-key-in-dbm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beginnersbook.com/2018/12/dbms-schedules/"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57200"/>
            <a:ext cx="8686800" cy="6001643"/>
          </a:xfrm>
          <a:prstGeom prst="rect">
            <a:avLst/>
          </a:prstGeom>
          <a:noFill/>
        </p:spPr>
        <p:txBody>
          <a:bodyPr wrap="square" rtlCol="0">
            <a:spAutoFit/>
          </a:bodyPr>
          <a:lstStyle/>
          <a:p>
            <a:pPr algn="ctr"/>
            <a:r>
              <a:rPr lang="en-US" sz="2400" dirty="0" smtClean="0">
                <a:latin typeface="Cambria" pitchFamily="18" charset="0"/>
              </a:rPr>
              <a:t>UNIT – IV</a:t>
            </a:r>
          </a:p>
          <a:p>
            <a:pPr marL="457200" indent="-457200">
              <a:lnSpc>
                <a:spcPct val="150000"/>
              </a:lnSpc>
              <a:buFont typeface="+mj-lt"/>
              <a:buAutoNum type="arabicParenR"/>
            </a:pPr>
            <a:r>
              <a:rPr lang="en-US" sz="2000" dirty="0" smtClean="0">
                <a:latin typeface="Cambria" pitchFamily="18" charset="0"/>
              </a:rPr>
              <a:t>Introduction to Schema Refinement</a:t>
            </a:r>
          </a:p>
          <a:p>
            <a:pPr marL="457200" indent="-457200">
              <a:lnSpc>
                <a:spcPct val="150000"/>
              </a:lnSpc>
              <a:buFont typeface="+mj-lt"/>
              <a:buAutoNum type="arabicParenR"/>
            </a:pPr>
            <a:r>
              <a:rPr lang="en-US" sz="2000" dirty="0" smtClean="0">
                <a:latin typeface="Cambria" pitchFamily="18" charset="0"/>
              </a:rPr>
              <a:t>Functional Dependencies</a:t>
            </a:r>
          </a:p>
          <a:p>
            <a:pPr marL="457200" indent="-457200">
              <a:lnSpc>
                <a:spcPct val="150000"/>
              </a:lnSpc>
              <a:buFont typeface="+mj-lt"/>
              <a:buAutoNum type="arabicParenR"/>
            </a:pPr>
            <a:r>
              <a:rPr lang="en-US" sz="2000" dirty="0" smtClean="0">
                <a:latin typeface="Cambria" pitchFamily="18" charset="0"/>
              </a:rPr>
              <a:t>Reasoning about FDs</a:t>
            </a:r>
          </a:p>
          <a:p>
            <a:pPr marL="457200" indent="-457200">
              <a:lnSpc>
                <a:spcPct val="150000"/>
              </a:lnSpc>
              <a:buFont typeface="+mj-lt"/>
              <a:buAutoNum type="arabicParenR"/>
            </a:pPr>
            <a:r>
              <a:rPr lang="en-US" sz="2000" dirty="0" smtClean="0">
                <a:latin typeface="Cambria" pitchFamily="18" charset="0"/>
              </a:rPr>
              <a:t>Normal Forms</a:t>
            </a:r>
          </a:p>
          <a:p>
            <a:pPr marL="457200" indent="-457200">
              <a:lnSpc>
                <a:spcPct val="150000"/>
              </a:lnSpc>
              <a:buFont typeface="+mj-lt"/>
              <a:buAutoNum type="arabicParenR"/>
            </a:pPr>
            <a:r>
              <a:rPr lang="en-US" sz="2000" dirty="0" smtClean="0">
                <a:latin typeface="Cambria" pitchFamily="18" charset="0"/>
              </a:rPr>
              <a:t>Properties of Decomposition</a:t>
            </a:r>
          </a:p>
          <a:p>
            <a:pPr marL="457200" indent="-457200">
              <a:lnSpc>
                <a:spcPct val="150000"/>
              </a:lnSpc>
              <a:buFont typeface="+mj-lt"/>
              <a:buAutoNum type="arabicParenR"/>
            </a:pPr>
            <a:r>
              <a:rPr lang="en-US" sz="2000" dirty="0" smtClean="0">
                <a:latin typeface="Cambria" pitchFamily="18" charset="0"/>
              </a:rPr>
              <a:t>Normalization</a:t>
            </a:r>
          </a:p>
          <a:p>
            <a:pPr marL="457200" indent="-457200">
              <a:lnSpc>
                <a:spcPct val="150000"/>
              </a:lnSpc>
              <a:buFont typeface="+mj-lt"/>
              <a:buAutoNum type="arabicParenR"/>
            </a:pPr>
            <a:r>
              <a:rPr lang="en-US" sz="2000" dirty="0" smtClean="0">
                <a:latin typeface="Cambria" pitchFamily="18" charset="0"/>
              </a:rPr>
              <a:t>Transaction concept</a:t>
            </a:r>
          </a:p>
          <a:p>
            <a:pPr marL="457200" indent="-457200">
              <a:lnSpc>
                <a:spcPct val="150000"/>
              </a:lnSpc>
              <a:buFont typeface="+mj-lt"/>
              <a:buAutoNum type="arabicParenR"/>
            </a:pPr>
            <a:r>
              <a:rPr lang="en-US" sz="2000" dirty="0" smtClean="0">
                <a:latin typeface="Cambria" pitchFamily="18" charset="0"/>
              </a:rPr>
              <a:t>Transaction states</a:t>
            </a:r>
          </a:p>
          <a:p>
            <a:pPr marL="457200" indent="-457200">
              <a:lnSpc>
                <a:spcPct val="150000"/>
              </a:lnSpc>
              <a:buFont typeface="+mj-lt"/>
              <a:buAutoNum type="arabicParenR"/>
            </a:pPr>
            <a:r>
              <a:rPr lang="en-US" sz="2000" dirty="0" smtClean="0">
                <a:latin typeface="Cambria" pitchFamily="18" charset="0"/>
              </a:rPr>
              <a:t>Concurrent Executions</a:t>
            </a:r>
          </a:p>
          <a:p>
            <a:pPr marL="457200" indent="-457200">
              <a:lnSpc>
                <a:spcPct val="150000"/>
              </a:lnSpc>
              <a:buFont typeface="+mj-lt"/>
              <a:buAutoNum type="arabicParenR"/>
            </a:pPr>
            <a:r>
              <a:rPr lang="en-US" sz="2000" dirty="0" smtClean="0">
                <a:latin typeface="Cambria" pitchFamily="18" charset="0"/>
              </a:rPr>
              <a:t>Serialiazability</a:t>
            </a:r>
          </a:p>
          <a:p>
            <a:pPr marL="457200" indent="-457200">
              <a:lnSpc>
                <a:spcPct val="150000"/>
              </a:lnSpc>
              <a:buFont typeface="+mj-lt"/>
              <a:buAutoNum type="arabicParenR"/>
            </a:pPr>
            <a:r>
              <a:rPr lang="en-US" sz="2000" dirty="0" smtClean="0">
                <a:latin typeface="Cambria" pitchFamily="18" charset="0"/>
              </a:rPr>
              <a:t>Recoverability</a:t>
            </a:r>
          </a:p>
          <a:p>
            <a:pPr marL="457200" indent="-457200">
              <a:lnSpc>
                <a:spcPct val="150000"/>
              </a:lnSpc>
              <a:buFont typeface="+mj-lt"/>
              <a:buAutoNum type="arabicParenR"/>
            </a:pPr>
            <a:r>
              <a:rPr lang="en-US" sz="2000" dirty="0" smtClean="0">
                <a:latin typeface="Cambria" pitchFamily="18" charset="0"/>
              </a:rPr>
              <a:t>Testing for Serializability</a:t>
            </a:r>
            <a:endParaRPr lang="en-US" sz="2000" dirty="0">
              <a:latin typeface="Cambr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 y="152400"/>
            <a:ext cx="8763000" cy="9279463"/>
          </a:xfrm>
          <a:prstGeom prst="rect">
            <a:avLst/>
          </a:prstGeom>
        </p:spPr>
        <p:txBody>
          <a:bodyPr wrap="square">
            <a:spAutoFit/>
          </a:bodyPr>
          <a:lstStyle/>
          <a:p>
            <a:pPr marL="457200" indent="-457200" algn="ctr">
              <a:lnSpc>
                <a:spcPct val="150000"/>
              </a:lnSpc>
              <a:buAutoNum type="arabicParenR" startAt="3"/>
            </a:pPr>
            <a:r>
              <a:rPr lang="en-US" sz="2400" b="1" dirty="0" smtClean="0">
                <a:latin typeface="Cambria" pitchFamily="18" charset="0"/>
              </a:rPr>
              <a:t>Reasoning about FDs</a:t>
            </a:r>
          </a:p>
          <a:p>
            <a:pPr marL="457200" indent="-457200">
              <a:lnSpc>
                <a:spcPct val="150000"/>
              </a:lnSpc>
              <a:buFont typeface="Wingdings" pitchFamily="2" charset="2"/>
              <a:buChar char="v"/>
            </a:pPr>
            <a:r>
              <a:rPr lang="en-US" dirty="0" smtClean="0">
                <a:latin typeface="Cambria" pitchFamily="18" charset="0"/>
              </a:rPr>
              <a:t>Given some FDs, we can usually infer additional FDs:</a:t>
            </a:r>
          </a:p>
          <a:p>
            <a:pPr marL="457200" indent="-457200">
              <a:lnSpc>
                <a:spcPct val="150000"/>
              </a:lnSpc>
            </a:pPr>
            <a:r>
              <a:rPr lang="en-US" i="1" dirty="0" smtClean="0">
                <a:latin typeface="Cambria" pitchFamily="18" charset="0"/>
              </a:rPr>
              <a:t>		</a:t>
            </a:r>
            <a:r>
              <a:rPr lang="en-US" b="1" i="1" dirty="0" err="1" smtClean="0">
                <a:solidFill>
                  <a:srgbClr val="0070C0"/>
                </a:solidFill>
                <a:latin typeface="Cambria" pitchFamily="18" charset="0"/>
              </a:rPr>
              <a:t>ssn</a:t>
            </a:r>
            <a:r>
              <a:rPr lang="en-US" b="1" i="1" dirty="0" smtClean="0">
                <a:solidFill>
                  <a:srgbClr val="0070C0"/>
                </a:solidFill>
                <a:latin typeface="Cambria" pitchFamily="18" charset="0"/>
                <a:sym typeface="Wingdings" pitchFamily="2" charset="2"/>
              </a:rPr>
              <a:t></a:t>
            </a:r>
            <a:r>
              <a:rPr lang="en-US" b="1" i="1" dirty="0" smtClean="0">
                <a:solidFill>
                  <a:srgbClr val="0070C0"/>
                </a:solidFill>
                <a:latin typeface="Cambria" pitchFamily="18" charset="0"/>
              </a:rPr>
              <a:t> did, did</a:t>
            </a:r>
            <a:r>
              <a:rPr lang="en-US" b="1" i="1" dirty="0" smtClean="0">
                <a:solidFill>
                  <a:srgbClr val="0070C0"/>
                </a:solidFill>
                <a:latin typeface="Cambria" pitchFamily="18" charset="0"/>
                <a:sym typeface="Wingdings" pitchFamily="2" charset="2"/>
              </a:rPr>
              <a:t></a:t>
            </a:r>
            <a:r>
              <a:rPr lang="en-US" b="1" i="1" dirty="0" smtClean="0">
                <a:solidFill>
                  <a:srgbClr val="0070C0"/>
                </a:solidFill>
                <a:latin typeface="Cambria" pitchFamily="18" charset="0"/>
              </a:rPr>
              <a:t> lot implies </a:t>
            </a:r>
            <a:r>
              <a:rPr lang="en-US" b="1" i="1" dirty="0" err="1" smtClean="0">
                <a:solidFill>
                  <a:srgbClr val="0070C0"/>
                </a:solidFill>
                <a:latin typeface="Cambria" pitchFamily="18" charset="0"/>
              </a:rPr>
              <a:t>ssn</a:t>
            </a:r>
            <a:r>
              <a:rPr lang="en-US" b="1" i="1" dirty="0" smtClean="0">
                <a:solidFill>
                  <a:srgbClr val="0070C0"/>
                </a:solidFill>
                <a:latin typeface="Cambria" pitchFamily="18" charset="0"/>
                <a:sym typeface="Wingdings" pitchFamily="2" charset="2"/>
              </a:rPr>
              <a:t></a:t>
            </a:r>
            <a:r>
              <a:rPr lang="en-US" b="1" i="1" dirty="0" smtClean="0">
                <a:solidFill>
                  <a:srgbClr val="0070C0"/>
                </a:solidFill>
                <a:latin typeface="Cambria" pitchFamily="18" charset="0"/>
              </a:rPr>
              <a:t> lot</a:t>
            </a:r>
          </a:p>
          <a:p>
            <a:pPr lvl="1"/>
            <a:r>
              <a:rPr lang="en-US" sz="2400" dirty="0" smtClean="0">
                <a:latin typeface="Cambria" pitchFamily="18" charset="0"/>
              </a:rPr>
              <a:t> </a:t>
            </a:r>
            <a:r>
              <a:rPr lang="en-US" sz="2400" b="1" dirty="0" smtClean="0">
                <a:solidFill>
                  <a:srgbClr val="FF0000"/>
                </a:solidFill>
                <a:latin typeface="Cambria" pitchFamily="18" charset="0"/>
              </a:rPr>
              <a:t>F</a:t>
            </a:r>
            <a:r>
              <a:rPr lang="en-US" sz="2400" b="1" baseline="30000" dirty="0" smtClean="0">
                <a:solidFill>
                  <a:srgbClr val="FF0000"/>
                </a:solidFill>
                <a:latin typeface="Cambria" pitchFamily="18" charset="0"/>
              </a:rPr>
              <a:t>+</a:t>
            </a:r>
            <a:r>
              <a:rPr lang="en-US" sz="2400" b="1" dirty="0" smtClean="0">
                <a:solidFill>
                  <a:srgbClr val="FF0000"/>
                </a:solidFill>
                <a:latin typeface="Cambria" pitchFamily="18" charset="0"/>
              </a:rPr>
              <a:t>= closure of F is the set of all FDs that are implied by F.</a:t>
            </a:r>
          </a:p>
          <a:p>
            <a:pPr marL="457200" indent="-457200" algn="just">
              <a:lnSpc>
                <a:spcPct val="150000"/>
              </a:lnSpc>
              <a:buFont typeface="Wingdings" pitchFamily="2" charset="2"/>
              <a:buChar char="v"/>
            </a:pPr>
            <a:r>
              <a:rPr lang="en-US" dirty="0" smtClean="0">
                <a:latin typeface="Cambria" pitchFamily="18" charset="0"/>
              </a:rPr>
              <a:t>Armstrong axioms defines the set of rules  to infer all the functional dependencies on a relational database. </a:t>
            </a:r>
          </a:p>
          <a:p>
            <a:pPr marL="457200" indent="-457200">
              <a:lnSpc>
                <a:spcPct val="150000"/>
              </a:lnSpc>
              <a:buFont typeface="Wingdings" pitchFamily="2" charset="2"/>
              <a:buChar char="v"/>
            </a:pPr>
            <a:r>
              <a:rPr lang="en-US" b="1" dirty="0" smtClean="0">
                <a:latin typeface="Cambria" pitchFamily="18" charset="0"/>
              </a:rPr>
              <a:t>Various axioms rules or inference rules: </a:t>
            </a:r>
          </a:p>
          <a:p>
            <a:pPr marL="457200" indent="-457200">
              <a:lnSpc>
                <a:spcPct val="150000"/>
              </a:lnSpc>
            </a:pPr>
            <a:r>
              <a:rPr lang="en-US" b="1" dirty="0" smtClean="0">
                <a:solidFill>
                  <a:srgbClr val="0070C0"/>
                </a:solidFill>
                <a:latin typeface="Cambria" pitchFamily="18" charset="0"/>
              </a:rPr>
              <a:t>Primary axioms: </a:t>
            </a:r>
          </a:p>
          <a:p>
            <a:endParaRPr lang="en-US" dirty="0" smtClean="0"/>
          </a:p>
          <a:p>
            <a:r>
              <a:rPr lang="en-US" dirty="0" smtClean="0"/>
              <a:t> </a:t>
            </a:r>
          </a:p>
          <a:p>
            <a:endParaRPr lang="en-US" dirty="0" smtClean="0"/>
          </a:p>
          <a:p>
            <a:endParaRPr lang="en-US" dirty="0" smtClean="0"/>
          </a:p>
          <a:p>
            <a:endParaRPr lang="en-US" dirty="0" smtClean="0"/>
          </a:p>
          <a:p>
            <a:endParaRPr lang="en-US" dirty="0" smtClean="0"/>
          </a:p>
          <a:p>
            <a:pPr marL="517525" indent="-517525">
              <a:buFont typeface="Wingdings" pitchFamily="2" charset="2"/>
              <a:buChar char="v"/>
            </a:pPr>
            <a:r>
              <a:rPr lang="en-US" dirty="0" smtClean="0">
                <a:latin typeface="Cambria" pitchFamily="18" charset="0"/>
              </a:rPr>
              <a:t>These are </a:t>
            </a:r>
            <a:r>
              <a:rPr lang="en-US" i="1" dirty="0" smtClean="0">
                <a:latin typeface="Cambria" pitchFamily="18" charset="0"/>
              </a:rPr>
              <a:t>sound and complete inference rules for FDs!</a:t>
            </a:r>
          </a:p>
          <a:p>
            <a:pPr marL="517525" indent="-517525"/>
            <a:r>
              <a:rPr lang="en-US" b="1" i="1" dirty="0" smtClean="0">
                <a:solidFill>
                  <a:srgbClr val="0070C0"/>
                </a:solidFill>
                <a:latin typeface="Cambria" pitchFamily="18" charset="0"/>
              </a:rPr>
              <a:t>R1(SSN,DID,LOT)</a:t>
            </a:r>
          </a:p>
          <a:p>
            <a:pPr marL="517525" indent="-517525"/>
            <a:r>
              <a:rPr lang="en-US" b="1" i="1" dirty="0" smtClean="0">
                <a:solidFill>
                  <a:srgbClr val="0070C0"/>
                </a:solidFill>
                <a:latin typeface="Cambria" pitchFamily="18" charset="0"/>
              </a:rPr>
              <a:t>F = 	SSN</a:t>
            </a:r>
            <a:r>
              <a:rPr lang="en-US" b="1" i="1" dirty="0" smtClean="0">
                <a:solidFill>
                  <a:srgbClr val="0070C0"/>
                </a:solidFill>
                <a:latin typeface="Cambria" pitchFamily="18" charset="0"/>
                <a:sym typeface="Wingdings" pitchFamily="2" charset="2"/>
              </a:rPr>
              <a:t>DID		</a:t>
            </a:r>
          </a:p>
          <a:p>
            <a:pPr marL="517525" indent="-517525"/>
            <a:r>
              <a:rPr lang="en-US" b="1" i="1" dirty="0" smtClean="0">
                <a:solidFill>
                  <a:srgbClr val="0070C0"/>
                </a:solidFill>
                <a:latin typeface="Cambria" pitchFamily="18" charset="0"/>
                <a:sym typeface="Wingdings" pitchFamily="2" charset="2"/>
              </a:rPr>
              <a:t>	DIDLOT 		F</a:t>
            </a:r>
            <a:r>
              <a:rPr lang="en-US" b="1" i="1" baseline="30000" dirty="0" smtClean="0">
                <a:solidFill>
                  <a:srgbClr val="0070C0"/>
                </a:solidFill>
                <a:latin typeface="Cambria" pitchFamily="18" charset="0"/>
                <a:sym typeface="Wingdings" pitchFamily="2" charset="2"/>
              </a:rPr>
              <a:t>+</a:t>
            </a:r>
            <a:r>
              <a:rPr lang="en-US" b="1" i="1" dirty="0" smtClean="0">
                <a:solidFill>
                  <a:srgbClr val="0070C0"/>
                </a:solidFill>
                <a:latin typeface="Cambria" pitchFamily="18" charset="0"/>
                <a:sym typeface="Wingdings" pitchFamily="2" charset="2"/>
              </a:rPr>
              <a:t>     = 	SSN LOT [ TRANSITIVITY]</a:t>
            </a:r>
          </a:p>
          <a:p>
            <a:pPr marL="517525" indent="-517525"/>
            <a:r>
              <a:rPr lang="en-US" b="1" i="1" dirty="0" smtClean="0">
                <a:solidFill>
                  <a:srgbClr val="0070C0"/>
                </a:solidFill>
                <a:latin typeface="Cambria" pitchFamily="18" charset="0"/>
                <a:sym typeface="Wingdings" pitchFamily="2" charset="2"/>
              </a:rPr>
              <a:t>					SSN,LOT DID,LOT [AUGMENTATION]</a:t>
            </a:r>
          </a:p>
          <a:p>
            <a:pPr marL="517525" indent="-517525"/>
            <a:endParaRPr lang="en-US" b="1" dirty="0" smtClean="0">
              <a:solidFill>
                <a:srgbClr val="0070C0"/>
              </a:solidFill>
              <a:latin typeface="Cambria" pitchFamily="18" charset="0"/>
            </a:endParaRPr>
          </a:p>
          <a:p>
            <a:pPr marL="457200" indent="-457200">
              <a:lnSpc>
                <a:spcPct val="150000"/>
              </a:lnSpc>
            </a:pPr>
            <a:endParaRPr lang="en-US" b="1" dirty="0" smtClean="0">
              <a:solidFill>
                <a:srgbClr val="0070C0"/>
              </a:solidFill>
              <a:latin typeface="Cambria" pitchFamily="18" charset="0"/>
            </a:endParaRPr>
          </a:p>
          <a:p>
            <a:pPr marL="457200" indent="-457200">
              <a:lnSpc>
                <a:spcPct val="150000"/>
              </a:lnSpc>
            </a:pPr>
            <a:endParaRPr lang="en-US" b="1" dirty="0" smtClean="0">
              <a:solidFill>
                <a:srgbClr val="0070C0"/>
              </a:solidFill>
              <a:latin typeface="Cambria" pitchFamily="18" charset="0"/>
            </a:endParaRPr>
          </a:p>
          <a:p>
            <a:pPr marL="457200" indent="-457200">
              <a:lnSpc>
                <a:spcPct val="150000"/>
              </a:lnSpc>
            </a:pPr>
            <a:endParaRPr lang="en-US" b="1" dirty="0" smtClean="0">
              <a:solidFill>
                <a:srgbClr val="0070C0"/>
              </a:solidFill>
              <a:latin typeface="Cambria" pitchFamily="18" charset="0"/>
            </a:endParaRPr>
          </a:p>
          <a:p>
            <a:pPr marL="457200" indent="-457200">
              <a:lnSpc>
                <a:spcPct val="150000"/>
              </a:lnSpc>
            </a:pPr>
            <a:endParaRPr lang="en-US" b="1" dirty="0" smtClean="0">
              <a:solidFill>
                <a:srgbClr val="0070C0"/>
              </a:solidFill>
              <a:latin typeface="Cambria" pitchFamily="18" charset="0"/>
            </a:endParaRPr>
          </a:p>
          <a:p>
            <a:pPr marL="457200" indent="-457200">
              <a:lnSpc>
                <a:spcPct val="150000"/>
              </a:lnSpc>
            </a:pPr>
            <a:endParaRPr lang="en-US" b="1" dirty="0" smtClean="0">
              <a:solidFill>
                <a:srgbClr val="0070C0"/>
              </a:solidFill>
              <a:latin typeface="Cambria" pitchFamily="18" charset="0"/>
            </a:endParaRPr>
          </a:p>
          <a:p>
            <a:endParaRPr lang="en-US" sz="2400" b="1" dirty="0" smtClean="0">
              <a:latin typeface="Cambria" pitchFamily="18" charset="0"/>
            </a:endParaRPr>
          </a:p>
        </p:txBody>
      </p:sp>
      <p:sp>
        <p:nvSpPr>
          <p:cNvPr id="10" name="Rectangle 9"/>
          <p:cNvSpPr/>
          <p:nvPr/>
        </p:nvSpPr>
        <p:spPr>
          <a:xfrm>
            <a:off x="685800" y="1600200"/>
            <a:ext cx="80010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7" name="Picture 3"/>
          <p:cNvPicPr>
            <a:picLocks noChangeAspect="1" noChangeArrowheads="1"/>
          </p:cNvPicPr>
          <p:nvPr/>
        </p:nvPicPr>
        <p:blipFill>
          <a:blip r:embed="rId2" cstate="print"/>
          <a:srcRect/>
          <a:stretch>
            <a:fillRect/>
          </a:stretch>
        </p:blipFill>
        <p:spPr bwMode="auto">
          <a:xfrm>
            <a:off x="985010" y="3816419"/>
            <a:ext cx="7134225" cy="113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11310789"/>
          </a:xfrm>
          <a:prstGeom prst="rect">
            <a:avLst/>
          </a:prstGeom>
          <a:noFill/>
          <a:ln>
            <a:solidFill>
              <a:schemeClr val="accent2">
                <a:lumMod val="20000"/>
                <a:lumOff val="80000"/>
              </a:schemeClr>
            </a:solidFill>
          </a:ln>
        </p:spPr>
        <p:txBody>
          <a:bodyPr wrap="square">
            <a:spAutoFit/>
          </a:bodyPr>
          <a:lstStyle/>
          <a:p>
            <a:r>
              <a:rPr lang="en-US" b="1" dirty="0" smtClean="0">
                <a:solidFill>
                  <a:srgbClr val="0070C0"/>
                </a:solidFill>
                <a:latin typeface="Cambria" pitchFamily="18" charset="0"/>
              </a:rPr>
              <a:t>secondary or derived axioms:</a:t>
            </a:r>
          </a:p>
          <a:p>
            <a:endParaRPr lang="en-US" b="1" dirty="0" smtClean="0">
              <a:solidFill>
                <a:srgbClr val="0070C0"/>
              </a:solidFill>
              <a:latin typeface="Cambria" pitchFamily="18" charset="0"/>
            </a:endParaRPr>
          </a:p>
          <a:p>
            <a:endParaRPr lang="en-US" b="1" dirty="0" smtClean="0">
              <a:solidFill>
                <a:srgbClr val="0070C0"/>
              </a:solidFill>
              <a:latin typeface="Cambria" pitchFamily="18" charset="0"/>
            </a:endParaRPr>
          </a:p>
          <a:p>
            <a:endParaRPr lang="en-US" b="1" dirty="0" smtClean="0">
              <a:solidFill>
                <a:srgbClr val="0070C0"/>
              </a:solidFill>
              <a:latin typeface="Cambria" pitchFamily="18" charset="0"/>
            </a:endParaRPr>
          </a:p>
          <a:p>
            <a:endParaRPr lang="en-US" b="1" dirty="0" smtClean="0">
              <a:solidFill>
                <a:srgbClr val="0070C0"/>
              </a:solidFill>
              <a:latin typeface="Cambria" pitchFamily="18" charset="0"/>
            </a:endParaRPr>
          </a:p>
          <a:p>
            <a:endParaRPr lang="en-US" b="1" dirty="0" smtClean="0">
              <a:solidFill>
                <a:srgbClr val="0070C0"/>
              </a:solidFill>
              <a:latin typeface="Cambria" pitchFamily="18" charset="0"/>
            </a:endParaRPr>
          </a:p>
          <a:p>
            <a:pPr algn="just">
              <a:lnSpc>
                <a:spcPct val="150000"/>
              </a:lnSpc>
            </a:pPr>
            <a:r>
              <a:rPr lang="en-US" dirty="0" smtClean="0">
                <a:latin typeface="Cambria" pitchFamily="18" charset="0"/>
              </a:rPr>
              <a:t>Consider the relation called </a:t>
            </a:r>
            <a:r>
              <a:rPr lang="en-US" b="1" dirty="0" smtClean="0">
                <a:solidFill>
                  <a:srgbClr val="0070C0"/>
                </a:solidFill>
                <a:latin typeface="Cambria" pitchFamily="18" charset="0"/>
              </a:rPr>
              <a:t>Contracts(</a:t>
            </a:r>
            <a:r>
              <a:rPr lang="en-US" b="1" i="1" dirty="0" err="1" smtClean="0">
                <a:solidFill>
                  <a:srgbClr val="0070C0"/>
                </a:solidFill>
                <a:latin typeface="Cambria" pitchFamily="18" charset="0"/>
              </a:rPr>
              <a:t>cid,sid,jid,did,pid,qty,value</a:t>
            </a:r>
            <a:r>
              <a:rPr lang="en-US" b="1" i="1" dirty="0" smtClean="0">
                <a:solidFill>
                  <a:srgbClr val="0070C0"/>
                </a:solidFill>
                <a:latin typeface="Cambria" pitchFamily="18" charset="0"/>
              </a:rPr>
              <a:t>)</a:t>
            </a:r>
            <a:r>
              <a:rPr lang="en-US" i="1" dirty="0" smtClean="0">
                <a:latin typeface="Cambria" pitchFamily="18" charset="0"/>
              </a:rPr>
              <a:t> .let us denote </a:t>
            </a:r>
            <a:r>
              <a:rPr lang="en-US" b="1" i="1" dirty="0" smtClean="0">
                <a:solidFill>
                  <a:srgbClr val="FF0000"/>
                </a:solidFill>
                <a:latin typeface="Cambria" pitchFamily="18" charset="0"/>
              </a:rPr>
              <a:t>cid, </a:t>
            </a:r>
            <a:r>
              <a:rPr lang="en-US" b="1" i="1" dirty="0" err="1" smtClean="0">
                <a:solidFill>
                  <a:srgbClr val="FF0000"/>
                </a:solidFill>
                <a:latin typeface="Cambria" pitchFamily="18" charset="0"/>
              </a:rPr>
              <a:t>sid</a:t>
            </a:r>
            <a:r>
              <a:rPr lang="en-US" b="1" i="1" dirty="0" smtClean="0">
                <a:solidFill>
                  <a:srgbClr val="FF0000"/>
                </a:solidFill>
                <a:latin typeface="Cambria" pitchFamily="18" charset="0"/>
              </a:rPr>
              <a:t>, </a:t>
            </a:r>
            <a:r>
              <a:rPr lang="en-US" b="1" i="1" dirty="0" err="1" smtClean="0">
                <a:solidFill>
                  <a:srgbClr val="FF0000"/>
                </a:solidFill>
                <a:latin typeface="Cambria" pitchFamily="18" charset="0"/>
              </a:rPr>
              <a:t>jid</a:t>
            </a:r>
            <a:r>
              <a:rPr lang="en-US" b="1" i="1" dirty="0" smtClean="0">
                <a:solidFill>
                  <a:srgbClr val="FF0000"/>
                </a:solidFill>
                <a:latin typeface="Cambria" pitchFamily="18" charset="0"/>
              </a:rPr>
              <a:t>, did, </a:t>
            </a:r>
            <a:r>
              <a:rPr lang="en-US" b="1" i="1" dirty="0" err="1" smtClean="0">
                <a:solidFill>
                  <a:srgbClr val="FF0000"/>
                </a:solidFill>
                <a:latin typeface="Cambria" pitchFamily="18" charset="0"/>
              </a:rPr>
              <a:t>pid</a:t>
            </a:r>
            <a:r>
              <a:rPr lang="en-US" b="1" i="1" dirty="0" smtClean="0">
                <a:solidFill>
                  <a:srgbClr val="FF0000"/>
                </a:solidFill>
                <a:latin typeface="Cambria" pitchFamily="18" charset="0"/>
              </a:rPr>
              <a:t>, qty, value </a:t>
            </a:r>
            <a:r>
              <a:rPr lang="en-US" i="1" dirty="0" smtClean="0">
                <a:latin typeface="Cambria" pitchFamily="18" charset="0"/>
              </a:rPr>
              <a:t>as </a:t>
            </a:r>
            <a:r>
              <a:rPr lang="en-US" b="1" i="1" dirty="0" smtClean="0">
                <a:solidFill>
                  <a:srgbClr val="0070C0"/>
                </a:solidFill>
                <a:latin typeface="Cambria" pitchFamily="18" charset="0"/>
              </a:rPr>
              <a:t>c, s, j, d, p, q, v </a:t>
            </a:r>
            <a:r>
              <a:rPr lang="en-US" b="1" i="1" dirty="0" smtClean="0">
                <a:latin typeface="Cambria" pitchFamily="18" charset="0"/>
              </a:rPr>
              <a:t>and its FD’s are</a:t>
            </a:r>
          </a:p>
          <a:p>
            <a:pPr algn="just">
              <a:lnSpc>
                <a:spcPct val="150000"/>
              </a:lnSpc>
            </a:pPr>
            <a:r>
              <a:rPr lang="en-US" b="1" i="1" dirty="0" smtClean="0">
                <a:latin typeface="Cambria" pitchFamily="18" charset="0"/>
              </a:rPr>
              <a:t>		</a:t>
            </a:r>
            <a:r>
              <a:rPr lang="en-US" dirty="0" smtClean="0">
                <a:latin typeface="Cambria" pitchFamily="18" charset="0"/>
              </a:rPr>
              <a:t>C </a:t>
            </a:r>
            <a:r>
              <a:rPr lang="en-US" dirty="0" smtClean="0">
                <a:latin typeface="Cambria" pitchFamily="18" charset="0"/>
                <a:sym typeface="Wingdings" pitchFamily="2" charset="2"/>
              </a:rPr>
              <a:t></a:t>
            </a:r>
            <a:r>
              <a:rPr lang="en-US" dirty="0" smtClean="0">
                <a:latin typeface="Cambria" pitchFamily="18" charset="0"/>
              </a:rPr>
              <a:t>CSJDPQV</a:t>
            </a:r>
          </a:p>
          <a:p>
            <a:pPr algn="just">
              <a:lnSpc>
                <a:spcPct val="150000"/>
              </a:lnSpc>
            </a:pPr>
            <a:r>
              <a:rPr lang="en-US" dirty="0" smtClean="0">
                <a:latin typeface="Cambria" pitchFamily="18" charset="0"/>
              </a:rPr>
              <a:t>	F    =    	JP </a:t>
            </a:r>
            <a:r>
              <a:rPr lang="en-US" dirty="0" smtClean="0">
                <a:latin typeface="Cambria" pitchFamily="18" charset="0"/>
                <a:sym typeface="Wingdings" pitchFamily="2" charset="2"/>
              </a:rPr>
              <a:t></a:t>
            </a:r>
            <a:r>
              <a:rPr lang="en-US" dirty="0" smtClean="0">
                <a:latin typeface="Cambria" pitchFamily="18" charset="0"/>
              </a:rPr>
              <a:t>C</a:t>
            </a:r>
          </a:p>
          <a:p>
            <a:pPr algn="just">
              <a:lnSpc>
                <a:spcPct val="150000"/>
              </a:lnSpc>
            </a:pPr>
            <a:r>
              <a:rPr lang="en-US" dirty="0" smtClean="0">
                <a:latin typeface="Cambria" pitchFamily="18" charset="0"/>
              </a:rPr>
              <a:t>		SD</a:t>
            </a:r>
            <a:r>
              <a:rPr lang="en-US" dirty="0" smtClean="0">
                <a:latin typeface="Cambria" pitchFamily="18" charset="0"/>
                <a:sym typeface="Wingdings" pitchFamily="2" charset="2"/>
              </a:rPr>
              <a:t></a:t>
            </a:r>
            <a:r>
              <a:rPr lang="en-US" dirty="0" smtClean="0">
                <a:latin typeface="Cambria" pitchFamily="18" charset="0"/>
              </a:rPr>
              <a:t> P</a:t>
            </a:r>
          </a:p>
          <a:p>
            <a:pPr algn="just">
              <a:lnSpc>
                <a:spcPct val="150000"/>
              </a:lnSpc>
            </a:pPr>
            <a:r>
              <a:rPr lang="en-US" b="1" i="1" dirty="0" smtClean="0">
                <a:latin typeface="Cambria" pitchFamily="18" charset="0"/>
              </a:rPr>
              <a:t>Then closure of F </a:t>
            </a:r>
            <a:r>
              <a:rPr lang="en-US" b="1" i="1" dirty="0" err="1" smtClean="0">
                <a:latin typeface="Cambria" pitchFamily="18" charset="0"/>
              </a:rPr>
              <a:t>i.e</a:t>
            </a:r>
            <a:r>
              <a:rPr lang="en-US" b="1" i="1" dirty="0" smtClean="0">
                <a:latin typeface="Cambria" pitchFamily="18" charset="0"/>
              </a:rPr>
              <a:t>  </a:t>
            </a:r>
            <a:r>
              <a:rPr lang="en-US" dirty="0" smtClean="0">
                <a:latin typeface="Cambria" pitchFamily="18" charset="0"/>
              </a:rPr>
              <a:t> </a:t>
            </a:r>
            <a:r>
              <a:rPr lang="en-US" b="1" dirty="0" smtClean="0">
                <a:solidFill>
                  <a:srgbClr val="FF0000"/>
                </a:solidFill>
                <a:latin typeface="Cambria" pitchFamily="18" charset="0"/>
              </a:rPr>
              <a:t>F</a:t>
            </a:r>
            <a:r>
              <a:rPr lang="en-US" b="1" baseline="30000" dirty="0" smtClean="0">
                <a:solidFill>
                  <a:srgbClr val="FF0000"/>
                </a:solidFill>
                <a:latin typeface="Cambria" pitchFamily="18" charset="0"/>
              </a:rPr>
              <a:t>+  </a:t>
            </a:r>
            <a:r>
              <a:rPr lang="en-US" b="1" dirty="0" smtClean="0">
                <a:latin typeface="Cambria" pitchFamily="18" charset="0"/>
              </a:rPr>
              <a:t>is</a:t>
            </a:r>
          </a:p>
          <a:p>
            <a:pPr algn="just">
              <a:lnSpc>
                <a:spcPct val="150000"/>
              </a:lnSpc>
            </a:pPr>
            <a:endParaRPr lang="en-US" b="1" dirty="0" smtClean="0">
              <a:latin typeface="Cambria" pitchFamily="18" charset="0"/>
            </a:endParaRPr>
          </a:p>
          <a:p>
            <a:pPr algn="just">
              <a:lnSpc>
                <a:spcPct val="150000"/>
              </a:lnSpc>
              <a:tabLst>
                <a:tab pos="914400" algn="l"/>
                <a:tab pos="1371600" algn="l"/>
                <a:tab pos="4511675" algn="l"/>
                <a:tab pos="5943600" algn="l"/>
              </a:tabLst>
            </a:pPr>
            <a:r>
              <a:rPr lang="en-US" b="1" dirty="0" smtClean="0">
                <a:solidFill>
                  <a:srgbClr val="FF0000"/>
                </a:solidFill>
                <a:latin typeface="Cambria" pitchFamily="18" charset="0"/>
              </a:rPr>
              <a:t>       F</a:t>
            </a:r>
            <a:r>
              <a:rPr lang="en-US" b="1" baseline="30000" dirty="0" smtClean="0">
                <a:solidFill>
                  <a:srgbClr val="FF0000"/>
                </a:solidFill>
                <a:latin typeface="Cambria" pitchFamily="18" charset="0"/>
              </a:rPr>
              <a:t>+   	 </a:t>
            </a:r>
            <a:r>
              <a:rPr lang="en-US" b="1" dirty="0" smtClean="0">
                <a:solidFill>
                  <a:srgbClr val="FF0000"/>
                </a:solidFill>
                <a:latin typeface="Cambria" pitchFamily="18" charset="0"/>
              </a:rPr>
              <a:t>=	</a:t>
            </a:r>
            <a:r>
              <a:rPr lang="en-US" b="1" dirty="0" smtClean="0">
                <a:latin typeface="Cambria" pitchFamily="18" charset="0"/>
              </a:rPr>
              <a:t>JP </a:t>
            </a:r>
            <a:r>
              <a:rPr lang="en-US" b="1" dirty="0" smtClean="0">
                <a:latin typeface="Cambria" pitchFamily="18" charset="0"/>
                <a:sym typeface="Wingdings" pitchFamily="2" charset="2"/>
              </a:rPr>
              <a:t> C, C CSJDPQV  </a:t>
            </a:r>
            <a:r>
              <a:rPr lang="en-US" b="1" dirty="0" smtClean="0">
                <a:solidFill>
                  <a:srgbClr val="FF0000"/>
                </a:solidFill>
                <a:latin typeface="Cambria" pitchFamily="18" charset="0"/>
                <a:sym typeface="Wingdings" pitchFamily="2" charset="2"/>
              </a:rPr>
              <a:t>implies	</a:t>
            </a:r>
            <a:r>
              <a:rPr lang="en-US" b="1" dirty="0" smtClean="0">
                <a:latin typeface="Cambria" pitchFamily="18" charset="0"/>
                <a:sym typeface="Wingdings" pitchFamily="2" charset="2"/>
              </a:rPr>
              <a:t> JP  CSJDPQV  </a:t>
            </a:r>
            <a:r>
              <a:rPr lang="en-US" b="1" dirty="0" smtClean="0">
                <a:solidFill>
                  <a:srgbClr val="FF0000"/>
                </a:solidFill>
                <a:latin typeface="Cambria" pitchFamily="18" charset="0"/>
                <a:sym typeface="Wingdings" pitchFamily="2" charset="2"/>
              </a:rPr>
              <a:t>[ From Transitivity]</a:t>
            </a:r>
          </a:p>
          <a:p>
            <a:pPr algn="just">
              <a:lnSpc>
                <a:spcPct val="150000"/>
              </a:lnSpc>
              <a:tabLst>
                <a:tab pos="914400" algn="l"/>
                <a:tab pos="1371600" algn="l"/>
                <a:tab pos="3548063" algn="l"/>
                <a:tab pos="4572000" algn="l"/>
                <a:tab pos="5943600" algn="l"/>
              </a:tabLst>
            </a:pPr>
            <a:r>
              <a:rPr lang="en-US" b="1" dirty="0" smtClean="0">
                <a:solidFill>
                  <a:srgbClr val="FF0000"/>
                </a:solidFill>
                <a:latin typeface="Cambria" pitchFamily="18" charset="0"/>
                <a:sym typeface="Wingdings" pitchFamily="2" charset="2"/>
              </a:rPr>
              <a:t>		</a:t>
            </a:r>
            <a:r>
              <a:rPr lang="en-US" b="1" dirty="0" smtClean="0">
                <a:latin typeface="Cambria" pitchFamily="18" charset="0"/>
                <a:sym typeface="Wingdings" pitchFamily="2" charset="2"/>
              </a:rPr>
              <a:t>SDP                </a:t>
            </a:r>
            <a:r>
              <a:rPr lang="en-US" b="1" dirty="0" smtClean="0">
                <a:solidFill>
                  <a:srgbClr val="FF0000"/>
                </a:solidFill>
                <a:latin typeface="Cambria" pitchFamily="18" charset="0"/>
                <a:sym typeface="Wingdings" pitchFamily="2" charset="2"/>
              </a:rPr>
              <a:t>	 implies 	</a:t>
            </a:r>
            <a:r>
              <a:rPr lang="en-US" b="1" dirty="0" smtClean="0">
                <a:latin typeface="Cambria" pitchFamily="18" charset="0"/>
                <a:sym typeface="Wingdings" pitchFamily="2" charset="2"/>
              </a:rPr>
              <a:t>SDJ JP</a:t>
            </a:r>
            <a:r>
              <a:rPr lang="en-US" b="1" dirty="0" smtClean="0">
                <a:solidFill>
                  <a:srgbClr val="FF0000"/>
                </a:solidFill>
                <a:latin typeface="Cambria" pitchFamily="18" charset="0"/>
                <a:sym typeface="Wingdings" pitchFamily="2" charset="2"/>
              </a:rPr>
              <a:t>	[From Augmentation]</a:t>
            </a:r>
          </a:p>
          <a:p>
            <a:pPr algn="just">
              <a:lnSpc>
                <a:spcPct val="150000"/>
              </a:lnSpc>
              <a:tabLst>
                <a:tab pos="914400" algn="l"/>
                <a:tab pos="1371600" algn="l"/>
                <a:tab pos="3548063" algn="l"/>
                <a:tab pos="4572000" algn="l"/>
                <a:tab pos="5943600" algn="l"/>
              </a:tabLst>
            </a:pPr>
            <a:r>
              <a:rPr lang="en-US" b="1" dirty="0" smtClean="0">
                <a:solidFill>
                  <a:srgbClr val="FF0000"/>
                </a:solidFill>
                <a:latin typeface="Cambria" pitchFamily="18" charset="0"/>
                <a:sym typeface="Wingdings" pitchFamily="2" charset="2"/>
              </a:rPr>
              <a:t>		</a:t>
            </a:r>
            <a:r>
              <a:rPr lang="en-US" b="1" dirty="0" smtClean="0">
                <a:latin typeface="Cambria" pitchFamily="18" charset="0"/>
                <a:sym typeface="Wingdings" pitchFamily="2" charset="2"/>
              </a:rPr>
              <a:t>SDJJP,  JPCSJDPQV  </a:t>
            </a:r>
            <a:r>
              <a:rPr lang="en-US" b="1" dirty="0" smtClean="0">
                <a:solidFill>
                  <a:srgbClr val="FF0000"/>
                </a:solidFill>
                <a:latin typeface="Cambria" pitchFamily="18" charset="0"/>
                <a:sym typeface="Wingdings" pitchFamily="2" charset="2"/>
              </a:rPr>
              <a:t>implies  </a:t>
            </a:r>
            <a:r>
              <a:rPr lang="en-US" b="1" dirty="0" smtClean="0">
                <a:latin typeface="Cambria" pitchFamily="18" charset="0"/>
                <a:sym typeface="Wingdings" pitchFamily="2" charset="2"/>
              </a:rPr>
              <a:t>SDJ CSJDPQV </a:t>
            </a:r>
            <a:r>
              <a:rPr lang="en-US" b="1" dirty="0" smtClean="0">
                <a:solidFill>
                  <a:srgbClr val="FF0000"/>
                </a:solidFill>
                <a:latin typeface="Cambria" pitchFamily="18" charset="0"/>
                <a:sym typeface="Wingdings" pitchFamily="2" charset="2"/>
              </a:rPr>
              <a:t>[From </a:t>
            </a:r>
            <a:r>
              <a:rPr lang="en-US" b="1" dirty="0" err="1" smtClean="0">
                <a:solidFill>
                  <a:srgbClr val="FF0000"/>
                </a:solidFill>
                <a:latin typeface="Cambria" pitchFamily="18" charset="0"/>
                <a:sym typeface="Wingdings" pitchFamily="2" charset="2"/>
              </a:rPr>
              <a:t>Transtivity</a:t>
            </a:r>
            <a:r>
              <a:rPr lang="en-US" b="1" dirty="0" smtClean="0">
                <a:solidFill>
                  <a:srgbClr val="FF0000"/>
                </a:solidFill>
                <a:latin typeface="Cambria" pitchFamily="18" charset="0"/>
                <a:sym typeface="Wingdings" pitchFamily="2" charset="2"/>
              </a:rPr>
              <a:t>] 				</a:t>
            </a:r>
          </a:p>
          <a:p>
            <a:pPr algn="just">
              <a:lnSpc>
                <a:spcPct val="150000"/>
              </a:lnSpc>
            </a:pPr>
            <a:r>
              <a:rPr lang="en-US" b="1" dirty="0" smtClean="0">
                <a:solidFill>
                  <a:srgbClr val="FF0000"/>
                </a:solidFill>
                <a:latin typeface="Cambria" pitchFamily="18" charset="0"/>
                <a:sym typeface="Wingdings" pitchFamily="2" charset="2"/>
              </a:rPr>
              <a:t>	     	</a:t>
            </a:r>
            <a:endParaRPr lang="en-US" b="1" dirty="0" smtClean="0">
              <a:latin typeface="Cambria" pitchFamily="18" charset="0"/>
            </a:endParaRPr>
          </a:p>
          <a:p>
            <a:pPr algn="just">
              <a:lnSpc>
                <a:spcPct val="150000"/>
              </a:lnSpc>
            </a:pPr>
            <a:endParaRPr lang="en-US" b="1" i="1" dirty="0" smtClean="0">
              <a:latin typeface="Cambria" pitchFamily="18" charset="0"/>
            </a:endParaRPr>
          </a:p>
          <a:p>
            <a:pPr algn="just">
              <a:lnSpc>
                <a:spcPct val="150000"/>
              </a:lnSpc>
            </a:pPr>
            <a:endParaRPr lang="en-US" b="1" i="1" dirty="0" smtClean="0">
              <a:latin typeface="Cambria" pitchFamily="18" charset="0"/>
            </a:endParaRPr>
          </a:p>
          <a:p>
            <a:endParaRPr lang="en-US" b="1" dirty="0" smtClean="0">
              <a:solidFill>
                <a:srgbClr val="0070C0"/>
              </a:solidFill>
              <a:latin typeface="Cambria" pitchFamily="18" charset="0"/>
            </a:endParaRP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 </a:t>
            </a:r>
            <a:endParaRPr lang="en-US" dirty="0"/>
          </a:p>
        </p:txBody>
      </p:sp>
      <p:pic>
        <p:nvPicPr>
          <p:cNvPr id="7171" name="Picture 3"/>
          <p:cNvPicPr>
            <a:picLocks noChangeAspect="1" noChangeArrowheads="1"/>
          </p:cNvPicPr>
          <p:nvPr/>
        </p:nvPicPr>
        <p:blipFill>
          <a:blip r:embed="rId2" cstate="print"/>
          <a:srcRect/>
          <a:stretch>
            <a:fillRect/>
          </a:stretch>
        </p:blipFill>
        <p:spPr bwMode="auto">
          <a:xfrm>
            <a:off x="685800" y="762000"/>
            <a:ext cx="7620000" cy="885825"/>
          </a:xfrm>
          <a:prstGeom prst="rect">
            <a:avLst/>
          </a:prstGeom>
          <a:noFill/>
          <a:ln w="9525">
            <a:noFill/>
            <a:miter lim="800000"/>
            <a:headEnd/>
            <a:tailEnd/>
          </a:ln>
        </p:spPr>
      </p:pic>
      <p:sp>
        <p:nvSpPr>
          <p:cNvPr id="7" name="Left Brace 6"/>
          <p:cNvSpPr/>
          <p:nvPr/>
        </p:nvSpPr>
        <p:spPr>
          <a:xfrm>
            <a:off x="1752600" y="2743200"/>
            <a:ext cx="228600" cy="1219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p:cNvSpPr/>
          <p:nvPr/>
        </p:nvSpPr>
        <p:spPr>
          <a:xfrm>
            <a:off x="3429000" y="2743200"/>
            <a:ext cx="228600" cy="1219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eft Brace 6"/>
          <p:cNvSpPr/>
          <p:nvPr/>
        </p:nvSpPr>
        <p:spPr>
          <a:xfrm>
            <a:off x="1676400" y="762000"/>
            <a:ext cx="228600" cy="1219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p:cNvSpPr/>
          <p:nvPr/>
        </p:nvSpPr>
        <p:spPr>
          <a:xfrm>
            <a:off x="3505200" y="838200"/>
            <a:ext cx="228600" cy="1219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152400" y="228600"/>
            <a:ext cx="8839200" cy="4524315"/>
          </a:xfrm>
          <a:prstGeom prst="rect">
            <a:avLst/>
          </a:prstGeom>
          <a:noFill/>
        </p:spPr>
        <p:txBody>
          <a:bodyPr wrap="square" rtlCol="0">
            <a:spAutoFit/>
          </a:bodyPr>
          <a:lstStyle/>
          <a:p>
            <a:r>
              <a:rPr lang="en-US" dirty="0" smtClean="0"/>
              <a:t>So for  set FD’s in F</a:t>
            </a:r>
          </a:p>
          <a:p>
            <a:endParaRPr lang="en-US" dirty="0" smtClean="0"/>
          </a:p>
          <a:p>
            <a:r>
              <a:rPr lang="en-US" dirty="0" smtClean="0"/>
              <a:t>F	=	</a:t>
            </a:r>
            <a:r>
              <a:rPr lang="en-US" dirty="0" smtClean="0">
                <a:latin typeface="Cambria" pitchFamily="18" charset="0"/>
              </a:rPr>
              <a:t>C </a:t>
            </a:r>
            <a:r>
              <a:rPr lang="en-US" dirty="0" smtClean="0">
                <a:latin typeface="Cambria" pitchFamily="18" charset="0"/>
                <a:sym typeface="Wingdings" pitchFamily="2" charset="2"/>
              </a:rPr>
              <a:t></a:t>
            </a:r>
            <a:r>
              <a:rPr lang="en-US" dirty="0" smtClean="0">
                <a:latin typeface="Cambria" pitchFamily="18" charset="0"/>
              </a:rPr>
              <a:t>CSJDPQV </a:t>
            </a:r>
          </a:p>
          <a:p>
            <a:r>
              <a:rPr lang="en-US" dirty="0" smtClean="0">
                <a:latin typeface="Cambria" pitchFamily="18" charset="0"/>
              </a:rPr>
              <a:t>		JP </a:t>
            </a:r>
            <a:r>
              <a:rPr lang="en-US" dirty="0" smtClean="0">
                <a:latin typeface="Cambria" pitchFamily="18" charset="0"/>
                <a:sym typeface="Wingdings" pitchFamily="2" charset="2"/>
              </a:rPr>
              <a:t></a:t>
            </a:r>
            <a:r>
              <a:rPr lang="en-US" dirty="0" smtClean="0">
                <a:latin typeface="Cambria" pitchFamily="18" charset="0"/>
              </a:rPr>
              <a:t>C</a:t>
            </a:r>
          </a:p>
          <a:p>
            <a:r>
              <a:rPr lang="en-US" dirty="0" smtClean="0">
                <a:latin typeface="Cambria" pitchFamily="18" charset="0"/>
              </a:rPr>
              <a:t>		SD</a:t>
            </a:r>
            <a:r>
              <a:rPr lang="en-US" dirty="0" smtClean="0">
                <a:latin typeface="Cambria" pitchFamily="18" charset="0"/>
                <a:sym typeface="Wingdings" pitchFamily="2" charset="2"/>
              </a:rPr>
              <a:t></a:t>
            </a:r>
            <a:r>
              <a:rPr lang="en-US" dirty="0" smtClean="0">
                <a:latin typeface="Cambria" pitchFamily="18" charset="0"/>
              </a:rPr>
              <a:t> P</a:t>
            </a:r>
          </a:p>
          <a:p>
            <a:endParaRPr lang="en-US" dirty="0" smtClean="0">
              <a:latin typeface="Cambria" pitchFamily="18" charset="0"/>
            </a:endParaRPr>
          </a:p>
          <a:p>
            <a:endParaRPr lang="en-US" dirty="0" smtClean="0">
              <a:latin typeface="Cambria" pitchFamily="18" charset="0"/>
            </a:endParaRPr>
          </a:p>
          <a:p>
            <a:r>
              <a:rPr lang="en-US" dirty="0" smtClean="0">
                <a:latin typeface="Cambria" pitchFamily="18" charset="0"/>
              </a:rPr>
              <a:t>The closure of F </a:t>
            </a:r>
            <a:r>
              <a:rPr lang="en-US" dirty="0" err="1" smtClean="0">
                <a:latin typeface="Cambria" pitchFamily="18" charset="0"/>
              </a:rPr>
              <a:t>i.e</a:t>
            </a:r>
            <a:r>
              <a:rPr lang="en-US" dirty="0" smtClean="0">
                <a:latin typeface="Cambria" pitchFamily="18" charset="0"/>
              </a:rPr>
              <a:t> F</a:t>
            </a:r>
            <a:r>
              <a:rPr lang="en-US" baseline="30000" dirty="0" smtClean="0">
                <a:latin typeface="Cambria" pitchFamily="18" charset="0"/>
              </a:rPr>
              <a:t>+  </a:t>
            </a:r>
            <a:r>
              <a:rPr lang="en-US" dirty="0" smtClean="0">
                <a:latin typeface="Cambria" pitchFamily="18" charset="0"/>
              </a:rPr>
              <a:t>is</a:t>
            </a:r>
          </a:p>
          <a:p>
            <a:endParaRPr lang="en-US" dirty="0" smtClean="0">
              <a:latin typeface="Cambria" pitchFamily="18" charset="0"/>
            </a:endParaRPr>
          </a:p>
          <a:p>
            <a:endParaRPr lang="en-US" dirty="0" smtClean="0">
              <a:latin typeface="Cambria" pitchFamily="18" charset="0"/>
            </a:endParaRPr>
          </a:p>
          <a:p>
            <a:r>
              <a:rPr lang="en-US" baseline="30000" dirty="0" smtClean="0">
                <a:latin typeface="Cambria" pitchFamily="18" charset="0"/>
              </a:rPr>
              <a:t>	</a:t>
            </a:r>
            <a:r>
              <a:rPr lang="en-US" dirty="0" smtClean="0">
                <a:latin typeface="Cambria" pitchFamily="18" charset="0"/>
              </a:rPr>
              <a:t>=	</a:t>
            </a:r>
            <a:r>
              <a:rPr lang="en-US" b="1" dirty="0" smtClean="0">
                <a:latin typeface="Cambria" pitchFamily="18" charset="0"/>
                <a:sym typeface="Wingdings" pitchFamily="2" charset="2"/>
              </a:rPr>
              <a:t> </a:t>
            </a:r>
            <a:r>
              <a:rPr lang="en-US" dirty="0" smtClean="0">
                <a:latin typeface="Cambria" pitchFamily="18" charset="0"/>
                <a:sym typeface="Wingdings" pitchFamily="2" charset="2"/>
              </a:rPr>
              <a:t>JP  CSJDPQV</a:t>
            </a:r>
          </a:p>
          <a:p>
            <a:r>
              <a:rPr lang="en-US" dirty="0" smtClean="0">
                <a:latin typeface="Cambria" pitchFamily="18" charset="0"/>
                <a:sym typeface="Wingdings" pitchFamily="2" charset="2"/>
              </a:rPr>
              <a:t>		 SDJ JP</a:t>
            </a:r>
          </a:p>
          <a:p>
            <a:r>
              <a:rPr lang="en-US" dirty="0" smtClean="0">
                <a:latin typeface="Cambria" pitchFamily="18" charset="0"/>
                <a:sym typeface="Wingdings" pitchFamily="2" charset="2"/>
              </a:rPr>
              <a:t>		 SDJ CSJDPQV </a:t>
            </a:r>
          </a:p>
          <a:p>
            <a:r>
              <a:rPr lang="en-US" b="1" dirty="0" smtClean="0">
                <a:latin typeface="Cambria" pitchFamily="18" charset="0"/>
                <a:sym typeface="Wingdings" pitchFamily="2" charset="2"/>
              </a:rPr>
              <a:t> </a:t>
            </a:r>
          </a:p>
          <a:p>
            <a:r>
              <a:rPr lang="en-US" b="1" dirty="0" smtClean="0">
                <a:latin typeface="Cambria" pitchFamily="18" charset="0"/>
                <a:sym typeface="Wingdings" pitchFamily="2" charset="2"/>
              </a:rPr>
              <a:t>		</a:t>
            </a:r>
            <a:endParaRPr lang="en-US" dirty="0" smtClean="0">
              <a:latin typeface="Cambria" pitchFamily="18" charset="0"/>
            </a:endParaRPr>
          </a:p>
          <a:p>
            <a:r>
              <a:rPr lang="en-US" dirty="0" smtClean="0">
                <a:latin typeface="Cambria" pitchFamily="18" charset="0"/>
              </a:rPr>
              <a:t>		</a:t>
            </a:r>
            <a:r>
              <a:rPr lang="en-US" dirty="0" smtClean="0"/>
              <a:t>	</a:t>
            </a:r>
            <a:endParaRPr lang="en-US" dirty="0"/>
          </a:p>
        </p:txBody>
      </p:sp>
      <p:sp>
        <p:nvSpPr>
          <p:cNvPr id="8" name="Left Brace 7"/>
          <p:cNvSpPr/>
          <p:nvPr/>
        </p:nvSpPr>
        <p:spPr>
          <a:xfrm>
            <a:off x="1524000" y="2971800"/>
            <a:ext cx="304800" cy="1143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ight Brace 9"/>
          <p:cNvSpPr/>
          <p:nvPr/>
        </p:nvSpPr>
        <p:spPr>
          <a:xfrm>
            <a:off x="3733800" y="2895600"/>
            <a:ext cx="228600" cy="1219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228600"/>
            <a:ext cx="8839200" cy="923330"/>
          </a:xfrm>
          <a:prstGeom prst="rect">
            <a:avLst/>
          </a:prstGeom>
          <a:noFill/>
        </p:spPr>
        <p:txBody>
          <a:bodyPr wrap="square" rtlCol="0">
            <a:spAutoFit/>
          </a:bodyPr>
          <a:lstStyle/>
          <a:p>
            <a:endParaRPr lang="en-US" b="1" dirty="0" smtClean="0">
              <a:latin typeface="Cambria" pitchFamily="18" charset="0"/>
              <a:sym typeface="Wingdings" pitchFamily="2" charset="2"/>
            </a:endParaRPr>
          </a:p>
          <a:p>
            <a:r>
              <a:rPr lang="en-US" b="1" dirty="0" smtClean="0">
                <a:latin typeface="Cambria" pitchFamily="18" charset="0"/>
                <a:sym typeface="Wingdings" pitchFamily="2" charset="2"/>
              </a:rPr>
              <a:t>		</a:t>
            </a:r>
            <a:endParaRPr lang="en-US" dirty="0" smtClean="0">
              <a:latin typeface="Cambria" pitchFamily="18" charset="0"/>
            </a:endParaRPr>
          </a:p>
          <a:p>
            <a:r>
              <a:rPr lang="en-US" dirty="0" smtClean="0">
                <a:latin typeface="Cambria" pitchFamily="18" charset="0"/>
              </a:rPr>
              <a:t>		</a:t>
            </a:r>
            <a:r>
              <a:rPr lang="en-US" dirty="0" smtClean="0"/>
              <a:t>	</a:t>
            </a:r>
            <a:endParaRPr lang="en-US" dirty="0"/>
          </a:p>
        </p:txBody>
      </p:sp>
      <p:sp>
        <p:nvSpPr>
          <p:cNvPr id="11" name="Rectangle 10"/>
          <p:cNvSpPr/>
          <p:nvPr/>
        </p:nvSpPr>
        <p:spPr>
          <a:xfrm>
            <a:off x="152400" y="228600"/>
            <a:ext cx="8763000" cy="3554819"/>
          </a:xfrm>
          <a:prstGeom prst="rect">
            <a:avLst/>
          </a:prstGeom>
        </p:spPr>
        <p:txBody>
          <a:bodyPr wrap="square">
            <a:spAutoFit/>
          </a:bodyPr>
          <a:lstStyle/>
          <a:p>
            <a:pPr marL="457200" indent="-457200" algn="just">
              <a:lnSpc>
                <a:spcPct val="150000"/>
              </a:lnSpc>
              <a:buFont typeface="Wingdings" pitchFamily="2" charset="2"/>
              <a:buChar char="v"/>
            </a:pPr>
            <a:r>
              <a:rPr lang="en-US" dirty="0" smtClean="0">
                <a:latin typeface="Cambria" pitchFamily="18" charset="0"/>
              </a:rPr>
              <a:t>Computing the closure of a set of FDs can be expensive. (Size of closure is exponential in # </a:t>
            </a:r>
            <a:r>
              <a:rPr lang="en-US" dirty="0" err="1" smtClean="0">
                <a:latin typeface="Cambria" pitchFamily="18" charset="0"/>
              </a:rPr>
              <a:t>attrs</a:t>
            </a:r>
            <a:r>
              <a:rPr lang="en-US" dirty="0" smtClean="0">
                <a:latin typeface="Cambria" pitchFamily="18" charset="0"/>
              </a:rPr>
              <a:t>!)</a:t>
            </a:r>
          </a:p>
          <a:p>
            <a:pPr marL="457200" indent="-457200" algn="just">
              <a:lnSpc>
                <a:spcPct val="150000"/>
              </a:lnSpc>
              <a:buFont typeface="Wingdings" pitchFamily="2" charset="2"/>
              <a:buChar char="v"/>
            </a:pPr>
            <a:r>
              <a:rPr lang="en-US" dirty="0" smtClean="0">
                <a:latin typeface="Cambria" pitchFamily="18" charset="0"/>
              </a:rPr>
              <a:t>Typically, we just want to check if a given FD </a:t>
            </a:r>
            <a:r>
              <a:rPr lang="en-US" i="1" dirty="0" smtClean="0">
                <a:latin typeface="Cambria" pitchFamily="18" charset="0"/>
              </a:rPr>
              <a:t>X </a:t>
            </a:r>
            <a:r>
              <a:rPr lang="en-US" i="1" dirty="0" smtClean="0">
                <a:latin typeface="Cambria" pitchFamily="18" charset="0"/>
                <a:sym typeface="Wingdings" pitchFamily="2" charset="2"/>
              </a:rPr>
              <a:t></a:t>
            </a:r>
            <a:r>
              <a:rPr lang="en-US" i="1" dirty="0" smtClean="0">
                <a:latin typeface="Cambria" pitchFamily="18" charset="0"/>
              </a:rPr>
              <a:t>Y is </a:t>
            </a:r>
            <a:r>
              <a:rPr lang="en-US" dirty="0" smtClean="0">
                <a:latin typeface="Cambria" pitchFamily="18" charset="0"/>
              </a:rPr>
              <a:t>in the closure of a set of FDs </a:t>
            </a:r>
            <a:r>
              <a:rPr lang="en-US" i="1" dirty="0" smtClean="0">
                <a:latin typeface="Cambria" pitchFamily="18" charset="0"/>
              </a:rPr>
              <a:t>F. </a:t>
            </a:r>
          </a:p>
          <a:p>
            <a:pPr marL="457200" indent="-457200" algn="just">
              <a:lnSpc>
                <a:spcPct val="150000"/>
              </a:lnSpc>
              <a:buFont typeface="Wingdings" pitchFamily="2" charset="2"/>
              <a:buChar char="v"/>
            </a:pPr>
            <a:r>
              <a:rPr lang="en-US" i="1" dirty="0" smtClean="0">
                <a:latin typeface="Cambria" pitchFamily="18" charset="0"/>
              </a:rPr>
              <a:t>An efficient check is </a:t>
            </a:r>
          </a:p>
          <a:p>
            <a:pPr marL="914400" lvl="1" indent="-457200" algn="just">
              <a:lnSpc>
                <a:spcPct val="150000"/>
              </a:lnSpc>
              <a:buFont typeface="Wingdings" pitchFamily="2" charset="2"/>
              <a:buChar char="q"/>
            </a:pPr>
            <a:r>
              <a:rPr lang="en-US" dirty="0" smtClean="0">
                <a:latin typeface="Cambria" pitchFamily="18" charset="0"/>
              </a:rPr>
              <a:t>Compute </a:t>
            </a:r>
            <a:r>
              <a:rPr lang="en-US" i="1" dirty="0" smtClean="0">
                <a:latin typeface="Cambria" pitchFamily="18" charset="0"/>
              </a:rPr>
              <a:t>attribute closure of X (denoted  X</a:t>
            </a:r>
            <a:r>
              <a:rPr lang="en-US" i="1" baseline="30000" dirty="0" smtClean="0">
                <a:latin typeface="Cambria" pitchFamily="18" charset="0"/>
              </a:rPr>
              <a:t>+</a:t>
            </a:r>
            <a:r>
              <a:rPr lang="en-US" i="1" dirty="0" smtClean="0">
                <a:latin typeface="Cambria" pitchFamily="18" charset="0"/>
              </a:rPr>
              <a:t>) </a:t>
            </a:r>
            <a:r>
              <a:rPr lang="en-US" i="1" dirty="0" err="1" smtClean="0">
                <a:latin typeface="Cambria" pitchFamily="18" charset="0"/>
              </a:rPr>
              <a:t>wrt</a:t>
            </a:r>
            <a:r>
              <a:rPr lang="en-US" i="1" dirty="0" smtClean="0">
                <a:latin typeface="Cambria" pitchFamily="18" charset="0"/>
              </a:rPr>
              <a:t> F</a:t>
            </a:r>
          </a:p>
          <a:p>
            <a:pPr marL="914400" lvl="1" indent="-457200" algn="just">
              <a:lnSpc>
                <a:spcPct val="150000"/>
              </a:lnSpc>
              <a:buFont typeface="Wingdings" pitchFamily="2" charset="2"/>
              <a:buChar char="q"/>
            </a:pPr>
            <a:r>
              <a:rPr lang="en-US" dirty="0" smtClean="0">
                <a:latin typeface="Cambria" pitchFamily="18" charset="0"/>
              </a:rPr>
              <a:t>Check if Y is in </a:t>
            </a:r>
            <a:r>
              <a:rPr lang="en-US" i="1" dirty="0" smtClean="0">
                <a:latin typeface="Cambria" pitchFamily="18" charset="0"/>
              </a:rPr>
              <a:t>X</a:t>
            </a:r>
            <a:r>
              <a:rPr lang="en-US" i="1" baseline="30000" dirty="0" smtClean="0">
                <a:latin typeface="Cambria" pitchFamily="18" charset="0"/>
              </a:rPr>
              <a:t>+</a:t>
            </a:r>
          </a:p>
          <a:p>
            <a:pPr marL="914400" lvl="1" indent="-457200" algn="just">
              <a:lnSpc>
                <a:spcPct val="150000"/>
              </a:lnSpc>
              <a:buFont typeface="Wingdings" pitchFamily="2" charset="2"/>
              <a:buChar char="q"/>
            </a:pPr>
            <a:endParaRPr lang="en-US" i="1" baseline="30000" dirty="0" smtClean="0">
              <a:latin typeface="Cambria" pitchFamily="18" charset="0"/>
            </a:endParaRPr>
          </a:p>
          <a:p>
            <a:pPr marL="914400" lvl="1" indent="-457200" algn="just">
              <a:lnSpc>
                <a:spcPct val="150000"/>
              </a:lnSpc>
              <a:buFont typeface="Wingdings" pitchFamily="2" charset="2"/>
              <a:buChar char="q"/>
            </a:pPr>
            <a:endParaRPr lang="en-US" i="1" baseline="30000" dirty="0" smtClean="0">
              <a:latin typeface="Cambria" pitchFamily="18" charset="0"/>
            </a:endParaRPr>
          </a:p>
          <a:p>
            <a:pPr marL="914400" lvl="1" indent="-457200" algn="just">
              <a:lnSpc>
                <a:spcPct val="150000"/>
              </a:lnSpc>
              <a:buFont typeface="Wingdings" pitchFamily="2" charset="2"/>
              <a:buChar char="q"/>
            </a:pPr>
            <a:endParaRPr lang="en-US" dirty="0">
              <a:latin typeface="Cambria" pitchFamily="18" charset="0"/>
            </a:endParaRPr>
          </a:p>
        </p:txBody>
      </p:sp>
      <p:pic>
        <p:nvPicPr>
          <p:cNvPr id="8194" name="Picture 2"/>
          <p:cNvPicPr>
            <a:picLocks noChangeAspect="1" noChangeArrowheads="1"/>
          </p:cNvPicPr>
          <p:nvPr/>
        </p:nvPicPr>
        <p:blipFill>
          <a:blip r:embed="rId2" cstate="print"/>
          <a:srcRect/>
          <a:stretch>
            <a:fillRect/>
          </a:stretch>
        </p:blipFill>
        <p:spPr bwMode="auto">
          <a:xfrm>
            <a:off x="228600" y="2971800"/>
            <a:ext cx="8382000" cy="96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228600"/>
            <a:ext cx="8839200" cy="923330"/>
          </a:xfrm>
          <a:prstGeom prst="rect">
            <a:avLst/>
          </a:prstGeom>
          <a:noFill/>
        </p:spPr>
        <p:txBody>
          <a:bodyPr wrap="square" rtlCol="0">
            <a:spAutoFit/>
          </a:bodyPr>
          <a:lstStyle/>
          <a:p>
            <a:endParaRPr lang="en-US" b="1" dirty="0" smtClean="0">
              <a:latin typeface="Cambria" pitchFamily="18" charset="0"/>
              <a:sym typeface="Wingdings" pitchFamily="2" charset="2"/>
            </a:endParaRPr>
          </a:p>
          <a:p>
            <a:r>
              <a:rPr lang="en-US" b="1" dirty="0" smtClean="0">
                <a:latin typeface="Cambria" pitchFamily="18" charset="0"/>
                <a:sym typeface="Wingdings" pitchFamily="2" charset="2"/>
              </a:rPr>
              <a:t>		</a:t>
            </a:r>
            <a:endParaRPr lang="en-US" dirty="0" smtClean="0">
              <a:latin typeface="Cambria" pitchFamily="18" charset="0"/>
            </a:endParaRPr>
          </a:p>
          <a:p>
            <a:r>
              <a:rPr lang="en-US" dirty="0" smtClean="0">
                <a:latin typeface="Cambria" pitchFamily="18" charset="0"/>
              </a:rPr>
              <a:t>		</a:t>
            </a:r>
            <a:r>
              <a:rPr lang="en-US" dirty="0" smtClean="0"/>
              <a:t>	</a:t>
            </a:r>
            <a:endParaRPr lang="en-US" dirty="0"/>
          </a:p>
        </p:txBody>
      </p:sp>
      <p:sp>
        <p:nvSpPr>
          <p:cNvPr id="5" name="TextBox 4"/>
          <p:cNvSpPr txBox="1"/>
          <p:nvPr/>
        </p:nvSpPr>
        <p:spPr>
          <a:xfrm>
            <a:off x="228600" y="152400"/>
            <a:ext cx="8610600" cy="6370975"/>
          </a:xfrm>
          <a:prstGeom prst="rect">
            <a:avLst/>
          </a:prstGeom>
          <a:noFill/>
        </p:spPr>
        <p:txBody>
          <a:bodyPr wrap="square" rtlCol="0">
            <a:spAutoFit/>
          </a:bodyPr>
          <a:lstStyle/>
          <a:p>
            <a:r>
              <a:rPr lang="en-US" dirty="0" smtClean="0">
                <a:latin typeface="Cambria" pitchFamily="18" charset="0"/>
              </a:rPr>
              <a:t>Algorithm to compute Attribute Closure of X</a:t>
            </a:r>
          </a:p>
          <a:p>
            <a:endParaRPr lang="en-US" dirty="0" smtClean="0">
              <a:latin typeface="Cambria" pitchFamily="18" charset="0"/>
            </a:endParaRPr>
          </a:p>
          <a:p>
            <a:endParaRPr lang="en-US" dirty="0" smtClean="0">
              <a:latin typeface="Cambria" pitchFamily="18" charset="0"/>
            </a:endParaRPr>
          </a:p>
          <a:p>
            <a:endParaRPr lang="en-US" dirty="0" smtClean="0">
              <a:latin typeface="Cambria" pitchFamily="18" charset="0"/>
            </a:endParaRPr>
          </a:p>
          <a:p>
            <a:endParaRPr lang="en-US" dirty="0" smtClean="0">
              <a:latin typeface="Cambria" pitchFamily="18" charset="0"/>
            </a:endParaRPr>
          </a:p>
          <a:p>
            <a:endParaRPr lang="en-US" dirty="0" smtClean="0">
              <a:latin typeface="Cambria" pitchFamily="18" charset="0"/>
            </a:endParaRPr>
          </a:p>
          <a:p>
            <a:endParaRPr lang="en-US" dirty="0" smtClean="0">
              <a:latin typeface="Cambria" pitchFamily="18" charset="0"/>
            </a:endParaRPr>
          </a:p>
          <a:p>
            <a:endParaRPr lang="en-US" dirty="0" smtClean="0">
              <a:latin typeface="Cambria" pitchFamily="18" charset="0"/>
            </a:endParaRPr>
          </a:p>
          <a:p>
            <a:endParaRPr lang="en-US" dirty="0" smtClean="0">
              <a:latin typeface="Cambria" pitchFamily="18" charset="0"/>
            </a:endParaRPr>
          </a:p>
          <a:p>
            <a:endParaRPr lang="en-US" dirty="0" smtClean="0">
              <a:latin typeface="Cambria" pitchFamily="18" charset="0"/>
            </a:endParaRPr>
          </a:p>
          <a:p>
            <a:endParaRPr lang="en-US" dirty="0" smtClean="0">
              <a:latin typeface="Cambria" pitchFamily="18" charset="0"/>
            </a:endParaRPr>
          </a:p>
          <a:p>
            <a:r>
              <a:rPr lang="en-US" dirty="0" smtClean="0">
                <a:latin typeface="Cambria" pitchFamily="18" charset="0"/>
              </a:rPr>
              <a:t>To Check if A</a:t>
            </a:r>
            <a:r>
              <a:rPr lang="en-US" dirty="0" smtClean="0">
                <a:latin typeface="Cambria" pitchFamily="18" charset="0"/>
                <a:sym typeface="Wingdings" pitchFamily="2" charset="2"/>
              </a:rPr>
              <a:t>E exists in F</a:t>
            </a:r>
            <a:r>
              <a:rPr lang="en-US" baseline="30000" dirty="0" smtClean="0">
                <a:latin typeface="Cambria" pitchFamily="18" charset="0"/>
                <a:sym typeface="Wingdings" pitchFamily="2" charset="2"/>
              </a:rPr>
              <a:t>+</a:t>
            </a:r>
            <a:r>
              <a:rPr lang="en-US" dirty="0" smtClean="0">
                <a:latin typeface="Cambria" pitchFamily="18" charset="0"/>
                <a:sym typeface="Wingdings" pitchFamily="2" charset="2"/>
              </a:rPr>
              <a:t>, it is enough to calculate A</a:t>
            </a:r>
            <a:r>
              <a:rPr lang="en-US" baseline="30000" dirty="0" smtClean="0">
                <a:latin typeface="Cambria" pitchFamily="18" charset="0"/>
                <a:sym typeface="Wingdings" pitchFamily="2" charset="2"/>
              </a:rPr>
              <a:t>+</a:t>
            </a:r>
            <a:r>
              <a:rPr lang="en-US" dirty="0" smtClean="0">
                <a:latin typeface="Cambria" pitchFamily="18" charset="0"/>
                <a:sym typeface="Wingdings" pitchFamily="2" charset="2"/>
              </a:rPr>
              <a:t>  and check if E exits in A</a:t>
            </a:r>
            <a:r>
              <a:rPr lang="en-US" baseline="30000" dirty="0" smtClean="0">
                <a:latin typeface="Cambria" pitchFamily="18" charset="0"/>
                <a:sym typeface="Wingdings" pitchFamily="2" charset="2"/>
              </a:rPr>
              <a:t>+</a:t>
            </a:r>
          </a:p>
          <a:p>
            <a:endParaRPr lang="en-US" baseline="30000" dirty="0" smtClean="0">
              <a:latin typeface="Cambria" pitchFamily="18" charset="0"/>
              <a:sym typeface="Wingdings" pitchFamily="2" charset="2"/>
            </a:endParaRPr>
          </a:p>
          <a:p>
            <a:r>
              <a:rPr lang="en-US" dirty="0" smtClean="0">
                <a:latin typeface="Cambria" pitchFamily="18" charset="0"/>
                <a:sym typeface="Wingdings" pitchFamily="2" charset="2"/>
              </a:rPr>
              <a:t>To Compute A</a:t>
            </a:r>
            <a:r>
              <a:rPr lang="en-US" baseline="30000" dirty="0" smtClean="0">
                <a:latin typeface="Cambria" pitchFamily="18" charset="0"/>
                <a:sym typeface="Wingdings" pitchFamily="2" charset="2"/>
              </a:rPr>
              <a:t>+</a:t>
            </a:r>
            <a:r>
              <a:rPr lang="en-US" dirty="0" smtClean="0">
                <a:latin typeface="Cambria" pitchFamily="18" charset="0"/>
                <a:sym typeface="Wingdings" pitchFamily="2" charset="2"/>
              </a:rPr>
              <a:t> </a:t>
            </a:r>
          </a:p>
          <a:p>
            <a:endParaRPr lang="en-US" dirty="0" smtClean="0">
              <a:latin typeface="Cambria" pitchFamily="18" charset="0"/>
              <a:sym typeface="Wingdings" pitchFamily="2" charset="2"/>
            </a:endParaRPr>
          </a:p>
          <a:p>
            <a:pPr>
              <a:tabLst>
                <a:tab pos="457200" algn="l"/>
              </a:tabLst>
            </a:pPr>
            <a:r>
              <a:rPr lang="en-US" dirty="0" smtClean="0">
                <a:latin typeface="Cambria" pitchFamily="18" charset="0"/>
                <a:sym typeface="Wingdings" pitchFamily="2" charset="2"/>
              </a:rPr>
              <a:t> A</a:t>
            </a:r>
            <a:r>
              <a:rPr lang="en-US" baseline="30000" dirty="0" smtClean="0">
                <a:latin typeface="Cambria" pitchFamily="18" charset="0"/>
                <a:sym typeface="Wingdings" pitchFamily="2" charset="2"/>
              </a:rPr>
              <a:t>+</a:t>
            </a:r>
            <a:r>
              <a:rPr lang="en-US" dirty="0" smtClean="0">
                <a:latin typeface="Cambria" pitchFamily="18" charset="0"/>
                <a:sym typeface="Wingdings" pitchFamily="2" charset="2"/>
              </a:rPr>
              <a:t>  	= 	{A}</a:t>
            </a:r>
          </a:p>
          <a:p>
            <a:pPr>
              <a:tabLst>
                <a:tab pos="457200" algn="l"/>
              </a:tabLst>
            </a:pPr>
            <a:r>
              <a:rPr lang="en-US" dirty="0" smtClean="0">
                <a:latin typeface="Cambria" pitchFamily="18" charset="0"/>
                <a:sym typeface="Wingdings" pitchFamily="2" charset="2"/>
              </a:rPr>
              <a:t>		{A,B} 		[ Using AB]</a:t>
            </a:r>
          </a:p>
          <a:p>
            <a:pPr>
              <a:tabLst>
                <a:tab pos="457200" algn="l"/>
              </a:tabLst>
            </a:pPr>
            <a:r>
              <a:rPr lang="en-US" dirty="0" smtClean="0">
                <a:latin typeface="Cambria" pitchFamily="18" charset="0"/>
                <a:sym typeface="Wingdings" pitchFamily="2" charset="2"/>
              </a:rPr>
              <a:t>		{A,B,C}		[ Using BC]</a:t>
            </a:r>
          </a:p>
          <a:p>
            <a:endParaRPr lang="en-US" dirty="0" smtClean="0">
              <a:latin typeface="Cambria" pitchFamily="18" charset="0"/>
            </a:endParaRPr>
          </a:p>
          <a:p>
            <a:endParaRPr lang="en-US" dirty="0" smtClean="0">
              <a:latin typeface="Cambria" pitchFamily="18" charset="0"/>
            </a:endParaRPr>
          </a:p>
          <a:p>
            <a:endParaRPr lang="en-US" dirty="0" smtClean="0">
              <a:latin typeface="Cambria" pitchFamily="18" charset="0"/>
            </a:endParaRPr>
          </a:p>
          <a:p>
            <a:endParaRPr lang="en-US" dirty="0" smtClean="0"/>
          </a:p>
          <a:p>
            <a:endParaRPr lang="en-US" dirty="0"/>
          </a:p>
        </p:txBody>
      </p:sp>
      <p:pic>
        <p:nvPicPr>
          <p:cNvPr id="9218" name="Picture 2"/>
          <p:cNvPicPr>
            <a:picLocks noChangeAspect="1" noChangeArrowheads="1"/>
          </p:cNvPicPr>
          <p:nvPr/>
        </p:nvPicPr>
        <p:blipFill>
          <a:blip r:embed="rId3" cstate="print"/>
          <a:srcRect/>
          <a:stretch>
            <a:fillRect/>
          </a:stretch>
        </p:blipFill>
        <p:spPr bwMode="auto">
          <a:xfrm>
            <a:off x="1143000" y="685800"/>
            <a:ext cx="5562600" cy="1676400"/>
          </a:xfrm>
          <a:prstGeom prst="rect">
            <a:avLst/>
          </a:prstGeom>
          <a:solidFill>
            <a:schemeClr val="accent2">
              <a:lumMod val="20000"/>
              <a:lumOff val="80000"/>
            </a:schemeClr>
          </a:solid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228600" y="1981200"/>
            <a:ext cx="8382000" cy="96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228600"/>
            <a:ext cx="8839200" cy="923330"/>
          </a:xfrm>
          <a:prstGeom prst="rect">
            <a:avLst/>
          </a:prstGeom>
          <a:noFill/>
        </p:spPr>
        <p:txBody>
          <a:bodyPr wrap="square" rtlCol="0">
            <a:spAutoFit/>
          </a:bodyPr>
          <a:lstStyle/>
          <a:p>
            <a:endParaRPr lang="en-US" b="1" dirty="0" smtClean="0">
              <a:latin typeface="Cambria" pitchFamily="18" charset="0"/>
              <a:sym typeface="Wingdings" pitchFamily="2" charset="2"/>
            </a:endParaRPr>
          </a:p>
          <a:p>
            <a:r>
              <a:rPr lang="en-US" b="1" dirty="0" smtClean="0">
                <a:latin typeface="Cambria" pitchFamily="18" charset="0"/>
                <a:sym typeface="Wingdings" pitchFamily="2" charset="2"/>
              </a:rPr>
              <a:t>		</a:t>
            </a:r>
            <a:endParaRPr lang="en-US" dirty="0" smtClean="0">
              <a:latin typeface="Cambria" pitchFamily="18" charset="0"/>
            </a:endParaRPr>
          </a:p>
          <a:p>
            <a:r>
              <a:rPr lang="en-US" dirty="0" smtClean="0">
                <a:latin typeface="Cambria" pitchFamily="18" charset="0"/>
              </a:rPr>
              <a:t>		</a:t>
            </a:r>
            <a:r>
              <a:rPr lang="en-US" dirty="0" smtClean="0"/>
              <a:t>	</a:t>
            </a:r>
            <a:endParaRPr lang="en-US" dirty="0"/>
          </a:p>
        </p:txBody>
      </p:sp>
      <p:sp>
        <p:nvSpPr>
          <p:cNvPr id="5" name="TextBox 4"/>
          <p:cNvSpPr txBox="1"/>
          <p:nvPr/>
        </p:nvSpPr>
        <p:spPr>
          <a:xfrm>
            <a:off x="228600" y="152400"/>
            <a:ext cx="8610600" cy="3877985"/>
          </a:xfrm>
          <a:prstGeom prst="rect">
            <a:avLst/>
          </a:prstGeom>
          <a:noFill/>
        </p:spPr>
        <p:txBody>
          <a:bodyPr wrap="square" rtlCol="0">
            <a:spAutoFit/>
          </a:bodyPr>
          <a:lstStyle/>
          <a:p>
            <a:pPr>
              <a:tabLst>
                <a:tab pos="457200" algn="l"/>
              </a:tabLst>
            </a:pPr>
            <a:endParaRPr lang="en-US" baseline="30000" dirty="0" smtClean="0">
              <a:latin typeface="Cambria" pitchFamily="18" charset="0"/>
              <a:sym typeface="Wingdings" pitchFamily="2" charset="2"/>
            </a:endParaRPr>
          </a:p>
          <a:p>
            <a:pPr>
              <a:tabLst>
                <a:tab pos="457200" algn="l"/>
              </a:tabLst>
            </a:pPr>
            <a:endParaRPr lang="en-US" dirty="0" smtClean="0">
              <a:latin typeface="Cambria" pitchFamily="18" charset="0"/>
              <a:sym typeface="Wingdings" pitchFamily="2" charset="2"/>
            </a:endParaRPr>
          </a:p>
          <a:p>
            <a:r>
              <a:rPr lang="en-US" dirty="0" smtClean="0">
                <a:latin typeface="Cambria" pitchFamily="18" charset="0"/>
                <a:sym typeface="Wingdings" pitchFamily="2" charset="2"/>
              </a:rPr>
              <a:t>	</a:t>
            </a:r>
          </a:p>
          <a:p>
            <a:endParaRPr lang="en-US" dirty="0" smtClean="0">
              <a:latin typeface="Cambria" pitchFamily="18" charset="0"/>
              <a:sym typeface="Wingdings" pitchFamily="2" charset="2"/>
            </a:endParaRPr>
          </a:p>
          <a:p>
            <a:endParaRPr lang="en-US" dirty="0" smtClean="0">
              <a:latin typeface="Cambria" pitchFamily="18" charset="0"/>
            </a:endParaRPr>
          </a:p>
          <a:p>
            <a:endParaRPr lang="en-US" dirty="0" smtClean="0">
              <a:latin typeface="Cambria" pitchFamily="18" charset="0"/>
            </a:endParaRPr>
          </a:p>
          <a:p>
            <a:endParaRPr lang="en-US" dirty="0" smtClean="0">
              <a:latin typeface="Cambria" pitchFamily="18" charset="0"/>
            </a:endParaRPr>
          </a:p>
          <a:p>
            <a:endParaRPr lang="en-US" dirty="0" smtClean="0">
              <a:latin typeface="Cambria" pitchFamily="18" charset="0"/>
            </a:endParaRPr>
          </a:p>
          <a:p>
            <a:endParaRPr lang="en-US" dirty="0" smtClean="0">
              <a:latin typeface="Cambria" pitchFamily="18" charset="0"/>
            </a:endParaRPr>
          </a:p>
          <a:p>
            <a:endParaRPr lang="en-US" dirty="0" smtClean="0">
              <a:latin typeface="Cambria" pitchFamily="18" charset="0"/>
            </a:endParaRPr>
          </a:p>
          <a:p>
            <a:endParaRPr lang="en-US" dirty="0" smtClean="0">
              <a:latin typeface="Cambria" pitchFamily="18" charset="0"/>
            </a:endParaRPr>
          </a:p>
          <a:p>
            <a:endParaRPr lang="en-US" dirty="0" smtClean="0">
              <a:latin typeface="Cambria" pitchFamily="18" charset="0"/>
            </a:endParaRPr>
          </a:p>
          <a:p>
            <a:endParaRPr lang="en-US" dirty="0" smtClean="0"/>
          </a:p>
          <a:p>
            <a:endParaRPr lang="en-US" dirty="0"/>
          </a:p>
        </p:txBody>
      </p:sp>
      <p:sp>
        <p:nvSpPr>
          <p:cNvPr id="8" name="TextBox 7"/>
          <p:cNvSpPr txBox="1"/>
          <p:nvPr/>
        </p:nvSpPr>
        <p:spPr>
          <a:xfrm>
            <a:off x="304800" y="228600"/>
            <a:ext cx="8534400" cy="6463308"/>
          </a:xfrm>
          <a:prstGeom prst="rect">
            <a:avLst/>
          </a:prstGeom>
          <a:noFill/>
        </p:spPr>
        <p:txBody>
          <a:bodyPr wrap="square" rtlCol="0">
            <a:spAutoFit/>
          </a:bodyPr>
          <a:lstStyle/>
          <a:p>
            <a:pPr fontAlgn="base"/>
            <a:r>
              <a:rPr lang="en-US" dirty="0" smtClean="0">
                <a:latin typeface="Cambria" pitchFamily="18" charset="0"/>
              </a:rPr>
              <a:t>Consider a relation R ( A , B , C , D , E , F , G ) with the functional dependencies-</a:t>
            </a:r>
          </a:p>
          <a:p>
            <a:pPr fontAlgn="base"/>
            <a:r>
              <a:rPr lang="en-US" dirty="0" smtClean="0">
                <a:latin typeface="Cambria" pitchFamily="18" charset="0"/>
              </a:rPr>
              <a:t>A → BC</a:t>
            </a:r>
          </a:p>
          <a:p>
            <a:pPr fontAlgn="base"/>
            <a:r>
              <a:rPr lang="en-US" dirty="0" smtClean="0">
                <a:latin typeface="Cambria" pitchFamily="18" charset="0"/>
              </a:rPr>
              <a:t>BC → DE</a:t>
            </a:r>
          </a:p>
          <a:p>
            <a:pPr fontAlgn="base"/>
            <a:r>
              <a:rPr lang="en-US" dirty="0" smtClean="0">
                <a:latin typeface="Cambria" pitchFamily="18" charset="0"/>
              </a:rPr>
              <a:t>D → F</a:t>
            </a:r>
          </a:p>
          <a:p>
            <a:pPr fontAlgn="base"/>
            <a:r>
              <a:rPr lang="en-US" dirty="0" smtClean="0">
                <a:latin typeface="Cambria" pitchFamily="18" charset="0"/>
              </a:rPr>
              <a:t>CF → G</a:t>
            </a:r>
          </a:p>
          <a:p>
            <a:pPr fontAlgn="base"/>
            <a:r>
              <a:rPr lang="en-US" dirty="0" smtClean="0">
                <a:latin typeface="Cambria" pitchFamily="18" charset="0"/>
              </a:rPr>
              <a:t> </a:t>
            </a:r>
          </a:p>
          <a:p>
            <a:pPr fontAlgn="base"/>
            <a:r>
              <a:rPr lang="en-US" dirty="0" smtClean="0">
                <a:latin typeface="Cambria" pitchFamily="18" charset="0"/>
              </a:rPr>
              <a:t>Now, let us find the closure of some attributes and attribute sets-</a:t>
            </a:r>
          </a:p>
          <a:p>
            <a:pPr fontAlgn="base"/>
            <a:endParaRPr lang="en-US" b="1" u="sng" dirty="0" smtClean="0">
              <a:latin typeface="Cambria" pitchFamily="18" charset="0"/>
            </a:endParaRPr>
          </a:p>
          <a:p>
            <a:pPr fontAlgn="base"/>
            <a:r>
              <a:rPr lang="en-US" b="1" u="sng" dirty="0" smtClean="0">
                <a:latin typeface="Cambria" pitchFamily="18" charset="0"/>
              </a:rPr>
              <a:t>Closure of attribute A-</a:t>
            </a:r>
            <a:endParaRPr lang="en-US" b="1" dirty="0" smtClean="0">
              <a:latin typeface="Cambria" pitchFamily="18" charset="0"/>
            </a:endParaRPr>
          </a:p>
          <a:p>
            <a:pPr fontAlgn="base"/>
            <a:r>
              <a:rPr lang="en-US" dirty="0" smtClean="0">
                <a:latin typeface="Cambria" pitchFamily="18" charset="0"/>
              </a:rPr>
              <a:t> </a:t>
            </a:r>
          </a:p>
          <a:p>
            <a:pPr fontAlgn="base"/>
            <a:r>
              <a:rPr lang="en-US" dirty="0" smtClean="0">
                <a:latin typeface="Cambria" pitchFamily="18" charset="0"/>
              </a:rPr>
              <a:t>A</a:t>
            </a:r>
            <a:r>
              <a:rPr lang="en-US" baseline="30000" dirty="0" smtClean="0">
                <a:latin typeface="Cambria" pitchFamily="18" charset="0"/>
              </a:rPr>
              <a:t>+</a:t>
            </a:r>
            <a:r>
              <a:rPr lang="en-US" dirty="0" smtClean="0">
                <a:latin typeface="Cambria" pitchFamily="18" charset="0"/>
              </a:rPr>
              <a:t> 	= { A }</a:t>
            </a:r>
          </a:p>
          <a:p>
            <a:pPr fontAlgn="base"/>
            <a:r>
              <a:rPr lang="en-US" dirty="0" smtClean="0">
                <a:latin typeface="Cambria" pitchFamily="18" charset="0"/>
              </a:rPr>
              <a:t>	= { A , B , C } ( Using A → BC )</a:t>
            </a:r>
          </a:p>
          <a:p>
            <a:pPr fontAlgn="base"/>
            <a:r>
              <a:rPr lang="en-US" dirty="0" smtClean="0">
                <a:latin typeface="Cambria" pitchFamily="18" charset="0"/>
              </a:rPr>
              <a:t>	= { A , B , C , D , E } ( Using BC → DE )</a:t>
            </a:r>
          </a:p>
          <a:p>
            <a:pPr fontAlgn="base"/>
            <a:r>
              <a:rPr lang="en-US" dirty="0" smtClean="0">
                <a:latin typeface="Cambria" pitchFamily="18" charset="0"/>
              </a:rPr>
              <a:t>	= { A , B , C , D , E , F } ( Using D → F )</a:t>
            </a:r>
          </a:p>
          <a:p>
            <a:pPr fontAlgn="base"/>
            <a:r>
              <a:rPr lang="en-US" dirty="0" smtClean="0">
                <a:latin typeface="Cambria" pitchFamily="18" charset="0"/>
              </a:rPr>
              <a:t>	= { A , B , C , D , E , F , G } ( Using CF → G )</a:t>
            </a:r>
          </a:p>
          <a:p>
            <a:pPr fontAlgn="base"/>
            <a:r>
              <a:rPr lang="en-US" dirty="0" smtClean="0">
                <a:latin typeface="Cambria" pitchFamily="18" charset="0"/>
              </a:rPr>
              <a:t>Thus,</a:t>
            </a:r>
          </a:p>
          <a:p>
            <a:pPr fontAlgn="base"/>
            <a:r>
              <a:rPr lang="en-US" b="1" dirty="0" smtClean="0">
                <a:latin typeface="Cambria" pitchFamily="18" charset="0"/>
              </a:rPr>
              <a:t>A</a:t>
            </a:r>
            <a:r>
              <a:rPr lang="en-US" b="1" baseline="30000" dirty="0" smtClean="0">
                <a:latin typeface="Cambria" pitchFamily="18" charset="0"/>
              </a:rPr>
              <a:t>+</a:t>
            </a:r>
            <a:r>
              <a:rPr lang="en-US" b="1" dirty="0" smtClean="0">
                <a:latin typeface="Cambria" pitchFamily="18" charset="0"/>
              </a:rPr>
              <a:t> = { A , B , C , D , E , F , G }</a:t>
            </a:r>
          </a:p>
          <a:p>
            <a:pPr fontAlgn="base"/>
            <a:endParaRPr lang="en-US" b="1" dirty="0" smtClean="0">
              <a:latin typeface="Cambria" pitchFamily="18" charset="0"/>
            </a:endParaRPr>
          </a:p>
          <a:p>
            <a:pPr fontAlgn="base"/>
            <a:endParaRPr lang="en-US" b="1" dirty="0" smtClean="0">
              <a:latin typeface="Cambria" pitchFamily="18" charset="0"/>
            </a:endParaRPr>
          </a:p>
          <a:p>
            <a:pPr fontAlgn="base"/>
            <a:endParaRPr lang="en-US" b="1" dirty="0" smtClean="0">
              <a:latin typeface="Cambria" pitchFamily="18" charset="0"/>
            </a:endParaRPr>
          </a:p>
          <a:p>
            <a:pPr fontAlgn="base"/>
            <a:endParaRPr lang="en-US" dirty="0" smtClean="0">
              <a:latin typeface="Cambria" pitchFamily="18" charset="0"/>
            </a:endParaRPr>
          </a:p>
          <a:p>
            <a:pPr fontAlgn="base"/>
            <a:r>
              <a:rPr lang="en-US" dirty="0" smtClean="0">
                <a:latin typeface="Cambria" pitchFamily="18" charset="0"/>
              </a:rPr>
              <a:t> </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228600"/>
            <a:ext cx="8839200" cy="923330"/>
          </a:xfrm>
          <a:prstGeom prst="rect">
            <a:avLst/>
          </a:prstGeom>
          <a:noFill/>
        </p:spPr>
        <p:txBody>
          <a:bodyPr wrap="square" rtlCol="0">
            <a:spAutoFit/>
          </a:bodyPr>
          <a:lstStyle/>
          <a:p>
            <a:endParaRPr lang="en-US" b="1" dirty="0" smtClean="0">
              <a:latin typeface="Cambria" pitchFamily="18" charset="0"/>
              <a:sym typeface="Wingdings" pitchFamily="2" charset="2"/>
            </a:endParaRPr>
          </a:p>
          <a:p>
            <a:r>
              <a:rPr lang="en-US" b="1" dirty="0" smtClean="0">
                <a:latin typeface="Cambria" pitchFamily="18" charset="0"/>
                <a:sym typeface="Wingdings" pitchFamily="2" charset="2"/>
              </a:rPr>
              <a:t>		</a:t>
            </a:r>
            <a:endParaRPr lang="en-US" dirty="0" smtClean="0">
              <a:latin typeface="Cambria" pitchFamily="18" charset="0"/>
            </a:endParaRPr>
          </a:p>
          <a:p>
            <a:r>
              <a:rPr lang="en-US" dirty="0" smtClean="0">
                <a:latin typeface="Cambria" pitchFamily="18" charset="0"/>
              </a:rPr>
              <a:t>		</a:t>
            </a:r>
            <a:r>
              <a:rPr lang="en-US" dirty="0" smtClean="0"/>
              <a:t>	</a:t>
            </a:r>
            <a:endParaRPr lang="en-US" dirty="0"/>
          </a:p>
        </p:txBody>
      </p:sp>
      <p:sp>
        <p:nvSpPr>
          <p:cNvPr id="5" name="TextBox 4"/>
          <p:cNvSpPr txBox="1"/>
          <p:nvPr/>
        </p:nvSpPr>
        <p:spPr>
          <a:xfrm>
            <a:off x="228600" y="152400"/>
            <a:ext cx="8610600" cy="3877985"/>
          </a:xfrm>
          <a:prstGeom prst="rect">
            <a:avLst/>
          </a:prstGeom>
          <a:noFill/>
        </p:spPr>
        <p:txBody>
          <a:bodyPr wrap="square" rtlCol="0">
            <a:spAutoFit/>
          </a:bodyPr>
          <a:lstStyle/>
          <a:p>
            <a:pPr>
              <a:tabLst>
                <a:tab pos="457200" algn="l"/>
              </a:tabLst>
            </a:pPr>
            <a:endParaRPr lang="en-US" baseline="30000" dirty="0" smtClean="0">
              <a:latin typeface="Cambria" pitchFamily="18" charset="0"/>
              <a:sym typeface="Wingdings" pitchFamily="2" charset="2"/>
            </a:endParaRPr>
          </a:p>
          <a:p>
            <a:pPr>
              <a:tabLst>
                <a:tab pos="457200" algn="l"/>
              </a:tabLst>
            </a:pPr>
            <a:endParaRPr lang="en-US" dirty="0" smtClean="0">
              <a:latin typeface="Cambria" pitchFamily="18" charset="0"/>
              <a:sym typeface="Wingdings" pitchFamily="2" charset="2"/>
            </a:endParaRPr>
          </a:p>
          <a:p>
            <a:r>
              <a:rPr lang="en-US" dirty="0" smtClean="0">
                <a:latin typeface="Cambria" pitchFamily="18" charset="0"/>
                <a:sym typeface="Wingdings" pitchFamily="2" charset="2"/>
              </a:rPr>
              <a:t>	</a:t>
            </a:r>
          </a:p>
          <a:p>
            <a:endParaRPr lang="en-US" dirty="0" smtClean="0">
              <a:latin typeface="Cambria" pitchFamily="18" charset="0"/>
              <a:sym typeface="Wingdings" pitchFamily="2" charset="2"/>
            </a:endParaRPr>
          </a:p>
          <a:p>
            <a:endParaRPr lang="en-US" dirty="0" smtClean="0">
              <a:latin typeface="Cambria" pitchFamily="18" charset="0"/>
            </a:endParaRPr>
          </a:p>
          <a:p>
            <a:endParaRPr lang="en-US" dirty="0" smtClean="0">
              <a:latin typeface="Cambria" pitchFamily="18" charset="0"/>
            </a:endParaRPr>
          </a:p>
          <a:p>
            <a:endParaRPr lang="en-US" dirty="0" smtClean="0">
              <a:latin typeface="Cambria" pitchFamily="18" charset="0"/>
            </a:endParaRPr>
          </a:p>
          <a:p>
            <a:endParaRPr lang="en-US" dirty="0" smtClean="0">
              <a:latin typeface="Cambria" pitchFamily="18" charset="0"/>
            </a:endParaRPr>
          </a:p>
          <a:p>
            <a:endParaRPr lang="en-US" dirty="0" smtClean="0">
              <a:latin typeface="Cambria" pitchFamily="18" charset="0"/>
            </a:endParaRPr>
          </a:p>
          <a:p>
            <a:endParaRPr lang="en-US" dirty="0" smtClean="0">
              <a:latin typeface="Cambria" pitchFamily="18" charset="0"/>
            </a:endParaRPr>
          </a:p>
          <a:p>
            <a:endParaRPr lang="en-US" dirty="0" smtClean="0">
              <a:latin typeface="Cambria" pitchFamily="18" charset="0"/>
            </a:endParaRPr>
          </a:p>
          <a:p>
            <a:endParaRPr lang="en-US" dirty="0" smtClean="0">
              <a:latin typeface="Cambria" pitchFamily="18" charset="0"/>
            </a:endParaRPr>
          </a:p>
          <a:p>
            <a:endParaRPr lang="en-US" dirty="0" smtClean="0"/>
          </a:p>
          <a:p>
            <a:endParaRPr lang="en-US" dirty="0"/>
          </a:p>
        </p:txBody>
      </p:sp>
      <p:sp>
        <p:nvSpPr>
          <p:cNvPr id="8" name="TextBox 7"/>
          <p:cNvSpPr txBox="1"/>
          <p:nvPr/>
        </p:nvSpPr>
        <p:spPr>
          <a:xfrm>
            <a:off x="304800" y="228600"/>
            <a:ext cx="8534400" cy="5355312"/>
          </a:xfrm>
          <a:prstGeom prst="rect">
            <a:avLst/>
          </a:prstGeom>
          <a:noFill/>
        </p:spPr>
        <p:txBody>
          <a:bodyPr wrap="square" rtlCol="0">
            <a:spAutoFit/>
          </a:bodyPr>
          <a:lstStyle/>
          <a:p>
            <a:pPr fontAlgn="base"/>
            <a:r>
              <a:rPr lang="en-US" b="1" u="sng" dirty="0" smtClean="0">
                <a:latin typeface="Cambria" pitchFamily="18" charset="0"/>
              </a:rPr>
              <a:t>Closure of attribute D-</a:t>
            </a:r>
            <a:endParaRPr lang="en-US" b="1" dirty="0" smtClean="0">
              <a:latin typeface="Cambria" pitchFamily="18" charset="0"/>
            </a:endParaRPr>
          </a:p>
          <a:p>
            <a:pPr fontAlgn="base"/>
            <a:r>
              <a:rPr lang="en-US" dirty="0" smtClean="0">
                <a:latin typeface="Cambria" pitchFamily="18" charset="0"/>
              </a:rPr>
              <a:t> </a:t>
            </a:r>
          </a:p>
          <a:p>
            <a:pPr fontAlgn="base"/>
            <a:r>
              <a:rPr lang="en-US" dirty="0" smtClean="0">
                <a:latin typeface="Cambria" pitchFamily="18" charset="0"/>
              </a:rPr>
              <a:t>D</a:t>
            </a:r>
            <a:r>
              <a:rPr lang="en-US" baseline="30000" dirty="0" smtClean="0">
                <a:latin typeface="Cambria" pitchFamily="18" charset="0"/>
              </a:rPr>
              <a:t>+</a:t>
            </a:r>
            <a:r>
              <a:rPr lang="en-US" dirty="0" smtClean="0">
                <a:latin typeface="Cambria" pitchFamily="18" charset="0"/>
              </a:rPr>
              <a:t> 	= { D }</a:t>
            </a:r>
          </a:p>
          <a:p>
            <a:pPr fontAlgn="base"/>
            <a:r>
              <a:rPr lang="en-US" dirty="0" smtClean="0">
                <a:latin typeface="Cambria" pitchFamily="18" charset="0"/>
              </a:rPr>
              <a:t>	= { D , F } ( Using D → F )</a:t>
            </a:r>
          </a:p>
          <a:p>
            <a:pPr fontAlgn="base"/>
            <a:r>
              <a:rPr lang="en-US" dirty="0" smtClean="0">
                <a:latin typeface="Cambria" pitchFamily="18" charset="0"/>
              </a:rPr>
              <a:t>	We can not determine any other attribute using attributes D and F contained in 	the result set.</a:t>
            </a:r>
          </a:p>
          <a:p>
            <a:pPr fontAlgn="base"/>
            <a:r>
              <a:rPr lang="en-US" dirty="0" smtClean="0">
                <a:latin typeface="Cambria" pitchFamily="18" charset="0"/>
              </a:rPr>
              <a:t>Thus,</a:t>
            </a:r>
          </a:p>
          <a:p>
            <a:pPr fontAlgn="base"/>
            <a:r>
              <a:rPr lang="en-US" b="1" dirty="0" smtClean="0">
                <a:latin typeface="Cambria" pitchFamily="18" charset="0"/>
              </a:rPr>
              <a:t>D</a:t>
            </a:r>
            <a:r>
              <a:rPr lang="en-US" b="1" baseline="30000" dirty="0" smtClean="0">
                <a:latin typeface="Cambria" pitchFamily="18" charset="0"/>
              </a:rPr>
              <a:t>+</a:t>
            </a:r>
            <a:r>
              <a:rPr lang="en-US" b="1" dirty="0" smtClean="0">
                <a:latin typeface="Cambria" pitchFamily="18" charset="0"/>
              </a:rPr>
              <a:t> = { D , F }</a:t>
            </a:r>
            <a:endParaRPr lang="en-US" dirty="0" smtClean="0">
              <a:latin typeface="Cambria" pitchFamily="18" charset="0"/>
            </a:endParaRPr>
          </a:p>
          <a:p>
            <a:pPr fontAlgn="base"/>
            <a:r>
              <a:rPr lang="en-US" dirty="0" smtClean="0">
                <a:latin typeface="Cambria" pitchFamily="18" charset="0"/>
              </a:rPr>
              <a:t> </a:t>
            </a:r>
          </a:p>
          <a:p>
            <a:pPr fontAlgn="base"/>
            <a:r>
              <a:rPr lang="en-US" b="1" u="sng" dirty="0" smtClean="0">
                <a:latin typeface="Cambria" pitchFamily="18" charset="0"/>
              </a:rPr>
              <a:t>Closure of attribute set {B, C}-</a:t>
            </a:r>
            <a:endParaRPr lang="en-US" b="1" dirty="0" smtClean="0">
              <a:latin typeface="Cambria" pitchFamily="18" charset="0"/>
            </a:endParaRPr>
          </a:p>
          <a:p>
            <a:pPr fontAlgn="base"/>
            <a:r>
              <a:rPr lang="en-US" dirty="0" smtClean="0">
                <a:latin typeface="Cambria" pitchFamily="18" charset="0"/>
              </a:rPr>
              <a:t> </a:t>
            </a:r>
          </a:p>
          <a:p>
            <a:pPr fontAlgn="base"/>
            <a:r>
              <a:rPr lang="en-US" dirty="0" smtClean="0">
                <a:latin typeface="Cambria" pitchFamily="18" charset="0"/>
              </a:rPr>
              <a:t>{ B , C }</a:t>
            </a:r>
            <a:r>
              <a:rPr lang="en-US" baseline="30000" dirty="0" smtClean="0">
                <a:latin typeface="Cambria" pitchFamily="18" charset="0"/>
              </a:rPr>
              <a:t>+	</a:t>
            </a:r>
            <a:r>
              <a:rPr lang="en-US" dirty="0" smtClean="0">
                <a:latin typeface="Cambria" pitchFamily="18" charset="0"/>
              </a:rPr>
              <a:t>= { B , C }</a:t>
            </a:r>
          </a:p>
          <a:p>
            <a:pPr fontAlgn="base"/>
            <a:r>
              <a:rPr lang="en-US" dirty="0" smtClean="0">
                <a:latin typeface="Cambria" pitchFamily="18" charset="0"/>
              </a:rPr>
              <a:t>	= { B , C , D , E } ( Using BC → DE )</a:t>
            </a:r>
          </a:p>
          <a:p>
            <a:pPr fontAlgn="base"/>
            <a:r>
              <a:rPr lang="en-US" dirty="0" smtClean="0">
                <a:latin typeface="Cambria" pitchFamily="18" charset="0"/>
              </a:rPr>
              <a:t>	= { B , C , D , E , F } ( Using D → F )</a:t>
            </a:r>
          </a:p>
          <a:p>
            <a:pPr fontAlgn="base"/>
            <a:r>
              <a:rPr lang="en-US" dirty="0" smtClean="0">
                <a:latin typeface="Cambria" pitchFamily="18" charset="0"/>
              </a:rPr>
              <a:t>	= { B , C , D , E , F , G } ( Using CF → G )</a:t>
            </a:r>
          </a:p>
          <a:p>
            <a:pPr fontAlgn="base"/>
            <a:r>
              <a:rPr lang="en-US" dirty="0" smtClean="0">
                <a:latin typeface="Cambria" pitchFamily="18" charset="0"/>
              </a:rPr>
              <a:t>Thus,</a:t>
            </a:r>
          </a:p>
          <a:p>
            <a:pPr fontAlgn="base"/>
            <a:r>
              <a:rPr lang="en-US" b="1" dirty="0" smtClean="0">
                <a:latin typeface="Cambria" pitchFamily="18" charset="0"/>
              </a:rPr>
              <a:t>{ B , C }</a:t>
            </a:r>
            <a:r>
              <a:rPr lang="en-US" b="1" baseline="30000" dirty="0" smtClean="0">
                <a:latin typeface="Cambria" pitchFamily="18" charset="0"/>
              </a:rPr>
              <a:t>+</a:t>
            </a:r>
            <a:r>
              <a:rPr lang="en-US" b="1" dirty="0" smtClean="0">
                <a:latin typeface="Cambria" pitchFamily="18" charset="0"/>
              </a:rPr>
              <a:t> = { B , C , D , E , F , G }</a:t>
            </a:r>
            <a:endParaRPr lang="en-US" dirty="0" smtClean="0">
              <a:latin typeface="Cambria" pitchFamily="18" charset="0"/>
            </a:endParaRPr>
          </a:p>
          <a:p>
            <a:pPr fontAlgn="base"/>
            <a:endParaRPr lang="en-US" dirty="0" smtClean="0">
              <a:latin typeface="Cambria" pitchFamily="18" charset="0"/>
            </a:endParaRPr>
          </a:p>
          <a:p>
            <a:endParaRPr lang="en-US" dirty="0">
              <a:latin typeface="Cambria"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228600"/>
            <a:ext cx="8839200" cy="923330"/>
          </a:xfrm>
          <a:prstGeom prst="rect">
            <a:avLst/>
          </a:prstGeom>
          <a:noFill/>
        </p:spPr>
        <p:txBody>
          <a:bodyPr wrap="square" rtlCol="0">
            <a:spAutoFit/>
          </a:bodyPr>
          <a:lstStyle/>
          <a:p>
            <a:endParaRPr lang="en-US" b="1" dirty="0" smtClean="0">
              <a:latin typeface="Cambria" pitchFamily="18" charset="0"/>
              <a:sym typeface="Wingdings" pitchFamily="2" charset="2"/>
            </a:endParaRPr>
          </a:p>
          <a:p>
            <a:r>
              <a:rPr lang="en-US" b="1" dirty="0" smtClean="0">
                <a:latin typeface="Cambria" pitchFamily="18" charset="0"/>
                <a:sym typeface="Wingdings" pitchFamily="2" charset="2"/>
              </a:rPr>
              <a:t>		</a:t>
            </a:r>
            <a:endParaRPr lang="en-US" dirty="0" smtClean="0">
              <a:latin typeface="Cambria" pitchFamily="18" charset="0"/>
            </a:endParaRPr>
          </a:p>
          <a:p>
            <a:r>
              <a:rPr lang="en-US" dirty="0" smtClean="0">
                <a:latin typeface="Cambria" pitchFamily="18" charset="0"/>
              </a:rPr>
              <a:t>		</a:t>
            </a:r>
            <a:r>
              <a:rPr lang="en-US" dirty="0" smtClean="0"/>
              <a:t>	</a:t>
            </a:r>
            <a:endParaRPr lang="en-US" dirty="0"/>
          </a:p>
        </p:txBody>
      </p:sp>
      <p:sp>
        <p:nvSpPr>
          <p:cNvPr id="5" name="TextBox 4"/>
          <p:cNvSpPr txBox="1"/>
          <p:nvPr/>
        </p:nvSpPr>
        <p:spPr>
          <a:xfrm>
            <a:off x="228600" y="152400"/>
            <a:ext cx="8610600" cy="3877985"/>
          </a:xfrm>
          <a:prstGeom prst="rect">
            <a:avLst/>
          </a:prstGeom>
          <a:noFill/>
        </p:spPr>
        <p:txBody>
          <a:bodyPr wrap="square" rtlCol="0">
            <a:spAutoFit/>
          </a:bodyPr>
          <a:lstStyle/>
          <a:p>
            <a:pPr>
              <a:tabLst>
                <a:tab pos="457200" algn="l"/>
              </a:tabLst>
            </a:pPr>
            <a:endParaRPr lang="en-US" baseline="30000" dirty="0" smtClean="0">
              <a:latin typeface="Cambria" pitchFamily="18" charset="0"/>
              <a:sym typeface="Wingdings" pitchFamily="2" charset="2"/>
            </a:endParaRPr>
          </a:p>
          <a:p>
            <a:pPr>
              <a:tabLst>
                <a:tab pos="457200" algn="l"/>
              </a:tabLst>
            </a:pPr>
            <a:endParaRPr lang="en-US" dirty="0" smtClean="0">
              <a:latin typeface="Cambria" pitchFamily="18" charset="0"/>
              <a:sym typeface="Wingdings" pitchFamily="2" charset="2"/>
            </a:endParaRPr>
          </a:p>
          <a:p>
            <a:r>
              <a:rPr lang="en-US" dirty="0" smtClean="0">
                <a:latin typeface="Cambria" pitchFamily="18" charset="0"/>
                <a:sym typeface="Wingdings" pitchFamily="2" charset="2"/>
              </a:rPr>
              <a:t>	</a:t>
            </a:r>
          </a:p>
          <a:p>
            <a:endParaRPr lang="en-US" dirty="0" smtClean="0">
              <a:latin typeface="Cambria" pitchFamily="18" charset="0"/>
              <a:sym typeface="Wingdings" pitchFamily="2" charset="2"/>
            </a:endParaRPr>
          </a:p>
          <a:p>
            <a:endParaRPr lang="en-US" dirty="0" smtClean="0">
              <a:latin typeface="Cambria" pitchFamily="18" charset="0"/>
            </a:endParaRPr>
          </a:p>
          <a:p>
            <a:endParaRPr lang="en-US" dirty="0" smtClean="0">
              <a:latin typeface="Cambria" pitchFamily="18" charset="0"/>
            </a:endParaRPr>
          </a:p>
          <a:p>
            <a:endParaRPr lang="en-US" dirty="0" smtClean="0">
              <a:latin typeface="Cambria" pitchFamily="18" charset="0"/>
            </a:endParaRPr>
          </a:p>
          <a:p>
            <a:endParaRPr lang="en-US" dirty="0" smtClean="0">
              <a:latin typeface="Cambria" pitchFamily="18" charset="0"/>
            </a:endParaRPr>
          </a:p>
          <a:p>
            <a:endParaRPr lang="en-US" dirty="0" smtClean="0">
              <a:latin typeface="Cambria" pitchFamily="18" charset="0"/>
            </a:endParaRPr>
          </a:p>
          <a:p>
            <a:endParaRPr lang="en-US" dirty="0" smtClean="0">
              <a:latin typeface="Cambria" pitchFamily="18" charset="0"/>
            </a:endParaRPr>
          </a:p>
          <a:p>
            <a:endParaRPr lang="en-US" dirty="0" smtClean="0">
              <a:latin typeface="Cambria" pitchFamily="18" charset="0"/>
            </a:endParaRPr>
          </a:p>
          <a:p>
            <a:endParaRPr lang="en-US" dirty="0" smtClean="0">
              <a:latin typeface="Cambria" pitchFamily="18" charset="0"/>
            </a:endParaRPr>
          </a:p>
          <a:p>
            <a:endParaRPr lang="en-US" dirty="0" smtClean="0"/>
          </a:p>
          <a:p>
            <a:endParaRPr lang="en-US" dirty="0"/>
          </a:p>
        </p:txBody>
      </p:sp>
      <p:sp>
        <p:nvSpPr>
          <p:cNvPr id="8" name="TextBox 7"/>
          <p:cNvSpPr txBox="1"/>
          <p:nvPr/>
        </p:nvSpPr>
        <p:spPr>
          <a:xfrm>
            <a:off x="304800" y="228600"/>
            <a:ext cx="8534400" cy="6601807"/>
          </a:xfrm>
          <a:prstGeom prst="rect">
            <a:avLst/>
          </a:prstGeom>
          <a:noFill/>
        </p:spPr>
        <p:txBody>
          <a:bodyPr wrap="square" rtlCol="0">
            <a:spAutoFit/>
          </a:bodyPr>
          <a:lstStyle/>
          <a:p>
            <a:endParaRPr lang="en-US" b="1" dirty="0" smtClean="0">
              <a:latin typeface="Cambria" pitchFamily="18" charset="0"/>
            </a:endParaRPr>
          </a:p>
          <a:p>
            <a:pPr algn="ctr"/>
            <a:r>
              <a:rPr lang="en-US" dirty="0" smtClean="0">
                <a:latin typeface="Cambria" pitchFamily="18" charset="0"/>
              </a:rPr>
              <a:t>4.Normal Forms</a:t>
            </a:r>
          </a:p>
          <a:p>
            <a:pPr marL="457200" indent="-457200" algn="just">
              <a:lnSpc>
                <a:spcPct val="150000"/>
              </a:lnSpc>
              <a:buFont typeface="Wingdings" pitchFamily="2" charset="2"/>
              <a:buChar char="v"/>
            </a:pPr>
            <a:r>
              <a:rPr lang="en-US" dirty="0" smtClean="0">
                <a:latin typeface="Cambria" pitchFamily="18" charset="0"/>
              </a:rPr>
              <a:t>Normalization is the process of organizing the data in the database.</a:t>
            </a:r>
          </a:p>
          <a:p>
            <a:pPr marL="457200" indent="-457200" algn="just">
              <a:lnSpc>
                <a:spcPct val="150000"/>
              </a:lnSpc>
              <a:buFont typeface="Wingdings" pitchFamily="2" charset="2"/>
              <a:buChar char="v"/>
            </a:pPr>
            <a:r>
              <a:rPr lang="en-US" dirty="0" smtClean="0">
                <a:latin typeface="Cambria" pitchFamily="18" charset="0"/>
              </a:rPr>
              <a:t>Normalization is used to minimize the redundancy from a relation or set of relations. It is also used to eliminate the undesirable characteristics like Insertion, Update and Deletion Anomalies.</a:t>
            </a:r>
          </a:p>
          <a:p>
            <a:pPr marL="457200" indent="-457200" algn="just">
              <a:lnSpc>
                <a:spcPct val="150000"/>
              </a:lnSpc>
              <a:buFont typeface="Wingdings" pitchFamily="2" charset="2"/>
              <a:buChar char="v"/>
            </a:pPr>
            <a:r>
              <a:rPr lang="en-US" dirty="0" smtClean="0">
                <a:latin typeface="Cambria" pitchFamily="18" charset="0"/>
              </a:rPr>
              <a:t>Normalization divides the larger table into the smaller table and links them using relationship.</a:t>
            </a:r>
          </a:p>
          <a:p>
            <a:pPr marL="457200" indent="-457200">
              <a:lnSpc>
                <a:spcPct val="150000"/>
              </a:lnSpc>
              <a:buFont typeface="Wingdings" pitchFamily="2" charset="2"/>
              <a:buChar char="v"/>
            </a:pPr>
            <a:r>
              <a:rPr lang="en-US" dirty="0" smtClean="0">
                <a:latin typeface="Cambria" pitchFamily="18" charset="0"/>
              </a:rPr>
              <a:t>Normalization rules are divided into the following normal forms:</a:t>
            </a:r>
          </a:p>
          <a:p>
            <a:pPr marL="800100" lvl="1" indent="-342900">
              <a:lnSpc>
                <a:spcPct val="150000"/>
              </a:lnSpc>
              <a:buFont typeface="+mj-lt"/>
              <a:buAutoNum type="arabicParenR"/>
            </a:pPr>
            <a:r>
              <a:rPr lang="en-US" dirty="0" smtClean="0">
                <a:latin typeface="Cambria" pitchFamily="18" charset="0"/>
              </a:rPr>
              <a:t>First Normal Form</a:t>
            </a:r>
          </a:p>
          <a:p>
            <a:pPr marL="800100" lvl="1" indent="-342900">
              <a:lnSpc>
                <a:spcPct val="150000"/>
              </a:lnSpc>
              <a:buFont typeface="+mj-lt"/>
              <a:buAutoNum type="arabicParenR"/>
            </a:pPr>
            <a:r>
              <a:rPr lang="en-US" dirty="0" smtClean="0">
                <a:latin typeface="Cambria" pitchFamily="18" charset="0"/>
              </a:rPr>
              <a:t>Second Normal Form</a:t>
            </a:r>
          </a:p>
          <a:p>
            <a:pPr marL="800100" lvl="1" indent="-342900">
              <a:lnSpc>
                <a:spcPct val="150000"/>
              </a:lnSpc>
              <a:buFont typeface="+mj-lt"/>
              <a:buAutoNum type="arabicParenR"/>
            </a:pPr>
            <a:r>
              <a:rPr lang="en-US" dirty="0" smtClean="0">
                <a:latin typeface="Cambria" pitchFamily="18" charset="0"/>
              </a:rPr>
              <a:t>Third Normal Form</a:t>
            </a:r>
          </a:p>
          <a:p>
            <a:pPr marL="800100" lvl="1" indent="-342900">
              <a:lnSpc>
                <a:spcPct val="150000"/>
              </a:lnSpc>
              <a:buFont typeface="+mj-lt"/>
              <a:buAutoNum type="arabicParenR"/>
            </a:pPr>
            <a:r>
              <a:rPr lang="en-US" dirty="0" smtClean="0">
                <a:latin typeface="Cambria" pitchFamily="18" charset="0"/>
              </a:rPr>
              <a:t>BCNF</a:t>
            </a:r>
          </a:p>
          <a:p>
            <a:pPr marL="800100" lvl="1" indent="-342900">
              <a:lnSpc>
                <a:spcPct val="150000"/>
              </a:lnSpc>
              <a:buFont typeface="+mj-lt"/>
              <a:buAutoNum type="arabicParenR"/>
            </a:pPr>
            <a:r>
              <a:rPr lang="en-US" dirty="0" smtClean="0">
                <a:latin typeface="Cambria" pitchFamily="18" charset="0"/>
              </a:rPr>
              <a:t>Fourth Normal Form</a:t>
            </a:r>
          </a:p>
          <a:p>
            <a:pPr marL="800100" lvl="1" indent="-342900">
              <a:lnSpc>
                <a:spcPct val="150000"/>
              </a:lnSpc>
            </a:pPr>
            <a:endParaRPr lang="en-US" dirty="0" smtClean="0">
              <a:latin typeface="Cambria" pitchFamily="18" charset="0"/>
            </a:endParaRPr>
          </a:p>
          <a:p>
            <a:r>
              <a:rPr lang="en-US" dirty="0" smtClean="0"/>
              <a:t/>
            </a:r>
            <a:br>
              <a:rPr lang="en-US" dirty="0" smtClean="0"/>
            </a:br>
            <a:endParaRPr lang="en-US" dirty="0">
              <a:latin typeface="Cambria"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228600"/>
            <a:ext cx="8839200" cy="923330"/>
          </a:xfrm>
          <a:prstGeom prst="rect">
            <a:avLst/>
          </a:prstGeom>
          <a:noFill/>
        </p:spPr>
        <p:txBody>
          <a:bodyPr wrap="square" rtlCol="0">
            <a:spAutoFit/>
          </a:bodyPr>
          <a:lstStyle/>
          <a:p>
            <a:endParaRPr lang="en-US" b="1" dirty="0" smtClean="0">
              <a:latin typeface="Cambria" pitchFamily="18" charset="0"/>
              <a:sym typeface="Wingdings" pitchFamily="2" charset="2"/>
            </a:endParaRPr>
          </a:p>
          <a:p>
            <a:r>
              <a:rPr lang="en-US" b="1" dirty="0" smtClean="0">
                <a:latin typeface="Cambria" pitchFamily="18" charset="0"/>
                <a:sym typeface="Wingdings" pitchFamily="2" charset="2"/>
              </a:rPr>
              <a:t>		</a:t>
            </a:r>
            <a:endParaRPr lang="en-US" dirty="0" smtClean="0">
              <a:latin typeface="Cambria" pitchFamily="18" charset="0"/>
            </a:endParaRPr>
          </a:p>
          <a:p>
            <a:r>
              <a:rPr lang="en-US" dirty="0" smtClean="0">
                <a:latin typeface="Cambria" pitchFamily="18" charset="0"/>
              </a:rPr>
              <a:t>		</a:t>
            </a:r>
            <a:r>
              <a:rPr lang="en-US" dirty="0" smtClean="0"/>
              <a:t>	</a:t>
            </a:r>
            <a:endParaRPr lang="en-US" dirty="0"/>
          </a:p>
        </p:txBody>
      </p:sp>
      <p:sp>
        <p:nvSpPr>
          <p:cNvPr id="5" name="TextBox 4"/>
          <p:cNvSpPr txBox="1"/>
          <p:nvPr/>
        </p:nvSpPr>
        <p:spPr>
          <a:xfrm>
            <a:off x="228600" y="152400"/>
            <a:ext cx="8610600" cy="3877985"/>
          </a:xfrm>
          <a:prstGeom prst="rect">
            <a:avLst/>
          </a:prstGeom>
          <a:noFill/>
        </p:spPr>
        <p:txBody>
          <a:bodyPr wrap="square" rtlCol="0">
            <a:spAutoFit/>
          </a:bodyPr>
          <a:lstStyle/>
          <a:p>
            <a:pPr>
              <a:tabLst>
                <a:tab pos="457200" algn="l"/>
              </a:tabLst>
            </a:pPr>
            <a:endParaRPr lang="en-US" baseline="30000" dirty="0" smtClean="0">
              <a:latin typeface="Cambria" pitchFamily="18" charset="0"/>
              <a:sym typeface="Wingdings" pitchFamily="2" charset="2"/>
            </a:endParaRPr>
          </a:p>
          <a:p>
            <a:pPr>
              <a:tabLst>
                <a:tab pos="457200" algn="l"/>
              </a:tabLst>
            </a:pPr>
            <a:endParaRPr lang="en-US" dirty="0" smtClean="0">
              <a:latin typeface="Cambria" pitchFamily="18" charset="0"/>
              <a:sym typeface="Wingdings" pitchFamily="2" charset="2"/>
            </a:endParaRPr>
          </a:p>
          <a:p>
            <a:r>
              <a:rPr lang="en-US" dirty="0" smtClean="0">
                <a:latin typeface="Cambria" pitchFamily="18" charset="0"/>
                <a:sym typeface="Wingdings" pitchFamily="2" charset="2"/>
              </a:rPr>
              <a:t>	</a:t>
            </a:r>
          </a:p>
          <a:p>
            <a:endParaRPr lang="en-US" dirty="0" smtClean="0">
              <a:latin typeface="Cambria" pitchFamily="18" charset="0"/>
              <a:sym typeface="Wingdings" pitchFamily="2" charset="2"/>
            </a:endParaRPr>
          </a:p>
          <a:p>
            <a:endParaRPr lang="en-US" dirty="0" smtClean="0">
              <a:latin typeface="Cambria" pitchFamily="18" charset="0"/>
            </a:endParaRPr>
          </a:p>
          <a:p>
            <a:endParaRPr lang="en-US" dirty="0" smtClean="0">
              <a:latin typeface="Cambria" pitchFamily="18" charset="0"/>
            </a:endParaRPr>
          </a:p>
          <a:p>
            <a:endParaRPr lang="en-US" dirty="0" smtClean="0">
              <a:latin typeface="Cambria" pitchFamily="18" charset="0"/>
            </a:endParaRPr>
          </a:p>
          <a:p>
            <a:endParaRPr lang="en-US" dirty="0" smtClean="0">
              <a:latin typeface="Cambria" pitchFamily="18" charset="0"/>
            </a:endParaRPr>
          </a:p>
          <a:p>
            <a:endParaRPr lang="en-US" dirty="0" smtClean="0">
              <a:latin typeface="Cambria" pitchFamily="18" charset="0"/>
            </a:endParaRPr>
          </a:p>
          <a:p>
            <a:endParaRPr lang="en-US" dirty="0" smtClean="0">
              <a:latin typeface="Cambria" pitchFamily="18" charset="0"/>
            </a:endParaRPr>
          </a:p>
          <a:p>
            <a:endParaRPr lang="en-US" dirty="0" smtClean="0">
              <a:latin typeface="Cambria" pitchFamily="18" charset="0"/>
            </a:endParaRPr>
          </a:p>
          <a:p>
            <a:endParaRPr lang="en-US" dirty="0" smtClean="0">
              <a:latin typeface="Cambria" pitchFamily="18" charset="0"/>
            </a:endParaRPr>
          </a:p>
          <a:p>
            <a:endParaRPr lang="en-US" dirty="0" smtClean="0"/>
          </a:p>
          <a:p>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381000" y="2667000"/>
            <a:ext cx="7953375" cy="3848100"/>
          </a:xfrm>
          <a:prstGeom prst="rect">
            <a:avLst/>
          </a:prstGeom>
          <a:noFill/>
          <a:ln w="9525">
            <a:noFill/>
            <a:miter lim="800000"/>
            <a:headEnd/>
            <a:tailEnd/>
          </a:ln>
        </p:spPr>
      </p:pic>
      <p:sp>
        <p:nvSpPr>
          <p:cNvPr id="15" name="Rectangle 14"/>
          <p:cNvSpPr/>
          <p:nvPr/>
        </p:nvSpPr>
        <p:spPr>
          <a:xfrm>
            <a:off x="381000" y="152400"/>
            <a:ext cx="8534400" cy="2169825"/>
          </a:xfrm>
          <a:prstGeom prst="rect">
            <a:avLst/>
          </a:prstGeom>
        </p:spPr>
        <p:txBody>
          <a:bodyPr wrap="square">
            <a:spAutoFit/>
          </a:bodyPr>
          <a:lstStyle/>
          <a:p>
            <a:pPr marL="342900" indent="-342900">
              <a:lnSpc>
                <a:spcPct val="150000"/>
              </a:lnSpc>
              <a:buAutoNum type="arabicParenR"/>
            </a:pPr>
            <a:r>
              <a:rPr lang="en-US" b="1" dirty="0" smtClean="0">
                <a:latin typeface="Cambria" pitchFamily="18" charset="0"/>
              </a:rPr>
              <a:t>FIRST NORMAL FORM	</a:t>
            </a:r>
          </a:p>
          <a:p>
            <a:pPr marL="342900" indent="-342900">
              <a:lnSpc>
                <a:spcPct val="150000"/>
              </a:lnSpc>
              <a:buFont typeface="Wingdings" pitchFamily="2" charset="2"/>
              <a:buChar char="v"/>
            </a:pPr>
            <a:r>
              <a:rPr lang="en-US" dirty="0" smtClean="0">
                <a:latin typeface="Cambria" pitchFamily="18" charset="0"/>
              </a:rPr>
              <a:t>A relation will be 1NF if it contains an atomic value.</a:t>
            </a:r>
          </a:p>
          <a:p>
            <a:pPr marL="342900" indent="-342900">
              <a:lnSpc>
                <a:spcPct val="150000"/>
              </a:lnSpc>
              <a:buFont typeface="Wingdings" pitchFamily="2" charset="2"/>
              <a:buChar char="v"/>
            </a:pPr>
            <a:r>
              <a:rPr lang="en-US" dirty="0" smtClean="0">
                <a:latin typeface="Cambria" pitchFamily="18" charset="0"/>
              </a:rPr>
              <a:t>A Relation will be in 1NF if it does not contain </a:t>
            </a:r>
            <a:r>
              <a:rPr lang="en-US" b="1" dirty="0" smtClean="0">
                <a:solidFill>
                  <a:srgbClr val="0000FF"/>
                </a:solidFill>
                <a:latin typeface="Cambria" pitchFamily="18" charset="0"/>
              </a:rPr>
              <a:t>Multi-valued Attributes</a:t>
            </a:r>
          </a:p>
          <a:p>
            <a:pPr marL="342900" indent="-342900">
              <a:lnSpc>
                <a:spcPct val="150000"/>
              </a:lnSpc>
              <a:buFont typeface="Wingdings" pitchFamily="2" charset="2"/>
              <a:buChar char="v"/>
            </a:pPr>
            <a:r>
              <a:rPr lang="en-US" dirty="0" smtClean="0">
                <a:latin typeface="Cambria" pitchFamily="18" charset="0"/>
              </a:rPr>
              <a:t>A relation is said to be in 1 NF  if the intersection of row and column of a relation  contains single value(atomic value)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228600"/>
            <a:ext cx="8839200" cy="923330"/>
          </a:xfrm>
          <a:prstGeom prst="rect">
            <a:avLst/>
          </a:prstGeom>
          <a:noFill/>
        </p:spPr>
        <p:txBody>
          <a:bodyPr wrap="square" rtlCol="0">
            <a:spAutoFit/>
          </a:bodyPr>
          <a:lstStyle/>
          <a:p>
            <a:endParaRPr lang="en-US" b="1" dirty="0" smtClean="0">
              <a:latin typeface="Cambria" pitchFamily="18" charset="0"/>
              <a:sym typeface="Wingdings" pitchFamily="2" charset="2"/>
            </a:endParaRPr>
          </a:p>
          <a:p>
            <a:r>
              <a:rPr lang="en-US" b="1" dirty="0" smtClean="0">
                <a:latin typeface="Cambria" pitchFamily="18" charset="0"/>
                <a:sym typeface="Wingdings" pitchFamily="2" charset="2"/>
              </a:rPr>
              <a:t>		</a:t>
            </a:r>
            <a:endParaRPr lang="en-US" dirty="0" smtClean="0">
              <a:latin typeface="Cambria" pitchFamily="18" charset="0"/>
            </a:endParaRPr>
          </a:p>
          <a:p>
            <a:r>
              <a:rPr lang="en-US" dirty="0" smtClean="0">
                <a:latin typeface="Cambria" pitchFamily="18" charset="0"/>
              </a:rPr>
              <a:t>		</a:t>
            </a:r>
            <a:r>
              <a:rPr lang="en-US" dirty="0" smtClean="0"/>
              <a:t>	</a:t>
            </a:r>
            <a:endParaRPr lang="en-US" dirty="0"/>
          </a:p>
        </p:txBody>
      </p:sp>
      <p:sp>
        <p:nvSpPr>
          <p:cNvPr id="5" name="TextBox 4"/>
          <p:cNvSpPr txBox="1"/>
          <p:nvPr/>
        </p:nvSpPr>
        <p:spPr>
          <a:xfrm>
            <a:off x="228600" y="152400"/>
            <a:ext cx="8610600" cy="3877985"/>
          </a:xfrm>
          <a:prstGeom prst="rect">
            <a:avLst/>
          </a:prstGeom>
          <a:noFill/>
        </p:spPr>
        <p:txBody>
          <a:bodyPr wrap="square" rtlCol="0">
            <a:spAutoFit/>
          </a:bodyPr>
          <a:lstStyle/>
          <a:p>
            <a:pPr>
              <a:tabLst>
                <a:tab pos="457200" algn="l"/>
              </a:tabLst>
            </a:pPr>
            <a:endParaRPr lang="en-US" baseline="30000" dirty="0" smtClean="0">
              <a:latin typeface="Cambria" pitchFamily="18" charset="0"/>
              <a:sym typeface="Wingdings" pitchFamily="2" charset="2"/>
            </a:endParaRPr>
          </a:p>
          <a:p>
            <a:pPr>
              <a:tabLst>
                <a:tab pos="457200" algn="l"/>
              </a:tabLst>
            </a:pPr>
            <a:endParaRPr lang="en-US" dirty="0" smtClean="0">
              <a:latin typeface="Cambria" pitchFamily="18" charset="0"/>
              <a:sym typeface="Wingdings" pitchFamily="2" charset="2"/>
            </a:endParaRPr>
          </a:p>
          <a:p>
            <a:r>
              <a:rPr lang="en-US" dirty="0" smtClean="0">
                <a:latin typeface="Cambria" pitchFamily="18" charset="0"/>
                <a:sym typeface="Wingdings" pitchFamily="2" charset="2"/>
              </a:rPr>
              <a:t>	</a:t>
            </a:r>
          </a:p>
          <a:p>
            <a:endParaRPr lang="en-US" dirty="0" smtClean="0">
              <a:latin typeface="Cambria" pitchFamily="18" charset="0"/>
              <a:sym typeface="Wingdings" pitchFamily="2" charset="2"/>
            </a:endParaRPr>
          </a:p>
          <a:p>
            <a:endParaRPr lang="en-US" dirty="0" smtClean="0">
              <a:latin typeface="Cambria" pitchFamily="18" charset="0"/>
            </a:endParaRPr>
          </a:p>
          <a:p>
            <a:endParaRPr lang="en-US" dirty="0" smtClean="0">
              <a:latin typeface="Cambria" pitchFamily="18" charset="0"/>
            </a:endParaRPr>
          </a:p>
          <a:p>
            <a:endParaRPr lang="en-US" dirty="0" smtClean="0">
              <a:latin typeface="Cambria" pitchFamily="18" charset="0"/>
            </a:endParaRPr>
          </a:p>
          <a:p>
            <a:endParaRPr lang="en-US" dirty="0" smtClean="0">
              <a:latin typeface="Cambria" pitchFamily="18" charset="0"/>
            </a:endParaRPr>
          </a:p>
          <a:p>
            <a:endParaRPr lang="en-US" dirty="0" smtClean="0">
              <a:latin typeface="Cambria" pitchFamily="18" charset="0"/>
            </a:endParaRPr>
          </a:p>
          <a:p>
            <a:endParaRPr lang="en-US" dirty="0" smtClean="0">
              <a:latin typeface="Cambria" pitchFamily="18" charset="0"/>
            </a:endParaRPr>
          </a:p>
          <a:p>
            <a:endParaRPr lang="en-US" dirty="0" smtClean="0">
              <a:latin typeface="Cambria" pitchFamily="18" charset="0"/>
            </a:endParaRPr>
          </a:p>
          <a:p>
            <a:endParaRPr lang="en-US" dirty="0" smtClean="0">
              <a:latin typeface="Cambria" pitchFamily="18" charset="0"/>
            </a:endParaRPr>
          </a:p>
          <a:p>
            <a:endParaRPr lang="en-US" dirty="0" smtClean="0"/>
          </a:p>
          <a:p>
            <a:endParaRPr lang="en-US" dirty="0"/>
          </a:p>
        </p:txBody>
      </p:sp>
      <p:sp>
        <p:nvSpPr>
          <p:cNvPr id="15" name="Rectangle 14"/>
          <p:cNvSpPr/>
          <p:nvPr/>
        </p:nvSpPr>
        <p:spPr>
          <a:xfrm>
            <a:off x="381000" y="152400"/>
            <a:ext cx="8534400" cy="2862322"/>
          </a:xfrm>
          <a:prstGeom prst="rect">
            <a:avLst/>
          </a:prstGeom>
        </p:spPr>
        <p:txBody>
          <a:bodyPr wrap="square">
            <a:spAutoFit/>
          </a:bodyPr>
          <a:lstStyle/>
          <a:p>
            <a:pPr marL="342900" indent="-342900">
              <a:lnSpc>
                <a:spcPct val="150000"/>
              </a:lnSpc>
              <a:buAutoNum type="arabicParenR" startAt="2"/>
            </a:pPr>
            <a:r>
              <a:rPr lang="en-US" b="1" dirty="0" smtClean="0">
                <a:latin typeface="Cambria" pitchFamily="18" charset="0"/>
              </a:rPr>
              <a:t>SECOND NORMAL FORM	</a:t>
            </a:r>
          </a:p>
          <a:p>
            <a:pPr marL="457200" indent="-457200">
              <a:lnSpc>
                <a:spcPct val="150000"/>
              </a:lnSpc>
              <a:buFont typeface="Wingdings" pitchFamily="2" charset="2"/>
              <a:buChar char="v"/>
            </a:pPr>
            <a:r>
              <a:rPr lang="en-US" dirty="0" smtClean="0">
                <a:latin typeface="Cambria" pitchFamily="18" charset="0"/>
              </a:rPr>
              <a:t>For a table to be in the Second Normal Form,</a:t>
            </a:r>
          </a:p>
          <a:p>
            <a:pPr lvl="1" indent="347663">
              <a:lnSpc>
                <a:spcPct val="150000"/>
              </a:lnSpc>
              <a:buFont typeface="Wingdings" pitchFamily="2" charset="2"/>
              <a:buChar char="ü"/>
            </a:pPr>
            <a:r>
              <a:rPr lang="en-US" dirty="0" smtClean="0">
                <a:latin typeface="Cambria" pitchFamily="18" charset="0"/>
              </a:rPr>
              <a:t>It should be in the </a:t>
            </a:r>
            <a:r>
              <a:rPr lang="en-US" b="1" dirty="0" smtClean="0">
                <a:solidFill>
                  <a:srgbClr val="0000FF"/>
                </a:solidFill>
                <a:latin typeface="Cambria" pitchFamily="18" charset="0"/>
              </a:rPr>
              <a:t>First Normal form.</a:t>
            </a:r>
          </a:p>
          <a:p>
            <a:pPr lvl="1" indent="347663">
              <a:lnSpc>
                <a:spcPct val="150000"/>
              </a:lnSpc>
              <a:buFont typeface="Wingdings" pitchFamily="2" charset="2"/>
              <a:buChar char="ü"/>
            </a:pPr>
            <a:r>
              <a:rPr lang="en-US" dirty="0" smtClean="0">
                <a:latin typeface="Cambria" pitchFamily="18" charset="0"/>
              </a:rPr>
              <a:t>And, it should not have </a:t>
            </a:r>
            <a:r>
              <a:rPr lang="en-US" b="1" dirty="0" smtClean="0">
                <a:solidFill>
                  <a:srgbClr val="0000FF"/>
                </a:solidFill>
                <a:latin typeface="Cambria" pitchFamily="18" charset="0"/>
              </a:rPr>
              <a:t>Partial Funtional Dependency.</a:t>
            </a:r>
          </a:p>
          <a:p>
            <a:pPr marL="1262063" lvl="4" indent="-457200" algn="just">
              <a:lnSpc>
                <a:spcPct val="150000"/>
              </a:lnSpc>
              <a:buFont typeface="Wingdings" pitchFamily="2" charset="2"/>
              <a:buChar char="v"/>
            </a:pPr>
            <a:r>
              <a:rPr lang="en-US" sz="1600" b="1" dirty="0" smtClean="0">
                <a:solidFill>
                  <a:srgbClr val="0000FF"/>
                </a:solidFill>
                <a:latin typeface="Cambria" pitchFamily="18" charset="0"/>
              </a:rPr>
              <a:t>If a Non prime Attribute depends on a Partial Key , Then such FD is called Partial Functional Dependency . </a:t>
            </a:r>
            <a:r>
              <a:rPr lang="en-US" sz="1600" b="1" dirty="0" smtClean="0">
                <a:solidFill>
                  <a:schemeClr val="tx1">
                    <a:lumMod val="65000"/>
                    <a:lumOff val="35000"/>
                  </a:schemeClr>
                </a:solidFill>
                <a:latin typeface="Cambria" pitchFamily="18" charset="0"/>
              </a:rPr>
              <a:t>For </a:t>
            </a:r>
            <a:r>
              <a:rPr lang="en-US" sz="1600" b="1" dirty="0" err="1" smtClean="0">
                <a:solidFill>
                  <a:schemeClr val="tx1">
                    <a:lumMod val="65000"/>
                    <a:lumOff val="35000"/>
                  </a:schemeClr>
                </a:solidFill>
                <a:latin typeface="Cambria" pitchFamily="18" charset="0"/>
              </a:rPr>
              <a:t>Eg</a:t>
            </a:r>
            <a:r>
              <a:rPr lang="en-US" sz="1600" b="1" dirty="0" smtClean="0">
                <a:solidFill>
                  <a:schemeClr val="tx1">
                    <a:lumMod val="65000"/>
                    <a:lumOff val="35000"/>
                  </a:schemeClr>
                </a:solidFill>
                <a:latin typeface="Cambria" pitchFamily="18" charset="0"/>
              </a:rPr>
              <a:t>,  </a:t>
            </a:r>
            <a:r>
              <a:rPr lang="en-US" sz="1600" b="1" dirty="0" err="1" smtClean="0">
                <a:solidFill>
                  <a:schemeClr val="tx1">
                    <a:lumMod val="65000"/>
                    <a:lumOff val="35000"/>
                  </a:schemeClr>
                </a:solidFill>
                <a:latin typeface="Cambria" pitchFamily="18" charset="0"/>
              </a:rPr>
              <a:t>Ename</a:t>
            </a:r>
            <a:r>
              <a:rPr lang="en-US" sz="1600" b="1" dirty="0" smtClean="0">
                <a:solidFill>
                  <a:schemeClr val="tx1">
                    <a:lumMod val="65000"/>
                    <a:lumOff val="35000"/>
                  </a:schemeClr>
                </a:solidFill>
                <a:latin typeface="Cambria" pitchFamily="18" charset="0"/>
              </a:rPr>
              <a:t> is a Non prime attribute and it depends on part of key </a:t>
            </a:r>
            <a:r>
              <a:rPr lang="en-US" sz="1600" b="1" dirty="0" err="1" smtClean="0">
                <a:solidFill>
                  <a:schemeClr val="tx1">
                    <a:lumMod val="65000"/>
                    <a:lumOff val="35000"/>
                  </a:schemeClr>
                </a:solidFill>
                <a:latin typeface="Cambria" pitchFamily="18" charset="0"/>
              </a:rPr>
              <a:t>i.e</a:t>
            </a:r>
            <a:r>
              <a:rPr lang="en-US" sz="1600" b="1" dirty="0" smtClean="0">
                <a:solidFill>
                  <a:schemeClr val="tx1">
                    <a:lumMod val="65000"/>
                    <a:lumOff val="35000"/>
                  </a:schemeClr>
                </a:solidFill>
                <a:latin typeface="Cambria" pitchFamily="18" charset="0"/>
              </a:rPr>
              <a:t>  </a:t>
            </a:r>
            <a:r>
              <a:rPr lang="en-US" sz="1600" b="1" dirty="0" err="1" smtClean="0">
                <a:solidFill>
                  <a:schemeClr val="tx1">
                    <a:lumMod val="65000"/>
                    <a:lumOff val="35000"/>
                  </a:schemeClr>
                </a:solidFill>
                <a:latin typeface="Cambria" pitchFamily="18" charset="0"/>
              </a:rPr>
              <a:t>ssn</a:t>
            </a:r>
            <a:r>
              <a:rPr lang="en-US" sz="1600" b="1" dirty="0" smtClean="0">
                <a:solidFill>
                  <a:schemeClr val="tx1">
                    <a:lumMod val="65000"/>
                    <a:lumOff val="35000"/>
                  </a:schemeClr>
                </a:solidFill>
                <a:latin typeface="Cambria" pitchFamily="18" charset="0"/>
              </a:rPr>
              <a:t> so , it is a Partial FD</a:t>
            </a:r>
          </a:p>
        </p:txBody>
      </p:sp>
      <p:pic>
        <p:nvPicPr>
          <p:cNvPr id="2051" name="Picture 3"/>
          <p:cNvPicPr>
            <a:picLocks noChangeAspect="1" noChangeArrowheads="1"/>
          </p:cNvPicPr>
          <p:nvPr/>
        </p:nvPicPr>
        <p:blipFill>
          <a:blip r:embed="rId2" cstate="print"/>
          <a:srcRect/>
          <a:stretch>
            <a:fillRect/>
          </a:stretch>
        </p:blipFill>
        <p:spPr bwMode="auto">
          <a:xfrm>
            <a:off x="228600" y="2895600"/>
            <a:ext cx="8353425" cy="3724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04800"/>
            <a:ext cx="8686800" cy="400110"/>
          </a:xfrm>
          <a:prstGeom prst="rect">
            <a:avLst/>
          </a:prstGeom>
          <a:noFill/>
        </p:spPr>
        <p:txBody>
          <a:bodyPr wrap="square" rtlCol="0">
            <a:spAutoFit/>
          </a:bodyPr>
          <a:lstStyle/>
          <a:p>
            <a:pPr algn="ctr"/>
            <a:r>
              <a:rPr lang="en-US" sz="2000" dirty="0" smtClean="0">
                <a:latin typeface="Cambria" pitchFamily="18" charset="0"/>
              </a:rPr>
              <a:t>1) Introduction to Schema Refinement</a:t>
            </a:r>
            <a:endParaRPr lang="en-US" sz="2000" dirty="0">
              <a:latin typeface="Cambria" pitchFamily="18" charset="0"/>
            </a:endParaRPr>
          </a:p>
        </p:txBody>
      </p:sp>
      <p:sp>
        <p:nvSpPr>
          <p:cNvPr id="3" name="TextBox 2"/>
          <p:cNvSpPr txBox="1"/>
          <p:nvPr/>
        </p:nvSpPr>
        <p:spPr>
          <a:xfrm>
            <a:off x="152400" y="990600"/>
            <a:ext cx="8763000" cy="5770811"/>
          </a:xfrm>
          <a:prstGeom prst="rect">
            <a:avLst/>
          </a:prstGeom>
          <a:noFill/>
        </p:spPr>
        <p:txBody>
          <a:bodyPr wrap="square" rtlCol="0">
            <a:spAutoFit/>
          </a:bodyPr>
          <a:lstStyle/>
          <a:p>
            <a:endParaRPr lang="en-US" dirty="0" smtClean="0"/>
          </a:p>
          <a:p>
            <a:pPr marL="457200" indent="-457200" algn="just">
              <a:lnSpc>
                <a:spcPct val="150000"/>
              </a:lnSpc>
              <a:buFont typeface="Wingdings" pitchFamily="2" charset="2"/>
              <a:buChar char="§"/>
            </a:pPr>
            <a:r>
              <a:rPr lang="en-US" dirty="0" smtClean="0">
                <a:latin typeface="Cambria" pitchFamily="18" charset="0"/>
              </a:rPr>
              <a:t>The Schema Refinement refers to refining the schema by using techniques like </a:t>
            </a:r>
            <a:r>
              <a:rPr lang="en-US" b="1" u="sng" dirty="0" smtClean="0">
                <a:latin typeface="Cambria" pitchFamily="18" charset="0"/>
              </a:rPr>
              <a:t>decomposition. </a:t>
            </a:r>
          </a:p>
          <a:p>
            <a:pPr marL="457200" indent="-457200" algn="just">
              <a:lnSpc>
                <a:spcPct val="150000"/>
              </a:lnSpc>
              <a:buFont typeface="Wingdings" pitchFamily="2" charset="2"/>
              <a:buChar char="§"/>
            </a:pPr>
            <a:r>
              <a:rPr lang="en-US" dirty="0" smtClean="0">
                <a:latin typeface="Cambria" pitchFamily="18" charset="0"/>
              </a:rPr>
              <a:t>Normalization or Schema Refinement means organizing the data in the database. </a:t>
            </a:r>
          </a:p>
          <a:p>
            <a:pPr marL="457200" indent="-457200" algn="just">
              <a:lnSpc>
                <a:spcPct val="150000"/>
              </a:lnSpc>
              <a:buFont typeface="Wingdings" pitchFamily="2" charset="2"/>
              <a:buChar char="§"/>
            </a:pPr>
            <a:r>
              <a:rPr lang="en-US" dirty="0" smtClean="0">
                <a:latin typeface="Cambria" pitchFamily="18" charset="0"/>
              </a:rPr>
              <a:t>It is a systematic approach of decomposing tables to eliminate data redundancy and undesirable characteristics like Insertion, Update and Deletion Anomalies. </a:t>
            </a:r>
          </a:p>
          <a:p>
            <a:pPr marL="457200" indent="-457200" algn="just">
              <a:lnSpc>
                <a:spcPct val="150000"/>
              </a:lnSpc>
              <a:buFont typeface="Wingdings" pitchFamily="2" charset="2"/>
              <a:buChar char="§"/>
            </a:pPr>
            <a:r>
              <a:rPr lang="en-US" dirty="0" smtClean="0">
                <a:latin typeface="Cambria" pitchFamily="18" charset="0"/>
              </a:rPr>
              <a:t>Redundancy refers to repetition of same data or duplicate copies of same data stored in different locations. </a:t>
            </a:r>
          </a:p>
          <a:p>
            <a:pPr marL="457200" indent="-457200" algn="just">
              <a:lnSpc>
                <a:spcPct val="150000"/>
              </a:lnSpc>
              <a:buFont typeface="Wingdings" pitchFamily="2" charset="2"/>
              <a:buChar char="§"/>
            </a:pPr>
            <a:r>
              <a:rPr lang="en-US" b="1" dirty="0" smtClean="0">
                <a:solidFill>
                  <a:srgbClr val="FF0000"/>
                </a:solidFill>
                <a:latin typeface="Cambria" pitchFamily="18" charset="0"/>
              </a:rPr>
              <a:t>Data redundancy leads to insertion/</a:t>
            </a:r>
            <a:r>
              <a:rPr lang="en-US" b="1" dirty="0" err="1" smtClean="0">
                <a:solidFill>
                  <a:srgbClr val="FF0000"/>
                </a:solidFill>
                <a:latin typeface="Cambria" pitchFamily="18" charset="0"/>
              </a:rPr>
              <a:t>updation</a:t>
            </a:r>
            <a:r>
              <a:rPr lang="en-US" b="1" dirty="0" smtClean="0">
                <a:solidFill>
                  <a:srgbClr val="FF0000"/>
                </a:solidFill>
                <a:latin typeface="Cambria" pitchFamily="18" charset="0"/>
              </a:rPr>
              <a:t>/deletion anomalies</a:t>
            </a:r>
          </a:p>
          <a:p>
            <a:pPr>
              <a:lnSpc>
                <a:spcPct val="150000"/>
              </a:lnSpc>
            </a:pPr>
            <a:r>
              <a:rPr lang="en-US" b="1" u="sng" dirty="0" smtClean="0"/>
              <a:t>Anomalies or  problems due to redundancy</a:t>
            </a:r>
          </a:p>
          <a:p>
            <a:pPr marL="457200" indent="-457200" algn="just">
              <a:lnSpc>
                <a:spcPct val="150000"/>
              </a:lnSpc>
              <a:buFont typeface="Wingdings" pitchFamily="2" charset="2"/>
              <a:buChar char="§"/>
            </a:pPr>
            <a:r>
              <a:rPr lang="en-US" dirty="0" smtClean="0"/>
              <a:t>Anomalies refers to the problems occurred after poorly planned and </a:t>
            </a:r>
            <a:r>
              <a:rPr lang="en-US" dirty="0" err="1" smtClean="0"/>
              <a:t>unnormalised</a:t>
            </a:r>
            <a:r>
              <a:rPr lang="en-US" dirty="0" smtClean="0"/>
              <a:t> databases where all the data is stored in one table which is sometimes called a flat file database. </a:t>
            </a:r>
          </a:p>
          <a:p>
            <a:pPr marL="457200" indent="-457200" algn="just">
              <a:lnSpc>
                <a:spcPct val="150000"/>
              </a:lnSpc>
              <a:buFont typeface="Wingdings" pitchFamily="2" charset="2"/>
              <a:buChar char="§"/>
            </a:pPr>
            <a:endParaRPr lang="en-US" dirty="0" smtClean="0">
              <a:latin typeface="Cambri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52400"/>
            <a:ext cx="8610600" cy="8402300"/>
          </a:xfrm>
          <a:prstGeom prst="rect">
            <a:avLst/>
          </a:prstGeom>
        </p:spPr>
        <p:txBody>
          <a:bodyPr wrap="square">
            <a:spAutoFit/>
          </a:bodyPr>
          <a:lstStyle/>
          <a:p>
            <a:pPr marL="342900" indent="-342900">
              <a:lnSpc>
                <a:spcPct val="150000"/>
              </a:lnSpc>
            </a:pPr>
            <a:r>
              <a:rPr lang="en-US" b="1" dirty="0" smtClean="0">
                <a:latin typeface="Cambria" pitchFamily="18" charset="0"/>
              </a:rPr>
              <a:t>3)	THIRD NORMAL FORM	</a:t>
            </a:r>
          </a:p>
          <a:p>
            <a:pPr marL="457200" indent="-457200">
              <a:lnSpc>
                <a:spcPct val="150000"/>
              </a:lnSpc>
              <a:buFont typeface="Wingdings" pitchFamily="2" charset="2"/>
              <a:buChar char="v"/>
            </a:pPr>
            <a:r>
              <a:rPr lang="en-US" dirty="0" smtClean="0">
                <a:latin typeface="Cambria" pitchFamily="18" charset="0"/>
              </a:rPr>
              <a:t>For a table to be in the Third Normal Form,</a:t>
            </a:r>
          </a:p>
          <a:p>
            <a:pPr lvl="1" indent="347663">
              <a:lnSpc>
                <a:spcPct val="150000"/>
              </a:lnSpc>
              <a:buFont typeface="Wingdings" pitchFamily="2" charset="2"/>
              <a:buChar char="ü"/>
            </a:pPr>
            <a:r>
              <a:rPr lang="en-US" dirty="0" smtClean="0">
                <a:latin typeface="Cambria" pitchFamily="18" charset="0"/>
              </a:rPr>
              <a:t>It should be in the </a:t>
            </a:r>
            <a:r>
              <a:rPr lang="en-US" b="1" dirty="0" smtClean="0">
                <a:solidFill>
                  <a:srgbClr val="0000FF"/>
                </a:solidFill>
                <a:latin typeface="Cambria" pitchFamily="18" charset="0"/>
              </a:rPr>
              <a:t>Second Normal form.</a:t>
            </a:r>
          </a:p>
          <a:p>
            <a:pPr lvl="1" indent="347663">
              <a:lnSpc>
                <a:spcPct val="150000"/>
              </a:lnSpc>
              <a:buFont typeface="Wingdings" pitchFamily="2" charset="2"/>
              <a:buChar char="ü"/>
            </a:pPr>
            <a:r>
              <a:rPr lang="en-US" dirty="0" smtClean="0">
                <a:latin typeface="Cambria" pitchFamily="18" charset="0"/>
              </a:rPr>
              <a:t>And, it should not have </a:t>
            </a:r>
            <a:r>
              <a:rPr lang="en-US" b="1" dirty="0" smtClean="0">
                <a:solidFill>
                  <a:srgbClr val="0000FF"/>
                </a:solidFill>
                <a:latin typeface="Cambria" pitchFamily="18" charset="0"/>
              </a:rPr>
              <a:t>Transitive Dependency</a:t>
            </a:r>
          </a:p>
          <a:p>
            <a:pPr lvl="3" indent="-566738" algn="just">
              <a:lnSpc>
                <a:spcPct val="150000"/>
              </a:lnSpc>
              <a:buFont typeface="Wingdings" pitchFamily="2" charset="2"/>
              <a:buChar char="v"/>
            </a:pPr>
            <a:r>
              <a:rPr lang="en-US" b="1" dirty="0" smtClean="0">
                <a:solidFill>
                  <a:srgbClr val="0000FF"/>
                </a:solidFill>
                <a:latin typeface="Cambria" pitchFamily="18" charset="0"/>
              </a:rPr>
              <a:t>Dependency between two Non prime Attributes is called Transitive Dependency </a:t>
            </a:r>
            <a:r>
              <a:rPr lang="en-US" b="1" dirty="0" err="1" smtClean="0">
                <a:solidFill>
                  <a:schemeClr val="tx1">
                    <a:lumMod val="65000"/>
                    <a:lumOff val="35000"/>
                  </a:schemeClr>
                </a:solidFill>
                <a:latin typeface="Cambria" pitchFamily="18" charset="0"/>
              </a:rPr>
              <a:t>i.e</a:t>
            </a:r>
            <a:r>
              <a:rPr lang="en-US" b="1" dirty="0" smtClean="0">
                <a:solidFill>
                  <a:schemeClr val="tx1">
                    <a:lumMod val="65000"/>
                    <a:lumOff val="35000"/>
                  </a:schemeClr>
                </a:solidFill>
                <a:latin typeface="Cambria" pitchFamily="18" charset="0"/>
              </a:rPr>
              <a:t> X</a:t>
            </a:r>
            <a:r>
              <a:rPr lang="en-US" b="1" dirty="0" smtClean="0">
                <a:solidFill>
                  <a:schemeClr val="tx1">
                    <a:lumMod val="65000"/>
                    <a:lumOff val="35000"/>
                  </a:schemeClr>
                </a:solidFill>
                <a:latin typeface="Cambria" pitchFamily="18" charset="0"/>
                <a:sym typeface="Wingdings" pitchFamily="2" charset="2"/>
              </a:rPr>
              <a:t>Y is a </a:t>
            </a:r>
            <a:r>
              <a:rPr lang="en-US" b="1" dirty="0" err="1" smtClean="0">
                <a:solidFill>
                  <a:schemeClr val="tx1">
                    <a:lumMod val="65000"/>
                    <a:lumOff val="35000"/>
                  </a:schemeClr>
                </a:solidFill>
                <a:latin typeface="Cambria" pitchFamily="18" charset="0"/>
                <a:sym typeface="Wingdings" pitchFamily="2" charset="2"/>
              </a:rPr>
              <a:t>Transtive</a:t>
            </a:r>
            <a:r>
              <a:rPr lang="en-US" b="1" dirty="0" smtClean="0">
                <a:solidFill>
                  <a:schemeClr val="tx1">
                    <a:lumMod val="65000"/>
                    <a:lumOff val="35000"/>
                  </a:schemeClr>
                </a:solidFill>
                <a:latin typeface="Cambria" pitchFamily="18" charset="0"/>
                <a:sym typeface="Wingdings" pitchFamily="2" charset="2"/>
              </a:rPr>
              <a:t> Dependency if both X and Y are Non Prime Attributes</a:t>
            </a:r>
            <a:endParaRPr lang="en-US" b="1" dirty="0" smtClean="0">
              <a:solidFill>
                <a:schemeClr val="tx1">
                  <a:lumMod val="65000"/>
                  <a:lumOff val="35000"/>
                </a:schemeClr>
              </a:solidFill>
              <a:latin typeface="Cambria" pitchFamily="18" charset="0"/>
            </a:endParaRPr>
          </a:p>
          <a:p>
            <a:pPr marL="342900" indent="-342900" algn="just">
              <a:lnSpc>
                <a:spcPct val="150000"/>
              </a:lnSpc>
            </a:pPr>
            <a:r>
              <a:rPr lang="en-US" b="1" dirty="0" smtClean="0">
                <a:solidFill>
                  <a:srgbClr val="0000FF"/>
                </a:solidFill>
                <a:latin typeface="Cambria" pitchFamily="18" charset="0"/>
              </a:rPr>
              <a:t>				</a:t>
            </a:r>
            <a:r>
              <a:rPr lang="en-US" b="1" dirty="0" smtClean="0">
                <a:latin typeface="Cambria" pitchFamily="18" charset="0"/>
              </a:rPr>
              <a:t>(or)</a:t>
            </a:r>
          </a:p>
          <a:p>
            <a:pPr marL="342900" indent="-342900" algn="just">
              <a:lnSpc>
                <a:spcPct val="150000"/>
              </a:lnSpc>
              <a:buFont typeface="Wingdings" pitchFamily="2" charset="2"/>
              <a:buChar char="v"/>
            </a:pPr>
            <a:r>
              <a:rPr lang="en-US" dirty="0" smtClean="0">
                <a:latin typeface="Cambria" pitchFamily="18" charset="0"/>
              </a:rPr>
              <a:t>For a table to be in the Third Normal Form,</a:t>
            </a:r>
          </a:p>
          <a:p>
            <a:pPr lvl="1" indent="347663">
              <a:lnSpc>
                <a:spcPct val="150000"/>
              </a:lnSpc>
              <a:buFont typeface="Wingdings" pitchFamily="2" charset="2"/>
              <a:buChar char="ü"/>
            </a:pPr>
            <a:r>
              <a:rPr lang="en-US" dirty="0" smtClean="0">
                <a:latin typeface="Cambria" pitchFamily="18" charset="0"/>
              </a:rPr>
              <a:t>It should not contain </a:t>
            </a:r>
            <a:r>
              <a:rPr lang="en-US" b="1" dirty="0" smtClean="0">
                <a:solidFill>
                  <a:srgbClr val="0000FF"/>
                </a:solidFill>
                <a:latin typeface="Cambria" pitchFamily="18" charset="0"/>
              </a:rPr>
              <a:t>Multi-Valued Attributes</a:t>
            </a:r>
          </a:p>
          <a:p>
            <a:pPr lvl="1" indent="347663">
              <a:lnSpc>
                <a:spcPct val="150000"/>
              </a:lnSpc>
              <a:buFont typeface="Wingdings" pitchFamily="2" charset="2"/>
              <a:buChar char="ü"/>
            </a:pPr>
            <a:r>
              <a:rPr lang="en-US" dirty="0" smtClean="0">
                <a:latin typeface="Cambria" pitchFamily="18" charset="0"/>
              </a:rPr>
              <a:t>it should not have </a:t>
            </a:r>
            <a:r>
              <a:rPr lang="en-US" b="1" dirty="0" smtClean="0">
                <a:solidFill>
                  <a:srgbClr val="0000FF"/>
                </a:solidFill>
                <a:latin typeface="Cambria" pitchFamily="18" charset="0"/>
              </a:rPr>
              <a:t>Partial Functional Dependency</a:t>
            </a:r>
          </a:p>
          <a:p>
            <a:pPr lvl="1" indent="347663">
              <a:lnSpc>
                <a:spcPct val="150000"/>
              </a:lnSpc>
              <a:buFont typeface="Wingdings" pitchFamily="2" charset="2"/>
              <a:buChar char="ü"/>
            </a:pPr>
            <a:r>
              <a:rPr lang="en-US" dirty="0" err="1" smtClean="0">
                <a:latin typeface="Cambria" pitchFamily="18" charset="0"/>
              </a:rPr>
              <a:t>And,it</a:t>
            </a:r>
            <a:r>
              <a:rPr lang="en-US" dirty="0" smtClean="0">
                <a:latin typeface="Cambria" pitchFamily="18" charset="0"/>
              </a:rPr>
              <a:t> should not have </a:t>
            </a:r>
            <a:r>
              <a:rPr lang="en-US" b="1" dirty="0" smtClean="0">
                <a:solidFill>
                  <a:srgbClr val="0000FF"/>
                </a:solidFill>
                <a:latin typeface="Cambria" pitchFamily="18" charset="0"/>
              </a:rPr>
              <a:t>Transitive Dependency</a:t>
            </a:r>
          </a:p>
          <a:p>
            <a:pPr lvl="1" indent="347663">
              <a:lnSpc>
                <a:spcPct val="150000"/>
              </a:lnSpc>
            </a:pPr>
            <a:r>
              <a:rPr lang="en-US" b="1" dirty="0" smtClean="0">
                <a:solidFill>
                  <a:srgbClr val="0000FF"/>
                </a:solidFill>
                <a:latin typeface="Cambria" pitchFamily="18" charset="0"/>
              </a:rPr>
              <a:t>			(or)</a:t>
            </a:r>
          </a:p>
          <a:p>
            <a:pPr marL="457200" indent="-457200">
              <a:lnSpc>
                <a:spcPct val="150000"/>
              </a:lnSpc>
              <a:buFont typeface="Wingdings" pitchFamily="2" charset="2"/>
              <a:buChar char="v"/>
            </a:pPr>
            <a:r>
              <a:rPr lang="en-US" dirty="0" smtClean="0">
                <a:latin typeface="Cambria" pitchFamily="18" charset="0"/>
              </a:rPr>
              <a:t>A table is in 3NF if it is in 2NF and for each functional dependency X-&gt; Y</a:t>
            </a:r>
          </a:p>
          <a:p>
            <a:pPr lvl="2" indent="-457200">
              <a:lnSpc>
                <a:spcPct val="150000"/>
              </a:lnSpc>
              <a:buFont typeface="Wingdings" pitchFamily="2" charset="2"/>
              <a:buChar char="ü"/>
            </a:pPr>
            <a:r>
              <a:rPr lang="en-US" dirty="0" smtClean="0">
                <a:solidFill>
                  <a:srgbClr val="FF0000"/>
                </a:solidFill>
                <a:latin typeface="Cambria" pitchFamily="18" charset="0"/>
              </a:rPr>
              <a:t>Either</a:t>
            </a:r>
            <a:r>
              <a:rPr lang="en-US" dirty="0" smtClean="0">
                <a:latin typeface="Cambria" pitchFamily="18" charset="0"/>
              </a:rPr>
              <a:t> X should be </a:t>
            </a:r>
            <a:r>
              <a:rPr lang="en-US" b="1" dirty="0" smtClean="0">
                <a:latin typeface="Cambria" pitchFamily="18" charset="0"/>
                <a:hlinkClick r:id="rId2"/>
              </a:rPr>
              <a:t>super key</a:t>
            </a:r>
            <a:r>
              <a:rPr lang="en-US" dirty="0" smtClean="0">
                <a:latin typeface="Cambria" pitchFamily="18" charset="0"/>
              </a:rPr>
              <a:t> of table </a:t>
            </a:r>
            <a:r>
              <a:rPr lang="en-US" dirty="0" smtClean="0">
                <a:solidFill>
                  <a:srgbClr val="FF0000"/>
                </a:solidFill>
                <a:latin typeface="Cambria" pitchFamily="18" charset="0"/>
              </a:rPr>
              <a:t>or</a:t>
            </a:r>
          </a:p>
          <a:p>
            <a:pPr lvl="2" indent="-457200">
              <a:lnSpc>
                <a:spcPct val="150000"/>
              </a:lnSpc>
              <a:buFont typeface="Wingdings" pitchFamily="2" charset="2"/>
              <a:buChar char="ü"/>
            </a:pPr>
            <a:r>
              <a:rPr lang="en-US" dirty="0" smtClean="0">
                <a:latin typeface="Cambria" pitchFamily="18" charset="0"/>
              </a:rPr>
              <a:t>Y should be a prime attribute of table</a:t>
            </a:r>
          </a:p>
          <a:p>
            <a:pPr lvl="1" indent="347663">
              <a:lnSpc>
                <a:spcPct val="150000"/>
              </a:lnSpc>
            </a:pPr>
            <a:endParaRPr lang="en-US" b="1" dirty="0" smtClean="0">
              <a:solidFill>
                <a:srgbClr val="0000FF"/>
              </a:solidFill>
              <a:latin typeface="Cambria" pitchFamily="18" charset="0"/>
            </a:endParaRPr>
          </a:p>
          <a:p>
            <a:pPr marL="342900" indent="-342900" algn="just">
              <a:lnSpc>
                <a:spcPct val="150000"/>
              </a:lnSpc>
            </a:pPr>
            <a:endParaRPr lang="en-US" dirty="0" smtClean="0">
              <a:latin typeface="Cambria" pitchFamily="18" charset="0"/>
            </a:endParaRPr>
          </a:p>
          <a:p>
            <a:pPr marL="342900" indent="-342900" algn="just">
              <a:lnSpc>
                <a:spcPct val="150000"/>
              </a:lnSpc>
            </a:pPr>
            <a:endParaRPr lang="en-US" b="1" dirty="0" smtClean="0">
              <a:latin typeface="Cambria" pitchFamily="18" charset="0"/>
            </a:endParaRPr>
          </a:p>
          <a:p>
            <a:pPr marL="342900" indent="-342900" algn="just">
              <a:lnSpc>
                <a:spcPct val="150000"/>
              </a:lnSpc>
            </a:pPr>
            <a:endParaRPr lang="en-US" b="1" dirty="0" smtClean="0">
              <a:latin typeface="Cambria"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433388" y="1076325"/>
            <a:ext cx="8277225" cy="4705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457200"/>
            <a:ext cx="8534400" cy="5078313"/>
          </a:xfrm>
          <a:prstGeom prst="rect">
            <a:avLst/>
          </a:prstGeom>
        </p:spPr>
        <p:txBody>
          <a:bodyPr wrap="square">
            <a:spAutoFit/>
          </a:bodyPr>
          <a:lstStyle/>
          <a:p>
            <a:pPr marL="342900" indent="-342900">
              <a:lnSpc>
                <a:spcPct val="150000"/>
              </a:lnSpc>
              <a:buAutoNum type="arabicParenR" startAt="4"/>
            </a:pPr>
            <a:r>
              <a:rPr lang="en-US" b="1" dirty="0" smtClean="0">
                <a:latin typeface="Cambria" pitchFamily="18" charset="0"/>
              </a:rPr>
              <a:t>BOYCE CODD NORMAL FORM</a:t>
            </a:r>
          </a:p>
          <a:p>
            <a:pPr marL="342900" indent="-342900" algn="just">
              <a:lnSpc>
                <a:spcPct val="150000"/>
              </a:lnSpc>
              <a:buFont typeface="Wingdings" pitchFamily="2" charset="2"/>
              <a:buChar char="v"/>
            </a:pPr>
            <a:r>
              <a:rPr lang="en-US" dirty="0" smtClean="0">
                <a:latin typeface="Cambria" pitchFamily="18" charset="0"/>
              </a:rPr>
              <a:t>For a table to be in the BCNF</a:t>
            </a:r>
          </a:p>
          <a:p>
            <a:pPr lvl="1" indent="457200">
              <a:lnSpc>
                <a:spcPct val="150000"/>
              </a:lnSpc>
              <a:buFont typeface="Wingdings" pitchFamily="2" charset="2"/>
              <a:buChar char="ü"/>
            </a:pPr>
            <a:r>
              <a:rPr lang="en-US" dirty="0" smtClean="0">
                <a:latin typeface="Cambria" pitchFamily="18" charset="0"/>
              </a:rPr>
              <a:t>It should not contain </a:t>
            </a:r>
            <a:r>
              <a:rPr lang="en-US" b="1" dirty="0" smtClean="0">
                <a:solidFill>
                  <a:srgbClr val="0000FF"/>
                </a:solidFill>
                <a:latin typeface="Cambria" pitchFamily="18" charset="0"/>
              </a:rPr>
              <a:t>Multi-Valued Attributes</a:t>
            </a:r>
          </a:p>
          <a:p>
            <a:pPr lvl="1" indent="457200">
              <a:lnSpc>
                <a:spcPct val="150000"/>
              </a:lnSpc>
              <a:buFont typeface="Wingdings" pitchFamily="2" charset="2"/>
              <a:buChar char="ü"/>
            </a:pPr>
            <a:r>
              <a:rPr lang="en-US" dirty="0" smtClean="0">
                <a:latin typeface="Cambria" pitchFamily="18" charset="0"/>
              </a:rPr>
              <a:t>it should not have </a:t>
            </a:r>
            <a:r>
              <a:rPr lang="en-US" b="1" dirty="0" smtClean="0">
                <a:solidFill>
                  <a:srgbClr val="0000FF"/>
                </a:solidFill>
                <a:latin typeface="Cambria" pitchFamily="18" charset="0"/>
              </a:rPr>
              <a:t>Partial Functional Dependency</a:t>
            </a:r>
          </a:p>
          <a:p>
            <a:pPr lvl="1" indent="457200">
              <a:lnSpc>
                <a:spcPct val="150000"/>
              </a:lnSpc>
              <a:buFont typeface="Wingdings" pitchFamily="2" charset="2"/>
              <a:buChar char="ü"/>
            </a:pPr>
            <a:r>
              <a:rPr lang="en-US" dirty="0" err="1" smtClean="0">
                <a:latin typeface="Cambria" pitchFamily="18" charset="0"/>
              </a:rPr>
              <a:t>And,it</a:t>
            </a:r>
            <a:r>
              <a:rPr lang="en-US" dirty="0" smtClean="0">
                <a:latin typeface="Cambria" pitchFamily="18" charset="0"/>
              </a:rPr>
              <a:t> should not have </a:t>
            </a:r>
            <a:r>
              <a:rPr lang="en-US" b="1" dirty="0" smtClean="0">
                <a:solidFill>
                  <a:srgbClr val="0000FF"/>
                </a:solidFill>
                <a:latin typeface="Cambria" pitchFamily="18" charset="0"/>
              </a:rPr>
              <a:t>Transitive Dependency</a:t>
            </a:r>
            <a:r>
              <a:rPr lang="en-US" b="1" dirty="0" smtClean="0">
                <a:latin typeface="Cambria" pitchFamily="18" charset="0"/>
              </a:rPr>
              <a:t> and</a:t>
            </a:r>
          </a:p>
          <a:p>
            <a:pPr lvl="1" indent="457200">
              <a:lnSpc>
                <a:spcPct val="150000"/>
              </a:lnSpc>
              <a:buFont typeface="Wingdings" pitchFamily="2" charset="2"/>
              <a:buChar char="ü"/>
            </a:pPr>
            <a:r>
              <a:rPr lang="en-US" dirty="0" smtClean="0">
                <a:latin typeface="Cambria" pitchFamily="18" charset="0"/>
              </a:rPr>
              <a:t>For each FD X</a:t>
            </a:r>
            <a:r>
              <a:rPr lang="en-US" dirty="0" smtClean="0">
                <a:latin typeface="Cambria" pitchFamily="18" charset="0"/>
                <a:sym typeface="Wingdings" pitchFamily="2" charset="2"/>
              </a:rPr>
              <a:t> Y , </a:t>
            </a:r>
            <a:r>
              <a:rPr lang="en-US" b="1" dirty="0" smtClean="0">
                <a:solidFill>
                  <a:srgbClr val="0000FF"/>
                </a:solidFill>
                <a:latin typeface="Cambria" pitchFamily="18" charset="0"/>
                <a:sym typeface="Wingdings" pitchFamily="2" charset="2"/>
              </a:rPr>
              <a:t>either X should be key attribute or </a:t>
            </a:r>
            <a:r>
              <a:rPr lang="en-US" b="1" smtClean="0">
                <a:solidFill>
                  <a:srgbClr val="0000FF"/>
                </a:solidFill>
                <a:latin typeface="Cambria" pitchFamily="18" charset="0"/>
                <a:sym typeface="Wingdings" pitchFamily="2" charset="2"/>
              </a:rPr>
              <a:t>Y may or may not  </a:t>
            </a:r>
            <a:r>
              <a:rPr lang="en-US" b="1" dirty="0" smtClean="0">
                <a:solidFill>
                  <a:srgbClr val="0000FF"/>
                </a:solidFill>
                <a:latin typeface="Cambria" pitchFamily="18" charset="0"/>
                <a:sym typeface="Wingdings" pitchFamily="2" charset="2"/>
              </a:rPr>
              <a:t>be prime 	attribute</a:t>
            </a:r>
            <a:endParaRPr lang="en-US" b="1" dirty="0" smtClean="0">
              <a:solidFill>
                <a:srgbClr val="0000FF"/>
              </a:solidFill>
              <a:latin typeface="Cambria" pitchFamily="18" charset="0"/>
            </a:endParaRPr>
          </a:p>
          <a:p>
            <a:pPr lvl="1" indent="347663">
              <a:lnSpc>
                <a:spcPct val="150000"/>
              </a:lnSpc>
            </a:pPr>
            <a:r>
              <a:rPr lang="en-US" b="1" dirty="0" smtClean="0">
                <a:solidFill>
                  <a:srgbClr val="0000FF"/>
                </a:solidFill>
                <a:latin typeface="Cambria" pitchFamily="18" charset="0"/>
              </a:rPr>
              <a:t>			(or)</a:t>
            </a:r>
          </a:p>
          <a:p>
            <a:pPr marL="457200" indent="-457200">
              <a:lnSpc>
                <a:spcPct val="150000"/>
              </a:lnSpc>
              <a:buFont typeface="Wingdings" pitchFamily="2" charset="2"/>
              <a:buChar char="v"/>
            </a:pPr>
            <a:r>
              <a:rPr lang="en-US" dirty="0" smtClean="0">
                <a:latin typeface="Cambria" pitchFamily="18" charset="0"/>
              </a:rPr>
              <a:t>A table is in BCNF if it is in 2NF and for each functional dependency X-&gt; Y</a:t>
            </a:r>
          </a:p>
          <a:p>
            <a:pPr lvl="2" indent="-457200">
              <a:lnSpc>
                <a:spcPct val="150000"/>
              </a:lnSpc>
              <a:buFont typeface="Wingdings" pitchFamily="2" charset="2"/>
              <a:buChar char="ü"/>
            </a:pPr>
            <a:r>
              <a:rPr lang="en-US" dirty="0" smtClean="0">
                <a:latin typeface="Cambria" pitchFamily="18" charset="0"/>
              </a:rPr>
              <a:t>X should be </a:t>
            </a:r>
            <a:r>
              <a:rPr lang="en-US" b="1" dirty="0" smtClean="0">
                <a:latin typeface="Cambria" pitchFamily="18" charset="0"/>
                <a:hlinkClick r:id="rId2"/>
              </a:rPr>
              <a:t>super key</a:t>
            </a:r>
            <a:r>
              <a:rPr lang="en-US" dirty="0" smtClean="0">
                <a:latin typeface="Cambria" pitchFamily="18" charset="0"/>
              </a:rPr>
              <a:t> of table </a:t>
            </a:r>
            <a:r>
              <a:rPr lang="en-US" dirty="0" smtClean="0">
                <a:solidFill>
                  <a:srgbClr val="FF0000"/>
                </a:solidFill>
                <a:latin typeface="Cambria" pitchFamily="18" charset="0"/>
              </a:rPr>
              <a:t> and                                                                                                                                                                                                                                               </a:t>
            </a:r>
          </a:p>
          <a:p>
            <a:pPr lvl="2" indent="-457200">
              <a:lnSpc>
                <a:spcPct val="150000"/>
              </a:lnSpc>
              <a:buFont typeface="Wingdings" pitchFamily="2" charset="2"/>
              <a:buChar char="ü"/>
            </a:pPr>
            <a:r>
              <a:rPr lang="en-US" dirty="0" smtClean="0">
                <a:latin typeface="Cambria" pitchFamily="18" charset="0"/>
              </a:rPr>
              <a:t>Y may or may not be a prime attribute of table</a:t>
            </a:r>
          </a:p>
          <a:p>
            <a:pPr lvl="1" indent="347663">
              <a:lnSpc>
                <a:spcPct val="150000"/>
              </a:lnSpc>
            </a:pPr>
            <a:endParaRPr lang="en-US" b="1" dirty="0" smtClean="0">
              <a:solidFill>
                <a:srgbClr val="0000FF"/>
              </a:solidFill>
              <a:latin typeface="Cambria"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228600" y="271463"/>
            <a:ext cx="8610599" cy="6315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04800"/>
            <a:ext cx="8763000" cy="4570482"/>
          </a:xfrm>
          <a:prstGeom prst="rect">
            <a:avLst/>
          </a:prstGeom>
        </p:spPr>
        <p:txBody>
          <a:bodyPr wrap="square">
            <a:spAutoFit/>
          </a:bodyPr>
          <a:lstStyle/>
          <a:p>
            <a:pPr algn="ctr"/>
            <a:r>
              <a:rPr lang="en-US" sz="2400" b="1" dirty="0" smtClean="0">
                <a:latin typeface="Cambria" pitchFamily="18" charset="0"/>
              </a:rPr>
              <a:t>5) Properties of Decomposition</a:t>
            </a:r>
          </a:p>
          <a:p>
            <a:pPr marL="457200" indent="-457200" algn="just">
              <a:lnSpc>
                <a:spcPct val="150000"/>
              </a:lnSpc>
              <a:buFont typeface="Wingdings" pitchFamily="2" charset="2"/>
              <a:buChar char="v"/>
            </a:pPr>
            <a:r>
              <a:rPr lang="en-US" dirty="0" smtClean="0">
                <a:latin typeface="Cambria" pitchFamily="18" charset="0"/>
              </a:rPr>
              <a:t>When a relation in the relational model is not in appropriate normal form then the </a:t>
            </a:r>
            <a:r>
              <a:rPr lang="en-US" b="1" dirty="0" smtClean="0">
                <a:solidFill>
                  <a:srgbClr val="0000FF"/>
                </a:solidFill>
                <a:latin typeface="Cambria" pitchFamily="18" charset="0"/>
              </a:rPr>
              <a:t>decomposition </a:t>
            </a:r>
            <a:r>
              <a:rPr lang="en-US" dirty="0" smtClean="0">
                <a:latin typeface="Cambria" pitchFamily="18" charset="0"/>
              </a:rPr>
              <a:t>of a relation is required.</a:t>
            </a:r>
          </a:p>
          <a:p>
            <a:pPr marL="457200" indent="-457200" algn="just">
              <a:lnSpc>
                <a:spcPct val="150000"/>
              </a:lnSpc>
              <a:buFont typeface="Wingdings" pitchFamily="2" charset="2"/>
              <a:buChar char="v"/>
            </a:pPr>
            <a:r>
              <a:rPr lang="en-US" dirty="0" smtClean="0">
                <a:latin typeface="Cambria" pitchFamily="18" charset="0"/>
              </a:rPr>
              <a:t>In a database, it breaks the table into multiple tables.</a:t>
            </a:r>
          </a:p>
          <a:p>
            <a:pPr marL="457200" indent="-457200" algn="just">
              <a:lnSpc>
                <a:spcPct val="150000"/>
              </a:lnSpc>
              <a:buFont typeface="Wingdings" pitchFamily="2" charset="2"/>
              <a:buChar char="v"/>
            </a:pPr>
            <a:r>
              <a:rPr lang="en-US" dirty="0" smtClean="0">
                <a:latin typeface="Cambria" pitchFamily="18" charset="0"/>
              </a:rPr>
              <a:t>If the relation has no proper decomposition, then it may lead to problems like loss of information.</a:t>
            </a:r>
          </a:p>
          <a:p>
            <a:pPr marL="457200" indent="-457200" algn="just">
              <a:lnSpc>
                <a:spcPct val="150000"/>
              </a:lnSpc>
              <a:buFont typeface="Wingdings" pitchFamily="2" charset="2"/>
              <a:buChar char="v"/>
            </a:pPr>
            <a:r>
              <a:rPr lang="en-US" dirty="0" smtClean="0">
                <a:latin typeface="Cambria" pitchFamily="18" charset="0"/>
              </a:rPr>
              <a:t>Two Important Properties of Decomposition are</a:t>
            </a:r>
          </a:p>
          <a:p>
            <a:pPr marL="914400" lvl="1" indent="-457200" algn="just">
              <a:lnSpc>
                <a:spcPct val="150000"/>
              </a:lnSpc>
              <a:buFont typeface="+mj-lt"/>
              <a:buAutoNum type="arabicParenR"/>
            </a:pPr>
            <a:r>
              <a:rPr lang="en-US" b="1" dirty="0" smtClean="0">
                <a:solidFill>
                  <a:srgbClr val="0000FF"/>
                </a:solidFill>
                <a:latin typeface="Cambria" pitchFamily="18" charset="0"/>
              </a:rPr>
              <a:t>Loss Less Decomposition</a:t>
            </a:r>
          </a:p>
          <a:p>
            <a:pPr marL="914400" lvl="1" indent="-457200" algn="just">
              <a:lnSpc>
                <a:spcPct val="150000"/>
              </a:lnSpc>
              <a:buFont typeface="+mj-lt"/>
              <a:buAutoNum type="arabicParenR"/>
            </a:pPr>
            <a:r>
              <a:rPr lang="en-US" b="1" dirty="0" smtClean="0">
                <a:solidFill>
                  <a:srgbClr val="0000FF"/>
                </a:solidFill>
                <a:latin typeface="Cambria" pitchFamily="18" charset="0"/>
              </a:rPr>
              <a:t>Dependency Preserving Decomposition</a:t>
            </a:r>
          </a:p>
          <a:p>
            <a:pPr lvl="1" indent="-457200" algn="just">
              <a:lnSpc>
                <a:spcPct val="150000"/>
              </a:lnSpc>
            </a:pPr>
            <a:endParaRPr lang="en-US" dirty="0" smtClean="0">
              <a:latin typeface="Cambria" pitchFamily="18" charset="0"/>
            </a:endParaRPr>
          </a:p>
          <a:p>
            <a:pPr algn="ctr"/>
            <a:endParaRPr lang="en-US" sz="24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04800"/>
            <a:ext cx="8763000" cy="5355312"/>
          </a:xfrm>
          <a:prstGeom prst="rect">
            <a:avLst/>
          </a:prstGeom>
        </p:spPr>
        <p:txBody>
          <a:bodyPr wrap="square">
            <a:spAutoFit/>
          </a:bodyPr>
          <a:lstStyle/>
          <a:p>
            <a:pPr algn="just" fontAlgn="base">
              <a:lnSpc>
                <a:spcPct val="150000"/>
              </a:lnSpc>
            </a:pPr>
            <a:r>
              <a:rPr lang="en-US" b="1" u="sng" dirty="0" smtClean="0">
                <a:latin typeface="Cambria" pitchFamily="18" charset="0"/>
              </a:rPr>
              <a:t>1. Lossless decomposition-</a:t>
            </a:r>
            <a:endParaRPr lang="en-US" b="1" dirty="0" smtClean="0">
              <a:latin typeface="Cambria" pitchFamily="18" charset="0"/>
            </a:endParaRPr>
          </a:p>
          <a:p>
            <a:pPr algn="just" fontAlgn="base">
              <a:lnSpc>
                <a:spcPct val="150000"/>
              </a:lnSpc>
            </a:pPr>
            <a:r>
              <a:rPr lang="en-US" dirty="0" smtClean="0">
                <a:latin typeface="Cambria" pitchFamily="18" charset="0"/>
              </a:rPr>
              <a:t> Lossless decomposition ensures-</a:t>
            </a:r>
          </a:p>
          <a:p>
            <a:pPr marL="347663" indent="-347663" algn="just" fontAlgn="base">
              <a:lnSpc>
                <a:spcPct val="150000"/>
              </a:lnSpc>
              <a:buFont typeface="Wingdings" pitchFamily="2" charset="2"/>
              <a:buChar char="v"/>
            </a:pPr>
            <a:r>
              <a:rPr lang="en-US" dirty="0" smtClean="0">
                <a:latin typeface="Cambria" pitchFamily="18" charset="0"/>
              </a:rPr>
              <a:t>No information is lost from the original relation during decomposition.</a:t>
            </a:r>
          </a:p>
          <a:p>
            <a:pPr marL="347663" indent="-347663" algn="just" fontAlgn="base">
              <a:lnSpc>
                <a:spcPct val="150000"/>
              </a:lnSpc>
              <a:buFont typeface="Wingdings" pitchFamily="2" charset="2"/>
              <a:buChar char="v"/>
            </a:pPr>
            <a:r>
              <a:rPr lang="en-US" dirty="0" smtClean="0">
                <a:latin typeface="Cambria" pitchFamily="18" charset="0"/>
              </a:rPr>
              <a:t>When the sub relations are joined back, the same relation is obtained that was decomposed.</a:t>
            </a:r>
          </a:p>
          <a:p>
            <a:pPr marL="347663" indent="-347663" algn="just" fontAlgn="base">
              <a:lnSpc>
                <a:spcPct val="150000"/>
              </a:lnSpc>
              <a:buFont typeface="Wingdings" pitchFamily="2" charset="2"/>
              <a:buChar char="v"/>
            </a:pPr>
            <a:r>
              <a:rPr lang="en-US" dirty="0" smtClean="0">
                <a:latin typeface="Cambria" pitchFamily="18" charset="0"/>
              </a:rPr>
              <a:t>Every decomposition must always be lossless.</a:t>
            </a:r>
          </a:p>
          <a:p>
            <a:pPr algn="just" fontAlgn="base">
              <a:lnSpc>
                <a:spcPct val="150000"/>
              </a:lnSpc>
            </a:pPr>
            <a:r>
              <a:rPr lang="en-US" dirty="0" smtClean="0">
                <a:latin typeface="Cambria" pitchFamily="18" charset="0"/>
              </a:rPr>
              <a:t> </a:t>
            </a:r>
          </a:p>
          <a:p>
            <a:pPr algn="just" fontAlgn="base">
              <a:lnSpc>
                <a:spcPct val="150000"/>
              </a:lnSpc>
            </a:pPr>
            <a:r>
              <a:rPr lang="en-US" b="1" u="sng" dirty="0" smtClean="0">
                <a:latin typeface="Cambria" pitchFamily="18" charset="0"/>
              </a:rPr>
              <a:t>2. Dependency Preservation-</a:t>
            </a:r>
            <a:endParaRPr lang="en-US" b="1" dirty="0" smtClean="0">
              <a:latin typeface="Cambria" pitchFamily="18" charset="0"/>
            </a:endParaRPr>
          </a:p>
          <a:p>
            <a:pPr algn="just" fontAlgn="base">
              <a:lnSpc>
                <a:spcPct val="150000"/>
              </a:lnSpc>
            </a:pPr>
            <a:r>
              <a:rPr lang="en-US" dirty="0" smtClean="0">
                <a:latin typeface="Cambria" pitchFamily="18" charset="0"/>
              </a:rPr>
              <a:t> Dependency preservation ensures-</a:t>
            </a:r>
          </a:p>
          <a:p>
            <a:pPr marL="347663" indent="-347663" algn="just" fontAlgn="base">
              <a:lnSpc>
                <a:spcPct val="150000"/>
              </a:lnSpc>
              <a:buFont typeface="Wingdings" pitchFamily="2" charset="2"/>
              <a:buChar char="v"/>
            </a:pPr>
            <a:r>
              <a:rPr lang="en-US" dirty="0" smtClean="0">
                <a:latin typeface="Cambria" pitchFamily="18" charset="0"/>
              </a:rPr>
              <a:t>None of the functional dependencies that holds on the original relation are lost.</a:t>
            </a:r>
          </a:p>
          <a:p>
            <a:pPr marL="347663" indent="-347663" algn="just" fontAlgn="base">
              <a:lnSpc>
                <a:spcPct val="150000"/>
              </a:lnSpc>
              <a:buFont typeface="Wingdings" pitchFamily="2" charset="2"/>
              <a:buChar char="v"/>
            </a:pPr>
            <a:r>
              <a:rPr lang="en-US" dirty="0" smtClean="0">
                <a:latin typeface="Cambria" pitchFamily="18" charset="0"/>
              </a:rPr>
              <a:t>The sub relations still hold or satisfy the functional dependencies of the original relation.</a:t>
            </a:r>
          </a:p>
          <a:p>
            <a:pPr algn="just"/>
            <a:endParaRPr lang="en-US" b="1" dirty="0">
              <a:latin typeface="Cambria"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04800"/>
            <a:ext cx="8763000" cy="6186309"/>
          </a:xfrm>
          <a:prstGeom prst="rect">
            <a:avLst/>
          </a:prstGeom>
        </p:spPr>
        <p:txBody>
          <a:bodyPr wrap="square">
            <a:spAutoFit/>
          </a:bodyPr>
          <a:lstStyle/>
          <a:p>
            <a:pPr algn="just" fontAlgn="base">
              <a:lnSpc>
                <a:spcPct val="150000"/>
              </a:lnSpc>
            </a:pPr>
            <a:r>
              <a:rPr lang="en-US" b="1" u="sng" dirty="0" smtClean="0">
                <a:latin typeface="Cambria" pitchFamily="18" charset="0"/>
              </a:rPr>
              <a:t>Types of Decomposition-</a:t>
            </a:r>
            <a:r>
              <a:rPr lang="en-US" dirty="0" smtClean="0">
                <a:latin typeface="Cambria" pitchFamily="18" charset="0"/>
              </a:rPr>
              <a:t> </a:t>
            </a:r>
          </a:p>
          <a:p>
            <a:pPr algn="just" fontAlgn="base">
              <a:lnSpc>
                <a:spcPct val="150000"/>
              </a:lnSpc>
            </a:pPr>
            <a:r>
              <a:rPr lang="en-US" dirty="0" smtClean="0">
                <a:latin typeface="Cambria" pitchFamily="18" charset="0"/>
              </a:rPr>
              <a:t>Decomposition of a relation can be completed in the following two ways-</a:t>
            </a:r>
          </a:p>
          <a:p>
            <a:pPr algn="just" fontAlgn="base">
              <a:lnSpc>
                <a:spcPct val="150000"/>
              </a:lnSpc>
            </a:pPr>
            <a:r>
              <a:rPr lang="en-US" dirty="0" smtClean="0">
                <a:latin typeface="Cambria" pitchFamily="18" charset="0"/>
              </a:rPr>
              <a:t> </a:t>
            </a:r>
          </a:p>
          <a:p>
            <a:pPr algn="just" fontAlgn="base">
              <a:lnSpc>
                <a:spcPct val="150000"/>
              </a:lnSpc>
            </a:pPr>
            <a:r>
              <a:rPr lang="en-US" dirty="0" smtClean="0">
                <a:latin typeface="Cambria" pitchFamily="18" charset="0"/>
              </a:rPr>
              <a:t> </a:t>
            </a:r>
          </a:p>
          <a:p>
            <a:pPr algn="just" fontAlgn="base">
              <a:lnSpc>
                <a:spcPct val="150000"/>
              </a:lnSpc>
            </a:pPr>
            <a:endParaRPr lang="en-US" b="1" u="sng" dirty="0" smtClean="0">
              <a:latin typeface="Cambria" pitchFamily="18" charset="0"/>
            </a:endParaRPr>
          </a:p>
          <a:p>
            <a:pPr algn="just" fontAlgn="base">
              <a:lnSpc>
                <a:spcPct val="150000"/>
              </a:lnSpc>
            </a:pPr>
            <a:endParaRPr lang="en-US" b="1" u="sng" dirty="0" smtClean="0">
              <a:latin typeface="Cambria" pitchFamily="18" charset="0"/>
            </a:endParaRPr>
          </a:p>
          <a:p>
            <a:pPr algn="just" fontAlgn="base">
              <a:lnSpc>
                <a:spcPct val="150000"/>
              </a:lnSpc>
            </a:pPr>
            <a:endParaRPr lang="en-US" b="1" u="sng" dirty="0" smtClean="0">
              <a:latin typeface="Cambria" pitchFamily="18" charset="0"/>
            </a:endParaRPr>
          </a:p>
          <a:p>
            <a:pPr marL="342900" indent="-342900" algn="just" fontAlgn="base">
              <a:lnSpc>
                <a:spcPct val="150000"/>
              </a:lnSpc>
              <a:buAutoNum type="arabicPeriod"/>
            </a:pPr>
            <a:r>
              <a:rPr lang="en-US" b="1" u="sng" dirty="0" smtClean="0">
                <a:latin typeface="Cambria" pitchFamily="18" charset="0"/>
              </a:rPr>
              <a:t>Lossless Join Decomposition-</a:t>
            </a:r>
            <a:endParaRPr lang="en-US" b="1" dirty="0" smtClean="0">
              <a:latin typeface="Cambria" pitchFamily="18" charset="0"/>
            </a:endParaRPr>
          </a:p>
          <a:p>
            <a:pPr marL="914400" lvl="1" indent="-457200" algn="just" fontAlgn="base">
              <a:lnSpc>
                <a:spcPct val="150000"/>
              </a:lnSpc>
              <a:buFont typeface="Wingdings" pitchFamily="2" charset="2"/>
              <a:buChar char="v"/>
            </a:pPr>
            <a:r>
              <a:rPr lang="en-US" dirty="0" smtClean="0">
                <a:latin typeface="Cambria" pitchFamily="18" charset="0"/>
              </a:rPr>
              <a:t>Consider there is a relation R which is decomposed into sub relations R</a:t>
            </a:r>
            <a:r>
              <a:rPr lang="en-US" baseline="-25000" dirty="0" smtClean="0">
                <a:latin typeface="Cambria" pitchFamily="18" charset="0"/>
              </a:rPr>
              <a:t>1</a:t>
            </a:r>
            <a:r>
              <a:rPr lang="en-US" dirty="0" smtClean="0">
                <a:latin typeface="Cambria" pitchFamily="18" charset="0"/>
              </a:rPr>
              <a:t> , R</a:t>
            </a:r>
            <a:r>
              <a:rPr lang="en-US" baseline="-25000" dirty="0" smtClean="0">
                <a:latin typeface="Cambria" pitchFamily="18" charset="0"/>
              </a:rPr>
              <a:t>2</a:t>
            </a:r>
            <a:r>
              <a:rPr lang="en-US" dirty="0" smtClean="0">
                <a:latin typeface="Cambria" pitchFamily="18" charset="0"/>
              </a:rPr>
              <a:t> , …. , </a:t>
            </a:r>
            <a:r>
              <a:rPr lang="en-US" dirty="0" err="1" smtClean="0">
                <a:latin typeface="Cambria" pitchFamily="18" charset="0"/>
              </a:rPr>
              <a:t>R</a:t>
            </a:r>
            <a:r>
              <a:rPr lang="en-US" baseline="-25000" dirty="0" err="1" smtClean="0">
                <a:latin typeface="Cambria" pitchFamily="18" charset="0"/>
              </a:rPr>
              <a:t>n</a:t>
            </a:r>
            <a:r>
              <a:rPr lang="en-US" baseline="-25000" dirty="0" smtClean="0">
                <a:latin typeface="Cambria" pitchFamily="18" charset="0"/>
              </a:rPr>
              <a:t>.</a:t>
            </a:r>
            <a:endParaRPr lang="en-US" dirty="0" smtClean="0">
              <a:latin typeface="Cambria" pitchFamily="18" charset="0"/>
            </a:endParaRPr>
          </a:p>
          <a:p>
            <a:pPr marL="914400" lvl="1" indent="-457200" algn="just" fontAlgn="base">
              <a:lnSpc>
                <a:spcPct val="150000"/>
              </a:lnSpc>
              <a:buFont typeface="Wingdings" pitchFamily="2" charset="2"/>
              <a:buChar char="v"/>
            </a:pPr>
            <a:r>
              <a:rPr lang="en-US" dirty="0" smtClean="0">
                <a:latin typeface="Cambria" pitchFamily="18" charset="0"/>
              </a:rPr>
              <a:t>This decomposition is called lossless join decomposition when the join of the sub relations results in the same relation R that was decomposed.</a:t>
            </a:r>
          </a:p>
          <a:p>
            <a:pPr marL="914400" lvl="1" indent="-457200" algn="just" fontAlgn="base">
              <a:lnSpc>
                <a:spcPct val="150000"/>
              </a:lnSpc>
              <a:buFont typeface="Wingdings" pitchFamily="2" charset="2"/>
              <a:buChar char="v"/>
            </a:pPr>
            <a:r>
              <a:rPr lang="en-US" dirty="0" smtClean="0">
                <a:latin typeface="Cambria" pitchFamily="18" charset="0"/>
              </a:rPr>
              <a:t>For lossless join decomposition, we always have-</a:t>
            </a:r>
          </a:p>
          <a:p>
            <a:pPr algn="just" fontAlgn="base">
              <a:lnSpc>
                <a:spcPct val="150000"/>
              </a:lnSpc>
            </a:pPr>
            <a:r>
              <a:rPr lang="pt-BR" b="1" dirty="0" smtClean="0"/>
              <a:t>	R</a:t>
            </a:r>
            <a:r>
              <a:rPr lang="pt-BR" b="1" baseline="-25000" dirty="0" smtClean="0"/>
              <a:t>1</a:t>
            </a:r>
            <a:r>
              <a:rPr lang="pt-BR" b="1" dirty="0" smtClean="0"/>
              <a:t> ⋈ R</a:t>
            </a:r>
            <a:r>
              <a:rPr lang="pt-BR" b="1" baseline="-25000" dirty="0" smtClean="0"/>
              <a:t>2</a:t>
            </a:r>
            <a:r>
              <a:rPr lang="pt-BR" b="1" dirty="0" smtClean="0"/>
              <a:t> ⋈ R</a:t>
            </a:r>
            <a:r>
              <a:rPr lang="pt-BR" b="1" baseline="-25000" dirty="0" smtClean="0"/>
              <a:t>3</a:t>
            </a:r>
            <a:r>
              <a:rPr lang="pt-BR" b="1" dirty="0" smtClean="0"/>
              <a:t> ……. ⋈ R</a:t>
            </a:r>
            <a:r>
              <a:rPr lang="pt-BR" b="1" baseline="-25000" dirty="0" smtClean="0"/>
              <a:t>n</a:t>
            </a:r>
            <a:r>
              <a:rPr lang="pt-BR" b="1" dirty="0" smtClean="0"/>
              <a:t> = R</a:t>
            </a:r>
            <a:r>
              <a:rPr lang="en-US" b="1" dirty="0" smtClean="0">
                <a:latin typeface="Cambria" pitchFamily="18" charset="0"/>
              </a:rPr>
              <a:t>     </a:t>
            </a:r>
            <a:r>
              <a:rPr lang="en-US" dirty="0" smtClean="0">
                <a:latin typeface="Cambria" pitchFamily="18" charset="0"/>
              </a:rPr>
              <a:t>where ⋈ is a natural join operator</a:t>
            </a:r>
          </a:p>
          <a:p>
            <a:pPr algn="just"/>
            <a:endParaRPr lang="en-US" b="1" dirty="0">
              <a:latin typeface="Cambria" pitchFamily="18" charset="0"/>
            </a:endParaRPr>
          </a:p>
        </p:txBody>
      </p:sp>
      <p:pic>
        <p:nvPicPr>
          <p:cNvPr id="4" name="Picture 3" descr="https://www.gatevidyalay.com/wp-content/uploads/2018/04/Types-of-Decomposition-1.png"/>
          <p:cNvPicPr/>
          <p:nvPr/>
        </p:nvPicPr>
        <p:blipFill>
          <a:blip r:embed="rId2" cstate="print"/>
          <a:srcRect/>
          <a:stretch>
            <a:fillRect/>
          </a:stretch>
        </p:blipFill>
        <p:spPr bwMode="auto">
          <a:xfrm>
            <a:off x="2209800" y="1371600"/>
            <a:ext cx="4869180" cy="14706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152400"/>
            <a:ext cx="8001000" cy="4247317"/>
          </a:xfrm>
          <a:prstGeom prst="rect">
            <a:avLst/>
          </a:prstGeom>
          <a:noFill/>
        </p:spPr>
        <p:txBody>
          <a:bodyPr wrap="square" rtlCol="0">
            <a:spAutoFit/>
          </a:bodyPr>
          <a:lstStyle/>
          <a:p>
            <a:pPr fontAlgn="base">
              <a:lnSpc>
                <a:spcPct val="150000"/>
              </a:lnSpc>
            </a:pPr>
            <a:r>
              <a:rPr lang="en-US" b="1" u="sng" dirty="0" smtClean="0">
                <a:latin typeface="Cambria" pitchFamily="18" charset="0"/>
              </a:rPr>
              <a:t>Lossy Join Decomposition-</a:t>
            </a:r>
            <a:endParaRPr lang="en-US" b="1" dirty="0" smtClean="0">
              <a:latin typeface="Cambria" pitchFamily="18" charset="0"/>
            </a:endParaRPr>
          </a:p>
          <a:p>
            <a:pPr marL="457200" indent="-457200" algn="just" fontAlgn="base">
              <a:lnSpc>
                <a:spcPct val="150000"/>
              </a:lnSpc>
              <a:buFont typeface="Wingdings" pitchFamily="2" charset="2"/>
              <a:buChar char="v"/>
            </a:pPr>
            <a:r>
              <a:rPr lang="en-US" dirty="0" smtClean="0">
                <a:latin typeface="Cambria" pitchFamily="18" charset="0"/>
              </a:rPr>
              <a:t>Consider there is a relation R which is decomposed into sub relations R</a:t>
            </a:r>
            <a:r>
              <a:rPr lang="en-US" baseline="-25000" dirty="0" smtClean="0">
                <a:latin typeface="Cambria" pitchFamily="18" charset="0"/>
              </a:rPr>
              <a:t>1</a:t>
            </a:r>
            <a:r>
              <a:rPr lang="en-US" dirty="0" smtClean="0">
                <a:latin typeface="Cambria" pitchFamily="18" charset="0"/>
              </a:rPr>
              <a:t> , R</a:t>
            </a:r>
            <a:r>
              <a:rPr lang="en-US" baseline="-25000" dirty="0" smtClean="0">
                <a:latin typeface="Cambria" pitchFamily="18" charset="0"/>
              </a:rPr>
              <a:t>2</a:t>
            </a:r>
            <a:r>
              <a:rPr lang="en-US" dirty="0" smtClean="0">
                <a:latin typeface="Cambria" pitchFamily="18" charset="0"/>
              </a:rPr>
              <a:t> , …. , </a:t>
            </a:r>
            <a:r>
              <a:rPr lang="en-US" dirty="0" err="1" smtClean="0">
                <a:latin typeface="Cambria" pitchFamily="18" charset="0"/>
              </a:rPr>
              <a:t>R</a:t>
            </a:r>
            <a:r>
              <a:rPr lang="en-US" baseline="-25000" dirty="0" err="1" smtClean="0">
                <a:latin typeface="Cambria" pitchFamily="18" charset="0"/>
              </a:rPr>
              <a:t>n</a:t>
            </a:r>
            <a:r>
              <a:rPr lang="en-US" baseline="-25000" dirty="0" smtClean="0">
                <a:latin typeface="Cambria" pitchFamily="18" charset="0"/>
              </a:rPr>
              <a:t>.</a:t>
            </a:r>
            <a:endParaRPr lang="en-US" dirty="0" smtClean="0">
              <a:latin typeface="Cambria" pitchFamily="18" charset="0"/>
            </a:endParaRPr>
          </a:p>
          <a:p>
            <a:pPr marL="457200" indent="-457200" algn="just" fontAlgn="base">
              <a:lnSpc>
                <a:spcPct val="150000"/>
              </a:lnSpc>
              <a:buFont typeface="Wingdings" pitchFamily="2" charset="2"/>
              <a:buChar char="v"/>
            </a:pPr>
            <a:r>
              <a:rPr lang="en-US" dirty="0" smtClean="0">
                <a:latin typeface="Cambria" pitchFamily="18" charset="0"/>
              </a:rPr>
              <a:t>This decomposition is called </a:t>
            </a:r>
            <a:r>
              <a:rPr lang="en-US" dirty="0" err="1" smtClean="0">
                <a:latin typeface="Cambria" pitchFamily="18" charset="0"/>
              </a:rPr>
              <a:t>lossy</a:t>
            </a:r>
            <a:r>
              <a:rPr lang="en-US" dirty="0" smtClean="0">
                <a:latin typeface="Cambria" pitchFamily="18" charset="0"/>
              </a:rPr>
              <a:t> join decomposition when the join of the sub relations does not result in the same relation R that was decomposed.</a:t>
            </a:r>
          </a:p>
          <a:p>
            <a:pPr marL="457200" indent="-457200" algn="just" fontAlgn="base">
              <a:lnSpc>
                <a:spcPct val="150000"/>
              </a:lnSpc>
              <a:buFont typeface="Wingdings" pitchFamily="2" charset="2"/>
              <a:buChar char="v"/>
            </a:pPr>
            <a:r>
              <a:rPr lang="en-US" dirty="0" smtClean="0">
                <a:latin typeface="Cambria" pitchFamily="18" charset="0"/>
              </a:rPr>
              <a:t>The natural join of the sub relations is always found to have some extraneous </a:t>
            </a:r>
            <a:r>
              <a:rPr lang="en-US" dirty="0" err="1" smtClean="0">
                <a:latin typeface="Cambria" pitchFamily="18" charset="0"/>
              </a:rPr>
              <a:t>tuples</a:t>
            </a:r>
            <a:r>
              <a:rPr lang="en-US" dirty="0" smtClean="0">
                <a:latin typeface="Cambria" pitchFamily="18" charset="0"/>
              </a:rPr>
              <a:t>.</a:t>
            </a:r>
          </a:p>
          <a:p>
            <a:pPr marL="457200" indent="-457200" algn="just" fontAlgn="base">
              <a:lnSpc>
                <a:spcPct val="150000"/>
              </a:lnSpc>
              <a:buFont typeface="Wingdings" pitchFamily="2" charset="2"/>
              <a:buChar char="v"/>
            </a:pPr>
            <a:r>
              <a:rPr lang="en-US" dirty="0" smtClean="0">
                <a:latin typeface="Cambria" pitchFamily="18" charset="0"/>
              </a:rPr>
              <a:t>For </a:t>
            </a:r>
            <a:r>
              <a:rPr lang="en-US" dirty="0" err="1" smtClean="0">
                <a:latin typeface="Cambria" pitchFamily="18" charset="0"/>
              </a:rPr>
              <a:t>lossy</a:t>
            </a:r>
            <a:r>
              <a:rPr lang="en-US" dirty="0" smtClean="0">
                <a:latin typeface="Cambria" pitchFamily="18" charset="0"/>
              </a:rPr>
              <a:t> join decomposition, we always have-</a:t>
            </a:r>
          </a:p>
          <a:p>
            <a:pPr fontAlgn="base"/>
            <a:r>
              <a:rPr lang="en-US" dirty="0" smtClean="0"/>
              <a:t> </a:t>
            </a:r>
          </a:p>
          <a:p>
            <a:pPr fontAlgn="base"/>
            <a:r>
              <a:rPr lang="en-US" b="1" dirty="0" smtClean="0"/>
              <a:t>	R</a:t>
            </a:r>
            <a:r>
              <a:rPr lang="en-US" b="1" baseline="-25000" dirty="0" smtClean="0"/>
              <a:t>1</a:t>
            </a:r>
            <a:r>
              <a:rPr lang="en-US" b="1" dirty="0" smtClean="0"/>
              <a:t> ⋈ R</a:t>
            </a:r>
            <a:r>
              <a:rPr lang="en-US" b="1" baseline="-25000" dirty="0" smtClean="0"/>
              <a:t>2</a:t>
            </a:r>
            <a:r>
              <a:rPr lang="en-US" b="1" dirty="0" smtClean="0"/>
              <a:t> ⋈ R</a:t>
            </a:r>
            <a:r>
              <a:rPr lang="en-US" b="1" baseline="-25000" dirty="0" smtClean="0"/>
              <a:t>3</a:t>
            </a:r>
            <a:r>
              <a:rPr lang="en-US" b="1" dirty="0" smtClean="0"/>
              <a:t> ……. ⋈ </a:t>
            </a:r>
            <a:r>
              <a:rPr lang="en-US" b="1" dirty="0" err="1" smtClean="0"/>
              <a:t>R</a:t>
            </a:r>
            <a:r>
              <a:rPr lang="en-US" b="1" baseline="-25000" dirty="0" err="1" smtClean="0"/>
              <a:t>n</a:t>
            </a:r>
            <a:r>
              <a:rPr lang="en-US" b="1" dirty="0" smtClean="0"/>
              <a:t> ⊃ R    </a:t>
            </a:r>
            <a:r>
              <a:rPr lang="en-US" dirty="0" smtClean="0"/>
              <a:t>where ⋈ is a natural join operator</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152400"/>
            <a:ext cx="8001000" cy="369332"/>
          </a:xfrm>
          <a:prstGeom prst="rect">
            <a:avLst/>
          </a:prstGeom>
          <a:noFill/>
        </p:spPr>
        <p:txBody>
          <a:bodyPr wrap="square" rtlCol="0">
            <a:spAutoFit/>
          </a:bodyPr>
          <a:lstStyle/>
          <a:p>
            <a:r>
              <a:rPr lang="en-US" dirty="0" smtClean="0"/>
              <a:t>Consider the following relation R( A , B , C )-</a:t>
            </a:r>
            <a:endParaRPr lang="en-US" dirty="0"/>
          </a:p>
        </p:txBody>
      </p:sp>
      <p:pic>
        <p:nvPicPr>
          <p:cNvPr id="46082" name="Picture 2"/>
          <p:cNvPicPr>
            <a:picLocks noChangeAspect="1" noChangeArrowheads="1"/>
          </p:cNvPicPr>
          <p:nvPr/>
        </p:nvPicPr>
        <p:blipFill>
          <a:blip r:embed="rId2" cstate="print"/>
          <a:srcRect/>
          <a:stretch>
            <a:fillRect/>
          </a:stretch>
        </p:blipFill>
        <p:spPr bwMode="auto">
          <a:xfrm>
            <a:off x="2057400" y="609600"/>
            <a:ext cx="2228850" cy="2305050"/>
          </a:xfrm>
          <a:prstGeom prst="rect">
            <a:avLst/>
          </a:prstGeom>
          <a:noFill/>
          <a:ln w="9525">
            <a:noFill/>
            <a:miter lim="800000"/>
            <a:headEnd/>
            <a:tailEnd/>
          </a:ln>
        </p:spPr>
      </p:pic>
      <p:sp>
        <p:nvSpPr>
          <p:cNvPr id="4" name="Rectangle 3"/>
          <p:cNvSpPr/>
          <p:nvPr/>
        </p:nvSpPr>
        <p:spPr>
          <a:xfrm>
            <a:off x="304800" y="3048000"/>
            <a:ext cx="8686800" cy="369332"/>
          </a:xfrm>
          <a:prstGeom prst="rect">
            <a:avLst/>
          </a:prstGeom>
        </p:spPr>
        <p:txBody>
          <a:bodyPr wrap="square">
            <a:spAutoFit/>
          </a:bodyPr>
          <a:lstStyle/>
          <a:p>
            <a:r>
              <a:rPr lang="en-US" dirty="0" smtClean="0"/>
              <a:t>Consider this relation is decomposed into two sub relations as R</a:t>
            </a:r>
            <a:r>
              <a:rPr lang="en-US" baseline="-25000" dirty="0" smtClean="0"/>
              <a:t>1</a:t>
            </a:r>
            <a:r>
              <a:rPr lang="en-US" dirty="0" smtClean="0"/>
              <a:t>( A , C ) and R</a:t>
            </a:r>
            <a:r>
              <a:rPr lang="en-US" baseline="-25000" dirty="0" smtClean="0"/>
              <a:t>2</a:t>
            </a:r>
            <a:r>
              <a:rPr lang="en-US" dirty="0" smtClean="0"/>
              <a:t>( B , C )-</a:t>
            </a:r>
            <a:endParaRPr lang="en-US" dirty="0"/>
          </a:p>
        </p:txBody>
      </p:sp>
      <p:pic>
        <p:nvPicPr>
          <p:cNvPr id="46084" name="Picture 4" descr="https://www.gatevidyalay.com/wp-content/uploads/2018/04/Lossy-Join-Decomposition-Example.png"/>
          <p:cNvPicPr>
            <a:picLocks noChangeAspect="1" noChangeArrowheads="1"/>
          </p:cNvPicPr>
          <p:nvPr/>
        </p:nvPicPr>
        <p:blipFill>
          <a:blip r:embed="rId3" cstate="print"/>
          <a:srcRect/>
          <a:stretch>
            <a:fillRect/>
          </a:stretch>
        </p:blipFill>
        <p:spPr bwMode="auto">
          <a:xfrm>
            <a:off x="2590800" y="3581400"/>
            <a:ext cx="2533650" cy="962025"/>
          </a:xfrm>
          <a:prstGeom prst="rect">
            <a:avLst/>
          </a:prstGeom>
          <a:noFill/>
        </p:spPr>
      </p:pic>
      <p:sp>
        <p:nvSpPr>
          <p:cNvPr id="7" name="Rectangle 6"/>
          <p:cNvSpPr/>
          <p:nvPr/>
        </p:nvSpPr>
        <p:spPr>
          <a:xfrm>
            <a:off x="304800" y="4572000"/>
            <a:ext cx="2631811" cy="369332"/>
          </a:xfrm>
          <a:prstGeom prst="rect">
            <a:avLst/>
          </a:prstGeom>
        </p:spPr>
        <p:txBody>
          <a:bodyPr wrap="none">
            <a:spAutoFit/>
          </a:bodyPr>
          <a:lstStyle/>
          <a:p>
            <a:r>
              <a:rPr lang="en-US" dirty="0" smtClean="0"/>
              <a:t>The two sub relations are-</a:t>
            </a:r>
            <a:endParaRPr lang="en-US" dirty="0"/>
          </a:p>
        </p:txBody>
      </p:sp>
      <p:pic>
        <p:nvPicPr>
          <p:cNvPr id="46085" name="Picture 5"/>
          <p:cNvPicPr>
            <a:picLocks noChangeAspect="1" noChangeArrowheads="1"/>
          </p:cNvPicPr>
          <p:nvPr/>
        </p:nvPicPr>
        <p:blipFill>
          <a:blip r:embed="rId4" cstate="print"/>
          <a:srcRect/>
          <a:stretch>
            <a:fillRect/>
          </a:stretch>
        </p:blipFill>
        <p:spPr bwMode="auto">
          <a:xfrm>
            <a:off x="6477000" y="3962400"/>
            <a:ext cx="1905000" cy="26193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4191000"/>
            <a:ext cx="7772400" cy="1676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fontAlgn="base">
              <a:lnSpc>
                <a:spcPct val="150000"/>
              </a:lnSpc>
              <a:buFont typeface="Wingdings" pitchFamily="2" charset="2"/>
              <a:buChar char="v"/>
            </a:pPr>
            <a:r>
              <a:rPr lang="en-US" b="1" dirty="0" smtClean="0">
                <a:latin typeface="Cambria" pitchFamily="18" charset="0"/>
              </a:rPr>
              <a:t>This relation is same as the original relation R.</a:t>
            </a:r>
          </a:p>
          <a:p>
            <a:pPr marL="457200" indent="-457200" algn="just" fontAlgn="base">
              <a:lnSpc>
                <a:spcPct val="150000"/>
              </a:lnSpc>
              <a:buFont typeface="Wingdings" pitchFamily="2" charset="2"/>
              <a:buChar char="v"/>
            </a:pPr>
            <a:r>
              <a:rPr lang="en-US" b="1" dirty="0" smtClean="0">
                <a:latin typeface="Cambria" pitchFamily="18" charset="0"/>
              </a:rPr>
              <a:t>Thus, we conclude that the above decomposition is lossless join decomposition</a:t>
            </a:r>
          </a:p>
          <a:p>
            <a:pPr algn="ctr"/>
            <a:endParaRPr lang="en-US" b="1" dirty="0"/>
          </a:p>
        </p:txBody>
      </p:sp>
      <p:sp>
        <p:nvSpPr>
          <p:cNvPr id="8" name="Rectangle 7"/>
          <p:cNvSpPr/>
          <p:nvPr/>
        </p:nvSpPr>
        <p:spPr>
          <a:xfrm>
            <a:off x="228600" y="152400"/>
            <a:ext cx="8686800" cy="5770811"/>
          </a:xfrm>
          <a:prstGeom prst="rect">
            <a:avLst/>
          </a:prstGeom>
        </p:spPr>
        <p:txBody>
          <a:bodyPr wrap="square">
            <a:spAutoFit/>
          </a:bodyPr>
          <a:lstStyle/>
          <a:p>
            <a:pPr marL="457200" indent="-457200" algn="just" fontAlgn="base">
              <a:lnSpc>
                <a:spcPct val="150000"/>
              </a:lnSpc>
              <a:buFont typeface="Wingdings" pitchFamily="2" charset="2"/>
              <a:buChar char="v"/>
            </a:pPr>
            <a:r>
              <a:rPr lang="en-US" dirty="0" smtClean="0">
                <a:latin typeface="Cambria" pitchFamily="18" charset="0"/>
              </a:rPr>
              <a:t>Now, let us check whether this decomposition is </a:t>
            </a:r>
            <a:r>
              <a:rPr lang="en-US" b="1" u="sng" dirty="0" err="1" smtClean="0">
                <a:latin typeface="Cambria" pitchFamily="18" charset="0"/>
              </a:rPr>
              <a:t>lossy</a:t>
            </a:r>
            <a:r>
              <a:rPr lang="en-US" b="1" u="sng" dirty="0" smtClean="0">
                <a:latin typeface="Cambria" pitchFamily="18" charset="0"/>
              </a:rPr>
              <a:t> or not</a:t>
            </a:r>
            <a:r>
              <a:rPr lang="en-US" dirty="0" smtClean="0">
                <a:latin typeface="Cambria" pitchFamily="18" charset="0"/>
              </a:rPr>
              <a:t>. For </a:t>
            </a:r>
            <a:r>
              <a:rPr lang="en-US" dirty="0" err="1" smtClean="0">
                <a:latin typeface="Cambria" pitchFamily="18" charset="0"/>
              </a:rPr>
              <a:t>lossy</a:t>
            </a:r>
            <a:r>
              <a:rPr lang="en-US" dirty="0" smtClean="0">
                <a:latin typeface="Cambria" pitchFamily="18" charset="0"/>
              </a:rPr>
              <a:t> decomposition, we must have-</a:t>
            </a:r>
          </a:p>
          <a:p>
            <a:pPr marL="457200" indent="-457200" algn="just" fontAlgn="base">
              <a:lnSpc>
                <a:spcPct val="150000"/>
              </a:lnSpc>
            </a:pPr>
            <a:r>
              <a:rPr lang="en-US" b="1" dirty="0" smtClean="0">
                <a:latin typeface="Cambria" pitchFamily="18" charset="0"/>
              </a:rPr>
              <a:t>				R</a:t>
            </a:r>
            <a:r>
              <a:rPr lang="en-US" b="1" baseline="-25000" dirty="0" smtClean="0">
                <a:latin typeface="Cambria" pitchFamily="18" charset="0"/>
              </a:rPr>
              <a:t>1</a:t>
            </a:r>
            <a:r>
              <a:rPr lang="en-US" b="1" dirty="0" smtClean="0">
                <a:latin typeface="Cambria" pitchFamily="18" charset="0"/>
              </a:rPr>
              <a:t> </a:t>
            </a:r>
            <a:r>
              <a:rPr lang="en-US" b="1" dirty="0" smtClean="0"/>
              <a:t>⋈</a:t>
            </a:r>
            <a:r>
              <a:rPr lang="en-US" b="1" dirty="0" smtClean="0">
                <a:latin typeface="Cambria" pitchFamily="18" charset="0"/>
              </a:rPr>
              <a:t> R</a:t>
            </a:r>
            <a:r>
              <a:rPr lang="en-US" b="1" baseline="-25000" dirty="0" smtClean="0">
                <a:latin typeface="Cambria" pitchFamily="18" charset="0"/>
              </a:rPr>
              <a:t>2</a:t>
            </a:r>
            <a:r>
              <a:rPr lang="en-US" b="1" dirty="0" smtClean="0">
                <a:latin typeface="Cambria" pitchFamily="18" charset="0"/>
              </a:rPr>
              <a:t> = R</a:t>
            </a:r>
            <a:endParaRPr lang="en-US" dirty="0" smtClean="0">
              <a:latin typeface="Cambria" pitchFamily="18" charset="0"/>
            </a:endParaRPr>
          </a:p>
          <a:p>
            <a:pPr marL="457200" indent="-457200" algn="just" fontAlgn="base">
              <a:lnSpc>
                <a:spcPct val="150000"/>
              </a:lnSpc>
              <a:buFont typeface="Wingdings" pitchFamily="2" charset="2"/>
              <a:buChar char="v"/>
            </a:pPr>
            <a:r>
              <a:rPr lang="en-US" dirty="0" smtClean="0">
                <a:latin typeface="Cambria" pitchFamily="18" charset="0"/>
              </a:rPr>
              <a:t> Now, if we perform the natural join ( ⋈ ) of the sub relations R</a:t>
            </a:r>
            <a:r>
              <a:rPr lang="en-US" baseline="-25000" dirty="0" smtClean="0">
                <a:latin typeface="Cambria" pitchFamily="18" charset="0"/>
              </a:rPr>
              <a:t>1</a:t>
            </a:r>
            <a:r>
              <a:rPr lang="en-US" dirty="0" smtClean="0">
                <a:latin typeface="Cambria" pitchFamily="18" charset="0"/>
              </a:rPr>
              <a:t> and R</a:t>
            </a:r>
            <a:r>
              <a:rPr lang="en-US" baseline="-25000" dirty="0" smtClean="0">
                <a:latin typeface="Cambria" pitchFamily="18" charset="0"/>
              </a:rPr>
              <a:t>2 </a:t>
            </a:r>
            <a:r>
              <a:rPr lang="en-US" dirty="0" smtClean="0">
                <a:latin typeface="Cambria" pitchFamily="18" charset="0"/>
              </a:rPr>
              <a:t>we get-</a:t>
            </a:r>
          </a:p>
          <a:p>
            <a:pPr marL="457200" indent="-457200" algn="just" fontAlgn="base">
              <a:lnSpc>
                <a:spcPct val="150000"/>
              </a:lnSpc>
              <a:buFont typeface="Wingdings" pitchFamily="2" charset="2"/>
              <a:buChar char="v"/>
            </a:pPr>
            <a:endParaRPr lang="en-US" dirty="0" smtClean="0">
              <a:latin typeface="Cambria" pitchFamily="18" charset="0"/>
            </a:endParaRPr>
          </a:p>
          <a:p>
            <a:pPr marL="457200" indent="-457200" algn="just" fontAlgn="base">
              <a:lnSpc>
                <a:spcPct val="150000"/>
              </a:lnSpc>
              <a:buFont typeface="Wingdings" pitchFamily="2" charset="2"/>
              <a:buChar char="v"/>
            </a:pPr>
            <a:endParaRPr lang="en-US" dirty="0" smtClean="0">
              <a:latin typeface="Cambria" pitchFamily="18" charset="0"/>
            </a:endParaRPr>
          </a:p>
          <a:p>
            <a:pPr marL="457200" indent="-457200" algn="just" fontAlgn="base">
              <a:lnSpc>
                <a:spcPct val="150000"/>
              </a:lnSpc>
              <a:buFont typeface="Wingdings" pitchFamily="2" charset="2"/>
              <a:buChar char="v"/>
            </a:pPr>
            <a:endParaRPr lang="en-US" dirty="0" smtClean="0">
              <a:latin typeface="Cambria" pitchFamily="18" charset="0"/>
            </a:endParaRPr>
          </a:p>
          <a:p>
            <a:pPr marL="457200" indent="-457200" algn="just" fontAlgn="base">
              <a:lnSpc>
                <a:spcPct val="150000"/>
              </a:lnSpc>
              <a:buFont typeface="Wingdings" pitchFamily="2" charset="2"/>
              <a:buChar char="v"/>
            </a:pPr>
            <a:endParaRPr lang="en-US" dirty="0" smtClean="0">
              <a:latin typeface="Cambria" pitchFamily="18" charset="0"/>
            </a:endParaRPr>
          </a:p>
          <a:p>
            <a:pPr marL="457200" indent="-457200" algn="just" fontAlgn="base">
              <a:lnSpc>
                <a:spcPct val="150000"/>
              </a:lnSpc>
            </a:pPr>
            <a:endParaRPr lang="en-US" dirty="0" smtClean="0">
              <a:latin typeface="Cambria" pitchFamily="18" charset="0"/>
            </a:endParaRPr>
          </a:p>
          <a:p>
            <a:pPr algn="just" fontAlgn="base">
              <a:lnSpc>
                <a:spcPct val="150000"/>
              </a:lnSpc>
            </a:pPr>
            <a:endParaRPr lang="en-US" dirty="0" smtClean="0">
              <a:latin typeface="Cambria" pitchFamily="18" charset="0"/>
            </a:endParaRPr>
          </a:p>
          <a:p>
            <a:pPr algn="just" fontAlgn="base">
              <a:lnSpc>
                <a:spcPct val="150000"/>
              </a:lnSpc>
            </a:pPr>
            <a:endParaRPr lang="en-US" dirty="0" smtClean="0">
              <a:latin typeface="Cambria" pitchFamily="18" charset="0"/>
            </a:endParaRPr>
          </a:p>
          <a:p>
            <a:pPr algn="just" fontAlgn="base">
              <a:lnSpc>
                <a:spcPct val="150000"/>
              </a:lnSpc>
            </a:pPr>
            <a:endParaRPr lang="en-US" dirty="0" smtClean="0">
              <a:latin typeface="Cambria" pitchFamily="18" charset="0"/>
            </a:endParaRPr>
          </a:p>
          <a:p>
            <a:pPr algn="just" fontAlgn="base">
              <a:lnSpc>
                <a:spcPct val="150000"/>
              </a:lnSpc>
            </a:pPr>
            <a:endParaRPr lang="en-US" dirty="0" smtClean="0">
              <a:latin typeface="Cambria" pitchFamily="18" charset="0"/>
            </a:endParaRPr>
          </a:p>
          <a:p>
            <a:pPr fontAlgn="base"/>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752600" y="1981200"/>
            <a:ext cx="1819275" cy="201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152400"/>
            <a:ext cx="8763000" cy="6463308"/>
          </a:xfrm>
          <a:prstGeom prst="rect">
            <a:avLst/>
          </a:prstGeom>
          <a:noFill/>
        </p:spPr>
        <p:txBody>
          <a:bodyPr wrap="square" rtlCol="0">
            <a:spAutoFit/>
          </a:bodyPr>
          <a:lstStyle/>
          <a:p>
            <a:pPr marL="457200" indent="-457200" algn="just">
              <a:buFont typeface="Wingdings" pitchFamily="2" charset="2"/>
              <a:buChar char="§"/>
            </a:pPr>
            <a:r>
              <a:rPr lang="en-US" dirty="0" smtClean="0">
                <a:latin typeface="Cambria" pitchFamily="18" charset="0"/>
              </a:rPr>
              <a:t>Let us consider such type of schema – </a:t>
            </a:r>
          </a:p>
          <a:p>
            <a:pPr marL="457200" indent="-457200" algn="just">
              <a:buFont typeface="Wingdings" pitchFamily="2" charset="2"/>
              <a:buChar char="§"/>
            </a:pPr>
            <a:endParaRPr lang="en-US" dirty="0" smtClean="0">
              <a:latin typeface="Cambria" pitchFamily="18" charset="0"/>
            </a:endParaRPr>
          </a:p>
          <a:p>
            <a:pPr marL="457200" indent="-457200" algn="just">
              <a:buFont typeface="Wingdings" pitchFamily="2" charset="2"/>
              <a:buChar char="§"/>
            </a:pPr>
            <a:endParaRPr lang="en-US" dirty="0" smtClean="0">
              <a:latin typeface="Cambria" pitchFamily="18" charset="0"/>
            </a:endParaRPr>
          </a:p>
          <a:p>
            <a:pPr marL="457200" indent="-457200" algn="just">
              <a:buFont typeface="Wingdings" pitchFamily="2" charset="2"/>
              <a:buChar char="§"/>
            </a:pPr>
            <a:endParaRPr lang="en-US" dirty="0" smtClean="0">
              <a:latin typeface="Cambria" pitchFamily="18" charset="0"/>
            </a:endParaRPr>
          </a:p>
          <a:p>
            <a:pPr marL="457200" indent="-457200" algn="just">
              <a:buFont typeface="Wingdings" pitchFamily="2" charset="2"/>
              <a:buChar char="§"/>
            </a:pPr>
            <a:endParaRPr lang="en-US" dirty="0" smtClean="0">
              <a:latin typeface="Cambria" pitchFamily="18" charset="0"/>
            </a:endParaRPr>
          </a:p>
          <a:p>
            <a:pPr marL="457200" indent="-457200" algn="just">
              <a:buFont typeface="Wingdings" pitchFamily="2" charset="2"/>
              <a:buChar char="§"/>
            </a:pPr>
            <a:endParaRPr lang="en-US" dirty="0" smtClean="0">
              <a:latin typeface="Cambria" pitchFamily="18" charset="0"/>
            </a:endParaRPr>
          </a:p>
          <a:p>
            <a:pPr marL="457200" indent="-457200" algn="just">
              <a:buFont typeface="Wingdings" pitchFamily="2" charset="2"/>
              <a:buChar char="§"/>
            </a:pPr>
            <a:endParaRPr lang="en-US" dirty="0" smtClean="0">
              <a:latin typeface="Cambria" pitchFamily="18" charset="0"/>
            </a:endParaRPr>
          </a:p>
          <a:p>
            <a:pPr marL="457200" indent="-457200" algn="just">
              <a:buFont typeface="Wingdings" pitchFamily="2" charset="2"/>
              <a:buChar char="§"/>
            </a:pPr>
            <a:endParaRPr lang="en-US" dirty="0" smtClean="0">
              <a:latin typeface="Cambria" pitchFamily="18" charset="0"/>
            </a:endParaRPr>
          </a:p>
          <a:p>
            <a:pPr marL="457200" indent="-457200" algn="just">
              <a:buFont typeface="Wingdings" pitchFamily="2" charset="2"/>
              <a:buChar char="§"/>
            </a:pPr>
            <a:endParaRPr lang="en-US" dirty="0" smtClean="0">
              <a:latin typeface="Cambria" pitchFamily="18" charset="0"/>
            </a:endParaRPr>
          </a:p>
          <a:p>
            <a:pPr marL="457200" indent="-457200" algn="just">
              <a:buFont typeface="Wingdings" pitchFamily="2" charset="2"/>
              <a:buChar char="§"/>
            </a:pPr>
            <a:endParaRPr lang="en-US" dirty="0" smtClean="0">
              <a:latin typeface="Cambria" pitchFamily="18" charset="0"/>
            </a:endParaRPr>
          </a:p>
          <a:p>
            <a:pPr marL="457200" indent="-457200" algn="just">
              <a:lnSpc>
                <a:spcPct val="150000"/>
              </a:lnSpc>
              <a:buFont typeface="Wingdings" pitchFamily="2" charset="2"/>
              <a:buChar char="§"/>
            </a:pPr>
            <a:r>
              <a:rPr lang="en-US" dirty="0" smtClean="0">
                <a:latin typeface="Cambria" pitchFamily="18" charset="0"/>
              </a:rPr>
              <a:t>Here all the data is stored in a single table which causes redundancy of data or say anomalies</a:t>
            </a:r>
          </a:p>
          <a:p>
            <a:pPr marL="919163" indent="-461963" algn="just">
              <a:lnSpc>
                <a:spcPct val="150000"/>
              </a:lnSpc>
              <a:buFont typeface="+mj-lt"/>
              <a:buAutoNum type="arabicParenR"/>
            </a:pPr>
            <a:r>
              <a:rPr lang="en-US" b="1" dirty="0" smtClean="0">
                <a:latin typeface="Cambria" pitchFamily="18" charset="0"/>
              </a:rPr>
              <a:t>Insertion anomalies </a:t>
            </a:r>
            <a:r>
              <a:rPr lang="en-US" dirty="0" smtClean="0">
                <a:latin typeface="Cambria" pitchFamily="18" charset="0"/>
              </a:rPr>
              <a:t>: It may not be possible to store some information unless some other information is stored as well. </a:t>
            </a:r>
          </a:p>
          <a:p>
            <a:pPr marL="919163" indent="-461963" algn="just">
              <a:lnSpc>
                <a:spcPct val="150000"/>
              </a:lnSpc>
              <a:buFont typeface="+mj-lt"/>
              <a:buAutoNum type="arabicParenR"/>
            </a:pPr>
            <a:r>
              <a:rPr lang="en-US" b="1" dirty="0" smtClean="0">
                <a:latin typeface="Cambria" pitchFamily="18" charset="0"/>
              </a:rPr>
              <a:t>update anomalies</a:t>
            </a:r>
            <a:r>
              <a:rPr lang="en-US" dirty="0" smtClean="0">
                <a:latin typeface="Cambria" pitchFamily="18" charset="0"/>
              </a:rPr>
              <a:t>: If one copy of redundant data is updated, then inconsistency is created unless all redundant copies of data are updated. </a:t>
            </a:r>
          </a:p>
          <a:p>
            <a:pPr marL="919163" indent="-461963" algn="just">
              <a:lnSpc>
                <a:spcPct val="150000"/>
              </a:lnSpc>
              <a:buFont typeface="+mj-lt"/>
              <a:buAutoNum type="arabicParenR"/>
            </a:pPr>
            <a:r>
              <a:rPr lang="en-US" b="1" dirty="0" smtClean="0">
                <a:latin typeface="Cambria" pitchFamily="18" charset="0"/>
              </a:rPr>
              <a:t>deletion anomalies</a:t>
            </a:r>
            <a:r>
              <a:rPr lang="en-US" dirty="0" smtClean="0">
                <a:latin typeface="Cambria" pitchFamily="18" charset="0"/>
              </a:rPr>
              <a:t>: It may not be possible to delete some information without losing some other information as well.  </a:t>
            </a:r>
          </a:p>
          <a:p>
            <a:pPr marL="457200" indent="-457200" algn="just"/>
            <a:endParaRPr lang="en-US" dirty="0">
              <a:latin typeface="Cambria" pitchFamily="18" charset="0"/>
            </a:endParaRPr>
          </a:p>
        </p:txBody>
      </p:sp>
      <p:graphicFrame>
        <p:nvGraphicFramePr>
          <p:cNvPr id="4" name="Table 3"/>
          <p:cNvGraphicFramePr>
            <a:graphicFrameLocks noGrp="1"/>
          </p:cNvGraphicFramePr>
          <p:nvPr/>
        </p:nvGraphicFramePr>
        <p:xfrm>
          <a:off x="1524000" y="914400"/>
          <a:ext cx="3124200" cy="1828800"/>
        </p:xfrm>
        <a:graphic>
          <a:graphicData uri="http://schemas.openxmlformats.org/drawingml/2006/table">
            <a:tbl>
              <a:tblPr firstRow="1" bandRow="1">
                <a:tableStyleId>{5940675A-B579-460E-94D1-54222C63F5DA}</a:tableStyleId>
              </a:tblPr>
              <a:tblGrid>
                <a:gridCol w="465306"/>
                <a:gridCol w="784374"/>
                <a:gridCol w="412128"/>
                <a:gridCol w="837552"/>
                <a:gridCol w="624840"/>
              </a:tblGrid>
              <a:tr h="241300">
                <a:tc>
                  <a:txBody>
                    <a:bodyPr/>
                    <a:lstStyle/>
                    <a:p>
                      <a:pPr algn="ctr"/>
                      <a:r>
                        <a:rPr lang="en-US" sz="1400" dirty="0" smtClean="0">
                          <a:latin typeface="Cambria" pitchFamily="18" charset="0"/>
                        </a:rPr>
                        <a:t>Sid</a:t>
                      </a:r>
                      <a:endParaRPr lang="en-US" sz="1400" dirty="0">
                        <a:latin typeface="Cambria" pitchFamily="18" charset="0"/>
                      </a:endParaRPr>
                    </a:p>
                  </a:txBody>
                  <a:tcPr/>
                </a:tc>
                <a:tc>
                  <a:txBody>
                    <a:bodyPr/>
                    <a:lstStyle/>
                    <a:p>
                      <a:pPr algn="ctr"/>
                      <a:r>
                        <a:rPr lang="en-US" sz="1400" dirty="0" err="1" smtClean="0">
                          <a:latin typeface="Cambria" pitchFamily="18" charset="0"/>
                        </a:rPr>
                        <a:t>sname</a:t>
                      </a:r>
                      <a:endParaRPr lang="en-US" sz="1400" dirty="0">
                        <a:latin typeface="Cambria" pitchFamily="18" charset="0"/>
                      </a:endParaRPr>
                    </a:p>
                  </a:txBody>
                  <a:tcPr/>
                </a:tc>
                <a:tc>
                  <a:txBody>
                    <a:bodyPr/>
                    <a:lstStyle/>
                    <a:p>
                      <a:pPr algn="ctr"/>
                      <a:r>
                        <a:rPr lang="en-US" sz="1400" dirty="0" smtClean="0">
                          <a:latin typeface="Cambria" pitchFamily="18" charset="0"/>
                        </a:rPr>
                        <a:t>cid</a:t>
                      </a:r>
                      <a:endParaRPr lang="en-US" sz="1400" dirty="0">
                        <a:latin typeface="Cambria" pitchFamily="18" charset="0"/>
                      </a:endParaRPr>
                    </a:p>
                  </a:txBody>
                  <a:tcPr/>
                </a:tc>
                <a:tc>
                  <a:txBody>
                    <a:bodyPr/>
                    <a:lstStyle/>
                    <a:p>
                      <a:pPr algn="ctr"/>
                      <a:r>
                        <a:rPr lang="en-US" sz="1400" dirty="0" err="1" smtClean="0">
                          <a:latin typeface="Cambria" pitchFamily="18" charset="0"/>
                        </a:rPr>
                        <a:t>cname</a:t>
                      </a:r>
                      <a:endParaRPr lang="en-US" sz="1400" dirty="0">
                        <a:latin typeface="Cambria" pitchFamily="18" charset="0"/>
                      </a:endParaRPr>
                    </a:p>
                  </a:txBody>
                  <a:tcPr/>
                </a:tc>
                <a:tc>
                  <a:txBody>
                    <a:bodyPr/>
                    <a:lstStyle/>
                    <a:p>
                      <a:pPr algn="ctr"/>
                      <a:r>
                        <a:rPr lang="en-US" sz="1400" dirty="0" smtClean="0">
                          <a:latin typeface="Cambria" pitchFamily="18" charset="0"/>
                        </a:rPr>
                        <a:t>Fee</a:t>
                      </a:r>
                      <a:endParaRPr lang="en-US" sz="1400" dirty="0">
                        <a:latin typeface="Cambria" pitchFamily="18" charset="0"/>
                      </a:endParaRPr>
                    </a:p>
                  </a:txBody>
                  <a:tcPr/>
                </a:tc>
              </a:tr>
              <a:tr h="241300">
                <a:tc>
                  <a:txBody>
                    <a:bodyPr/>
                    <a:lstStyle/>
                    <a:p>
                      <a:pPr algn="ctr"/>
                      <a:r>
                        <a:rPr lang="en-US" sz="1400" dirty="0" smtClean="0">
                          <a:latin typeface="Cambria" pitchFamily="18" charset="0"/>
                        </a:rPr>
                        <a:t>S1</a:t>
                      </a:r>
                      <a:endParaRPr lang="en-US" sz="1400" dirty="0">
                        <a:latin typeface="Cambria" pitchFamily="18" charset="0"/>
                      </a:endParaRPr>
                    </a:p>
                  </a:txBody>
                  <a:tcPr/>
                </a:tc>
                <a:tc>
                  <a:txBody>
                    <a:bodyPr/>
                    <a:lstStyle/>
                    <a:p>
                      <a:pPr algn="ctr"/>
                      <a:r>
                        <a:rPr lang="en-US" sz="1400" dirty="0" smtClean="0">
                          <a:latin typeface="Cambria" pitchFamily="18" charset="0"/>
                        </a:rPr>
                        <a:t>A</a:t>
                      </a:r>
                      <a:endParaRPr lang="en-US" sz="1400" dirty="0">
                        <a:latin typeface="Cambria" pitchFamily="18" charset="0"/>
                      </a:endParaRPr>
                    </a:p>
                  </a:txBody>
                  <a:tcPr/>
                </a:tc>
                <a:tc>
                  <a:txBody>
                    <a:bodyPr/>
                    <a:lstStyle/>
                    <a:p>
                      <a:pPr algn="ctr"/>
                      <a:r>
                        <a:rPr lang="en-US" sz="1400" dirty="0" smtClean="0">
                          <a:latin typeface="Cambria" pitchFamily="18" charset="0"/>
                        </a:rPr>
                        <a:t>C1</a:t>
                      </a:r>
                      <a:endParaRPr lang="en-US" sz="1400" dirty="0">
                        <a:latin typeface="Cambria" pitchFamily="18" charset="0"/>
                      </a:endParaRPr>
                    </a:p>
                  </a:txBody>
                  <a:tcPr/>
                </a:tc>
                <a:tc>
                  <a:txBody>
                    <a:bodyPr/>
                    <a:lstStyle/>
                    <a:p>
                      <a:pPr algn="ctr"/>
                      <a:r>
                        <a:rPr lang="en-US" sz="1400" dirty="0" smtClean="0">
                          <a:latin typeface="Cambria" pitchFamily="18" charset="0"/>
                        </a:rPr>
                        <a:t>C</a:t>
                      </a:r>
                      <a:endParaRPr lang="en-US" sz="1400" dirty="0">
                        <a:latin typeface="Cambria" pitchFamily="18" charset="0"/>
                      </a:endParaRPr>
                    </a:p>
                  </a:txBody>
                  <a:tcPr/>
                </a:tc>
                <a:tc>
                  <a:txBody>
                    <a:bodyPr/>
                    <a:lstStyle/>
                    <a:p>
                      <a:pPr algn="ctr"/>
                      <a:r>
                        <a:rPr lang="en-US" sz="1400" dirty="0" smtClean="0">
                          <a:latin typeface="Cambria" pitchFamily="18" charset="0"/>
                        </a:rPr>
                        <a:t>5K</a:t>
                      </a:r>
                      <a:endParaRPr lang="en-US" sz="1400" dirty="0">
                        <a:latin typeface="Cambria" pitchFamily="18" charset="0"/>
                      </a:endParaRPr>
                    </a:p>
                  </a:txBody>
                  <a:tcPr/>
                </a:tc>
              </a:tr>
              <a:tr h="241300">
                <a:tc>
                  <a:txBody>
                    <a:bodyPr/>
                    <a:lstStyle/>
                    <a:p>
                      <a:pPr algn="ctr"/>
                      <a:r>
                        <a:rPr lang="en-US" sz="1400" dirty="0" smtClean="0">
                          <a:latin typeface="Cambria" pitchFamily="18" charset="0"/>
                        </a:rPr>
                        <a:t>S2</a:t>
                      </a:r>
                      <a:endParaRPr lang="en-US" sz="1400" dirty="0">
                        <a:latin typeface="Cambria" pitchFamily="18" charset="0"/>
                      </a:endParaRPr>
                    </a:p>
                  </a:txBody>
                  <a:tcPr/>
                </a:tc>
                <a:tc>
                  <a:txBody>
                    <a:bodyPr/>
                    <a:lstStyle/>
                    <a:p>
                      <a:pPr algn="ctr"/>
                      <a:r>
                        <a:rPr lang="en-US" sz="1400" dirty="0" smtClean="0">
                          <a:latin typeface="Cambria" pitchFamily="18" charset="0"/>
                        </a:rPr>
                        <a:t>B</a:t>
                      </a:r>
                      <a:endParaRPr lang="en-US" sz="1400" dirty="0">
                        <a:latin typeface="Cambria" pitchFamily="18" charset="0"/>
                      </a:endParaRPr>
                    </a:p>
                  </a:txBody>
                  <a:tcPr/>
                </a:tc>
                <a:tc>
                  <a:txBody>
                    <a:bodyPr/>
                    <a:lstStyle/>
                    <a:p>
                      <a:pPr algn="ctr"/>
                      <a:r>
                        <a:rPr lang="en-US" sz="1400" dirty="0" smtClean="0">
                          <a:latin typeface="Cambria" pitchFamily="18" charset="0"/>
                        </a:rPr>
                        <a:t>C1</a:t>
                      </a:r>
                      <a:endParaRPr lang="en-US" sz="1400" dirty="0">
                        <a:latin typeface="Cambria" pitchFamily="18" charset="0"/>
                      </a:endParaRPr>
                    </a:p>
                  </a:txBody>
                  <a:tcPr/>
                </a:tc>
                <a:tc>
                  <a:txBody>
                    <a:bodyPr/>
                    <a:lstStyle/>
                    <a:p>
                      <a:pPr algn="ctr"/>
                      <a:r>
                        <a:rPr lang="en-US" sz="1400" dirty="0" smtClean="0">
                          <a:latin typeface="Cambria" pitchFamily="18" charset="0"/>
                        </a:rPr>
                        <a:t>C</a:t>
                      </a:r>
                      <a:endParaRPr lang="en-US" sz="1400" dirty="0">
                        <a:latin typeface="Cambria" pitchFamily="18" charset="0"/>
                      </a:endParaRPr>
                    </a:p>
                  </a:txBody>
                  <a:tcPr/>
                </a:tc>
                <a:tc>
                  <a:txBody>
                    <a:bodyPr/>
                    <a:lstStyle/>
                    <a:p>
                      <a:pPr algn="ctr"/>
                      <a:r>
                        <a:rPr lang="en-US" sz="1400" dirty="0" smtClean="0">
                          <a:latin typeface="Cambria" pitchFamily="18" charset="0"/>
                        </a:rPr>
                        <a:t>5K</a:t>
                      </a:r>
                      <a:endParaRPr lang="en-US" sz="1400" dirty="0">
                        <a:latin typeface="Cambria" pitchFamily="18" charset="0"/>
                      </a:endParaRPr>
                    </a:p>
                  </a:txBody>
                  <a:tcPr/>
                </a:tc>
              </a:tr>
              <a:tr h="241300">
                <a:tc>
                  <a:txBody>
                    <a:bodyPr/>
                    <a:lstStyle/>
                    <a:p>
                      <a:pPr algn="ctr"/>
                      <a:r>
                        <a:rPr lang="en-US" sz="1400" dirty="0" smtClean="0">
                          <a:latin typeface="Cambria" pitchFamily="18" charset="0"/>
                        </a:rPr>
                        <a:t>S3</a:t>
                      </a:r>
                      <a:endParaRPr lang="en-US" sz="1400" dirty="0">
                        <a:latin typeface="Cambria" pitchFamily="18" charset="0"/>
                      </a:endParaRPr>
                    </a:p>
                  </a:txBody>
                  <a:tcPr/>
                </a:tc>
                <a:tc>
                  <a:txBody>
                    <a:bodyPr/>
                    <a:lstStyle/>
                    <a:p>
                      <a:pPr algn="ctr"/>
                      <a:r>
                        <a:rPr lang="en-US" sz="1400" dirty="0" smtClean="0">
                          <a:latin typeface="Cambria" pitchFamily="18" charset="0"/>
                        </a:rPr>
                        <a:t>C</a:t>
                      </a:r>
                      <a:endParaRPr lang="en-US" sz="1400" dirty="0">
                        <a:latin typeface="Cambria" pitchFamily="18" charset="0"/>
                      </a:endParaRPr>
                    </a:p>
                  </a:txBody>
                  <a:tcPr/>
                </a:tc>
                <a:tc>
                  <a:txBody>
                    <a:bodyPr/>
                    <a:lstStyle/>
                    <a:p>
                      <a:pPr algn="ctr"/>
                      <a:r>
                        <a:rPr lang="en-US" sz="1400" dirty="0" smtClean="0">
                          <a:latin typeface="Cambria" pitchFamily="18" charset="0"/>
                        </a:rPr>
                        <a:t>C2</a:t>
                      </a:r>
                      <a:endParaRPr lang="en-US" sz="1400" dirty="0">
                        <a:latin typeface="Cambria" pitchFamily="18" charset="0"/>
                      </a:endParaRPr>
                    </a:p>
                  </a:txBody>
                  <a:tcPr/>
                </a:tc>
                <a:tc>
                  <a:txBody>
                    <a:bodyPr/>
                    <a:lstStyle/>
                    <a:p>
                      <a:pPr algn="ctr"/>
                      <a:r>
                        <a:rPr lang="en-US" sz="1400" dirty="0" smtClean="0">
                          <a:latin typeface="Cambria" pitchFamily="18" charset="0"/>
                        </a:rPr>
                        <a:t>DBMS</a:t>
                      </a:r>
                      <a:endParaRPr lang="en-US" sz="1400" dirty="0">
                        <a:latin typeface="Cambria" pitchFamily="18" charset="0"/>
                      </a:endParaRPr>
                    </a:p>
                  </a:txBody>
                  <a:tcPr/>
                </a:tc>
                <a:tc>
                  <a:txBody>
                    <a:bodyPr/>
                    <a:lstStyle/>
                    <a:p>
                      <a:pPr algn="ctr"/>
                      <a:r>
                        <a:rPr lang="en-US" sz="1400" dirty="0" smtClean="0">
                          <a:latin typeface="Cambria" pitchFamily="18" charset="0"/>
                        </a:rPr>
                        <a:t>10k</a:t>
                      </a:r>
                      <a:endParaRPr lang="en-US" sz="1400" dirty="0">
                        <a:latin typeface="Cambria" pitchFamily="18" charset="0"/>
                      </a:endParaRPr>
                    </a:p>
                  </a:txBody>
                  <a:tcPr/>
                </a:tc>
              </a:tr>
              <a:tr h="241300">
                <a:tc>
                  <a:txBody>
                    <a:bodyPr/>
                    <a:lstStyle/>
                    <a:p>
                      <a:pPr algn="ctr"/>
                      <a:r>
                        <a:rPr lang="en-US" sz="1400" dirty="0" smtClean="0">
                          <a:latin typeface="Cambria" pitchFamily="18" charset="0"/>
                        </a:rPr>
                        <a:t>S4</a:t>
                      </a:r>
                      <a:endParaRPr lang="en-US" sz="1400" dirty="0">
                        <a:latin typeface="Cambria" pitchFamily="18" charset="0"/>
                      </a:endParaRPr>
                    </a:p>
                  </a:txBody>
                  <a:tcPr/>
                </a:tc>
                <a:tc>
                  <a:txBody>
                    <a:bodyPr/>
                    <a:lstStyle/>
                    <a:p>
                      <a:pPr algn="ctr"/>
                      <a:r>
                        <a:rPr lang="en-US" sz="1400" dirty="0" smtClean="0">
                          <a:latin typeface="Cambria" pitchFamily="18" charset="0"/>
                        </a:rPr>
                        <a:t>D</a:t>
                      </a:r>
                      <a:endParaRPr lang="en-US" sz="1400" dirty="0">
                        <a:latin typeface="Cambria" pitchFamily="18" charset="0"/>
                      </a:endParaRPr>
                    </a:p>
                  </a:txBody>
                  <a:tcPr/>
                </a:tc>
                <a:tc>
                  <a:txBody>
                    <a:bodyPr/>
                    <a:lstStyle/>
                    <a:p>
                      <a:pPr algn="ctr"/>
                      <a:r>
                        <a:rPr lang="en-US" sz="1400" dirty="0" smtClean="0">
                          <a:latin typeface="Cambria" pitchFamily="18" charset="0"/>
                        </a:rPr>
                        <a:t>C2</a:t>
                      </a:r>
                      <a:endParaRPr lang="en-US" sz="1400" dirty="0">
                        <a:latin typeface="Cambria" pitchFamily="18" charset="0"/>
                      </a:endParaRPr>
                    </a:p>
                  </a:txBody>
                  <a:tcPr/>
                </a:tc>
                <a:tc>
                  <a:txBody>
                    <a:bodyPr/>
                    <a:lstStyle/>
                    <a:p>
                      <a:pPr algn="ctr"/>
                      <a:r>
                        <a:rPr lang="en-US" sz="1400" dirty="0" smtClean="0">
                          <a:latin typeface="Cambria" pitchFamily="18" charset="0"/>
                        </a:rPr>
                        <a:t>DBMS</a:t>
                      </a:r>
                      <a:endParaRPr lang="en-US" sz="1400" dirty="0">
                        <a:latin typeface="Cambria" pitchFamily="18" charset="0"/>
                      </a:endParaRPr>
                    </a:p>
                  </a:txBody>
                  <a:tcPr/>
                </a:tc>
                <a:tc>
                  <a:txBody>
                    <a:bodyPr/>
                    <a:lstStyle/>
                    <a:p>
                      <a:pPr algn="ctr"/>
                      <a:r>
                        <a:rPr lang="en-US" sz="1400" dirty="0" smtClean="0">
                          <a:latin typeface="Cambria" pitchFamily="18" charset="0"/>
                        </a:rPr>
                        <a:t>10K</a:t>
                      </a:r>
                      <a:endParaRPr lang="en-US" sz="1400" dirty="0">
                        <a:latin typeface="Cambria" pitchFamily="18" charset="0"/>
                      </a:endParaRPr>
                    </a:p>
                  </a:txBody>
                  <a:tcPr/>
                </a:tc>
              </a:tr>
              <a:tr h="241300">
                <a:tc>
                  <a:txBody>
                    <a:bodyPr/>
                    <a:lstStyle/>
                    <a:p>
                      <a:pPr algn="ctr"/>
                      <a:r>
                        <a:rPr lang="en-US" sz="1400" dirty="0" smtClean="0">
                          <a:latin typeface="Cambria" pitchFamily="18" charset="0"/>
                        </a:rPr>
                        <a:t>S1</a:t>
                      </a:r>
                      <a:endParaRPr lang="en-US" sz="1400" dirty="0">
                        <a:latin typeface="Cambria" pitchFamily="18" charset="0"/>
                      </a:endParaRPr>
                    </a:p>
                  </a:txBody>
                  <a:tcPr/>
                </a:tc>
                <a:tc>
                  <a:txBody>
                    <a:bodyPr/>
                    <a:lstStyle/>
                    <a:p>
                      <a:pPr algn="ctr"/>
                      <a:r>
                        <a:rPr lang="en-US" sz="1400" dirty="0" smtClean="0">
                          <a:latin typeface="Cambria" pitchFamily="18" charset="0"/>
                        </a:rPr>
                        <a:t>A</a:t>
                      </a:r>
                      <a:endParaRPr lang="en-US" sz="1400" dirty="0">
                        <a:latin typeface="Cambria" pitchFamily="18" charset="0"/>
                      </a:endParaRPr>
                    </a:p>
                  </a:txBody>
                  <a:tcPr/>
                </a:tc>
                <a:tc>
                  <a:txBody>
                    <a:bodyPr/>
                    <a:lstStyle/>
                    <a:p>
                      <a:pPr algn="ctr"/>
                      <a:r>
                        <a:rPr lang="en-US" sz="1400" dirty="0" smtClean="0">
                          <a:latin typeface="Cambria" pitchFamily="18" charset="0"/>
                        </a:rPr>
                        <a:t>C3</a:t>
                      </a:r>
                      <a:endParaRPr lang="en-US" sz="1400" dirty="0">
                        <a:latin typeface="Cambria" pitchFamily="18" charset="0"/>
                      </a:endParaRPr>
                    </a:p>
                  </a:txBody>
                  <a:tcPr/>
                </a:tc>
                <a:tc>
                  <a:txBody>
                    <a:bodyPr/>
                    <a:lstStyle/>
                    <a:p>
                      <a:pPr algn="ctr"/>
                      <a:r>
                        <a:rPr lang="en-US" sz="1400" dirty="0" smtClean="0">
                          <a:latin typeface="Cambria" pitchFamily="18" charset="0"/>
                        </a:rPr>
                        <a:t>JAVA</a:t>
                      </a:r>
                      <a:endParaRPr lang="en-US" sz="1400" dirty="0">
                        <a:latin typeface="Cambria" pitchFamily="18" charset="0"/>
                      </a:endParaRPr>
                    </a:p>
                  </a:txBody>
                  <a:tcPr/>
                </a:tc>
                <a:tc>
                  <a:txBody>
                    <a:bodyPr/>
                    <a:lstStyle/>
                    <a:p>
                      <a:pPr algn="ctr"/>
                      <a:r>
                        <a:rPr lang="en-US" sz="1400" dirty="0" smtClean="0">
                          <a:latin typeface="Cambria" pitchFamily="18" charset="0"/>
                        </a:rPr>
                        <a:t>15K</a:t>
                      </a:r>
                      <a:endParaRPr lang="en-US" sz="1400" dirty="0">
                        <a:latin typeface="Cambria"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04800"/>
            <a:ext cx="8763000" cy="461665"/>
          </a:xfrm>
          <a:prstGeom prst="rect">
            <a:avLst/>
          </a:prstGeom>
        </p:spPr>
        <p:txBody>
          <a:bodyPr wrap="square">
            <a:spAutoFit/>
          </a:bodyPr>
          <a:lstStyle/>
          <a:p>
            <a:pPr algn="ctr"/>
            <a:endParaRPr lang="en-US" sz="2400" b="1" dirty="0"/>
          </a:p>
        </p:txBody>
      </p:sp>
      <p:sp>
        <p:nvSpPr>
          <p:cNvPr id="1029" name="Rectangle 5"/>
          <p:cNvSpPr>
            <a:spLocks noChangeArrowheads="1"/>
          </p:cNvSpPr>
          <p:nvPr/>
        </p:nvSpPr>
        <p:spPr bwMode="auto">
          <a:xfrm>
            <a:off x="0" y="-945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62" name="Picture 2"/>
          <p:cNvPicPr>
            <a:picLocks noChangeAspect="1" noChangeArrowheads="1"/>
          </p:cNvPicPr>
          <p:nvPr/>
        </p:nvPicPr>
        <p:blipFill>
          <a:blip r:embed="rId2" cstate="print"/>
          <a:srcRect/>
          <a:stretch>
            <a:fillRect/>
          </a:stretch>
        </p:blipFill>
        <p:spPr bwMode="auto">
          <a:xfrm>
            <a:off x="328613" y="242888"/>
            <a:ext cx="8486775" cy="6372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66800" y="4191000"/>
            <a:ext cx="342900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1066800" y="3124200"/>
            <a:ext cx="342900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Rectangle 2"/>
          <p:cNvSpPr/>
          <p:nvPr/>
        </p:nvSpPr>
        <p:spPr>
          <a:xfrm>
            <a:off x="228600" y="304800"/>
            <a:ext cx="8763000" cy="461665"/>
          </a:xfrm>
          <a:prstGeom prst="rect">
            <a:avLst/>
          </a:prstGeom>
        </p:spPr>
        <p:txBody>
          <a:bodyPr wrap="square">
            <a:spAutoFit/>
          </a:bodyPr>
          <a:lstStyle/>
          <a:p>
            <a:pPr algn="ctr"/>
            <a:endParaRPr lang="en-US" sz="2400" b="1" dirty="0"/>
          </a:p>
        </p:txBody>
      </p:sp>
      <p:sp>
        <p:nvSpPr>
          <p:cNvPr id="1029" name="Rectangle 5"/>
          <p:cNvSpPr>
            <a:spLocks noChangeArrowheads="1"/>
          </p:cNvSpPr>
          <p:nvPr/>
        </p:nvSpPr>
        <p:spPr bwMode="auto">
          <a:xfrm>
            <a:off x="0" y="-945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152400" y="152400"/>
            <a:ext cx="8839200" cy="4247317"/>
          </a:xfrm>
          <a:prstGeom prst="rect">
            <a:avLst/>
          </a:prstGeom>
        </p:spPr>
        <p:txBody>
          <a:bodyPr wrap="square">
            <a:spAutoFit/>
          </a:bodyPr>
          <a:lstStyle/>
          <a:p>
            <a:pPr marL="457200" indent="-457200">
              <a:lnSpc>
                <a:spcPct val="150000"/>
              </a:lnSpc>
              <a:buFont typeface="Wingdings" pitchFamily="2" charset="2"/>
              <a:buChar char="v"/>
            </a:pPr>
            <a:r>
              <a:rPr lang="en-US" dirty="0" smtClean="0">
                <a:latin typeface="Cambria" pitchFamily="18" charset="0"/>
              </a:rPr>
              <a:t>Let's take 'E' is the Relational Schema, With instance 'e'; is decomposed into: E1, E2, E3, . . . . En; With instance: e1, e2, e3, . . . . en, If e1 ⋈ e2 ⋈ e3 . . . . ⋈ en, then it is called as </a:t>
            </a:r>
            <a:r>
              <a:rPr lang="en-US" b="1" dirty="0" smtClean="0">
                <a:latin typeface="Cambria" pitchFamily="18" charset="0"/>
              </a:rPr>
              <a:t>'Lossless Join Decomposition'.</a:t>
            </a:r>
          </a:p>
          <a:p>
            <a:pPr marL="457200" indent="-457200">
              <a:lnSpc>
                <a:spcPct val="150000"/>
              </a:lnSpc>
              <a:buFont typeface="Wingdings" pitchFamily="2" charset="2"/>
              <a:buChar char="v"/>
            </a:pPr>
            <a:r>
              <a:rPr lang="en-US" b="1" dirty="0" smtClean="0">
                <a:latin typeface="Cambria" pitchFamily="18" charset="0"/>
              </a:rPr>
              <a:t>In the above example EMP_DEPT is decomposed into EMP and DEPT .we can say that decomposition is Loss Less Decomposition because the natural join of EMP and DEPT is equal to the original relation EMP_DEPT.</a:t>
            </a:r>
          </a:p>
          <a:p>
            <a:pPr marL="457200" indent="-457200">
              <a:lnSpc>
                <a:spcPct val="150000"/>
              </a:lnSpc>
              <a:buFont typeface="Wingdings" pitchFamily="2" charset="2"/>
              <a:buChar char="v"/>
            </a:pPr>
            <a:r>
              <a:rPr lang="en-US" b="1" dirty="0" smtClean="0">
                <a:solidFill>
                  <a:srgbClr val="0000FF"/>
                </a:solidFill>
                <a:latin typeface="Cambria" pitchFamily="18" charset="0"/>
              </a:rPr>
              <a:t>The Decomposition is </a:t>
            </a:r>
            <a:r>
              <a:rPr lang="en-US" b="1" dirty="0" smtClean="0">
                <a:solidFill>
                  <a:srgbClr val="FF0000"/>
                </a:solidFill>
                <a:latin typeface="Cambria" pitchFamily="18" charset="0"/>
              </a:rPr>
              <a:t>Lossy</a:t>
            </a:r>
            <a:r>
              <a:rPr lang="en-US" b="1" dirty="0" smtClean="0">
                <a:solidFill>
                  <a:srgbClr val="0000FF"/>
                </a:solidFill>
                <a:latin typeface="Cambria" pitchFamily="18" charset="0"/>
              </a:rPr>
              <a:t> if </a:t>
            </a:r>
          </a:p>
          <a:p>
            <a:pPr marL="457200" indent="-457200">
              <a:lnSpc>
                <a:spcPct val="150000"/>
              </a:lnSpc>
            </a:pPr>
            <a:r>
              <a:rPr lang="en-US" b="1" dirty="0" smtClean="0">
                <a:latin typeface="Cambria" pitchFamily="18" charset="0"/>
              </a:rPr>
              <a:t>		EMP </a:t>
            </a:r>
            <a:r>
              <a:rPr lang="en-US" b="1" dirty="0" smtClean="0"/>
              <a:t>⋈ </a:t>
            </a:r>
            <a:r>
              <a:rPr lang="en-US" b="1" dirty="0" smtClean="0">
                <a:latin typeface="Cambria" pitchFamily="18" charset="0"/>
              </a:rPr>
              <a:t> DEPT   </a:t>
            </a:r>
            <a:r>
              <a:rPr lang="el-GR" b="1" dirty="0" smtClean="0">
                <a:latin typeface="Cambria" pitchFamily="18" charset="0"/>
              </a:rPr>
              <a:t>Ͻ</a:t>
            </a:r>
            <a:r>
              <a:rPr lang="en-US" b="1" dirty="0" smtClean="0">
                <a:latin typeface="Cambria" pitchFamily="18" charset="0"/>
              </a:rPr>
              <a:t>  EMP_DEPT          </a:t>
            </a:r>
            <a:r>
              <a:rPr lang="en-US" sz="1100" b="1" dirty="0" smtClean="0">
                <a:latin typeface="Cambria" pitchFamily="18" charset="0"/>
              </a:rPr>
              <a:t>Natural Join of EMP and DEPT  should not be superset of EMP_DEPT</a:t>
            </a:r>
            <a:endParaRPr lang="en-US" sz="1100" dirty="0" smtClean="0">
              <a:latin typeface="Cambria" pitchFamily="18" charset="0"/>
            </a:endParaRPr>
          </a:p>
          <a:p>
            <a:pPr marL="457200" indent="-457200">
              <a:lnSpc>
                <a:spcPct val="150000"/>
              </a:lnSpc>
            </a:pPr>
            <a:r>
              <a:rPr lang="en-US" dirty="0" smtClean="0">
                <a:latin typeface="Cambria" pitchFamily="18" charset="0"/>
              </a:rPr>
              <a:t/>
            </a:r>
            <a:br>
              <a:rPr lang="en-US" dirty="0" smtClean="0">
                <a:latin typeface="Cambria" pitchFamily="18" charset="0"/>
              </a:rPr>
            </a:br>
            <a:endParaRPr lang="en-US" dirty="0">
              <a:latin typeface="Cambria" pitchFamily="18" charset="0"/>
            </a:endParaRPr>
          </a:p>
        </p:txBody>
      </p:sp>
      <p:sp>
        <p:nvSpPr>
          <p:cNvPr id="7" name="Rectangle 6"/>
          <p:cNvSpPr/>
          <p:nvPr/>
        </p:nvSpPr>
        <p:spPr>
          <a:xfrm>
            <a:off x="228600" y="3657600"/>
            <a:ext cx="8686800" cy="1338828"/>
          </a:xfrm>
          <a:prstGeom prst="rect">
            <a:avLst/>
          </a:prstGeom>
        </p:spPr>
        <p:txBody>
          <a:bodyPr wrap="square">
            <a:spAutoFit/>
          </a:bodyPr>
          <a:lstStyle/>
          <a:p>
            <a:pPr marL="457200" indent="-457200">
              <a:lnSpc>
                <a:spcPct val="150000"/>
              </a:lnSpc>
              <a:buFont typeface="Wingdings" pitchFamily="2" charset="2"/>
              <a:buChar char="v"/>
            </a:pPr>
            <a:r>
              <a:rPr lang="en-US" b="1" dirty="0" smtClean="0">
                <a:solidFill>
                  <a:srgbClr val="0000FF"/>
                </a:solidFill>
                <a:latin typeface="Cambria" pitchFamily="18" charset="0"/>
              </a:rPr>
              <a:t>The Decomposition is </a:t>
            </a:r>
            <a:r>
              <a:rPr lang="en-US" b="1" dirty="0" smtClean="0">
                <a:solidFill>
                  <a:srgbClr val="FF0000"/>
                </a:solidFill>
                <a:latin typeface="Cambria" pitchFamily="18" charset="0"/>
              </a:rPr>
              <a:t>Loss Less </a:t>
            </a:r>
            <a:r>
              <a:rPr lang="en-US" b="1" dirty="0" smtClean="0">
                <a:solidFill>
                  <a:srgbClr val="0000FF"/>
                </a:solidFill>
                <a:latin typeface="Cambria" pitchFamily="18" charset="0"/>
              </a:rPr>
              <a:t>if </a:t>
            </a:r>
          </a:p>
          <a:p>
            <a:pPr marL="457200" indent="-457200">
              <a:lnSpc>
                <a:spcPct val="150000"/>
              </a:lnSpc>
            </a:pPr>
            <a:r>
              <a:rPr lang="en-US" b="1" dirty="0" smtClean="0">
                <a:latin typeface="Cambria" pitchFamily="18" charset="0"/>
              </a:rPr>
              <a:t>		EMP </a:t>
            </a:r>
            <a:r>
              <a:rPr lang="en-US" b="1" dirty="0" smtClean="0"/>
              <a:t>⋈ </a:t>
            </a:r>
            <a:r>
              <a:rPr lang="en-US" b="1" dirty="0" smtClean="0">
                <a:latin typeface="Cambria" pitchFamily="18" charset="0"/>
              </a:rPr>
              <a:t> DEPT   =  EMP_DEPT         Natural Join of EMP and DEPT is equal to EMP_DEPT                         </a:t>
            </a:r>
            <a:endParaRPr lang="en-US" dirty="0" smtClean="0">
              <a:latin typeface="Cambria"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04800"/>
            <a:ext cx="8763000" cy="461665"/>
          </a:xfrm>
          <a:prstGeom prst="rect">
            <a:avLst/>
          </a:prstGeom>
        </p:spPr>
        <p:txBody>
          <a:bodyPr wrap="square">
            <a:spAutoFit/>
          </a:bodyPr>
          <a:lstStyle/>
          <a:p>
            <a:pPr algn="ctr"/>
            <a:endParaRPr lang="en-US" sz="2400" b="1" dirty="0"/>
          </a:p>
        </p:txBody>
      </p:sp>
      <p:sp>
        <p:nvSpPr>
          <p:cNvPr id="1029" name="Rectangle 5"/>
          <p:cNvSpPr>
            <a:spLocks noChangeArrowheads="1"/>
          </p:cNvSpPr>
          <p:nvPr/>
        </p:nvSpPr>
        <p:spPr bwMode="auto">
          <a:xfrm>
            <a:off x="0" y="-945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Box 8"/>
          <p:cNvSpPr txBox="1"/>
          <p:nvPr/>
        </p:nvSpPr>
        <p:spPr>
          <a:xfrm>
            <a:off x="152400" y="533400"/>
            <a:ext cx="8763000" cy="5493812"/>
          </a:xfrm>
          <a:prstGeom prst="rect">
            <a:avLst/>
          </a:prstGeom>
          <a:noFill/>
        </p:spPr>
        <p:txBody>
          <a:bodyPr wrap="square" rtlCol="0">
            <a:spAutoFit/>
          </a:bodyPr>
          <a:lstStyle/>
          <a:p>
            <a:pPr marL="457200" indent="-457200" algn="just" fontAlgn="base">
              <a:lnSpc>
                <a:spcPct val="150000"/>
              </a:lnSpc>
              <a:buFont typeface="Wingdings" pitchFamily="2" charset="2"/>
              <a:buChar char="v"/>
            </a:pPr>
            <a:r>
              <a:rPr lang="en-US" dirty="0" smtClean="0">
                <a:latin typeface="Cambria" pitchFamily="18" charset="0"/>
              </a:rPr>
              <a:t>If we decompose a relation R into relations R1 and R2,</a:t>
            </a:r>
          </a:p>
          <a:p>
            <a:pPr marL="914400" lvl="1" indent="-457200" algn="just" fontAlgn="base">
              <a:lnSpc>
                <a:spcPct val="150000"/>
              </a:lnSpc>
              <a:buFont typeface="+mj-lt"/>
              <a:buAutoNum type="arabicParenR"/>
            </a:pPr>
            <a:r>
              <a:rPr lang="en-US" b="1" dirty="0" smtClean="0">
                <a:solidFill>
                  <a:srgbClr val="0000FF"/>
                </a:solidFill>
                <a:latin typeface="Cambria" pitchFamily="18" charset="0"/>
              </a:rPr>
              <a:t>Decomposition is </a:t>
            </a:r>
            <a:r>
              <a:rPr lang="en-US" b="1" dirty="0" err="1" smtClean="0">
                <a:solidFill>
                  <a:srgbClr val="0000FF"/>
                </a:solidFill>
                <a:latin typeface="Cambria" pitchFamily="18" charset="0"/>
              </a:rPr>
              <a:t>lossy</a:t>
            </a:r>
            <a:r>
              <a:rPr lang="en-US" b="1" dirty="0" smtClean="0">
                <a:solidFill>
                  <a:srgbClr val="0000FF"/>
                </a:solidFill>
                <a:latin typeface="Cambria" pitchFamily="18" charset="0"/>
              </a:rPr>
              <a:t> if R1 </a:t>
            </a:r>
            <a:r>
              <a:rPr lang="en-US" b="1" dirty="0" smtClean="0"/>
              <a:t>⋈</a:t>
            </a:r>
            <a:r>
              <a:rPr lang="en-US" b="1" dirty="0" smtClean="0">
                <a:solidFill>
                  <a:srgbClr val="0000FF"/>
                </a:solidFill>
                <a:latin typeface="Cambria" pitchFamily="18" charset="0"/>
              </a:rPr>
              <a:t>  R2 </a:t>
            </a:r>
            <a:r>
              <a:rPr lang="en-US" b="1" dirty="0" smtClean="0">
                <a:latin typeface="Cambria" pitchFamily="18" charset="0"/>
              </a:rPr>
              <a:t> </a:t>
            </a:r>
            <a:r>
              <a:rPr lang="el-GR" b="1" dirty="0" smtClean="0">
                <a:latin typeface="Cambria" pitchFamily="18" charset="0"/>
              </a:rPr>
              <a:t>Ͻ</a:t>
            </a:r>
            <a:r>
              <a:rPr lang="en-US" b="1" dirty="0" smtClean="0">
                <a:latin typeface="Cambria" pitchFamily="18" charset="0"/>
              </a:rPr>
              <a:t> </a:t>
            </a:r>
            <a:r>
              <a:rPr lang="en-US" b="1" dirty="0" smtClean="0">
                <a:solidFill>
                  <a:srgbClr val="0000FF"/>
                </a:solidFill>
                <a:latin typeface="Cambria" pitchFamily="18" charset="0"/>
              </a:rPr>
              <a:t> R</a:t>
            </a:r>
          </a:p>
          <a:p>
            <a:pPr marL="914400" lvl="1" indent="-457200" algn="just" fontAlgn="base">
              <a:lnSpc>
                <a:spcPct val="150000"/>
              </a:lnSpc>
              <a:buFont typeface="+mj-lt"/>
              <a:buAutoNum type="arabicParenR"/>
            </a:pPr>
            <a:r>
              <a:rPr lang="en-US" b="1" dirty="0" smtClean="0">
                <a:solidFill>
                  <a:srgbClr val="0000FF"/>
                </a:solidFill>
                <a:latin typeface="Cambria" pitchFamily="18" charset="0"/>
              </a:rPr>
              <a:t>Decomposition is lossless if R1 </a:t>
            </a:r>
            <a:r>
              <a:rPr lang="en-US" b="1" dirty="0" smtClean="0"/>
              <a:t>⋈</a:t>
            </a:r>
            <a:r>
              <a:rPr lang="en-US" b="1" dirty="0" smtClean="0">
                <a:solidFill>
                  <a:srgbClr val="0000FF"/>
                </a:solidFill>
                <a:latin typeface="Cambria" pitchFamily="18" charset="0"/>
              </a:rPr>
              <a:t> R2 = R</a:t>
            </a:r>
          </a:p>
          <a:p>
            <a:pPr marL="457200" indent="-457200" algn="just" fontAlgn="base">
              <a:lnSpc>
                <a:spcPct val="150000"/>
              </a:lnSpc>
              <a:buFont typeface="Wingdings" pitchFamily="2" charset="2"/>
              <a:buChar char="v"/>
            </a:pPr>
            <a:r>
              <a:rPr lang="en-US" b="1" dirty="0" smtClean="0">
                <a:latin typeface="Cambria" pitchFamily="18" charset="0"/>
              </a:rPr>
              <a:t>To check for lossless join decomposition using FD set, following conditions must hold:</a:t>
            </a:r>
            <a:endParaRPr lang="en-US" dirty="0" smtClean="0">
              <a:latin typeface="Cambria" pitchFamily="18" charset="0"/>
            </a:endParaRPr>
          </a:p>
          <a:p>
            <a:pPr marL="854075" indent="-396875" algn="just" fontAlgn="base">
              <a:lnSpc>
                <a:spcPct val="150000"/>
              </a:lnSpc>
              <a:buFont typeface="+mj-lt"/>
              <a:buAutoNum type="arabicParenR"/>
            </a:pPr>
            <a:r>
              <a:rPr lang="en-US" b="1" dirty="0" smtClean="0">
                <a:solidFill>
                  <a:srgbClr val="0000FF"/>
                </a:solidFill>
                <a:latin typeface="Cambria" pitchFamily="18" charset="0"/>
              </a:rPr>
              <a:t>Union of Attributes of R1 and R2 must be equal to attribute of R. Each attribute of R must be either in R1 or in R2. </a:t>
            </a:r>
          </a:p>
          <a:p>
            <a:pPr marL="854075" indent="-396875" algn="just" fontAlgn="base">
              <a:lnSpc>
                <a:spcPct val="150000"/>
              </a:lnSpc>
            </a:pPr>
            <a:r>
              <a:rPr lang="en-US" b="1" dirty="0" smtClean="0">
                <a:solidFill>
                  <a:srgbClr val="0000FF"/>
                </a:solidFill>
                <a:latin typeface="Cambria" pitchFamily="18" charset="0"/>
              </a:rPr>
              <a:t>				</a:t>
            </a:r>
            <a:r>
              <a:rPr lang="en-US" b="1" dirty="0" err="1" smtClean="0">
                <a:solidFill>
                  <a:srgbClr val="C00000"/>
                </a:solidFill>
                <a:latin typeface="Cambria" pitchFamily="18" charset="0"/>
              </a:rPr>
              <a:t>Att</a:t>
            </a:r>
            <a:r>
              <a:rPr lang="en-US" b="1" dirty="0" smtClean="0">
                <a:solidFill>
                  <a:srgbClr val="C00000"/>
                </a:solidFill>
                <a:latin typeface="Cambria" pitchFamily="18" charset="0"/>
              </a:rPr>
              <a:t>(R1) U </a:t>
            </a:r>
            <a:r>
              <a:rPr lang="en-US" b="1" dirty="0" err="1" smtClean="0">
                <a:solidFill>
                  <a:srgbClr val="C00000"/>
                </a:solidFill>
                <a:latin typeface="Cambria" pitchFamily="18" charset="0"/>
              </a:rPr>
              <a:t>Att</a:t>
            </a:r>
            <a:r>
              <a:rPr lang="en-US" b="1" dirty="0" smtClean="0">
                <a:solidFill>
                  <a:srgbClr val="C00000"/>
                </a:solidFill>
                <a:latin typeface="Cambria" pitchFamily="18" charset="0"/>
              </a:rPr>
              <a:t>(R2) = </a:t>
            </a:r>
            <a:r>
              <a:rPr lang="en-US" b="1" dirty="0" err="1" smtClean="0">
                <a:solidFill>
                  <a:srgbClr val="C00000"/>
                </a:solidFill>
                <a:latin typeface="Cambria" pitchFamily="18" charset="0"/>
              </a:rPr>
              <a:t>Att</a:t>
            </a:r>
            <a:r>
              <a:rPr lang="en-US" b="1" dirty="0" smtClean="0">
                <a:solidFill>
                  <a:srgbClr val="C00000"/>
                </a:solidFill>
                <a:latin typeface="Cambria" pitchFamily="18" charset="0"/>
              </a:rPr>
              <a:t>(R)</a:t>
            </a:r>
          </a:p>
          <a:p>
            <a:pPr marL="854075" indent="-396875" algn="just" fontAlgn="base">
              <a:lnSpc>
                <a:spcPct val="150000"/>
              </a:lnSpc>
              <a:buFont typeface="+mj-lt"/>
              <a:buAutoNum type="arabicParenR"/>
            </a:pPr>
            <a:r>
              <a:rPr lang="en-US" b="1" dirty="0" smtClean="0">
                <a:solidFill>
                  <a:srgbClr val="0000FF"/>
                </a:solidFill>
                <a:latin typeface="Cambria" pitchFamily="18" charset="0"/>
              </a:rPr>
              <a:t>Intersection of Attributes of R1 and R2 must not be NULL. </a:t>
            </a:r>
          </a:p>
          <a:p>
            <a:pPr marL="1311275" lvl="1" indent="-396875" algn="just" fontAlgn="base">
              <a:lnSpc>
                <a:spcPct val="150000"/>
              </a:lnSpc>
            </a:pPr>
            <a:r>
              <a:rPr lang="en-US" b="1" dirty="0" smtClean="0">
                <a:solidFill>
                  <a:srgbClr val="0000FF"/>
                </a:solidFill>
                <a:latin typeface="Cambria" pitchFamily="18" charset="0"/>
              </a:rPr>
              <a:t>			</a:t>
            </a:r>
            <a:r>
              <a:rPr lang="en-US" b="1" dirty="0" err="1" smtClean="0">
                <a:solidFill>
                  <a:srgbClr val="C00000"/>
                </a:solidFill>
                <a:latin typeface="Cambria" pitchFamily="18" charset="0"/>
              </a:rPr>
              <a:t>Att</a:t>
            </a:r>
            <a:r>
              <a:rPr lang="en-US" b="1" dirty="0" smtClean="0">
                <a:solidFill>
                  <a:srgbClr val="C00000"/>
                </a:solidFill>
                <a:latin typeface="Cambria" pitchFamily="18" charset="0"/>
              </a:rPr>
              <a:t>(R1) ∩ </a:t>
            </a:r>
            <a:r>
              <a:rPr lang="en-US" b="1" dirty="0" err="1" smtClean="0">
                <a:solidFill>
                  <a:srgbClr val="C00000"/>
                </a:solidFill>
                <a:latin typeface="Cambria" pitchFamily="18" charset="0"/>
              </a:rPr>
              <a:t>Att</a:t>
            </a:r>
            <a:r>
              <a:rPr lang="en-US" b="1" dirty="0" smtClean="0">
                <a:solidFill>
                  <a:srgbClr val="C00000"/>
                </a:solidFill>
                <a:latin typeface="Cambria" pitchFamily="18" charset="0"/>
              </a:rPr>
              <a:t>(R2) ≠ Φ</a:t>
            </a:r>
          </a:p>
          <a:p>
            <a:pPr marL="854075" indent="-396875" algn="just" fontAlgn="base">
              <a:lnSpc>
                <a:spcPct val="150000"/>
              </a:lnSpc>
              <a:buFont typeface="+mj-lt"/>
              <a:buAutoNum type="arabicParenR"/>
            </a:pPr>
            <a:r>
              <a:rPr lang="en-US" b="1" dirty="0" smtClean="0">
                <a:solidFill>
                  <a:srgbClr val="0000FF"/>
                </a:solidFill>
                <a:latin typeface="Cambria" pitchFamily="18" charset="0"/>
              </a:rPr>
              <a:t>Common attribute must be a key for at least one relation (R1 or R2) 			</a:t>
            </a:r>
            <a:r>
              <a:rPr lang="en-US" b="1" dirty="0" err="1" smtClean="0">
                <a:solidFill>
                  <a:srgbClr val="C00000"/>
                </a:solidFill>
                <a:latin typeface="Cambria" pitchFamily="18" charset="0"/>
              </a:rPr>
              <a:t>Att</a:t>
            </a:r>
            <a:r>
              <a:rPr lang="en-US" b="1" dirty="0" smtClean="0">
                <a:solidFill>
                  <a:srgbClr val="C00000"/>
                </a:solidFill>
                <a:latin typeface="Cambria" pitchFamily="18" charset="0"/>
              </a:rPr>
              <a:t>(R1) ∩ </a:t>
            </a:r>
            <a:r>
              <a:rPr lang="en-US" b="1" dirty="0" err="1" smtClean="0">
                <a:solidFill>
                  <a:srgbClr val="C00000"/>
                </a:solidFill>
                <a:latin typeface="Cambria" pitchFamily="18" charset="0"/>
              </a:rPr>
              <a:t>Att</a:t>
            </a:r>
            <a:r>
              <a:rPr lang="en-US" b="1" dirty="0" smtClean="0">
                <a:solidFill>
                  <a:srgbClr val="C00000"/>
                </a:solidFill>
                <a:latin typeface="Cambria" pitchFamily="18" charset="0"/>
              </a:rPr>
              <a:t>(R2) -&gt; </a:t>
            </a:r>
            <a:r>
              <a:rPr lang="en-US" b="1" dirty="0" err="1" smtClean="0">
                <a:solidFill>
                  <a:srgbClr val="C00000"/>
                </a:solidFill>
                <a:latin typeface="Cambria" pitchFamily="18" charset="0"/>
              </a:rPr>
              <a:t>Att</a:t>
            </a:r>
            <a:r>
              <a:rPr lang="en-US" b="1" dirty="0" smtClean="0">
                <a:solidFill>
                  <a:srgbClr val="C00000"/>
                </a:solidFill>
                <a:latin typeface="Cambria" pitchFamily="18" charset="0"/>
              </a:rPr>
              <a:t>(R1) or </a:t>
            </a:r>
            <a:r>
              <a:rPr lang="en-US" b="1" dirty="0" err="1" smtClean="0">
                <a:solidFill>
                  <a:srgbClr val="C00000"/>
                </a:solidFill>
                <a:latin typeface="Cambria" pitchFamily="18" charset="0"/>
              </a:rPr>
              <a:t>Att</a:t>
            </a:r>
            <a:r>
              <a:rPr lang="en-US" b="1" dirty="0" smtClean="0">
                <a:solidFill>
                  <a:srgbClr val="C00000"/>
                </a:solidFill>
                <a:latin typeface="Cambria" pitchFamily="18" charset="0"/>
              </a:rPr>
              <a:t>(R1) ∩ </a:t>
            </a:r>
            <a:r>
              <a:rPr lang="en-US" b="1" dirty="0" err="1" smtClean="0">
                <a:solidFill>
                  <a:srgbClr val="C00000"/>
                </a:solidFill>
                <a:latin typeface="Cambria" pitchFamily="18" charset="0"/>
              </a:rPr>
              <a:t>Att</a:t>
            </a:r>
            <a:r>
              <a:rPr lang="en-US" b="1" dirty="0" smtClean="0">
                <a:solidFill>
                  <a:srgbClr val="C00000"/>
                </a:solidFill>
                <a:latin typeface="Cambria" pitchFamily="18" charset="0"/>
              </a:rPr>
              <a:t>(R2) -&gt; </a:t>
            </a:r>
            <a:r>
              <a:rPr lang="en-US" b="1" dirty="0" err="1" smtClean="0">
                <a:solidFill>
                  <a:srgbClr val="C00000"/>
                </a:solidFill>
                <a:latin typeface="Cambria" pitchFamily="18" charset="0"/>
              </a:rPr>
              <a:t>Att</a:t>
            </a:r>
            <a:r>
              <a:rPr lang="en-US" b="1" dirty="0" smtClean="0">
                <a:solidFill>
                  <a:srgbClr val="C00000"/>
                </a:solidFill>
                <a:latin typeface="Cambria" pitchFamily="18" charset="0"/>
              </a:rPr>
              <a:t>(R2)</a:t>
            </a:r>
          </a:p>
          <a:p>
            <a:pPr algn="just">
              <a:lnSpc>
                <a:spcPct val="150000"/>
              </a:lnSpc>
            </a:pPr>
            <a:endParaRPr lang="en-US" dirty="0">
              <a:solidFill>
                <a:srgbClr val="C00000"/>
              </a:solidFill>
              <a:latin typeface="Cambria"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04800"/>
            <a:ext cx="8763000" cy="461665"/>
          </a:xfrm>
          <a:prstGeom prst="rect">
            <a:avLst/>
          </a:prstGeom>
        </p:spPr>
        <p:txBody>
          <a:bodyPr wrap="square">
            <a:spAutoFit/>
          </a:bodyPr>
          <a:lstStyle/>
          <a:p>
            <a:pPr algn="ctr"/>
            <a:endParaRPr lang="en-US" sz="2400" b="1" dirty="0"/>
          </a:p>
        </p:txBody>
      </p:sp>
      <p:sp>
        <p:nvSpPr>
          <p:cNvPr id="1029" name="Rectangle 5"/>
          <p:cNvSpPr>
            <a:spLocks noChangeArrowheads="1"/>
          </p:cNvSpPr>
          <p:nvPr/>
        </p:nvSpPr>
        <p:spPr bwMode="auto">
          <a:xfrm>
            <a:off x="0" y="-945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152400" y="228600"/>
            <a:ext cx="8763000" cy="5632311"/>
          </a:xfrm>
          <a:prstGeom prst="rect">
            <a:avLst/>
          </a:prstGeom>
          <a:noFill/>
        </p:spPr>
        <p:txBody>
          <a:bodyPr wrap="square" rtlCol="0">
            <a:spAutoFit/>
          </a:bodyPr>
          <a:lstStyle/>
          <a:p>
            <a:r>
              <a:rPr lang="en-US" sz="2000" b="1" dirty="0" smtClean="0">
                <a:latin typeface="Cambria" pitchFamily="18" charset="0"/>
              </a:rPr>
              <a:t>Dependency Preserving</a:t>
            </a:r>
          </a:p>
          <a:p>
            <a:endParaRPr lang="en-US" sz="2000" b="1" dirty="0" smtClean="0">
              <a:latin typeface="Cambria" pitchFamily="18" charset="0"/>
            </a:endParaRPr>
          </a:p>
          <a:p>
            <a:pPr marL="457200" indent="-457200" algn="just" fontAlgn="base">
              <a:lnSpc>
                <a:spcPct val="150000"/>
              </a:lnSpc>
              <a:buFont typeface="Wingdings" pitchFamily="2" charset="2"/>
              <a:buChar char="v"/>
            </a:pPr>
            <a:r>
              <a:rPr lang="en-US" sz="2000" dirty="0" smtClean="0">
                <a:latin typeface="Cambria" pitchFamily="18" charset="0"/>
              </a:rPr>
              <a:t>A Decomposition D = { R1, R2, R3….</a:t>
            </a:r>
            <a:r>
              <a:rPr lang="en-US" sz="2000" dirty="0" err="1" smtClean="0">
                <a:latin typeface="Cambria" pitchFamily="18" charset="0"/>
              </a:rPr>
              <a:t>Rn</a:t>
            </a:r>
            <a:r>
              <a:rPr lang="en-US" sz="2000" dirty="0" smtClean="0">
                <a:latin typeface="Cambria" pitchFamily="18" charset="0"/>
              </a:rPr>
              <a:t> } of R is dependency preserving </a:t>
            </a:r>
            <a:r>
              <a:rPr lang="en-US" sz="2000" dirty="0" err="1" smtClean="0">
                <a:latin typeface="Cambria" pitchFamily="18" charset="0"/>
              </a:rPr>
              <a:t>wrt</a:t>
            </a:r>
            <a:r>
              <a:rPr lang="en-US" sz="2000" dirty="0" smtClean="0">
                <a:latin typeface="Cambria" pitchFamily="18" charset="0"/>
              </a:rPr>
              <a:t> a set F of Functional dependency if</a:t>
            </a:r>
          </a:p>
          <a:p>
            <a:pPr marL="457200" indent="-457200" algn="just">
              <a:lnSpc>
                <a:spcPct val="150000"/>
              </a:lnSpc>
            </a:pPr>
            <a:r>
              <a:rPr lang="en-US" sz="2000" b="1" dirty="0" smtClean="0">
                <a:latin typeface="Cambria" pitchFamily="18" charset="0"/>
              </a:rPr>
              <a:t>				(F1 ∪ F2 ∪ … ∪ Fm)+ = F+.</a:t>
            </a:r>
            <a:r>
              <a:rPr lang="en-US" sz="2000" dirty="0" smtClean="0">
                <a:latin typeface="Cambria" pitchFamily="18" charset="0"/>
              </a:rPr>
              <a:t> </a:t>
            </a:r>
          </a:p>
          <a:p>
            <a:pPr marL="457200" indent="-457200" algn="just">
              <a:lnSpc>
                <a:spcPct val="150000"/>
              </a:lnSpc>
              <a:buFont typeface="Wingdings" pitchFamily="2" charset="2"/>
              <a:buChar char="v"/>
            </a:pPr>
            <a:r>
              <a:rPr lang="en-US" sz="2000" dirty="0" smtClean="0">
                <a:latin typeface="Cambria" pitchFamily="18" charset="0"/>
              </a:rPr>
              <a:t>Consider a relation R </a:t>
            </a:r>
          </a:p>
          <a:p>
            <a:pPr marL="457200" indent="-457200" algn="just">
              <a:lnSpc>
                <a:spcPct val="150000"/>
              </a:lnSpc>
            </a:pPr>
            <a:r>
              <a:rPr lang="en-US" sz="2000" dirty="0" smtClean="0">
                <a:latin typeface="Cambria" pitchFamily="18" charset="0"/>
              </a:rPr>
              <a:t>	R ---&gt; F{...with some functional dependency(FD)....} </a:t>
            </a:r>
          </a:p>
          <a:p>
            <a:pPr marL="457200" indent="-457200" algn="just">
              <a:lnSpc>
                <a:spcPct val="150000"/>
              </a:lnSpc>
            </a:pPr>
            <a:r>
              <a:rPr lang="en-US" sz="2000" dirty="0" smtClean="0">
                <a:latin typeface="Cambria" pitchFamily="18" charset="0"/>
              </a:rPr>
              <a:t>	R is decomposed or divided into R1 with FD { f1 } and R2 with { f2 },</a:t>
            </a:r>
          </a:p>
          <a:p>
            <a:pPr marL="457200" indent="-457200" algn="just">
              <a:lnSpc>
                <a:spcPct val="150000"/>
              </a:lnSpc>
            </a:pPr>
            <a:r>
              <a:rPr lang="en-US" sz="2000" dirty="0" smtClean="0">
                <a:latin typeface="Cambria" pitchFamily="18" charset="0"/>
              </a:rPr>
              <a:t>	 then there can be three cases: </a:t>
            </a:r>
          </a:p>
          <a:p>
            <a:pPr marL="914400" indent="-457200" algn="just">
              <a:lnSpc>
                <a:spcPct val="150000"/>
              </a:lnSpc>
              <a:buFont typeface="+mj-lt"/>
              <a:buAutoNum type="arabicParenR"/>
            </a:pPr>
            <a:r>
              <a:rPr lang="en-US" sz="2000" b="1" dirty="0" smtClean="0">
                <a:latin typeface="Cambria" pitchFamily="18" charset="0"/>
              </a:rPr>
              <a:t>f1 U f2 = F</a:t>
            </a:r>
            <a:r>
              <a:rPr lang="en-US" sz="2000" dirty="0" smtClean="0">
                <a:latin typeface="Cambria" pitchFamily="18" charset="0"/>
              </a:rPr>
              <a:t> -----&gt; Decomposition is dependency preserving. </a:t>
            </a:r>
          </a:p>
          <a:p>
            <a:pPr marL="914400" indent="-457200" algn="just">
              <a:lnSpc>
                <a:spcPct val="150000"/>
              </a:lnSpc>
              <a:buFont typeface="+mj-lt"/>
              <a:buAutoNum type="arabicParenR"/>
            </a:pPr>
            <a:r>
              <a:rPr lang="en-US" sz="2000" b="1" dirty="0" smtClean="0">
                <a:latin typeface="Cambria" pitchFamily="18" charset="0"/>
              </a:rPr>
              <a:t>f1 U f2</a:t>
            </a:r>
            <a:r>
              <a:rPr lang="en-US" sz="2000" dirty="0" smtClean="0">
                <a:latin typeface="Cambria" pitchFamily="18" charset="0"/>
              </a:rPr>
              <a:t> is a subset of F -----&gt; Not Dependency preserving. </a:t>
            </a:r>
          </a:p>
          <a:p>
            <a:pPr marL="914400" indent="-457200" algn="just">
              <a:lnSpc>
                <a:spcPct val="150000"/>
              </a:lnSpc>
              <a:buFont typeface="+mj-lt"/>
              <a:buAutoNum type="arabicParenR"/>
            </a:pPr>
            <a:r>
              <a:rPr lang="en-US" sz="2000" b="1" dirty="0" smtClean="0">
                <a:latin typeface="Cambria" pitchFamily="18" charset="0"/>
              </a:rPr>
              <a:t>f1 U f2 </a:t>
            </a:r>
            <a:r>
              <a:rPr lang="en-US" sz="2000" dirty="0" smtClean="0">
                <a:latin typeface="Cambria" pitchFamily="18" charset="0"/>
              </a:rPr>
              <a:t>is a super set of F -----&gt; This case is not possible.</a:t>
            </a:r>
          </a:p>
          <a:p>
            <a:pPr marL="914400" indent="-457200">
              <a:buFont typeface="+mj-lt"/>
              <a:buAutoNum type="arabicParenR"/>
            </a:pPr>
            <a:endParaRPr lang="en-US" sz="2000" b="1" dirty="0" smtClean="0">
              <a:latin typeface="Cambria"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04800"/>
            <a:ext cx="8763000" cy="461665"/>
          </a:xfrm>
          <a:prstGeom prst="rect">
            <a:avLst/>
          </a:prstGeom>
        </p:spPr>
        <p:txBody>
          <a:bodyPr wrap="square">
            <a:spAutoFit/>
          </a:bodyPr>
          <a:lstStyle/>
          <a:p>
            <a:pPr algn="ctr"/>
            <a:endParaRPr lang="en-US" sz="2400" b="1" dirty="0"/>
          </a:p>
        </p:txBody>
      </p:sp>
      <p:sp>
        <p:nvSpPr>
          <p:cNvPr id="1029" name="Rectangle 5"/>
          <p:cNvSpPr>
            <a:spLocks noChangeArrowheads="1"/>
          </p:cNvSpPr>
          <p:nvPr/>
        </p:nvSpPr>
        <p:spPr bwMode="auto">
          <a:xfrm>
            <a:off x="0" y="-945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152400" y="228600"/>
            <a:ext cx="8763000" cy="2062103"/>
          </a:xfrm>
          <a:prstGeom prst="rect">
            <a:avLst/>
          </a:prstGeom>
          <a:noFill/>
        </p:spPr>
        <p:txBody>
          <a:bodyPr wrap="square" rtlCol="0">
            <a:spAutoFit/>
          </a:bodyPr>
          <a:lstStyle/>
          <a:p>
            <a:pPr marL="457200" indent="-457200">
              <a:lnSpc>
                <a:spcPct val="150000"/>
              </a:lnSpc>
              <a:buFont typeface="Wingdings" pitchFamily="2" charset="2"/>
              <a:buChar char="v"/>
            </a:pPr>
            <a:r>
              <a:rPr lang="en-US" b="1" dirty="0" smtClean="0">
                <a:latin typeface="Cambria" pitchFamily="18" charset="0"/>
              </a:rPr>
              <a:t>Consider a schema R(A,B,C,D) and functional dependencies A-&gt;B and C-&gt;D. Then the decomposition of R into R1(AB) and R2(CD) is</a:t>
            </a:r>
          </a:p>
          <a:p>
            <a:pPr marL="457200" indent="-457200">
              <a:lnSpc>
                <a:spcPct val="150000"/>
              </a:lnSpc>
            </a:pPr>
            <a:r>
              <a:rPr lang="en-US" dirty="0" smtClean="0">
                <a:latin typeface="Cambria" pitchFamily="18" charset="0"/>
              </a:rPr>
              <a:t>			</a:t>
            </a:r>
            <a:r>
              <a:rPr lang="en-US" b="1" dirty="0" smtClean="0">
                <a:solidFill>
                  <a:srgbClr val="0000FF"/>
                </a:solidFill>
                <a:latin typeface="Cambria" pitchFamily="18" charset="0"/>
              </a:rPr>
              <a:t>A-&gt;B can be ensured in R1(AB) and C-&gt;D can be ensured in R2(CD). Hence it is dependency preserving decomposition</a:t>
            </a:r>
            <a:r>
              <a:rPr lang="en-US" dirty="0" smtClean="0">
                <a:latin typeface="Cambria" pitchFamily="18" charset="0"/>
              </a:rPr>
              <a:t>.</a:t>
            </a:r>
            <a:endParaRPr lang="en-US" b="1" dirty="0" smtClean="0">
              <a:latin typeface="Cambria" pitchFamily="18" charset="0"/>
            </a:endParaRPr>
          </a:p>
          <a:p>
            <a:pPr marL="914400" indent="-457200"/>
            <a:endParaRPr lang="en-US" sz="2000" b="1" dirty="0" smtClean="0">
              <a:latin typeface="Cambria"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04800"/>
            <a:ext cx="8763000" cy="461665"/>
          </a:xfrm>
          <a:prstGeom prst="rect">
            <a:avLst/>
          </a:prstGeom>
        </p:spPr>
        <p:txBody>
          <a:bodyPr wrap="square">
            <a:spAutoFit/>
          </a:bodyPr>
          <a:lstStyle/>
          <a:p>
            <a:pPr algn="ctr"/>
            <a:endParaRPr lang="en-US" sz="2400" b="1" dirty="0"/>
          </a:p>
        </p:txBody>
      </p:sp>
      <p:sp>
        <p:nvSpPr>
          <p:cNvPr id="1029" name="Rectangle 5"/>
          <p:cNvSpPr>
            <a:spLocks noChangeArrowheads="1"/>
          </p:cNvSpPr>
          <p:nvPr/>
        </p:nvSpPr>
        <p:spPr bwMode="auto">
          <a:xfrm>
            <a:off x="0" y="-945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152400" y="228600"/>
            <a:ext cx="8763000" cy="1323439"/>
          </a:xfrm>
          <a:prstGeom prst="rect">
            <a:avLst/>
          </a:prstGeom>
          <a:noFill/>
        </p:spPr>
        <p:txBody>
          <a:bodyPr wrap="square" rtlCol="0">
            <a:spAutoFit/>
          </a:bodyPr>
          <a:lstStyle/>
          <a:p>
            <a:pPr marL="914400" indent="-457200"/>
            <a:r>
              <a:rPr lang="en-US" sz="2000" b="1" dirty="0" smtClean="0">
                <a:latin typeface="Cambria" pitchFamily="18" charset="0"/>
              </a:rPr>
              <a:t>Consider a Relation R(A,B,C,D,E) with FD’s </a:t>
            </a:r>
          </a:p>
          <a:p>
            <a:pPr marL="914400" indent="-457200"/>
            <a:r>
              <a:rPr lang="en-US" sz="2000" b="1" dirty="0" smtClean="0">
                <a:latin typeface="Cambria" pitchFamily="18" charset="0"/>
              </a:rPr>
              <a:t>F = {A</a:t>
            </a:r>
            <a:r>
              <a:rPr lang="en-US" sz="2000" b="1" dirty="0" smtClean="0">
                <a:latin typeface="Cambria" pitchFamily="18" charset="0"/>
                <a:sym typeface="Wingdings" pitchFamily="2" charset="2"/>
              </a:rPr>
              <a:t>B,BC,CD,DA}</a:t>
            </a:r>
          </a:p>
          <a:p>
            <a:pPr marL="914400" indent="-457200"/>
            <a:r>
              <a:rPr lang="en-US" sz="2000" b="1" dirty="0" smtClean="0">
                <a:latin typeface="Cambria" pitchFamily="18" charset="0"/>
                <a:sym typeface="Wingdings" pitchFamily="2" charset="2"/>
              </a:rPr>
              <a:t>If R(A,B,C,D,E) is decomposed into R1(ABC) and R2(CDE)</a:t>
            </a:r>
          </a:p>
          <a:p>
            <a:pPr marL="914400" indent="-457200"/>
            <a:r>
              <a:rPr lang="en-US" sz="2000" b="1" dirty="0" smtClean="0">
                <a:latin typeface="Cambria" pitchFamily="18" charset="0"/>
                <a:sym typeface="Wingdings" pitchFamily="2" charset="2"/>
              </a:rPr>
              <a:t>To Check the decomposition is Dependency preserving</a:t>
            </a:r>
            <a:endParaRPr lang="en-US" sz="2000" b="1" dirty="0" smtClean="0">
              <a:latin typeface="Cambria" pitchFamily="18" charset="0"/>
            </a:endParaRPr>
          </a:p>
        </p:txBody>
      </p:sp>
      <p:sp>
        <p:nvSpPr>
          <p:cNvPr id="5" name="TextBox 4"/>
          <p:cNvSpPr txBox="1"/>
          <p:nvPr/>
        </p:nvSpPr>
        <p:spPr>
          <a:xfrm>
            <a:off x="533400" y="1905000"/>
            <a:ext cx="6781800" cy="2031325"/>
          </a:xfrm>
          <a:prstGeom prst="rect">
            <a:avLst/>
          </a:prstGeom>
          <a:noFill/>
        </p:spPr>
        <p:txBody>
          <a:bodyPr wrap="square" rtlCol="0">
            <a:spAutoFit/>
          </a:bodyPr>
          <a:lstStyle/>
          <a:p>
            <a:r>
              <a:rPr lang="en-US" dirty="0" smtClean="0">
                <a:latin typeface="Cambria" pitchFamily="18" charset="0"/>
              </a:rPr>
              <a:t>R1(ABC)</a:t>
            </a:r>
          </a:p>
          <a:p>
            <a:r>
              <a:rPr lang="en-US" dirty="0" smtClean="0">
                <a:latin typeface="Cambria" pitchFamily="18" charset="0"/>
              </a:rPr>
              <a:t>Find A</a:t>
            </a:r>
            <a:r>
              <a:rPr lang="en-US" baseline="30000" dirty="0" smtClean="0">
                <a:latin typeface="Cambria" pitchFamily="18" charset="0"/>
              </a:rPr>
              <a:t>+</a:t>
            </a:r>
            <a:r>
              <a:rPr lang="en-US" dirty="0" smtClean="0">
                <a:latin typeface="Cambria" pitchFamily="18" charset="0"/>
              </a:rPr>
              <a:t>,B</a:t>
            </a:r>
            <a:r>
              <a:rPr lang="en-US" baseline="30000" dirty="0" smtClean="0">
                <a:latin typeface="Cambria" pitchFamily="18" charset="0"/>
              </a:rPr>
              <a:t>+</a:t>
            </a:r>
            <a:r>
              <a:rPr lang="en-US" dirty="0" smtClean="0">
                <a:latin typeface="Cambria" pitchFamily="18" charset="0"/>
              </a:rPr>
              <a:t>,C</a:t>
            </a:r>
            <a:r>
              <a:rPr lang="en-US" baseline="30000" dirty="0" smtClean="0">
                <a:latin typeface="Cambria" pitchFamily="18" charset="0"/>
              </a:rPr>
              <a:t>+</a:t>
            </a:r>
            <a:r>
              <a:rPr lang="en-US" dirty="0" smtClean="0">
                <a:latin typeface="Cambria" pitchFamily="18" charset="0"/>
              </a:rPr>
              <a:t> </a:t>
            </a:r>
            <a:r>
              <a:rPr lang="en-US" dirty="0" err="1" smtClean="0">
                <a:latin typeface="Cambria" pitchFamily="18" charset="0"/>
              </a:rPr>
              <a:t>w.r.t</a:t>
            </a:r>
            <a:r>
              <a:rPr lang="en-US" dirty="0" smtClean="0">
                <a:latin typeface="Cambria" pitchFamily="18" charset="0"/>
              </a:rPr>
              <a:t> FD’s of R</a:t>
            </a:r>
          </a:p>
          <a:p>
            <a:r>
              <a:rPr lang="en-US" b="1" dirty="0" smtClean="0">
                <a:latin typeface="Cambria" pitchFamily="18" charset="0"/>
              </a:rPr>
              <a:t>A</a:t>
            </a:r>
            <a:r>
              <a:rPr lang="en-US" b="1" baseline="30000" dirty="0" smtClean="0">
                <a:latin typeface="Cambria" pitchFamily="18" charset="0"/>
              </a:rPr>
              <a:t>+ </a:t>
            </a:r>
            <a:r>
              <a:rPr lang="en-US" b="1" dirty="0" smtClean="0">
                <a:latin typeface="Cambria" pitchFamily="18" charset="0"/>
              </a:rPr>
              <a:t> </a:t>
            </a:r>
            <a:r>
              <a:rPr lang="en-US" dirty="0" smtClean="0">
                <a:latin typeface="Cambria" pitchFamily="18" charset="0"/>
              </a:rPr>
              <a:t>= ABCD = A</a:t>
            </a:r>
            <a:r>
              <a:rPr lang="en-US" dirty="0" smtClean="0">
                <a:latin typeface="Cambria" pitchFamily="18" charset="0"/>
                <a:sym typeface="Wingdings" pitchFamily="2" charset="2"/>
              </a:rPr>
              <a:t>BC [ </a:t>
            </a:r>
            <a:r>
              <a:rPr lang="en-US" sz="1400" dirty="0" smtClean="0">
                <a:latin typeface="Cambria" pitchFamily="18" charset="0"/>
                <a:sym typeface="Wingdings" pitchFamily="2" charset="2"/>
              </a:rPr>
              <a:t>A is </a:t>
            </a:r>
            <a:r>
              <a:rPr lang="en-US" sz="1400" dirty="0" err="1" smtClean="0">
                <a:latin typeface="Cambria" pitchFamily="18" charset="0"/>
                <a:sym typeface="Wingdings" pitchFamily="2" charset="2"/>
              </a:rPr>
              <a:t>trival</a:t>
            </a:r>
            <a:r>
              <a:rPr lang="en-US" sz="1400" dirty="0" smtClean="0">
                <a:latin typeface="Cambria" pitchFamily="18" charset="0"/>
                <a:sym typeface="Wingdings" pitchFamily="2" charset="2"/>
              </a:rPr>
              <a:t> and D </a:t>
            </a:r>
            <a:r>
              <a:rPr lang="en-US" sz="1400" dirty="0" err="1" smtClean="0">
                <a:latin typeface="Cambria" pitchFamily="18" charset="0"/>
                <a:sym typeface="Wingdings" pitchFamily="2" charset="2"/>
              </a:rPr>
              <a:t>doesn</a:t>
            </a:r>
            <a:r>
              <a:rPr lang="en-US" sz="1400" dirty="0" smtClean="0">
                <a:latin typeface="Cambria" pitchFamily="18" charset="0"/>
                <a:sym typeface="Wingdings" pitchFamily="2" charset="2"/>
              </a:rPr>
              <a:t> not exists in R1.so remove A and D]</a:t>
            </a:r>
          </a:p>
          <a:p>
            <a:r>
              <a:rPr lang="en-US" b="1" dirty="0" smtClean="0">
                <a:latin typeface="Cambria" pitchFamily="18" charset="0"/>
              </a:rPr>
              <a:t>B</a:t>
            </a:r>
            <a:r>
              <a:rPr lang="en-US" b="1" baseline="30000" dirty="0" smtClean="0">
                <a:latin typeface="Cambria" pitchFamily="18" charset="0"/>
              </a:rPr>
              <a:t>+ </a:t>
            </a:r>
            <a:r>
              <a:rPr lang="en-US" dirty="0" smtClean="0">
                <a:latin typeface="Cambria" pitchFamily="18" charset="0"/>
              </a:rPr>
              <a:t>=  BCDA = B</a:t>
            </a:r>
            <a:r>
              <a:rPr lang="en-US" dirty="0" smtClean="0">
                <a:latin typeface="Cambria" pitchFamily="18" charset="0"/>
                <a:sym typeface="Wingdings" pitchFamily="2" charset="2"/>
              </a:rPr>
              <a:t>CA [ </a:t>
            </a:r>
            <a:r>
              <a:rPr lang="en-US" sz="1400" dirty="0" smtClean="0">
                <a:latin typeface="Cambria" pitchFamily="18" charset="0"/>
                <a:sym typeface="Wingdings" pitchFamily="2" charset="2"/>
              </a:rPr>
              <a:t>B is </a:t>
            </a:r>
            <a:r>
              <a:rPr lang="en-US" sz="1400" dirty="0" err="1" smtClean="0">
                <a:latin typeface="Cambria" pitchFamily="18" charset="0"/>
                <a:sym typeface="Wingdings" pitchFamily="2" charset="2"/>
              </a:rPr>
              <a:t>trival</a:t>
            </a:r>
            <a:r>
              <a:rPr lang="en-US" sz="1400" dirty="0" smtClean="0">
                <a:latin typeface="Cambria" pitchFamily="18" charset="0"/>
                <a:sym typeface="Wingdings" pitchFamily="2" charset="2"/>
              </a:rPr>
              <a:t> and D </a:t>
            </a:r>
            <a:r>
              <a:rPr lang="en-US" sz="1400" dirty="0" err="1" smtClean="0">
                <a:latin typeface="Cambria" pitchFamily="18" charset="0"/>
                <a:sym typeface="Wingdings" pitchFamily="2" charset="2"/>
              </a:rPr>
              <a:t>doesn</a:t>
            </a:r>
            <a:r>
              <a:rPr lang="en-US" sz="1400" dirty="0" smtClean="0">
                <a:latin typeface="Cambria" pitchFamily="18" charset="0"/>
                <a:sym typeface="Wingdings" pitchFamily="2" charset="2"/>
              </a:rPr>
              <a:t> not exists in R1.so remove A and D]</a:t>
            </a:r>
          </a:p>
          <a:p>
            <a:r>
              <a:rPr lang="en-US" b="1" dirty="0" smtClean="0">
                <a:latin typeface="Cambria" pitchFamily="18" charset="0"/>
              </a:rPr>
              <a:t>C</a:t>
            </a:r>
            <a:r>
              <a:rPr lang="en-US" b="1" baseline="30000" dirty="0" smtClean="0">
                <a:latin typeface="Cambria" pitchFamily="18" charset="0"/>
              </a:rPr>
              <a:t>+ </a:t>
            </a:r>
            <a:r>
              <a:rPr lang="en-US" dirty="0" smtClean="0">
                <a:latin typeface="Cambria" pitchFamily="18" charset="0"/>
              </a:rPr>
              <a:t>=  CDAB = C</a:t>
            </a:r>
            <a:r>
              <a:rPr lang="en-US" dirty="0" smtClean="0">
                <a:latin typeface="Cambria" pitchFamily="18" charset="0"/>
                <a:sym typeface="Wingdings" pitchFamily="2" charset="2"/>
              </a:rPr>
              <a:t>AB </a:t>
            </a:r>
            <a:r>
              <a:rPr lang="en-US" sz="1400" dirty="0" smtClean="0">
                <a:latin typeface="Cambria" pitchFamily="18" charset="0"/>
                <a:sym typeface="Wingdings" pitchFamily="2" charset="2"/>
              </a:rPr>
              <a:t>[ C is </a:t>
            </a:r>
            <a:r>
              <a:rPr lang="en-US" sz="1400" dirty="0" err="1" smtClean="0">
                <a:latin typeface="Cambria" pitchFamily="18" charset="0"/>
                <a:sym typeface="Wingdings" pitchFamily="2" charset="2"/>
              </a:rPr>
              <a:t>trival</a:t>
            </a:r>
            <a:r>
              <a:rPr lang="en-US" sz="1400" dirty="0" smtClean="0">
                <a:latin typeface="Cambria" pitchFamily="18" charset="0"/>
                <a:sym typeface="Wingdings" pitchFamily="2" charset="2"/>
              </a:rPr>
              <a:t> and D </a:t>
            </a:r>
            <a:r>
              <a:rPr lang="en-US" sz="1400" dirty="0" err="1" smtClean="0">
                <a:latin typeface="Cambria" pitchFamily="18" charset="0"/>
                <a:sym typeface="Wingdings" pitchFamily="2" charset="2"/>
              </a:rPr>
              <a:t>doesn</a:t>
            </a:r>
            <a:r>
              <a:rPr lang="en-US" sz="1400" dirty="0" smtClean="0">
                <a:latin typeface="Cambria" pitchFamily="18" charset="0"/>
                <a:sym typeface="Wingdings" pitchFamily="2" charset="2"/>
              </a:rPr>
              <a:t> not exists in R1.so remove A and D]</a:t>
            </a:r>
          </a:p>
          <a:p>
            <a:endParaRPr lang="en-US" dirty="0" smtClean="0">
              <a:latin typeface="Cambria" pitchFamily="18" charset="0"/>
              <a:sym typeface="Wingdings" pitchFamily="2" charset="2"/>
            </a:endParaRPr>
          </a:p>
          <a:p>
            <a:r>
              <a:rPr lang="en-US" b="1" dirty="0" smtClean="0">
                <a:solidFill>
                  <a:srgbClr val="0000FF"/>
                </a:solidFill>
                <a:latin typeface="Cambria" pitchFamily="18" charset="0"/>
                <a:sym typeface="Wingdings" pitchFamily="2" charset="2"/>
              </a:rPr>
              <a:t>So, F1 = {ABC,BCA,CAB}</a:t>
            </a:r>
            <a:r>
              <a:rPr lang="en-US" b="1" dirty="0" smtClean="0">
                <a:solidFill>
                  <a:srgbClr val="0000FF"/>
                </a:solidFill>
              </a:rPr>
              <a:t> </a:t>
            </a:r>
            <a:endParaRPr lang="en-US" b="1" baseline="30000" dirty="0">
              <a:solidFill>
                <a:srgbClr val="0000FF"/>
              </a:solidFill>
            </a:endParaRPr>
          </a:p>
        </p:txBody>
      </p:sp>
      <p:sp>
        <p:nvSpPr>
          <p:cNvPr id="13" name="TextBox 12"/>
          <p:cNvSpPr txBox="1"/>
          <p:nvPr/>
        </p:nvSpPr>
        <p:spPr>
          <a:xfrm>
            <a:off x="609600" y="4191000"/>
            <a:ext cx="6781800" cy="2031325"/>
          </a:xfrm>
          <a:prstGeom prst="rect">
            <a:avLst/>
          </a:prstGeom>
          <a:noFill/>
        </p:spPr>
        <p:txBody>
          <a:bodyPr wrap="square" rtlCol="0">
            <a:spAutoFit/>
          </a:bodyPr>
          <a:lstStyle/>
          <a:p>
            <a:r>
              <a:rPr lang="en-US" dirty="0" smtClean="0">
                <a:latin typeface="Cambria" pitchFamily="18" charset="0"/>
              </a:rPr>
              <a:t>R2 (CDE)</a:t>
            </a:r>
          </a:p>
          <a:p>
            <a:r>
              <a:rPr lang="en-US" dirty="0" smtClean="0">
                <a:latin typeface="Cambria" pitchFamily="18" charset="0"/>
              </a:rPr>
              <a:t>Find C</a:t>
            </a:r>
            <a:r>
              <a:rPr lang="en-US" baseline="30000" dirty="0" smtClean="0">
                <a:latin typeface="Cambria" pitchFamily="18" charset="0"/>
              </a:rPr>
              <a:t>+</a:t>
            </a:r>
            <a:r>
              <a:rPr lang="en-US" dirty="0" smtClean="0">
                <a:latin typeface="Cambria" pitchFamily="18" charset="0"/>
              </a:rPr>
              <a:t>,D</a:t>
            </a:r>
            <a:r>
              <a:rPr lang="en-US" baseline="30000" dirty="0" smtClean="0">
                <a:latin typeface="Cambria" pitchFamily="18" charset="0"/>
              </a:rPr>
              <a:t>+</a:t>
            </a:r>
            <a:r>
              <a:rPr lang="en-US" dirty="0" smtClean="0">
                <a:latin typeface="Cambria" pitchFamily="18" charset="0"/>
              </a:rPr>
              <a:t>,E</a:t>
            </a:r>
            <a:r>
              <a:rPr lang="en-US" baseline="30000" dirty="0" smtClean="0">
                <a:latin typeface="Cambria" pitchFamily="18" charset="0"/>
              </a:rPr>
              <a:t>+</a:t>
            </a:r>
            <a:r>
              <a:rPr lang="en-US" dirty="0" smtClean="0">
                <a:latin typeface="Cambria" pitchFamily="18" charset="0"/>
              </a:rPr>
              <a:t> </a:t>
            </a:r>
            <a:r>
              <a:rPr lang="en-US" dirty="0" err="1" smtClean="0">
                <a:latin typeface="Cambria" pitchFamily="18" charset="0"/>
              </a:rPr>
              <a:t>w.r.t</a:t>
            </a:r>
            <a:r>
              <a:rPr lang="en-US" dirty="0" smtClean="0">
                <a:latin typeface="Cambria" pitchFamily="18" charset="0"/>
              </a:rPr>
              <a:t> FD’s of R</a:t>
            </a:r>
          </a:p>
          <a:p>
            <a:r>
              <a:rPr lang="en-US" b="1" dirty="0" smtClean="0">
                <a:latin typeface="Cambria" pitchFamily="18" charset="0"/>
              </a:rPr>
              <a:t>C</a:t>
            </a:r>
            <a:r>
              <a:rPr lang="en-US" b="1" baseline="30000" dirty="0" smtClean="0">
                <a:latin typeface="Cambria" pitchFamily="18" charset="0"/>
              </a:rPr>
              <a:t>+ </a:t>
            </a:r>
            <a:r>
              <a:rPr lang="en-US" b="1" dirty="0" smtClean="0">
                <a:latin typeface="Cambria" pitchFamily="18" charset="0"/>
              </a:rPr>
              <a:t> </a:t>
            </a:r>
            <a:r>
              <a:rPr lang="en-US" dirty="0" smtClean="0">
                <a:latin typeface="Cambria" pitchFamily="18" charset="0"/>
              </a:rPr>
              <a:t>= CDAB = C</a:t>
            </a:r>
            <a:r>
              <a:rPr lang="en-US" dirty="0" smtClean="0">
                <a:latin typeface="Cambria" pitchFamily="18" charset="0"/>
                <a:sym typeface="Wingdings" pitchFamily="2" charset="2"/>
              </a:rPr>
              <a:t>D [ C </a:t>
            </a:r>
            <a:r>
              <a:rPr lang="en-US" sz="1400" dirty="0" smtClean="0">
                <a:latin typeface="Cambria" pitchFamily="18" charset="0"/>
                <a:sym typeface="Wingdings" pitchFamily="2" charset="2"/>
              </a:rPr>
              <a:t>is </a:t>
            </a:r>
            <a:r>
              <a:rPr lang="en-US" sz="1400" dirty="0" err="1" smtClean="0">
                <a:latin typeface="Cambria" pitchFamily="18" charset="0"/>
                <a:sym typeface="Wingdings" pitchFamily="2" charset="2"/>
              </a:rPr>
              <a:t>trival</a:t>
            </a:r>
            <a:r>
              <a:rPr lang="en-US" sz="1400" dirty="0" smtClean="0">
                <a:latin typeface="Cambria" pitchFamily="18" charset="0"/>
                <a:sym typeface="Wingdings" pitchFamily="2" charset="2"/>
              </a:rPr>
              <a:t> and A,B </a:t>
            </a:r>
            <a:r>
              <a:rPr lang="en-US" sz="1400" dirty="0" err="1" smtClean="0">
                <a:latin typeface="Cambria" pitchFamily="18" charset="0"/>
                <a:sym typeface="Wingdings" pitchFamily="2" charset="2"/>
              </a:rPr>
              <a:t>doesn</a:t>
            </a:r>
            <a:r>
              <a:rPr lang="en-US" sz="1400" dirty="0" smtClean="0">
                <a:latin typeface="Cambria" pitchFamily="18" charset="0"/>
                <a:sym typeface="Wingdings" pitchFamily="2" charset="2"/>
              </a:rPr>
              <a:t> not exists in R2.so remove A and B]</a:t>
            </a:r>
          </a:p>
          <a:p>
            <a:r>
              <a:rPr lang="en-US" b="1" dirty="0" smtClean="0">
                <a:latin typeface="Cambria" pitchFamily="18" charset="0"/>
              </a:rPr>
              <a:t>D</a:t>
            </a:r>
            <a:r>
              <a:rPr lang="en-US" b="1" baseline="30000" dirty="0" smtClean="0">
                <a:latin typeface="Cambria" pitchFamily="18" charset="0"/>
              </a:rPr>
              <a:t>+ </a:t>
            </a:r>
            <a:r>
              <a:rPr lang="en-US" dirty="0" smtClean="0">
                <a:latin typeface="Cambria" pitchFamily="18" charset="0"/>
              </a:rPr>
              <a:t>=  DABC = D</a:t>
            </a:r>
            <a:r>
              <a:rPr lang="en-US" dirty="0" smtClean="0">
                <a:latin typeface="Cambria" pitchFamily="18" charset="0"/>
                <a:sym typeface="Wingdings" pitchFamily="2" charset="2"/>
              </a:rPr>
              <a:t>C [D</a:t>
            </a:r>
            <a:r>
              <a:rPr lang="en-US" sz="1400" dirty="0" smtClean="0">
                <a:latin typeface="Cambria" pitchFamily="18" charset="0"/>
                <a:sym typeface="Wingdings" pitchFamily="2" charset="2"/>
              </a:rPr>
              <a:t> is </a:t>
            </a:r>
            <a:r>
              <a:rPr lang="en-US" sz="1400" dirty="0" err="1" smtClean="0">
                <a:latin typeface="Cambria" pitchFamily="18" charset="0"/>
                <a:sym typeface="Wingdings" pitchFamily="2" charset="2"/>
              </a:rPr>
              <a:t>trival</a:t>
            </a:r>
            <a:r>
              <a:rPr lang="en-US" sz="1400" dirty="0" smtClean="0">
                <a:latin typeface="Cambria" pitchFamily="18" charset="0"/>
                <a:sym typeface="Wingdings" pitchFamily="2" charset="2"/>
              </a:rPr>
              <a:t> and A,B </a:t>
            </a:r>
            <a:r>
              <a:rPr lang="en-US" sz="1400" dirty="0" err="1" smtClean="0">
                <a:latin typeface="Cambria" pitchFamily="18" charset="0"/>
                <a:sym typeface="Wingdings" pitchFamily="2" charset="2"/>
              </a:rPr>
              <a:t>doesn</a:t>
            </a:r>
            <a:r>
              <a:rPr lang="en-US" sz="1400" dirty="0" smtClean="0">
                <a:latin typeface="Cambria" pitchFamily="18" charset="0"/>
                <a:sym typeface="Wingdings" pitchFamily="2" charset="2"/>
              </a:rPr>
              <a:t> not exists in R2.so remove A and B]</a:t>
            </a:r>
          </a:p>
          <a:p>
            <a:r>
              <a:rPr lang="en-US" b="1" dirty="0" smtClean="0">
                <a:latin typeface="Cambria" pitchFamily="18" charset="0"/>
              </a:rPr>
              <a:t>E</a:t>
            </a:r>
            <a:r>
              <a:rPr lang="en-US" b="1" baseline="30000" dirty="0" smtClean="0">
                <a:latin typeface="Cambria" pitchFamily="18" charset="0"/>
              </a:rPr>
              <a:t>+ </a:t>
            </a:r>
            <a:r>
              <a:rPr lang="en-US" dirty="0" smtClean="0">
                <a:latin typeface="Cambria" pitchFamily="18" charset="0"/>
              </a:rPr>
              <a:t>=  E = NO FD</a:t>
            </a:r>
            <a:endParaRPr lang="en-US" dirty="0" smtClean="0">
              <a:latin typeface="Cambria" pitchFamily="18" charset="0"/>
              <a:sym typeface="Wingdings" pitchFamily="2" charset="2"/>
            </a:endParaRPr>
          </a:p>
          <a:p>
            <a:endParaRPr lang="en-US" dirty="0" smtClean="0">
              <a:latin typeface="Cambria" pitchFamily="18" charset="0"/>
              <a:sym typeface="Wingdings" pitchFamily="2" charset="2"/>
            </a:endParaRPr>
          </a:p>
          <a:p>
            <a:r>
              <a:rPr lang="en-US" dirty="0" smtClean="0">
                <a:latin typeface="Cambria" pitchFamily="18" charset="0"/>
                <a:sym typeface="Wingdings" pitchFamily="2" charset="2"/>
              </a:rPr>
              <a:t>So, F2 = {CD,DC}</a:t>
            </a:r>
            <a:r>
              <a:rPr lang="en-US" dirty="0" smtClean="0"/>
              <a:t> </a:t>
            </a:r>
            <a:endParaRPr lang="en-US" baseline="30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04800"/>
            <a:ext cx="8763000" cy="461665"/>
          </a:xfrm>
          <a:prstGeom prst="rect">
            <a:avLst/>
          </a:prstGeom>
        </p:spPr>
        <p:txBody>
          <a:bodyPr wrap="square">
            <a:spAutoFit/>
          </a:bodyPr>
          <a:lstStyle/>
          <a:p>
            <a:pPr algn="ctr"/>
            <a:endParaRPr lang="en-US" sz="2400" b="1" dirty="0"/>
          </a:p>
        </p:txBody>
      </p:sp>
      <p:sp>
        <p:nvSpPr>
          <p:cNvPr id="1029" name="Rectangle 5"/>
          <p:cNvSpPr>
            <a:spLocks noChangeArrowheads="1"/>
          </p:cNvSpPr>
          <p:nvPr/>
        </p:nvSpPr>
        <p:spPr bwMode="auto">
          <a:xfrm>
            <a:off x="0" y="-945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8130" name="Picture 2"/>
          <p:cNvPicPr>
            <a:picLocks noChangeAspect="1" noChangeArrowheads="1"/>
          </p:cNvPicPr>
          <p:nvPr/>
        </p:nvPicPr>
        <p:blipFill>
          <a:blip r:embed="rId2" cstate="print"/>
          <a:srcRect/>
          <a:stretch>
            <a:fillRect/>
          </a:stretch>
        </p:blipFill>
        <p:spPr bwMode="auto">
          <a:xfrm>
            <a:off x="1905000" y="381000"/>
            <a:ext cx="5114925" cy="2228850"/>
          </a:xfrm>
          <a:prstGeom prst="rect">
            <a:avLst/>
          </a:prstGeom>
          <a:noFill/>
          <a:ln w="9525">
            <a:noFill/>
            <a:miter lim="800000"/>
            <a:headEnd/>
            <a:tailEnd/>
          </a:ln>
        </p:spPr>
      </p:pic>
      <p:sp>
        <p:nvSpPr>
          <p:cNvPr id="10" name="TextBox 9"/>
          <p:cNvSpPr txBox="1"/>
          <p:nvPr/>
        </p:nvSpPr>
        <p:spPr>
          <a:xfrm>
            <a:off x="228600" y="2590800"/>
            <a:ext cx="8686800" cy="4616648"/>
          </a:xfrm>
          <a:prstGeom prst="rect">
            <a:avLst/>
          </a:prstGeom>
          <a:noFill/>
        </p:spPr>
        <p:txBody>
          <a:bodyPr wrap="square" rtlCol="0">
            <a:spAutoFit/>
          </a:bodyPr>
          <a:lstStyle/>
          <a:p>
            <a:pPr algn="ctr"/>
            <a:r>
              <a:rPr lang="en-US" dirty="0" smtClean="0">
                <a:latin typeface="Cambria" pitchFamily="18" charset="0"/>
              </a:rPr>
              <a:t>To check the decomposition is Dependency Preserving, 	it is necessary to  </a:t>
            </a:r>
            <a:r>
              <a:rPr lang="en-US" dirty="0" err="1" smtClean="0">
                <a:latin typeface="Cambria" pitchFamily="18" charset="0"/>
              </a:rPr>
              <a:t>to</a:t>
            </a:r>
            <a:r>
              <a:rPr lang="en-US" dirty="0" smtClean="0">
                <a:latin typeface="Cambria" pitchFamily="18" charset="0"/>
              </a:rPr>
              <a:t> check </a:t>
            </a:r>
          </a:p>
          <a:p>
            <a:pPr algn="ctr"/>
            <a:r>
              <a:rPr lang="en-US" dirty="0" smtClean="0">
                <a:latin typeface="Cambria" pitchFamily="18" charset="0"/>
              </a:rPr>
              <a:t> F = F1 U F2</a:t>
            </a:r>
          </a:p>
          <a:p>
            <a:pPr algn="ctr"/>
            <a:r>
              <a:rPr lang="en-US" dirty="0" smtClean="0">
                <a:latin typeface="Cambria" pitchFamily="18" charset="0"/>
                <a:sym typeface="Wingdings" pitchFamily="2" charset="2"/>
              </a:rPr>
              <a:t> {AB,BC,CD,DA}  = </a:t>
            </a:r>
            <a:r>
              <a:rPr lang="en-US" dirty="0" smtClean="0">
                <a:latin typeface="Cambria" pitchFamily="18" charset="0"/>
              </a:rPr>
              <a:t>{A</a:t>
            </a:r>
            <a:r>
              <a:rPr lang="en-US" dirty="0" smtClean="0">
                <a:latin typeface="Cambria" pitchFamily="18" charset="0"/>
                <a:sym typeface="Wingdings" pitchFamily="2" charset="2"/>
              </a:rPr>
              <a:t>BC,BCA,CAB ,CD,DA} </a:t>
            </a:r>
          </a:p>
          <a:p>
            <a:pPr algn="ctr"/>
            <a:r>
              <a:rPr lang="en-US" dirty="0" err="1" smtClean="0">
                <a:latin typeface="Cambria" pitchFamily="18" charset="0"/>
                <a:sym typeface="Wingdings" pitchFamily="2" charset="2"/>
              </a:rPr>
              <a:t>i.e</a:t>
            </a:r>
            <a:r>
              <a:rPr lang="en-US" dirty="0" smtClean="0">
                <a:latin typeface="Cambria" pitchFamily="18" charset="0"/>
                <a:sym typeface="Wingdings" pitchFamily="2" charset="2"/>
              </a:rPr>
              <a:t> we have to check whether al FD’s in F exists in F1 U F2</a:t>
            </a:r>
          </a:p>
          <a:p>
            <a:pPr algn="ctr"/>
            <a:r>
              <a:rPr lang="en-US" dirty="0" smtClean="0">
                <a:latin typeface="Cambria" pitchFamily="18" charset="0"/>
                <a:sym typeface="Wingdings" pitchFamily="2" charset="2"/>
              </a:rPr>
              <a:t>A B exists in F1 U F2  because ABC means AB , AC</a:t>
            </a:r>
          </a:p>
          <a:p>
            <a:pPr algn="ctr"/>
            <a:r>
              <a:rPr lang="en-US" dirty="0" smtClean="0">
                <a:latin typeface="Cambria" pitchFamily="18" charset="0"/>
                <a:sym typeface="Wingdings" pitchFamily="2" charset="2"/>
              </a:rPr>
              <a:t>BC exists in F1 U F2 because BCA  means BC,BA</a:t>
            </a:r>
          </a:p>
          <a:p>
            <a:pPr algn="ctr"/>
            <a:r>
              <a:rPr lang="en-US" dirty="0" smtClean="0">
                <a:latin typeface="Cambria" pitchFamily="18" charset="0"/>
                <a:sym typeface="Wingdings" pitchFamily="2" charset="2"/>
              </a:rPr>
              <a:t>CD exists in F1 U F2 </a:t>
            </a:r>
          </a:p>
          <a:p>
            <a:pPr algn="ctr"/>
            <a:r>
              <a:rPr lang="en-US" dirty="0" smtClean="0">
                <a:latin typeface="Cambria" pitchFamily="18" charset="0"/>
                <a:sym typeface="Wingdings" pitchFamily="2" charset="2"/>
              </a:rPr>
              <a:t>DA does not exists in F1 U F2 directly but we cant conclude it by seeing so we have to compute D</a:t>
            </a:r>
            <a:r>
              <a:rPr lang="en-US" baseline="30000" dirty="0" smtClean="0">
                <a:latin typeface="Cambria" pitchFamily="18" charset="0"/>
                <a:sym typeface="Wingdings" pitchFamily="2" charset="2"/>
              </a:rPr>
              <a:t>+    </a:t>
            </a:r>
            <a:r>
              <a:rPr lang="en-US" dirty="0" err="1" smtClean="0">
                <a:latin typeface="Cambria" pitchFamily="18" charset="0"/>
                <a:sym typeface="Wingdings" pitchFamily="2" charset="2"/>
              </a:rPr>
              <a:t>w.r.t</a:t>
            </a:r>
            <a:r>
              <a:rPr lang="en-US" baseline="30000" dirty="0" smtClean="0">
                <a:latin typeface="Cambria" pitchFamily="18" charset="0"/>
                <a:sym typeface="Wingdings" pitchFamily="2" charset="2"/>
              </a:rPr>
              <a:t>  </a:t>
            </a:r>
            <a:r>
              <a:rPr lang="en-US" dirty="0" smtClean="0">
                <a:latin typeface="Cambria" pitchFamily="18" charset="0"/>
                <a:sym typeface="Wingdings" pitchFamily="2" charset="2"/>
              </a:rPr>
              <a:t>F1 U F2</a:t>
            </a:r>
          </a:p>
          <a:p>
            <a:pPr algn="ctr"/>
            <a:r>
              <a:rPr lang="en-US" dirty="0" smtClean="0">
                <a:latin typeface="Cambria" pitchFamily="18" charset="0"/>
                <a:sym typeface="Wingdings" pitchFamily="2" charset="2"/>
              </a:rPr>
              <a:t>D</a:t>
            </a:r>
            <a:r>
              <a:rPr lang="en-US" baseline="30000" dirty="0" smtClean="0">
                <a:latin typeface="Cambria" pitchFamily="18" charset="0"/>
                <a:sym typeface="Wingdings" pitchFamily="2" charset="2"/>
              </a:rPr>
              <a:t>+  </a:t>
            </a:r>
            <a:r>
              <a:rPr lang="en-US" dirty="0" smtClean="0">
                <a:latin typeface="Cambria" pitchFamily="18" charset="0"/>
                <a:sym typeface="Wingdings" pitchFamily="2" charset="2"/>
              </a:rPr>
              <a:t>= DABC. Since D</a:t>
            </a:r>
            <a:r>
              <a:rPr lang="en-US" baseline="30000" dirty="0" smtClean="0">
                <a:latin typeface="Cambria" pitchFamily="18" charset="0"/>
                <a:sym typeface="Wingdings" pitchFamily="2" charset="2"/>
              </a:rPr>
              <a:t>+ </a:t>
            </a:r>
            <a:r>
              <a:rPr lang="en-US" dirty="0" smtClean="0">
                <a:latin typeface="Cambria" pitchFamily="18" charset="0"/>
                <a:sym typeface="Wingdings" pitchFamily="2" charset="2"/>
              </a:rPr>
              <a:t> contains A , DA also exists in F1 U F2</a:t>
            </a:r>
          </a:p>
          <a:p>
            <a:pPr algn="ctr"/>
            <a:endParaRPr lang="en-US" dirty="0" smtClean="0">
              <a:latin typeface="Cambria" pitchFamily="18" charset="0"/>
              <a:sym typeface="Wingdings" pitchFamily="2" charset="2"/>
            </a:endParaRPr>
          </a:p>
          <a:p>
            <a:pPr algn="ctr"/>
            <a:r>
              <a:rPr lang="en-US" dirty="0" smtClean="0">
                <a:latin typeface="Cambria" pitchFamily="18" charset="0"/>
                <a:sym typeface="Wingdings" pitchFamily="2" charset="2"/>
              </a:rPr>
              <a:t>So , all the FD’s in F exists in F1 U F2 , the decomposition is a dependency preserving decomposition.</a:t>
            </a:r>
          </a:p>
          <a:p>
            <a:pPr algn="ctr"/>
            <a:endParaRPr lang="en-US" baseline="30000" dirty="0" smtClean="0">
              <a:latin typeface="Cambria" pitchFamily="18" charset="0"/>
              <a:sym typeface="Wingdings" pitchFamily="2" charset="2"/>
            </a:endParaRPr>
          </a:p>
          <a:p>
            <a:pPr algn="ctr"/>
            <a:endParaRPr lang="en-US" baseline="30000" dirty="0" smtClean="0">
              <a:latin typeface="Cambria" pitchFamily="18" charset="0"/>
              <a:sym typeface="Wingdings" pitchFamily="2" charset="2"/>
            </a:endParaRPr>
          </a:p>
          <a:p>
            <a:pPr algn="ctr"/>
            <a:endParaRPr lang="en-US" dirty="0" smtClean="0">
              <a:latin typeface="Cambria" pitchFamily="18" charset="0"/>
              <a:sym typeface="Wingdings" pitchFamily="2" charset="2"/>
            </a:endParaRPr>
          </a:p>
          <a:p>
            <a:pPr algn="ctr"/>
            <a:endParaRPr lang="en-US" dirty="0">
              <a:latin typeface="Cambria"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04800"/>
            <a:ext cx="8763000" cy="461665"/>
          </a:xfrm>
          <a:prstGeom prst="rect">
            <a:avLst/>
          </a:prstGeom>
        </p:spPr>
        <p:txBody>
          <a:bodyPr wrap="square">
            <a:spAutoFit/>
          </a:bodyPr>
          <a:lstStyle/>
          <a:p>
            <a:pPr algn="ctr"/>
            <a:endParaRPr lang="en-US" sz="2400" b="1" dirty="0"/>
          </a:p>
        </p:txBody>
      </p:sp>
      <p:sp>
        <p:nvSpPr>
          <p:cNvPr id="1029" name="Rectangle 5"/>
          <p:cNvSpPr>
            <a:spLocks noChangeArrowheads="1"/>
          </p:cNvSpPr>
          <p:nvPr/>
        </p:nvSpPr>
        <p:spPr bwMode="auto">
          <a:xfrm>
            <a:off x="0" y="-945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304800" y="228600"/>
            <a:ext cx="8458200" cy="6278642"/>
          </a:xfrm>
          <a:prstGeom prst="rect">
            <a:avLst/>
          </a:prstGeom>
          <a:noFill/>
        </p:spPr>
        <p:txBody>
          <a:bodyPr wrap="square" rtlCol="0">
            <a:spAutoFit/>
          </a:bodyPr>
          <a:lstStyle/>
          <a:p>
            <a:pPr algn="ctr"/>
            <a:r>
              <a:rPr lang="en-US" sz="2400" b="1" dirty="0" smtClean="0">
                <a:latin typeface="Cambria" pitchFamily="18" charset="0"/>
              </a:rPr>
              <a:t>7) Transactions</a:t>
            </a:r>
          </a:p>
          <a:p>
            <a:pPr marL="457200" indent="-457200">
              <a:lnSpc>
                <a:spcPct val="150000"/>
              </a:lnSpc>
              <a:buFont typeface="Wingdings" pitchFamily="2" charset="2"/>
              <a:buChar char="v"/>
            </a:pPr>
            <a:r>
              <a:rPr lang="en-US" dirty="0" smtClean="0">
                <a:latin typeface="Times New Roman" pitchFamily="18" charset="0"/>
              </a:rPr>
              <a:t>Collection of several operations on the Database appears to be single unit from the point of view of the db user. </a:t>
            </a:r>
          </a:p>
          <a:p>
            <a:pPr marL="457200" indent="-457200">
              <a:lnSpc>
                <a:spcPct val="150000"/>
              </a:lnSpc>
              <a:buFont typeface="Wingdings" pitchFamily="2" charset="2"/>
              <a:buChar char="v"/>
            </a:pPr>
            <a:r>
              <a:rPr lang="en-US" dirty="0" smtClean="0">
                <a:latin typeface="Times New Roman" pitchFamily="18" charset="0"/>
              </a:rPr>
              <a:t>For example, a transfer of funds from a checking A/C to savings A/C is a single operation from the customer’s standpoint, within the database system, however, it consists of several operations.</a:t>
            </a:r>
            <a:endParaRPr lang="en-US" b="1" dirty="0" smtClean="0">
              <a:latin typeface="Times New Roman" pitchFamily="18" charset="0"/>
            </a:endParaRPr>
          </a:p>
          <a:p>
            <a:pPr marL="914400" lvl="1" indent="-457200">
              <a:lnSpc>
                <a:spcPct val="150000"/>
              </a:lnSpc>
            </a:pPr>
            <a:r>
              <a:rPr lang="en-US" b="1" dirty="0" smtClean="0">
                <a:latin typeface="Times New Roman" pitchFamily="18" charset="0"/>
              </a:rPr>
              <a:t>	For example :  Fund Transfer Transaction</a:t>
            </a:r>
            <a:endParaRPr lang="en-US" dirty="0" smtClean="0">
              <a:latin typeface="Times New Roman" pitchFamily="18" charset="0"/>
            </a:endParaRPr>
          </a:p>
          <a:p>
            <a:pPr marL="914400" lvl="1" indent="-457200">
              <a:lnSpc>
                <a:spcPct val="150000"/>
              </a:lnSpc>
            </a:pPr>
            <a:r>
              <a:rPr lang="en-US" dirty="0" smtClean="0">
                <a:latin typeface="Times New Roman" pitchFamily="18" charset="0"/>
              </a:rPr>
              <a:t> 	R (CA2090)</a:t>
            </a:r>
          </a:p>
          <a:p>
            <a:pPr marL="914400" lvl="1" indent="-457200">
              <a:lnSpc>
                <a:spcPct val="150000"/>
              </a:lnSpc>
            </a:pPr>
            <a:r>
              <a:rPr lang="en-US" dirty="0" smtClean="0">
                <a:latin typeface="Times New Roman" pitchFamily="18" charset="0"/>
              </a:rPr>
              <a:t>	Ca2090 := CA2090 – 10000</a:t>
            </a:r>
          </a:p>
          <a:p>
            <a:pPr marL="914400" lvl="1" indent="-457200">
              <a:lnSpc>
                <a:spcPct val="150000"/>
              </a:lnSpc>
            </a:pPr>
            <a:r>
              <a:rPr lang="en-US" dirty="0" smtClean="0">
                <a:latin typeface="Times New Roman" pitchFamily="18" charset="0"/>
              </a:rPr>
              <a:t>	W(CA2090)</a:t>
            </a:r>
          </a:p>
          <a:p>
            <a:pPr marL="914400" lvl="1" indent="-457200">
              <a:lnSpc>
                <a:spcPct val="150000"/>
              </a:lnSpc>
            </a:pPr>
            <a:r>
              <a:rPr lang="en-US" dirty="0" smtClean="0">
                <a:latin typeface="Times New Roman" pitchFamily="18" charset="0"/>
              </a:rPr>
              <a:t>	R(SB2091)</a:t>
            </a:r>
          </a:p>
          <a:p>
            <a:pPr marL="914400" lvl="1" indent="-457200">
              <a:lnSpc>
                <a:spcPct val="150000"/>
              </a:lnSpc>
            </a:pPr>
            <a:r>
              <a:rPr lang="en-US" dirty="0" smtClean="0">
                <a:latin typeface="Times New Roman" pitchFamily="18" charset="0"/>
              </a:rPr>
              <a:t>	SB2091 := SB2091 + 10000</a:t>
            </a:r>
          </a:p>
          <a:p>
            <a:pPr marL="914400" lvl="1" indent="-457200">
              <a:lnSpc>
                <a:spcPct val="150000"/>
              </a:lnSpc>
            </a:pPr>
            <a:r>
              <a:rPr lang="en-US" dirty="0" smtClean="0">
                <a:latin typeface="Times New Roman" pitchFamily="18" charset="0"/>
              </a:rPr>
              <a:t>	W (SB2091)</a:t>
            </a:r>
          </a:p>
          <a:p>
            <a:pPr marL="457200" indent="-457200">
              <a:lnSpc>
                <a:spcPct val="150000"/>
              </a:lnSpc>
              <a:buFont typeface="Wingdings" pitchFamily="2" charset="2"/>
              <a:buChar char="v"/>
            </a:pPr>
            <a:r>
              <a:rPr lang="en-US" b="1" dirty="0" smtClean="0">
                <a:latin typeface="Times New Roman" pitchFamily="18" charset="0"/>
              </a:rPr>
              <a:t>So, Collection of operations that form a single Logical unit of work are called transaction.</a:t>
            </a:r>
            <a:endParaRPr lang="en-US" b="1" dirty="0">
              <a:latin typeface="Cambria"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04800"/>
            <a:ext cx="8763000" cy="461665"/>
          </a:xfrm>
          <a:prstGeom prst="rect">
            <a:avLst/>
          </a:prstGeom>
        </p:spPr>
        <p:txBody>
          <a:bodyPr wrap="square">
            <a:spAutoFit/>
          </a:bodyPr>
          <a:lstStyle/>
          <a:p>
            <a:pPr algn="ctr"/>
            <a:endParaRPr lang="en-US" sz="2400" b="1" dirty="0"/>
          </a:p>
        </p:txBody>
      </p:sp>
      <p:sp>
        <p:nvSpPr>
          <p:cNvPr id="1029" name="Rectangle 5"/>
          <p:cNvSpPr>
            <a:spLocks noChangeArrowheads="1"/>
          </p:cNvSpPr>
          <p:nvPr/>
        </p:nvSpPr>
        <p:spPr bwMode="auto">
          <a:xfrm>
            <a:off x="0" y="-945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304800" y="228600"/>
            <a:ext cx="8458200" cy="6186309"/>
          </a:xfrm>
          <a:prstGeom prst="rect">
            <a:avLst/>
          </a:prstGeom>
          <a:noFill/>
        </p:spPr>
        <p:txBody>
          <a:bodyPr wrap="square" rtlCol="0">
            <a:spAutoFit/>
          </a:bodyPr>
          <a:lstStyle/>
          <a:p>
            <a:pPr algn="just"/>
            <a:r>
              <a:rPr lang="en-US" b="1" u="sng" dirty="0" smtClean="0">
                <a:latin typeface="Cambria" pitchFamily="18" charset="0"/>
              </a:rPr>
              <a:t>ACID Properties</a:t>
            </a:r>
          </a:p>
          <a:p>
            <a:pPr algn="just">
              <a:lnSpc>
                <a:spcPct val="150000"/>
              </a:lnSpc>
            </a:pPr>
            <a:r>
              <a:rPr lang="en-US" dirty="0" smtClean="0">
                <a:latin typeface="Cambria" pitchFamily="18" charset="0"/>
              </a:rPr>
              <a:t>To preserve integrity of data, the database system must ensure:</a:t>
            </a:r>
            <a:endParaRPr lang="en-US" b="1" dirty="0" smtClean="0">
              <a:latin typeface="Cambria" pitchFamily="18" charset="0"/>
            </a:endParaRPr>
          </a:p>
          <a:p>
            <a:pPr marL="457200" indent="-457200" algn="just">
              <a:lnSpc>
                <a:spcPct val="150000"/>
              </a:lnSpc>
              <a:buFont typeface="Wingdings" pitchFamily="2" charset="2"/>
              <a:buChar char="v"/>
            </a:pPr>
            <a:r>
              <a:rPr lang="en-US" b="1" dirty="0" smtClean="0">
                <a:latin typeface="Cambria" pitchFamily="18" charset="0"/>
              </a:rPr>
              <a:t>Atomicity. </a:t>
            </a:r>
            <a:r>
              <a:rPr lang="en-US" dirty="0" smtClean="0">
                <a:latin typeface="Cambria" pitchFamily="18" charset="0"/>
              </a:rPr>
              <a:t>Either all operations of the transaction are properly reflected in the database or none are.</a:t>
            </a:r>
          </a:p>
          <a:p>
            <a:pPr marL="457200" indent="-457200" algn="just">
              <a:lnSpc>
                <a:spcPct val="150000"/>
              </a:lnSpc>
              <a:buFont typeface="Wingdings" pitchFamily="2" charset="2"/>
              <a:buChar char="v"/>
            </a:pPr>
            <a:r>
              <a:rPr lang="en-US" b="1" dirty="0" smtClean="0">
                <a:latin typeface="Cambria" pitchFamily="18" charset="0"/>
              </a:rPr>
              <a:t>Consistency. </a:t>
            </a:r>
            <a:r>
              <a:rPr lang="en-US" dirty="0" smtClean="0">
                <a:latin typeface="Cambria" pitchFamily="18" charset="0"/>
              </a:rPr>
              <a:t>Execution of a transaction in isolation preserves the consistency of the database.</a:t>
            </a:r>
          </a:p>
          <a:p>
            <a:pPr marL="457200" indent="-457200" algn="just">
              <a:lnSpc>
                <a:spcPct val="150000"/>
              </a:lnSpc>
              <a:buFont typeface="Wingdings" pitchFamily="2" charset="2"/>
              <a:buChar char="v"/>
            </a:pPr>
            <a:r>
              <a:rPr lang="en-US" b="1" dirty="0" smtClean="0">
                <a:latin typeface="Cambria" pitchFamily="18" charset="0"/>
              </a:rPr>
              <a:t>Isolation. </a:t>
            </a:r>
            <a:r>
              <a:rPr lang="en-US" dirty="0" smtClean="0">
                <a:latin typeface="Cambria" pitchFamily="18" charset="0"/>
              </a:rPr>
              <a:t>Although multiple transactions may execute concurrently, each transaction must be unaware of other concurrently executing transactions. Intermediate transaction results must be hidden from other concurrently executed transactions.</a:t>
            </a:r>
          </a:p>
          <a:p>
            <a:pPr marL="457200" indent="-457200" algn="just">
              <a:lnSpc>
                <a:spcPct val="150000"/>
              </a:lnSpc>
            </a:pPr>
            <a:r>
              <a:rPr lang="en-US" dirty="0" smtClean="0">
                <a:latin typeface="Cambria" pitchFamily="18" charset="0"/>
              </a:rPr>
              <a:t>		That is, for every pair of transactions </a:t>
            </a:r>
            <a:r>
              <a:rPr lang="en-US" i="1" dirty="0" smtClean="0">
                <a:latin typeface="Cambria" pitchFamily="18" charset="0"/>
              </a:rPr>
              <a:t>Ti and </a:t>
            </a:r>
            <a:r>
              <a:rPr lang="en-US" i="1" dirty="0" err="1" smtClean="0">
                <a:latin typeface="Cambria" pitchFamily="18" charset="0"/>
              </a:rPr>
              <a:t>Tj</a:t>
            </a:r>
            <a:r>
              <a:rPr lang="en-US" i="1" dirty="0" smtClean="0">
                <a:latin typeface="Cambria" pitchFamily="18" charset="0"/>
              </a:rPr>
              <a:t>, it appears to Ti </a:t>
            </a:r>
            <a:r>
              <a:rPr lang="en-US" dirty="0" smtClean="0">
                <a:latin typeface="Cambria" pitchFamily="18" charset="0"/>
              </a:rPr>
              <a:t>	that either </a:t>
            </a:r>
            <a:r>
              <a:rPr lang="en-US" i="1" dirty="0" err="1" smtClean="0">
                <a:latin typeface="Cambria" pitchFamily="18" charset="0"/>
              </a:rPr>
              <a:t>Tj</a:t>
            </a:r>
            <a:r>
              <a:rPr lang="en-US" i="1" dirty="0" smtClean="0">
                <a:latin typeface="Cambria" pitchFamily="18" charset="0"/>
              </a:rPr>
              <a:t>, finished execution before Ti started, or </a:t>
            </a:r>
            <a:r>
              <a:rPr lang="en-US" i="1" dirty="0" err="1" smtClean="0">
                <a:latin typeface="Cambria" pitchFamily="18" charset="0"/>
              </a:rPr>
              <a:t>Tj</a:t>
            </a:r>
            <a:r>
              <a:rPr lang="en-US" i="1" dirty="0" smtClean="0">
                <a:latin typeface="Cambria" pitchFamily="18" charset="0"/>
              </a:rPr>
              <a:t> started </a:t>
            </a:r>
            <a:r>
              <a:rPr lang="en-US" dirty="0" smtClean="0">
                <a:latin typeface="Cambria" pitchFamily="18" charset="0"/>
              </a:rPr>
              <a:t>execution after </a:t>
            </a:r>
            <a:r>
              <a:rPr lang="en-US" i="1" dirty="0" smtClean="0">
                <a:latin typeface="Cambria" pitchFamily="18" charset="0"/>
              </a:rPr>
              <a:t>Ti finished.</a:t>
            </a:r>
          </a:p>
          <a:p>
            <a:pPr marL="457200" indent="-457200" algn="just">
              <a:lnSpc>
                <a:spcPct val="150000"/>
              </a:lnSpc>
              <a:buFont typeface="Wingdings" pitchFamily="2" charset="2"/>
              <a:buChar char="v"/>
            </a:pPr>
            <a:r>
              <a:rPr lang="en-US" b="1" dirty="0" smtClean="0">
                <a:latin typeface="Cambria" pitchFamily="18" charset="0"/>
              </a:rPr>
              <a:t>Durability. </a:t>
            </a:r>
            <a:r>
              <a:rPr lang="en-US" dirty="0" smtClean="0">
                <a:latin typeface="Cambria" pitchFamily="18" charset="0"/>
              </a:rPr>
              <a:t>After a transaction completes successfully, the changes it has made to the database persist, even if there are system failures.</a:t>
            </a:r>
            <a:endParaRPr lang="en-US" b="1" dirty="0">
              <a:latin typeface="Cambria"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04800"/>
            <a:ext cx="8763000" cy="461665"/>
          </a:xfrm>
          <a:prstGeom prst="rect">
            <a:avLst/>
          </a:prstGeom>
        </p:spPr>
        <p:txBody>
          <a:bodyPr wrap="square">
            <a:spAutoFit/>
          </a:bodyPr>
          <a:lstStyle/>
          <a:p>
            <a:pPr algn="ctr"/>
            <a:endParaRPr lang="en-US" sz="2400" b="1" dirty="0"/>
          </a:p>
        </p:txBody>
      </p:sp>
      <p:sp>
        <p:nvSpPr>
          <p:cNvPr id="1029" name="Rectangle 5"/>
          <p:cNvSpPr>
            <a:spLocks noChangeArrowheads="1"/>
          </p:cNvSpPr>
          <p:nvPr/>
        </p:nvSpPr>
        <p:spPr bwMode="auto">
          <a:xfrm>
            <a:off x="0" y="-945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304800" y="228600"/>
            <a:ext cx="8458200" cy="5493812"/>
          </a:xfrm>
          <a:prstGeom prst="rect">
            <a:avLst/>
          </a:prstGeom>
          <a:noFill/>
        </p:spPr>
        <p:txBody>
          <a:bodyPr wrap="square" rtlCol="0">
            <a:spAutoFit/>
          </a:bodyPr>
          <a:lstStyle/>
          <a:p>
            <a:pPr>
              <a:lnSpc>
                <a:spcPct val="150000"/>
              </a:lnSpc>
            </a:pPr>
            <a:r>
              <a:rPr lang="en-US" b="1" dirty="0" smtClean="0">
                <a:latin typeface="Cambria" pitchFamily="18" charset="0"/>
              </a:rPr>
              <a:t>Example of Fund Transfer</a:t>
            </a:r>
          </a:p>
          <a:p>
            <a:pPr>
              <a:lnSpc>
                <a:spcPct val="150000"/>
              </a:lnSpc>
            </a:pPr>
            <a:r>
              <a:rPr lang="en-US" dirty="0" smtClean="0">
                <a:latin typeface="Cambria" pitchFamily="18" charset="0"/>
              </a:rPr>
              <a:t>Transaction to transfer $50 from account </a:t>
            </a:r>
            <a:r>
              <a:rPr lang="en-US" i="1" dirty="0" smtClean="0">
                <a:latin typeface="Cambria" pitchFamily="18" charset="0"/>
              </a:rPr>
              <a:t>A to account B:</a:t>
            </a:r>
          </a:p>
          <a:p>
            <a:pPr lvl="1">
              <a:lnSpc>
                <a:spcPct val="150000"/>
              </a:lnSpc>
            </a:pPr>
            <a:r>
              <a:rPr lang="en-US" dirty="0" smtClean="0">
                <a:latin typeface="Cambria" pitchFamily="18" charset="0"/>
              </a:rPr>
              <a:t>1. </a:t>
            </a:r>
            <a:r>
              <a:rPr lang="en-US" b="1" dirty="0" smtClean="0">
                <a:latin typeface="Cambria" pitchFamily="18" charset="0"/>
              </a:rPr>
              <a:t>read(</a:t>
            </a:r>
            <a:r>
              <a:rPr lang="en-US" b="1" i="1" dirty="0" smtClean="0">
                <a:latin typeface="Cambria" pitchFamily="18" charset="0"/>
              </a:rPr>
              <a:t>A)</a:t>
            </a:r>
          </a:p>
          <a:p>
            <a:pPr lvl="1">
              <a:lnSpc>
                <a:spcPct val="150000"/>
              </a:lnSpc>
            </a:pPr>
            <a:r>
              <a:rPr lang="en-US" dirty="0" smtClean="0">
                <a:latin typeface="Cambria" pitchFamily="18" charset="0"/>
              </a:rPr>
              <a:t>2. </a:t>
            </a:r>
            <a:r>
              <a:rPr lang="en-US" i="1" dirty="0" smtClean="0">
                <a:latin typeface="Cambria" pitchFamily="18" charset="0"/>
              </a:rPr>
              <a:t>A := A – 50</a:t>
            </a:r>
          </a:p>
          <a:p>
            <a:pPr lvl="1">
              <a:lnSpc>
                <a:spcPct val="150000"/>
              </a:lnSpc>
            </a:pPr>
            <a:r>
              <a:rPr lang="en-US" dirty="0" smtClean="0">
                <a:latin typeface="Cambria" pitchFamily="18" charset="0"/>
              </a:rPr>
              <a:t>3. </a:t>
            </a:r>
            <a:r>
              <a:rPr lang="en-US" b="1" dirty="0" smtClean="0">
                <a:latin typeface="Cambria" pitchFamily="18" charset="0"/>
              </a:rPr>
              <a:t>write(</a:t>
            </a:r>
            <a:r>
              <a:rPr lang="en-US" b="1" i="1" dirty="0" smtClean="0">
                <a:latin typeface="Cambria" pitchFamily="18" charset="0"/>
              </a:rPr>
              <a:t>A)</a:t>
            </a:r>
          </a:p>
          <a:p>
            <a:pPr lvl="1">
              <a:lnSpc>
                <a:spcPct val="150000"/>
              </a:lnSpc>
            </a:pPr>
            <a:r>
              <a:rPr lang="en-US" dirty="0" smtClean="0">
                <a:latin typeface="Cambria" pitchFamily="18" charset="0"/>
              </a:rPr>
              <a:t>4. </a:t>
            </a:r>
            <a:r>
              <a:rPr lang="en-US" b="1" dirty="0" smtClean="0">
                <a:latin typeface="Cambria" pitchFamily="18" charset="0"/>
              </a:rPr>
              <a:t>read(</a:t>
            </a:r>
            <a:r>
              <a:rPr lang="en-US" b="1" i="1" dirty="0" smtClean="0">
                <a:latin typeface="Cambria" pitchFamily="18" charset="0"/>
              </a:rPr>
              <a:t>B)</a:t>
            </a:r>
          </a:p>
          <a:p>
            <a:pPr lvl="1">
              <a:lnSpc>
                <a:spcPct val="150000"/>
              </a:lnSpc>
            </a:pPr>
            <a:r>
              <a:rPr lang="en-US" dirty="0" smtClean="0">
                <a:latin typeface="Cambria" pitchFamily="18" charset="0"/>
              </a:rPr>
              <a:t>5. </a:t>
            </a:r>
            <a:r>
              <a:rPr lang="en-US" i="1" dirty="0" smtClean="0">
                <a:latin typeface="Cambria" pitchFamily="18" charset="0"/>
              </a:rPr>
              <a:t>B := B + 50</a:t>
            </a:r>
          </a:p>
          <a:p>
            <a:pPr lvl="1">
              <a:lnSpc>
                <a:spcPct val="150000"/>
              </a:lnSpc>
            </a:pPr>
            <a:r>
              <a:rPr lang="en-US" dirty="0" smtClean="0">
                <a:latin typeface="Cambria" pitchFamily="18" charset="0"/>
              </a:rPr>
              <a:t>6. </a:t>
            </a:r>
            <a:r>
              <a:rPr lang="en-US" b="1" dirty="0" smtClean="0">
                <a:latin typeface="Cambria" pitchFamily="18" charset="0"/>
              </a:rPr>
              <a:t>write(</a:t>
            </a:r>
            <a:r>
              <a:rPr lang="en-US" b="1" i="1" dirty="0" smtClean="0">
                <a:latin typeface="Cambria" pitchFamily="18" charset="0"/>
              </a:rPr>
              <a:t>B)</a:t>
            </a:r>
          </a:p>
          <a:p>
            <a:pPr marL="457200" indent="-457200">
              <a:lnSpc>
                <a:spcPct val="150000"/>
              </a:lnSpc>
              <a:buFont typeface="Wingdings" pitchFamily="2" charset="2"/>
              <a:buChar char="v"/>
            </a:pPr>
            <a:r>
              <a:rPr lang="en-US" dirty="0" smtClean="0">
                <a:latin typeface="Cambria" pitchFamily="18" charset="0"/>
              </a:rPr>
              <a:t>Consistency requirement – the sum of </a:t>
            </a:r>
            <a:r>
              <a:rPr lang="en-US" i="1" dirty="0" smtClean="0">
                <a:latin typeface="Cambria" pitchFamily="18" charset="0"/>
              </a:rPr>
              <a:t>A and B is unchanged </a:t>
            </a:r>
            <a:r>
              <a:rPr lang="en-US" dirty="0" smtClean="0">
                <a:latin typeface="Cambria" pitchFamily="18" charset="0"/>
              </a:rPr>
              <a:t>by the execution of the transaction.</a:t>
            </a:r>
          </a:p>
          <a:p>
            <a:pPr marL="457200" indent="-457200">
              <a:lnSpc>
                <a:spcPct val="150000"/>
              </a:lnSpc>
              <a:buFont typeface="Wingdings" pitchFamily="2" charset="2"/>
              <a:buChar char="v"/>
            </a:pPr>
            <a:r>
              <a:rPr lang="en-US" dirty="0" smtClean="0">
                <a:latin typeface="Cambria" pitchFamily="18" charset="0"/>
              </a:rPr>
              <a:t>Atomicity requirement — if the transaction fails after step 3 and before step 6, the system should ensure that its updates are not reflected in the database, else an inconsistency will result.</a:t>
            </a:r>
            <a:endParaRPr lang="en-US" b="1" dirty="0">
              <a:latin typeface="Cambria"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152400"/>
            <a:ext cx="8763000" cy="6740307"/>
          </a:xfrm>
          <a:prstGeom prst="rect">
            <a:avLst/>
          </a:prstGeom>
          <a:noFill/>
        </p:spPr>
        <p:txBody>
          <a:bodyPr wrap="square" rtlCol="0">
            <a:spAutoFit/>
          </a:bodyPr>
          <a:lstStyle/>
          <a:p>
            <a:pPr marL="457200" indent="-457200" algn="just">
              <a:lnSpc>
                <a:spcPct val="150000"/>
              </a:lnSpc>
            </a:pPr>
            <a:r>
              <a:rPr lang="en-US" b="1" dirty="0" smtClean="0">
                <a:latin typeface="Cambria" pitchFamily="18" charset="0"/>
              </a:rPr>
              <a:t>Problem in </a:t>
            </a:r>
            <a:r>
              <a:rPr lang="en-US" b="1" dirty="0" err="1" smtClean="0">
                <a:latin typeface="Cambria" pitchFamily="18" charset="0"/>
              </a:rPr>
              <a:t>updation</a:t>
            </a:r>
            <a:r>
              <a:rPr lang="en-US" b="1" dirty="0" smtClean="0">
                <a:latin typeface="Cambria" pitchFamily="18" charset="0"/>
              </a:rPr>
              <a:t> / </a:t>
            </a:r>
            <a:r>
              <a:rPr lang="en-US" b="1" dirty="0" err="1" smtClean="0">
                <a:latin typeface="Cambria" pitchFamily="18" charset="0"/>
              </a:rPr>
              <a:t>updation</a:t>
            </a:r>
            <a:r>
              <a:rPr lang="en-US" b="1" dirty="0" smtClean="0">
                <a:latin typeface="Cambria" pitchFamily="18" charset="0"/>
              </a:rPr>
              <a:t> anomaly </a:t>
            </a:r>
          </a:p>
          <a:p>
            <a:pPr marL="457200" indent="-457200" algn="just">
              <a:lnSpc>
                <a:spcPct val="150000"/>
              </a:lnSpc>
            </a:pPr>
            <a:r>
              <a:rPr lang="en-US" dirty="0" smtClean="0">
                <a:latin typeface="Cambria" pitchFamily="18" charset="0"/>
              </a:rPr>
              <a:t>	 If there is </a:t>
            </a:r>
            <a:r>
              <a:rPr lang="en-US" dirty="0" err="1" smtClean="0">
                <a:latin typeface="Cambria" pitchFamily="18" charset="0"/>
              </a:rPr>
              <a:t>updation</a:t>
            </a:r>
            <a:r>
              <a:rPr lang="en-US" dirty="0" smtClean="0">
                <a:latin typeface="Cambria" pitchFamily="18" charset="0"/>
              </a:rPr>
              <a:t> in the fee from 5000 to 7000, then we have to update FEE column in all the rows, else data will become inconsistent </a:t>
            </a:r>
          </a:p>
          <a:p>
            <a:pPr marL="457200" indent="-457200" algn="just">
              <a:lnSpc>
                <a:spcPct val="150000"/>
              </a:lnSpc>
            </a:pPr>
            <a:endParaRPr lang="en-US" dirty="0" smtClean="0">
              <a:latin typeface="Cambria" pitchFamily="18" charset="0"/>
            </a:endParaRPr>
          </a:p>
          <a:p>
            <a:pPr marL="457200" indent="-457200" algn="just">
              <a:lnSpc>
                <a:spcPct val="150000"/>
              </a:lnSpc>
            </a:pPr>
            <a:endParaRPr lang="en-US" dirty="0" smtClean="0">
              <a:latin typeface="Cambria" pitchFamily="18" charset="0"/>
            </a:endParaRPr>
          </a:p>
          <a:p>
            <a:pPr marL="457200" indent="-457200" algn="just">
              <a:lnSpc>
                <a:spcPct val="150000"/>
              </a:lnSpc>
            </a:pPr>
            <a:endParaRPr lang="en-US" dirty="0" smtClean="0">
              <a:latin typeface="Cambria" pitchFamily="18" charset="0"/>
            </a:endParaRPr>
          </a:p>
          <a:p>
            <a:pPr marL="457200" indent="-457200" algn="just">
              <a:lnSpc>
                <a:spcPct val="150000"/>
              </a:lnSpc>
            </a:pPr>
            <a:endParaRPr lang="en-US" dirty="0" smtClean="0">
              <a:latin typeface="Cambria" pitchFamily="18" charset="0"/>
            </a:endParaRPr>
          </a:p>
          <a:p>
            <a:pPr marL="457200" indent="-457200" algn="just">
              <a:lnSpc>
                <a:spcPct val="150000"/>
              </a:lnSpc>
            </a:pPr>
            <a:r>
              <a:rPr lang="en-US" b="1" dirty="0" err="1" smtClean="0">
                <a:latin typeface="Cambria" pitchFamily="18" charset="0"/>
              </a:rPr>
              <a:t>InsertionAnomalies</a:t>
            </a:r>
            <a:endParaRPr lang="en-US" b="1" dirty="0" smtClean="0">
              <a:latin typeface="Cambria" pitchFamily="18" charset="0"/>
            </a:endParaRPr>
          </a:p>
          <a:p>
            <a:pPr marL="457200" indent="-457200" algn="just">
              <a:lnSpc>
                <a:spcPct val="150000"/>
              </a:lnSpc>
            </a:pPr>
            <a:r>
              <a:rPr lang="en-US" b="1" dirty="0" smtClean="0">
                <a:latin typeface="Cambria" pitchFamily="18" charset="0"/>
              </a:rPr>
              <a:t>	</a:t>
            </a:r>
            <a:r>
              <a:rPr lang="en-US" dirty="0" smtClean="0">
                <a:latin typeface="Cambria" pitchFamily="18" charset="0"/>
              </a:rPr>
              <a:t> New course is introduced C4, But no student is there who is having C4 subject. </a:t>
            </a:r>
          </a:p>
          <a:p>
            <a:pPr marL="457200" indent="-457200" algn="just">
              <a:lnSpc>
                <a:spcPct val="150000"/>
              </a:lnSpc>
            </a:pPr>
            <a:endParaRPr lang="en-US" dirty="0" smtClean="0">
              <a:latin typeface="Cambria" pitchFamily="18" charset="0"/>
            </a:endParaRPr>
          </a:p>
          <a:p>
            <a:pPr marL="457200" indent="-457200" algn="just">
              <a:lnSpc>
                <a:spcPct val="150000"/>
              </a:lnSpc>
            </a:pPr>
            <a:endParaRPr lang="en-US" dirty="0" smtClean="0">
              <a:latin typeface="Cambria" pitchFamily="18" charset="0"/>
            </a:endParaRPr>
          </a:p>
          <a:p>
            <a:pPr marL="457200" indent="-457200" algn="just">
              <a:lnSpc>
                <a:spcPct val="150000"/>
              </a:lnSpc>
            </a:pPr>
            <a:endParaRPr lang="en-US" dirty="0" smtClean="0">
              <a:latin typeface="Cambria" pitchFamily="18" charset="0"/>
            </a:endParaRPr>
          </a:p>
          <a:p>
            <a:pPr marL="457200" indent="-457200" algn="just">
              <a:lnSpc>
                <a:spcPct val="150000"/>
              </a:lnSpc>
            </a:pPr>
            <a:endParaRPr lang="en-US" dirty="0" smtClean="0">
              <a:latin typeface="Cambria" pitchFamily="18" charset="0"/>
            </a:endParaRPr>
          </a:p>
          <a:p>
            <a:pPr marL="457200" indent="-457200" algn="just">
              <a:lnSpc>
                <a:spcPct val="150000"/>
              </a:lnSpc>
            </a:pPr>
            <a:endParaRPr lang="en-US" dirty="0" smtClean="0">
              <a:latin typeface="Cambria" pitchFamily="18" charset="0"/>
            </a:endParaRPr>
          </a:p>
          <a:p>
            <a:pPr marL="457200" indent="-457200" algn="just">
              <a:lnSpc>
                <a:spcPct val="150000"/>
              </a:lnSpc>
            </a:pPr>
            <a:endParaRPr lang="en-US" dirty="0" smtClean="0">
              <a:latin typeface="Cambria" pitchFamily="18" charset="0"/>
            </a:endParaRPr>
          </a:p>
          <a:p>
            <a:pPr marL="457200" indent="-457200" algn="just">
              <a:lnSpc>
                <a:spcPct val="150000"/>
              </a:lnSpc>
            </a:pPr>
            <a:endParaRPr lang="en-US" dirty="0">
              <a:latin typeface="Cambria" pitchFamily="18" charset="0"/>
            </a:endParaRPr>
          </a:p>
        </p:txBody>
      </p:sp>
      <p:pic>
        <p:nvPicPr>
          <p:cNvPr id="1027" name="Picture 3"/>
          <p:cNvPicPr>
            <a:picLocks noChangeAspect="1" noChangeArrowheads="1"/>
          </p:cNvPicPr>
          <p:nvPr/>
        </p:nvPicPr>
        <p:blipFill>
          <a:blip r:embed="rId2" cstate="print"/>
          <a:srcRect/>
          <a:stretch>
            <a:fillRect/>
          </a:stretch>
        </p:blipFill>
        <p:spPr bwMode="auto">
          <a:xfrm>
            <a:off x="2590800" y="3886200"/>
            <a:ext cx="2667000" cy="2582698"/>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2209800" y="1371600"/>
            <a:ext cx="3676650" cy="194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04800"/>
            <a:ext cx="8763000" cy="461665"/>
          </a:xfrm>
          <a:prstGeom prst="rect">
            <a:avLst/>
          </a:prstGeom>
        </p:spPr>
        <p:txBody>
          <a:bodyPr wrap="square">
            <a:spAutoFit/>
          </a:bodyPr>
          <a:lstStyle/>
          <a:p>
            <a:pPr algn="ctr"/>
            <a:endParaRPr lang="en-US" sz="2400" b="1" dirty="0"/>
          </a:p>
        </p:txBody>
      </p:sp>
      <p:sp>
        <p:nvSpPr>
          <p:cNvPr id="1029" name="Rectangle 5"/>
          <p:cNvSpPr>
            <a:spLocks noChangeArrowheads="1"/>
          </p:cNvSpPr>
          <p:nvPr/>
        </p:nvSpPr>
        <p:spPr bwMode="auto">
          <a:xfrm>
            <a:off x="0" y="-945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304800" y="228600"/>
            <a:ext cx="8458200" cy="4195957"/>
          </a:xfrm>
          <a:prstGeom prst="rect">
            <a:avLst/>
          </a:prstGeom>
          <a:noFill/>
        </p:spPr>
        <p:txBody>
          <a:bodyPr wrap="square" rtlCol="0">
            <a:spAutoFit/>
          </a:bodyPr>
          <a:lstStyle/>
          <a:p>
            <a:pPr marL="457200" indent="-457200" algn="just">
              <a:lnSpc>
                <a:spcPct val="150000"/>
              </a:lnSpc>
              <a:buFont typeface="Wingdings" pitchFamily="2" charset="2"/>
              <a:buChar char="v"/>
            </a:pPr>
            <a:r>
              <a:rPr lang="en-US" dirty="0" smtClean="0">
                <a:latin typeface="Cambria" pitchFamily="18" charset="0"/>
              </a:rPr>
              <a:t>Durability requirement — once the user has been notified that the transaction has completed (i.e., the transfer of the $50 has taken place), the updates to the database by the transaction must persist despite failures.</a:t>
            </a:r>
          </a:p>
          <a:p>
            <a:pPr marL="457200" indent="-457200" algn="just">
              <a:lnSpc>
                <a:spcPct val="150000"/>
              </a:lnSpc>
              <a:buFont typeface="Wingdings" pitchFamily="2" charset="2"/>
              <a:buChar char="v"/>
            </a:pPr>
            <a:r>
              <a:rPr lang="en-US" dirty="0" smtClean="0">
                <a:latin typeface="Cambria" pitchFamily="18" charset="0"/>
              </a:rPr>
              <a:t>Isolation requirement — if between steps 3 and 6, another transaction is allowed to access the partially updated database, it will see an inconsistent database</a:t>
            </a:r>
          </a:p>
          <a:p>
            <a:pPr marL="457200" indent="-457200" algn="just">
              <a:lnSpc>
                <a:spcPct val="150000"/>
              </a:lnSpc>
            </a:pPr>
            <a:r>
              <a:rPr lang="en-US" dirty="0" smtClean="0">
                <a:latin typeface="Cambria" pitchFamily="18" charset="0"/>
              </a:rPr>
              <a:t>	(the sum </a:t>
            </a:r>
            <a:r>
              <a:rPr lang="en-US" i="1" dirty="0" smtClean="0">
                <a:latin typeface="Cambria" pitchFamily="18" charset="0"/>
              </a:rPr>
              <a:t>A + B will be less than it should be). </a:t>
            </a:r>
            <a:r>
              <a:rPr lang="en-US" dirty="0" smtClean="0">
                <a:latin typeface="Cambria" pitchFamily="18" charset="0"/>
              </a:rPr>
              <a:t>Can be ensured trivially by running transactions </a:t>
            </a:r>
            <a:r>
              <a:rPr lang="en-US" b="1" i="1" dirty="0" smtClean="0">
                <a:latin typeface="Cambria" pitchFamily="18" charset="0"/>
              </a:rPr>
              <a:t>serially, </a:t>
            </a:r>
            <a:r>
              <a:rPr lang="en-US" dirty="0" smtClean="0">
                <a:latin typeface="Cambria" pitchFamily="18" charset="0"/>
              </a:rPr>
              <a:t>that is one after the other. However, executing multiple transactions concurrently has significant benefits, as we</a:t>
            </a:r>
          </a:p>
          <a:p>
            <a:pPr marL="457200" indent="-457200" algn="just">
              <a:lnSpc>
                <a:spcPct val="150000"/>
              </a:lnSpc>
            </a:pPr>
            <a:r>
              <a:rPr lang="en-US" smtClean="0">
                <a:latin typeface="Cambria" pitchFamily="18" charset="0"/>
              </a:rPr>
              <a:t>	will </a:t>
            </a:r>
            <a:r>
              <a:rPr lang="en-US" dirty="0" smtClean="0">
                <a:latin typeface="Cambria" pitchFamily="18" charset="0"/>
              </a:rPr>
              <a:t>see.</a:t>
            </a:r>
            <a:endParaRPr lang="en-US" b="1" dirty="0">
              <a:latin typeface="Cambria"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04800"/>
            <a:ext cx="8763000" cy="461665"/>
          </a:xfrm>
          <a:prstGeom prst="rect">
            <a:avLst/>
          </a:prstGeom>
        </p:spPr>
        <p:txBody>
          <a:bodyPr wrap="square">
            <a:spAutoFit/>
          </a:bodyPr>
          <a:lstStyle/>
          <a:p>
            <a:pPr algn="ctr"/>
            <a:endParaRPr lang="en-US" sz="2400" b="1" dirty="0"/>
          </a:p>
        </p:txBody>
      </p:sp>
      <p:sp>
        <p:nvSpPr>
          <p:cNvPr id="1029" name="Rectangle 5"/>
          <p:cNvSpPr>
            <a:spLocks noChangeArrowheads="1"/>
          </p:cNvSpPr>
          <p:nvPr/>
        </p:nvSpPr>
        <p:spPr bwMode="auto">
          <a:xfrm>
            <a:off x="0" y="-945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304800" y="228600"/>
            <a:ext cx="8458200" cy="4755148"/>
          </a:xfrm>
          <a:prstGeom prst="rect">
            <a:avLst/>
          </a:prstGeom>
          <a:noFill/>
        </p:spPr>
        <p:txBody>
          <a:bodyPr wrap="square" rtlCol="0">
            <a:spAutoFit/>
          </a:bodyPr>
          <a:lstStyle/>
          <a:p>
            <a:pPr algn="ctr"/>
            <a:r>
              <a:rPr lang="en-US" sz="2400" b="1" dirty="0" smtClean="0">
                <a:latin typeface="Cambria" pitchFamily="18" charset="0"/>
              </a:rPr>
              <a:t>8) Transaction States</a:t>
            </a:r>
          </a:p>
          <a:p>
            <a:pPr marL="457200" indent="-457200" algn="just" fontAlgn="base">
              <a:lnSpc>
                <a:spcPct val="150000"/>
              </a:lnSpc>
              <a:buFont typeface="Wingdings" pitchFamily="2" charset="2"/>
              <a:buChar char="v"/>
            </a:pPr>
            <a:r>
              <a:rPr lang="en-US" dirty="0" smtClean="0">
                <a:latin typeface="Cambria" pitchFamily="18" charset="0"/>
              </a:rPr>
              <a:t>A transaction goes through many different states throughout its life cycle. These states are called as </a:t>
            </a:r>
            <a:r>
              <a:rPr lang="en-US" b="1" dirty="0" smtClean="0">
                <a:latin typeface="Cambria" pitchFamily="18" charset="0"/>
              </a:rPr>
              <a:t>transaction states</a:t>
            </a:r>
            <a:r>
              <a:rPr lang="en-US" dirty="0" smtClean="0">
                <a:latin typeface="Cambria" pitchFamily="18" charset="0"/>
              </a:rPr>
              <a:t>. </a:t>
            </a:r>
          </a:p>
          <a:p>
            <a:pPr marL="457200" indent="-457200" algn="just" fontAlgn="base">
              <a:lnSpc>
                <a:spcPct val="150000"/>
              </a:lnSpc>
              <a:buFont typeface="Wingdings" pitchFamily="2" charset="2"/>
              <a:buChar char="v"/>
            </a:pPr>
            <a:r>
              <a:rPr lang="en-US" dirty="0" smtClean="0">
                <a:latin typeface="Cambria" pitchFamily="18" charset="0"/>
              </a:rPr>
              <a:t>Transaction states are as follows-</a:t>
            </a:r>
          </a:p>
          <a:p>
            <a:pPr marL="800100" lvl="1" indent="-342900" algn="just" fontAlgn="base">
              <a:lnSpc>
                <a:spcPct val="150000"/>
              </a:lnSpc>
              <a:buFont typeface="+mj-lt"/>
              <a:buAutoNum type="arabicParenR"/>
            </a:pPr>
            <a:r>
              <a:rPr lang="en-US" dirty="0" smtClean="0">
                <a:latin typeface="Cambria" pitchFamily="18" charset="0"/>
              </a:rPr>
              <a:t>Active state</a:t>
            </a:r>
          </a:p>
          <a:p>
            <a:pPr marL="800100" lvl="1" indent="-342900" algn="just" fontAlgn="base">
              <a:lnSpc>
                <a:spcPct val="150000"/>
              </a:lnSpc>
              <a:buFont typeface="+mj-lt"/>
              <a:buAutoNum type="arabicParenR"/>
            </a:pPr>
            <a:r>
              <a:rPr lang="en-US" dirty="0" smtClean="0">
                <a:latin typeface="Cambria" pitchFamily="18" charset="0"/>
              </a:rPr>
              <a:t>Partially committed state</a:t>
            </a:r>
          </a:p>
          <a:p>
            <a:pPr marL="800100" lvl="1" indent="-342900" algn="just" fontAlgn="base">
              <a:lnSpc>
                <a:spcPct val="150000"/>
              </a:lnSpc>
              <a:buFont typeface="+mj-lt"/>
              <a:buAutoNum type="arabicParenR"/>
            </a:pPr>
            <a:r>
              <a:rPr lang="en-US" dirty="0" smtClean="0">
                <a:latin typeface="Cambria" pitchFamily="18" charset="0"/>
              </a:rPr>
              <a:t>Committed state</a:t>
            </a:r>
          </a:p>
          <a:p>
            <a:pPr marL="800100" lvl="1" indent="-342900" algn="just" fontAlgn="base">
              <a:lnSpc>
                <a:spcPct val="150000"/>
              </a:lnSpc>
              <a:buFont typeface="+mj-lt"/>
              <a:buAutoNum type="arabicParenR"/>
            </a:pPr>
            <a:r>
              <a:rPr lang="en-US" dirty="0" smtClean="0">
                <a:latin typeface="Cambria" pitchFamily="18" charset="0"/>
              </a:rPr>
              <a:t>Failed state</a:t>
            </a:r>
          </a:p>
          <a:p>
            <a:pPr marL="800100" lvl="1" indent="-342900" algn="just" fontAlgn="base">
              <a:lnSpc>
                <a:spcPct val="150000"/>
              </a:lnSpc>
              <a:buFont typeface="+mj-lt"/>
              <a:buAutoNum type="arabicParenR"/>
            </a:pPr>
            <a:r>
              <a:rPr lang="en-US" dirty="0" smtClean="0">
                <a:latin typeface="Cambria" pitchFamily="18" charset="0"/>
              </a:rPr>
              <a:t>Aborted state</a:t>
            </a:r>
          </a:p>
          <a:p>
            <a:pPr marL="800100" lvl="1" indent="-342900" algn="just" fontAlgn="base">
              <a:lnSpc>
                <a:spcPct val="150000"/>
              </a:lnSpc>
              <a:buFont typeface="+mj-lt"/>
              <a:buAutoNum type="arabicParenR"/>
            </a:pPr>
            <a:r>
              <a:rPr lang="en-US" dirty="0" smtClean="0">
                <a:latin typeface="Cambria" pitchFamily="18" charset="0"/>
              </a:rPr>
              <a:t>Terminated state</a:t>
            </a:r>
          </a:p>
          <a:p>
            <a:pPr algn="ctr">
              <a:lnSpc>
                <a:spcPct val="150000"/>
              </a:lnSpc>
            </a:pPr>
            <a:endParaRPr lang="en-US" sz="2400" b="1" dirty="0" smtClean="0">
              <a:latin typeface="Cambria"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04800"/>
            <a:ext cx="8763000" cy="461665"/>
          </a:xfrm>
          <a:prstGeom prst="rect">
            <a:avLst/>
          </a:prstGeom>
        </p:spPr>
        <p:txBody>
          <a:bodyPr wrap="square">
            <a:spAutoFit/>
          </a:bodyPr>
          <a:lstStyle/>
          <a:p>
            <a:pPr algn="ctr"/>
            <a:endParaRPr lang="en-US" sz="2400" b="1" dirty="0"/>
          </a:p>
        </p:txBody>
      </p:sp>
      <p:sp>
        <p:nvSpPr>
          <p:cNvPr id="1029" name="Rectangle 5"/>
          <p:cNvSpPr>
            <a:spLocks noChangeArrowheads="1"/>
          </p:cNvSpPr>
          <p:nvPr/>
        </p:nvSpPr>
        <p:spPr bwMode="auto">
          <a:xfrm>
            <a:off x="0" y="-945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4" descr="https://www.gatevidyalay.com/wp-content/uploads/2018/05/Transaction-States-in-DBMS.png"/>
          <p:cNvPicPr/>
          <p:nvPr/>
        </p:nvPicPr>
        <p:blipFill>
          <a:blip r:embed="rId2" cstate="print"/>
          <a:srcRect/>
          <a:stretch>
            <a:fillRect/>
          </a:stretch>
        </p:blipFill>
        <p:spPr bwMode="auto">
          <a:xfrm>
            <a:off x="533400" y="609600"/>
            <a:ext cx="80772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04800"/>
            <a:ext cx="8763000" cy="461665"/>
          </a:xfrm>
          <a:prstGeom prst="rect">
            <a:avLst/>
          </a:prstGeom>
        </p:spPr>
        <p:txBody>
          <a:bodyPr wrap="square">
            <a:spAutoFit/>
          </a:bodyPr>
          <a:lstStyle/>
          <a:p>
            <a:pPr algn="ctr"/>
            <a:endParaRPr lang="en-US" sz="2400" b="1" dirty="0"/>
          </a:p>
        </p:txBody>
      </p:sp>
      <p:sp>
        <p:nvSpPr>
          <p:cNvPr id="1029" name="Rectangle 5"/>
          <p:cNvSpPr>
            <a:spLocks noChangeArrowheads="1"/>
          </p:cNvSpPr>
          <p:nvPr/>
        </p:nvSpPr>
        <p:spPr bwMode="auto">
          <a:xfrm>
            <a:off x="0" y="-945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381000" y="304800"/>
            <a:ext cx="8305800" cy="5909310"/>
          </a:xfrm>
          <a:prstGeom prst="rect">
            <a:avLst/>
          </a:prstGeom>
          <a:noFill/>
        </p:spPr>
        <p:txBody>
          <a:bodyPr wrap="square" rtlCol="0">
            <a:spAutoFit/>
          </a:bodyPr>
          <a:lstStyle/>
          <a:p>
            <a:pPr algn="just" fontAlgn="base">
              <a:lnSpc>
                <a:spcPct val="150000"/>
              </a:lnSpc>
            </a:pPr>
            <a:r>
              <a:rPr lang="en-US" b="1" u="sng" dirty="0" smtClean="0"/>
              <a:t>1</a:t>
            </a:r>
            <a:r>
              <a:rPr lang="en-US" b="1" u="sng" dirty="0" smtClean="0">
                <a:latin typeface="Cambria" pitchFamily="18" charset="0"/>
              </a:rPr>
              <a:t>. Active State-</a:t>
            </a:r>
            <a:endParaRPr lang="en-US" b="1" dirty="0" smtClean="0">
              <a:latin typeface="Cambria" pitchFamily="18" charset="0"/>
            </a:endParaRPr>
          </a:p>
          <a:p>
            <a:pPr marL="457200" indent="-457200" algn="just" fontAlgn="base">
              <a:lnSpc>
                <a:spcPct val="150000"/>
              </a:lnSpc>
              <a:buFont typeface="Wingdings" pitchFamily="2" charset="2"/>
              <a:buChar char="v"/>
            </a:pPr>
            <a:r>
              <a:rPr lang="en-US" dirty="0" smtClean="0">
                <a:latin typeface="Cambria" pitchFamily="18" charset="0"/>
              </a:rPr>
              <a:t> This is the first state in the life cycle of a transaction.</a:t>
            </a:r>
          </a:p>
          <a:p>
            <a:pPr marL="457200" indent="-457200" algn="just" fontAlgn="base">
              <a:lnSpc>
                <a:spcPct val="150000"/>
              </a:lnSpc>
              <a:buFont typeface="Wingdings" pitchFamily="2" charset="2"/>
              <a:buChar char="v"/>
            </a:pPr>
            <a:r>
              <a:rPr lang="en-US" dirty="0" smtClean="0">
                <a:latin typeface="Cambria" pitchFamily="18" charset="0"/>
              </a:rPr>
              <a:t>A transaction is called in an </a:t>
            </a:r>
            <a:r>
              <a:rPr lang="en-US" b="1" dirty="0" smtClean="0">
                <a:latin typeface="Cambria" pitchFamily="18" charset="0"/>
              </a:rPr>
              <a:t>active state</a:t>
            </a:r>
            <a:r>
              <a:rPr lang="en-US" dirty="0" smtClean="0">
                <a:latin typeface="Cambria" pitchFamily="18" charset="0"/>
              </a:rPr>
              <a:t> as long as its instructions are getting executed.</a:t>
            </a:r>
          </a:p>
          <a:p>
            <a:pPr marL="457200" indent="-457200" algn="just" fontAlgn="base">
              <a:lnSpc>
                <a:spcPct val="150000"/>
              </a:lnSpc>
              <a:buFont typeface="Wingdings" pitchFamily="2" charset="2"/>
              <a:buChar char="v"/>
            </a:pPr>
            <a:r>
              <a:rPr lang="en-US" dirty="0" smtClean="0">
                <a:latin typeface="Cambria" pitchFamily="18" charset="0"/>
              </a:rPr>
              <a:t>All the changes made by the transaction now are stored in the buffer in main memory.</a:t>
            </a:r>
          </a:p>
          <a:p>
            <a:pPr algn="just" fontAlgn="base">
              <a:lnSpc>
                <a:spcPct val="150000"/>
              </a:lnSpc>
            </a:pPr>
            <a:r>
              <a:rPr lang="en-US" dirty="0" smtClean="0">
                <a:latin typeface="Cambria" pitchFamily="18" charset="0"/>
              </a:rPr>
              <a:t> </a:t>
            </a:r>
            <a:r>
              <a:rPr lang="en-US" b="1" u="sng" dirty="0" smtClean="0">
                <a:latin typeface="Cambria" pitchFamily="18" charset="0"/>
              </a:rPr>
              <a:t>2. Partially Committed State-</a:t>
            </a:r>
            <a:endParaRPr lang="en-US" b="1" dirty="0" smtClean="0">
              <a:latin typeface="Cambria" pitchFamily="18" charset="0"/>
            </a:endParaRPr>
          </a:p>
          <a:p>
            <a:pPr marL="457200" indent="-457200" algn="just" fontAlgn="base">
              <a:lnSpc>
                <a:spcPct val="150000"/>
              </a:lnSpc>
              <a:buFont typeface="Wingdings" pitchFamily="2" charset="2"/>
              <a:buChar char="v"/>
            </a:pPr>
            <a:r>
              <a:rPr lang="en-US" dirty="0" smtClean="0">
                <a:latin typeface="Cambria" pitchFamily="18" charset="0"/>
              </a:rPr>
              <a:t>After the last instruction of transaction has executed, it enters into a </a:t>
            </a:r>
            <a:r>
              <a:rPr lang="en-US" b="1" dirty="0" smtClean="0">
                <a:latin typeface="Cambria" pitchFamily="18" charset="0"/>
              </a:rPr>
              <a:t>partially committed state</a:t>
            </a:r>
            <a:r>
              <a:rPr lang="en-US" dirty="0" smtClean="0">
                <a:latin typeface="Cambria" pitchFamily="18" charset="0"/>
              </a:rPr>
              <a:t>.</a:t>
            </a:r>
          </a:p>
          <a:p>
            <a:pPr marL="457200" indent="-457200" algn="just" fontAlgn="base">
              <a:lnSpc>
                <a:spcPct val="150000"/>
              </a:lnSpc>
              <a:buFont typeface="Wingdings" pitchFamily="2" charset="2"/>
              <a:buChar char="v"/>
            </a:pPr>
            <a:r>
              <a:rPr lang="en-US" dirty="0" smtClean="0">
                <a:latin typeface="Cambria" pitchFamily="18" charset="0"/>
              </a:rPr>
              <a:t>After entering this state, the transaction is considered to be partially committed.</a:t>
            </a:r>
          </a:p>
          <a:p>
            <a:pPr marL="457200" indent="-457200" algn="just" fontAlgn="base">
              <a:lnSpc>
                <a:spcPct val="150000"/>
              </a:lnSpc>
              <a:buFont typeface="Wingdings" pitchFamily="2" charset="2"/>
              <a:buChar char="v"/>
            </a:pPr>
            <a:r>
              <a:rPr lang="en-US" dirty="0" smtClean="0">
                <a:latin typeface="Cambria" pitchFamily="18" charset="0"/>
              </a:rPr>
              <a:t>It is not considered fully committed because all the changes made by the transaction are still stored in the buffer in main memory.</a:t>
            </a:r>
          </a:p>
          <a:p>
            <a:pPr algn="just">
              <a:lnSpc>
                <a:spcPct val="150000"/>
              </a:lnSpc>
            </a:pPr>
            <a:endParaRPr lang="en-US" dirty="0">
              <a:latin typeface="Cambria"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04800"/>
            <a:ext cx="8763000" cy="461665"/>
          </a:xfrm>
          <a:prstGeom prst="rect">
            <a:avLst/>
          </a:prstGeom>
        </p:spPr>
        <p:txBody>
          <a:bodyPr wrap="square">
            <a:spAutoFit/>
          </a:bodyPr>
          <a:lstStyle/>
          <a:p>
            <a:pPr algn="ctr"/>
            <a:endParaRPr lang="en-US" sz="2400" b="1" dirty="0"/>
          </a:p>
        </p:txBody>
      </p:sp>
      <p:sp>
        <p:nvSpPr>
          <p:cNvPr id="1029" name="Rectangle 5"/>
          <p:cNvSpPr>
            <a:spLocks noChangeArrowheads="1"/>
          </p:cNvSpPr>
          <p:nvPr/>
        </p:nvSpPr>
        <p:spPr bwMode="auto">
          <a:xfrm>
            <a:off x="0" y="-945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381000" y="304800"/>
            <a:ext cx="8305800" cy="5493812"/>
          </a:xfrm>
          <a:prstGeom prst="rect">
            <a:avLst/>
          </a:prstGeom>
          <a:noFill/>
        </p:spPr>
        <p:txBody>
          <a:bodyPr wrap="square" rtlCol="0">
            <a:spAutoFit/>
          </a:bodyPr>
          <a:lstStyle/>
          <a:p>
            <a:pPr algn="just" fontAlgn="base">
              <a:lnSpc>
                <a:spcPct val="150000"/>
              </a:lnSpc>
            </a:pPr>
            <a:r>
              <a:rPr lang="en-US" b="1" u="sng" dirty="0" smtClean="0">
                <a:latin typeface="Cambria" pitchFamily="18" charset="0"/>
              </a:rPr>
              <a:t>3. Committed State-</a:t>
            </a:r>
            <a:endParaRPr lang="en-US" b="1" dirty="0" smtClean="0">
              <a:latin typeface="Cambria" pitchFamily="18" charset="0"/>
            </a:endParaRPr>
          </a:p>
          <a:p>
            <a:pPr marL="457200" indent="-457200" algn="just" fontAlgn="base">
              <a:lnSpc>
                <a:spcPct val="150000"/>
              </a:lnSpc>
              <a:buFont typeface="Wingdings" pitchFamily="2" charset="2"/>
              <a:buChar char="v"/>
            </a:pPr>
            <a:r>
              <a:rPr lang="en-US" dirty="0" smtClean="0">
                <a:latin typeface="Cambria" pitchFamily="18" charset="0"/>
              </a:rPr>
              <a:t>After all the changes made by the transaction have been successfully stored into the database, it enters into a </a:t>
            </a:r>
            <a:r>
              <a:rPr lang="en-US" b="1" dirty="0" smtClean="0">
                <a:latin typeface="Cambria" pitchFamily="18" charset="0"/>
              </a:rPr>
              <a:t>committed state</a:t>
            </a:r>
            <a:r>
              <a:rPr lang="en-US" dirty="0" smtClean="0">
                <a:latin typeface="Cambria" pitchFamily="18" charset="0"/>
              </a:rPr>
              <a:t>.</a:t>
            </a:r>
          </a:p>
          <a:p>
            <a:pPr marL="457200" indent="-457200" algn="just" fontAlgn="base">
              <a:lnSpc>
                <a:spcPct val="150000"/>
              </a:lnSpc>
              <a:buFont typeface="Wingdings" pitchFamily="2" charset="2"/>
              <a:buChar char="v"/>
            </a:pPr>
            <a:r>
              <a:rPr lang="en-US" dirty="0" smtClean="0">
                <a:latin typeface="Cambria" pitchFamily="18" charset="0"/>
              </a:rPr>
              <a:t>Now, the transaction is considered to be fully committed.</a:t>
            </a:r>
          </a:p>
          <a:p>
            <a:pPr algn="just" fontAlgn="base">
              <a:lnSpc>
                <a:spcPct val="150000"/>
              </a:lnSpc>
            </a:pPr>
            <a:r>
              <a:rPr lang="en-US" dirty="0" smtClean="0">
                <a:latin typeface="Cambria" pitchFamily="18" charset="0"/>
              </a:rPr>
              <a:t> </a:t>
            </a:r>
            <a:r>
              <a:rPr lang="en-US" b="1" u="sng" dirty="0" smtClean="0">
                <a:latin typeface="Cambria" pitchFamily="18" charset="0"/>
              </a:rPr>
              <a:t>NOTE-</a:t>
            </a:r>
            <a:endParaRPr lang="en-US" b="1" dirty="0" smtClean="0">
              <a:latin typeface="Cambria" pitchFamily="18" charset="0"/>
            </a:endParaRPr>
          </a:p>
          <a:p>
            <a:pPr marL="457200" indent="-457200" algn="just" fontAlgn="base">
              <a:lnSpc>
                <a:spcPct val="150000"/>
              </a:lnSpc>
              <a:buFont typeface="Wingdings" pitchFamily="2" charset="2"/>
              <a:buChar char="v"/>
            </a:pPr>
            <a:r>
              <a:rPr lang="en-US" dirty="0" smtClean="0">
                <a:latin typeface="Cambria" pitchFamily="18" charset="0"/>
              </a:rPr>
              <a:t> After a transaction has entered the committed state, it is not possible to roll back the transaction.</a:t>
            </a:r>
          </a:p>
          <a:p>
            <a:pPr marL="457200" indent="-457200" algn="just" fontAlgn="base">
              <a:lnSpc>
                <a:spcPct val="150000"/>
              </a:lnSpc>
              <a:buFont typeface="Wingdings" pitchFamily="2" charset="2"/>
              <a:buChar char="v"/>
            </a:pPr>
            <a:r>
              <a:rPr lang="en-US" dirty="0" smtClean="0">
                <a:latin typeface="Cambria" pitchFamily="18" charset="0"/>
              </a:rPr>
              <a:t>In other words, it is not possible to undo the changes that has been made by the transaction.</a:t>
            </a:r>
          </a:p>
          <a:p>
            <a:pPr marL="457200" indent="-457200" algn="just" fontAlgn="base">
              <a:lnSpc>
                <a:spcPct val="150000"/>
              </a:lnSpc>
              <a:buFont typeface="Wingdings" pitchFamily="2" charset="2"/>
              <a:buChar char="v"/>
            </a:pPr>
            <a:r>
              <a:rPr lang="en-US" dirty="0" smtClean="0">
                <a:latin typeface="Cambria" pitchFamily="18" charset="0"/>
              </a:rPr>
              <a:t>This is because the system is updated into a new consistent state.</a:t>
            </a:r>
          </a:p>
          <a:p>
            <a:pPr marL="457200" indent="-457200" algn="just" fontAlgn="base">
              <a:lnSpc>
                <a:spcPct val="150000"/>
              </a:lnSpc>
              <a:buFont typeface="Wingdings" pitchFamily="2" charset="2"/>
              <a:buChar char="v"/>
            </a:pPr>
            <a:r>
              <a:rPr lang="en-US" dirty="0" smtClean="0">
                <a:latin typeface="Cambria" pitchFamily="18" charset="0"/>
              </a:rPr>
              <a:t>The only way to undo the changes is by carrying out another transaction called as </a:t>
            </a:r>
            <a:r>
              <a:rPr lang="en-US" b="1" dirty="0" smtClean="0">
                <a:latin typeface="Cambria" pitchFamily="18" charset="0"/>
              </a:rPr>
              <a:t>compensating transaction</a:t>
            </a:r>
            <a:r>
              <a:rPr lang="en-US" dirty="0" smtClean="0">
                <a:latin typeface="Cambria" pitchFamily="18" charset="0"/>
              </a:rPr>
              <a:t> that performs the reverse operations.</a:t>
            </a:r>
          </a:p>
          <a:p>
            <a:pPr algn="just">
              <a:lnSpc>
                <a:spcPct val="150000"/>
              </a:lnSpc>
            </a:pPr>
            <a:endParaRPr lang="en-US" dirty="0">
              <a:latin typeface="Cambria"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04800"/>
            <a:ext cx="8763000" cy="461665"/>
          </a:xfrm>
          <a:prstGeom prst="rect">
            <a:avLst/>
          </a:prstGeom>
        </p:spPr>
        <p:txBody>
          <a:bodyPr wrap="square">
            <a:spAutoFit/>
          </a:bodyPr>
          <a:lstStyle/>
          <a:p>
            <a:pPr algn="ctr"/>
            <a:endParaRPr lang="en-US" sz="2400" b="1" dirty="0"/>
          </a:p>
        </p:txBody>
      </p:sp>
      <p:sp>
        <p:nvSpPr>
          <p:cNvPr id="1029" name="Rectangle 5"/>
          <p:cNvSpPr>
            <a:spLocks noChangeArrowheads="1"/>
          </p:cNvSpPr>
          <p:nvPr/>
        </p:nvSpPr>
        <p:spPr bwMode="auto">
          <a:xfrm>
            <a:off x="0" y="-945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381000" y="304800"/>
            <a:ext cx="8305800" cy="4662815"/>
          </a:xfrm>
          <a:prstGeom prst="rect">
            <a:avLst/>
          </a:prstGeom>
          <a:noFill/>
        </p:spPr>
        <p:txBody>
          <a:bodyPr wrap="square" rtlCol="0">
            <a:spAutoFit/>
          </a:bodyPr>
          <a:lstStyle/>
          <a:p>
            <a:pPr algn="just" fontAlgn="base">
              <a:lnSpc>
                <a:spcPct val="150000"/>
              </a:lnSpc>
            </a:pPr>
            <a:r>
              <a:rPr lang="en-US" b="1" u="sng" dirty="0" smtClean="0">
                <a:latin typeface="Cambria" pitchFamily="18" charset="0"/>
              </a:rPr>
              <a:t>4. Failed State-</a:t>
            </a:r>
            <a:endParaRPr lang="en-US" b="1" dirty="0" smtClean="0">
              <a:latin typeface="Cambria" pitchFamily="18" charset="0"/>
            </a:endParaRPr>
          </a:p>
          <a:p>
            <a:pPr marL="457200" indent="-457200" algn="just" fontAlgn="base">
              <a:lnSpc>
                <a:spcPct val="150000"/>
              </a:lnSpc>
              <a:buFont typeface="Wingdings" pitchFamily="2" charset="2"/>
              <a:buChar char="v"/>
            </a:pPr>
            <a:r>
              <a:rPr lang="en-US" dirty="0" smtClean="0">
                <a:latin typeface="Cambria" pitchFamily="18" charset="0"/>
              </a:rPr>
              <a:t>When a transaction is getting executed in the active state or partially committed state and some failure occurs due to which it becomes impossible to continue the execution, it enters into a </a:t>
            </a:r>
            <a:r>
              <a:rPr lang="en-US" b="1" dirty="0" smtClean="0">
                <a:latin typeface="Cambria" pitchFamily="18" charset="0"/>
              </a:rPr>
              <a:t>failed state</a:t>
            </a:r>
            <a:r>
              <a:rPr lang="en-US" dirty="0" smtClean="0">
                <a:latin typeface="Cambria" pitchFamily="18" charset="0"/>
              </a:rPr>
              <a:t>.</a:t>
            </a:r>
          </a:p>
          <a:p>
            <a:pPr algn="just" fontAlgn="base">
              <a:lnSpc>
                <a:spcPct val="150000"/>
              </a:lnSpc>
            </a:pPr>
            <a:r>
              <a:rPr lang="en-US" dirty="0" smtClean="0">
                <a:latin typeface="Cambria" pitchFamily="18" charset="0"/>
              </a:rPr>
              <a:t> </a:t>
            </a:r>
            <a:r>
              <a:rPr lang="en-US" b="1" u="sng" dirty="0" smtClean="0">
                <a:latin typeface="Cambria" pitchFamily="18" charset="0"/>
              </a:rPr>
              <a:t>5. Aborted State</a:t>
            </a:r>
          </a:p>
          <a:p>
            <a:pPr marL="457200" indent="-457200" algn="just" fontAlgn="base">
              <a:lnSpc>
                <a:spcPct val="150000"/>
              </a:lnSpc>
              <a:buFont typeface="Wingdings" pitchFamily="2" charset="2"/>
              <a:buChar char="v"/>
            </a:pPr>
            <a:r>
              <a:rPr lang="en-US" dirty="0" smtClean="0">
                <a:latin typeface="Cambria" pitchFamily="18" charset="0"/>
              </a:rPr>
              <a:t>After the transaction has failed and entered into a failed state, all the changes made by it have to be undone.</a:t>
            </a:r>
          </a:p>
          <a:p>
            <a:pPr marL="457200" indent="-457200" algn="just" fontAlgn="base">
              <a:lnSpc>
                <a:spcPct val="150000"/>
              </a:lnSpc>
              <a:buFont typeface="Wingdings" pitchFamily="2" charset="2"/>
              <a:buChar char="v"/>
            </a:pPr>
            <a:r>
              <a:rPr lang="en-US" dirty="0" smtClean="0">
                <a:latin typeface="Cambria" pitchFamily="18" charset="0"/>
              </a:rPr>
              <a:t>To undo the changes made by the transaction, it becomes necessary to roll back the transaction.</a:t>
            </a:r>
          </a:p>
          <a:p>
            <a:pPr marL="457200" indent="-457200" algn="just" fontAlgn="base">
              <a:lnSpc>
                <a:spcPct val="150000"/>
              </a:lnSpc>
              <a:buFont typeface="Wingdings" pitchFamily="2" charset="2"/>
              <a:buChar char="v"/>
            </a:pPr>
            <a:r>
              <a:rPr lang="en-US" dirty="0" smtClean="0">
                <a:latin typeface="Cambria" pitchFamily="18" charset="0"/>
              </a:rPr>
              <a:t>After the transaction has rolled back completely, it enters into an </a:t>
            </a:r>
            <a:r>
              <a:rPr lang="en-US" b="1" dirty="0" smtClean="0">
                <a:latin typeface="Cambria" pitchFamily="18" charset="0"/>
              </a:rPr>
              <a:t>aborted state</a:t>
            </a:r>
            <a:r>
              <a:rPr lang="en-US" dirty="0" smtClean="0">
                <a:latin typeface="Cambria" pitchFamily="18" charset="0"/>
              </a:rPr>
              <a:t>.</a:t>
            </a:r>
            <a:endParaRPr lang="en-US" dirty="0">
              <a:latin typeface="Cambria"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04800"/>
            <a:ext cx="8763000" cy="461665"/>
          </a:xfrm>
          <a:prstGeom prst="rect">
            <a:avLst/>
          </a:prstGeom>
        </p:spPr>
        <p:txBody>
          <a:bodyPr wrap="square">
            <a:spAutoFit/>
          </a:bodyPr>
          <a:lstStyle/>
          <a:p>
            <a:pPr algn="ctr"/>
            <a:endParaRPr lang="en-US" sz="2400" b="1" dirty="0"/>
          </a:p>
        </p:txBody>
      </p:sp>
      <p:sp>
        <p:nvSpPr>
          <p:cNvPr id="1029" name="Rectangle 5"/>
          <p:cNvSpPr>
            <a:spLocks noChangeArrowheads="1"/>
          </p:cNvSpPr>
          <p:nvPr/>
        </p:nvSpPr>
        <p:spPr bwMode="auto">
          <a:xfrm>
            <a:off x="0" y="-945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381000" y="304800"/>
            <a:ext cx="8305800" cy="6324808"/>
          </a:xfrm>
          <a:prstGeom prst="rect">
            <a:avLst/>
          </a:prstGeom>
          <a:noFill/>
        </p:spPr>
        <p:txBody>
          <a:bodyPr wrap="square" rtlCol="0">
            <a:spAutoFit/>
          </a:bodyPr>
          <a:lstStyle/>
          <a:p>
            <a:pPr algn="just" fontAlgn="base">
              <a:lnSpc>
                <a:spcPct val="150000"/>
              </a:lnSpc>
            </a:pPr>
            <a:r>
              <a:rPr lang="en-US" b="1" u="sng" dirty="0" smtClean="0">
                <a:latin typeface="Cambria" pitchFamily="18" charset="0"/>
              </a:rPr>
              <a:t>4. Failed State-</a:t>
            </a:r>
            <a:endParaRPr lang="en-US" b="1" dirty="0" smtClean="0">
              <a:latin typeface="Cambria" pitchFamily="18" charset="0"/>
            </a:endParaRPr>
          </a:p>
          <a:p>
            <a:pPr marL="457200" indent="-457200" algn="just" fontAlgn="base">
              <a:lnSpc>
                <a:spcPct val="150000"/>
              </a:lnSpc>
              <a:buFont typeface="Wingdings" pitchFamily="2" charset="2"/>
              <a:buChar char="v"/>
            </a:pPr>
            <a:r>
              <a:rPr lang="en-US" dirty="0" smtClean="0">
                <a:latin typeface="Cambria" pitchFamily="18" charset="0"/>
              </a:rPr>
              <a:t>When a transaction is getting executed in the active state or partially committed state and some failure occurs due to which it becomes impossible to continue the execution, it enters into a </a:t>
            </a:r>
            <a:r>
              <a:rPr lang="en-US" b="1" dirty="0" smtClean="0">
                <a:latin typeface="Cambria" pitchFamily="18" charset="0"/>
              </a:rPr>
              <a:t>failed state</a:t>
            </a:r>
            <a:r>
              <a:rPr lang="en-US" dirty="0" smtClean="0">
                <a:latin typeface="Cambria" pitchFamily="18" charset="0"/>
              </a:rPr>
              <a:t>.</a:t>
            </a:r>
          </a:p>
          <a:p>
            <a:pPr algn="just" fontAlgn="base">
              <a:lnSpc>
                <a:spcPct val="150000"/>
              </a:lnSpc>
            </a:pPr>
            <a:r>
              <a:rPr lang="en-US" dirty="0" smtClean="0">
                <a:latin typeface="Cambria" pitchFamily="18" charset="0"/>
              </a:rPr>
              <a:t> </a:t>
            </a:r>
            <a:r>
              <a:rPr lang="en-US" b="1" u="sng" dirty="0" smtClean="0">
                <a:latin typeface="Cambria" pitchFamily="18" charset="0"/>
              </a:rPr>
              <a:t>5. Aborted State</a:t>
            </a:r>
          </a:p>
          <a:p>
            <a:pPr marL="457200" indent="-457200" algn="just" fontAlgn="base">
              <a:lnSpc>
                <a:spcPct val="150000"/>
              </a:lnSpc>
              <a:buFont typeface="Wingdings" pitchFamily="2" charset="2"/>
              <a:buChar char="v"/>
            </a:pPr>
            <a:r>
              <a:rPr lang="en-US" dirty="0" smtClean="0">
                <a:latin typeface="Cambria" pitchFamily="18" charset="0"/>
              </a:rPr>
              <a:t>After the transaction has failed and entered into a failed state, all the changes made by it have to be undone.</a:t>
            </a:r>
          </a:p>
          <a:p>
            <a:pPr marL="457200" indent="-457200" algn="just" fontAlgn="base">
              <a:lnSpc>
                <a:spcPct val="150000"/>
              </a:lnSpc>
              <a:buFont typeface="Wingdings" pitchFamily="2" charset="2"/>
              <a:buChar char="v"/>
            </a:pPr>
            <a:r>
              <a:rPr lang="en-US" dirty="0" smtClean="0">
                <a:latin typeface="Cambria" pitchFamily="18" charset="0"/>
              </a:rPr>
              <a:t>To undo the changes made by the transaction, it becomes necessary to roll back the transaction.</a:t>
            </a:r>
          </a:p>
          <a:p>
            <a:pPr marL="457200" indent="-457200" algn="just" fontAlgn="base">
              <a:lnSpc>
                <a:spcPct val="150000"/>
              </a:lnSpc>
              <a:buFont typeface="Wingdings" pitchFamily="2" charset="2"/>
              <a:buChar char="v"/>
            </a:pPr>
            <a:r>
              <a:rPr lang="en-US" dirty="0" smtClean="0">
                <a:latin typeface="Cambria" pitchFamily="18" charset="0"/>
              </a:rPr>
              <a:t>After the transaction has rolled back completely, it enters into an </a:t>
            </a:r>
            <a:r>
              <a:rPr lang="en-US" b="1" dirty="0" smtClean="0">
                <a:latin typeface="Cambria" pitchFamily="18" charset="0"/>
              </a:rPr>
              <a:t>aborted state</a:t>
            </a:r>
            <a:r>
              <a:rPr lang="en-US" dirty="0" smtClean="0">
                <a:latin typeface="Cambria" pitchFamily="18" charset="0"/>
              </a:rPr>
              <a:t>.</a:t>
            </a:r>
          </a:p>
          <a:p>
            <a:pPr algn="just" fontAlgn="base">
              <a:lnSpc>
                <a:spcPct val="150000"/>
              </a:lnSpc>
            </a:pPr>
            <a:r>
              <a:rPr lang="en-US" b="1" u="sng" dirty="0" smtClean="0">
                <a:latin typeface="Cambria" pitchFamily="18" charset="0"/>
              </a:rPr>
              <a:t>6. Terminated State-</a:t>
            </a:r>
            <a:endParaRPr lang="en-US" b="1" dirty="0" smtClean="0">
              <a:latin typeface="Cambria" pitchFamily="18" charset="0"/>
            </a:endParaRPr>
          </a:p>
          <a:p>
            <a:pPr marL="457200" indent="-457200" algn="just" fontAlgn="base">
              <a:lnSpc>
                <a:spcPct val="150000"/>
              </a:lnSpc>
              <a:buFont typeface="Wingdings" pitchFamily="2" charset="2"/>
              <a:buChar char="v"/>
            </a:pPr>
            <a:r>
              <a:rPr lang="en-US" dirty="0" smtClean="0">
                <a:latin typeface="Cambria" pitchFamily="18" charset="0"/>
              </a:rPr>
              <a:t> This is the last state in the life cycle of a transaction.</a:t>
            </a:r>
          </a:p>
          <a:p>
            <a:pPr marL="457200" indent="-457200" algn="just" fontAlgn="base">
              <a:lnSpc>
                <a:spcPct val="150000"/>
              </a:lnSpc>
              <a:buFont typeface="Wingdings" pitchFamily="2" charset="2"/>
              <a:buChar char="v"/>
            </a:pPr>
            <a:r>
              <a:rPr lang="en-US" dirty="0" smtClean="0">
                <a:latin typeface="Cambria" pitchFamily="18" charset="0"/>
              </a:rPr>
              <a:t>After entering the committed state or aborted state, the transaction finally enters into a </a:t>
            </a:r>
            <a:r>
              <a:rPr lang="en-US" b="1" dirty="0" smtClean="0">
                <a:latin typeface="Cambria" pitchFamily="18" charset="0"/>
              </a:rPr>
              <a:t>terminated state</a:t>
            </a:r>
            <a:r>
              <a:rPr lang="en-US" dirty="0" smtClean="0">
                <a:latin typeface="Cambria" pitchFamily="18" charset="0"/>
              </a:rPr>
              <a:t> where its life cycle finally comes to an end.</a:t>
            </a:r>
            <a:endParaRPr lang="en-US" dirty="0">
              <a:latin typeface="Cambria"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04800"/>
            <a:ext cx="8763000" cy="461665"/>
          </a:xfrm>
          <a:prstGeom prst="rect">
            <a:avLst/>
          </a:prstGeom>
        </p:spPr>
        <p:txBody>
          <a:bodyPr wrap="square">
            <a:spAutoFit/>
          </a:bodyPr>
          <a:lstStyle/>
          <a:p>
            <a:pPr algn="ctr"/>
            <a:endParaRPr lang="en-US" sz="2400" b="1" dirty="0"/>
          </a:p>
        </p:txBody>
      </p:sp>
      <p:sp>
        <p:nvSpPr>
          <p:cNvPr id="1029" name="Rectangle 5"/>
          <p:cNvSpPr>
            <a:spLocks noChangeArrowheads="1"/>
          </p:cNvSpPr>
          <p:nvPr/>
        </p:nvSpPr>
        <p:spPr bwMode="auto">
          <a:xfrm>
            <a:off x="0" y="-945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381000" y="304800"/>
            <a:ext cx="8305800" cy="4201150"/>
          </a:xfrm>
          <a:prstGeom prst="rect">
            <a:avLst/>
          </a:prstGeom>
          <a:noFill/>
        </p:spPr>
        <p:txBody>
          <a:bodyPr wrap="square" rtlCol="0">
            <a:spAutoFit/>
          </a:bodyPr>
          <a:lstStyle/>
          <a:p>
            <a:pPr algn="ctr"/>
            <a:r>
              <a:rPr lang="en-US" altLang="en-US" sz="2400" b="1" dirty="0" smtClean="0">
                <a:latin typeface="Cambria" panose="02040503050406030204" pitchFamily="18" charset="0"/>
                <a:ea typeface="ＭＳ Ｐゴシック" panose="020B0600070205080204" pitchFamily="34" charset="-128"/>
              </a:rPr>
              <a:t>9)	Concurrent Execution</a:t>
            </a:r>
          </a:p>
          <a:p>
            <a:pPr marL="914400" indent="-576263" algn="just">
              <a:lnSpc>
                <a:spcPct val="150000"/>
              </a:lnSpc>
              <a:buFont typeface="Wingdings" panose="05000000000000000000" pitchFamily="2" charset="2"/>
              <a:buChar char="v"/>
            </a:pPr>
            <a:r>
              <a:rPr lang="en-US" altLang="en-US" dirty="0" smtClean="0">
                <a:latin typeface="Cambria" panose="02040503050406030204" pitchFamily="18" charset="0"/>
                <a:ea typeface="ＭＳ Ｐゴシック" panose="020B0600070205080204" pitchFamily="34" charset="-128"/>
              </a:rPr>
              <a:t>Multiple </a:t>
            </a:r>
            <a:r>
              <a:rPr lang="en-US" altLang="en-US" dirty="0">
                <a:latin typeface="Cambria" panose="02040503050406030204" pitchFamily="18" charset="0"/>
                <a:ea typeface="ＭＳ Ｐゴシック" panose="020B0600070205080204" pitchFamily="34" charset="-128"/>
              </a:rPr>
              <a:t>transactions are allowed to run concurrently in the system.  Advantages are:</a:t>
            </a:r>
          </a:p>
          <a:p>
            <a:pPr lvl="3" indent="-576263" algn="just">
              <a:lnSpc>
                <a:spcPct val="150000"/>
              </a:lnSpc>
              <a:buFont typeface="Wingdings" panose="05000000000000000000" pitchFamily="2" charset="2"/>
              <a:buChar char="ü"/>
            </a:pPr>
            <a:r>
              <a:rPr lang="en-US" altLang="en-US" b="1" dirty="0">
                <a:latin typeface="Cambria" panose="02040503050406030204" pitchFamily="18" charset="0"/>
                <a:ea typeface="ＭＳ Ｐゴシック" panose="020B0600070205080204" pitchFamily="34" charset="-128"/>
              </a:rPr>
              <a:t>Increased processor and disk utilization</a:t>
            </a:r>
            <a:r>
              <a:rPr lang="en-US" altLang="en-US" dirty="0">
                <a:latin typeface="Cambria" panose="02040503050406030204" pitchFamily="18" charset="0"/>
                <a:ea typeface="ＭＳ Ｐゴシック" panose="020B0600070205080204" pitchFamily="34" charset="-128"/>
              </a:rPr>
              <a:t>, leading to better transaction </a:t>
            </a:r>
            <a:r>
              <a:rPr lang="en-US" altLang="en-US" i="1" dirty="0">
                <a:latin typeface="Cambria" panose="02040503050406030204" pitchFamily="18" charset="0"/>
                <a:ea typeface="ＭＳ Ｐゴシック" panose="020B0600070205080204" pitchFamily="34" charset="-128"/>
              </a:rPr>
              <a:t>throughput</a:t>
            </a:r>
          </a:p>
          <a:p>
            <a:pPr marL="1371600" lvl="4" indent="-576263" algn="just">
              <a:lnSpc>
                <a:spcPct val="150000"/>
              </a:lnSpc>
            </a:pPr>
            <a:r>
              <a:rPr lang="en-US" altLang="en-US" dirty="0" smtClean="0">
                <a:latin typeface="Cambria" panose="02040503050406030204" pitchFamily="18" charset="0"/>
                <a:ea typeface="ＭＳ Ｐゴシック" panose="020B0600070205080204" pitchFamily="34" charset="-128"/>
              </a:rPr>
              <a:t>		E.g</a:t>
            </a:r>
            <a:r>
              <a:rPr lang="en-US" altLang="en-US" dirty="0">
                <a:latin typeface="Cambria" panose="02040503050406030204" pitchFamily="18" charset="0"/>
                <a:ea typeface="ＭＳ Ｐゴシック" panose="020B0600070205080204" pitchFamily="34" charset="-128"/>
              </a:rPr>
              <a:t>. one transaction can be using the CPU while another is </a:t>
            </a:r>
            <a:r>
              <a:rPr lang="en-US" altLang="en-US" dirty="0" smtClean="0">
                <a:latin typeface="Cambria" panose="02040503050406030204" pitchFamily="18" charset="0"/>
                <a:ea typeface="ＭＳ Ｐゴシック" panose="020B0600070205080204" pitchFamily="34" charset="-128"/>
              </a:rPr>
              <a:t>	reading </a:t>
            </a:r>
            <a:r>
              <a:rPr lang="en-US" altLang="en-US" dirty="0">
                <a:latin typeface="Cambria" panose="02040503050406030204" pitchFamily="18" charset="0"/>
                <a:ea typeface="ＭＳ Ｐゴシック" panose="020B0600070205080204" pitchFamily="34" charset="-128"/>
              </a:rPr>
              <a:t>from or writing to the disk</a:t>
            </a:r>
          </a:p>
          <a:p>
            <a:pPr lvl="3" indent="-576263" algn="just">
              <a:lnSpc>
                <a:spcPct val="150000"/>
              </a:lnSpc>
              <a:buFont typeface="Wingdings" panose="05000000000000000000" pitchFamily="2" charset="2"/>
              <a:buChar char="ü"/>
            </a:pPr>
            <a:r>
              <a:rPr lang="en-US" altLang="en-US" b="1" dirty="0">
                <a:latin typeface="Cambria" panose="02040503050406030204" pitchFamily="18" charset="0"/>
                <a:ea typeface="ＭＳ Ｐゴシック" panose="020B0600070205080204" pitchFamily="34" charset="-128"/>
              </a:rPr>
              <a:t>Reduced average response time</a:t>
            </a:r>
            <a:r>
              <a:rPr lang="en-US" altLang="en-US" dirty="0">
                <a:latin typeface="Cambria" panose="02040503050406030204" pitchFamily="18" charset="0"/>
                <a:ea typeface="ＭＳ Ｐゴシック" panose="020B0600070205080204" pitchFamily="34" charset="-128"/>
              </a:rPr>
              <a:t> for transactions: short transactions need not wait behind long ones.</a:t>
            </a:r>
          </a:p>
          <a:p>
            <a:pPr marL="1371600" lvl="1" indent="-576263" algn="just" fontAlgn="base">
              <a:lnSpc>
                <a:spcPct val="150000"/>
              </a:lnSpc>
            </a:pPr>
            <a:endParaRPr lang="en-US" dirty="0">
              <a:latin typeface="Cambria" pitchFamily="18" charset="0"/>
            </a:endParaRPr>
          </a:p>
        </p:txBody>
      </p:sp>
    </p:spTree>
    <p:extLst>
      <p:ext uri="{BB962C8B-B14F-4D97-AF65-F5344CB8AC3E}">
        <p14:creationId xmlns:p14="http://schemas.microsoft.com/office/powerpoint/2010/main" val="8899136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04800"/>
            <a:ext cx="8763000" cy="461665"/>
          </a:xfrm>
          <a:prstGeom prst="rect">
            <a:avLst/>
          </a:prstGeom>
        </p:spPr>
        <p:txBody>
          <a:bodyPr wrap="square">
            <a:spAutoFit/>
          </a:bodyPr>
          <a:lstStyle/>
          <a:p>
            <a:pPr algn="ctr"/>
            <a:endParaRPr lang="en-US" sz="2400" b="1" dirty="0"/>
          </a:p>
        </p:txBody>
      </p:sp>
      <p:sp>
        <p:nvSpPr>
          <p:cNvPr id="1029" name="Rectangle 5"/>
          <p:cNvSpPr>
            <a:spLocks noChangeArrowheads="1"/>
          </p:cNvSpPr>
          <p:nvPr/>
        </p:nvSpPr>
        <p:spPr bwMode="auto">
          <a:xfrm>
            <a:off x="0" y="-945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381000" y="304800"/>
            <a:ext cx="8305800" cy="6620274"/>
          </a:xfrm>
          <a:prstGeom prst="rect">
            <a:avLst/>
          </a:prstGeom>
          <a:noFill/>
        </p:spPr>
        <p:txBody>
          <a:bodyPr wrap="square" rtlCol="0">
            <a:spAutoFit/>
          </a:bodyPr>
          <a:lstStyle/>
          <a:p>
            <a:pPr>
              <a:lnSpc>
                <a:spcPct val="80000"/>
              </a:lnSpc>
            </a:pPr>
            <a:r>
              <a:rPr lang="en-US" altLang="en-US" sz="2400" b="1" u="sng" dirty="0" smtClean="0">
                <a:latin typeface="Times New Roman" pitchFamily="18" charset="0"/>
              </a:rPr>
              <a:t>Schedules</a:t>
            </a:r>
            <a:r>
              <a:rPr lang="en-US" altLang="en-US" sz="1000" b="1" dirty="0">
                <a:latin typeface="Times New Roman" pitchFamily="18" charset="0"/>
              </a:rPr>
              <a:t>	</a:t>
            </a:r>
            <a:endParaRPr lang="en-US" altLang="en-US" sz="1000" b="1" dirty="0" smtClean="0">
              <a:latin typeface="Times New Roman" pitchFamily="18" charset="0"/>
            </a:endParaRPr>
          </a:p>
          <a:p>
            <a:pPr marL="285750" indent="-285750" algn="just">
              <a:lnSpc>
                <a:spcPct val="150000"/>
              </a:lnSpc>
              <a:buFont typeface="Wingdings" panose="05000000000000000000" pitchFamily="2" charset="2"/>
              <a:buChar char="v"/>
            </a:pPr>
            <a:r>
              <a:rPr lang="en-US" altLang="en-US" b="1" i="1" dirty="0" smtClean="0">
                <a:latin typeface="Times New Roman" pitchFamily="18" charset="0"/>
              </a:rPr>
              <a:t>A </a:t>
            </a:r>
            <a:r>
              <a:rPr lang="en-US" altLang="en-US" b="1" i="1" dirty="0">
                <a:latin typeface="Times New Roman" pitchFamily="18" charset="0"/>
              </a:rPr>
              <a:t>schedule thus consists of  sequence of operations from a group of transactions subject to the condition that the order of operations for each individual transaction is </a:t>
            </a:r>
            <a:r>
              <a:rPr lang="en-US" altLang="en-US" b="1" i="1" dirty="0" smtClean="0">
                <a:latin typeface="Times New Roman" pitchFamily="18" charset="0"/>
              </a:rPr>
              <a:t>preserved</a:t>
            </a:r>
            <a:r>
              <a:rPr lang="en-US" altLang="en-US" b="1" i="1" dirty="0">
                <a:latin typeface="Times New Roman" pitchFamily="18" charset="0"/>
              </a:rPr>
              <a:t> </a:t>
            </a:r>
            <a:r>
              <a:rPr lang="en-US" altLang="en-US" b="1" i="1" dirty="0" smtClean="0">
                <a:latin typeface="Times New Roman" pitchFamily="18" charset="0"/>
              </a:rPr>
              <a:t>   (or)</a:t>
            </a:r>
          </a:p>
          <a:p>
            <a:pPr marL="285750" indent="-285750" algn="just">
              <a:lnSpc>
                <a:spcPct val="150000"/>
              </a:lnSpc>
              <a:buFont typeface="Wingdings" panose="05000000000000000000" pitchFamily="2" charset="2"/>
              <a:buChar char="v"/>
            </a:pPr>
            <a:r>
              <a:rPr lang="en-US" b="1" i="1" dirty="0">
                <a:latin typeface="Times New Roman" pitchFamily="18" charset="0"/>
              </a:rPr>
              <a:t>A schedule is the order in which the operations of multiple transactions appear for execution.</a:t>
            </a:r>
          </a:p>
          <a:p>
            <a:pPr>
              <a:lnSpc>
                <a:spcPct val="150000"/>
              </a:lnSpc>
            </a:pPr>
            <a:r>
              <a:rPr lang="en-US" altLang="en-US" dirty="0" smtClean="0">
                <a:latin typeface="Times New Roman" pitchFamily="18" charset="0"/>
              </a:rPr>
              <a:t>Let </a:t>
            </a:r>
            <a:r>
              <a:rPr lang="en-US" altLang="en-US" dirty="0">
                <a:latin typeface="Times New Roman" pitchFamily="18" charset="0"/>
              </a:rPr>
              <a:t>T1 and T2 be two transactions </a:t>
            </a:r>
          </a:p>
          <a:p>
            <a:pPr>
              <a:lnSpc>
                <a:spcPct val="150000"/>
              </a:lnSpc>
            </a:pPr>
            <a:r>
              <a:rPr lang="en-US" altLang="en-US" b="1" dirty="0" smtClean="0">
                <a:latin typeface="Times New Roman" pitchFamily="18" charset="0"/>
              </a:rPr>
              <a:t>Transaction </a:t>
            </a:r>
            <a:r>
              <a:rPr lang="en-US" altLang="en-US" b="1" dirty="0">
                <a:latin typeface="Times New Roman" pitchFamily="18" charset="0"/>
              </a:rPr>
              <a:t>T1 transfers $50 from account A to account B. It is defined as</a:t>
            </a:r>
          </a:p>
          <a:p>
            <a:pPr>
              <a:lnSpc>
                <a:spcPct val="80000"/>
              </a:lnSpc>
            </a:pPr>
            <a:r>
              <a:rPr lang="en-US" altLang="en-US" dirty="0">
                <a:latin typeface="Times New Roman" pitchFamily="18" charset="0"/>
              </a:rPr>
              <a:t>			T1	</a:t>
            </a:r>
            <a:r>
              <a:rPr lang="en-US" altLang="en-US" dirty="0" smtClean="0">
                <a:latin typeface="Times New Roman" pitchFamily="18" charset="0"/>
              </a:rPr>
              <a:t>:</a:t>
            </a:r>
            <a:r>
              <a:rPr lang="en-US" altLang="en-US" dirty="0">
                <a:latin typeface="Times New Roman" pitchFamily="18" charset="0"/>
              </a:rPr>
              <a:t>	</a:t>
            </a:r>
            <a:r>
              <a:rPr lang="en-US" altLang="en-US" dirty="0" smtClean="0">
                <a:latin typeface="Times New Roman" pitchFamily="18" charset="0"/>
              </a:rPr>
              <a:t>Read (A);</a:t>
            </a:r>
          </a:p>
          <a:p>
            <a:pPr>
              <a:lnSpc>
                <a:spcPct val="80000"/>
              </a:lnSpc>
            </a:pPr>
            <a:r>
              <a:rPr lang="en-US" altLang="en-US" dirty="0" smtClean="0">
                <a:latin typeface="Times New Roman" pitchFamily="18" charset="0"/>
              </a:rPr>
              <a:t>					A: = A – 50;</a:t>
            </a:r>
          </a:p>
          <a:p>
            <a:pPr>
              <a:lnSpc>
                <a:spcPct val="80000"/>
              </a:lnSpc>
            </a:pPr>
            <a:r>
              <a:rPr lang="en-US" altLang="en-US" dirty="0" smtClean="0">
                <a:latin typeface="Times New Roman" pitchFamily="18" charset="0"/>
              </a:rPr>
              <a:t>					Write (A);</a:t>
            </a:r>
          </a:p>
          <a:p>
            <a:pPr>
              <a:lnSpc>
                <a:spcPct val="80000"/>
              </a:lnSpc>
            </a:pPr>
            <a:r>
              <a:rPr lang="en-US" altLang="en-US" dirty="0" smtClean="0">
                <a:latin typeface="Times New Roman" pitchFamily="18" charset="0"/>
              </a:rPr>
              <a:t>					Read (B);</a:t>
            </a:r>
          </a:p>
          <a:p>
            <a:pPr>
              <a:lnSpc>
                <a:spcPct val="80000"/>
              </a:lnSpc>
            </a:pPr>
            <a:r>
              <a:rPr lang="en-US" altLang="en-US" dirty="0" smtClean="0">
                <a:latin typeface="Times New Roman" pitchFamily="18" charset="0"/>
              </a:rPr>
              <a:t>					B: = B + 50;</a:t>
            </a:r>
          </a:p>
          <a:p>
            <a:pPr>
              <a:lnSpc>
                <a:spcPct val="80000"/>
              </a:lnSpc>
            </a:pPr>
            <a:r>
              <a:rPr lang="en-US" altLang="en-US" dirty="0" smtClean="0">
                <a:latin typeface="Times New Roman" pitchFamily="18" charset="0"/>
              </a:rPr>
              <a:t>					Write (B);</a:t>
            </a:r>
          </a:p>
          <a:p>
            <a:pPr>
              <a:lnSpc>
                <a:spcPct val="80000"/>
              </a:lnSpc>
            </a:pPr>
            <a:r>
              <a:rPr lang="en-US" altLang="en-US" b="1" dirty="0" smtClean="0">
                <a:latin typeface="Times New Roman" pitchFamily="18" charset="0"/>
              </a:rPr>
              <a:t>Transaction T2 transfers 10 percent of the balance from account A to account B . it is defined as</a:t>
            </a:r>
            <a:r>
              <a:rPr lang="en-US" altLang="en-US" dirty="0" smtClean="0">
                <a:latin typeface="Times New Roman" pitchFamily="18" charset="0"/>
              </a:rPr>
              <a:t>	</a:t>
            </a:r>
          </a:p>
          <a:p>
            <a:pPr>
              <a:lnSpc>
                <a:spcPct val="80000"/>
              </a:lnSpc>
            </a:pPr>
            <a:r>
              <a:rPr lang="en-US" altLang="en-US" dirty="0">
                <a:latin typeface="Times New Roman" pitchFamily="18" charset="0"/>
              </a:rPr>
              <a:t>			T2	:	Read (A);</a:t>
            </a:r>
          </a:p>
          <a:p>
            <a:pPr>
              <a:lnSpc>
                <a:spcPct val="80000"/>
              </a:lnSpc>
            </a:pPr>
            <a:r>
              <a:rPr lang="en-US" altLang="en-US" dirty="0">
                <a:latin typeface="Times New Roman" pitchFamily="18" charset="0"/>
              </a:rPr>
              <a:t>					Temp: =  A * 0.1;</a:t>
            </a:r>
          </a:p>
          <a:p>
            <a:pPr>
              <a:lnSpc>
                <a:spcPct val="80000"/>
              </a:lnSpc>
            </a:pPr>
            <a:r>
              <a:rPr lang="en-US" altLang="en-US" dirty="0">
                <a:latin typeface="Times New Roman" pitchFamily="18" charset="0"/>
              </a:rPr>
              <a:t>					A := A – temp;</a:t>
            </a:r>
          </a:p>
          <a:p>
            <a:pPr>
              <a:lnSpc>
                <a:spcPct val="80000"/>
              </a:lnSpc>
            </a:pPr>
            <a:r>
              <a:rPr lang="en-US" altLang="en-US" dirty="0">
                <a:latin typeface="Times New Roman" pitchFamily="18" charset="0"/>
              </a:rPr>
              <a:t>					Write(A);</a:t>
            </a:r>
          </a:p>
          <a:p>
            <a:pPr>
              <a:lnSpc>
                <a:spcPct val="80000"/>
              </a:lnSpc>
            </a:pPr>
            <a:r>
              <a:rPr lang="en-US" altLang="en-US" dirty="0">
                <a:latin typeface="Times New Roman" pitchFamily="18" charset="0"/>
              </a:rPr>
              <a:t>					Read(B);</a:t>
            </a:r>
          </a:p>
          <a:p>
            <a:pPr>
              <a:lnSpc>
                <a:spcPct val="80000"/>
              </a:lnSpc>
            </a:pPr>
            <a:r>
              <a:rPr lang="en-US" altLang="en-US" dirty="0">
                <a:latin typeface="Times New Roman" pitchFamily="18" charset="0"/>
              </a:rPr>
              <a:t>					B := B + temp;</a:t>
            </a:r>
          </a:p>
          <a:p>
            <a:pPr>
              <a:lnSpc>
                <a:spcPct val="80000"/>
              </a:lnSpc>
            </a:pPr>
            <a:r>
              <a:rPr lang="en-US" altLang="en-US" dirty="0">
                <a:latin typeface="Times New Roman" pitchFamily="18" charset="0"/>
              </a:rPr>
              <a:t>					Write(B</a:t>
            </a:r>
            <a:r>
              <a:rPr lang="en-US" altLang="en-US" dirty="0" smtClean="0">
                <a:latin typeface="Times New Roman" pitchFamily="18" charset="0"/>
              </a:rPr>
              <a:t>);</a:t>
            </a:r>
            <a:endParaRPr lang="en-US" dirty="0">
              <a:latin typeface="Cambria" pitchFamily="18" charset="0"/>
            </a:endParaRPr>
          </a:p>
        </p:txBody>
      </p:sp>
    </p:spTree>
    <p:extLst>
      <p:ext uri="{BB962C8B-B14F-4D97-AF65-F5344CB8AC3E}">
        <p14:creationId xmlns:p14="http://schemas.microsoft.com/office/powerpoint/2010/main" val="37724516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04800"/>
            <a:ext cx="8763000" cy="461665"/>
          </a:xfrm>
          <a:prstGeom prst="rect">
            <a:avLst/>
          </a:prstGeom>
        </p:spPr>
        <p:txBody>
          <a:bodyPr wrap="square">
            <a:spAutoFit/>
          </a:bodyPr>
          <a:lstStyle/>
          <a:p>
            <a:pPr algn="ctr"/>
            <a:endParaRPr lang="en-US" sz="2400" b="1" dirty="0"/>
          </a:p>
        </p:txBody>
      </p:sp>
      <p:sp>
        <p:nvSpPr>
          <p:cNvPr id="1029" name="Rectangle 5"/>
          <p:cNvSpPr>
            <a:spLocks noChangeArrowheads="1"/>
          </p:cNvSpPr>
          <p:nvPr/>
        </p:nvSpPr>
        <p:spPr bwMode="auto">
          <a:xfrm>
            <a:off x="0" y="-945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381000" y="304800"/>
            <a:ext cx="8305800" cy="5493812"/>
          </a:xfrm>
          <a:prstGeom prst="rect">
            <a:avLst/>
          </a:prstGeom>
          <a:noFill/>
        </p:spPr>
        <p:txBody>
          <a:bodyPr wrap="square" rtlCol="0">
            <a:spAutoFit/>
          </a:bodyPr>
          <a:lstStyle/>
          <a:p>
            <a:pPr>
              <a:lnSpc>
                <a:spcPct val="150000"/>
              </a:lnSpc>
            </a:pPr>
            <a:r>
              <a:rPr lang="en-US" altLang="en-US" sz="2000" dirty="0">
                <a:latin typeface="Times New Roman" pitchFamily="18" charset="0"/>
              </a:rPr>
              <a:t>Suppose these two transactions are submitted to the system at the same time, it is the responsibility of the </a:t>
            </a:r>
            <a:r>
              <a:rPr lang="en-US" altLang="en-US" sz="2000" b="1" i="1" dirty="0">
                <a:latin typeface="Times New Roman" pitchFamily="18" charset="0"/>
              </a:rPr>
              <a:t>Concurrency Control Module</a:t>
            </a:r>
            <a:r>
              <a:rPr lang="en-US" altLang="en-US" sz="2000" dirty="0">
                <a:latin typeface="Times New Roman" pitchFamily="18" charset="0"/>
              </a:rPr>
              <a:t> of DBMS software to schedule these transactions. </a:t>
            </a:r>
          </a:p>
          <a:p>
            <a:pPr>
              <a:lnSpc>
                <a:spcPct val="150000"/>
              </a:lnSpc>
            </a:pPr>
            <a:r>
              <a:rPr lang="en-US" altLang="en-US" sz="2000" dirty="0" smtClean="0">
                <a:latin typeface="Times New Roman" pitchFamily="18" charset="0"/>
              </a:rPr>
              <a:t>The </a:t>
            </a:r>
            <a:r>
              <a:rPr lang="en-US" altLang="en-US" sz="2000" dirty="0">
                <a:latin typeface="Times New Roman" pitchFamily="18" charset="0"/>
              </a:rPr>
              <a:t>Concurrency Control Module can schedule transactions in two ways</a:t>
            </a:r>
          </a:p>
          <a:p>
            <a:pPr lvl="1">
              <a:lnSpc>
                <a:spcPct val="150000"/>
              </a:lnSpc>
            </a:pPr>
            <a:r>
              <a:rPr lang="en-US" altLang="en-US" dirty="0">
                <a:latin typeface="Times New Roman" pitchFamily="18" charset="0"/>
              </a:rPr>
              <a:t>Serial </a:t>
            </a:r>
          </a:p>
          <a:p>
            <a:pPr lvl="1">
              <a:lnSpc>
                <a:spcPct val="150000"/>
              </a:lnSpc>
            </a:pPr>
            <a:r>
              <a:rPr lang="en-US" altLang="en-US" dirty="0">
                <a:latin typeface="Times New Roman" pitchFamily="18" charset="0"/>
              </a:rPr>
              <a:t>Non-Serial </a:t>
            </a:r>
          </a:p>
          <a:p>
            <a:pPr>
              <a:lnSpc>
                <a:spcPct val="150000"/>
              </a:lnSpc>
            </a:pPr>
            <a:r>
              <a:rPr lang="en-US" altLang="en-US" sz="2000" b="1" u="sng" dirty="0" smtClean="0">
                <a:latin typeface="Times New Roman" pitchFamily="18" charset="0"/>
              </a:rPr>
              <a:t>Serial </a:t>
            </a:r>
            <a:r>
              <a:rPr lang="en-US" altLang="en-US" sz="2000" b="1" u="sng" dirty="0">
                <a:latin typeface="Times New Roman" pitchFamily="18" charset="0"/>
              </a:rPr>
              <a:t>schedule</a:t>
            </a:r>
            <a:r>
              <a:rPr lang="en-US" altLang="en-US" sz="2000" dirty="0">
                <a:latin typeface="Times New Roman" pitchFamily="18" charset="0"/>
              </a:rPr>
              <a:t>  :   A Schedule where the operations of each transactions are executed consecutively without any other interference from other transactions is called a Serial Schedule</a:t>
            </a:r>
            <a:r>
              <a:rPr lang="en-US" altLang="en-US" sz="2000" dirty="0" smtClean="0">
                <a:latin typeface="Times New Roman" pitchFamily="18" charset="0"/>
              </a:rPr>
              <a:t>.</a:t>
            </a:r>
          </a:p>
          <a:p>
            <a:pPr>
              <a:lnSpc>
                <a:spcPct val="150000"/>
              </a:lnSpc>
            </a:pPr>
            <a:r>
              <a:rPr lang="en-US" altLang="en-US" sz="2000" b="1" u="sng" dirty="0" smtClean="0">
                <a:latin typeface="Times New Roman" pitchFamily="18" charset="0"/>
              </a:rPr>
              <a:t>Non </a:t>
            </a:r>
            <a:r>
              <a:rPr lang="en-US" altLang="en-US" sz="2000" b="1" u="sng" dirty="0">
                <a:latin typeface="Times New Roman" pitchFamily="18" charset="0"/>
              </a:rPr>
              <a:t>Serial schedule</a:t>
            </a:r>
            <a:r>
              <a:rPr lang="en-US" altLang="en-US" sz="2000" dirty="0">
                <a:latin typeface="Times New Roman" pitchFamily="18" charset="0"/>
              </a:rPr>
              <a:t>  :   A Schedule where the operations from a group of concurrent transactions  are interleaved</a:t>
            </a:r>
            <a:r>
              <a:rPr lang="en-US" altLang="en-US" dirty="0"/>
              <a:t>.</a:t>
            </a:r>
          </a:p>
          <a:p>
            <a:pPr marL="1371600" lvl="1" indent="-576263" algn="just" fontAlgn="base">
              <a:lnSpc>
                <a:spcPct val="150000"/>
              </a:lnSpc>
            </a:pPr>
            <a:endParaRPr lang="en-US" dirty="0">
              <a:latin typeface="Cambria" pitchFamily="18" charset="0"/>
            </a:endParaRPr>
          </a:p>
        </p:txBody>
      </p:sp>
    </p:spTree>
    <p:extLst>
      <p:ext uri="{BB962C8B-B14F-4D97-AF65-F5344CB8AC3E}">
        <p14:creationId xmlns:p14="http://schemas.microsoft.com/office/powerpoint/2010/main" val="387030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228600"/>
            <a:ext cx="8763000" cy="2169825"/>
          </a:xfrm>
          <a:prstGeom prst="rect">
            <a:avLst/>
          </a:prstGeom>
          <a:noFill/>
        </p:spPr>
        <p:txBody>
          <a:bodyPr wrap="square" rtlCol="0">
            <a:spAutoFit/>
          </a:bodyPr>
          <a:lstStyle/>
          <a:p>
            <a:pPr>
              <a:lnSpc>
                <a:spcPct val="150000"/>
              </a:lnSpc>
            </a:pPr>
            <a:r>
              <a:rPr lang="en-US" b="1" dirty="0" smtClean="0">
                <a:latin typeface="Cambria" pitchFamily="18" charset="0"/>
              </a:rPr>
              <a:t>Deletion Anomaly </a:t>
            </a:r>
          </a:p>
          <a:p>
            <a:pPr>
              <a:lnSpc>
                <a:spcPct val="150000"/>
              </a:lnSpc>
            </a:pPr>
            <a:r>
              <a:rPr lang="en-US" dirty="0" smtClean="0">
                <a:latin typeface="Cambria" pitchFamily="18" charset="0"/>
              </a:rPr>
              <a:t>Deletion of S3 student cause the deletion of course. Because of deletion of some data forced to delete some other useful data. </a:t>
            </a:r>
          </a:p>
          <a:p>
            <a:pPr>
              <a:lnSpc>
                <a:spcPct val="150000"/>
              </a:lnSpc>
            </a:pPr>
            <a:endParaRPr lang="en-US" dirty="0" smtClean="0">
              <a:latin typeface="Cambria" pitchFamily="18" charset="0"/>
            </a:endParaRPr>
          </a:p>
          <a:p>
            <a:pPr>
              <a:lnSpc>
                <a:spcPct val="150000"/>
              </a:lnSpc>
            </a:pPr>
            <a:endParaRPr lang="en-US" dirty="0">
              <a:latin typeface="Cambria" pitchFamily="18" charset="0"/>
            </a:endParaRPr>
          </a:p>
        </p:txBody>
      </p:sp>
      <p:sp>
        <p:nvSpPr>
          <p:cNvPr id="8" name="Rectangle 7"/>
          <p:cNvSpPr/>
          <p:nvPr/>
        </p:nvSpPr>
        <p:spPr>
          <a:xfrm>
            <a:off x="457200" y="4495800"/>
            <a:ext cx="8077200" cy="1287468"/>
          </a:xfrm>
          <a:prstGeom prst="rect">
            <a:avLst/>
          </a:prstGeom>
        </p:spPr>
        <p:txBody>
          <a:bodyPr wrap="square">
            <a:spAutoFit/>
          </a:bodyPr>
          <a:lstStyle/>
          <a:p>
            <a:pPr marL="347663" indent="-347663" algn="just">
              <a:lnSpc>
                <a:spcPct val="150000"/>
              </a:lnSpc>
              <a:buFont typeface="Wingdings" pitchFamily="2" charset="2"/>
              <a:buChar char="v"/>
            </a:pPr>
            <a:r>
              <a:rPr lang="en-US" b="1" dirty="0" smtClean="0">
                <a:latin typeface="Cambria" pitchFamily="18" charset="0"/>
              </a:rPr>
              <a:t>Data Redundancy leads to Anomalies </a:t>
            </a:r>
          </a:p>
          <a:p>
            <a:pPr marL="347663" indent="-347663" algn="just">
              <a:lnSpc>
                <a:spcPct val="150000"/>
              </a:lnSpc>
              <a:buFont typeface="Wingdings" pitchFamily="2" charset="2"/>
              <a:buChar char="v"/>
            </a:pPr>
            <a:r>
              <a:rPr lang="en-US" b="1" dirty="0" smtClean="0">
                <a:latin typeface="Cambria" pitchFamily="18" charset="0"/>
              </a:rPr>
              <a:t>Schema Refinement or Normalization helps to remove redundancy .</a:t>
            </a:r>
          </a:p>
          <a:p>
            <a:pPr marL="347663" indent="-347663" algn="just">
              <a:lnSpc>
                <a:spcPct val="150000"/>
              </a:lnSpc>
              <a:buFont typeface="Wingdings" pitchFamily="2" charset="2"/>
              <a:buChar char="v"/>
            </a:pPr>
            <a:r>
              <a:rPr lang="en-US" b="1" dirty="0" smtClean="0">
                <a:latin typeface="Cambria" pitchFamily="18" charset="0"/>
              </a:rPr>
              <a:t>The best Technique for Schema Refinement is Decomposition of Tables  </a:t>
            </a:r>
            <a:endParaRPr lang="en-US" b="1" dirty="0">
              <a:latin typeface="Cambria" pitchFamily="18" charset="0"/>
            </a:endParaRPr>
          </a:p>
        </p:txBody>
      </p:sp>
      <p:pic>
        <p:nvPicPr>
          <p:cNvPr id="2050" name="Picture 2"/>
          <p:cNvPicPr>
            <a:picLocks noChangeAspect="1" noChangeArrowheads="1"/>
          </p:cNvPicPr>
          <p:nvPr/>
        </p:nvPicPr>
        <p:blipFill>
          <a:blip r:embed="rId2" cstate="print"/>
          <a:srcRect/>
          <a:stretch>
            <a:fillRect/>
          </a:stretch>
        </p:blipFill>
        <p:spPr bwMode="auto">
          <a:xfrm>
            <a:off x="2590800" y="1524000"/>
            <a:ext cx="3276600" cy="278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04800"/>
            <a:ext cx="8763000" cy="461665"/>
          </a:xfrm>
          <a:prstGeom prst="rect">
            <a:avLst/>
          </a:prstGeom>
        </p:spPr>
        <p:txBody>
          <a:bodyPr wrap="square">
            <a:spAutoFit/>
          </a:bodyPr>
          <a:lstStyle/>
          <a:p>
            <a:pPr algn="ctr"/>
            <a:endParaRPr lang="en-US" sz="2400" b="1" dirty="0"/>
          </a:p>
        </p:txBody>
      </p:sp>
      <p:sp>
        <p:nvSpPr>
          <p:cNvPr id="1029" name="Rectangle 5"/>
          <p:cNvSpPr>
            <a:spLocks noChangeArrowheads="1"/>
          </p:cNvSpPr>
          <p:nvPr/>
        </p:nvSpPr>
        <p:spPr bwMode="auto">
          <a:xfrm>
            <a:off x="0" y="-945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381000" y="152400"/>
            <a:ext cx="8610600" cy="6746462"/>
          </a:xfrm>
          <a:prstGeom prst="rect">
            <a:avLst/>
          </a:prstGeom>
          <a:noFill/>
        </p:spPr>
        <p:txBody>
          <a:bodyPr wrap="square" rtlCol="0">
            <a:spAutoFit/>
          </a:bodyPr>
          <a:lstStyle/>
          <a:p>
            <a:pPr algn="just">
              <a:lnSpc>
                <a:spcPct val="80000"/>
              </a:lnSpc>
            </a:pPr>
            <a:r>
              <a:rPr lang="en-US" altLang="en-US" sz="2000" b="1" u="sng" dirty="0">
                <a:latin typeface="Times New Roman" pitchFamily="18" charset="0"/>
              </a:rPr>
              <a:t>SERIAL SCHEDULE</a:t>
            </a:r>
            <a:r>
              <a:rPr lang="en-US" altLang="en-US" dirty="0">
                <a:latin typeface="Times New Roman" pitchFamily="18" charset="0"/>
              </a:rPr>
              <a:t>  :  </a:t>
            </a:r>
          </a:p>
          <a:p>
            <a:pPr algn="just">
              <a:lnSpc>
                <a:spcPct val="80000"/>
              </a:lnSpc>
            </a:pPr>
            <a:endParaRPr lang="en-US" altLang="en-US" dirty="0">
              <a:latin typeface="Times New Roman" pitchFamily="18" charset="0"/>
            </a:endParaRPr>
          </a:p>
          <a:p>
            <a:pPr marL="285750" indent="-285750" fontAlgn="base">
              <a:buFont typeface="Wingdings" panose="05000000000000000000" pitchFamily="2" charset="2"/>
              <a:buChar char="v"/>
            </a:pPr>
            <a:r>
              <a:rPr lang="en-US" sz="1600" dirty="0" smtClean="0">
                <a:latin typeface="Cambria" panose="02040503050406030204" pitchFamily="18" charset="0"/>
                <a:cs typeface="Times New Roman" panose="02020603050405020304" pitchFamily="18" charset="0"/>
              </a:rPr>
              <a:t>In </a:t>
            </a:r>
            <a:r>
              <a:rPr lang="en-US" sz="1600" dirty="0">
                <a:latin typeface="Cambria" panose="02040503050406030204" pitchFamily="18" charset="0"/>
                <a:cs typeface="Times New Roman" panose="02020603050405020304" pitchFamily="18" charset="0"/>
              </a:rPr>
              <a:t>serial schedules,</a:t>
            </a:r>
          </a:p>
          <a:p>
            <a:pPr marL="742950" lvl="1" indent="-285750" fontAlgn="base">
              <a:buFont typeface="Wingdings" panose="05000000000000000000" pitchFamily="2" charset="2"/>
              <a:buChar char="Ø"/>
            </a:pPr>
            <a:r>
              <a:rPr lang="en-US" sz="1600" dirty="0">
                <a:latin typeface="Cambria" panose="02040503050406030204" pitchFamily="18" charset="0"/>
                <a:cs typeface="Times New Roman" panose="02020603050405020304" pitchFamily="18" charset="0"/>
              </a:rPr>
              <a:t>All the transactions execute serially one after the other.</a:t>
            </a:r>
          </a:p>
          <a:p>
            <a:pPr marL="742950" lvl="1" indent="-285750" fontAlgn="base">
              <a:buFont typeface="Wingdings" panose="05000000000000000000" pitchFamily="2" charset="2"/>
              <a:buChar char="Ø"/>
            </a:pPr>
            <a:r>
              <a:rPr lang="en-US" sz="1600" dirty="0">
                <a:latin typeface="Cambria" panose="02040503050406030204" pitchFamily="18" charset="0"/>
                <a:cs typeface="Times New Roman" panose="02020603050405020304" pitchFamily="18" charset="0"/>
              </a:rPr>
              <a:t>When one transaction executes, no other transaction is allowed to </a:t>
            </a:r>
            <a:r>
              <a:rPr lang="en-US" sz="1600" dirty="0" smtClean="0">
                <a:latin typeface="Cambria" panose="02040503050406030204" pitchFamily="18" charset="0"/>
                <a:cs typeface="Times New Roman" panose="02020603050405020304" pitchFamily="18" charset="0"/>
              </a:rPr>
              <a:t>execute</a:t>
            </a:r>
          </a:p>
          <a:p>
            <a:pPr lvl="1" fontAlgn="base"/>
            <a:endParaRPr lang="en-US" sz="1600" dirty="0">
              <a:latin typeface="Cambria" panose="02040503050406030204" pitchFamily="18" charset="0"/>
              <a:cs typeface="Times New Roman" panose="02020603050405020304" pitchFamily="18" charset="0"/>
            </a:endParaRPr>
          </a:p>
          <a:p>
            <a:pPr algn="ctr">
              <a:lnSpc>
                <a:spcPct val="80000"/>
              </a:lnSpc>
            </a:pPr>
            <a:r>
              <a:rPr lang="en-US" altLang="en-US" sz="1400" b="1" u="sng" dirty="0" smtClean="0">
                <a:latin typeface="Cambria" panose="02040503050406030204" pitchFamily="18" charset="0"/>
              </a:rPr>
              <a:t>Example </a:t>
            </a:r>
            <a:r>
              <a:rPr lang="en-US" altLang="en-US" sz="1400" b="1" u="sng" dirty="0">
                <a:latin typeface="Cambria" panose="02040503050406030204" pitchFamily="18" charset="0"/>
              </a:rPr>
              <a:t>of Serial </a:t>
            </a:r>
            <a:r>
              <a:rPr lang="en-US" altLang="en-US" sz="1400" b="1" u="sng" dirty="0" smtClean="0">
                <a:latin typeface="Cambria" panose="02040503050406030204" pitchFamily="18" charset="0"/>
              </a:rPr>
              <a:t>Schedule</a:t>
            </a:r>
            <a:r>
              <a:rPr lang="en-US" altLang="en-US" sz="1400" b="1" dirty="0">
                <a:latin typeface="Cambria" panose="02040503050406030204" pitchFamily="18" charset="0"/>
              </a:rPr>
              <a:t>	</a:t>
            </a:r>
            <a:endParaRPr lang="en-US" altLang="en-US" sz="1400" b="1" dirty="0" smtClean="0">
              <a:latin typeface="Cambria" panose="02040503050406030204" pitchFamily="18" charset="0"/>
            </a:endParaRPr>
          </a:p>
          <a:p>
            <a:pPr algn="ctr">
              <a:lnSpc>
                <a:spcPct val="80000"/>
              </a:lnSpc>
            </a:pPr>
            <a:endParaRPr lang="en-US" altLang="en-US" sz="1600" b="1" dirty="0">
              <a:latin typeface="Cambria" panose="02040503050406030204" pitchFamily="18" charset="0"/>
            </a:endParaRPr>
          </a:p>
          <a:p>
            <a:pPr algn="ctr">
              <a:lnSpc>
                <a:spcPct val="80000"/>
              </a:lnSpc>
            </a:pPr>
            <a:endParaRPr lang="en-US" altLang="en-US" sz="1600" b="1" dirty="0" smtClean="0">
              <a:latin typeface="Cambria" panose="02040503050406030204" pitchFamily="18" charset="0"/>
            </a:endParaRPr>
          </a:p>
          <a:p>
            <a:pPr algn="ctr">
              <a:lnSpc>
                <a:spcPct val="80000"/>
              </a:lnSpc>
            </a:pPr>
            <a:endParaRPr lang="en-US" altLang="en-US" sz="1600" b="1" dirty="0">
              <a:latin typeface="Cambria" panose="02040503050406030204" pitchFamily="18" charset="0"/>
            </a:endParaRPr>
          </a:p>
          <a:p>
            <a:pPr algn="ctr">
              <a:lnSpc>
                <a:spcPct val="80000"/>
              </a:lnSpc>
            </a:pPr>
            <a:endParaRPr lang="en-US" altLang="en-US" sz="1600" b="1" dirty="0" smtClean="0">
              <a:latin typeface="Cambria" panose="02040503050406030204" pitchFamily="18" charset="0"/>
            </a:endParaRPr>
          </a:p>
          <a:p>
            <a:pPr algn="ctr">
              <a:lnSpc>
                <a:spcPct val="80000"/>
              </a:lnSpc>
            </a:pPr>
            <a:endParaRPr lang="en-US" altLang="en-US" sz="1600" b="1" dirty="0">
              <a:latin typeface="Cambria" panose="02040503050406030204" pitchFamily="18" charset="0"/>
            </a:endParaRPr>
          </a:p>
          <a:p>
            <a:pPr algn="ctr">
              <a:lnSpc>
                <a:spcPct val="80000"/>
              </a:lnSpc>
            </a:pPr>
            <a:endParaRPr lang="en-US" altLang="en-US" sz="1600" b="1" dirty="0" smtClean="0">
              <a:latin typeface="Cambria" panose="02040503050406030204" pitchFamily="18" charset="0"/>
            </a:endParaRPr>
          </a:p>
          <a:p>
            <a:pPr algn="ctr">
              <a:lnSpc>
                <a:spcPct val="80000"/>
              </a:lnSpc>
            </a:pPr>
            <a:endParaRPr lang="en-US" altLang="en-US" sz="1600" b="1" dirty="0">
              <a:latin typeface="Cambria" panose="02040503050406030204" pitchFamily="18" charset="0"/>
            </a:endParaRPr>
          </a:p>
          <a:p>
            <a:pPr algn="ctr">
              <a:lnSpc>
                <a:spcPct val="80000"/>
              </a:lnSpc>
            </a:pPr>
            <a:endParaRPr lang="en-US" altLang="en-US" sz="1600" b="1" dirty="0" smtClean="0">
              <a:latin typeface="Cambria" panose="02040503050406030204" pitchFamily="18" charset="0"/>
            </a:endParaRPr>
          </a:p>
          <a:p>
            <a:pPr algn="ctr">
              <a:lnSpc>
                <a:spcPct val="80000"/>
              </a:lnSpc>
            </a:pPr>
            <a:endParaRPr lang="en-US" altLang="en-US" sz="1600" b="1" dirty="0">
              <a:latin typeface="Cambria" panose="02040503050406030204" pitchFamily="18" charset="0"/>
            </a:endParaRPr>
          </a:p>
          <a:p>
            <a:pPr algn="ctr">
              <a:lnSpc>
                <a:spcPct val="80000"/>
              </a:lnSpc>
            </a:pPr>
            <a:endParaRPr lang="en-US" altLang="en-US" sz="1600" b="1" dirty="0" smtClean="0">
              <a:latin typeface="Cambria" panose="02040503050406030204" pitchFamily="18" charset="0"/>
            </a:endParaRPr>
          </a:p>
          <a:p>
            <a:pPr algn="ctr">
              <a:lnSpc>
                <a:spcPct val="80000"/>
              </a:lnSpc>
            </a:pPr>
            <a:endParaRPr lang="en-US" altLang="en-US" sz="1600" b="1" dirty="0">
              <a:latin typeface="Cambria" panose="02040503050406030204" pitchFamily="18" charset="0"/>
            </a:endParaRPr>
          </a:p>
          <a:p>
            <a:pPr algn="ctr">
              <a:lnSpc>
                <a:spcPct val="80000"/>
              </a:lnSpc>
            </a:pPr>
            <a:endParaRPr lang="en-US" altLang="en-US" sz="1600" b="1" dirty="0" smtClean="0">
              <a:latin typeface="Cambria" panose="02040503050406030204" pitchFamily="18" charset="0"/>
            </a:endParaRPr>
          </a:p>
          <a:p>
            <a:pPr marL="0" lvl="1" algn="ctr">
              <a:lnSpc>
                <a:spcPct val="80000"/>
              </a:lnSpc>
            </a:pPr>
            <a:endParaRPr lang="en-US" altLang="en-US" sz="1600" b="1" dirty="0" smtClean="0">
              <a:latin typeface="Cambria" panose="02040503050406030204" pitchFamily="18" charset="0"/>
            </a:endParaRPr>
          </a:p>
          <a:p>
            <a:pPr marL="0" lvl="1" algn="ctr">
              <a:lnSpc>
                <a:spcPct val="80000"/>
              </a:lnSpc>
            </a:pPr>
            <a:endParaRPr lang="en-US" altLang="en-US" sz="1600" b="1" dirty="0">
              <a:latin typeface="Cambria" panose="02040503050406030204" pitchFamily="18" charset="0"/>
            </a:endParaRPr>
          </a:p>
          <a:p>
            <a:pPr marL="0" lvl="1" algn="ctr">
              <a:lnSpc>
                <a:spcPct val="80000"/>
              </a:lnSpc>
            </a:pPr>
            <a:endParaRPr lang="en-US" altLang="en-US" sz="1600" b="1" dirty="0" smtClean="0">
              <a:latin typeface="Cambria" panose="02040503050406030204" pitchFamily="18" charset="0"/>
            </a:endParaRPr>
          </a:p>
          <a:p>
            <a:pPr marL="0" lvl="1" algn="ctr">
              <a:lnSpc>
                <a:spcPct val="80000"/>
              </a:lnSpc>
            </a:pPr>
            <a:endParaRPr lang="en-US" altLang="en-US" sz="1600" b="1" dirty="0" smtClean="0">
              <a:latin typeface="Cambria" panose="02040503050406030204" pitchFamily="18" charset="0"/>
            </a:endParaRPr>
          </a:p>
          <a:p>
            <a:pPr marL="0" lvl="1" algn="ctr">
              <a:lnSpc>
                <a:spcPct val="80000"/>
              </a:lnSpc>
            </a:pPr>
            <a:r>
              <a:rPr lang="en-US" altLang="en-US" sz="1400" b="1" dirty="0" smtClean="0">
                <a:latin typeface="Cambria" panose="02040503050406030204" pitchFamily="18" charset="0"/>
              </a:rPr>
              <a:t>Schedule </a:t>
            </a:r>
            <a:r>
              <a:rPr lang="en-US" altLang="en-US" sz="1400" b="1" dirty="0">
                <a:latin typeface="Cambria" panose="02040503050406030204" pitchFamily="18" charset="0"/>
              </a:rPr>
              <a:t>1 – a Serial Schedule in which T1 is followed by </a:t>
            </a:r>
            <a:r>
              <a:rPr lang="en-US" altLang="en-US" sz="1400" b="1" dirty="0" smtClean="0">
                <a:latin typeface="Cambria" panose="02040503050406030204" pitchFamily="18" charset="0"/>
              </a:rPr>
              <a:t>T2</a:t>
            </a:r>
          </a:p>
          <a:p>
            <a:pPr marL="0" lvl="1" algn="ctr">
              <a:lnSpc>
                <a:spcPct val="80000"/>
              </a:lnSpc>
            </a:pPr>
            <a:endParaRPr lang="en-US" altLang="en-US" sz="1600" b="1" dirty="0">
              <a:latin typeface="Cambria" panose="02040503050406030204" pitchFamily="18" charset="0"/>
            </a:endParaRPr>
          </a:p>
          <a:p>
            <a:pPr marL="285750" indent="-285750" fontAlgn="base">
              <a:buFont typeface="Wingdings" panose="05000000000000000000" pitchFamily="2" charset="2"/>
              <a:buChar char="v"/>
            </a:pPr>
            <a:r>
              <a:rPr lang="en-US" sz="1600" dirty="0" smtClean="0">
                <a:latin typeface="Cambria" panose="02040503050406030204" pitchFamily="18" charset="0"/>
                <a:cs typeface="Times New Roman" panose="02020603050405020304" pitchFamily="18" charset="0"/>
              </a:rPr>
              <a:t>In </a:t>
            </a:r>
            <a:r>
              <a:rPr lang="en-US" sz="1600" dirty="0">
                <a:latin typeface="Cambria" panose="02040503050406030204" pitchFamily="18" charset="0"/>
                <a:cs typeface="Times New Roman" panose="02020603050405020304" pitchFamily="18" charset="0"/>
              </a:rPr>
              <a:t>this schedule,</a:t>
            </a:r>
          </a:p>
          <a:p>
            <a:pPr marL="742950" lvl="1" indent="-285750" fontAlgn="base">
              <a:buFont typeface="Wingdings" panose="05000000000000000000" pitchFamily="2" charset="2"/>
              <a:buChar char="ü"/>
            </a:pPr>
            <a:r>
              <a:rPr lang="en-US" sz="1600" dirty="0">
                <a:latin typeface="Cambria" panose="02040503050406030204" pitchFamily="18" charset="0"/>
                <a:cs typeface="Times New Roman" panose="02020603050405020304" pitchFamily="18" charset="0"/>
              </a:rPr>
              <a:t>There are two transactions T1 and T2 executing serially one after the other.</a:t>
            </a:r>
          </a:p>
          <a:p>
            <a:pPr marL="742950" lvl="1" indent="-285750" fontAlgn="base">
              <a:buFont typeface="Wingdings" panose="05000000000000000000" pitchFamily="2" charset="2"/>
              <a:buChar char="ü"/>
            </a:pPr>
            <a:r>
              <a:rPr lang="en-US" sz="1600" dirty="0">
                <a:latin typeface="Cambria" panose="02040503050406030204" pitchFamily="18" charset="0"/>
                <a:cs typeface="Times New Roman" panose="02020603050405020304" pitchFamily="18" charset="0"/>
              </a:rPr>
              <a:t>Transaction T1 executes first.</a:t>
            </a:r>
          </a:p>
          <a:p>
            <a:pPr marL="742950" lvl="1" indent="-285750" fontAlgn="base">
              <a:buFont typeface="Wingdings" panose="05000000000000000000" pitchFamily="2" charset="2"/>
              <a:buChar char="ü"/>
            </a:pPr>
            <a:r>
              <a:rPr lang="en-US" sz="1600" dirty="0">
                <a:latin typeface="Cambria" panose="02040503050406030204" pitchFamily="18" charset="0"/>
                <a:cs typeface="Times New Roman" panose="02020603050405020304" pitchFamily="18" charset="0"/>
              </a:rPr>
              <a:t>After T1 completes its execution, transaction T2 executes.</a:t>
            </a:r>
          </a:p>
          <a:p>
            <a:pPr marL="742950" lvl="1" indent="-285750" fontAlgn="base">
              <a:buFont typeface="Wingdings" panose="05000000000000000000" pitchFamily="2" charset="2"/>
              <a:buChar char="ü"/>
            </a:pPr>
            <a:r>
              <a:rPr lang="en-US" sz="1600" dirty="0">
                <a:latin typeface="Cambria" panose="02040503050406030204" pitchFamily="18" charset="0"/>
                <a:cs typeface="Times New Roman" panose="02020603050405020304" pitchFamily="18" charset="0"/>
              </a:rPr>
              <a:t>So, this schedule is an example of a </a:t>
            </a:r>
            <a:r>
              <a:rPr lang="en-US" sz="1600" b="1" dirty="0">
                <a:latin typeface="Cambria" panose="02040503050406030204" pitchFamily="18" charset="0"/>
                <a:cs typeface="Times New Roman" panose="02020603050405020304" pitchFamily="18" charset="0"/>
              </a:rPr>
              <a:t>Serial </a:t>
            </a:r>
            <a:r>
              <a:rPr lang="en-US" sz="1600" b="1" dirty="0" smtClean="0">
                <a:latin typeface="Cambria" panose="02040503050406030204" pitchFamily="18" charset="0"/>
                <a:cs typeface="Times New Roman" panose="02020603050405020304" pitchFamily="18" charset="0"/>
              </a:rPr>
              <a:t>Schedule</a:t>
            </a:r>
            <a:r>
              <a:rPr lang="en-US" dirty="0" smtClean="0">
                <a:latin typeface="Times New Roman" panose="02020603050405020304" pitchFamily="18" charset="0"/>
                <a:cs typeface="Times New Roman" panose="02020603050405020304" pitchFamily="18" charset="0"/>
              </a:rPr>
              <a:t>.</a:t>
            </a:r>
            <a:endParaRPr lang="en-US" dirty="0">
              <a:latin typeface="Cambria" pitchFamily="18" charset="0"/>
            </a:endParaRPr>
          </a:p>
        </p:txBody>
      </p:sp>
      <p:pic>
        <p:nvPicPr>
          <p:cNvPr id="5" name="Picture 13">
            <a:extLst>
              <a:ext uri="{FF2B5EF4-FFF2-40B4-BE49-F238E27FC236}">
                <a16:creationId xmlns:a16="http://schemas.microsoft.com/office/drawing/2014/main" xmlns="" id="{4F08D860-D163-4F30-B91F-2BB51CA0E2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7363" y="2057400"/>
            <a:ext cx="293211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3783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04800"/>
            <a:ext cx="8763000" cy="6149376"/>
          </a:xfrm>
          <a:prstGeom prst="rect">
            <a:avLst/>
          </a:prstGeom>
        </p:spPr>
        <p:txBody>
          <a:bodyPr wrap="square">
            <a:spAutoFit/>
          </a:bodyPr>
          <a:lstStyle/>
          <a:p>
            <a:pPr>
              <a:lnSpc>
                <a:spcPct val="80000"/>
              </a:lnSpc>
            </a:pPr>
            <a:r>
              <a:rPr lang="en-US" altLang="en-US" sz="2000" b="1" u="sng" dirty="0">
                <a:latin typeface="Times New Roman" pitchFamily="18" charset="0"/>
              </a:rPr>
              <a:t>NON SERIAL SCHEDULE</a:t>
            </a:r>
            <a:r>
              <a:rPr lang="en-US" altLang="en-US" sz="2000" dirty="0">
                <a:latin typeface="Times New Roman" pitchFamily="18" charset="0"/>
              </a:rPr>
              <a:t>  </a:t>
            </a:r>
          </a:p>
          <a:p>
            <a:pPr>
              <a:lnSpc>
                <a:spcPct val="80000"/>
              </a:lnSpc>
            </a:pPr>
            <a:r>
              <a:rPr lang="en-US" altLang="en-US" sz="2000" dirty="0">
                <a:latin typeface="Times New Roman" pitchFamily="18" charset="0"/>
              </a:rPr>
              <a:t>	</a:t>
            </a:r>
            <a:endParaRPr lang="en-US" altLang="en-US" sz="2000" dirty="0" smtClean="0">
              <a:latin typeface="Times New Roman" pitchFamily="18" charset="0"/>
            </a:endParaRPr>
          </a:p>
          <a:p>
            <a:pPr>
              <a:lnSpc>
                <a:spcPct val="80000"/>
              </a:lnSpc>
            </a:pPr>
            <a:r>
              <a:rPr lang="en-US" altLang="en-US" sz="2000" i="1" dirty="0">
                <a:latin typeface="Times New Roman" pitchFamily="18" charset="0"/>
              </a:rPr>
              <a:t>	</a:t>
            </a:r>
            <a:r>
              <a:rPr lang="en-US" altLang="en-US" sz="2000" i="1" dirty="0" smtClean="0">
                <a:latin typeface="Times New Roman" pitchFamily="18" charset="0"/>
              </a:rPr>
              <a:t>A </a:t>
            </a:r>
            <a:r>
              <a:rPr lang="en-US" altLang="en-US" sz="2000" i="1" dirty="0">
                <a:latin typeface="Times New Roman" pitchFamily="18" charset="0"/>
              </a:rPr>
              <a:t>Schedule where the operations from a group of concurrent transactions  are executed in an </a:t>
            </a:r>
            <a:r>
              <a:rPr lang="en-US" altLang="en-US" sz="2000" b="1" i="1" u="sng" dirty="0">
                <a:latin typeface="Times New Roman" pitchFamily="18" charset="0"/>
              </a:rPr>
              <a:t>interleaving Fashion</a:t>
            </a:r>
            <a:r>
              <a:rPr lang="en-US" altLang="en-US" sz="2000" i="1" dirty="0">
                <a:latin typeface="Times New Roman" pitchFamily="18" charset="0"/>
              </a:rPr>
              <a:t>.</a:t>
            </a:r>
          </a:p>
          <a:p>
            <a:pPr algn="ctr">
              <a:lnSpc>
                <a:spcPct val="80000"/>
              </a:lnSpc>
            </a:pPr>
            <a:endParaRPr lang="en-US" altLang="en-US" sz="2000" b="1" u="sng" dirty="0">
              <a:latin typeface="Times New Roman" pitchFamily="18" charset="0"/>
            </a:endParaRPr>
          </a:p>
          <a:p>
            <a:pPr algn="ctr">
              <a:lnSpc>
                <a:spcPct val="80000"/>
              </a:lnSpc>
            </a:pPr>
            <a:r>
              <a:rPr lang="en-US" altLang="en-US" sz="2000" b="1" u="sng" dirty="0">
                <a:latin typeface="Times New Roman" pitchFamily="18" charset="0"/>
              </a:rPr>
              <a:t>Example of Non Serial </a:t>
            </a:r>
            <a:r>
              <a:rPr lang="en-US" altLang="en-US" sz="2000" b="1" u="sng" dirty="0" smtClean="0">
                <a:latin typeface="Times New Roman" pitchFamily="18" charset="0"/>
              </a:rPr>
              <a:t>schedule</a:t>
            </a:r>
          </a:p>
          <a:p>
            <a:pPr algn="ctr">
              <a:lnSpc>
                <a:spcPct val="80000"/>
              </a:lnSpc>
            </a:pPr>
            <a:endParaRPr lang="en-US" altLang="en-US" sz="2000" b="1" u="sng" dirty="0">
              <a:latin typeface="Times New Roman" pitchFamily="18" charset="0"/>
            </a:endParaRPr>
          </a:p>
          <a:p>
            <a:pPr algn="ctr">
              <a:lnSpc>
                <a:spcPct val="80000"/>
              </a:lnSpc>
            </a:pPr>
            <a:endParaRPr lang="en-US" altLang="en-US" sz="2000" b="1" u="sng" dirty="0" smtClean="0">
              <a:latin typeface="Times New Roman" pitchFamily="18" charset="0"/>
            </a:endParaRPr>
          </a:p>
          <a:p>
            <a:pPr algn="ctr">
              <a:lnSpc>
                <a:spcPct val="80000"/>
              </a:lnSpc>
            </a:pPr>
            <a:endParaRPr lang="en-US" altLang="en-US" sz="2000" b="1" u="sng" dirty="0">
              <a:latin typeface="Times New Roman" pitchFamily="18" charset="0"/>
            </a:endParaRPr>
          </a:p>
          <a:p>
            <a:pPr algn="ctr">
              <a:lnSpc>
                <a:spcPct val="80000"/>
              </a:lnSpc>
            </a:pPr>
            <a:endParaRPr lang="en-US" altLang="en-US" sz="2000" b="1" u="sng" dirty="0" smtClean="0">
              <a:latin typeface="Times New Roman" pitchFamily="18" charset="0"/>
            </a:endParaRPr>
          </a:p>
          <a:p>
            <a:pPr algn="ctr">
              <a:lnSpc>
                <a:spcPct val="80000"/>
              </a:lnSpc>
            </a:pPr>
            <a:endParaRPr lang="en-US" altLang="en-US" sz="2000" b="1" u="sng" dirty="0">
              <a:latin typeface="Times New Roman" pitchFamily="18" charset="0"/>
            </a:endParaRPr>
          </a:p>
          <a:p>
            <a:pPr algn="ctr">
              <a:lnSpc>
                <a:spcPct val="80000"/>
              </a:lnSpc>
            </a:pPr>
            <a:endParaRPr lang="en-US" altLang="en-US" sz="2000" b="1" u="sng" dirty="0" smtClean="0">
              <a:latin typeface="Times New Roman" pitchFamily="18" charset="0"/>
            </a:endParaRPr>
          </a:p>
          <a:p>
            <a:pPr algn="ctr">
              <a:lnSpc>
                <a:spcPct val="80000"/>
              </a:lnSpc>
            </a:pPr>
            <a:endParaRPr lang="en-US" altLang="en-US" sz="2000" b="1" u="sng" dirty="0">
              <a:latin typeface="Times New Roman" pitchFamily="18" charset="0"/>
            </a:endParaRPr>
          </a:p>
          <a:p>
            <a:pPr algn="ctr">
              <a:lnSpc>
                <a:spcPct val="80000"/>
              </a:lnSpc>
            </a:pPr>
            <a:endParaRPr lang="en-US" altLang="en-US" sz="2000" b="1" u="sng" dirty="0" smtClean="0">
              <a:latin typeface="Times New Roman" pitchFamily="18" charset="0"/>
            </a:endParaRPr>
          </a:p>
          <a:p>
            <a:pPr algn="ctr">
              <a:lnSpc>
                <a:spcPct val="80000"/>
              </a:lnSpc>
            </a:pPr>
            <a:endParaRPr lang="en-US" altLang="en-US" sz="2000" b="1" u="sng" dirty="0">
              <a:latin typeface="Times New Roman" pitchFamily="18" charset="0"/>
            </a:endParaRPr>
          </a:p>
          <a:p>
            <a:pPr algn="ctr">
              <a:lnSpc>
                <a:spcPct val="80000"/>
              </a:lnSpc>
            </a:pPr>
            <a:endParaRPr lang="en-US" altLang="en-US" sz="2000" b="1" u="sng" dirty="0" smtClean="0">
              <a:latin typeface="Times New Roman" pitchFamily="18" charset="0"/>
            </a:endParaRPr>
          </a:p>
          <a:p>
            <a:pPr algn="ctr">
              <a:lnSpc>
                <a:spcPct val="80000"/>
              </a:lnSpc>
            </a:pPr>
            <a:endParaRPr lang="en-US" altLang="en-US" sz="2000" b="1" u="sng" dirty="0">
              <a:latin typeface="Times New Roman" pitchFamily="18" charset="0"/>
            </a:endParaRPr>
          </a:p>
          <a:p>
            <a:pPr algn="ctr">
              <a:lnSpc>
                <a:spcPct val="80000"/>
              </a:lnSpc>
            </a:pPr>
            <a:endParaRPr lang="en-US" altLang="en-US" sz="2000" b="1" u="sng" dirty="0" smtClean="0">
              <a:latin typeface="Times New Roman" pitchFamily="18" charset="0"/>
            </a:endParaRPr>
          </a:p>
          <a:p>
            <a:pPr algn="ctr">
              <a:lnSpc>
                <a:spcPct val="80000"/>
              </a:lnSpc>
            </a:pPr>
            <a:endParaRPr lang="en-US" altLang="en-US" sz="2000" b="1" u="sng" dirty="0">
              <a:latin typeface="Times New Roman" pitchFamily="18" charset="0"/>
            </a:endParaRPr>
          </a:p>
          <a:p>
            <a:pPr algn="ctr">
              <a:lnSpc>
                <a:spcPct val="80000"/>
              </a:lnSpc>
            </a:pPr>
            <a:endParaRPr lang="en-US" altLang="en-US" sz="2000" b="1" u="sng" dirty="0" smtClean="0">
              <a:latin typeface="Times New Roman" pitchFamily="18" charset="0"/>
            </a:endParaRPr>
          </a:p>
          <a:p>
            <a:pPr algn="ctr">
              <a:lnSpc>
                <a:spcPct val="80000"/>
              </a:lnSpc>
            </a:pPr>
            <a:endParaRPr lang="en-US" altLang="en-US" sz="2000" b="1" u="sng" dirty="0">
              <a:latin typeface="Times New Roman" pitchFamily="18" charset="0"/>
            </a:endParaRPr>
          </a:p>
          <a:p>
            <a:pPr algn="ctr">
              <a:lnSpc>
                <a:spcPct val="80000"/>
              </a:lnSpc>
            </a:pPr>
            <a:endParaRPr lang="en-US" altLang="en-US" sz="2000" b="1" u="sng" dirty="0" smtClean="0">
              <a:latin typeface="Times New Roman" pitchFamily="18" charset="0"/>
            </a:endParaRPr>
          </a:p>
          <a:p>
            <a:pPr algn="ctr">
              <a:lnSpc>
                <a:spcPct val="80000"/>
              </a:lnSpc>
            </a:pPr>
            <a:endParaRPr lang="en-US" altLang="en-US" sz="1600" b="1" dirty="0" smtClean="0">
              <a:latin typeface="Times New Roman" pitchFamily="18" charset="0"/>
            </a:endParaRPr>
          </a:p>
          <a:p>
            <a:pPr algn="ctr">
              <a:lnSpc>
                <a:spcPct val="80000"/>
              </a:lnSpc>
            </a:pPr>
            <a:r>
              <a:rPr lang="en-US" altLang="en-US" sz="1600" b="1" dirty="0" smtClean="0">
                <a:latin typeface="Times New Roman" pitchFamily="18" charset="0"/>
              </a:rPr>
              <a:t>Schedule </a:t>
            </a:r>
            <a:r>
              <a:rPr lang="en-US" altLang="en-US" sz="1600" b="1" dirty="0">
                <a:latin typeface="Times New Roman" pitchFamily="18" charset="0"/>
              </a:rPr>
              <a:t>2 – a Non Serial Schedule  equivalent to Serial </a:t>
            </a:r>
            <a:r>
              <a:rPr lang="en-US" altLang="en-US" sz="1600" b="1" dirty="0" smtClean="0">
                <a:latin typeface="Times New Roman" pitchFamily="18" charset="0"/>
              </a:rPr>
              <a:t>Schedule</a:t>
            </a:r>
            <a:endParaRPr lang="en-US" altLang="en-US" sz="2000" b="1" u="sng" dirty="0">
              <a:latin typeface="Times New Roman" pitchFamily="18" charset="0"/>
            </a:endParaRPr>
          </a:p>
          <a:p>
            <a:pPr algn="ctr">
              <a:lnSpc>
                <a:spcPct val="80000"/>
              </a:lnSpc>
            </a:pPr>
            <a:endParaRPr lang="en-US" altLang="en-US" sz="2000" b="1" u="sng" dirty="0">
              <a:latin typeface="Times New Roman" pitchFamily="18" charset="0"/>
            </a:endParaRPr>
          </a:p>
        </p:txBody>
      </p:sp>
      <p:sp>
        <p:nvSpPr>
          <p:cNvPr id="1029" name="Rectangle 5"/>
          <p:cNvSpPr>
            <a:spLocks noChangeArrowheads="1"/>
          </p:cNvSpPr>
          <p:nvPr/>
        </p:nvSpPr>
        <p:spPr bwMode="auto">
          <a:xfrm>
            <a:off x="0" y="-945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13">
            <a:extLst>
              <a:ext uri="{FF2B5EF4-FFF2-40B4-BE49-F238E27FC236}">
                <a16:creationId xmlns:a16="http://schemas.microsoft.com/office/drawing/2014/main" xmlns="" id="{C8694D72-D3E1-4F0A-BE7E-9396939E18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8488" y="2057400"/>
            <a:ext cx="2716212"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37931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ChangeArrowheads="1"/>
          </p:cNvSpPr>
          <p:nvPr/>
        </p:nvSpPr>
        <p:spPr bwMode="auto">
          <a:xfrm>
            <a:off x="0" y="-945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extBox 1"/>
          <p:cNvSpPr txBox="1"/>
          <p:nvPr/>
        </p:nvSpPr>
        <p:spPr>
          <a:xfrm>
            <a:off x="304800" y="231732"/>
            <a:ext cx="8686800" cy="6370975"/>
          </a:xfrm>
          <a:prstGeom prst="rect">
            <a:avLst/>
          </a:prstGeom>
          <a:noFill/>
        </p:spPr>
        <p:txBody>
          <a:bodyPr wrap="square" rtlCol="0">
            <a:spAutoFit/>
          </a:bodyPr>
          <a:lstStyle/>
          <a:p>
            <a:pPr algn="just">
              <a:lnSpc>
                <a:spcPct val="150000"/>
              </a:lnSpc>
              <a:defRPr/>
            </a:pPr>
            <a:r>
              <a:rPr lang="en-US" sz="2000" dirty="0">
                <a:latin typeface="Times New Roman" panose="02020603050405020304" pitchFamily="18" charset="0"/>
                <a:cs typeface="Times New Roman" panose="02020603050405020304" pitchFamily="18" charset="0"/>
              </a:rPr>
              <a:t>Suppose  two users submit T1 and T2 at same time, if no interleaving of operations is permitted, there are only 2 possible outcomes i.e.</a:t>
            </a:r>
          </a:p>
          <a:p>
            <a:pPr marL="548640" lvl="1" indent="-201168" algn="just">
              <a:lnSpc>
                <a:spcPct val="150000"/>
              </a:lnSpc>
              <a:buFont typeface="Verdana"/>
              <a:buChar char="◦"/>
              <a:defRPr/>
            </a:pPr>
            <a:r>
              <a:rPr lang="en-US" sz="2000" dirty="0">
                <a:latin typeface="Times New Roman" panose="02020603050405020304" pitchFamily="18" charset="0"/>
                <a:cs typeface="Times New Roman" panose="02020603050405020304" pitchFamily="18" charset="0"/>
              </a:rPr>
              <a:t>T1 after T2</a:t>
            </a:r>
          </a:p>
          <a:p>
            <a:pPr marL="548640" lvl="1" indent="-201168" algn="just">
              <a:lnSpc>
                <a:spcPct val="150000"/>
              </a:lnSpc>
              <a:buFont typeface="Verdana"/>
              <a:buChar char="◦"/>
              <a:defRPr/>
            </a:pPr>
            <a:r>
              <a:rPr lang="en-US" sz="2000" dirty="0">
                <a:latin typeface="Times New Roman" panose="02020603050405020304" pitchFamily="18" charset="0"/>
                <a:cs typeface="Times New Roman" panose="02020603050405020304" pitchFamily="18" charset="0"/>
              </a:rPr>
              <a:t>T2 after </a:t>
            </a:r>
            <a:r>
              <a:rPr lang="en-US" sz="2000" dirty="0" smtClean="0">
                <a:latin typeface="Times New Roman" panose="02020603050405020304" pitchFamily="18" charset="0"/>
                <a:cs typeface="Times New Roman" panose="02020603050405020304" pitchFamily="18" charset="0"/>
              </a:rPr>
              <a:t>T1</a:t>
            </a:r>
          </a:p>
          <a:p>
            <a:pPr marL="548640" lvl="1" indent="-201168" algn="just">
              <a:lnSpc>
                <a:spcPct val="150000"/>
              </a:lnSpc>
              <a:buFont typeface="Verdana"/>
              <a:buChar char="◦"/>
              <a:defRPr/>
            </a:pPr>
            <a:endParaRPr lang="en-US" sz="2000" dirty="0" smtClean="0">
              <a:latin typeface="Times New Roman" panose="02020603050405020304" pitchFamily="18" charset="0"/>
              <a:cs typeface="Times New Roman" panose="02020603050405020304" pitchFamily="18" charset="0"/>
            </a:endParaRPr>
          </a:p>
          <a:p>
            <a:pPr marL="548640" lvl="1" indent="-201168" algn="just">
              <a:lnSpc>
                <a:spcPct val="150000"/>
              </a:lnSpc>
              <a:buFont typeface="Verdana"/>
              <a:buChar char="◦"/>
              <a:defRPr/>
            </a:pPr>
            <a:endParaRPr lang="en-US" sz="2000" dirty="0">
              <a:latin typeface="Times New Roman" panose="02020603050405020304" pitchFamily="18" charset="0"/>
              <a:cs typeface="Times New Roman" panose="02020603050405020304" pitchFamily="18" charset="0"/>
            </a:endParaRPr>
          </a:p>
          <a:p>
            <a:pPr marL="548640" lvl="1" indent="-201168" algn="just">
              <a:lnSpc>
                <a:spcPct val="150000"/>
              </a:lnSpc>
              <a:buFont typeface="Verdana"/>
              <a:buChar char="◦"/>
              <a:defRPr/>
            </a:pPr>
            <a:endParaRPr lang="en-US" sz="2000" dirty="0" smtClean="0">
              <a:latin typeface="Times New Roman" panose="02020603050405020304" pitchFamily="18" charset="0"/>
              <a:cs typeface="Times New Roman" panose="02020603050405020304" pitchFamily="18" charset="0"/>
            </a:endParaRPr>
          </a:p>
          <a:p>
            <a:pPr marL="548640" lvl="1" indent="-201168" algn="just">
              <a:lnSpc>
                <a:spcPct val="150000"/>
              </a:lnSpc>
              <a:buFont typeface="Verdana"/>
              <a:buChar char="◦"/>
              <a:defRPr/>
            </a:pPr>
            <a:endParaRPr lang="en-US" sz="2000" dirty="0">
              <a:latin typeface="Times New Roman" panose="02020603050405020304" pitchFamily="18" charset="0"/>
              <a:cs typeface="Times New Roman" panose="02020603050405020304" pitchFamily="18" charset="0"/>
            </a:endParaRPr>
          </a:p>
          <a:p>
            <a:pPr marL="548640" lvl="1" indent="-201168" algn="just">
              <a:lnSpc>
                <a:spcPct val="150000"/>
              </a:lnSpc>
              <a:buFont typeface="Verdana"/>
              <a:buChar char="◦"/>
              <a:defRPr/>
            </a:pPr>
            <a:endParaRPr lang="en-US" sz="2000" dirty="0" smtClean="0">
              <a:latin typeface="Times New Roman" panose="02020603050405020304" pitchFamily="18" charset="0"/>
              <a:cs typeface="Times New Roman" panose="02020603050405020304" pitchFamily="18" charset="0"/>
            </a:endParaRPr>
          </a:p>
          <a:p>
            <a:pPr marL="548640" lvl="1" indent="-201168" algn="just">
              <a:lnSpc>
                <a:spcPct val="150000"/>
              </a:lnSpc>
              <a:buFont typeface="Verdana"/>
              <a:buChar char="◦"/>
              <a:defRPr/>
            </a:pPr>
            <a:endParaRPr lang="en-US" sz="2000" dirty="0">
              <a:latin typeface="Times New Roman" panose="02020603050405020304" pitchFamily="18" charset="0"/>
              <a:cs typeface="Times New Roman" panose="02020603050405020304" pitchFamily="18" charset="0"/>
            </a:endParaRPr>
          </a:p>
          <a:p>
            <a:pPr marL="548640" lvl="1" indent="-201168" algn="just">
              <a:lnSpc>
                <a:spcPct val="150000"/>
              </a:lnSpc>
              <a:buFont typeface="Verdana"/>
              <a:buChar char="◦"/>
              <a:defRPr/>
            </a:pPr>
            <a:endParaRPr lang="en-US" sz="2000" dirty="0" smtClean="0">
              <a:latin typeface="Times New Roman" panose="02020603050405020304" pitchFamily="18" charset="0"/>
              <a:cs typeface="Times New Roman" panose="02020603050405020304" pitchFamily="18" charset="0"/>
            </a:endParaRPr>
          </a:p>
          <a:p>
            <a:pPr marL="548640" lvl="1" indent="-201168" algn="just">
              <a:lnSpc>
                <a:spcPct val="150000"/>
              </a:lnSpc>
              <a:buFont typeface="Verdana"/>
              <a:buChar char="◦"/>
              <a:defRPr/>
            </a:pPr>
            <a:endParaRPr lang="en-US" sz="2000" dirty="0" smtClean="0">
              <a:latin typeface="Times New Roman" panose="02020603050405020304" pitchFamily="18" charset="0"/>
              <a:cs typeface="Times New Roman" panose="02020603050405020304" pitchFamily="18" charset="0"/>
            </a:endParaRPr>
          </a:p>
          <a:p>
            <a:pPr marL="548640" lvl="1" indent="-201168" algn="just">
              <a:lnSpc>
                <a:spcPct val="150000"/>
              </a:lnSpc>
              <a:buFont typeface="Verdana"/>
              <a:buChar char="◦"/>
              <a:defRPr/>
            </a:pPr>
            <a:endParaRPr lang="en-US" sz="2000" dirty="0">
              <a:latin typeface="Times New Roman" panose="02020603050405020304" pitchFamily="18" charset="0"/>
              <a:cs typeface="Times New Roman" panose="02020603050405020304" pitchFamily="18" charset="0"/>
            </a:endParaRP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438400"/>
            <a:ext cx="79248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11432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ChangeArrowheads="1"/>
          </p:cNvSpPr>
          <p:nvPr/>
        </p:nvSpPr>
        <p:spPr bwMode="auto">
          <a:xfrm>
            <a:off x="0" y="-945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extBox 1"/>
          <p:cNvSpPr txBox="1"/>
          <p:nvPr/>
        </p:nvSpPr>
        <p:spPr>
          <a:xfrm>
            <a:off x="304800" y="231732"/>
            <a:ext cx="8686800" cy="7460504"/>
          </a:xfrm>
          <a:prstGeom prst="rect">
            <a:avLst/>
          </a:prstGeom>
          <a:noFill/>
        </p:spPr>
        <p:txBody>
          <a:bodyPr wrap="square" rtlCol="0">
            <a:spAutoFit/>
          </a:bodyPr>
          <a:lstStyle/>
          <a:p>
            <a:pPr algn="just">
              <a:lnSpc>
                <a:spcPct val="90000"/>
              </a:lnSpc>
            </a:pPr>
            <a:r>
              <a:rPr lang="en-US" altLang="en-US" sz="2000" b="1" dirty="0">
                <a:solidFill>
                  <a:srgbClr val="0000FF"/>
                </a:solidFill>
                <a:latin typeface="Times New Roman" pitchFamily="18" charset="0"/>
              </a:rPr>
              <a:t>So, for a set of n transactions, there exists n! Different valid serial Schedules. </a:t>
            </a:r>
          </a:p>
          <a:p>
            <a:pPr algn="just">
              <a:lnSpc>
                <a:spcPct val="90000"/>
              </a:lnSpc>
            </a:pPr>
            <a:endParaRPr lang="en-US" altLang="en-US" sz="2000" dirty="0">
              <a:latin typeface="Times New Roman" pitchFamily="18" charset="0"/>
            </a:endParaRPr>
          </a:p>
          <a:p>
            <a:pPr algn="just">
              <a:lnSpc>
                <a:spcPct val="90000"/>
              </a:lnSpc>
            </a:pPr>
            <a:r>
              <a:rPr lang="en-US" altLang="en-US" sz="2000" dirty="0">
                <a:latin typeface="Times New Roman" pitchFamily="18" charset="0"/>
              </a:rPr>
              <a:t>The Problem with Serial schedules is that </a:t>
            </a:r>
            <a:r>
              <a:rPr lang="en-US" altLang="en-US" sz="2000" b="1" u="sng" dirty="0">
                <a:solidFill>
                  <a:srgbClr val="C00000"/>
                </a:solidFill>
                <a:latin typeface="Times New Roman" pitchFamily="18" charset="0"/>
              </a:rPr>
              <a:t>they limit concurrency or interleaving of operations.</a:t>
            </a:r>
          </a:p>
          <a:p>
            <a:pPr algn="just">
              <a:lnSpc>
                <a:spcPct val="90000"/>
              </a:lnSpc>
            </a:pPr>
            <a:endParaRPr lang="en-US" altLang="en-US" sz="2000" dirty="0">
              <a:latin typeface="Times New Roman" pitchFamily="18" charset="0"/>
            </a:endParaRPr>
          </a:p>
          <a:p>
            <a:pPr algn="just">
              <a:lnSpc>
                <a:spcPct val="90000"/>
              </a:lnSpc>
            </a:pPr>
            <a:r>
              <a:rPr lang="en-US" altLang="en-US" sz="2000" dirty="0">
                <a:latin typeface="Times New Roman" pitchFamily="18" charset="0"/>
              </a:rPr>
              <a:t>In a serial schedule, if a Transaction wait for I/O operation to complete, we can’t switch the CPU processor to another transaction, thus wasting valuable CPU processing time.</a:t>
            </a:r>
          </a:p>
          <a:p>
            <a:pPr algn="just">
              <a:lnSpc>
                <a:spcPct val="90000"/>
              </a:lnSpc>
            </a:pPr>
            <a:endParaRPr lang="en-US" altLang="en-US" sz="2000" dirty="0">
              <a:latin typeface="Times New Roman" pitchFamily="18" charset="0"/>
            </a:endParaRPr>
          </a:p>
          <a:p>
            <a:pPr algn="just">
              <a:lnSpc>
                <a:spcPct val="90000"/>
              </a:lnSpc>
            </a:pPr>
            <a:r>
              <a:rPr lang="en-US" altLang="en-US" sz="2000" dirty="0">
                <a:latin typeface="Times New Roman" pitchFamily="18" charset="0"/>
              </a:rPr>
              <a:t>In addition, if some transaction ‘T’ is quite Long, the other transaction must wait for T to complete all its operations before commencing i.e. (Short transactions will get stuck behind Long transactions.)</a:t>
            </a:r>
          </a:p>
          <a:p>
            <a:pPr algn="just">
              <a:lnSpc>
                <a:spcPct val="90000"/>
              </a:lnSpc>
            </a:pPr>
            <a:endParaRPr lang="en-US" altLang="en-US" sz="2400" i="1" u="sng" dirty="0">
              <a:latin typeface="Times New Roman" pitchFamily="18" charset="0"/>
            </a:endParaRPr>
          </a:p>
          <a:p>
            <a:pPr algn="just">
              <a:lnSpc>
                <a:spcPct val="90000"/>
              </a:lnSpc>
            </a:pPr>
            <a:r>
              <a:rPr lang="en-US" altLang="en-US" sz="2400" i="1" dirty="0">
                <a:latin typeface="Times New Roman" pitchFamily="18" charset="0"/>
              </a:rPr>
              <a:t>	</a:t>
            </a:r>
            <a:r>
              <a:rPr lang="en-US" altLang="en-US" sz="2400" i="1" u="sng" dirty="0">
                <a:solidFill>
                  <a:srgbClr val="0000FF"/>
                </a:solidFill>
                <a:latin typeface="Times New Roman" pitchFamily="18" charset="0"/>
              </a:rPr>
              <a:t>Hence, serial schedules are generally considered unacceptable in practice. So, we go for Non-serial </a:t>
            </a:r>
            <a:r>
              <a:rPr lang="en-US" altLang="en-US" sz="2400" i="1" u="sng" dirty="0" smtClean="0">
                <a:solidFill>
                  <a:srgbClr val="0000FF"/>
                </a:solidFill>
                <a:latin typeface="Times New Roman" pitchFamily="18" charset="0"/>
              </a:rPr>
              <a:t>Schedules</a:t>
            </a:r>
            <a:endParaRPr lang="en-US" sz="2000" dirty="0" smtClean="0">
              <a:latin typeface="Times New Roman" panose="02020603050405020304" pitchFamily="18" charset="0"/>
              <a:cs typeface="Times New Roman" panose="02020603050405020304" pitchFamily="18" charset="0"/>
            </a:endParaRPr>
          </a:p>
          <a:p>
            <a:pPr marL="548640" lvl="1" indent="-201168" algn="just">
              <a:lnSpc>
                <a:spcPct val="150000"/>
              </a:lnSpc>
              <a:buFont typeface="Verdana"/>
              <a:buChar char="◦"/>
              <a:defRPr/>
            </a:pPr>
            <a:endParaRPr lang="en-US" sz="2000" dirty="0">
              <a:latin typeface="Times New Roman" panose="02020603050405020304" pitchFamily="18" charset="0"/>
              <a:cs typeface="Times New Roman" panose="02020603050405020304" pitchFamily="18" charset="0"/>
            </a:endParaRPr>
          </a:p>
          <a:p>
            <a:pPr marL="548640" lvl="1" indent="-201168" algn="just">
              <a:lnSpc>
                <a:spcPct val="150000"/>
              </a:lnSpc>
              <a:buFont typeface="Verdana"/>
              <a:buChar char="◦"/>
              <a:defRPr/>
            </a:pPr>
            <a:endParaRPr lang="en-US" sz="2000" dirty="0" smtClean="0">
              <a:latin typeface="Times New Roman" panose="02020603050405020304" pitchFamily="18" charset="0"/>
              <a:cs typeface="Times New Roman" panose="02020603050405020304" pitchFamily="18" charset="0"/>
            </a:endParaRPr>
          </a:p>
          <a:p>
            <a:pPr marL="548640" lvl="1" indent="-201168" algn="just">
              <a:lnSpc>
                <a:spcPct val="150000"/>
              </a:lnSpc>
              <a:buFont typeface="Verdana"/>
              <a:buChar char="◦"/>
              <a:defRPr/>
            </a:pPr>
            <a:endParaRPr lang="en-US" sz="2000" dirty="0">
              <a:latin typeface="Times New Roman" panose="02020603050405020304" pitchFamily="18" charset="0"/>
              <a:cs typeface="Times New Roman" panose="02020603050405020304" pitchFamily="18" charset="0"/>
            </a:endParaRPr>
          </a:p>
          <a:p>
            <a:pPr marL="548640" lvl="1" indent="-201168" algn="just">
              <a:lnSpc>
                <a:spcPct val="150000"/>
              </a:lnSpc>
              <a:buFont typeface="Verdana"/>
              <a:buChar char="◦"/>
              <a:defRPr/>
            </a:pPr>
            <a:endParaRPr lang="en-US" sz="2000" dirty="0" smtClean="0">
              <a:latin typeface="Times New Roman" panose="02020603050405020304" pitchFamily="18" charset="0"/>
              <a:cs typeface="Times New Roman" panose="02020603050405020304" pitchFamily="18" charset="0"/>
            </a:endParaRPr>
          </a:p>
          <a:p>
            <a:pPr marL="548640" lvl="1" indent="-201168" algn="just">
              <a:lnSpc>
                <a:spcPct val="150000"/>
              </a:lnSpc>
              <a:buFont typeface="Verdana"/>
              <a:buChar char="◦"/>
              <a:defRPr/>
            </a:pPr>
            <a:endParaRPr lang="en-US" sz="2000" dirty="0" smtClean="0">
              <a:latin typeface="Times New Roman" panose="02020603050405020304" pitchFamily="18" charset="0"/>
              <a:cs typeface="Times New Roman" panose="02020603050405020304" pitchFamily="18" charset="0"/>
            </a:endParaRPr>
          </a:p>
          <a:p>
            <a:pPr marL="548640" lvl="1" indent="-201168" algn="just">
              <a:lnSpc>
                <a:spcPct val="150000"/>
              </a:lnSpc>
              <a:buFont typeface="Verdana"/>
              <a:buChar char="◦"/>
              <a:defRPr/>
            </a:pPr>
            <a:endParaRPr lang="en-US" sz="20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99075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ChangeArrowheads="1"/>
          </p:cNvSpPr>
          <p:nvPr/>
        </p:nvSpPr>
        <p:spPr bwMode="auto">
          <a:xfrm>
            <a:off x="0" y="-945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extBox 1"/>
          <p:cNvSpPr txBox="1"/>
          <p:nvPr/>
        </p:nvSpPr>
        <p:spPr>
          <a:xfrm>
            <a:off x="304800" y="231732"/>
            <a:ext cx="8686800" cy="6555641"/>
          </a:xfrm>
          <a:prstGeom prst="rect">
            <a:avLst/>
          </a:prstGeom>
          <a:noFill/>
        </p:spPr>
        <p:txBody>
          <a:bodyPr wrap="square" rtlCol="0">
            <a:spAutoFit/>
          </a:bodyPr>
          <a:lstStyle/>
          <a:p>
            <a:pPr marL="0" lvl="1" algn="just">
              <a:lnSpc>
                <a:spcPct val="150000"/>
              </a:lnSpc>
              <a:defRPr/>
            </a:pPr>
            <a:r>
              <a:rPr lang="en-US" altLang="en-US" sz="2000" b="1" i="1" dirty="0">
                <a:latin typeface="Times New Roman" pitchFamily="18" charset="0"/>
              </a:rPr>
              <a:t>If the above transactions are submitted to the system, and if interleaving of operations are permitted then there will be many possible outcomes, two of them </a:t>
            </a:r>
            <a:r>
              <a:rPr lang="en-US" altLang="en-US" sz="2000" b="1" i="1" dirty="0" smtClean="0">
                <a:latin typeface="Times New Roman" pitchFamily="18" charset="0"/>
              </a:rPr>
              <a:t>are</a:t>
            </a:r>
          </a:p>
          <a:p>
            <a:pPr marL="0" lvl="1" algn="just">
              <a:lnSpc>
                <a:spcPct val="150000"/>
              </a:lnSpc>
              <a:defRPr/>
            </a:pPr>
            <a:endParaRPr lang="en-US" altLang="en-US" sz="2000" b="1" i="1" dirty="0">
              <a:latin typeface="Times New Roman" pitchFamily="18" charset="0"/>
            </a:endParaRPr>
          </a:p>
          <a:p>
            <a:pPr marL="0" lvl="1" algn="just">
              <a:lnSpc>
                <a:spcPct val="150000"/>
              </a:lnSpc>
              <a:defRPr/>
            </a:pPr>
            <a:endParaRPr lang="en-US" altLang="en-US" sz="2000" b="1" i="1" dirty="0" smtClean="0">
              <a:latin typeface="Times New Roman" pitchFamily="18" charset="0"/>
            </a:endParaRPr>
          </a:p>
          <a:p>
            <a:pPr marL="0" lvl="1" algn="just">
              <a:lnSpc>
                <a:spcPct val="150000"/>
              </a:lnSpc>
              <a:defRPr/>
            </a:pPr>
            <a:endParaRPr lang="en-US" altLang="en-US" sz="2000" b="1" i="1" dirty="0">
              <a:latin typeface="Times New Roman" pitchFamily="18" charset="0"/>
            </a:endParaRPr>
          </a:p>
          <a:p>
            <a:pPr marL="0" lvl="1" algn="just">
              <a:lnSpc>
                <a:spcPct val="150000"/>
              </a:lnSpc>
              <a:defRPr/>
            </a:pPr>
            <a:endParaRPr lang="en-US" altLang="en-US" sz="2000" b="1" i="1" dirty="0" smtClean="0">
              <a:latin typeface="Times New Roman" pitchFamily="18" charset="0"/>
            </a:endParaRPr>
          </a:p>
          <a:p>
            <a:pPr marL="0" lvl="1" algn="just">
              <a:lnSpc>
                <a:spcPct val="150000"/>
              </a:lnSpc>
              <a:defRPr/>
            </a:pPr>
            <a:endParaRPr lang="en-US" altLang="en-US" sz="2000" b="1" i="1" dirty="0">
              <a:latin typeface="Times New Roman" pitchFamily="18" charset="0"/>
            </a:endParaRPr>
          </a:p>
          <a:p>
            <a:pPr marL="0" lvl="1" algn="just">
              <a:lnSpc>
                <a:spcPct val="150000"/>
              </a:lnSpc>
              <a:defRPr/>
            </a:pPr>
            <a:endParaRPr lang="en-US" altLang="en-US" sz="2000" b="1" i="1" dirty="0" smtClean="0">
              <a:latin typeface="Times New Roman" pitchFamily="18" charset="0"/>
            </a:endParaRPr>
          </a:p>
          <a:p>
            <a:pPr marL="0" lvl="1" algn="just">
              <a:lnSpc>
                <a:spcPct val="150000"/>
              </a:lnSpc>
              <a:defRPr/>
            </a:pPr>
            <a:endParaRPr lang="en-US" altLang="en-US" sz="2000" b="1" i="1" dirty="0">
              <a:latin typeface="Times New Roman" pitchFamily="18" charset="0"/>
            </a:endParaRPr>
          </a:p>
          <a:p>
            <a:pPr marL="0" lvl="1" algn="just">
              <a:lnSpc>
                <a:spcPct val="150000"/>
              </a:lnSpc>
              <a:defRPr/>
            </a:pPr>
            <a:endParaRPr lang="en-US" altLang="en-US" sz="2000" b="1" i="1" dirty="0" smtClean="0">
              <a:latin typeface="Times New Roman" pitchFamily="18" charset="0"/>
            </a:endParaRPr>
          </a:p>
          <a:p>
            <a:pPr marL="0" lvl="1" algn="ctr">
              <a:lnSpc>
                <a:spcPct val="150000"/>
              </a:lnSpc>
              <a:defRPr/>
            </a:pPr>
            <a:r>
              <a:rPr lang="en-US" altLang="en-US" sz="2000" i="1" u="sng" dirty="0">
                <a:solidFill>
                  <a:srgbClr val="0000FF"/>
                </a:solidFill>
                <a:latin typeface="Times New Roman" pitchFamily="18" charset="0"/>
              </a:rPr>
              <a:t>However, some non-serial schedule gives the correct expected result. We would like to determine which of the non-serial schedule always give a correct and which may give erroneous result</a:t>
            </a:r>
            <a:r>
              <a:rPr lang="en-US" altLang="en-US" sz="2000" i="1" u="sng" dirty="0" smtClean="0">
                <a:solidFill>
                  <a:srgbClr val="0000FF"/>
                </a:solidFill>
                <a:latin typeface="Times New Roman" pitchFamily="18" charset="0"/>
              </a:rPr>
              <a:t>.</a:t>
            </a:r>
            <a:endParaRPr lang="en-US" i="1" u="sng" dirty="0">
              <a:solidFill>
                <a:srgbClr val="0000FF"/>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857375"/>
            <a:ext cx="8153399" cy="3248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9494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3978" y="3733800"/>
            <a:ext cx="8112244"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900000">
            <a:off x="533400" y="3733800"/>
            <a:ext cx="8153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33400" y="3733800"/>
            <a:ext cx="8305800" cy="762000"/>
          </a:xfrm>
          <a:prstGeom prst="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80999" y="3733800"/>
            <a:ext cx="845820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ectangle 5"/>
          <p:cNvSpPr>
            <a:spLocks noChangeArrowheads="1"/>
          </p:cNvSpPr>
          <p:nvPr/>
        </p:nvSpPr>
        <p:spPr bwMode="auto">
          <a:xfrm>
            <a:off x="0" y="-945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extBox 1"/>
          <p:cNvSpPr txBox="1"/>
          <p:nvPr/>
        </p:nvSpPr>
        <p:spPr>
          <a:xfrm>
            <a:off x="221293" y="228600"/>
            <a:ext cx="8686800" cy="646330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lvl="1" indent="-457200" algn="ctr">
              <a:lnSpc>
                <a:spcPct val="150000"/>
              </a:lnSpc>
              <a:buAutoNum type="arabicParenR" startAt="10"/>
              <a:defRPr/>
            </a:pPr>
            <a:r>
              <a:rPr 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Serializability</a:t>
            </a:r>
          </a:p>
          <a:p>
            <a:pPr marL="463550" indent="-463550" algn="just" fontAlgn="base">
              <a:lnSpc>
                <a:spcPct val="150000"/>
              </a:lnSpc>
              <a:buFont typeface="Wingdings" panose="05000000000000000000" pitchFamily="2" charset="2"/>
              <a:buChar char="v"/>
            </a:pPr>
            <a:r>
              <a:rPr lang="en-US" dirty="0">
                <a:latin typeface="Cambria" panose="02040503050406030204" pitchFamily="18" charset="0"/>
              </a:rPr>
              <a:t>A schedule is the order in which the operations of multiple transactions appear for execution.</a:t>
            </a:r>
          </a:p>
          <a:p>
            <a:pPr marL="1657350" lvl="3" indent="-285750" algn="just" fontAlgn="base">
              <a:lnSpc>
                <a:spcPct val="150000"/>
              </a:lnSpc>
              <a:buFont typeface="Wingdings" panose="05000000000000000000" pitchFamily="2" charset="2"/>
              <a:buChar char="q"/>
            </a:pPr>
            <a:r>
              <a:rPr lang="en-US" dirty="0">
                <a:latin typeface="Cambria" panose="02040503050406030204" pitchFamily="18" charset="0"/>
              </a:rPr>
              <a:t>Serial schedules are always consistent.</a:t>
            </a:r>
          </a:p>
          <a:p>
            <a:pPr marL="1657350" lvl="3" indent="-285750" algn="just" fontAlgn="base">
              <a:lnSpc>
                <a:spcPct val="150000"/>
              </a:lnSpc>
              <a:buFont typeface="Wingdings" panose="05000000000000000000" pitchFamily="2" charset="2"/>
              <a:buChar char="q"/>
            </a:pPr>
            <a:r>
              <a:rPr lang="en-US" dirty="0">
                <a:latin typeface="Cambria" panose="02040503050406030204" pitchFamily="18" charset="0"/>
              </a:rPr>
              <a:t>Non-serial schedules are not always consistent</a:t>
            </a:r>
            <a:r>
              <a:rPr lang="en-US" dirty="0" smtClean="0">
                <a:latin typeface="Cambria" panose="02040503050406030204" pitchFamily="18" charset="0"/>
              </a:rPr>
              <a:t>.</a:t>
            </a:r>
          </a:p>
          <a:p>
            <a:pPr marL="463550" indent="-463550" algn="just" fontAlgn="base">
              <a:lnSpc>
                <a:spcPct val="150000"/>
              </a:lnSpc>
              <a:buFont typeface="Wingdings" panose="05000000000000000000" pitchFamily="2" charset="2"/>
              <a:buChar char="v"/>
            </a:pPr>
            <a:r>
              <a:rPr lang="en-US" dirty="0">
                <a:latin typeface="Cambria" panose="02040503050406030204" pitchFamily="18" charset="0"/>
              </a:rPr>
              <a:t>Some non-serial schedules may lead to inconsistency of the database.</a:t>
            </a:r>
          </a:p>
          <a:p>
            <a:pPr marL="463550" indent="-463550" algn="just" fontAlgn="base">
              <a:lnSpc>
                <a:spcPct val="150000"/>
              </a:lnSpc>
              <a:buFont typeface="Wingdings" panose="05000000000000000000" pitchFamily="2" charset="2"/>
              <a:buChar char="v"/>
            </a:pPr>
            <a:r>
              <a:rPr lang="en-US" dirty="0">
                <a:solidFill>
                  <a:srgbClr val="0000FF"/>
                </a:solidFill>
                <a:latin typeface="Cambria" panose="02040503050406030204" pitchFamily="18" charset="0"/>
              </a:rPr>
              <a:t>Serializability is a concept that helps to identify which non-serial schedules are correct and will maintain the consistency of the database</a:t>
            </a:r>
            <a:r>
              <a:rPr lang="en-US" dirty="0" smtClean="0">
                <a:solidFill>
                  <a:srgbClr val="0000FF"/>
                </a:solidFill>
                <a:latin typeface="Cambria" panose="02040503050406030204" pitchFamily="18" charset="0"/>
              </a:rPr>
              <a:t>.</a:t>
            </a:r>
          </a:p>
          <a:p>
            <a:pPr fontAlgn="base">
              <a:lnSpc>
                <a:spcPct val="150000"/>
              </a:lnSpc>
            </a:pPr>
            <a:r>
              <a:rPr lang="en-US" dirty="0">
                <a:latin typeface="Cambria" panose="02040503050406030204" pitchFamily="18" charset="0"/>
              </a:rPr>
              <a:t>	</a:t>
            </a:r>
            <a:r>
              <a:rPr lang="en-US" b="1" dirty="0" smtClean="0">
                <a:solidFill>
                  <a:schemeClr val="accent6">
                    <a:lumMod val="75000"/>
                  </a:schemeClr>
                </a:solidFill>
                <a:latin typeface="Cambria" panose="02040503050406030204" pitchFamily="18" charset="0"/>
              </a:rPr>
              <a:t>If </a:t>
            </a:r>
            <a:r>
              <a:rPr lang="en-US" b="1" dirty="0">
                <a:solidFill>
                  <a:schemeClr val="accent6">
                    <a:lumMod val="75000"/>
                  </a:schemeClr>
                </a:solidFill>
                <a:latin typeface="Cambria" panose="02040503050406030204" pitchFamily="18" charset="0"/>
              </a:rPr>
              <a:t>a given non-serial schedule of ‘n’ transactions is equivalent to some </a:t>
            </a:r>
            <a:r>
              <a:rPr lang="en-US" b="1" dirty="0" smtClean="0">
                <a:solidFill>
                  <a:schemeClr val="accent6">
                    <a:lumMod val="75000"/>
                  </a:schemeClr>
                </a:solidFill>
                <a:latin typeface="Cambria" panose="02040503050406030204" pitchFamily="18" charset="0"/>
              </a:rPr>
              <a:t>serial  schedule </a:t>
            </a:r>
            <a:r>
              <a:rPr lang="en-US" b="1" dirty="0">
                <a:solidFill>
                  <a:schemeClr val="accent6">
                    <a:lumMod val="75000"/>
                  </a:schemeClr>
                </a:solidFill>
                <a:latin typeface="Cambria" panose="02040503050406030204" pitchFamily="18" charset="0"/>
              </a:rPr>
              <a:t>of ‘n’ transactions, then it is called as a serializable schedule</a:t>
            </a:r>
            <a:r>
              <a:rPr lang="en-US" b="1" dirty="0" smtClean="0">
                <a:solidFill>
                  <a:schemeClr val="accent6">
                    <a:lumMod val="75000"/>
                  </a:schemeClr>
                </a:solidFill>
                <a:latin typeface="Cambria" panose="02040503050406030204" pitchFamily="18" charset="0"/>
              </a:rPr>
              <a:t>.</a:t>
            </a:r>
          </a:p>
          <a:p>
            <a:pPr fontAlgn="base">
              <a:lnSpc>
                <a:spcPct val="150000"/>
              </a:lnSpc>
            </a:pPr>
            <a:r>
              <a:rPr lang="en-US" b="1" dirty="0" smtClean="0">
                <a:solidFill>
                  <a:schemeClr val="accent6">
                    <a:lumMod val="75000"/>
                  </a:schemeClr>
                </a:solidFill>
                <a:latin typeface="Cambria" panose="02040503050406030204" pitchFamily="18" charset="0"/>
              </a:rPr>
              <a:t>				(or)</a:t>
            </a:r>
          </a:p>
          <a:p>
            <a:pPr fontAlgn="base">
              <a:lnSpc>
                <a:spcPct val="150000"/>
              </a:lnSpc>
            </a:pPr>
            <a:r>
              <a:rPr lang="en-US" b="1" dirty="0" smtClean="0">
                <a:solidFill>
                  <a:schemeClr val="accent6">
                    <a:lumMod val="75000"/>
                  </a:schemeClr>
                </a:solidFill>
                <a:latin typeface="Cambria" panose="02040503050406030204" pitchFamily="18" charset="0"/>
              </a:rPr>
              <a:t>	A Non serial schedule which preserves the sequence of operations and produces the same result as that of a serial schedule is called Serializability</a:t>
            </a:r>
            <a:endParaRPr lang="en-US" dirty="0">
              <a:latin typeface="Cambria" panose="02040503050406030204" pitchFamily="18" charset="0"/>
            </a:endParaRPr>
          </a:p>
          <a:p>
            <a:pPr fontAlgn="base"/>
            <a:endParaRPr lang="en-US" dirty="0"/>
          </a:p>
          <a:p>
            <a:pPr lvl="1" indent="-457200" algn="ctr">
              <a:lnSpc>
                <a:spcPct val="150000"/>
              </a:lnSpc>
              <a:buAutoNum type="arabicParenR" startAt="10"/>
              <a:defRPr/>
            </a:pPr>
            <a:endParaRPr lang="en-US" sz="2400" dirty="0" smtClean="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68073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ChangeArrowheads="1"/>
          </p:cNvSpPr>
          <p:nvPr/>
        </p:nvSpPr>
        <p:spPr bwMode="auto">
          <a:xfrm>
            <a:off x="0" y="-945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extBox 1"/>
          <p:cNvSpPr txBox="1"/>
          <p:nvPr/>
        </p:nvSpPr>
        <p:spPr>
          <a:xfrm>
            <a:off x="221293" y="228600"/>
            <a:ext cx="8686800" cy="641714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50000"/>
              </a:lnSpc>
            </a:pPr>
            <a:r>
              <a:rPr lang="en-US" altLang="en-US" b="1" dirty="0">
                <a:latin typeface="Times New Roman" pitchFamily="18" charset="0"/>
              </a:rPr>
              <a:t>Two definitions of Schedule Equivalence are</a:t>
            </a:r>
          </a:p>
          <a:p>
            <a:pPr>
              <a:lnSpc>
                <a:spcPct val="150000"/>
              </a:lnSpc>
            </a:pPr>
            <a:r>
              <a:rPr lang="en-US" altLang="en-US" dirty="0">
                <a:latin typeface="Times New Roman" pitchFamily="18" charset="0"/>
              </a:rPr>
              <a:t>	1) 	Conflict Equivalence</a:t>
            </a:r>
          </a:p>
          <a:p>
            <a:pPr>
              <a:lnSpc>
                <a:spcPct val="150000"/>
              </a:lnSpc>
            </a:pPr>
            <a:r>
              <a:rPr lang="en-US" altLang="en-US" dirty="0">
                <a:latin typeface="Times New Roman" pitchFamily="18" charset="0"/>
              </a:rPr>
              <a:t>	2) 	View </a:t>
            </a:r>
            <a:r>
              <a:rPr lang="en-US" altLang="en-US" dirty="0" smtClean="0">
                <a:latin typeface="Times New Roman" pitchFamily="18" charset="0"/>
              </a:rPr>
              <a:t>equivalence</a:t>
            </a:r>
          </a:p>
          <a:p>
            <a:pPr marL="265176" indent="-265176">
              <a:lnSpc>
                <a:spcPct val="150000"/>
              </a:lnSpc>
              <a:defRPr/>
            </a:pPr>
            <a:r>
              <a:rPr lang="en-US" sz="1600" b="1" dirty="0" smtClean="0">
                <a:latin typeface="Times New Roman" pitchFamily="18" charset="0"/>
              </a:rPr>
              <a:t>1)	</a:t>
            </a:r>
            <a:r>
              <a:rPr lang="en-US" sz="1600" b="1" u="sng" dirty="0" smtClean="0">
                <a:latin typeface="Times New Roman" pitchFamily="18" charset="0"/>
              </a:rPr>
              <a:t>CONFLICT </a:t>
            </a:r>
            <a:r>
              <a:rPr lang="en-US" sz="1600" b="1" u="sng" dirty="0">
                <a:latin typeface="Times New Roman" pitchFamily="18" charset="0"/>
              </a:rPr>
              <a:t>EQUIVALENCE </a:t>
            </a:r>
            <a:endParaRPr lang="en-US" sz="1600" dirty="0">
              <a:latin typeface="Times New Roman" pitchFamily="18" charset="0"/>
            </a:endParaRPr>
          </a:p>
          <a:p>
            <a:pPr marL="265176" indent="-265176">
              <a:lnSpc>
                <a:spcPct val="150000"/>
              </a:lnSpc>
              <a:defRPr/>
            </a:pPr>
            <a:r>
              <a:rPr lang="en-US" sz="1600" dirty="0">
                <a:latin typeface="Times New Roman" pitchFamily="18" charset="0"/>
              </a:rPr>
              <a:t>	</a:t>
            </a:r>
            <a:r>
              <a:rPr lang="en-US" dirty="0">
                <a:latin typeface="Times New Roman" pitchFamily="18" charset="0"/>
              </a:rPr>
              <a:t>Two operations in a schedule are said to be </a:t>
            </a:r>
            <a:r>
              <a:rPr lang="en-US" b="1" dirty="0">
                <a:latin typeface="Times New Roman" pitchFamily="18" charset="0"/>
              </a:rPr>
              <a:t>conflict</a:t>
            </a:r>
            <a:r>
              <a:rPr lang="en-US" dirty="0">
                <a:latin typeface="Times New Roman" pitchFamily="18" charset="0"/>
              </a:rPr>
              <a:t>, if they satisfy all three of the following conditions.</a:t>
            </a:r>
          </a:p>
          <a:p>
            <a:pPr marL="1147572" lvl="2" indent="-342900">
              <a:lnSpc>
                <a:spcPct val="150000"/>
              </a:lnSpc>
              <a:buFont typeface="+mj-lt"/>
              <a:buAutoNum type="arabicPeriod"/>
              <a:defRPr/>
            </a:pPr>
            <a:r>
              <a:rPr lang="en-US" dirty="0">
                <a:latin typeface="Times New Roman" pitchFamily="18" charset="0"/>
              </a:rPr>
              <a:t>They belong to different Transactions</a:t>
            </a:r>
          </a:p>
          <a:p>
            <a:pPr marL="1147572" lvl="2" indent="-342900">
              <a:lnSpc>
                <a:spcPct val="150000"/>
              </a:lnSpc>
              <a:buFont typeface="+mj-lt"/>
              <a:buAutoNum type="arabicPeriod"/>
              <a:defRPr/>
            </a:pPr>
            <a:r>
              <a:rPr lang="en-US" dirty="0">
                <a:latin typeface="Times New Roman" pitchFamily="18" charset="0"/>
              </a:rPr>
              <a:t>They access the same data item</a:t>
            </a:r>
          </a:p>
          <a:p>
            <a:pPr marL="1147572" lvl="2" indent="-342900">
              <a:lnSpc>
                <a:spcPct val="150000"/>
              </a:lnSpc>
              <a:buFont typeface="+mj-lt"/>
              <a:buAutoNum type="arabicPeriod"/>
              <a:defRPr/>
            </a:pPr>
            <a:r>
              <a:rPr lang="en-US" dirty="0">
                <a:latin typeface="Times New Roman" pitchFamily="18" charset="0"/>
              </a:rPr>
              <a:t>At least one of the operation is a Write operation </a:t>
            </a:r>
            <a:endParaRPr lang="en-US" dirty="0" smtClean="0">
              <a:latin typeface="Times New Roman" pitchFamily="18" charset="0"/>
            </a:endParaRPr>
          </a:p>
          <a:p>
            <a:pPr marL="265176" indent="-265176">
              <a:lnSpc>
                <a:spcPct val="150000"/>
              </a:lnSpc>
              <a:defRPr/>
            </a:pPr>
            <a:r>
              <a:rPr lang="en-US" sz="1600" dirty="0" smtClean="0">
                <a:latin typeface="Times New Roman" pitchFamily="18" charset="0"/>
              </a:rPr>
              <a:t>	In </a:t>
            </a:r>
            <a:r>
              <a:rPr lang="en-US" sz="1600" dirty="0">
                <a:latin typeface="Times New Roman" pitchFamily="18" charset="0"/>
              </a:rPr>
              <a:t>short we can write above </a:t>
            </a:r>
            <a:r>
              <a:rPr lang="en-US" sz="1600" b="1" dirty="0">
                <a:latin typeface="Times New Roman" pitchFamily="18" charset="0"/>
              </a:rPr>
              <a:t>Schedule NS1</a:t>
            </a:r>
            <a:r>
              <a:rPr lang="en-US" sz="1600" dirty="0">
                <a:latin typeface="Times New Roman" pitchFamily="18" charset="0"/>
              </a:rPr>
              <a:t> </a:t>
            </a:r>
            <a:r>
              <a:rPr lang="en-US" sz="1600" dirty="0" smtClean="0">
                <a:latin typeface="Times New Roman" pitchFamily="18" charset="0"/>
              </a:rPr>
              <a:t>in terms of only Read and write operations</a:t>
            </a:r>
            <a:endParaRPr lang="en-US" sz="1600" dirty="0">
              <a:latin typeface="Times New Roman" pitchFamily="18" charset="0"/>
            </a:endParaRPr>
          </a:p>
          <a:p>
            <a:pPr marL="265176" indent="-265176">
              <a:lnSpc>
                <a:spcPct val="150000"/>
              </a:lnSpc>
              <a:defRPr/>
            </a:pPr>
            <a:r>
              <a:rPr lang="en-US" sz="1600" dirty="0">
                <a:latin typeface="Times New Roman" pitchFamily="18" charset="0"/>
              </a:rPr>
              <a:t>	Schedule NS1 = { R1(A) , W1(A), R2(A), W2(A), R1(B), W1(B), R2(B), W2(B</a:t>
            </a:r>
            <a:r>
              <a:rPr lang="en-US" sz="1600" dirty="0" smtClean="0">
                <a:latin typeface="Times New Roman" pitchFamily="18" charset="0"/>
              </a:rPr>
              <a:t>)}</a:t>
            </a:r>
          </a:p>
          <a:p>
            <a:pPr marL="265176" indent="-265176">
              <a:lnSpc>
                <a:spcPct val="150000"/>
              </a:lnSpc>
              <a:defRPr/>
            </a:pPr>
            <a:endParaRPr lang="en-US" sz="1600" dirty="0">
              <a:latin typeface="Times New Roman" pitchFamily="18" charset="0"/>
            </a:endParaRPr>
          </a:p>
          <a:p>
            <a:pPr marL="265176" indent="-265176">
              <a:lnSpc>
                <a:spcPct val="150000"/>
              </a:lnSpc>
              <a:defRPr/>
            </a:pPr>
            <a:endParaRPr lang="en-US" sz="1600" dirty="0" smtClean="0">
              <a:latin typeface="Times New Roman" pitchFamily="18" charset="0"/>
            </a:endParaRPr>
          </a:p>
          <a:p>
            <a:pPr marL="265176" indent="-265176">
              <a:lnSpc>
                <a:spcPct val="150000"/>
              </a:lnSpc>
              <a:defRPr/>
            </a:pPr>
            <a:endParaRPr lang="en-US" sz="1600" dirty="0">
              <a:latin typeface="Times New Roman" pitchFamily="18" charset="0"/>
            </a:endParaRPr>
          </a:p>
          <a:p>
            <a:pPr marL="265176" indent="-265176">
              <a:lnSpc>
                <a:spcPct val="150000"/>
              </a:lnSpc>
              <a:defRPr/>
            </a:pPr>
            <a:endParaRPr lang="en-US" sz="1600" dirty="0">
              <a:latin typeface="Times New Roman" pitchFamily="18" charset="0"/>
            </a:endParaRPr>
          </a:p>
          <a:p>
            <a:pPr marL="0" lvl="1" algn="ctr">
              <a:lnSpc>
                <a:spcPct val="150000"/>
              </a:lnSpc>
              <a:defRPr/>
            </a:pPr>
            <a:endParaRPr lang="en-US" dirty="0" smtClean="0">
              <a:solidFill>
                <a:schemeClr val="tx1">
                  <a:lumMod val="75000"/>
                  <a:lumOff val="25000"/>
                </a:schemeClr>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080871562"/>
              </p:ext>
            </p:extLst>
          </p:nvPr>
        </p:nvGraphicFramePr>
        <p:xfrm>
          <a:off x="1752600" y="4876800"/>
          <a:ext cx="5252720" cy="1472184"/>
        </p:xfrm>
        <a:graphic>
          <a:graphicData uri="http://schemas.openxmlformats.org/drawingml/2006/table">
            <a:tbl>
              <a:tblPr firstRow="1" firstCol="1" bandRow="1">
                <a:tableStyleId>{69012ECD-51FC-41F1-AA8D-1B2483CD663E}</a:tableStyleId>
              </a:tblPr>
              <a:tblGrid>
                <a:gridCol w="2190115"/>
                <a:gridCol w="3062605"/>
              </a:tblGrid>
              <a:tr h="390525">
                <a:tc>
                  <a:txBody>
                    <a:bodyPr/>
                    <a:lstStyle/>
                    <a:p>
                      <a:pPr marL="0" marR="0" algn="ctr">
                        <a:lnSpc>
                          <a:spcPct val="115000"/>
                        </a:lnSpc>
                        <a:spcBef>
                          <a:spcPts val="0"/>
                        </a:spcBef>
                        <a:spcAft>
                          <a:spcPts val="0"/>
                        </a:spcAft>
                      </a:pPr>
                      <a:r>
                        <a:rPr lang="en-US" sz="1400" dirty="0">
                          <a:effectLst/>
                        </a:rPr>
                        <a:t>Conflict Operations of Schedule NS1</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Some of the Non Conflicting Operations of schedule NS1 are</a:t>
                      </a:r>
                      <a:endParaRPr lang="en-US" sz="1100">
                        <a:effectLst/>
                        <a:latin typeface="Calibri"/>
                        <a:ea typeface="Calibri"/>
                        <a:cs typeface="Times New Roman"/>
                      </a:endParaRPr>
                    </a:p>
                  </a:txBody>
                  <a:tcPr marL="68580" marR="68580" marT="0" marB="0"/>
                </a:tc>
              </a:tr>
              <a:tr h="194945">
                <a:tc>
                  <a:txBody>
                    <a:bodyPr/>
                    <a:lstStyle/>
                    <a:p>
                      <a:pPr marL="0" marR="0" algn="ctr">
                        <a:lnSpc>
                          <a:spcPct val="115000"/>
                        </a:lnSpc>
                        <a:spcBef>
                          <a:spcPts val="0"/>
                        </a:spcBef>
                        <a:spcAft>
                          <a:spcPts val="0"/>
                        </a:spcAft>
                      </a:pPr>
                      <a:r>
                        <a:rPr lang="en-US" sz="1400">
                          <a:effectLst/>
                        </a:rPr>
                        <a:t>W2(A), R1(B)</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R1(A) , W2(A)</a:t>
                      </a:r>
                      <a:endParaRPr lang="en-US" sz="1100">
                        <a:effectLst/>
                        <a:latin typeface="Calibri"/>
                        <a:ea typeface="Calibri"/>
                        <a:cs typeface="Times New Roman"/>
                      </a:endParaRPr>
                    </a:p>
                  </a:txBody>
                  <a:tcPr marL="68580" marR="68580" marT="0" marB="0"/>
                </a:tc>
              </a:tr>
              <a:tr h="194945">
                <a:tc>
                  <a:txBody>
                    <a:bodyPr/>
                    <a:lstStyle/>
                    <a:p>
                      <a:pPr marL="0" marR="0" algn="ctr">
                        <a:lnSpc>
                          <a:spcPct val="115000"/>
                        </a:lnSpc>
                        <a:spcBef>
                          <a:spcPts val="0"/>
                        </a:spcBef>
                        <a:spcAft>
                          <a:spcPts val="0"/>
                        </a:spcAft>
                      </a:pPr>
                      <a:r>
                        <a:rPr lang="en-US" sz="1400">
                          <a:effectLst/>
                        </a:rPr>
                        <a:t>R1(B) , R2(A)</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W1(A), W2(A)</a:t>
                      </a:r>
                      <a:endParaRPr lang="en-US" sz="1100">
                        <a:effectLst/>
                        <a:latin typeface="Calibri"/>
                        <a:ea typeface="Calibri"/>
                        <a:cs typeface="Times New Roman"/>
                      </a:endParaRPr>
                    </a:p>
                  </a:txBody>
                  <a:tcPr marL="68580" marR="68580" marT="0" marB="0"/>
                </a:tc>
              </a:tr>
              <a:tr h="194945">
                <a:tc>
                  <a:txBody>
                    <a:bodyPr/>
                    <a:lstStyle/>
                    <a:p>
                      <a:pPr marL="0" marR="0" algn="ctr">
                        <a:lnSpc>
                          <a:spcPct val="115000"/>
                        </a:lnSpc>
                        <a:spcBef>
                          <a:spcPts val="0"/>
                        </a:spcBef>
                        <a:spcAft>
                          <a:spcPts val="0"/>
                        </a:spcAft>
                      </a:pPr>
                      <a:r>
                        <a:rPr lang="en-US" sz="1400">
                          <a:effectLst/>
                        </a:rPr>
                        <a:t>W1(B) ,W2(A)</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R1(B), W2(B)</a:t>
                      </a:r>
                      <a:endParaRPr lang="en-US" sz="1100">
                        <a:effectLst/>
                        <a:latin typeface="Calibri"/>
                        <a:ea typeface="Calibri"/>
                        <a:cs typeface="Times New Roman"/>
                      </a:endParaRPr>
                    </a:p>
                  </a:txBody>
                  <a:tcPr marL="68580" marR="68580" marT="0" marB="0"/>
                </a:tc>
              </a:tr>
              <a:tr h="194945">
                <a:tc>
                  <a:txBody>
                    <a:bodyPr/>
                    <a:lstStyle/>
                    <a:p>
                      <a:pPr marL="0" marR="0" algn="ctr">
                        <a:lnSpc>
                          <a:spcPct val="115000"/>
                        </a:lnSpc>
                        <a:spcBef>
                          <a:spcPts val="0"/>
                        </a:spcBef>
                        <a:spcAft>
                          <a:spcPts val="0"/>
                        </a:spcAft>
                      </a:pPr>
                      <a:r>
                        <a:rPr lang="en-US" sz="1400">
                          <a:effectLst/>
                        </a:rPr>
                        <a:t>W1(B), R2(A)</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W1(B), W2(B)</a:t>
                      </a:r>
                      <a:endParaRPr lang="en-US"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0747980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ChangeArrowheads="1"/>
          </p:cNvSpPr>
          <p:nvPr/>
        </p:nvSpPr>
        <p:spPr bwMode="auto">
          <a:xfrm>
            <a:off x="0" y="-945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extBox 1"/>
          <p:cNvSpPr txBox="1"/>
          <p:nvPr/>
        </p:nvSpPr>
        <p:spPr>
          <a:xfrm>
            <a:off x="221293" y="228600"/>
            <a:ext cx="8686800" cy="669106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65176" indent="-265176">
              <a:lnSpc>
                <a:spcPct val="80000"/>
              </a:lnSpc>
              <a:defRPr/>
            </a:pPr>
            <a:r>
              <a:rPr lang="en-US" sz="1600" b="1" i="1" u="sng" dirty="0">
                <a:latin typeface="Times New Roman" pitchFamily="18" charset="0"/>
              </a:rPr>
              <a:t>If a Schedule ‘NS’ can be transformed into   ‘S ‘  by a series of swaps of Non Conflicting </a:t>
            </a:r>
          </a:p>
          <a:p>
            <a:pPr marL="265176" indent="-265176">
              <a:lnSpc>
                <a:spcPct val="80000"/>
              </a:lnSpc>
              <a:defRPr/>
            </a:pPr>
            <a:r>
              <a:rPr lang="en-US" sz="1600" b="1" i="1" u="sng" dirty="0">
                <a:latin typeface="Times New Roman" pitchFamily="18" charset="0"/>
              </a:rPr>
              <a:t>operations , we say that  NS and S are Conflict Equivalent.</a:t>
            </a:r>
            <a:r>
              <a:rPr lang="en-US" sz="1600" b="1" i="1" dirty="0">
                <a:latin typeface="Times New Roman" pitchFamily="18" charset="0"/>
              </a:rPr>
              <a:t>	</a:t>
            </a:r>
          </a:p>
          <a:p>
            <a:pPr marL="265176" indent="-265176">
              <a:lnSpc>
                <a:spcPct val="80000"/>
              </a:lnSpc>
              <a:defRPr/>
            </a:pPr>
            <a:r>
              <a:rPr lang="en-US" sz="1400" dirty="0"/>
              <a:t>	</a:t>
            </a:r>
            <a:endParaRPr lang="en-US" sz="1400" b="1" i="1" dirty="0"/>
          </a:p>
          <a:p>
            <a:pPr marL="265176" indent="-265176">
              <a:lnSpc>
                <a:spcPct val="80000"/>
              </a:lnSpc>
              <a:defRPr/>
            </a:pPr>
            <a:r>
              <a:rPr lang="en-US" sz="1400" i="1" dirty="0">
                <a:latin typeface="Times New Roman" pitchFamily="18" charset="0"/>
              </a:rPr>
              <a:t>For Example if we consider  only Read and Write Operations of a Non serial schedule NS1</a:t>
            </a:r>
            <a:r>
              <a:rPr lang="en-US" sz="1400" i="1" dirty="0" smtClean="0">
                <a:latin typeface="Times New Roman" pitchFamily="18" charset="0"/>
              </a:rPr>
              <a:t>.</a:t>
            </a: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a:latin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295400"/>
            <a:ext cx="584835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13363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ChangeArrowheads="1"/>
          </p:cNvSpPr>
          <p:nvPr/>
        </p:nvSpPr>
        <p:spPr bwMode="auto">
          <a:xfrm>
            <a:off x="0" y="-945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extBox 1"/>
          <p:cNvSpPr txBox="1"/>
          <p:nvPr/>
        </p:nvSpPr>
        <p:spPr>
          <a:xfrm>
            <a:off x="221293" y="228600"/>
            <a:ext cx="8686800" cy="578004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a:latin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752604575"/>
              </p:ext>
            </p:extLst>
          </p:nvPr>
        </p:nvGraphicFramePr>
        <p:xfrm>
          <a:off x="1219200" y="551766"/>
          <a:ext cx="1600200" cy="2787832"/>
        </p:xfrm>
        <a:graphic>
          <a:graphicData uri="http://schemas.openxmlformats.org/drawingml/2006/table">
            <a:tbl>
              <a:tblPr firstRow="1" bandRow="1">
                <a:tableStyleId>{912C8C85-51F0-491E-9774-3900AFEF0FD7}</a:tableStyleId>
              </a:tblPr>
              <a:tblGrid>
                <a:gridCol w="800100"/>
                <a:gridCol w="800100"/>
              </a:tblGrid>
              <a:tr h="302759">
                <a:tc>
                  <a:txBody>
                    <a:bodyPr/>
                    <a:lstStyle/>
                    <a:p>
                      <a:pPr algn="ctr"/>
                      <a:r>
                        <a:rPr lang="en-US" dirty="0" smtClean="0"/>
                        <a:t>T1</a:t>
                      </a:r>
                      <a:endParaRPr lang="en-US" dirty="0"/>
                    </a:p>
                  </a:txBody>
                  <a:tcPr/>
                </a:tc>
                <a:tc>
                  <a:txBody>
                    <a:bodyPr/>
                    <a:lstStyle/>
                    <a:p>
                      <a:pPr algn="ctr"/>
                      <a:r>
                        <a:rPr lang="en-US" dirty="0" smtClean="0"/>
                        <a:t>T2</a:t>
                      </a:r>
                      <a:endParaRPr lang="en-US" dirty="0"/>
                    </a:p>
                  </a:txBody>
                  <a:tcPr/>
                </a:tc>
              </a:tr>
              <a:tr h="302759">
                <a:tc>
                  <a:txBody>
                    <a:bodyPr/>
                    <a:lstStyle/>
                    <a:p>
                      <a:pPr algn="ctr"/>
                      <a:r>
                        <a:rPr lang="en-US" sz="1200" dirty="0" smtClean="0">
                          <a:latin typeface="Cambria" panose="02040503050406030204" pitchFamily="18" charset="0"/>
                        </a:rPr>
                        <a:t>R(A)</a:t>
                      </a:r>
                      <a:endParaRPr lang="en-US" sz="1200" dirty="0">
                        <a:latin typeface="Cambria" panose="02040503050406030204" pitchFamily="18" charset="0"/>
                      </a:endParaRPr>
                    </a:p>
                  </a:txBody>
                  <a:tcPr/>
                </a:tc>
                <a:tc>
                  <a:txBody>
                    <a:bodyPr/>
                    <a:lstStyle/>
                    <a:p>
                      <a:pPr algn="ctr"/>
                      <a:endParaRPr lang="en-US" sz="1200" dirty="0">
                        <a:latin typeface="Cambria" panose="02040503050406030204" pitchFamily="18" charset="0"/>
                      </a:endParaRPr>
                    </a:p>
                  </a:txBody>
                  <a:tcPr/>
                </a:tc>
              </a:tr>
              <a:tr h="302759">
                <a:tc>
                  <a:txBody>
                    <a:bodyPr/>
                    <a:lstStyle/>
                    <a:p>
                      <a:pPr algn="ctr"/>
                      <a:r>
                        <a:rPr lang="en-US" sz="1200" dirty="0" smtClean="0">
                          <a:latin typeface="Cambria" panose="02040503050406030204" pitchFamily="18" charset="0"/>
                        </a:rPr>
                        <a:t>W(A)</a:t>
                      </a:r>
                      <a:endParaRPr lang="en-US" sz="1200" dirty="0">
                        <a:latin typeface="Cambria" panose="02040503050406030204" pitchFamily="18" charset="0"/>
                      </a:endParaRPr>
                    </a:p>
                  </a:txBody>
                  <a:tcPr/>
                </a:tc>
                <a:tc>
                  <a:txBody>
                    <a:bodyPr/>
                    <a:lstStyle/>
                    <a:p>
                      <a:pPr algn="ctr"/>
                      <a:endParaRPr lang="en-US" sz="1200" dirty="0">
                        <a:latin typeface="Cambria" panose="02040503050406030204" pitchFamily="18" charset="0"/>
                      </a:endParaRPr>
                    </a:p>
                  </a:txBody>
                  <a:tcPr/>
                </a:tc>
              </a:tr>
              <a:tr h="302759">
                <a:tc>
                  <a:txBody>
                    <a:bodyPr/>
                    <a:lstStyle/>
                    <a:p>
                      <a:pPr algn="ctr"/>
                      <a:endParaRPr lang="en-US" sz="1200" dirty="0">
                        <a:latin typeface="Cambria" panose="02040503050406030204" pitchFamily="18" charset="0"/>
                      </a:endParaRPr>
                    </a:p>
                  </a:txBody>
                  <a:tcPr/>
                </a:tc>
                <a:tc>
                  <a:txBody>
                    <a:bodyPr/>
                    <a:lstStyle/>
                    <a:p>
                      <a:pPr algn="ctr"/>
                      <a:r>
                        <a:rPr lang="en-US" sz="1200" dirty="0" smtClean="0">
                          <a:latin typeface="Cambria" panose="02040503050406030204" pitchFamily="18" charset="0"/>
                        </a:rPr>
                        <a:t>R(A)</a:t>
                      </a:r>
                      <a:endParaRPr lang="en-US" sz="1200" dirty="0">
                        <a:latin typeface="Cambria" panose="02040503050406030204" pitchFamily="18" charset="0"/>
                      </a:endParaRPr>
                    </a:p>
                  </a:txBody>
                  <a:tcPr/>
                </a:tc>
              </a:tr>
              <a:tr h="302759">
                <a:tc>
                  <a:txBody>
                    <a:bodyPr/>
                    <a:lstStyle/>
                    <a:p>
                      <a:pPr algn="ctr"/>
                      <a:endParaRPr lang="en-US" sz="1200" dirty="0">
                        <a:latin typeface="Cambria" panose="02040503050406030204" pitchFamily="18" charset="0"/>
                      </a:endParaRPr>
                    </a:p>
                  </a:txBody>
                  <a:tcPr/>
                </a:tc>
                <a:tc>
                  <a:txBody>
                    <a:bodyPr/>
                    <a:lstStyle/>
                    <a:p>
                      <a:pPr algn="ctr"/>
                      <a:r>
                        <a:rPr lang="en-US" sz="1200" dirty="0" smtClean="0">
                          <a:latin typeface="Cambria" panose="02040503050406030204" pitchFamily="18" charset="0"/>
                        </a:rPr>
                        <a:t>W(A)</a:t>
                      </a:r>
                      <a:endParaRPr lang="en-US" sz="1200" dirty="0">
                        <a:latin typeface="Cambria" panose="02040503050406030204" pitchFamily="18" charset="0"/>
                      </a:endParaRPr>
                    </a:p>
                  </a:txBody>
                  <a:tcPr/>
                </a:tc>
              </a:tr>
              <a:tr h="302759">
                <a:tc>
                  <a:txBody>
                    <a:bodyPr/>
                    <a:lstStyle/>
                    <a:p>
                      <a:pPr algn="ctr"/>
                      <a:r>
                        <a:rPr lang="en-US" sz="1200" dirty="0" smtClean="0">
                          <a:latin typeface="Cambria" panose="02040503050406030204" pitchFamily="18" charset="0"/>
                        </a:rPr>
                        <a:t>R(B)</a:t>
                      </a:r>
                      <a:endParaRPr lang="en-US" sz="1200" dirty="0">
                        <a:latin typeface="Cambria" panose="02040503050406030204" pitchFamily="18" charset="0"/>
                      </a:endParaRPr>
                    </a:p>
                  </a:txBody>
                  <a:tcPr/>
                </a:tc>
                <a:tc>
                  <a:txBody>
                    <a:bodyPr/>
                    <a:lstStyle/>
                    <a:p>
                      <a:pPr algn="ctr"/>
                      <a:endParaRPr lang="en-US" sz="1200" dirty="0">
                        <a:latin typeface="Cambria" panose="02040503050406030204" pitchFamily="18" charset="0"/>
                      </a:endParaRPr>
                    </a:p>
                  </a:txBody>
                  <a:tcPr/>
                </a:tc>
              </a:tr>
              <a:tr h="302759">
                <a:tc>
                  <a:txBody>
                    <a:bodyPr/>
                    <a:lstStyle/>
                    <a:p>
                      <a:pPr algn="ctr"/>
                      <a:r>
                        <a:rPr lang="en-US" sz="1200" dirty="0" smtClean="0">
                          <a:latin typeface="Cambria" panose="02040503050406030204" pitchFamily="18" charset="0"/>
                        </a:rPr>
                        <a:t>W(B)</a:t>
                      </a:r>
                      <a:endParaRPr lang="en-US" sz="1200" dirty="0">
                        <a:latin typeface="Cambria" panose="02040503050406030204" pitchFamily="18" charset="0"/>
                      </a:endParaRPr>
                    </a:p>
                  </a:txBody>
                  <a:tcPr/>
                </a:tc>
                <a:tc>
                  <a:txBody>
                    <a:bodyPr/>
                    <a:lstStyle/>
                    <a:p>
                      <a:pPr algn="ctr"/>
                      <a:endParaRPr lang="en-US" sz="1200" dirty="0">
                        <a:latin typeface="Cambria" panose="02040503050406030204" pitchFamily="18" charset="0"/>
                      </a:endParaRPr>
                    </a:p>
                  </a:txBody>
                  <a:tcPr/>
                </a:tc>
              </a:tr>
              <a:tr h="302759">
                <a:tc>
                  <a:txBody>
                    <a:bodyPr/>
                    <a:lstStyle/>
                    <a:p>
                      <a:pPr algn="ctr"/>
                      <a:endParaRPr lang="en-US" sz="1200" dirty="0">
                        <a:latin typeface="Cambria" panose="02040503050406030204" pitchFamily="18" charset="0"/>
                      </a:endParaRPr>
                    </a:p>
                  </a:txBody>
                  <a:tcPr/>
                </a:tc>
                <a:tc>
                  <a:txBody>
                    <a:bodyPr/>
                    <a:lstStyle/>
                    <a:p>
                      <a:pPr algn="ctr"/>
                      <a:r>
                        <a:rPr lang="en-US" sz="1200" dirty="0" smtClean="0">
                          <a:latin typeface="Cambria" panose="02040503050406030204" pitchFamily="18" charset="0"/>
                        </a:rPr>
                        <a:t>R(B)</a:t>
                      </a:r>
                      <a:endParaRPr lang="en-US" sz="1200" dirty="0">
                        <a:latin typeface="Cambria" panose="02040503050406030204" pitchFamily="18" charset="0"/>
                      </a:endParaRPr>
                    </a:p>
                  </a:txBody>
                  <a:tcPr/>
                </a:tc>
              </a:tr>
              <a:tr h="302759">
                <a:tc>
                  <a:txBody>
                    <a:bodyPr/>
                    <a:lstStyle/>
                    <a:p>
                      <a:pPr algn="ctr"/>
                      <a:endParaRPr lang="en-US" sz="1200" dirty="0">
                        <a:latin typeface="Cambria" panose="02040503050406030204" pitchFamily="18" charset="0"/>
                      </a:endParaRPr>
                    </a:p>
                  </a:txBody>
                  <a:tcPr/>
                </a:tc>
                <a:tc>
                  <a:txBody>
                    <a:bodyPr/>
                    <a:lstStyle/>
                    <a:p>
                      <a:pPr algn="ctr"/>
                      <a:r>
                        <a:rPr lang="en-US" sz="1200" dirty="0" smtClean="0">
                          <a:latin typeface="Cambria" panose="02040503050406030204" pitchFamily="18" charset="0"/>
                        </a:rPr>
                        <a:t>W(B)</a:t>
                      </a:r>
                      <a:endParaRPr lang="en-US" sz="1200" dirty="0">
                        <a:latin typeface="Cambria" panose="02040503050406030204" pitchFamily="18" charset="0"/>
                      </a:endParaRPr>
                    </a:p>
                  </a:txBody>
                  <a:tcPr/>
                </a:tc>
              </a:tr>
            </a:tbl>
          </a:graphicData>
        </a:graphic>
      </p:graphicFrame>
      <p:cxnSp>
        <p:nvCxnSpPr>
          <p:cNvPr id="5" name="Straight Connector 4"/>
          <p:cNvCxnSpPr>
            <a:stCxn id="3" idx="0"/>
            <a:endCxn id="3" idx="2"/>
          </p:cNvCxnSpPr>
          <p:nvPr/>
        </p:nvCxnSpPr>
        <p:spPr>
          <a:xfrm>
            <a:off x="2019300" y="551766"/>
            <a:ext cx="0" cy="2787832"/>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09600" y="3516868"/>
            <a:ext cx="8153400" cy="369332"/>
          </a:xfrm>
          <a:prstGeom prst="rect">
            <a:avLst/>
          </a:prstGeom>
          <a:noFill/>
        </p:spPr>
        <p:txBody>
          <a:bodyPr wrap="square" rtlCol="0">
            <a:spAutoFit/>
          </a:bodyPr>
          <a:lstStyle/>
          <a:p>
            <a:r>
              <a:rPr lang="en-US" dirty="0" smtClean="0"/>
              <a:t>Here  </a:t>
            </a:r>
            <a:r>
              <a:rPr lang="en-US" b="1" dirty="0" smtClean="0">
                <a:solidFill>
                  <a:srgbClr val="FF0000"/>
                </a:solidFill>
              </a:rPr>
              <a:t>W1(A), R2(A)  </a:t>
            </a:r>
            <a:r>
              <a:rPr lang="en-US" dirty="0" smtClean="0"/>
              <a:t>and  </a:t>
            </a:r>
            <a:r>
              <a:rPr lang="en-US" b="1" dirty="0" smtClean="0">
                <a:solidFill>
                  <a:srgbClr val="FF0000"/>
                </a:solidFill>
              </a:rPr>
              <a:t>W1(B),R2(B) </a:t>
            </a:r>
            <a:r>
              <a:rPr lang="en-US" dirty="0" smtClean="0"/>
              <a:t>are conflicting  Operations and</a:t>
            </a:r>
            <a:endParaRPr lang="en-US" dirty="0"/>
          </a:p>
        </p:txBody>
      </p:sp>
    </p:spTree>
    <p:extLst>
      <p:ext uri="{BB962C8B-B14F-4D97-AF65-F5344CB8AC3E}">
        <p14:creationId xmlns:p14="http://schemas.microsoft.com/office/powerpoint/2010/main" val="36724494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ChangeArrowheads="1"/>
          </p:cNvSpPr>
          <p:nvPr/>
        </p:nvSpPr>
        <p:spPr bwMode="auto">
          <a:xfrm>
            <a:off x="0" y="-945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extBox 1"/>
          <p:cNvSpPr txBox="1"/>
          <p:nvPr/>
        </p:nvSpPr>
        <p:spPr>
          <a:xfrm>
            <a:off x="221293" y="228600"/>
            <a:ext cx="8686800" cy="578004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a:latin typeface="Times New Roman" pitchFamily="18" charset="0"/>
            </a:endParaRPr>
          </a:p>
        </p:txBody>
      </p:sp>
      <p:sp>
        <p:nvSpPr>
          <p:cNvPr id="15" name="TextBox 14"/>
          <p:cNvSpPr txBox="1"/>
          <p:nvPr/>
        </p:nvSpPr>
        <p:spPr>
          <a:xfrm>
            <a:off x="656303" y="4004327"/>
            <a:ext cx="7696200" cy="1702967"/>
          </a:xfrm>
          <a:prstGeom prst="rect">
            <a:avLst/>
          </a:prstGeom>
          <a:noFill/>
        </p:spPr>
        <p:txBody>
          <a:bodyPr wrap="square" rtlCol="0">
            <a:spAutoFit/>
          </a:bodyPr>
          <a:lstStyle/>
          <a:p>
            <a:pPr marL="398463" indent="-398463" algn="just">
              <a:lnSpc>
                <a:spcPct val="150000"/>
              </a:lnSpc>
              <a:buFont typeface="Wingdings" panose="05000000000000000000" pitchFamily="2" charset="2"/>
              <a:buChar char="v"/>
            </a:pPr>
            <a:r>
              <a:rPr lang="en-US" dirty="0" smtClean="0">
                <a:latin typeface="Cambria" panose="02040503050406030204" pitchFamily="18" charset="0"/>
              </a:rPr>
              <a:t>Thus , the Non serial schedule  NS1 after swapping the non conflicting operations , it is equivalent to a serial schedule S1 . </a:t>
            </a:r>
          </a:p>
          <a:p>
            <a:pPr marL="398463" indent="-398463" algn="just">
              <a:lnSpc>
                <a:spcPct val="150000"/>
              </a:lnSpc>
              <a:buFont typeface="Wingdings" panose="05000000000000000000" pitchFamily="2" charset="2"/>
              <a:buChar char="v"/>
            </a:pPr>
            <a:r>
              <a:rPr lang="en-US" dirty="0" smtClean="0">
                <a:latin typeface="Cambria" panose="02040503050406030204" pitchFamily="18" charset="0"/>
              </a:rPr>
              <a:t>So, The non serial schedule  NS1 is conflict equivalent to s1 . </a:t>
            </a:r>
          </a:p>
          <a:p>
            <a:pPr marL="398463" indent="-398463" algn="just">
              <a:lnSpc>
                <a:spcPct val="150000"/>
              </a:lnSpc>
              <a:buFont typeface="Wingdings" panose="05000000000000000000" pitchFamily="2" charset="2"/>
              <a:buChar char="v"/>
            </a:pPr>
            <a:r>
              <a:rPr lang="en-US" dirty="0" smtClean="0">
                <a:latin typeface="Cambria" panose="02040503050406030204" pitchFamily="18" charset="0"/>
              </a:rPr>
              <a:t>Hence  we can say the non serial schedule NS1 is a Conflict Serializability</a:t>
            </a:r>
            <a:endParaRPr lang="en-US" dirty="0">
              <a:latin typeface="Cambria" panose="020405030504060302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7590503"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6136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09600" y="609600"/>
            <a:ext cx="7543800" cy="4900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ChangeArrowheads="1"/>
          </p:cNvSpPr>
          <p:nvPr/>
        </p:nvSpPr>
        <p:spPr bwMode="auto">
          <a:xfrm>
            <a:off x="0" y="-945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extBox 1"/>
          <p:cNvSpPr txBox="1"/>
          <p:nvPr/>
        </p:nvSpPr>
        <p:spPr>
          <a:xfrm>
            <a:off x="221293" y="152400"/>
            <a:ext cx="8686800" cy="63555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65176" indent="-265176">
              <a:lnSpc>
                <a:spcPct val="80000"/>
              </a:lnSpc>
              <a:defRPr/>
            </a:pPr>
            <a:endParaRPr lang="en-US" sz="1400" i="1" dirty="0" smtClean="0">
              <a:latin typeface="Times New Roman" pitchFamily="18" charset="0"/>
            </a:endParaRPr>
          </a:p>
          <a:p>
            <a:pPr marL="265176" indent="-265176">
              <a:lnSpc>
                <a:spcPct val="80000"/>
              </a:lnSpc>
              <a:defRPr/>
            </a:pPr>
            <a:r>
              <a:rPr lang="en-US" sz="2000" b="1" i="1" dirty="0" smtClean="0">
                <a:latin typeface="Times New Roman" pitchFamily="18" charset="0"/>
              </a:rPr>
              <a:t>View Serializability</a:t>
            </a:r>
          </a:p>
          <a:p>
            <a:pPr marL="457200" indent="-457200" algn="just">
              <a:lnSpc>
                <a:spcPct val="150000"/>
              </a:lnSpc>
              <a:buFont typeface="Wingdings" panose="05000000000000000000" pitchFamily="2" charset="2"/>
              <a:buChar char="v"/>
            </a:pPr>
            <a:r>
              <a:rPr lang="en-US" dirty="0">
                <a:latin typeface="Cambria" panose="02040503050406030204" pitchFamily="18" charset="0"/>
              </a:rPr>
              <a:t>View Serializability is a process to find out that a given </a:t>
            </a:r>
            <a:r>
              <a:rPr lang="en-US" dirty="0" smtClean="0">
                <a:latin typeface="Cambria" panose="02040503050406030204" pitchFamily="18" charset="0"/>
              </a:rPr>
              <a:t> Non serial </a:t>
            </a:r>
            <a:r>
              <a:rPr lang="en-US" b="1" dirty="0" smtClean="0">
                <a:latin typeface="Cambria" panose="02040503050406030204" pitchFamily="18" charset="0"/>
                <a:hlinkClick r:id="rId2"/>
              </a:rPr>
              <a:t>schedule</a:t>
            </a:r>
            <a:r>
              <a:rPr lang="en-US" dirty="0">
                <a:latin typeface="Cambria" panose="02040503050406030204" pitchFamily="18" charset="0"/>
              </a:rPr>
              <a:t> is </a:t>
            </a:r>
            <a:r>
              <a:rPr lang="en-US" b="1" u="sng" dirty="0">
                <a:latin typeface="Cambria" panose="02040503050406030204" pitchFamily="18" charset="0"/>
              </a:rPr>
              <a:t>view serializable or not</a:t>
            </a:r>
            <a:r>
              <a:rPr lang="en-US" dirty="0">
                <a:latin typeface="Cambria" panose="02040503050406030204" pitchFamily="18" charset="0"/>
              </a:rPr>
              <a:t>.</a:t>
            </a:r>
          </a:p>
          <a:p>
            <a:pPr marL="457200" indent="-457200" algn="just">
              <a:lnSpc>
                <a:spcPct val="150000"/>
              </a:lnSpc>
              <a:buFont typeface="Wingdings" panose="05000000000000000000" pitchFamily="2" charset="2"/>
              <a:buChar char="v"/>
            </a:pPr>
            <a:r>
              <a:rPr lang="en-US" dirty="0">
                <a:latin typeface="Cambria" panose="02040503050406030204" pitchFamily="18" charset="0"/>
              </a:rPr>
              <a:t>To check whether a given </a:t>
            </a:r>
            <a:r>
              <a:rPr lang="en-US" dirty="0" smtClean="0">
                <a:latin typeface="Cambria" panose="02040503050406030204" pitchFamily="18" charset="0"/>
              </a:rPr>
              <a:t>non serial schedule </a:t>
            </a:r>
            <a:r>
              <a:rPr lang="en-US" dirty="0">
                <a:latin typeface="Cambria" panose="02040503050406030204" pitchFamily="18" charset="0"/>
              </a:rPr>
              <a:t>is view serializable, we need to check whether the </a:t>
            </a:r>
            <a:r>
              <a:rPr lang="en-US" b="1" u="sng" dirty="0">
                <a:latin typeface="Cambria" panose="02040503050406030204" pitchFamily="18" charset="0"/>
              </a:rPr>
              <a:t>given schedule is View Equivalent to its serial schedule.</a:t>
            </a:r>
            <a:r>
              <a:rPr lang="en-US" sz="2000" b="1" u="sng" dirty="0"/>
              <a:t> </a:t>
            </a: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a:latin typeface="Times New Roman"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667000"/>
            <a:ext cx="67056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41266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ChangeArrowheads="1"/>
          </p:cNvSpPr>
          <p:nvPr/>
        </p:nvSpPr>
        <p:spPr bwMode="auto">
          <a:xfrm>
            <a:off x="0" y="-945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extBox 1"/>
          <p:cNvSpPr txBox="1"/>
          <p:nvPr/>
        </p:nvSpPr>
        <p:spPr>
          <a:xfrm>
            <a:off x="221293" y="152400"/>
            <a:ext cx="8686800" cy="600164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65176" indent="-265176" algn="just">
              <a:lnSpc>
                <a:spcPct val="150000"/>
              </a:lnSpc>
              <a:defRPr/>
            </a:pPr>
            <a:endParaRPr lang="en-US" i="1" dirty="0" smtClean="0">
              <a:latin typeface="Cambria" panose="02040503050406030204" pitchFamily="18" charset="0"/>
            </a:endParaRPr>
          </a:p>
          <a:p>
            <a:pPr marL="265176" indent="-265176" algn="just">
              <a:lnSpc>
                <a:spcPct val="150000"/>
              </a:lnSpc>
              <a:defRPr/>
            </a:pPr>
            <a:r>
              <a:rPr lang="en-US" dirty="0">
                <a:latin typeface="Cambria" panose="02040503050406030204" pitchFamily="18" charset="0"/>
              </a:rPr>
              <a:t>1. </a:t>
            </a:r>
            <a:r>
              <a:rPr lang="en-US" b="1" dirty="0">
                <a:latin typeface="Cambria" panose="02040503050406030204" pitchFamily="18" charset="0"/>
              </a:rPr>
              <a:t>Initial Read:</a:t>
            </a:r>
            <a:r>
              <a:rPr lang="en-US" dirty="0">
                <a:latin typeface="Cambria" panose="02040503050406030204" pitchFamily="18" charset="0"/>
              </a:rPr>
              <a:t> Initial read of each data item in transactions must match in both schedules</a:t>
            </a:r>
            <a:r>
              <a:rPr lang="en-US" dirty="0" smtClean="0">
                <a:latin typeface="Cambria" panose="02040503050406030204" pitchFamily="18" charset="0"/>
              </a:rPr>
              <a:t>.</a:t>
            </a:r>
          </a:p>
          <a:p>
            <a:pPr marL="265176" indent="-265176" algn="just">
              <a:lnSpc>
                <a:spcPct val="150000"/>
              </a:lnSpc>
              <a:defRPr/>
            </a:pPr>
            <a:r>
              <a:rPr lang="en-US" dirty="0">
                <a:latin typeface="Cambria" panose="02040503050406030204" pitchFamily="18" charset="0"/>
              </a:rPr>
              <a:t>2. </a:t>
            </a:r>
            <a:r>
              <a:rPr lang="en-US" b="1" dirty="0">
                <a:latin typeface="Cambria" panose="02040503050406030204" pitchFamily="18" charset="0"/>
              </a:rPr>
              <a:t>Final Write:</a:t>
            </a:r>
            <a:r>
              <a:rPr lang="en-US" dirty="0">
                <a:latin typeface="Cambria" panose="02040503050406030204" pitchFamily="18" charset="0"/>
              </a:rPr>
              <a:t> Final write operations on each data item must match in both the schedules. </a:t>
            </a:r>
            <a:endParaRPr lang="en-US" dirty="0" smtClean="0">
              <a:latin typeface="Cambria" panose="02040503050406030204" pitchFamily="18" charset="0"/>
            </a:endParaRPr>
          </a:p>
          <a:p>
            <a:pPr marL="265176" indent="-265176" algn="just">
              <a:lnSpc>
                <a:spcPct val="150000"/>
              </a:lnSpc>
              <a:defRPr/>
            </a:pPr>
            <a:r>
              <a:rPr lang="en-US" dirty="0">
                <a:latin typeface="Cambria" panose="02040503050406030204" pitchFamily="18" charset="0"/>
              </a:rPr>
              <a:t>3. </a:t>
            </a:r>
            <a:r>
              <a:rPr lang="en-US" b="1" dirty="0">
                <a:latin typeface="Cambria" panose="02040503050406030204" pitchFamily="18" charset="0"/>
              </a:rPr>
              <a:t>Update Read:</a:t>
            </a:r>
            <a:r>
              <a:rPr lang="en-US" dirty="0">
                <a:latin typeface="Cambria" panose="02040503050406030204" pitchFamily="18" charset="0"/>
              </a:rPr>
              <a:t> If in schedule S1, the transaction T1 is reading a data item updated by T2 then in schedule S2, T1 should read the value after the write operation of T2 on same data item.</a:t>
            </a:r>
            <a:endParaRPr lang="en-US" i="1" dirty="0">
              <a:latin typeface="Cambria" panose="02040503050406030204"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a:latin typeface="Times New Roman" pitchFamily="18" charset="0"/>
            </a:endParaRPr>
          </a:p>
        </p:txBody>
      </p:sp>
    </p:spTree>
    <p:extLst>
      <p:ext uri="{BB962C8B-B14F-4D97-AF65-F5344CB8AC3E}">
        <p14:creationId xmlns:p14="http://schemas.microsoft.com/office/powerpoint/2010/main" val="18302459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ChangeArrowheads="1"/>
          </p:cNvSpPr>
          <p:nvPr/>
        </p:nvSpPr>
        <p:spPr bwMode="auto">
          <a:xfrm>
            <a:off x="0" y="-945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extBox 1"/>
          <p:cNvSpPr txBox="1"/>
          <p:nvPr/>
        </p:nvSpPr>
        <p:spPr>
          <a:xfrm>
            <a:off x="221293" y="152400"/>
            <a:ext cx="8686800" cy="651870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65176" indent="-265176" algn="just">
              <a:lnSpc>
                <a:spcPct val="150000"/>
              </a:lnSpc>
              <a:defRPr/>
            </a:pPr>
            <a:endParaRPr lang="en-US" i="1" dirty="0" smtClean="0">
              <a:latin typeface="Cambria" panose="02040503050406030204" pitchFamily="18" charset="0"/>
            </a:endParaRPr>
          </a:p>
          <a:p>
            <a:pPr marL="265176" indent="-265176" algn="just">
              <a:lnSpc>
                <a:spcPct val="15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endParaRPr lang="en-US" sz="1400" b="1" dirty="0" smtClean="0"/>
          </a:p>
          <a:p>
            <a:endParaRPr lang="en-US" sz="1400" b="1" dirty="0"/>
          </a:p>
          <a:p>
            <a:endParaRPr lang="en-US" sz="1400" b="1" dirty="0" smtClean="0"/>
          </a:p>
          <a:p>
            <a:endParaRPr lang="en-US" sz="1400" b="1" dirty="0"/>
          </a:p>
          <a:p>
            <a:endParaRPr lang="en-US" sz="1400" b="1" dirty="0" smtClean="0"/>
          </a:p>
          <a:p>
            <a:endParaRPr lang="en-US" sz="1400" b="1" dirty="0" smtClean="0"/>
          </a:p>
          <a:p>
            <a:pPr algn="just"/>
            <a:r>
              <a:rPr lang="en-US" sz="1400" b="1" dirty="0" smtClean="0">
                <a:latin typeface="Cambria" panose="02040503050406030204" pitchFamily="18" charset="0"/>
              </a:rPr>
              <a:t>Initial </a:t>
            </a:r>
            <a:r>
              <a:rPr lang="en-US" sz="1400" b="1" dirty="0">
                <a:latin typeface="Cambria" panose="02040503050406030204" pitchFamily="18" charset="0"/>
              </a:rPr>
              <a:t>Read</a:t>
            </a:r>
          </a:p>
          <a:p>
            <a:pPr algn="just"/>
            <a:r>
              <a:rPr lang="en-US" sz="1400" dirty="0">
                <a:latin typeface="Cambria" panose="02040503050406030204" pitchFamily="18" charset="0"/>
              </a:rPr>
              <a:t>In schedule </a:t>
            </a:r>
            <a:r>
              <a:rPr lang="en-US" sz="1400" dirty="0" smtClean="0">
                <a:latin typeface="Cambria" panose="02040503050406030204" pitchFamily="18" charset="0"/>
              </a:rPr>
              <a:t>NS1</a:t>
            </a:r>
            <a:r>
              <a:rPr lang="en-US" sz="1400" dirty="0">
                <a:latin typeface="Cambria" panose="02040503050406030204" pitchFamily="18" charset="0"/>
              </a:rPr>
              <a:t>, transaction T1 first reads the data item </a:t>
            </a:r>
            <a:r>
              <a:rPr lang="en-US" sz="1400" dirty="0" smtClean="0">
                <a:latin typeface="Cambria" panose="02040503050406030204" pitchFamily="18" charset="0"/>
              </a:rPr>
              <a:t>A. </a:t>
            </a:r>
            <a:r>
              <a:rPr lang="en-US" sz="1400" dirty="0">
                <a:latin typeface="Cambria" panose="02040503050406030204" pitchFamily="18" charset="0"/>
              </a:rPr>
              <a:t>In </a:t>
            </a:r>
            <a:r>
              <a:rPr lang="en-US" sz="1400" dirty="0" smtClean="0">
                <a:latin typeface="Cambria" panose="02040503050406030204" pitchFamily="18" charset="0"/>
              </a:rPr>
              <a:t>S1 </a:t>
            </a:r>
            <a:r>
              <a:rPr lang="en-US" sz="1400" dirty="0">
                <a:latin typeface="Cambria" panose="02040503050406030204" pitchFamily="18" charset="0"/>
              </a:rPr>
              <a:t>also transaction T1 first reads the data item </a:t>
            </a:r>
            <a:r>
              <a:rPr lang="en-US" sz="1400" dirty="0" smtClean="0">
                <a:latin typeface="Cambria" panose="02040503050406030204" pitchFamily="18" charset="0"/>
              </a:rPr>
              <a:t>A. </a:t>
            </a:r>
            <a:r>
              <a:rPr lang="en-US" sz="1400" dirty="0">
                <a:latin typeface="Cambria" panose="02040503050406030204" pitchFamily="18" charset="0"/>
              </a:rPr>
              <a:t>In schedule </a:t>
            </a:r>
            <a:r>
              <a:rPr lang="en-US" sz="1400" dirty="0" smtClean="0">
                <a:latin typeface="Cambria" panose="02040503050406030204" pitchFamily="18" charset="0"/>
              </a:rPr>
              <a:t>NS1</a:t>
            </a:r>
            <a:r>
              <a:rPr lang="en-US" sz="1400" dirty="0">
                <a:latin typeface="Cambria" panose="02040503050406030204" pitchFamily="18" charset="0"/>
              </a:rPr>
              <a:t>, transaction T1 first reads the data item </a:t>
            </a:r>
            <a:r>
              <a:rPr lang="en-US" sz="1400" dirty="0" smtClean="0">
                <a:latin typeface="Cambria" panose="02040503050406030204" pitchFamily="18" charset="0"/>
              </a:rPr>
              <a:t>B .In S1 also </a:t>
            </a:r>
            <a:r>
              <a:rPr lang="en-US" sz="1400" dirty="0">
                <a:latin typeface="Cambria" panose="02040503050406030204" pitchFamily="18" charset="0"/>
              </a:rPr>
              <a:t>transaction T1 first reads the data item </a:t>
            </a:r>
            <a:r>
              <a:rPr lang="en-US" sz="1400" dirty="0" smtClean="0">
                <a:latin typeface="Cambria" panose="02040503050406030204" pitchFamily="18" charset="0"/>
              </a:rPr>
              <a:t>B We </a:t>
            </a:r>
            <a:r>
              <a:rPr lang="en-US" sz="1400" dirty="0">
                <a:latin typeface="Cambria" panose="02040503050406030204" pitchFamily="18" charset="0"/>
              </a:rPr>
              <a:t>checked for both data items </a:t>
            </a:r>
            <a:r>
              <a:rPr lang="en-US" sz="1400" dirty="0" smtClean="0">
                <a:latin typeface="Cambria" panose="02040503050406030204" pitchFamily="18" charset="0"/>
              </a:rPr>
              <a:t>A </a:t>
            </a:r>
            <a:r>
              <a:rPr lang="en-US" sz="1400" dirty="0">
                <a:latin typeface="Cambria" panose="02040503050406030204" pitchFamily="18" charset="0"/>
              </a:rPr>
              <a:t>&amp; </a:t>
            </a:r>
            <a:r>
              <a:rPr lang="en-US" sz="1400" dirty="0" smtClean="0">
                <a:latin typeface="Cambria" panose="02040503050406030204" pitchFamily="18" charset="0"/>
              </a:rPr>
              <a:t>B </a:t>
            </a:r>
            <a:r>
              <a:rPr lang="en-US" sz="1400" dirty="0">
                <a:latin typeface="Cambria" panose="02040503050406030204" pitchFamily="18" charset="0"/>
              </a:rPr>
              <a:t>and the</a:t>
            </a:r>
            <a:r>
              <a:rPr lang="en-US" sz="1400" b="1" dirty="0">
                <a:latin typeface="Cambria" panose="02040503050406030204" pitchFamily="18" charset="0"/>
              </a:rPr>
              <a:t> initial read</a:t>
            </a:r>
            <a:r>
              <a:rPr lang="en-US" sz="1400" dirty="0">
                <a:latin typeface="Cambria" panose="02040503050406030204" pitchFamily="18" charset="0"/>
              </a:rPr>
              <a:t> condition is satisfied in </a:t>
            </a:r>
            <a:r>
              <a:rPr lang="en-US" sz="1400" dirty="0" smtClean="0">
                <a:latin typeface="Cambria" panose="02040503050406030204" pitchFamily="18" charset="0"/>
              </a:rPr>
              <a:t>NS1 </a:t>
            </a:r>
            <a:r>
              <a:rPr lang="en-US" sz="1400" dirty="0">
                <a:latin typeface="Cambria" panose="02040503050406030204" pitchFamily="18" charset="0"/>
              </a:rPr>
              <a:t>&amp; </a:t>
            </a:r>
            <a:r>
              <a:rPr lang="en-US" sz="1400" dirty="0" smtClean="0">
                <a:latin typeface="Cambria" panose="02040503050406030204" pitchFamily="18" charset="0"/>
              </a:rPr>
              <a:t>S1.</a:t>
            </a:r>
          </a:p>
          <a:p>
            <a:pPr algn="just"/>
            <a:endParaRPr lang="en-US" sz="1400" dirty="0">
              <a:latin typeface="Cambria" panose="02040503050406030204" pitchFamily="18" charset="0"/>
            </a:endParaRPr>
          </a:p>
          <a:p>
            <a:r>
              <a:rPr lang="en-US" sz="1400" b="1" dirty="0">
                <a:latin typeface="Cambria" panose="02040503050406030204" pitchFamily="18" charset="0"/>
              </a:rPr>
              <a:t>Final Write</a:t>
            </a:r>
          </a:p>
          <a:p>
            <a:r>
              <a:rPr lang="en-US" sz="1400" dirty="0">
                <a:latin typeface="Cambria" panose="02040503050406030204" pitchFamily="18" charset="0"/>
              </a:rPr>
              <a:t>In schedule </a:t>
            </a:r>
            <a:r>
              <a:rPr lang="en-US" sz="1400" dirty="0" smtClean="0">
                <a:latin typeface="Cambria" panose="02040503050406030204" pitchFamily="18" charset="0"/>
              </a:rPr>
              <a:t>NS1</a:t>
            </a:r>
            <a:r>
              <a:rPr lang="en-US" sz="1400" dirty="0">
                <a:latin typeface="Cambria" panose="02040503050406030204" pitchFamily="18" charset="0"/>
              </a:rPr>
              <a:t>, the final write operation on </a:t>
            </a:r>
            <a:r>
              <a:rPr lang="en-US" sz="1400" dirty="0" smtClean="0">
                <a:latin typeface="Cambria" panose="02040503050406030204" pitchFamily="18" charset="0"/>
              </a:rPr>
              <a:t>A </a:t>
            </a:r>
            <a:r>
              <a:rPr lang="en-US" sz="1400" dirty="0">
                <a:latin typeface="Cambria" panose="02040503050406030204" pitchFamily="18" charset="0"/>
              </a:rPr>
              <a:t>is done by transaction T2. In </a:t>
            </a:r>
            <a:r>
              <a:rPr lang="en-US" sz="1400" dirty="0" smtClean="0">
                <a:latin typeface="Cambria" panose="02040503050406030204" pitchFamily="18" charset="0"/>
              </a:rPr>
              <a:t>S1 </a:t>
            </a:r>
            <a:r>
              <a:rPr lang="en-US" sz="1400" dirty="0">
                <a:latin typeface="Cambria" panose="02040503050406030204" pitchFamily="18" charset="0"/>
              </a:rPr>
              <a:t>also transaction T2 performs the final write on </a:t>
            </a:r>
            <a:r>
              <a:rPr lang="en-US" sz="1400" dirty="0" smtClean="0">
                <a:latin typeface="Cambria" panose="02040503050406030204" pitchFamily="18" charset="0"/>
              </a:rPr>
              <a:t>A.</a:t>
            </a:r>
            <a:endParaRPr lang="en-US" sz="1400" dirty="0">
              <a:latin typeface="Cambria" panose="02040503050406030204" pitchFamily="18" charset="0"/>
            </a:endParaRPr>
          </a:p>
          <a:p>
            <a:r>
              <a:rPr lang="en-US" sz="1400" dirty="0" smtClean="0">
                <a:latin typeface="Cambria" panose="02040503050406030204" pitchFamily="18" charset="0"/>
              </a:rPr>
              <a:t>In </a:t>
            </a:r>
            <a:r>
              <a:rPr lang="en-US" sz="1400" dirty="0">
                <a:latin typeface="Cambria" panose="02040503050406030204" pitchFamily="18" charset="0"/>
              </a:rPr>
              <a:t>schedule </a:t>
            </a:r>
            <a:r>
              <a:rPr lang="en-US" sz="1400" dirty="0" smtClean="0">
                <a:latin typeface="Cambria" panose="02040503050406030204" pitchFamily="18" charset="0"/>
              </a:rPr>
              <a:t>NS1</a:t>
            </a:r>
            <a:r>
              <a:rPr lang="en-US" sz="1400" dirty="0">
                <a:latin typeface="Cambria" panose="02040503050406030204" pitchFamily="18" charset="0"/>
              </a:rPr>
              <a:t>, the final write operation on </a:t>
            </a:r>
            <a:r>
              <a:rPr lang="en-US" sz="1400" dirty="0" smtClean="0">
                <a:latin typeface="Cambria" panose="02040503050406030204" pitchFamily="18" charset="0"/>
              </a:rPr>
              <a:t>B </a:t>
            </a:r>
            <a:r>
              <a:rPr lang="en-US" sz="1400" dirty="0">
                <a:latin typeface="Cambria" panose="02040503050406030204" pitchFamily="18" charset="0"/>
              </a:rPr>
              <a:t>is done by transaction T2. In schedule S2, final write on </a:t>
            </a:r>
            <a:r>
              <a:rPr lang="en-US" sz="1400" dirty="0" smtClean="0">
                <a:latin typeface="Cambria" panose="02040503050406030204" pitchFamily="18" charset="0"/>
              </a:rPr>
              <a:t>B </a:t>
            </a:r>
            <a:r>
              <a:rPr lang="en-US" sz="1400" dirty="0">
                <a:latin typeface="Cambria" panose="02040503050406030204" pitchFamily="18" charset="0"/>
              </a:rPr>
              <a:t>is done by T2.</a:t>
            </a:r>
          </a:p>
          <a:p>
            <a:r>
              <a:rPr lang="en-US" sz="1400" dirty="0">
                <a:latin typeface="Cambria" panose="02040503050406030204" pitchFamily="18" charset="0"/>
              </a:rPr>
              <a:t>We checked for both data items </a:t>
            </a:r>
            <a:r>
              <a:rPr lang="en-US" sz="1400" dirty="0" smtClean="0">
                <a:latin typeface="Cambria" panose="02040503050406030204" pitchFamily="18" charset="0"/>
              </a:rPr>
              <a:t>A </a:t>
            </a:r>
            <a:r>
              <a:rPr lang="en-US" sz="1400" dirty="0">
                <a:latin typeface="Cambria" panose="02040503050406030204" pitchFamily="18" charset="0"/>
              </a:rPr>
              <a:t>&amp; </a:t>
            </a:r>
            <a:r>
              <a:rPr lang="en-US" sz="1400" dirty="0" smtClean="0">
                <a:latin typeface="Cambria" panose="02040503050406030204" pitchFamily="18" charset="0"/>
              </a:rPr>
              <a:t>B </a:t>
            </a:r>
            <a:r>
              <a:rPr lang="en-US" sz="1400" dirty="0">
                <a:latin typeface="Cambria" panose="02040503050406030204" pitchFamily="18" charset="0"/>
              </a:rPr>
              <a:t>and the </a:t>
            </a:r>
            <a:r>
              <a:rPr lang="en-US" sz="1400" b="1" dirty="0">
                <a:latin typeface="Cambria" panose="02040503050406030204" pitchFamily="18" charset="0"/>
              </a:rPr>
              <a:t>final write</a:t>
            </a:r>
            <a:r>
              <a:rPr lang="en-US" sz="1400" dirty="0">
                <a:latin typeface="Cambria" panose="02040503050406030204" pitchFamily="18" charset="0"/>
              </a:rPr>
              <a:t> condition is satisfied </a:t>
            </a:r>
            <a:r>
              <a:rPr lang="en-US" sz="1400" dirty="0" smtClean="0">
                <a:latin typeface="Cambria" panose="02040503050406030204" pitchFamily="18" charset="0"/>
              </a:rPr>
              <a:t>in NS1 </a:t>
            </a:r>
            <a:r>
              <a:rPr lang="en-US" sz="1400" dirty="0">
                <a:latin typeface="Cambria" panose="02040503050406030204" pitchFamily="18" charset="0"/>
              </a:rPr>
              <a:t>&amp; </a:t>
            </a:r>
            <a:r>
              <a:rPr lang="en-US" sz="1400" dirty="0" smtClean="0">
                <a:latin typeface="Cambria" panose="02040503050406030204" pitchFamily="18" charset="0"/>
              </a:rPr>
              <a:t>S1</a:t>
            </a:r>
          </a:p>
          <a:p>
            <a:endParaRPr lang="en-US" sz="1400" b="1" dirty="0" smtClean="0">
              <a:latin typeface="Cambria" panose="02040503050406030204" pitchFamily="18" charset="0"/>
            </a:endParaRPr>
          </a:p>
          <a:p>
            <a:r>
              <a:rPr lang="en-US" sz="1400" b="1" dirty="0" smtClean="0">
                <a:latin typeface="Cambria" panose="02040503050406030204" pitchFamily="18" charset="0"/>
              </a:rPr>
              <a:t>Update Read</a:t>
            </a:r>
            <a:endParaRPr lang="en-US" sz="1400" b="1" dirty="0">
              <a:latin typeface="Cambria" panose="02040503050406030204" pitchFamily="18" charset="0"/>
            </a:endParaRPr>
          </a:p>
          <a:p>
            <a:r>
              <a:rPr lang="en-US" sz="1400" dirty="0" smtClean="0">
                <a:latin typeface="Cambria" panose="02040503050406030204" pitchFamily="18" charset="0"/>
              </a:rPr>
              <a:t>In NS1</a:t>
            </a:r>
            <a:r>
              <a:rPr lang="en-US" sz="1400" dirty="0">
                <a:latin typeface="Cambria" panose="02040503050406030204" pitchFamily="18" charset="0"/>
              </a:rPr>
              <a:t>, transaction T2 reads the value of </a:t>
            </a:r>
            <a:r>
              <a:rPr lang="en-US" sz="1400" dirty="0" smtClean="0">
                <a:latin typeface="Cambria" panose="02040503050406030204" pitchFamily="18" charset="0"/>
              </a:rPr>
              <a:t>A, </a:t>
            </a:r>
            <a:r>
              <a:rPr lang="en-US" sz="1400" dirty="0">
                <a:latin typeface="Cambria" panose="02040503050406030204" pitchFamily="18" charset="0"/>
              </a:rPr>
              <a:t>written by T1. In </a:t>
            </a:r>
            <a:r>
              <a:rPr lang="en-US" sz="1400" dirty="0" smtClean="0">
                <a:latin typeface="Cambria" panose="02040503050406030204" pitchFamily="18" charset="0"/>
              </a:rPr>
              <a:t>S1, </a:t>
            </a:r>
            <a:r>
              <a:rPr lang="en-US" sz="1400" dirty="0">
                <a:latin typeface="Cambria" panose="02040503050406030204" pitchFamily="18" charset="0"/>
              </a:rPr>
              <a:t>the same transaction T2 reads the  </a:t>
            </a:r>
            <a:r>
              <a:rPr lang="en-US" sz="1400" dirty="0" smtClean="0">
                <a:latin typeface="Cambria" panose="02040503050406030204" pitchFamily="18" charset="0"/>
              </a:rPr>
              <a:t>A after </a:t>
            </a:r>
            <a:r>
              <a:rPr lang="en-US" sz="1400" dirty="0">
                <a:latin typeface="Cambria" panose="02040503050406030204" pitchFamily="18" charset="0"/>
              </a:rPr>
              <a:t>it is written by T1.</a:t>
            </a:r>
          </a:p>
          <a:p>
            <a:r>
              <a:rPr lang="en-US" sz="1400" dirty="0">
                <a:latin typeface="Cambria" panose="02040503050406030204" pitchFamily="18" charset="0"/>
              </a:rPr>
              <a:t>In </a:t>
            </a:r>
            <a:r>
              <a:rPr lang="en-US" sz="1400" dirty="0" smtClean="0">
                <a:latin typeface="Cambria" panose="02040503050406030204" pitchFamily="18" charset="0"/>
              </a:rPr>
              <a:t>NS1</a:t>
            </a:r>
            <a:r>
              <a:rPr lang="en-US" sz="1400" dirty="0">
                <a:latin typeface="Cambria" panose="02040503050406030204" pitchFamily="18" charset="0"/>
              </a:rPr>
              <a:t>, transaction T2 reads the value of </a:t>
            </a:r>
            <a:r>
              <a:rPr lang="en-US" sz="1400" dirty="0" smtClean="0">
                <a:latin typeface="Cambria" panose="02040503050406030204" pitchFamily="18" charset="0"/>
              </a:rPr>
              <a:t>B, </a:t>
            </a:r>
            <a:r>
              <a:rPr lang="en-US" sz="1400" dirty="0">
                <a:latin typeface="Cambria" panose="02040503050406030204" pitchFamily="18" charset="0"/>
              </a:rPr>
              <a:t>written by T1. In </a:t>
            </a:r>
            <a:r>
              <a:rPr lang="en-US" sz="1400" dirty="0" smtClean="0">
                <a:latin typeface="Cambria" panose="02040503050406030204" pitchFamily="18" charset="0"/>
              </a:rPr>
              <a:t>S1, </a:t>
            </a:r>
            <a:r>
              <a:rPr lang="en-US" sz="1400" dirty="0">
                <a:latin typeface="Cambria" panose="02040503050406030204" pitchFamily="18" charset="0"/>
              </a:rPr>
              <a:t>the same transaction T2 reads the value of </a:t>
            </a:r>
            <a:r>
              <a:rPr lang="en-US" sz="1400" dirty="0" smtClean="0">
                <a:latin typeface="Cambria" panose="02040503050406030204" pitchFamily="18" charset="0"/>
              </a:rPr>
              <a:t>B </a:t>
            </a:r>
            <a:r>
              <a:rPr lang="en-US" sz="1400" dirty="0">
                <a:latin typeface="Cambria" panose="02040503050406030204" pitchFamily="18" charset="0"/>
              </a:rPr>
              <a:t>after it is updated by T1.</a:t>
            </a:r>
          </a:p>
          <a:p>
            <a:r>
              <a:rPr lang="en-US" sz="1400" dirty="0">
                <a:latin typeface="Cambria" panose="02040503050406030204" pitchFamily="18" charset="0"/>
              </a:rPr>
              <a:t>The update read condition is also satisfied for both the schedules</a:t>
            </a:r>
            <a:r>
              <a:rPr lang="en-US" sz="1400" dirty="0" smtClean="0">
                <a:latin typeface="Cambria" panose="02040503050406030204" pitchFamily="18" charset="0"/>
              </a:rPr>
              <a:t>.</a:t>
            </a:r>
            <a:endParaRPr lang="en-US" sz="1400" i="1" dirty="0">
              <a:latin typeface="Times New Roman"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893" y="228600"/>
            <a:ext cx="67056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590239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ChangeArrowheads="1"/>
          </p:cNvSpPr>
          <p:nvPr/>
        </p:nvSpPr>
        <p:spPr bwMode="auto">
          <a:xfrm>
            <a:off x="0" y="-945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extBox 1"/>
          <p:cNvSpPr txBox="1"/>
          <p:nvPr/>
        </p:nvSpPr>
        <p:spPr>
          <a:xfrm>
            <a:off x="221293" y="152400"/>
            <a:ext cx="8686800" cy="34717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lnSpc>
                <a:spcPct val="150000"/>
              </a:lnSpc>
              <a:defRPr/>
            </a:pPr>
            <a:r>
              <a:rPr lang="en-US" i="1" dirty="0" smtClean="0">
                <a:latin typeface="Cambria" panose="02040503050406030204" pitchFamily="18" charset="0"/>
              </a:rPr>
              <a:t>Since the three conditions are satisfied among the non serial schedule NS1 and the serial Schedule S1 , so we can say that NS1 is View Equivalent to S1 and NS! Is a View Serializable Schedule.</a:t>
            </a:r>
          </a:p>
          <a:p>
            <a:pPr marL="265176" indent="-265176" algn="just">
              <a:lnSpc>
                <a:spcPct val="15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pPr marL="265176" indent="-265176">
              <a:lnSpc>
                <a:spcPct val="80000"/>
              </a:lnSpc>
              <a:defRPr/>
            </a:pPr>
            <a:endParaRPr lang="en-US" sz="1400" i="1" dirty="0" smtClean="0">
              <a:latin typeface="Times New Roman" pitchFamily="18" charset="0"/>
            </a:endParaRPr>
          </a:p>
          <a:p>
            <a:pPr marL="265176" indent="-265176">
              <a:lnSpc>
                <a:spcPct val="80000"/>
              </a:lnSpc>
              <a:defRPr/>
            </a:pPr>
            <a:endParaRPr lang="en-US" sz="1400" i="1" dirty="0">
              <a:latin typeface="Times New Roman" pitchFamily="18" charset="0"/>
            </a:endParaRPr>
          </a:p>
          <a:p>
            <a:endParaRPr lang="en-US" sz="1400" b="1" dirty="0" smtClean="0"/>
          </a:p>
          <a:p>
            <a:endParaRPr lang="en-US" sz="1400" b="1" dirty="0"/>
          </a:p>
          <a:p>
            <a:endParaRPr lang="en-US" sz="1400" b="1" dirty="0" smtClean="0"/>
          </a:p>
          <a:p>
            <a:endParaRPr lang="en-US" sz="1400" b="1" dirty="0"/>
          </a:p>
          <a:p>
            <a:endParaRPr lang="en-US" sz="1400" b="1" dirty="0" smtClean="0"/>
          </a:p>
          <a:p>
            <a:endParaRPr lang="en-US" sz="1400" b="1" dirty="0" smtClean="0"/>
          </a:p>
        </p:txBody>
      </p:sp>
    </p:spTree>
    <p:extLst>
      <p:ext uri="{BB962C8B-B14F-4D97-AF65-F5344CB8AC3E}">
        <p14:creationId xmlns:p14="http://schemas.microsoft.com/office/powerpoint/2010/main" val="39174099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ChangeArrowheads="1"/>
          </p:cNvSpPr>
          <p:nvPr/>
        </p:nvSpPr>
        <p:spPr bwMode="auto">
          <a:xfrm>
            <a:off x="0" y="-945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184731" y="280446"/>
            <a:ext cx="8730669" cy="6130909"/>
          </a:xfrm>
          <a:prstGeom prst="rect">
            <a:avLst/>
          </a:prstGeom>
        </p:spPr>
        <p:txBody>
          <a:bodyPr wrap="square">
            <a:spAutoFit/>
          </a:bodyPr>
          <a:lstStyle/>
          <a:p>
            <a:pPr marL="346075" indent="-346075" algn="just">
              <a:lnSpc>
                <a:spcPct val="150000"/>
              </a:lnSpc>
              <a:buClr>
                <a:schemeClr val="tx1"/>
              </a:buClr>
              <a:tabLst>
                <a:tab pos="803275" algn="l"/>
              </a:tabLst>
              <a:defRPr/>
            </a:pPr>
            <a:r>
              <a:rPr lang="en-US" b="1" u="sng" dirty="0">
                <a:latin typeface="Cambria" panose="02040503050406030204" pitchFamily="18" charset="0"/>
              </a:rPr>
              <a:t>Testing for conflict Serializable  (or) Precedence Graph</a:t>
            </a:r>
            <a:endParaRPr lang="en-US" dirty="0">
              <a:latin typeface="Cambria" panose="02040503050406030204" pitchFamily="18" charset="0"/>
            </a:endParaRPr>
          </a:p>
          <a:p>
            <a:pPr marL="346075" indent="-346075" algn="just">
              <a:lnSpc>
                <a:spcPct val="150000"/>
              </a:lnSpc>
              <a:buClr>
                <a:schemeClr val="tx1"/>
              </a:buClr>
              <a:buFont typeface="Wingdings" pitchFamily="2" charset="2"/>
              <a:buChar char="Ø"/>
              <a:tabLst>
                <a:tab pos="803275" algn="l"/>
              </a:tabLst>
              <a:defRPr/>
            </a:pPr>
            <a:r>
              <a:rPr lang="en-US" dirty="0">
                <a:latin typeface="Cambria" panose="02040503050406030204" pitchFamily="18" charset="0"/>
              </a:rPr>
              <a:t>We now present a </a:t>
            </a:r>
            <a:r>
              <a:rPr lang="en-US" b="1" dirty="0">
                <a:latin typeface="Cambria" panose="02040503050406030204" pitchFamily="18" charset="0"/>
              </a:rPr>
              <a:t>Simple and Efficient</a:t>
            </a:r>
            <a:r>
              <a:rPr lang="en-US" dirty="0">
                <a:latin typeface="Cambria" panose="02040503050406030204" pitchFamily="18" charset="0"/>
              </a:rPr>
              <a:t> method for determining </a:t>
            </a:r>
            <a:r>
              <a:rPr lang="en-US" b="1" dirty="0">
                <a:latin typeface="Cambria" panose="02040503050406030204" pitchFamily="18" charset="0"/>
              </a:rPr>
              <a:t>Conflict </a:t>
            </a:r>
            <a:r>
              <a:rPr lang="en-US" b="1" dirty="0" err="1">
                <a:latin typeface="Cambria" panose="02040503050406030204" pitchFamily="18" charset="0"/>
              </a:rPr>
              <a:t>Serializabilty</a:t>
            </a:r>
            <a:r>
              <a:rPr lang="en-US" b="1" dirty="0">
                <a:latin typeface="Cambria" panose="02040503050406030204" pitchFamily="18" charset="0"/>
              </a:rPr>
              <a:t> of schedule </a:t>
            </a:r>
            <a:r>
              <a:rPr lang="en-US" b="1" dirty="0" smtClean="0">
                <a:latin typeface="Cambria" panose="02040503050406030204" pitchFamily="18" charset="0"/>
              </a:rPr>
              <a:t>.</a:t>
            </a:r>
            <a:endParaRPr lang="en-US" dirty="0">
              <a:latin typeface="Cambria" panose="02040503050406030204" pitchFamily="18" charset="0"/>
            </a:endParaRPr>
          </a:p>
          <a:p>
            <a:pPr marL="346075" indent="-346075" algn="just">
              <a:lnSpc>
                <a:spcPct val="150000"/>
              </a:lnSpc>
              <a:buClr>
                <a:schemeClr val="tx1"/>
              </a:buClr>
              <a:buFont typeface="Wingdings" pitchFamily="2" charset="2"/>
              <a:buChar char="Ø"/>
              <a:tabLst>
                <a:tab pos="803275" algn="l"/>
              </a:tabLst>
              <a:defRPr/>
            </a:pPr>
            <a:r>
              <a:rPr lang="en-US" dirty="0">
                <a:latin typeface="Cambria" panose="02040503050406030204" pitchFamily="18" charset="0"/>
              </a:rPr>
              <a:t>The </a:t>
            </a:r>
            <a:r>
              <a:rPr lang="en-US" b="1" dirty="0">
                <a:latin typeface="Cambria" panose="02040503050406030204" pitchFamily="18" charset="0"/>
              </a:rPr>
              <a:t>Precedence Graph </a:t>
            </a:r>
            <a:r>
              <a:rPr lang="en-US" dirty="0">
                <a:latin typeface="Cambria" panose="02040503050406030204" pitchFamily="18" charset="0"/>
              </a:rPr>
              <a:t>for a schedule </a:t>
            </a:r>
            <a:r>
              <a:rPr lang="en-US" b="1" dirty="0">
                <a:latin typeface="Cambria" panose="02040503050406030204" pitchFamily="18" charset="0"/>
              </a:rPr>
              <a:t>S</a:t>
            </a:r>
            <a:r>
              <a:rPr lang="en-US" dirty="0">
                <a:latin typeface="Cambria" panose="02040503050406030204" pitchFamily="18" charset="0"/>
              </a:rPr>
              <a:t> contains </a:t>
            </a:r>
          </a:p>
          <a:p>
            <a:pPr marL="917575" lvl="1" indent="-577850" algn="just">
              <a:lnSpc>
                <a:spcPct val="150000"/>
              </a:lnSpc>
              <a:buClr>
                <a:schemeClr val="tx1"/>
              </a:buClr>
              <a:buFont typeface="Wingdings" pitchFamily="2" charset="2"/>
              <a:buChar char="Ø"/>
              <a:tabLst>
                <a:tab pos="803275" algn="l"/>
              </a:tabLst>
              <a:defRPr/>
            </a:pPr>
            <a:r>
              <a:rPr lang="en-US" dirty="0">
                <a:latin typeface="Cambria" panose="02040503050406030204" pitchFamily="18" charset="0"/>
              </a:rPr>
              <a:t>A </a:t>
            </a:r>
            <a:r>
              <a:rPr lang="en-US" b="1" dirty="0">
                <a:latin typeface="Cambria" panose="02040503050406030204" pitchFamily="18" charset="0"/>
              </a:rPr>
              <a:t>Node</a:t>
            </a:r>
            <a:r>
              <a:rPr lang="en-US" dirty="0">
                <a:latin typeface="Cambria" panose="02040503050406030204" pitchFamily="18" charset="0"/>
              </a:rPr>
              <a:t> for each committed  transaction in S.</a:t>
            </a:r>
          </a:p>
          <a:p>
            <a:pPr marL="917575" lvl="1" indent="-577850" algn="just">
              <a:lnSpc>
                <a:spcPct val="150000"/>
              </a:lnSpc>
              <a:buClr>
                <a:schemeClr val="tx1"/>
              </a:buClr>
              <a:buFont typeface="Wingdings" pitchFamily="2" charset="2"/>
              <a:buChar char="Ø"/>
              <a:tabLst>
                <a:tab pos="803275" algn="l"/>
              </a:tabLst>
              <a:defRPr/>
            </a:pPr>
            <a:r>
              <a:rPr lang="en-US" dirty="0">
                <a:latin typeface="Cambria" panose="02040503050406030204" pitchFamily="18" charset="0"/>
              </a:rPr>
              <a:t>An  </a:t>
            </a:r>
            <a:r>
              <a:rPr lang="en-US" b="1" dirty="0">
                <a:latin typeface="Cambria" panose="02040503050406030204" pitchFamily="18" charset="0"/>
              </a:rPr>
              <a:t>Arc</a:t>
            </a:r>
            <a:r>
              <a:rPr lang="en-US" dirty="0">
                <a:latin typeface="Cambria" panose="02040503050406030204" pitchFamily="18" charset="0"/>
              </a:rPr>
              <a:t> from  </a:t>
            </a:r>
            <a:r>
              <a:rPr lang="en-US" dirty="0" err="1">
                <a:latin typeface="Cambria" panose="02040503050406030204" pitchFamily="18" charset="0"/>
              </a:rPr>
              <a:t>Ti</a:t>
            </a:r>
            <a:r>
              <a:rPr lang="en-US" dirty="0">
                <a:latin typeface="Cambria" panose="02040503050406030204" pitchFamily="18" charset="0"/>
              </a:rPr>
              <a:t>  to  </a:t>
            </a:r>
            <a:r>
              <a:rPr lang="en-US" dirty="0" err="1">
                <a:latin typeface="Cambria" panose="02040503050406030204" pitchFamily="18" charset="0"/>
              </a:rPr>
              <a:t>Tj</a:t>
            </a:r>
            <a:r>
              <a:rPr lang="en-US" dirty="0">
                <a:latin typeface="Cambria" panose="02040503050406030204" pitchFamily="18" charset="0"/>
              </a:rPr>
              <a:t>   </a:t>
            </a:r>
            <a:r>
              <a:rPr lang="en-US" b="1" dirty="0">
                <a:latin typeface="Cambria" panose="02040503050406030204" pitchFamily="18" charset="0"/>
              </a:rPr>
              <a:t>if one the three conditions holds</a:t>
            </a:r>
          </a:p>
          <a:p>
            <a:pPr marL="1260475" lvl="2" indent="-346075" algn="just">
              <a:lnSpc>
                <a:spcPct val="150000"/>
              </a:lnSpc>
              <a:buClr>
                <a:schemeClr val="tx1"/>
              </a:buClr>
              <a:buFont typeface="Wingdings" pitchFamily="2" charset="2"/>
              <a:buChar char="§"/>
              <a:tabLst>
                <a:tab pos="803275" algn="l"/>
              </a:tabLst>
              <a:defRPr/>
            </a:pPr>
            <a:r>
              <a:rPr lang="en-US" dirty="0" err="1">
                <a:latin typeface="Cambria" panose="02040503050406030204" pitchFamily="18" charset="0"/>
              </a:rPr>
              <a:t>Ti</a:t>
            </a:r>
            <a:r>
              <a:rPr lang="en-US" dirty="0">
                <a:latin typeface="Cambria" panose="02040503050406030204" pitchFamily="18" charset="0"/>
              </a:rPr>
              <a:t>  Executes W(Q) before </a:t>
            </a:r>
            <a:r>
              <a:rPr lang="en-US" dirty="0" err="1">
                <a:latin typeface="Cambria" panose="02040503050406030204" pitchFamily="18" charset="0"/>
              </a:rPr>
              <a:t>Tj</a:t>
            </a:r>
            <a:r>
              <a:rPr lang="en-US" dirty="0">
                <a:latin typeface="Cambria" panose="02040503050406030204" pitchFamily="18" charset="0"/>
              </a:rPr>
              <a:t> Executes R(Q)</a:t>
            </a:r>
          </a:p>
          <a:p>
            <a:pPr marL="1260475" lvl="2" indent="-346075" algn="just">
              <a:lnSpc>
                <a:spcPct val="150000"/>
              </a:lnSpc>
              <a:buClr>
                <a:schemeClr val="tx1"/>
              </a:buClr>
              <a:buFont typeface="Wingdings" pitchFamily="2" charset="2"/>
              <a:buChar char="§"/>
              <a:tabLst>
                <a:tab pos="803275" algn="l"/>
              </a:tabLst>
              <a:defRPr/>
            </a:pPr>
            <a:r>
              <a:rPr lang="en-US" dirty="0" err="1">
                <a:latin typeface="Cambria" panose="02040503050406030204" pitchFamily="18" charset="0"/>
              </a:rPr>
              <a:t>Ti</a:t>
            </a:r>
            <a:r>
              <a:rPr lang="en-US" dirty="0">
                <a:latin typeface="Cambria" panose="02040503050406030204" pitchFamily="18" charset="0"/>
              </a:rPr>
              <a:t> Executes  R(Q)  before </a:t>
            </a:r>
            <a:r>
              <a:rPr lang="en-US" dirty="0" err="1">
                <a:latin typeface="Cambria" panose="02040503050406030204" pitchFamily="18" charset="0"/>
              </a:rPr>
              <a:t>Tj</a:t>
            </a:r>
            <a:r>
              <a:rPr lang="en-US" dirty="0">
                <a:latin typeface="Cambria" panose="02040503050406030204" pitchFamily="18" charset="0"/>
              </a:rPr>
              <a:t> Executes W(Q)</a:t>
            </a:r>
          </a:p>
          <a:p>
            <a:pPr marL="1260475" lvl="2" indent="-346075" algn="just">
              <a:lnSpc>
                <a:spcPct val="150000"/>
              </a:lnSpc>
              <a:buClr>
                <a:schemeClr val="tx1"/>
              </a:buClr>
              <a:buFont typeface="Wingdings" pitchFamily="2" charset="2"/>
              <a:buChar char="§"/>
              <a:tabLst>
                <a:tab pos="803275" algn="l"/>
              </a:tabLst>
              <a:defRPr/>
            </a:pPr>
            <a:r>
              <a:rPr lang="en-US" dirty="0" err="1">
                <a:latin typeface="Cambria" panose="02040503050406030204" pitchFamily="18" charset="0"/>
              </a:rPr>
              <a:t>Ti</a:t>
            </a:r>
            <a:r>
              <a:rPr lang="en-US" dirty="0">
                <a:latin typeface="Cambria" panose="02040503050406030204" pitchFamily="18" charset="0"/>
              </a:rPr>
              <a:t> Executes  W(Q) before </a:t>
            </a:r>
            <a:r>
              <a:rPr lang="en-US" dirty="0" err="1">
                <a:latin typeface="Cambria" panose="02040503050406030204" pitchFamily="18" charset="0"/>
              </a:rPr>
              <a:t>Tj</a:t>
            </a:r>
            <a:r>
              <a:rPr lang="en-US" dirty="0">
                <a:latin typeface="Cambria" panose="02040503050406030204" pitchFamily="18" charset="0"/>
              </a:rPr>
              <a:t> Executes W(Q)</a:t>
            </a:r>
          </a:p>
          <a:p>
            <a:pPr marL="176213" lvl="2" indent="60325" algn="just">
              <a:lnSpc>
                <a:spcPct val="150000"/>
              </a:lnSpc>
              <a:buClr>
                <a:schemeClr val="tx1"/>
              </a:buClr>
              <a:tabLst>
                <a:tab pos="803275" algn="l"/>
              </a:tabLst>
              <a:defRPr/>
            </a:pPr>
            <a:endParaRPr lang="en-US" b="1" i="1" u="sng" dirty="0">
              <a:latin typeface="Cambria" panose="02040503050406030204" pitchFamily="18" charset="0"/>
            </a:endParaRPr>
          </a:p>
          <a:p>
            <a:pPr marL="176213" lvl="2" indent="60325" algn="just">
              <a:lnSpc>
                <a:spcPct val="150000"/>
              </a:lnSpc>
              <a:buClr>
                <a:schemeClr val="tx1"/>
              </a:buClr>
              <a:tabLst>
                <a:tab pos="803275" algn="l"/>
              </a:tabLst>
              <a:defRPr/>
            </a:pPr>
            <a:r>
              <a:rPr lang="en-US" b="1" i="1" u="sng" dirty="0">
                <a:latin typeface="Cambria" panose="02040503050406030204" pitchFamily="18" charset="0"/>
              </a:rPr>
              <a:t>A Schedule S is Conflict Serializable  if and only if its Precedence Graph  is Acyclic.</a:t>
            </a:r>
          </a:p>
          <a:p>
            <a:pPr marL="1260475" lvl="2" indent="-685800" algn="just">
              <a:lnSpc>
                <a:spcPct val="150000"/>
              </a:lnSpc>
              <a:buClr>
                <a:schemeClr val="tx1"/>
              </a:buClr>
              <a:tabLst>
                <a:tab pos="803275" algn="l"/>
              </a:tabLst>
              <a:defRPr/>
            </a:pPr>
            <a:endParaRPr lang="en-US" b="1" i="1" u="sng" dirty="0">
              <a:latin typeface="Cambria" panose="02040503050406030204" pitchFamily="18" charset="0"/>
            </a:endParaRPr>
          </a:p>
          <a:p>
            <a:pPr marL="574675" lvl="2" algn="just">
              <a:lnSpc>
                <a:spcPct val="150000"/>
              </a:lnSpc>
              <a:buClr>
                <a:schemeClr val="tx1"/>
              </a:buClr>
              <a:tabLst>
                <a:tab pos="803275" algn="l"/>
              </a:tabLst>
              <a:defRPr/>
            </a:pPr>
            <a:r>
              <a:rPr lang="en-US" dirty="0">
                <a:latin typeface="Cambria" panose="02040503050406030204" pitchFamily="18" charset="0"/>
              </a:rPr>
              <a:t>Lets us consider two Non serial schedules NS1 and Ns2 and draw precedence Graph for each Non serial schedules NS1 and NS2</a:t>
            </a:r>
          </a:p>
          <a:p>
            <a:pPr marL="1260475" lvl="2" indent="-685800">
              <a:lnSpc>
                <a:spcPct val="80000"/>
              </a:lnSpc>
              <a:buClr>
                <a:schemeClr val="tx1"/>
              </a:buClr>
              <a:buFont typeface="Wingdings" pitchFamily="2" charset="2"/>
              <a:buChar char="§"/>
              <a:tabLst>
                <a:tab pos="803275" algn="l"/>
              </a:tabLst>
              <a:defRPr/>
            </a:pPr>
            <a:endParaRPr lang="en-US" dirty="0">
              <a:latin typeface="Times New Roman" pitchFamily="18" charset="0"/>
            </a:endParaRPr>
          </a:p>
        </p:txBody>
      </p:sp>
    </p:spTree>
    <p:extLst>
      <p:ext uri="{BB962C8B-B14F-4D97-AF65-F5344CB8AC3E}">
        <p14:creationId xmlns:p14="http://schemas.microsoft.com/office/powerpoint/2010/main" val="25389547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ChangeArrowheads="1"/>
          </p:cNvSpPr>
          <p:nvPr/>
        </p:nvSpPr>
        <p:spPr bwMode="auto">
          <a:xfrm>
            <a:off x="0" y="-945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8153400"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19723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ChangeArrowheads="1"/>
          </p:cNvSpPr>
          <p:nvPr/>
        </p:nvSpPr>
        <p:spPr bwMode="auto">
          <a:xfrm>
            <a:off x="0" y="-945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1"/>
          <p:cNvSpPr/>
          <p:nvPr/>
        </p:nvSpPr>
        <p:spPr>
          <a:xfrm>
            <a:off x="184731" y="751344"/>
            <a:ext cx="8730669" cy="2308324"/>
          </a:xfrm>
          <a:prstGeom prst="rect">
            <a:avLst/>
          </a:prstGeom>
        </p:spPr>
        <p:txBody>
          <a:bodyPr wrap="square">
            <a:spAutoFit/>
          </a:bodyPr>
          <a:lstStyle/>
          <a:p>
            <a:pPr>
              <a:buClr>
                <a:schemeClr val="tx1"/>
              </a:buClr>
              <a:buFont typeface="Wingdings" pitchFamily="2" charset="2"/>
              <a:buChar char="Ø"/>
            </a:pPr>
            <a:r>
              <a:rPr lang="en-US" altLang="en-US">
                <a:latin typeface="Times New Roman" pitchFamily="18" charset="0"/>
              </a:rPr>
              <a:t>The Precedence Graph for </a:t>
            </a:r>
            <a:r>
              <a:rPr lang="en-US" altLang="en-US" b="1">
                <a:latin typeface="Times New Roman" pitchFamily="18" charset="0"/>
              </a:rPr>
              <a:t>Schedule NS1</a:t>
            </a:r>
            <a:r>
              <a:rPr lang="en-US" altLang="en-US">
                <a:latin typeface="Times New Roman" pitchFamily="18" charset="0"/>
              </a:rPr>
              <a:t> contains the Edge from T1  to   T2 because T1 Executes Read (A) before T2 Executes Write (A).</a:t>
            </a:r>
          </a:p>
          <a:p>
            <a:pPr>
              <a:buClr>
                <a:schemeClr val="tx1"/>
              </a:buClr>
              <a:buFont typeface="Wingdings" pitchFamily="2" charset="2"/>
              <a:buChar char="Ø"/>
            </a:pPr>
            <a:endParaRPr lang="en-US" altLang="en-US" dirty="0">
              <a:latin typeface="Times New Roman" pitchFamily="18" charset="0"/>
            </a:endParaRPr>
          </a:p>
          <a:p>
            <a:pPr>
              <a:buClr>
                <a:schemeClr val="tx1"/>
              </a:buClr>
              <a:buFont typeface="Wingdings" pitchFamily="2" charset="2"/>
              <a:buChar char="Ø"/>
            </a:pPr>
            <a:r>
              <a:rPr lang="en-US" altLang="en-US" dirty="0">
                <a:latin typeface="Times New Roman" pitchFamily="18" charset="0"/>
              </a:rPr>
              <a:t>The Precedence Graph for Schedule NS2 Contains the  edge from T1 to T2,  and it also contains edge from T2 to T1 .</a:t>
            </a:r>
          </a:p>
          <a:p>
            <a:pPr>
              <a:buClr>
                <a:schemeClr val="tx1"/>
              </a:buClr>
            </a:pPr>
            <a:endParaRPr lang="en-US" altLang="en-US" dirty="0">
              <a:latin typeface="Times New Roman" pitchFamily="18" charset="0"/>
            </a:endParaRPr>
          </a:p>
          <a:p>
            <a:pPr algn="ctr">
              <a:buClr>
                <a:schemeClr val="tx1"/>
              </a:buClr>
            </a:pPr>
            <a:r>
              <a:rPr lang="en-US" altLang="en-US" b="1" dirty="0">
                <a:latin typeface="Times New Roman" pitchFamily="18" charset="0"/>
              </a:rPr>
              <a:t>		</a:t>
            </a:r>
            <a:r>
              <a:rPr lang="en-US" altLang="en-US" b="1" i="1" u="sng" dirty="0">
                <a:latin typeface="Times New Roman" pitchFamily="18" charset="0"/>
              </a:rPr>
              <a:t>Since the Precedence Graph  of  Schedule NS1 is acyclic, We say</a:t>
            </a:r>
          </a:p>
          <a:p>
            <a:pPr algn="ctr">
              <a:buClr>
                <a:schemeClr val="tx1"/>
              </a:buClr>
            </a:pPr>
            <a:r>
              <a:rPr lang="en-US" altLang="en-US" b="1" i="1" u="sng" dirty="0">
                <a:latin typeface="Times New Roman" pitchFamily="18" charset="0"/>
              </a:rPr>
              <a:t> NS1 is a Conflict Serializable Schedule</a:t>
            </a:r>
            <a:r>
              <a:rPr lang="en-US" altLang="en-US" i="1" u="sng" dirty="0">
                <a:latin typeface="Times New Roman" pitchFamily="18" charset="0"/>
              </a:rPr>
              <a:t>.</a:t>
            </a:r>
          </a:p>
        </p:txBody>
      </p:sp>
    </p:spTree>
    <p:extLst>
      <p:ext uri="{BB962C8B-B14F-4D97-AF65-F5344CB8AC3E}">
        <p14:creationId xmlns:p14="http://schemas.microsoft.com/office/powerpoint/2010/main" val="393959720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ChangeArrowheads="1"/>
          </p:cNvSpPr>
          <p:nvPr/>
        </p:nvSpPr>
        <p:spPr bwMode="auto">
          <a:xfrm>
            <a:off x="0" y="-945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0" name="Picture 2" descr="https://www.gatevidyalay.com/wp-content/uploads/2018/05/Types-of-Schedules-in-DBM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90600"/>
            <a:ext cx="8458200" cy="563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4731" y="228600"/>
            <a:ext cx="8806869" cy="461665"/>
          </a:xfrm>
          <a:prstGeom prst="rect">
            <a:avLst/>
          </a:prstGeom>
          <a:noFill/>
        </p:spPr>
        <p:txBody>
          <a:bodyPr wrap="square" rtlCol="0">
            <a:spAutoFit/>
          </a:bodyPr>
          <a:lstStyle/>
          <a:p>
            <a:pPr algn="ctr"/>
            <a:r>
              <a:rPr lang="en-US" sz="2400" b="1" u="sng" dirty="0" smtClean="0">
                <a:latin typeface="Cambria" panose="02040503050406030204" pitchFamily="18" charset="0"/>
              </a:rPr>
              <a:t>Recoverability</a:t>
            </a:r>
            <a:endParaRPr lang="en-US" sz="2400" b="1" u="sng" dirty="0">
              <a:latin typeface="Cambria" panose="02040503050406030204" pitchFamily="18" charset="0"/>
            </a:endParaRPr>
          </a:p>
        </p:txBody>
      </p:sp>
    </p:spTree>
    <p:extLst>
      <p:ext uri="{BB962C8B-B14F-4D97-AF65-F5344CB8AC3E}">
        <p14:creationId xmlns:p14="http://schemas.microsoft.com/office/powerpoint/2010/main" val="383035980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ChangeArrowheads="1"/>
          </p:cNvSpPr>
          <p:nvPr/>
        </p:nvSpPr>
        <p:spPr bwMode="auto">
          <a:xfrm>
            <a:off x="0" y="-945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184731" y="228600"/>
            <a:ext cx="8806869" cy="6601807"/>
          </a:xfrm>
          <a:prstGeom prst="rect">
            <a:avLst/>
          </a:prstGeom>
          <a:noFill/>
        </p:spPr>
        <p:txBody>
          <a:bodyPr wrap="square" rtlCol="0">
            <a:spAutoFit/>
          </a:bodyPr>
          <a:lstStyle/>
          <a:p>
            <a:pPr marL="457200" indent="-457200" algn="just" fontAlgn="base">
              <a:lnSpc>
                <a:spcPct val="150000"/>
              </a:lnSpc>
              <a:buFont typeface="Wingdings" panose="05000000000000000000" pitchFamily="2" charset="2"/>
              <a:buChar char="v"/>
            </a:pPr>
            <a:r>
              <a:rPr lang="en-US" dirty="0">
                <a:latin typeface="Cambria" panose="02040503050406030204" pitchFamily="18" charset="0"/>
              </a:rPr>
              <a:t>A </a:t>
            </a:r>
            <a:r>
              <a:rPr lang="en-US" b="1" dirty="0">
                <a:solidFill>
                  <a:srgbClr val="0000FF"/>
                </a:solidFill>
                <a:latin typeface="Cambria" panose="02040503050406030204" pitchFamily="18" charset="0"/>
              </a:rPr>
              <a:t>schedule</a:t>
            </a:r>
            <a:r>
              <a:rPr lang="en-US" dirty="0">
                <a:latin typeface="Cambria" panose="02040503050406030204" pitchFamily="18" charset="0"/>
              </a:rPr>
              <a:t> is the order in which the operations of multiple transactions appear for execution</a:t>
            </a:r>
            <a:r>
              <a:rPr lang="en-US" dirty="0" smtClean="0">
                <a:latin typeface="Cambria" panose="02040503050406030204" pitchFamily="18" charset="0"/>
              </a:rPr>
              <a:t>.</a:t>
            </a:r>
          </a:p>
          <a:p>
            <a:pPr marL="457200" indent="-457200" algn="just" fontAlgn="base">
              <a:lnSpc>
                <a:spcPct val="150000"/>
              </a:lnSpc>
              <a:buFont typeface="Wingdings" panose="05000000000000000000" pitchFamily="2" charset="2"/>
              <a:buChar char="v"/>
            </a:pPr>
            <a:r>
              <a:rPr lang="en-US" dirty="0" smtClean="0">
                <a:latin typeface="Cambria" panose="02040503050406030204" pitchFamily="18" charset="0"/>
              </a:rPr>
              <a:t>A Schedule can be either </a:t>
            </a:r>
            <a:r>
              <a:rPr lang="en-US" b="1" dirty="0" smtClean="0">
                <a:solidFill>
                  <a:srgbClr val="0000FF"/>
                </a:solidFill>
                <a:latin typeface="Cambria" panose="02040503050406030204" pitchFamily="18" charset="0"/>
              </a:rPr>
              <a:t>Serial</a:t>
            </a:r>
            <a:r>
              <a:rPr lang="en-US" dirty="0" smtClean="0">
                <a:latin typeface="Cambria" panose="02040503050406030204" pitchFamily="18" charset="0"/>
              </a:rPr>
              <a:t> or </a:t>
            </a:r>
            <a:r>
              <a:rPr lang="en-US" b="1" dirty="0" smtClean="0">
                <a:solidFill>
                  <a:srgbClr val="0000FF"/>
                </a:solidFill>
                <a:latin typeface="Cambria" panose="02040503050406030204" pitchFamily="18" charset="0"/>
              </a:rPr>
              <a:t>Non serial Schedule</a:t>
            </a:r>
            <a:endParaRPr lang="en-US" b="1" dirty="0">
              <a:solidFill>
                <a:srgbClr val="0000FF"/>
              </a:solidFill>
              <a:latin typeface="Cambria" panose="02040503050406030204" pitchFamily="18" charset="0"/>
            </a:endParaRPr>
          </a:p>
          <a:p>
            <a:pPr marL="457200" indent="-457200" algn="just" fontAlgn="base">
              <a:lnSpc>
                <a:spcPct val="150000"/>
              </a:lnSpc>
              <a:buFont typeface="Wingdings" panose="05000000000000000000" pitchFamily="2" charset="2"/>
              <a:buChar char="v"/>
            </a:pPr>
            <a:r>
              <a:rPr lang="en-US" b="1" dirty="0">
                <a:solidFill>
                  <a:srgbClr val="0000FF"/>
                </a:solidFill>
                <a:latin typeface="Cambria" panose="02040503050406030204" pitchFamily="18" charset="0"/>
              </a:rPr>
              <a:t>Non-serial schedules </a:t>
            </a:r>
            <a:r>
              <a:rPr lang="en-US" dirty="0">
                <a:latin typeface="Cambria" panose="02040503050406030204" pitchFamily="18" charset="0"/>
              </a:rPr>
              <a:t>may be </a:t>
            </a:r>
            <a:r>
              <a:rPr lang="en-US" b="1" dirty="0">
                <a:solidFill>
                  <a:srgbClr val="0000FF"/>
                </a:solidFill>
                <a:latin typeface="Cambria" panose="02040503050406030204" pitchFamily="18" charset="0"/>
              </a:rPr>
              <a:t>serializable or non-serializable</a:t>
            </a:r>
            <a:r>
              <a:rPr lang="en-US" dirty="0">
                <a:latin typeface="Cambria" panose="02040503050406030204" pitchFamily="18" charset="0"/>
              </a:rPr>
              <a:t>.</a:t>
            </a:r>
          </a:p>
          <a:p>
            <a:pPr marL="457200" indent="-457200" algn="just" fontAlgn="base">
              <a:lnSpc>
                <a:spcPct val="150000"/>
              </a:lnSpc>
              <a:buFont typeface="Wingdings" panose="05000000000000000000" pitchFamily="2" charset="2"/>
              <a:buChar char="v"/>
            </a:pPr>
            <a:r>
              <a:rPr lang="en-US" dirty="0">
                <a:latin typeface="Cambria" panose="02040503050406030204" pitchFamily="18" charset="0"/>
              </a:rPr>
              <a:t>A </a:t>
            </a:r>
            <a:r>
              <a:rPr lang="en-US" b="1" dirty="0">
                <a:solidFill>
                  <a:srgbClr val="0000FF"/>
                </a:solidFill>
                <a:latin typeface="Cambria" panose="02040503050406030204" pitchFamily="18" charset="0"/>
              </a:rPr>
              <a:t>non-serial schedule </a:t>
            </a:r>
            <a:r>
              <a:rPr lang="en-US" dirty="0">
                <a:latin typeface="Cambria" panose="02040503050406030204" pitchFamily="18" charset="0"/>
              </a:rPr>
              <a:t>which is not serializable is called as a </a:t>
            </a:r>
            <a:r>
              <a:rPr lang="en-US" b="1" dirty="0">
                <a:solidFill>
                  <a:srgbClr val="0000FF"/>
                </a:solidFill>
                <a:latin typeface="Cambria" panose="02040503050406030204" pitchFamily="18" charset="0"/>
              </a:rPr>
              <a:t>non-serializable schedule.</a:t>
            </a:r>
          </a:p>
          <a:p>
            <a:pPr marL="457200" indent="-457200" algn="just" fontAlgn="base">
              <a:lnSpc>
                <a:spcPct val="150000"/>
              </a:lnSpc>
              <a:buFont typeface="Wingdings" panose="05000000000000000000" pitchFamily="2" charset="2"/>
              <a:buChar char="v"/>
            </a:pPr>
            <a:r>
              <a:rPr lang="en-US" b="1" dirty="0" smtClean="0">
                <a:solidFill>
                  <a:srgbClr val="0000FF"/>
                </a:solidFill>
                <a:latin typeface="Cambria" panose="02040503050406030204" pitchFamily="18" charset="0"/>
              </a:rPr>
              <a:t>Non-Serializable schedules </a:t>
            </a:r>
            <a:r>
              <a:rPr lang="en-US" dirty="0" smtClean="0">
                <a:latin typeface="Cambria" panose="02040503050406030204" pitchFamily="18" charset="0"/>
              </a:rPr>
              <a:t>may be </a:t>
            </a:r>
            <a:r>
              <a:rPr lang="en-US" b="1" dirty="0" smtClean="0">
                <a:solidFill>
                  <a:srgbClr val="0000FF"/>
                </a:solidFill>
                <a:latin typeface="Cambria" panose="02040503050406030204" pitchFamily="18" charset="0"/>
              </a:rPr>
              <a:t>recoverable or irrecoverable</a:t>
            </a:r>
          </a:p>
          <a:p>
            <a:pPr marL="457200" indent="-457200" algn="just">
              <a:lnSpc>
                <a:spcPct val="150000"/>
              </a:lnSpc>
              <a:spcBef>
                <a:spcPct val="0"/>
              </a:spcBef>
              <a:buFont typeface="Wingdings" panose="05000000000000000000" pitchFamily="2" charset="2"/>
              <a:buChar char="v"/>
            </a:pPr>
            <a:r>
              <a:rPr lang="en-US" altLang="en-US" dirty="0">
                <a:latin typeface="Times New Roman" pitchFamily="18" charset="0"/>
                <a:cs typeface="Times New Roman" pitchFamily="18" charset="0"/>
              </a:rPr>
              <a:t>The </a:t>
            </a:r>
            <a:r>
              <a:rPr lang="en-US" altLang="en-US" b="1" dirty="0">
                <a:solidFill>
                  <a:srgbClr val="0000FF"/>
                </a:solidFill>
                <a:latin typeface="Times New Roman" pitchFamily="18" charset="0"/>
                <a:cs typeface="Times New Roman" pitchFamily="18" charset="0"/>
              </a:rPr>
              <a:t>Recoverable schedule </a:t>
            </a:r>
            <a:r>
              <a:rPr lang="en-US" altLang="en-US" dirty="0">
                <a:latin typeface="Times New Roman" pitchFamily="18" charset="0"/>
                <a:cs typeface="Times New Roman" pitchFamily="18" charset="0"/>
              </a:rPr>
              <a:t>is one where, for each pair of transactions T1 and T2, for T2 to read a data item previously written by T1, the </a:t>
            </a:r>
            <a:r>
              <a:rPr lang="en-US" altLang="en-US" b="1" i="1" dirty="0">
                <a:latin typeface="Times New Roman" pitchFamily="18" charset="0"/>
                <a:cs typeface="Times New Roman" pitchFamily="18" charset="0"/>
              </a:rPr>
              <a:t>Commit operation of T1 should appear before the Commit operation of T2</a:t>
            </a:r>
            <a:r>
              <a:rPr lang="en-US" altLang="en-US" b="1" i="1" dirty="0" smtClean="0">
                <a:latin typeface="Times New Roman" pitchFamily="18" charset="0"/>
                <a:cs typeface="Times New Roman" pitchFamily="18" charset="0"/>
              </a:rPr>
              <a:t>. </a:t>
            </a:r>
          </a:p>
          <a:p>
            <a:pPr marL="457200" indent="-457200" algn="just">
              <a:lnSpc>
                <a:spcPct val="150000"/>
              </a:lnSpc>
              <a:spcBef>
                <a:spcPct val="0"/>
              </a:spcBef>
              <a:buFont typeface="Wingdings" panose="05000000000000000000" pitchFamily="2" charset="2"/>
              <a:buChar char="v"/>
            </a:pPr>
            <a:r>
              <a:rPr lang="en-US" altLang="en-US" dirty="0" smtClean="0">
                <a:latin typeface="Times New Roman" pitchFamily="18" charset="0"/>
              </a:rPr>
              <a:t>Consider </a:t>
            </a:r>
            <a:r>
              <a:rPr lang="en-US" altLang="en-US" dirty="0">
                <a:latin typeface="Times New Roman" pitchFamily="18" charset="0"/>
              </a:rPr>
              <a:t>a situation where the transaction T1 fails before it commits. Since T2 has </a:t>
            </a:r>
            <a:r>
              <a:rPr lang="en-US" altLang="en-US" dirty="0" smtClean="0">
                <a:latin typeface="Times New Roman" pitchFamily="18" charset="0"/>
              </a:rPr>
              <a:t>	read </a:t>
            </a:r>
            <a:r>
              <a:rPr lang="en-US" altLang="en-US" dirty="0">
                <a:latin typeface="Times New Roman" pitchFamily="18" charset="0"/>
              </a:rPr>
              <a:t>the value written by T1, we must abort T2 also to ensure atomicity . But this </a:t>
            </a:r>
            <a:r>
              <a:rPr lang="en-US" altLang="en-US" dirty="0" smtClean="0">
                <a:latin typeface="Times New Roman" pitchFamily="18" charset="0"/>
              </a:rPr>
              <a:t>is not </a:t>
            </a:r>
            <a:r>
              <a:rPr lang="en-US" altLang="en-US" dirty="0">
                <a:latin typeface="Times New Roman" pitchFamily="18" charset="0"/>
              </a:rPr>
              <a:t>possible as transaction T2 has already been Committed </a:t>
            </a:r>
          </a:p>
          <a:p>
            <a:pPr marL="457200" indent="-457200" algn="just">
              <a:lnSpc>
                <a:spcPct val="150000"/>
              </a:lnSpc>
              <a:buClr>
                <a:schemeClr val="tx1"/>
              </a:buClr>
              <a:buFont typeface="Wingdings" panose="05000000000000000000" pitchFamily="2" charset="2"/>
              <a:buChar char="v"/>
            </a:pPr>
            <a:r>
              <a:rPr lang="en-US" altLang="en-US" dirty="0" smtClean="0">
                <a:latin typeface="Times New Roman" pitchFamily="18" charset="0"/>
              </a:rPr>
              <a:t>Thus </a:t>
            </a:r>
            <a:r>
              <a:rPr lang="en-US" altLang="en-US" dirty="0">
                <a:latin typeface="Times New Roman" pitchFamily="18" charset="0"/>
              </a:rPr>
              <a:t>we have a situation where it is impossible to recover correctly from the failure of T1.The above situation is an example of </a:t>
            </a:r>
            <a:r>
              <a:rPr lang="en-US" altLang="en-US" dirty="0">
                <a:solidFill>
                  <a:srgbClr val="0000FF"/>
                </a:solidFill>
                <a:latin typeface="Times New Roman" pitchFamily="18" charset="0"/>
              </a:rPr>
              <a:t>a </a:t>
            </a:r>
            <a:r>
              <a:rPr lang="en-US" altLang="en-US" dirty="0" smtClean="0">
                <a:solidFill>
                  <a:srgbClr val="0000FF"/>
                </a:solidFill>
                <a:latin typeface="Times New Roman" pitchFamily="18" charset="0"/>
              </a:rPr>
              <a:t> non-</a:t>
            </a:r>
            <a:r>
              <a:rPr lang="en-US" altLang="en-US" b="1" dirty="0" smtClean="0">
                <a:solidFill>
                  <a:srgbClr val="0000FF"/>
                </a:solidFill>
                <a:latin typeface="Times New Roman" pitchFamily="18" charset="0"/>
              </a:rPr>
              <a:t>recoverable </a:t>
            </a:r>
            <a:r>
              <a:rPr lang="en-US" altLang="en-US" b="1" dirty="0">
                <a:solidFill>
                  <a:srgbClr val="0000FF"/>
                </a:solidFill>
                <a:latin typeface="Times New Roman" pitchFamily="18" charset="0"/>
              </a:rPr>
              <a:t>schedule. </a:t>
            </a:r>
            <a:endParaRPr lang="en-US" dirty="0">
              <a:solidFill>
                <a:srgbClr val="0000FF"/>
              </a:solidFill>
              <a:latin typeface="Cambria" panose="02040503050406030204" pitchFamily="18" charset="0"/>
            </a:endParaRPr>
          </a:p>
          <a:p>
            <a:endParaRPr lang="en-US" dirty="0"/>
          </a:p>
        </p:txBody>
      </p:sp>
    </p:spTree>
    <p:extLst>
      <p:ext uri="{BB962C8B-B14F-4D97-AF65-F5344CB8AC3E}">
        <p14:creationId xmlns:p14="http://schemas.microsoft.com/office/powerpoint/2010/main" val="73888127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ChangeArrowheads="1"/>
          </p:cNvSpPr>
          <p:nvPr/>
        </p:nvSpPr>
        <p:spPr bwMode="auto">
          <a:xfrm>
            <a:off x="0" y="-945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184731" y="228600"/>
            <a:ext cx="8806869" cy="646331"/>
          </a:xfrm>
          <a:prstGeom prst="rect">
            <a:avLst/>
          </a:prstGeom>
          <a:noFill/>
        </p:spPr>
        <p:txBody>
          <a:bodyPr wrap="square" rtlCol="0">
            <a:spAutoFit/>
          </a:bodyPr>
          <a:lstStyle/>
          <a:p>
            <a:endParaRPr lang="en-US" dirty="0" smtClean="0"/>
          </a:p>
          <a:p>
            <a:endParaRPr lang="en-US" dirty="0"/>
          </a:p>
        </p:txBody>
      </p:sp>
      <p:graphicFrame>
        <p:nvGraphicFramePr>
          <p:cNvPr id="4" name="Group 91"/>
          <p:cNvGraphicFramePr>
            <a:graphicFrameLocks noGrp="1"/>
          </p:cNvGraphicFramePr>
          <p:nvPr>
            <p:ph sz="half" idx="4294967295"/>
            <p:extLst>
              <p:ext uri="{D42A27DB-BD31-4B8C-83A1-F6EECF244321}">
                <p14:modId xmlns:p14="http://schemas.microsoft.com/office/powerpoint/2010/main" val="301535602"/>
              </p:ext>
            </p:extLst>
          </p:nvPr>
        </p:nvGraphicFramePr>
        <p:xfrm>
          <a:off x="1752600" y="874931"/>
          <a:ext cx="4648200" cy="2073277"/>
        </p:xfrm>
        <a:graphic>
          <a:graphicData uri="http://schemas.openxmlformats.org/drawingml/2006/table">
            <a:tbl>
              <a:tblPr/>
              <a:tblGrid>
                <a:gridCol w="2324100"/>
                <a:gridCol w="2324100"/>
              </a:tblGrid>
              <a:tr h="4268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T1</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T2</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4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Read(CA2090)</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4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Write(CA2090)</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4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Read(CA2090)</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4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Commit</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4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abort</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4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TextBox 1"/>
          <p:cNvSpPr txBox="1"/>
          <p:nvPr/>
        </p:nvSpPr>
        <p:spPr>
          <a:xfrm>
            <a:off x="2362200" y="228600"/>
            <a:ext cx="3581400" cy="400110"/>
          </a:xfrm>
          <a:prstGeom prst="rect">
            <a:avLst/>
          </a:prstGeom>
          <a:noFill/>
        </p:spPr>
        <p:txBody>
          <a:bodyPr wrap="square" rtlCol="0">
            <a:spAutoFit/>
          </a:bodyPr>
          <a:lstStyle/>
          <a:p>
            <a:pPr algn="ctr"/>
            <a:r>
              <a:rPr lang="en-US" sz="2000" dirty="0" smtClean="0">
                <a:latin typeface="Cambria" panose="02040503050406030204" pitchFamily="18" charset="0"/>
              </a:rPr>
              <a:t>Non recoverable Schedule</a:t>
            </a:r>
            <a:endParaRPr lang="en-US" sz="2000" dirty="0">
              <a:latin typeface="Cambria" panose="02040503050406030204" pitchFamily="18" charset="0"/>
            </a:endParaRPr>
          </a:p>
        </p:txBody>
      </p:sp>
      <p:sp>
        <p:nvSpPr>
          <p:cNvPr id="7" name="TextBox 6"/>
          <p:cNvSpPr txBox="1"/>
          <p:nvPr/>
        </p:nvSpPr>
        <p:spPr>
          <a:xfrm>
            <a:off x="2347452" y="3200400"/>
            <a:ext cx="3581400" cy="400110"/>
          </a:xfrm>
          <a:prstGeom prst="rect">
            <a:avLst/>
          </a:prstGeom>
          <a:noFill/>
        </p:spPr>
        <p:txBody>
          <a:bodyPr wrap="square" rtlCol="0">
            <a:spAutoFit/>
          </a:bodyPr>
          <a:lstStyle/>
          <a:p>
            <a:pPr algn="ctr"/>
            <a:r>
              <a:rPr lang="en-US" sz="2000" dirty="0" smtClean="0">
                <a:latin typeface="Cambria" panose="02040503050406030204" pitchFamily="18" charset="0"/>
              </a:rPr>
              <a:t>Recoverable Schedule</a:t>
            </a:r>
            <a:endParaRPr lang="en-US" sz="2000" dirty="0">
              <a:latin typeface="Cambria" panose="02040503050406030204" pitchFamily="18" charset="0"/>
            </a:endParaRPr>
          </a:p>
        </p:txBody>
      </p:sp>
      <p:graphicFrame>
        <p:nvGraphicFramePr>
          <p:cNvPr id="8" name="Group 91"/>
          <p:cNvGraphicFramePr>
            <a:graphicFrameLocks noGrp="1"/>
          </p:cNvGraphicFramePr>
          <p:nvPr>
            <p:ph sz="half" idx="4294967295"/>
            <p:extLst>
              <p:ext uri="{D42A27DB-BD31-4B8C-83A1-F6EECF244321}">
                <p14:modId xmlns:p14="http://schemas.microsoft.com/office/powerpoint/2010/main" val="644132855"/>
              </p:ext>
            </p:extLst>
          </p:nvPr>
        </p:nvGraphicFramePr>
        <p:xfrm>
          <a:off x="1828800" y="3733800"/>
          <a:ext cx="4648200" cy="2164656"/>
        </p:xfrm>
        <a:graphic>
          <a:graphicData uri="http://schemas.openxmlformats.org/drawingml/2006/table">
            <a:tbl>
              <a:tblPr/>
              <a:tblGrid>
                <a:gridCol w="2324100"/>
                <a:gridCol w="2324100"/>
              </a:tblGrid>
              <a:tr h="4268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T1</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T2</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4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Read(CA2090)</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4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Write(CA2090)</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5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commit</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dirty="0"/>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4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Read(CA2090)</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4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Commit</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4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81539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228600"/>
            <a:ext cx="8610600" cy="5555367"/>
          </a:xfrm>
          <a:prstGeom prst="rect">
            <a:avLst/>
          </a:prstGeom>
          <a:noFill/>
        </p:spPr>
        <p:txBody>
          <a:bodyPr wrap="square" rtlCol="0">
            <a:spAutoFit/>
          </a:bodyPr>
          <a:lstStyle/>
          <a:p>
            <a:pPr marL="457200" indent="-457200" algn="ctr">
              <a:buAutoNum type="arabicParenR" startAt="2"/>
            </a:pPr>
            <a:r>
              <a:rPr lang="en-US" sz="2000" b="1" dirty="0" smtClean="0">
                <a:latin typeface="Cambria" pitchFamily="18" charset="0"/>
              </a:rPr>
              <a:t>Functional Dependencies</a:t>
            </a:r>
          </a:p>
          <a:p>
            <a:pPr marL="457200" indent="-457200" algn="ctr"/>
            <a:endParaRPr lang="en-US" sz="2000" b="1" dirty="0" smtClean="0">
              <a:latin typeface="Cambria" pitchFamily="18" charset="0"/>
            </a:endParaRPr>
          </a:p>
          <a:p>
            <a:pPr marL="457200" indent="-457200" algn="just">
              <a:lnSpc>
                <a:spcPct val="150000"/>
              </a:lnSpc>
              <a:buFont typeface="Wingdings" pitchFamily="2" charset="2"/>
              <a:buChar char="q"/>
            </a:pPr>
            <a:r>
              <a:rPr lang="en-US" b="1" dirty="0" smtClean="0">
                <a:solidFill>
                  <a:srgbClr val="0070C0"/>
                </a:solidFill>
                <a:latin typeface="Cambria" pitchFamily="18" charset="0"/>
              </a:rPr>
              <a:t>Functional dependency</a:t>
            </a:r>
            <a:r>
              <a:rPr lang="en-US" dirty="0" smtClean="0">
                <a:latin typeface="Cambria" pitchFamily="18" charset="0"/>
              </a:rPr>
              <a:t> is a relationship that exist when one attribute uniquely determines another attribute. </a:t>
            </a:r>
          </a:p>
          <a:p>
            <a:pPr marL="457200" indent="-457200" algn="just">
              <a:lnSpc>
                <a:spcPct val="150000"/>
              </a:lnSpc>
            </a:pPr>
            <a:r>
              <a:rPr lang="en-US" dirty="0" smtClean="0">
                <a:latin typeface="Cambria" pitchFamily="18" charset="0"/>
              </a:rPr>
              <a:t>			X </a:t>
            </a:r>
            <a:r>
              <a:rPr lang="en-US" dirty="0" smtClean="0">
                <a:latin typeface="Cambria" pitchFamily="18" charset="0"/>
                <a:sym typeface="Wingdings" pitchFamily="2" charset="2"/>
              </a:rPr>
              <a:t> Y </a:t>
            </a:r>
          </a:p>
          <a:p>
            <a:pPr marL="457200" indent="-457200" algn="just">
              <a:lnSpc>
                <a:spcPct val="150000"/>
              </a:lnSpc>
            </a:pPr>
            <a:r>
              <a:rPr lang="en-US" dirty="0" smtClean="0">
                <a:latin typeface="Cambria" pitchFamily="18" charset="0"/>
                <a:sym typeface="Wingdings" pitchFamily="2" charset="2"/>
              </a:rPr>
              <a:t>	</a:t>
            </a:r>
            <a:r>
              <a:rPr lang="en-US" b="1" dirty="0" smtClean="0">
                <a:solidFill>
                  <a:srgbClr val="0070C0"/>
                </a:solidFill>
                <a:latin typeface="Cambria" pitchFamily="18" charset="0"/>
                <a:sym typeface="Wingdings" pitchFamily="2" charset="2"/>
              </a:rPr>
              <a:t>X Determines Y or Y functionally dependent on X</a:t>
            </a:r>
            <a:endParaRPr lang="en-US" b="1" dirty="0" smtClean="0">
              <a:solidFill>
                <a:srgbClr val="0070C0"/>
              </a:solidFill>
              <a:latin typeface="Cambria" pitchFamily="18" charset="0"/>
            </a:endParaRPr>
          </a:p>
          <a:p>
            <a:pPr marL="457200" indent="-457200" algn="just">
              <a:lnSpc>
                <a:spcPct val="150000"/>
              </a:lnSpc>
              <a:buFont typeface="Wingdings" pitchFamily="2" charset="2"/>
              <a:buChar char="q"/>
            </a:pPr>
            <a:r>
              <a:rPr lang="en-US" dirty="0" smtClean="0">
                <a:latin typeface="Cambria" pitchFamily="18" charset="0"/>
              </a:rPr>
              <a:t>Functional dependency is a form of integrity constraint that can identify </a:t>
            </a:r>
            <a:r>
              <a:rPr lang="en-US" b="1" dirty="0" smtClean="0">
                <a:solidFill>
                  <a:srgbClr val="FF0000"/>
                </a:solidFill>
                <a:latin typeface="Cambria" pitchFamily="18" charset="0"/>
              </a:rPr>
              <a:t>schema with redundant storage problems and to suggest refinement</a:t>
            </a:r>
            <a:r>
              <a:rPr lang="en-US" dirty="0" smtClean="0">
                <a:latin typeface="Cambria" pitchFamily="18" charset="0"/>
              </a:rPr>
              <a:t>. </a:t>
            </a:r>
          </a:p>
          <a:p>
            <a:pPr marL="457200" indent="-457200" algn="just">
              <a:lnSpc>
                <a:spcPct val="150000"/>
              </a:lnSpc>
              <a:buFont typeface="Wingdings" pitchFamily="2" charset="2"/>
              <a:buChar char="q"/>
            </a:pPr>
            <a:r>
              <a:rPr lang="en-US" dirty="0" smtClean="0">
                <a:latin typeface="Cambria" pitchFamily="18" charset="0"/>
              </a:rPr>
              <a:t>A functional dependency A</a:t>
            </a:r>
            <a:r>
              <a:rPr lang="en-US" dirty="0" smtClean="0">
                <a:latin typeface="Cambria" pitchFamily="18" charset="0"/>
                <a:sym typeface="Wingdings" pitchFamily="2" charset="2"/>
              </a:rPr>
              <a:t></a:t>
            </a:r>
            <a:r>
              <a:rPr lang="en-US" dirty="0" smtClean="0">
                <a:latin typeface="Cambria" pitchFamily="18" charset="0"/>
              </a:rPr>
              <a:t>B in a relation holds true if two </a:t>
            </a:r>
            <a:r>
              <a:rPr lang="en-US" dirty="0" err="1" smtClean="0">
                <a:latin typeface="Cambria" pitchFamily="18" charset="0"/>
              </a:rPr>
              <a:t>tuples</a:t>
            </a:r>
            <a:r>
              <a:rPr lang="en-US" dirty="0" smtClean="0">
                <a:latin typeface="Cambria" pitchFamily="18" charset="0"/>
              </a:rPr>
              <a:t> having the same value of attribute A also have the same value of attribute B </a:t>
            </a:r>
          </a:p>
          <a:p>
            <a:pPr marL="457200" indent="-457200" algn="just">
              <a:lnSpc>
                <a:spcPct val="150000"/>
              </a:lnSpc>
              <a:buFont typeface="Wingdings" pitchFamily="2" charset="2"/>
              <a:buChar char="q"/>
            </a:pPr>
            <a:r>
              <a:rPr lang="fr-FR" b="1" dirty="0" smtClean="0">
                <a:latin typeface="Cambria" pitchFamily="18" charset="0"/>
              </a:rPr>
              <a:t>IF t1.X=t2.X </a:t>
            </a:r>
            <a:r>
              <a:rPr lang="fr-FR" b="1" dirty="0" err="1" smtClean="0">
                <a:latin typeface="Cambria" pitchFamily="18" charset="0"/>
              </a:rPr>
              <a:t>then</a:t>
            </a:r>
            <a:r>
              <a:rPr lang="fr-FR" b="1" dirty="0" smtClean="0">
                <a:latin typeface="Cambria" pitchFamily="18" charset="0"/>
              </a:rPr>
              <a:t> t1.Y=t2.Y </a:t>
            </a:r>
            <a:r>
              <a:rPr lang="fr-FR" b="1" dirty="0" err="1" smtClean="0">
                <a:latin typeface="Cambria" pitchFamily="18" charset="0"/>
              </a:rPr>
              <a:t>where</a:t>
            </a:r>
            <a:r>
              <a:rPr lang="fr-FR" b="1" dirty="0" smtClean="0">
                <a:latin typeface="Cambria" pitchFamily="18" charset="0"/>
              </a:rPr>
              <a:t> t1,t2 are </a:t>
            </a:r>
            <a:r>
              <a:rPr lang="fr-FR" b="1" dirty="0" err="1" smtClean="0">
                <a:latin typeface="Cambria" pitchFamily="18" charset="0"/>
              </a:rPr>
              <a:t>tuples</a:t>
            </a:r>
            <a:r>
              <a:rPr lang="fr-FR" b="1" dirty="0" smtClean="0">
                <a:latin typeface="Cambria" pitchFamily="18" charset="0"/>
              </a:rPr>
              <a:t> and X,Y are </a:t>
            </a:r>
            <a:r>
              <a:rPr lang="fr-FR" b="1" dirty="0" err="1" smtClean="0">
                <a:latin typeface="Cambria" pitchFamily="18" charset="0"/>
              </a:rPr>
              <a:t>attributes</a:t>
            </a:r>
            <a:r>
              <a:rPr lang="fr-FR" b="1" dirty="0" smtClean="0">
                <a:latin typeface="Cambria" pitchFamily="18" charset="0"/>
              </a:rPr>
              <a:t>. </a:t>
            </a:r>
          </a:p>
          <a:p>
            <a:pPr marL="457200" indent="-457200" algn="just">
              <a:lnSpc>
                <a:spcPct val="150000"/>
              </a:lnSpc>
              <a:buFont typeface="Wingdings" pitchFamily="2" charset="2"/>
              <a:buChar char="q"/>
            </a:pPr>
            <a:endParaRPr lang="fr-FR" b="1" dirty="0" smtClean="0">
              <a:latin typeface="Cambria" pitchFamily="18" charset="0"/>
            </a:endParaRPr>
          </a:p>
          <a:p>
            <a:pPr marL="457200" indent="-457200" algn="just">
              <a:lnSpc>
                <a:spcPct val="150000"/>
              </a:lnSpc>
            </a:pPr>
            <a:endParaRPr lang="en-US" b="1" dirty="0" smtClean="0">
              <a:latin typeface="Cambria" pitchFamily="18" charset="0"/>
            </a:endParaRPr>
          </a:p>
          <a:p>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ChangeArrowheads="1"/>
          </p:cNvSpPr>
          <p:nvPr/>
        </p:nvSpPr>
        <p:spPr bwMode="auto">
          <a:xfrm>
            <a:off x="0" y="-945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184731" y="228600"/>
            <a:ext cx="8806869" cy="646331"/>
          </a:xfrm>
          <a:prstGeom prst="rect">
            <a:avLst/>
          </a:prstGeom>
          <a:noFill/>
        </p:spPr>
        <p:txBody>
          <a:bodyPr wrap="square" rtlCol="0">
            <a:spAutoFit/>
          </a:bodyPr>
          <a:lstStyle/>
          <a:p>
            <a:endParaRPr lang="en-US" dirty="0" smtClean="0"/>
          </a:p>
          <a:p>
            <a:endParaRPr lang="en-US" dirty="0"/>
          </a:p>
        </p:txBody>
      </p:sp>
      <p:sp>
        <p:nvSpPr>
          <p:cNvPr id="6" name="TextBox 5"/>
          <p:cNvSpPr txBox="1"/>
          <p:nvPr/>
        </p:nvSpPr>
        <p:spPr>
          <a:xfrm>
            <a:off x="381000" y="228600"/>
            <a:ext cx="8382000" cy="6324808"/>
          </a:xfrm>
          <a:prstGeom prst="rect">
            <a:avLst/>
          </a:prstGeom>
          <a:noFill/>
        </p:spPr>
        <p:txBody>
          <a:bodyPr wrap="square" rtlCol="0">
            <a:spAutoFit/>
          </a:bodyPr>
          <a:lstStyle/>
          <a:p>
            <a:pPr algn="just" fontAlgn="base">
              <a:lnSpc>
                <a:spcPct val="150000"/>
              </a:lnSpc>
            </a:pPr>
            <a:r>
              <a:rPr lang="en-US" b="1" u="sng" dirty="0">
                <a:latin typeface="Cambria" panose="02040503050406030204" pitchFamily="18" charset="0"/>
              </a:rPr>
              <a:t>Types of Recoverable Schedules-</a:t>
            </a:r>
            <a:endParaRPr lang="en-US" b="1" dirty="0">
              <a:latin typeface="Cambria" panose="02040503050406030204" pitchFamily="18" charset="0"/>
            </a:endParaRPr>
          </a:p>
          <a:p>
            <a:pPr algn="just" fontAlgn="base">
              <a:lnSpc>
                <a:spcPct val="150000"/>
              </a:lnSpc>
            </a:pPr>
            <a:r>
              <a:rPr lang="en-US" dirty="0">
                <a:latin typeface="Cambria" panose="02040503050406030204" pitchFamily="18" charset="0"/>
              </a:rPr>
              <a:t> </a:t>
            </a:r>
            <a:r>
              <a:rPr lang="en-US" dirty="0" smtClean="0">
                <a:latin typeface="Cambria" panose="02040503050406030204" pitchFamily="18" charset="0"/>
              </a:rPr>
              <a:t>A </a:t>
            </a:r>
            <a:r>
              <a:rPr lang="en-US" dirty="0">
                <a:latin typeface="Cambria" panose="02040503050406030204" pitchFamily="18" charset="0"/>
              </a:rPr>
              <a:t>recoverable schedule may be any one of these </a:t>
            </a:r>
            <a:r>
              <a:rPr lang="en-US" dirty="0" smtClean="0">
                <a:latin typeface="Cambria" panose="02040503050406030204" pitchFamily="18" charset="0"/>
              </a:rPr>
              <a:t>kinds-</a:t>
            </a:r>
          </a:p>
          <a:p>
            <a:pPr algn="just" fontAlgn="base">
              <a:lnSpc>
                <a:spcPct val="150000"/>
              </a:lnSpc>
            </a:pPr>
            <a:endParaRPr lang="en-US" dirty="0">
              <a:latin typeface="Cambria" panose="02040503050406030204" pitchFamily="18" charset="0"/>
            </a:endParaRPr>
          </a:p>
          <a:p>
            <a:pPr algn="just" fontAlgn="base">
              <a:lnSpc>
                <a:spcPct val="150000"/>
              </a:lnSpc>
            </a:pPr>
            <a:endParaRPr lang="en-US" dirty="0" smtClean="0">
              <a:latin typeface="Cambria" panose="02040503050406030204" pitchFamily="18" charset="0"/>
            </a:endParaRPr>
          </a:p>
          <a:p>
            <a:pPr algn="just" fontAlgn="base">
              <a:lnSpc>
                <a:spcPct val="150000"/>
              </a:lnSpc>
            </a:pPr>
            <a:endParaRPr lang="en-US" dirty="0">
              <a:latin typeface="Cambria" panose="02040503050406030204" pitchFamily="18" charset="0"/>
            </a:endParaRPr>
          </a:p>
          <a:p>
            <a:pPr algn="just" fontAlgn="base">
              <a:lnSpc>
                <a:spcPct val="150000"/>
              </a:lnSpc>
            </a:pPr>
            <a:endParaRPr lang="en-US" dirty="0" smtClean="0">
              <a:latin typeface="Cambria" panose="02040503050406030204" pitchFamily="18" charset="0"/>
            </a:endParaRPr>
          </a:p>
          <a:p>
            <a:pPr algn="just" fontAlgn="base">
              <a:lnSpc>
                <a:spcPct val="150000"/>
              </a:lnSpc>
            </a:pPr>
            <a:endParaRPr lang="en-US" dirty="0">
              <a:latin typeface="Cambria" panose="02040503050406030204" pitchFamily="18" charset="0"/>
            </a:endParaRPr>
          </a:p>
          <a:p>
            <a:pPr algn="just" fontAlgn="base">
              <a:lnSpc>
                <a:spcPct val="150000"/>
              </a:lnSpc>
            </a:pPr>
            <a:endParaRPr lang="en-US" dirty="0" smtClean="0">
              <a:latin typeface="Cambria" panose="02040503050406030204" pitchFamily="18" charset="0"/>
            </a:endParaRPr>
          </a:p>
          <a:p>
            <a:pPr algn="just" fontAlgn="base">
              <a:lnSpc>
                <a:spcPct val="150000"/>
              </a:lnSpc>
            </a:pPr>
            <a:endParaRPr lang="en-US" dirty="0">
              <a:latin typeface="Cambria" panose="02040503050406030204" pitchFamily="18" charset="0"/>
            </a:endParaRPr>
          </a:p>
          <a:p>
            <a:pPr algn="just" fontAlgn="base">
              <a:lnSpc>
                <a:spcPct val="150000"/>
              </a:lnSpc>
            </a:pPr>
            <a:endParaRPr lang="en-US" dirty="0" smtClean="0">
              <a:latin typeface="Cambria" panose="02040503050406030204" pitchFamily="18" charset="0"/>
            </a:endParaRPr>
          </a:p>
          <a:p>
            <a:pPr marL="342900" indent="-342900" algn="just" fontAlgn="base">
              <a:lnSpc>
                <a:spcPct val="150000"/>
              </a:lnSpc>
              <a:buFont typeface="+mj-lt"/>
              <a:buAutoNum type="arabicParenR"/>
            </a:pPr>
            <a:r>
              <a:rPr lang="en-US" dirty="0" smtClean="0">
                <a:latin typeface="Cambria" panose="02040503050406030204" pitchFamily="18" charset="0"/>
              </a:rPr>
              <a:t>Cascading </a:t>
            </a:r>
            <a:r>
              <a:rPr lang="en-US" dirty="0">
                <a:latin typeface="Cambria" panose="02040503050406030204" pitchFamily="18" charset="0"/>
              </a:rPr>
              <a:t>Schedule</a:t>
            </a:r>
          </a:p>
          <a:p>
            <a:pPr marL="342900" indent="-342900" algn="just" fontAlgn="base">
              <a:lnSpc>
                <a:spcPct val="150000"/>
              </a:lnSpc>
              <a:buFont typeface="+mj-lt"/>
              <a:buAutoNum type="arabicParenR"/>
            </a:pPr>
            <a:r>
              <a:rPr lang="en-US" dirty="0" err="1">
                <a:latin typeface="Cambria" panose="02040503050406030204" pitchFamily="18" charset="0"/>
              </a:rPr>
              <a:t>Cascadeless</a:t>
            </a:r>
            <a:r>
              <a:rPr lang="en-US" dirty="0">
                <a:latin typeface="Cambria" panose="02040503050406030204" pitchFamily="18" charset="0"/>
              </a:rPr>
              <a:t> Schedule</a:t>
            </a:r>
          </a:p>
          <a:p>
            <a:pPr marL="342900" indent="-342900" algn="just" fontAlgn="base">
              <a:lnSpc>
                <a:spcPct val="150000"/>
              </a:lnSpc>
              <a:buFont typeface="+mj-lt"/>
              <a:buAutoNum type="arabicParenR"/>
            </a:pPr>
            <a:r>
              <a:rPr lang="en-US" dirty="0">
                <a:latin typeface="Cambria" panose="02040503050406030204" pitchFamily="18" charset="0"/>
              </a:rPr>
              <a:t>Strict </a:t>
            </a:r>
            <a:r>
              <a:rPr lang="en-US" dirty="0" smtClean="0">
                <a:latin typeface="Cambria" panose="02040503050406030204" pitchFamily="18" charset="0"/>
              </a:rPr>
              <a:t>Schedule</a:t>
            </a:r>
          </a:p>
          <a:p>
            <a:pPr algn="just" fontAlgn="base">
              <a:lnSpc>
                <a:spcPct val="150000"/>
              </a:lnSpc>
            </a:pPr>
            <a:endParaRPr lang="en-US" dirty="0">
              <a:latin typeface="Cambria" panose="02040503050406030204" pitchFamily="18" charset="0"/>
            </a:endParaRPr>
          </a:p>
          <a:p>
            <a:pPr algn="just">
              <a:lnSpc>
                <a:spcPct val="150000"/>
              </a:lnSpc>
            </a:pPr>
            <a:endParaRPr lang="en-US" dirty="0">
              <a:latin typeface="Cambria" panose="02040503050406030204" pitchFamily="18" charset="0"/>
            </a:endParaRPr>
          </a:p>
        </p:txBody>
      </p:sp>
      <p:pic>
        <p:nvPicPr>
          <p:cNvPr id="11" name="Picture 10" descr="https://www.gatevidyalay.com/wp-content/uploads/2018/06/Types-of-Recoverable-Schedules-1.png"/>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447800"/>
            <a:ext cx="6629400" cy="2514600"/>
          </a:xfrm>
          <a:prstGeom prst="rect">
            <a:avLst/>
          </a:prstGeom>
          <a:noFill/>
          <a:ln>
            <a:noFill/>
          </a:ln>
        </p:spPr>
      </p:pic>
    </p:spTree>
    <p:extLst>
      <p:ext uri="{BB962C8B-B14F-4D97-AF65-F5344CB8AC3E}">
        <p14:creationId xmlns:p14="http://schemas.microsoft.com/office/powerpoint/2010/main" val="216067856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1000" y="2362200"/>
            <a:ext cx="4191000" cy="3733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ounded Rectangle 4"/>
          <p:cNvSpPr/>
          <p:nvPr/>
        </p:nvSpPr>
        <p:spPr>
          <a:xfrm>
            <a:off x="4724400" y="2514600"/>
            <a:ext cx="4267200" cy="3429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29" name="Rectangle 5"/>
          <p:cNvSpPr>
            <a:spLocks noChangeArrowheads="1"/>
          </p:cNvSpPr>
          <p:nvPr/>
        </p:nvSpPr>
        <p:spPr bwMode="auto">
          <a:xfrm>
            <a:off x="0" y="-945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184731" y="228600"/>
            <a:ext cx="8806869" cy="646331"/>
          </a:xfrm>
          <a:prstGeom prst="rect">
            <a:avLst/>
          </a:prstGeom>
          <a:noFill/>
        </p:spPr>
        <p:txBody>
          <a:bodyPr wrap="square" rtlCol="0">
            <a:spAutoFit/>
          </a:bodyPr>
          <a:lstStyle/>
          <a:p>
            <a:endParaRPr lang="en-US" dirty="0" smtClean="0"/>
          </a:p>
          <a:p>
            <a:endParaRPr lang="en-US" dirty="0"/>
          </a:p>
        </p:txBody>
      </p:sp>
      <p:sp>
        <p:nvSpPr>
          <p:cNvPr id="6" name="TextBox 5"/>
          <p:cNvSpPr txBox="1"/>
          <p:nvPr/>
        </p:nvSpPr>
        <p:spPr>
          <a:xfrm>
            <a:off x="381000" y="228600"/>
            <a:ext cx="8382000" cy="1892826"/>
          </a:xfrm>
          <a:prstGeom prst="rect">
            <a:avLst/>
          </a:prstGeom>
          <a:noFill/>
        </p:spPr>
        <p:txBody>
          <a:bodyPr wrap="square" rtlCol="0">
            <a:spAutoFit/>
          </a:bodyPr>
          <a:lstStyle/>
          <a:p>
            <a:pPr algn="just" fontAlgn="base">
              <a:tabLst>
                <a:tab pos="457200" algn="l"/>
              </a:tabLst>
            </a:pPr>
            <a:r>
              <a:rPr lang="en-US" b="1" dirty="0" smtClean="0">
                <a:latin typeface="Cambria" panose="02040503050406030204" pitchFamily="18" charset="0"/>
              </a:rPr>
              <a:t>1)	Cascading </a:t>
            </a:r>
            <a:r>
              <a:rPr lang="en-US" b="1" dirty="0">
                <a:latin typeface="Cambria" panose="02040503050406030204" pitchFamily="18" charset="0"/>
              </a:rPr>
              <a:t>Schedule-</a:t>
            </a:r>
          </a:p>
          <a:p>
            <a:pPr algn="just" fontAlgn="base"/>
            <a:r>
              <a:rPr lang="en-US" dirty="0">
                <a:latin typeface="Cambria" panose="02040503050406030204" pitchFamily="18" charset="0"/>
              </a:rPr>
              <a:t> </a:t>
            </a:r>
          </a:p>
          <a:p>
            <a:pPr marL="457200" indent="-457200" algn="just" fontAlgn="base">
              <a:lnSpc>
                <a:spcPct val="150000"/>
              </a:lnSpc>
              <a:buFont typeface="Wingdings" panose="05000000000000000000" pitchFamily="2" charset="2"/>
              <a:buChar char="v"/>
            </a:pPr>
            <a:r>
              <a:rPr lang="en-US" dirty="0">
                <a:latin typeface="Cambria" panose="02040503050406030204" pitchFamily="18" charset="0"/>
              </a:rPr>
              <a:t>If in a schedule, failure of one transaction causes several other dependent transactions to rollback or abort, then such a schedule is called as a </a:t>
            </a:r>
            <a:r>
              <a:rPr lang="en-US" b="1" dirty="0">
                <a:latin typeface="Cambria" panose="02040503050406030204" pitchFamily="18" charset="0"/>
              </a:rPr>
              <a:t>Cascading Schedule</a:t>
            </a:r>
            <a:r>
              <a:rPr lang="en-US" dirty="0">
                <a:latin typeface="Cambria" panose="02040503050406030204" pitchFamily="18" charset="0"/>
              </a:rPr>
              <a:t> or </a:t>
            </a:r>
            <a:r>
              <a:rPr lang="en-US" b="1" dirty="0">
                <a:latin typeface="Cambria" panose="02040503050406030204" pitchFamily="18" charset="0"/>
              </a:rPr>
              <a:t>Cascading Rollback</a:t>
            </a:r>
            <a:r>
              <a:rPr lang="en-US" dirty="0">
                <a:latin typeface="Cambria" panose="02040503050406030204" pitchFamily="18" charset="0"/>
              </a:rPr>
              <a:t> or </a:t>
            </a:r>
            <a:r>
              <a:rPr lang="en-US" b="1" dirty="0">
                <a:latin typeface="Cambria" panose="02040503050406030204" pitchFamily="18" charset="0"/>
              </a:rPr>
              <a:t>Cascading Abort</a:t>
            </a:r>
            <a:r>
              <a:rPr lang="en-US" dirty="0" smtClean="0">
                <a:latin typeface="Cambria" panose="02040503050406030204" pitchFamily="18" charset="0"/>
              </a:rPr>
              <a:t>.</a:t>
            </a:r>
            <a:endParaRPr lang="en-US" dirty="0">
              <a:latin typeface="Cambria" panose="02040503050406030204" pitchFamily="18" charset="0"/>
            </a:endParaRPr>
          </a:p>
        </p:txBody>
      </p:sp>
      <p:pic>
        <p:nvPicPr>
          <p:cNvPr id="7" name="Picture 6" descr="https://www.gatevidyalay.com/wp-content/uploads/2018/06/Cascading-Schedule-Cascading-Rollback-Cascading-Abort-1.png"/>
          <p:cNvPicPr/>
          <p:nvPr/>
        </p:nvPicPr>
        <p:blipFill>
          <a:blip r:embed="rId2">
            <a:extLst>
              <a:ext uri="{28A0092B-C50C-407E-A947-70E740481C1C}">
                <a14:useLocalDpi xmlns:a14="http://schemas.microsoft.com/office/drawing/2010/main" val="0"/>
              </a:ext>
            </a:extLst>
          </a:blip>
          <a:srcRect/>
          <a:stretch>
            <a:fillRect/>
          </a:stretch>
        </p:blipFill>
        <p:spPr bwMode="auto">
          <a:xfrm>
            <a:off x="395748" y="2514600"/>
            <a:ext cx="4176252" cy="3429000"/>
          </a:xfrm>
          <a:prstGeom prst="rect">
            <a:avLst/>
          </a:prstGeom>
          <a:noFill/>
          <a:ln>
            <a:noFill/>
          </a:ln>
        </p:spPr>
      </p:pic>
      <p:sp>
        <p:nvSpPr>
          <p:cNvPr id="4" name="Rectangle 3"/>
          <p:cNvSpPr/>
          <p:nvPr/>
        </p:nvSpPr>
        <p:spPr>
          <a:xfrm>
            <a:off x="4724400" y="2590140"/>
            <a:ext cx="4267200" cy="3370666"/>
          </a:xfrm>
          <a:prstGeom prst="rect">
            <a:avLst/>
          </a:prstGeom>
        </p:spPr>
        <p:txBody>
          <a:bodyPr wrap="square">
            <a:spAutoFit/>
          </a:bodyPr>
          <a:lstStyle/>
          <a:p>
            <a:pPr algn="just" fontAlgn="base">
              <a:lnSpc>
                <a:spcPct val="150000"/>
              </a:lnSpc>
            </a:pPr>
            <a:r>
              <a:rPr lang="en-US" sz="1600" dirty="0">
                <a:latin typeface="Cambria" panose="02040503050406030204" pitchFamily="18" charset="0"/>
              </a:rPr>
              <a:t>In this schedule,</a:t>
            </a:r>
          </a:p>
          <a:p>
            <a:pPr algn="just" fontAlgn="base">
              <a:lnSpc>
                <a:spcPct val="150000"/>
              </a:lnSpc>
            </a:pPr>
            <a:r>
              <a:rPr lang="en-US" sz="1600" dirty="0">
                <a:latin typeface="Cambria" panose="02040503050406030204" pitchFamily="18" charset="0"/>
              </a:rPr>
              <a:t>The failure of transaction T1 causes the transaction T2 to rollback.</a:t>
            </a:r>
          </a:p>
          <a:p>
            <a:pPr algn="just" fontAlgn="base">
              <a:lnSpc>
                <a:spcPct val="150000"/>
              </a:lnSpc>
            </a:pPr>
            <a:r>
              <a:rPr lang="en-US" sz="1600" dirty="0">
                <a:latin typeface="Cambria" panose="02040503050406030204" pitchFamily="18" charset="0"/>
              </a:rPr>
              <a:t>The rollback of transaction T2 causes the transaction T3 to rollback.</a:t>
            </a:r>
          </a:p>
          <a:p>
            <a:pPr algn="just" fontAlgn="base">
              <a:lnSpc>
                <a:spcPct val="150000"/>
              </a:lnSpc>
            </a:pPr>
            <a:r>
              <a:rPr lang="en-US" sz="1600" dirty="0">
                <a:latin typeface="Cambria" panose="02040503050406030204" pitchFamily="18" charset="0"/>
              </a:rPr>
              <a:t>The rollback of transaction T3 causes the transaction T4 to rollback.</a:t>
            </a:r>
          </a:p>
          <a:p>
            <a:pPr algn="just" fontAlgn="base">
              <a:lnSpc>
                <a:spcPct val="150000"/>
              </a:lnSpc>
            </a:pPr>
            <a:r>
              <a:rPr lang="en-US" sz="1600" dirty="0">
                <a:latin typeface="Cambria" panose="02040503050406030204" pitchFamily="18" charset="0"/>
              </a:rPr>
              <a:t>Such a rollback is called as a </a:t>
            </a:r>
            <a:r>
              <a:rPr lang="en-US" sz="1600" b="1" dirty="0">
                <a:latin typeface="Cambria" panose="02040503050406030204" pitchFamily="18" charset="0"/>
              </a:rPr>
              <a:t>Cascading Rollback</a:t>
            </a:r>
            <a:r>
              <a:rPr lang="en-US" sz="1600" dirty="0">
                <a:latin typeface="Cambria" panose="02040503050406030204" pitchFamily="18" charset="0"/>
              </a:rPr>
              <a:t>.</a:t>
            </a:r>
          </a:p>
        </p:txBody>
      </p:sp>
    </p:spTree>
    <p:extLst>
      <p:ext uri="{BB962C8B-B14F-4D97-AF65-F5344CB8AC3E}">
        <p14:creationId xmlns:p14="http://schemas.microsoft.com/office/powerpoint/2010/main" val="268827950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ChangeArrowheads="1"/>
          </p:cNvSpPr>
          <p:nvPr/>
        </p:nvSpPr>
        <p:spPr bwMode="auto">
          <a:xfrm>
            <a:off x="0" y="-945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184731" y="228600"/>
            <a:ext cx="8806869" cy="646331"/>
          </a:xfrm>
          <a:prstGeom prst="rect">
            <a:avLst/>
          </a:prstGeom>
          <a:noFill/>
        </p:spPr>
        <p:txBody>
          <a:bodyPr wrap="square" rtlCol="0">
            <a:spAutoFit/>
          </a:bodyPr>
          <a:lstStyle/>
          <a:p>
            <a:endParaRPr lang="en-US" dirty="0" smtClean="0"/>
          </a:p>
          <a:p>
            <a:endParaRPr lang="en-US" dirty="0"/>
          </a:p>
        </p:txBody>
      </p:sp>
      <p:sp>
        <p:nvSpPr>
          <p:cNvPr id="6" name="TextBox 5"/>
          <p:cNvSpPr txBox="1"/>
          <p:nvPr/>
        </p:nvSpPr>
        <p:spPr>
          <a:xfrm>
            <a:off x="381000" y="228600"/>
            <a:ext cx="8382000" cy="6324808"/>
          </a:xfrm>
          <a:prstGeom prst="rect">
            <a:avLst/>
          </a:prstGeom>
          <a:noFill/>
        </p:spPr>
        <p:txBody>
          <a:bodyPr wrap="square" rtlCol="0">
            <a:spAutoFit/>
          </a:bodyPr>
          <a:lstStyle/>
          <a:p>
            <a:pPr fontAlgn="base">
              <a:tabLst>
                <a:tab pos="398463" algn="l"/>
              </a:tabLst>
            </a:pPr>
            <a:r>
              <a:rPr lang="en-US" b="1" dirty="0" smtClean="0"/>
              <a:t>2)	</a:t>
            </a:r>
            <a:r>
              <a:rPr lang="en-US" b="1" dirty="0" err="1" smtClean="0"/>
              <a:t>Cascadeless</a:t>
            </a:r>
            <a:r>
              <a:rPr lang="en-US" b="1" dirty="0" smtClean="0"/>
              <a:t> </a:t>
            </a:r>
            <a:r>
              <a:rPr lang="en-US" b="1" dirty="0"/>
              <a:t>Schedule-</a:t>
            </a:r>
          </a:p>
          <a:p>
            <a:pPr fontAlgn="base"/>
            <a:r>
              <a:rPr lang="en-US" dirty="0"/>
              <a:t> </a:t>
            </a:r>
          </a:p>
          <a:p>
            <a:pPr algn="just" fontAlgn="base">
              <a:lnSpc>
                <a:spcPct val="150000"/>
              </a:lnSpc>
            </a:pPr>
            <a:r>
              <a:rPr lang="en-US" dirty="0">
                <a:latin typeface="Cambria" panose="02040503050406030204" pitchFamily="18" charset="0"/>
              </a:rPr>
              <a:t>If in a schedule, a transaction is not allowed to read a data item until the last transaction that has written it is committed or aborted, then such a schedule is called as a </a:t>
            </a:r>
            <a:r>
              <a:rPr lang="en-US" b="1" dirty="0" err="1">
                <a:latin typeface="Cambria" panose="02040503050406030204" pitchFamily="18" charset="0"/>
              </a:rPr>
              <a:t>Cascadeless</a:t>
            </a:r>
            <a:r>
              <a:rPr lang="en-US" b="1" dirty="0">
                <a:latin typeface="Cambria" panose="02040503050406030204" pitchFamily="18" charset="0"/>
              </a:rPr>
              <a:t> Schedule</a:t>
            </a:r>
            <a:r>
              <a:rPr lang="en-US" dirty="0">
                <a:latin typeface="Cambria" panose="02040503050406030204" pitchFamily="18" charset="0"/>
              </a:rPr>
              <a:t>.</a:t>
            </a:r>
          </a:p>
          <a:p>
            <a:pPr algn="just" fontAlgn="base">
              <a:lnSpc>
                <a:spcPct val="150000"/>
              </a:lnSpc>
            </a:pPr>
            <a:r>
              <a:rPr lang="en-US" dirty="0">
                <a:latin typeface="Cambria" panose="02040503050406030204" pitchFamily="18" charset="0"/>
              </a:rPr>
              <a:t>In other words</a:t>
            </a:r>
            <a:r>
              <a:rPr lang="en-US" dirty="0" smtClean="0">
                <a:latin typeface="Cambria" panose="02040503050406030204" pitchFamily="18" charset="0"/>
              </a:rPr>
              <a:t>,</a:t>
            </a:r>
          </a:p>
          <a:p>
            <a:pPr algn="just" fontAlgn="base">
              <a:lnSpc>
                <a:spcPct val="150000"/>
              </a:lnSpc>
            </a:pPr>
            <a:r>
              <a:rPr lang="en-US" dirty="0">
                <a:latin typeface="Cambria" panose="02040503050406030204" pitchFamily="18" charset="0"/>
              </a:rPr>
              <a:t>	</a:t>
            </a:r>
            <a:r>
              <a:rPr lang="en-US" dirty="0" err="1" smtClean="0">
                <a:latin typeface="Cambria" panose="02040503050406030204" pitchFamily="18" charset="0"/>
              </a:rPr>
              <a:t>Cascadeless</a:t>
            </a:r>
            <a:r>
              <a:rPr lang="en-US" dirty="0" smtClean="0">
                <a:latin typeface="Cambria" panose="02040503050406030204" pitchFamily="18" charset="0"/>
              </a:rPr>
              <a:t> schedule allows only committed read </a:t>
            </a:r>
            <a:r>
              <a:rPr lang="en-US" dirty="0" smtClean="0">
                <a:latin typeface="Cambria" panose="02040503050406030204" pitchFamily="18" charset="0"/>
              </a:rPr>
              <a:t>operations</a:t>
            </a:r>
          </a:p>
          <a:p>
            <a:pPr algn="just" fontAlgn="base">
              <a:lnSpc>
                <a:spcPct val="150000"/>
              </a:lnSpc>
            </a:pPr>
            <a:endParaRPr lang="en-US" dirty="0">
              <a:latin typeface="Cambria" panose="02040503050406030204" pitchFamily="18" charset="0"/>
            </a:endParaRPr>
          </a:p>
          <a:p>
            <a:pPr algn="just" fontAlgn="base">
              <a:lnSpc>
                <a:spcPct val="150000"/>
              </a:lnSpc>
            </a:pPr>
            <a:endParaRPr lang="en-US" dirty="0" smtClean="0">
              <a:latin typeface="Cambria" panose="02040503050406030204" pitchFamily="18" charset="0"/>
            </a:endParaRPr>
          </a:p>
          <a:p>
            <a:pPr algn="just" fontAlgn="base">
              <a:lnSpc>
                <a:spcPct val="150000"/>
              </a:lnSpc>
            </a:pPr>
            <a:endParaRPr lang="en-US" dirty="0">
              <a:latin typeface="Cambria" panose="02040503050406030204" pitchFamily="18" charset="0"/>
            </a:endParaRPr>
          </a:p>
          <a:p>
            <a:pPr algn="just" fontAlgn="base">
              <a:lnSpc>
                <a:spcPct val="150000"/>
              </a:lnSpc>
            </a:pPr>
            <a:endParaRPr lang="en-US" dirty="0" smtClean="0">
              <a:latin typeface="Cambria" panose="02040503050406030204" pitchFamily="18" charset="0"/>
            </a:endParaRPr>
          </a:p>
          <a:p>
            <a:pPr algn="just" fontAlgn="base">
              <a:lnSpc>
                <a:spcPct val="150000"/>
              </a:lnSpc>
            </a:pPr>
            <a:endParaRPr lang="en-US" dirty="0">
              <a:latin typeface="Cambria" panose="02040503050406030204" pitchFamily="18" charset="0"/>
            </a:endParaRPr>
          </a:p>
          <a:p>
            <a:pPr algn="just" fontAlgn="base">
              <a:lnSpc>
                <a:spcPct val="150000"/>
              </a:lnSpc>
            </a:pPr>
            <a:endParaRPr lang="en-US" dirty="0" smtClean="0">
              <a:latin typeface="Cambria" panose="02040503050406030204" pitchFamily="18" charset="0"/>
            </a:endParaRPr>
          </a:p>
          <a:p>
            <a:pPr algn="just" fontAlgn="base">
              <a:lnSpc>
                <a:spcPct val="150000"/>
              </a:lnSpc>
            </a:pPr>
            <a:endParaRPr lang="en-US" dirty="0">
              <a:latin typeface="Cambria" panose="02040503050406030204" pitchFamily="18" charset="0"/>
            </a:endParaRPr>
          </a:p>
          <a:p>
            <a:pPr algn="just" fontAlgn="base">
              <a:lnSpc>
                <a:spcPct val="150000"/>
              </a:lnSpc>
            </a:pPr>
            <a:endParaRPr lang="en-US" dirty="0" smtClean="0">
              <a:latin typeface="Cambria" panose="02040503050406030204" pitchFamily="18" charset="0"/>
            </a:endParaRPr>
          </a:p>
          <a:p>
            <a:pPr fontAlgn="base"/>
            <a:endParaRPr lang="en-US" dirty="0" smtClean="0"/>
          </a:p>
        </p:txBody>
      </p:sp>
      <p:pic>
        <p:nvPicPr>
          <p:cNvPr id="8" name="Picture 7" descr="https://www.gatevidyalay.com/wp-content/uploads/2018/06/Cascadeless-Schedule-1.png"/>
          <p:cNvPicPr/>
          <p:nvPr/>
        </p:nvPicPr>
        <p:blipFill>
          <a:blip r:embed="rId2">
            <a:extLst>
              <a:ext uri="{28A0092B-C50C-407E-A947-70E740481C1C}">
                <a14:useLocalDpi xmlns:a14="http://schemas.microsoft.com/office/drawing/2010/main" val="0"/>
              </a:ext>
            </a:extLst>
          </a:blip>
          <a:srcRect/>
          <a:stretch>
            <a:fillRect/>
          </a:stretch>
        </p:blipFill>
        <p:spPr bwMode="auto">
          <a:xfrm>
            <a:off x="838200" y="3200400"/>
            <a:ext cx="5867400" cy="3124200"/>
          </a:xfrm>
          <a:prstGeom prst="rect">
            <a:avLst/>
          </a:prstGeom>
          <a:noFill/>
          <a:ln>
            <a:noFill/>
          </a:ln>
        </p:spPr>
      </p:pic>
    </p:spTree>
    <p:extLst>
      <p:ext uri="{BB962C8B-B14F-4D97-AF65-F5344CB8AC3E}">
        <p14:creationId xmlns:p14="http://schemas.microsoft.com/office/powerpoint/2010/main" val="342405926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ChangeArrowheads="1"/>
          </p:cNvSpPr>
          <p:nvPr/>
        </p:nvSpPr>
        <p:spPr bwMode="auto">
          <a:xfrm>
            <a:off x="0" y="-945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184731" y="228600"/>
            <a:ext cx="8806869" cy="646331"/>
          </a:xfrm>
          <a:prstGeom prst="rect">
            <a:avLst/>
          </a:prstGeom>
          <a:noFill/>
        </p:spPr>
        <p:txBody>
          <a:bodyPr wrap="square" rtlCol="0">
            <a:spAutoFit/>
          </a:bodyPr>
          <a:lstStyle/>
          <a:p>
            <a:endParaRPr lang="en-US" dirty="0" smtClean="0"/>
          </a:p>
          <a:p>
            <a:endParaRPr lang="en-US" dirty="0"/>
          </a:p>
        </p:txBody>
      </p:sp>
      <p:sp>
        <p:nvSpPr>
          <p:cNvPr id="6" name="TextBox 5"/>
          <p:cNvSpPr txBox="1"/>
          <p:nvPr/>
        </p:nvSpPr>
        <p:spPr>
          <a:xfrm>
            <a:off x="381000" y="228600"/>
            <a:ext cx="8382000" cy="3000821"/>
          </a:xfrm>
          <a:prstGeom prst="rect">
            <a:avLst/>
          </a:prstGeom>
          <a:noFill/>
        </p:spPr>
        <p:txBody>
          <a:bodyPr wrap="square" rtlCol="0">
            <a:spAutoFit/>
          </a:bodyPr>
          <a:lstStyle/>
          <a:p>
            <a:pPr algn="just" fontAlgn="base">
              <a:tabLst>
                <a:tab pos="457200" algn="l"/>
              </a:tabLst>
            </a:pPr>
            <a:r>
              <a:rPr lang="en-US" b="1" dirty="0" smtClean="0"/>
              <a:t>3)	</a:t>
            </a:r>
            <a:r>
              <a:rPr lang="en-US" b="1" u="sng" dirty="0">
                <a:latin typeface="Cambria" panose="02040503050406030204" pitchFamily="18" charset="0"/>
              </a:rPr>
              <a:t>Strict Schedule-</a:t>
            </a:r>
            <a:endParaRPr lang="en-US" b="1" dirty="0">
              <a:latin typeface="Cambria" panose="02040503050406030204" pitchFamily="18" charset="0"/>
            </a:endParaRPr>
          </a:p>
          <a:p>
            <a:pPr algn="just" fontAlgn="base"/>
            <a:r>
              <a:rPr lang="en-US" dirty="0">
                <a:latin typeface="Cambria" panose="02040503050406030204" pitchFamily="18" charset="0"/>
              </a:rPr>
              <a:t> </a:t>
            </a:r>
          </a:p>
          <a:p>
            <a:pPr marL="914400" indent="-515938" algn="just" fontAlgn="base">
              <a:lnSpc>
                <a:spcPct val="150000"/>
              </a:lnSpc>
              <a:buFont typeface="Wingdings" panose="05000000000000000000" pitchFamily="2" charset="2"/>
              <a:buChar char="v"/>
            </a:pPr>
            <a:r>
              <a:rPr lang="en-US" dirty="0">
                <a:latin typeface="Cambria" panose="02040503050406030204" pitchFamily="18" charset="0"/>
              </a:rPr>
              <a:t>If in a schedule, a transaction is neither allowed to read nor write a data item until the last transaction that has written it is committed or aborted, then such a schedule is called as a </a:t>
            </a:r>
            <a:r>
              <a:rPr lang="en-US" b="1" dirty="0">
                <a:latin typeface="Cambria" panose="02040503050406030204" pitchFamily="18" charset="0"/>
              </a:rPr>
              <a:t>Strict Schedule</a:t>
            </a:r>
            <a:r>
              <a:rPr lang="en-US" dirty="0">
                <a:latin typeface="Cambria" panose="02040503050406030204" pitchFamily="18" charset="0"/>
              </a:rPr>
              <a:t>.</a:t>
            </a:r>
          </a:p>
          <a:p>
            <a:pPr marL="398462" algn="just" fontAlgn="base">
              <a:lnSpc>
                <a:spcPct val="150000"/>
              </a:lnSpc>
            </a:pPr>
            <a:r>
              <a:rPr lang="en-US" dirty="0" smtClean="0">
                <a:latin typeface="Cambria" panose="02040503050406030204" pitchFamily="18" charset="0"/>
              </a:rPr>
              <a:t>	In </a:t>
            </a:r>
            <a:r>
              <a:rPr lang="en-US" dirty="0">
                <a:latin typeface="Cambria" panose="02040503050406030204" pitchFamily="18" charset="0"/>
              </a:rPr>
              <a:t>other words,</a:t>
            </a:r>
          </a:p>
          <a:p>
            <a:pPr marL="1371600" lvl="1" indent="-515938" algn="just" fontAlgn="base">
              <a:lnSpc>
                <a:spcPct val="150000"/>
              </a:lnSpc>
              <a:buFont typeface="Wingdings" panose="05000000000000000000" pitchFamily="2" charset="2"/>
              <a:buChar char="v"/>
            </a:pPr>
            <a:r>
              <a:rPr lang="en-US" dirty="0">
                <a:latin typeface="Cambria" panose="02040503050406030204" pitchFamily="18" charset="0"/>
              </a:rPr>
              <a:t>Strict schedule allows only committed read and write operations.</a:t>
            </a:r>
          </a:p>
          <a:p>
            <a:pPr fontAlgn="base">
              <a:tabLst>
                <a:tab pos="398463" algn="l"/>
              </a:tabLst>
            </a:pPr>
            <a:endParaRPr lang="en-US" dirty="0">
              <a:latin typeface="Cambria" panose="02040503050406030204" pitchFamily="18" charset="0"/>
            </a:endParaRPr>
          </a:p>
        </p:txBody>
      </p:sp>
      <p:pic>
        <p:nvPicPr>
          <p:cNvPr id="7" name="Picture 6" descr="https://www.gatevidyalay.com/wp-content/uploads/2018/06/Strict-Schedule-Example.png"/>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428999"/>
            <a:ext cx="4648200" cy="2971801"/>
          </a:xfrm>
          <a:prstGeom prst="rect">
            <a:avLst/>
          </a:prstGeom>
          <a:noFill/>
          <a:ln>
            <a:noFill/>
          </a:ln>
        </p:spPr>
      </p:pic>
    </p:spTree>
    <p:extLst>
      <p:ext uri="{BB962C8B-B14F-4D97-AF65-F5344CB8AC3E}">
        <p14:creationId xmlns:p14="http://schemas.microsoft.com/office/powerpoint/2010/main" val="26259107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228600"/>
            <a:ext cx="8610600" cy="6324808"/>
          </a:xfrm>
          <a:prstGeom prst="rect">
            <a:avLst/>
          </a:prstGeom>
          <a:noFill/>
        </p:spPr>
        <p:txBody>
          <a:bodyPr wrap="square" rtlCol="0">
            <a:spAutoFit/>
          </a:bodyPr>
          <a:lstStyle/>
          <a:p>
            <a:pPr algn="just">
              <a:lnSpc>
                <a:spcPct val="150000"/>
              </a:lnSpc>
            </a:pPr>
            <a:r>
              <a:rPr lang="en-US" dirty="0" smtClean="0">
                <a:latin typeface="Cambria" pitchFamily="18" charset="0"/>
              </a:rPr>
              <a:t>Consider relation obtained from </a:t>
            </a:r>
            <a:r>
              <a:rPr lang="en-US" dirty="0" err="1" smtClean="0">
                <a:latin typeface="Cambria" pitchFamily="18" charset="0"/>
              </a:rPr>
              <a:t>Hourly_Emps</a:t>
            </a:r>
            <a:r>
              <a:rPr lang="en-US" dirty="0" smtClean="0">
                <a:latin typeface="Cambria" pitchFamily="18" charset="0"/>
              </a:rPr>
              <a:t>:</a:t>
            </a:r>
          </a:p>
          <a:p>
            <a:pPr algn="just">
              <a:lnSpc>
                <a:spcPct val="150000"/>
              </a:lnSpc>
            </a:pPr>
            <a:r>
              <a:rPr lang="en-US" dirty="0" smtClean="0">
                <a:latin typeface="Cambria" pitchFamily="18" charset="0"/>
              </a:rPr>
              <a:t>	</a:t>
            </a:r>
            <a:r>
              <a:rPr lang="en-US" b="1" dirty="0" err="1" smtClean="0">
                <a:latin typeface="Cambria" pitchFamily="18" charset="0"/>
              </a:rPr>
              <a:t>Hourly_Emps</a:t>
            </a:r>
            <a:r>
              <a:rPr lang="en-US" b="1" dirty="0" smtClean="0">
                <a:latin typeface="Cambria" pitchFamily="18" charset="0"/>
              </a:rPr>
              <a:t> (</a:t>
            </a:r>
            <a:r>
              <a:rPr lang="en-US" b="1" i="1" dirty="0" err="1" smtClean="0">
                <a:latin typeface="Cambria" pitchFamily="18" charset="0"/>
              </a:rPr>
              <a:t>ssn</a:t>
            </a:r>
            <a:r>
              <a:rPr lang="en-US" b="1" i="1" dirty="0" smtClean="0">
                <a:latin typeface="Cambria" pitchFamily="18" charset="0"/>
              </a:rPr>
              <a:t>, name, lot, rating, </a:t>
            </a:r>
            <a:r>
              <a:rPr lang="en-US" b="1" i="1" dirty="0" err="1" smtClean="0">
                <a:latin typeface="Cambria" pitchFamily="18" charset="0"/>
              </a:rPr>
              <a:t>hrly_wages</a:t>
            </a:r>
            <a:r>
              <a:rPr lang="en-US" b="1" i="1" dirty="0" smtClean="0">
                <a:latin typeface="Cambria" pitchFamily="18" charset="0"/>
              </a:rPr>
              <a:t>, </a:t>
            </a:r>
            <a:r>
              <a:rPr lang="en-US" b="1" i="1" dirty="0" err="1" smtClean="0">
                <a:latin typeface="Cambria" pitchFamily="18" charset="0"/>
              </a:rPr>
              <a:t>hrs_worked</a:t>
            </a:r>
            <a:r>
              <a:rPr lang="en-US" b="1" i="1" dirty="0" smtClean="0">
                <a:latin typeface="Cambria" pitchFamily="18" charset="0"/>
              </a:rPr>
              <a:t>)</a:t>
            </a:r>
          </a:p>
          <a:p>
            <a:pPr algn="just">
              <a:lnSpc>
                <a:spcPct val="150000"/>
              </a:lnSpc>
            </a:pPr>
            <a:r>
              <a:rPr lang="en-US" i="1" dirty="0" smtClean="0">
                <a:latin typeface="Cambria" pitchFamily="18" charset="0"/>
              </a:rPr>
              <a:t>Notation: We will denote this relation schema by </a:t>
            </a:r>
            <a:r>
              <a:rPr lang="en-US" dirty="0" smtClean="0">
                <a:latin typeface="Cambria" pitchFamily="18" charset="0"/>
              </a:rPr>
              <a:t>listing the attributes: </a:t>
            </a:r>
            <a:r>
              <a:rPr lang="en-US" dirty="0" smtClean="0">
                <a:solidFill>
                  <a:srgbClr val="FF0000"/>
                </a:solidFill>
                <a:latin typeface="Cambria" pitchFamily="18" charset="0"/>
              </a:rPr>
              <a:t>SNLRWH</a:t>
            </a:r>
          </a:p>
          <a:p>
            <a:pPr algn="just">
              <a:lnSpc>
                <a:spcPct val="150000"/>
              </a:lnSpc>
            </a:pPr>
            <a:r>
              <a:rPr lang="en-US" dirty="0" smtClean="0">
                <a:latin typeface="Cambria" pitchFamily="18" charset="0"/>
              </a:rPr>
              <a:t>Some FDs on </a:t>
            </a:r>
            <a:r>
              <a:rPr lang="en-US" dirty="0" err="1" smtClean="0">
                <a:latin typeface="Cambria" pitchFamily="18" charset="0"/>
              </a:rPr>
              <a:t>Hourly_Emps</a:t>
            </a:r>
            <a:r>
              <a:rPr lang="en-US" dirty="0" smtClean="0">
                <a:latin typeface="Cambria" pitchFamily="18" charset="0"/>
              </a:rPr>
              <a:t>: </a:t>
            </a:r>
          </a:p>
          <a:p>
            <a:pPr algn="just">
              <a:lnSpc>
                <a:spcPct val="150000"/>
              </a:lnSpc>
            </a:pPr>
            <a:r>
              <a:rPr lang="en-US" i="1" dirty="0" smtClean="0">
                <a:latin typeface="Cambria" pitchFamily="18" charset="0"/>
              </a:rPr>
              <a:t> </a:t>
            </a:r>
            <a:r>
              <a:rPr lang="en-US" i="1" dirty="0" err="1" smtClean="0">
                <a:latin typeface="Cambria" pitchFamily="18" charset="0"/>
              </a:rPr>
              <a:t>ssn</a:t>
            </a:r>
            <a:r>
              <a:rPr lang="en-US" i="1" dirty="0" smtClean="0">
                <a:latin typeface="Cambria" pitchFamily="18" charset="0"/>
              </a:rPr>
              <a:t> is the key: </a:t>
            </a:r>
          </a:p>
          <a:p>
            <a:pPr algn="just">
              <a:lnSpc>
                <a:spcPct val="150000"/>
              </a:lnSpc>
            </a:pPr>
            <a:r>
              <a:rPr lang="en-US" i="1" dirty="0" smtClean="0">
                <a:latin typeface="Cambria" pitchFamily="18" charset="0"/>
              </a:rPr>
              <a:t>	</a:t>
            </a:r>
            <a:r>
              <a:rPr lang="en-US" b="1" i="1" dirty="0" smtClean="0">
                <a:solidFill>
                  <a:srgbClr val="0070C0"/>
                </a:solidFill>
                <a:latin typeface="Cambria" pitchFamily="18" charset="0"/>
              </a:rPr>
              <a:t>S </a:t>
            </a:r>
            <a:r>
              <a:rPr lang="en-US" b="1" i="1" dirty="0" smtClean="0">
                <a:solidFill>
                  <a:srgbClr val="0070C0"/>
                </a:solidFill>
                <a:latin typeface="Cambria" pitchFamily="18" charset="0"/>
                <a:sym typeface="Wingdings" pitchFamily="2" charset="2"/>
              </a:rPr>
              <a:t></a:t>
            </a:r>
            <a:r>
              <a:rPr lang="en-US" b="1" i="1" dirty="0" smtClean="0">
                <a:solidFill>
                  <a:srgbClr val="0070C0"/>
                </a:solidFill>
                <a:latin typeface="Cambria" pitchFamily="18" charset="0"/>
              </a:rPr>
              <a:t>SNLRWH</a:t>
            </a:r>
          </a:p>
          <a:p>
            <a:pPr algn="just">
              <a:lnSpc>
                <a:spcPct val="150000"/>
              </a:lnSpc>
            </a:pPr>
            <a:r>
              <a:rPr lang="en-US" i="1" dirty="0" smtClean="0">
                <a:latin typeface="Cambria" pitchFamily="18" charset="0"/>
              </a:rPr>
              <a:t> rating determines </a:t>
            </a:r>
            <a:r>
              <a:rPr lang="en-US" i="1" dirty="0" err="1" smtClean="0">
                <a:latin typeface="Cambria" pitchFamily="18" charset="0"/>
              </a:rPr>
              <a:t>hrly_wages</a:t>
            </a:r>
            <a:r>
              <a:rPr lang="en-US" i="1" dirty="0" smtClean="0">
                <a:latin typeface="Cambria" pitchFamily="18" charset="0"/>
              </a:rPr>
              <a:t>: </a:t>
            </a:r>
          </a:p>
          <a:p>
            <a:pPr algn="just">
              <a:lnSpc>
                <a:spcPct val="150000"/>
              </a:lnSpc>
            </a:pPr>
            <a:r>
              <a:rPr lang="en-US" i="1" dirty="0" smtClean="0">
                <a:latin typeface="Cambria" pitchFamily="18" charset="0"/>
              </a:rPr>
              <a:t>	</a:t>
            </a:r>
            <a:r>
              <a:rPr lang="en-US" b="1" i="1" dirty="0" smtClean="0">
                <a:solidFill>
                  <a:srgbClr val="0070C0"/>
                </a:solidFill>
                <a:latin typeface="Cambria" pitchFamily="18" charset="0"/>
              </a:rPr>
              <a:t>R </a:t>
            </a:r>
            <a:r>
              <a:rPr lang="en-US" b="1" i="1" dirty="0" smtClean="0">
                <a:solidFill>
                  <a:srgbClr val="0070C0"/>
                </a:solidFill>
                <a:latin typeface="Cambria" pitchFamily="18" charset="0"/>
                <a:sym typeface="Wingdings" pitchFamily="2" charset="2"/>
              </a:rPr>
              <a:t></a:t>
            </a:r>
            <a:r>
              <a:rPr lang="en-US" b="1" i="1" dirty="0" smtClean="0">
                <a:solidFill>
                  <a:srgbClr val="0070C0"/>
                </a:solidFill>
                <a:latin typeface="Cambria" pitchFamily="18" charset="0"/>
              </a:rPr>
              <a:t>W</a:t>
            </a:r>
          </a:p>
          <a:p>
            <a:pPr algn="just">
              <a:lnSpc>
                <a:spcPct val="150000"/>
              </a:lnSpc>
            </a:pPr>
            <a:r>
              <a:rPr lang="en-US" b="1" dirty="0" smtClean="0">
                <a:latin typeface="Cambria" pitchFamily="18" charset="0"/>
              </a:rPr>
              <a:t>Problems due to R</a:t>
            </a:r>
            <a:r>
              <a:rPr lang="en-US" b="1" dirty="0" smtClean="0">
                <a:latin typeface="Cambria" pitchFamily="18" charset="0"/>
                <a:sym typeface="Wingdings" pitchFamily="2" charset="2"/>
              </a:rPr>
              <a:t></a:t>
            </a:r>
            <a:r>
              <a:rPr lang="en-US" b="1" dirty="0" smtClean="0">
                <a:latin typeface="Cambria" pitchFamily="18" charset="0"/>
              </a:rPr>
              <a:t> W :</a:t>
            </a:r>
          </a:p>
          <a:p>
            <a:pPr marL="457200" indent="-457200" algn="just">
              <a:lnSpc>
                <a:spcPct val="150000"/>
              </a:lnSpc>
              <a:buFont typeface="Wingdings" pitchFamily="2" charset="2"/>
              <a:buChar char="q"/>
            </a:pPr>
            <a:r>
              <a:rPr lang="en-US" b="1" i="1" dirty="0" smtClean="0">
                <a:latin typeface="Cambria" pitchFamily="18" charset="0"/>
              </a:rPr>
              <a:t>Update anomaly</a:t>
            </a:r>
            <a:r>
              <a:rPr lang="en-US" i="1" dirty="0" smtClean="0">
                <a:latin typeface="Cambria" pitchFamily="18" charset="0"/>
              </a:rPr>
              <a:t>: Can </a:t>
            </a:r>
            <a:r>
              <a:rPr lang="en-US" dirty="0" smtClean="0">
                <a:latin typeface="Cambria" pitchFamily="18" charset="0"/>
              </a:rPr>
              <a:t>we change W in just the 1st </a:t>
            </a:r>
            <a:r>
              <a:rPr lang="en-US" dirty="0" err="1" smtClean="0">
                <a:latin typeface="Cambria" pitchFamily="18" charset="0"/>
              </a:rPr>
              <a:t>tuple</a:t>
            </a:r>
            <a:r>
              <a:rPr lang="en-US" dirty="0" smtClean="0">
                <a:latin typeface="Cambria" pitchFamily="18" charset="0"/>
              </a:rPr>
              <a:t> of SNLRWH?</a:t>
            </a:r>
          </a:p>
          <a:p>
            <a:pPr marL="457200" indent="-457200" algn="just">
              <a:lnSpc>
                <a:spcPct val="150000"/>
              </a:lnSpc>
              <a:buFont typeface="Wingdings" pitchFamily="2" charset="2"/>
              <a:buChar char="q"/>
            </a:pPr>
            <a:r>
              <a:rPr lang="en-US" b="1" i="1" dirty="0" smtClean="0">
                <a:latin typeface="Cambria" pitchFamily="18" charset="0"/>
              </a:rPr>
              <a:t>Insertion anomaly</a:t>
            </a:r>
            <a:r>
              <a:rPr lang="en-US" i="1" dirty="0" smtClean="0">
                <a:latin typeface="Cambria" pitchFamily="18" charset="0"/>
              </a:rPr>
              <a:t>: What if we </a:t>
            </a:r>
            <a:r>
              <a:rPr lang="en-US" dirty="0" smtClean="0">
                <a:latin typeface="Cambria" pitchFamily="18" charset="0"/>
              </a:rPr>
              <a:t>want to insert an employee and don’t know the hourly wage for his rating?</a:t>
            </a:r>
          </a:p>
          <a:p>
            <a:pPr marL="457200" indent="-457200" algn="just">
              <a:lnSpc>
                <a:spcPct val="150000"/>
              </a:lnSpc>
              <a:buFont typeface="Wingdings" pitchFamily="2" charset="2"/>
              <a:buChar char="q"/>
            </a:pPr>
            <a:r>
              <a:rPr lang="en-US" b="1" i="1" dirty="0" smtClean="0">
                <a:latin typeface="Cambria" pitchFamily="18" charset="0"/>
              </a:rPr>
              <a:t>Deletion anomaly</a:t>
            </a:r>
            <a:r>
              <a:rPr lang="en-US" i="1" dirty="0" smtClean="0">
                <a:latin typeface="Cambria" pitchFamily="18" charset="0"/>
              </a:rPr>
              <a:t>: If we delete </a:t>
            </a:r>
            <a:r>
              <a:rPr lang="en-US" dirty="0" smtClean="0">
                <a:latin typeface="Cambria" pitchFamily="18" charset="0"/>
              </a:rPr>
              <a:t>all employees with rating 5,we lose the information about the wage for rating 5!</a:t>
            </a:r>
            <a:endParaRPr lang="en-US" b="1" dirty="0" smtClean="0">
              <a:solidFill>
                <a:srgbClr val="0070C0"/>
              </a:solidFill>
              <a:latin typeface="Cambria" pitchFamily="18" charset="0"/>
            </a:endParaRPr>
          </a:p>
          <a:p>
            <a:pPr algn="just">
              <a:lnSpc>
                <a:spcPct val="150000"/>
              </a:lnSpc>
            </a:pPr>
            <a:endParaRPr lang="en-US" b="1" dirty="0">
              <a:solidFill>
                <a:srgbClr val="0070C0"/>
              </a:solidFill>
              <a:latin typeface="Cambria"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143000" y="457200"/>
            <a:ext cx="5800725" cy="5162550"/>
            <a:chOff x="1295400" y="304800"/>
            <a:chExt cx="5800725" cy="5162550"/>
          </a:xfrm>
        </p:grpSpPr>
        <p:pic>
          <p:nvPicPr>
            <p:cNvPr id="5122" name="Picture 2"/>
            <p:cNvPicPr>
              <a:picLocks noChangeAspect="1" noChangeArrowheads="1"/>
            </p:cNvPicPr>
            <p:nvPr/>
          </p:nvPicPr>
          <p:blipFill>
            <a:blip r:embed="rId2" cstate="print"/>
            <a:srcRect/>
            <a:stretch>
              <a:fillRect/>
            </a:stretch>
          </p:blipFill>
          <p:spPr bwMode="auto">
            <a:xfrm>
              <a:off x="2362200" y="304800"/>
              <a:ext cx="4724400" cy="2314575"/>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1295400" y="3200400"/>
              <a:ext cx="4029075" cy="2266950"/>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6096000" y="3200400"/>
              <a:ext cx="1000125" cy="1152525"/>
            </a:xfrm>
            <a:prstGeom prst="rect">
              <a:avLst/>
            </a:prstGeom>
            <a:noFill/>
            <a:ln w="9525">
              <a:noFill/>
              <a:miter lim="800000"/>
              <a:headEnd/>
              <a:tailEnd/>
            </a:ln>
          </p:spPr>
        </p:pic>
        <p:cxnSp>
          <p:nvCxnSpPr>
            <p:cNvPr id="7" name="Straight Arrow Connector 6"/>
            <p:cNvCxnSpPr/>
            <p:nvPr/>
          </p:nvCxnSpPr>
          <p:spPr>
            <a:xfrm flipH="1">
              <a:off x="3124200" y="2590800"/>
              <a:ext cx="1295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419600" y="2590800"/>
              <a:ext cx="19812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2893</TotalTime>
  <Words>2814</Words>
  <Application>Microsoft Office PowerPoint</Application>
  <PresentationFormat>On-screen Show (4:3)</PresentationFormat>
  <Paragraphs>1015</Paragraphs>
  <Slides>73</Slides>
  <Notes>1</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padduakka</dc:creator>
  <cp:lastModifiedBy>DELL-PC</cp:lastModifiedBy>
  <cp:revision>207</cp:revision>
  <dcterms:created xsi:type="dcterms:W3CDTF">2021-05-27T03:59:11Z</dcterms:created>
  <dcterms:modified xsi:type="dcterms:W3CDTF">2021-06-08T16:30:20Z</dcterms:modified>
</cp:coreProperties>
</file>