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2" r:id="rId5"/>
    <p:sldId id="257" r:id="rId6"/>
    <p:sldId id="258" r:id="rId7"/>
    <p:sldId id="263" r:id="rId8"/>
    <p:sldId id="264" r:id="rId9"/>
    <p:sldId id="265" r:id="rId10"/>
    <p:sldId id="266" r:id="rId11"/>
    <p:sldId id="267" r:id="rId12"/>
    <p:sldId id="268" r:id="rId13"/>
    <p:sldId id="269" r:id="rId14"/>
    <p:sldId id="270" r:id="rId15"/>
    <p:sldId id="274" r:id="rId16"/>
    <p:sldId id="275" r:id="rId17"/>
    <p:sldId id="277" r:id="rId18"/>
    <p:sldId id="271" r:id="rId19"/>
    <p:sldId id="272" r:id="rId20"/>
    <p:sldId id="273" r:id="rId21"/>
    <p:sldId id="278" r:id="rId22"/>
    <p:sldId id="279" r:id="rId23"/>
    <p:sldId id="280" r:id="rId24"/>
    <p:sldId id="281" r:id="rId25"/>
    <p:sldId id="282" r:id="rId26"/>
    <p:sldId id="283" r:id="rId27"/>
    <p:sldId id="284" r:id="rId28"/>
    <p:sldId id="288" r:id="rId29"/>
    <p:sldId id="289" r:id="rId30"/>
    <p:sldId id="290" r:id="rId31"/>
    <p:sldId id="291" r:id="rId32"/>
    <p:sldId id="293" r:id="rId33"/>
    <p:sldId id="292" r:id="rId34"/>
    <p:sldId id="294" r:id="rId35"/>
    <p:sldId id="295" r:id="rId36"/>
    <p:sldId id="296" r:id="rId37"/>
    <p:sldId id="297"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0142" autoAdjust="0"/>
  </p:normalViewPr>
  <p:slideViewPr>
    <p:cSldViewPr>
      <p:cViewPr varScale="1">
        <p:scale>
          <a:sx n="70" d="100"/>
          <a:sy n="70" d="100"/>
        </p:scale>
        <p:origin x="-129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C0AF25-8694-4E5B-B0E4-F1B2FE8CC35A}"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1424190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0AF25-8694-4E5B-B0E4-F1B2FE8CC35A}"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1687831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0AF25-8694-4E5B-B0E4-F1B2FE8CC35A}"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1978149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0AF25-8694-4E5B-B0E4-F1B2FE8CC35A}"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340627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0AF25-8694-4E5B-B0E4-F1B2FE8CC35A}" type="datetimeFigureOut">
              <a:rPr lang="en-US" smtClean="0"/>
              <a:t>6/15/2021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1412048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C0AF25-8694-4E5B-B0E4-F1B2FE8CC35A}"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3916497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C0AF25-8694-4E5B-B0E4-F1B2FE8CC35A}" type="datetimeFigureOut">
              <a:rPr lang="en-US" smtClean="0"/>
              <a:t>6/15/2021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241092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C0AF25-8694-4E5B-B0E4-F1B2FE8CC35A}" type="datetimeFigureOut">
              <a:rPr lang="en-US" smtClean="0"/>
              <a:t>6/15/2021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3139671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0AF25-8694-4E5B-B0E4-F1B2FE8CC35A}" type="datetimeFigureOut">
              <a:rPr lang="en-US" smtClean="0"/>
              <a:t>6/15/2021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3121866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0AF25-8694-4E5B-B0E4-F1B2FE8CC35A}"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172281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0AF25-8694-4E5B-B0E4-F1B2FE8CC35A}" type="datetimeFigureOut">
              <a:rPr lang="en-US" smtClean="0"/>
              <a:t>6/15/2021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94BA5-5158-47ED-8C69-6DAFDCA89FF0}" type="slidenum">
              <a:rPr lang="en-US" smtClean="0"/>
              <a:t>‹#›</a:t>
            </a:fld>
            <a:endParaRPr lang="en-US"/>
          </a:p>
        </p:txBody>
      </p:sp>
    </p:spTree>
    <p:extLst>
      <p:ext uri="{BB962C8B-B14F-4D97-AF65-F5344CB8AC3E}">
        <p14:creationId xmlns:p14="http://schemas.microsoft.com/office/powerpoint/2010/main" val="96963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0AF25-8694-4E5B-B0E4-F1B2FE8CC35A}" type="datetimeFigureOut">
              <a:rPr lang="en-US" smtClean="0"/>
              <a:t>6/15/2021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4BA5-5158-47ED-8C69-6DAFDCA89FF0}" type="slidenum">
              <a:rPr lang="en-US" smtClean="0"/>
              <a:t>‹#›</a:t>
            </a:fld>
            <a:endParaRPr lang="en-US"/>
          </a:p>
        </p:txBody>
      </p:sp>
    </p:spTree>
    <p:extLst>
      <p:ext uri="{BB962C8B-B14F-4D97-AF65-F5344CB8AC3E}">
        <p14:creationId xmlns:p14="http://schemas.microsoft.com/office/powerpoint/2010/main" val="3026235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7620000" cy="609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4" name="TextBox 3"/>
          <p:cNvSpPr txBox="1"/>
          <p:nvPr/>
        </p:nvSpPr>
        <p:spPr>
          <a:xfrm>
            <a:off x="304800" y="304800"/>
            <a:ext cx="7772400" cy="6001643"/>
          </a:xfrm>
          <a:prstGeom prst="rect">
            <a:avLst/>
          </a:prstGeom>
          <a:noFill/>
        </p:spPr>
        <p:txBody>
          <a:bodyPr wrap="square" rtlCol="0">
            <a:spAutoFit/>
          </a:bodyPr>
          <a:lstStyle/>
          <a:p>
            <a:pPr algn="ctr"/>
            <a:r>
              <a:rPr lang="en-US" sz="2400" b="1" dirty="0" smtClean="0">
                <a:latin typeface="Cambria" panose="02040503050406030204" pitchFamily="18" charset="0"/>
              </a:rPr>
              <a:t>UNIT – V</a:t>
            </a:r>
          </a:p>
          <a:p>
            <a:pPr marL="457200" indent="-457200">
              <a:lnSpc>
                <a:spcPct val="150000"/>
              </a:lnSpc>
              <a:buFont typeface="+mj-lt"/>
              <a:buAutoNum type="arabicParenR"/>
            </a:pPr>
            <a:endParaRPr lang="en-US" sz="2400" dirty="0" smtClean="0">
              <a:latin typeface="Cambria" panose="02040503050406030204" pitchFamily="18" charset="0"/>
            </a:endParaRPr>
          </a:p>
          <a:p>
            <a:pPr marL="457200" indent="-457200">
              <a:lnSpc>
                <a:spcPct val="150000"/>
              </a:lnSpc>
              <a:buFont typeface="+mj-lt"/>
              <a:buAutoNum type="arabicParenR"/>
            </a:pPr>
            <a:r>
              <a:rPr lang="en-US" sz="2400" dirty="0" smtClean="0">
                <a:latin typeface="Cambria" panose="02040503050406030204" pitchFamily="18" charset="0"/>
              </a:rPr>
              <a:t>Lock – based Protocol</a:t>
            </a:r>
          </a:p>
          <a:p>
            <a:pPr marL="457200" indent="-457200">
              <a:lnSpc>
                <a:spcPct val="150000"/>
              </a:lnSpc>
              <a:buFont typeface="+mj-lt"/>
              <a:buAutoNum type="arabicParenR"/>
            </a:pPr>
            <a:r>
              <a:rPr lang="en-US" sz="2400" dirty="0" smtClean="0">
                <a:latin typeface="Cambria" panose="02040503050406030204" pitchFamily="18" charset="0"/>
              </a:rPr>
              <a:t>Timestamp Based Protocols</a:t>
            </a:r>
          </a:p>
          <a:p>
            <a:pPr marL="457200" indent="-457200">
              <a:lnSpc>
                <a:spcPct val="150000"/>
              </a:lnSpc>
              <a:buFont typeface="+mj-lt"/>
              <a:buAutoNum type="arabicParenR"/>
            </a:pPr>
            <a:r>
              <a:rPr lang="en-US" sz="2400" dirty="0" smtClean="0">
                <a:latin typeface="Cambria" panose="02040503050406030204" pitchFamily="18" charset="0"/>
              </a:rPr>
              <a:t>Validation based Protocols</a:t>
            </a:r>
          </a:p>
          <a:p>
            <a:pPr marL="457200" indent="-457200">
              <a:lnSpc>
                <a:spcPct val="150000"/>
              </a:lnSpc>
              <a:buFont typeface="+mj-lt"/>
              <a:buAutoNum type="arabicParenR"/>
            </a:pPr>
            <a:r>
              <a:rPr lang="en-US" sz="2400" dirty="0" smtClean="0">
                <a:latin typeface="Cambria" panose="02040503050406030204" pitchFamily="18" charset="0"/>
              </a:rPr>
              <a:t>Deadlock Handling</a:t>
            </a:r>
          </a:p>
          <a:p>
            <a:pPr marL="457200" indent="-457200">
              <a:lnSpc>
                <a:spcPct val="150000"/>
              </a:lnSpc>
              <a:buFont typeface="+mj-lt"/>
              <a:buAutoNum type="arabicParenR"/>
            </a:pPr>
            <a:r>
              <a:rPr lang="en-US" sz="2400" dirty="0" smtClean="0">
                <a:latin typeface="Cambria" panose="02040503050406030204" pitchFamily="18" charset="0"/>
              </a:rPr>
              <a:t>Failure Classification</a:t>
            </a:r>
          </a:p>
          <a:p>
            <a:pPr marL="457200" indent="-457200">
              <a:lnSpc>
                <a:spcPct val="150000"/>
              </a:lnSpc>
              <a:buFont typeface="+mj-lt"/>
              <a:buAutoNum type="arabicParenR"/>
            </a:pPr>
            <a:r>
              <a:rPr lang="en-US" sz="2400" dirty="0" smtClean="0">
                <a:latin typeface="Cambria" panose="02040503050406030204" pitchFamily="18" charset="0"/>
              </a:rPr>
              <a:t>Storage Structure</a:t>
            </a:r>
          </a:p>
          <a:p>
            <a:pPr marL="457200" indent="-457200">
              <a:lnSpc>
                <a:spcPct val="150000"/>
              </a:lnSpc>
              <a:buFont typeface="+mj-lt"/>
              <a:buAutoNum type="arabicParenR"/>
            </a:pPr>
            <a:r>
              <a:rPr lang="en-US" sz="2400" dirty="0" smtClean="0">
                <a:latin typeface="Cambria" panose="02040503050406030204" pitchFamily="18" charset="0"/>
              </a:rPr>
              <a:t>Recovery and Atomicity</a:t>
            </a:r>
          </a:p>
          <a:p>
            <a:pPr marL="457200" indent="-457200">
              <a:lnSpc>
                <a:spcPct val="150000"/>
              </a:lnSpc>
              <a:buFont typeface="+mj-lt"/>
              <a:buAutoNum type="arabicParenR"/>
            </a:pPr>
            <a:r>
              <a:rPr lang="en-US" sz="2400" dirty="0" smtClean="0">
                <a:latin typeface="Cambria" panose="02040503050406030204" pitchFamily="18" charset="0"/>
              </a:rPr>
              <a:t>Log-Based Recovery</a:t>
            </a:r>
          </a:p>
          <a:p>
            <a:pPr marL="457200" indent="-457200">
              <a:lnSpc>
                <a:spcPct val="150000"/>
              </a:lnSpc>
              <a:buFont typeface="+mj-lt"/>
              <a:buAutoNum type="arabicParenR"/>
            </a:pPr>
            <a:r>
              <a:rPr lang="en-US" sz="2400" dirty="0" smtClean="0">
                <a:latin typeface="Cambria" panose="02040503050406030204" pitchFamily="18" charset="0"/>
              </a:rPr>
              <a:t>Recovery with Concurrent Transactions</a:t>
            </a:r>
            <a:endParaRPr lang="en-US" sz="2400" dirty="0">
              <a:latin typeface="Cambria" panose="02040503050406030204" pitchFamily="18" charset="0"/>
            </a:endParaRPr>
          </a:p>
        </p:txBody>
      </p:sp>
    </p:spTree>
    <p:extLst>
      <p:ext uri="{BB962C8B-B14F-4D97-AF65-F5344CB8AC3E}">
        <p14:creationId xmlns:p14="http://schemas.microsoft.com/office/powerpoint/2010/main" val="1793611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just">
              <a:lnSpc>
                <a:spcPct val="150000"/>
              </a:lnSpc>
            </a:pPr>
            <a:r>
              <a:rPr lang="en-US" dirty="0" smtClean="0">
                <a:latin typeface="Cambria" panose="02040503050406030204" pitchFamily="18" charset="0"/>
              </a:rPr>
              <a:t>			</a:t>
            </a:r>
            <a:r>
              <a:rPr lang="en-US" dirty="0" smtClean="0">
                <a:latin typeface="Cambria" panose="02040503050406030204" pitchFamily="18" charset="0"/>
              </a:rPr>
              <a:t> </a:t>
            </a:r>
            <a:r>
              <a:rPr lang="en-US" b="1" dirty="0" smtClean="0">
                <a:latin typeface="Cambria" panose="02040503050406030204" pitchFamily="18" charset="0"/>
              </a:rPr>
              <a:t>Two </a:t>
            </a:r>
            <a:r>
              <a:rPr lang="en-US" b="1" dirty="0">
                <a:latin typeface="Cambria" panose="02040503050406030204" pitchFamily="18" charset="0"/>
              </a:rPr>
              <a:t>Phase Locking Protocol</a:t>
            </a:r>
          </a:p>
        </p:txBody>
      </p:sp>
      <p:sp>
        <p:nvSpPr>
          <p:cNvPr id="2" name="Rectangle 1"/>
          <p:cNvSpPr/>
          <p:nvPr/>
        </p:nvSpPr>
        <p:spPr>
          <a:xfrm>
            <a:off x="152400" y="838200"/>
            <a:ext cx="8839200" cy="456472"/>
          </a:xfrm>
          <a:prstGeom prst="rect">
            <a:avLst/>
          </a:prstGeom>
        </p:spPr>
        <p:txBody>
          <a:bodyPr wrap="square">
            <a:spAutoFit/>
          </a:bodyPr>
          <a:lstStyle/>
          <a:p>
            <a:pPr marL="461963" indent="-461963" algn="just">
              <a:lnSpc>
                <a:spcPct val="150000"/>
              </a:lnSpc>
              <a:buClr>
                <a:schemeClr val="tx1"/>
              </a:buClr>
              <a:buFont typeface="Wingdings" panose="05000000000000000000" pitchFamily="2" charset="2"/>
              <a:buChar char="q"/>
            </a:pPr>
            <a:endParaRPr lang="en-US" altLang="en-US" b="1" dirty="0">
              <a:latin typeface="Cambria" panose="02040503050406030204" pitchFamily="18" charset="0"/>
            </a:endParaRPr>
          </a:p>
        </p:txBody>
      </p:sp>
      <p:graphicFrame>
        <p:nvGraphicFramePr>
          <p:cNvPr id="7" name="Group 69"/>
          <p:cNvGraphicFramePr>
            <a:graphicFrameLocks noGrp="1"/>
          </p:cNvGraphicFramePr>
          <p:nvPr>
            <p:extLst>
              <p:ext uri="{D42A27DB-BD31-4B8C-83A1-F6EECF244321}">
                <p14:modId xmlns:p14="http://schemas.microsoft.com/office/powerpoint/2010/main" val="2570717110"/>
              </p:ext>
            </p:extLst>
          </p:nvPr>
        </p:nvGraphicFramePr>
        <p:xfrm>
          <a:off x="1981200" y="908349"/>
          <a:ext cx="1981200" cy="2468610"/>
        </p:xfrm>
        <a:graphic>
          <a:graphicData uri="http://schemas.openxmlformats.org/drawingml/2006/table">
            <a:tbl>
              <a:tblPr/>
              <a:tblGrid>
                <a:gridCol w="1981200"/>
              </a:tblGrid>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T11</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S(Y)</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R(Y)</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X(X)</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Unlock (Y)</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R(X)</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X := X+Y</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W(X)</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Unlock (X)</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 name="Group 70"/>
          <p:cNvGraphicFramePr>
            <a:graphicFrameLocks noGrp="1"/>
          </p:cNvGraphicFramePr>
          <p:nvPr>
            <p:extLst>
              <p:ext uri="{D42A27DB-BD31-4B8C-83A1-F6EECF244321}">
                <p14:modId xmlns:p14="http://schemas.microsoft.com/office/powerpoint/2010/main" val="2353131390"/>
              </p:ext>
            </p:extLst>
          </p:nvPr>
        </p:nvGraphicFramePr>
        <p:xfrm>
          <a:off x="4191000" y="908349"/>
          <a:ext cx="1828800" cy="2498798"/>
        </p:xfrm>
        <a:graphic>
          <a:graphicData uri="http://schemas.openxmlformats.org/drawingml/2006/table">
            <a:tbl>
              <a:tblPr/>
              <a:tblGrid>
                <a:gridCol w="1828800"/>
              </a:tblGrid>
              <a:tr h="3046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T21</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S(X)</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R(X)</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X(Y)</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Unlock (X)</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R(Y)</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Y := X+Y</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W(Y)</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Unlock (Y)</a:t>
                      </a:r>
                    </a:p>
                  </a:txBody>
                  <a:tcPr marT="45695" marB="4569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Rectangle 2"/>
          <p:cNvSpPr/>
          <p:nvPr/>
        </p:nvSpPr>
        <p:spPr>
          <a:xfrm>
            <a:off x="304800" y="3694795"/>
            <a:ext cx="8839200" cy="3139321"/>
          </a:xfrm>
          <a:prstGeom prst="rect">
            <a:avLst/>
          </a:prstGeom>
        </p:spPr>
        <p:txBody>
          <a:bodyPr wrap="square">
            <a:spAutoFit/>
          </a:bodyPr>
          <a:lstStyle/>
          <a:p>
            <a:pPr algn="just">
              <a:spcBef>
                <a:spcPct val="0"/>
              </a:spcBef>
            </a:pPr>
            <a:r>
              <a:rPr lang="en-US" altLang="en-US" dirty="0">
                <a:latin typeface="Times New Roman" pitchFamily="18" charset="0"/>
              </a:rPr>
              <a:t>Both transactions followed 2PL, so if these transactions are executed in a interleaving fashion definitely, that particular Non serial Schedule is a Serializable Schedule.</a:t>
            </a:r>
          </a:p>
          <a:p>
            <a:pPr algn="just">
              <a:spcBef>
                <a:spcPct val="0"/>
              </a:spcBef>
            </a:pPr>
            <a:endParaRPr lang="en-US" altLang="en-US" dirty="0">
              <a:latin typeface="Times New Roman" pitchFamily="18" charset="0"/>
            </a:endParaRPr>
          </a:p>
          <a:p>
            <a:pPr algn="just">
              <a:spcBef>
                <a:spcPct val="0"/>
              </a:spcBef>
            </a:pPr>
            <a:r>
              <a:rPr lang="en-US" altLang="en-US" dirty="0">
                <a:latin typeface="Times New Roman" pitchFamily="18" charset="0"/>
              </a:rPr>
              <a:t>	</a:t>
            </a:r>
            <a:r>
              <a:rPr lang="en-US" altLang="en-US" u="sng" dirty="0">
                <a:latin typeface="Times New Roman" pitchFamily="18" charset="0"/>
              </a:rPr>
              <a:t>It can be proved that, if Every transaction in a schedule follows a 2PL Protocol, the Schedule is guaranteed to be Serializable. </a:t>
            </a:r>
          </a:p>
          <a:p>
            <a:pPr algn="just">
              <a:spcBef>
                <a:spcPct val="0"/>
              </a:spcBef>
            </a:pPr>
            <a:endParaRPr lang="en-US" altLang="en-US" b="1" dirty="0">
              <a:latin typeface="Times New Roman" pitchFamily="18" charset="0"/>
            </a:endParaRPr>
          </a:p>
          <a:p>
            <a:pPr algn="just">
              <a:spcBef>
                <a:spcPct val="0"/>
              </a:spcBef>
            </a:pPr>
            <a:r>
              <a:rPr lang="en-US" altLang="en-US" b="1" dirty="0">
                <a:latin typeface="Times New Roman" pitchFamily="18" charset="0"/>
              </a:rPr>
              <a:t>	i.e., 2PL Ensure Conflict Serializabilty.  In addition to being Serializable, Schedules should be Cascade less. </a:t>
            </a:r>
            <a:r>
              <a:rPr lang="en-US" altLang="en-US" b="1" dirty="0" smtClean="0">
                <a:latin typeface="Times New Roman" pitchFamily="18" charset="0"/>
              </a:rPr>
              <a:t>Cascading </a:t>
            </a:r>
            <a:r>
              <a:rPr lang="en-US" altLang="en-US" b="1" dirty="0">
                <a:latin typeface="Times New Roman" pitchFamily="18" charset="0"/>
              </a:rPr>
              <a:t>Roll back may occur under 2PL.</a:t>
            </a:r>
          </a:p>
          <a:p>
            <a:pPr algn="just">
              <a:spcBef>
                <a:spcPct val="0"/>
              </a:spcBef>
            </a:pPr>
            <a:endParaRPr lang="en-US" altLang="en-US" dirty="0">
              <a:latin typeface="Times New Roman" pitchFamily="18" charset="0"/>
            </a:endParaRPr>
          </a:p>
          <a:p>
            <a:pPr algn="just">
              <a:spcBef>
                <a:spcPct val="0"/>
              </a:spcBef>
            </a:pPr>
            <a:r>
              <a:rPr lang="en-US" altLang="en-US" dirty="0">
                <a:latin typeface="Times New Roman" pitchFamily="18" charset="0"/>
              </a:rPr>
              <a:t>	</a:t>
            </a:r>
            <a:r>
              <a:rPr lang="en-US" altLang="en-US" b="1" dirty="0">
                <a:solidFill>
                  <a:srgbClr val="3333FF"/>
                </a:solidFill>
                <a:latin typeface="Times New Roman" pitchFamily="18" charset="0"/>
              </a:rPr>
              <a:t>Cascading roll backs can be avoided by a modification to a 2PL called </a:t>
            </a:r>
            <a:r>
              <a:rPr lang="en-US" altLang="en-US" b="1" u="sng" dirty="0">
                <a:solidFill>
                  <a:srgbClr val="3333FF"/>
                </a:solidFill>
                <a:latin typeface="Times New Roman" pitchFamily="18" charset="0"/>
              </a:rPr>
              <a:t>Strict 2PL protocol</a:t>
            </a:r>
          </a:p>
        </p:txBody>
      </p:sp>
    </p:spTree>
    <p:extLst>
      <p:ext uri="{BB962C8B-B14F-4D97-AF65-F5344CB8AC3E}">
        <p14:creationId xmlns:p14="http://schemas.microsoft.com/office/powerpoint/2010/main" val="884859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4" name="Rectangle 3"/>
          <p:cNvSpPr/>
          <p:nvPr/>
        </p:nvSpPr>
        <p:spPr>
          <a:xfrm>
            <a:off x="152400" y="865762"/>
            <a:ext cx="8763000" cy="6001643"/>
          </a:xfrm>
          <a:prstGeom prst="rect">
            <a:avLst/>
          </a:prstGeom>
        </p:spPr>
        <p:txBody>
          <a:bodyPr wrap="square">
            <a:spAutoFit/>
          </a:bodyPr>
          <a:lstStyle/>
          <a:p>
            <a:pPr marL="463550" indent="-463550" algn="just">
              <a:lnSpc>
                <a:spcPct val="150000"/>
              </a:lnSpc>
              <a:buFont typeface="Wingdings" panose="05000000000000000000" pitchFamily="2" charset="2"/>
              <a:buChar char="q"/>
            </a:pPr>
            <a:r>
              <a:rPr lang="en-US" altLang="en-US" sz="2000" b="1" i="1" dirty="0" smtClean="0">
                <a:latin typeface="Cambria" panose="02040503050406030204" pitchFamily="18" charset="0"/>
              </a:rPr>
              <a:t>Lock based protocols ensure conflict serializability  but it causes 2 problems </a:t>
            </a:r>
            <a:endParaRPr lang="en-US" altLang="en-US" sz="2000" b="1" i="1" dirty="0">
              <a:latin typeface="Cambria" panose="02040503050406030204" pitchFamily="18" charset="0"/>
            </a:endParaRPr>
          </a:p>
          <a:p>
            <a:pPr lvl="2" indent="-457200" algn="just">
              <a:lnSpc>
                <a:spcPct val="150000"/>
              </a:lnSpc>
              <a:buFont typeface="Wingdings" panose="05000000000000000000" pitchFamily="2" charset="2"/>
              <a:buChar char="Ø"/>
            </a:pPr>
            <a:r>
              <a:rPr lang="en-US" altLang="en-US" b="1" dirty="0">
                <a:latin typeface="Cambria" panose="02040503050406030204" pitchFamily="18" charset="0"/>
              </a:rPr>
              <a:t>Deadlock and</a:t>
            </a:r>
          </a:p>
          <a:p>
            <a:pPr lvl="2" indent="-457200" algn="just">
              <a:lnSpc>
                <a:spcPct val="150000"/>
              </a:lnSpc>
              <a:buFont typeface="Wingdings" panose="05000000000000000000" pitchFamily="2" charset="2"/>
              <a:buChar char="Ø"/>
            </a:pPr>
            <a:r>
              <a:rPr lang="en-US" altLang="en-US" b="1" dirty="0" smtClean="0">
                <a:latin typeface="Cambria" panose="02040503050406030204" pitchFamily="18" charset="0"/>
              </a:rPr>
              <a:t>Starvation</a:t>
            </a:r>
          </a:p>
          <a:p>
            <a:pPr marL="463550" lvl="1" indent="-463550" algn="just">
              <a:lnSpc>
                <a:spcPct val="150000"/>
              </a:lnSpc>
              <a:buFont typeface="Wingdings" panose="05000000000000000000" pitchFamily="2" charset="2"/>
              <a:buChar char="q"/>
            </a:pPr>
            <a:r>
              <a:rPr lang="en-US" altLang="en-US" b="1" dirty="0" smtClean="0">
                <a:latin typeface="Cambria" panose="02040503050406030204" pitchFamily="18" charset="0"/>
              </a:rPr>
              <a:t>The alternative approaches to control concurrency are</a:t>
            </a:r>
          </a:p>
          <a:p>
            <a:pPr marL="914400" lvl="1" indent="-450850" algn="just">
              <a:lnSpc>
                <a:spcPct val="150000"/>
              </a:lnSpc>
              <a:buFont typeface="+mj-lt"/>
              <a:buAutoNum type="arabicParenR"/>
            </a:pPr>
            <a:r>
              <a:rPr lang="en-US" altLang="en-US" b="1" dirty="0" smtClean="0">
                <a:latin typeface="Cambria" panose="02040503050406030204" pitchFamily="18" charset="0"/>
              </a:rPr>
              <a:t>Timestamp-Based Protocols</a:t>
            </a:r>
          </a:p>
          <a:p>
            <a:pPr marL="914400" lvl="1" indent="-450850" algn="just">
              <a:lnSpc>
                <a:spcPct val="150000"/>
              </a:lnSpc>
              <a:buFont typeface="+mj-lt"/>
              <a:buAutoNum type="arabicParenR"/>
            </a:pPr>
            <a:r>
              <a:rPr lang="en-US" altLang="en-US" b="1" dirty="0" smtClean="0">
                <a:latin typeface="Cambria" panose="02040503050406030204" pitchFamily="18" charset="0"/>
              </a:rPr>
              <a:t>Validation Based Protocols</a:t>
            </a:r>
          </a:p>
          <a:p>
            <a:pPr marL="342900" lvl="1" indent="-342900" algn="just">
              <a:lnSpc>
                <a:spcPct val="150000"/>
              </a:lnSpc>
              <a:buAutoNum type="arabicParenR"/>
              <a:tabLst>
                <a:tab pos="463550" algn="l"/>
              </a:tabLst>
            </a:pPr>
            <a:r>
              <a:rPr lang="en-US" altLang="en-US" b="1" dirty="0" smtClean="0">
                <a:latin typeface="Cambria" panose="02040503050406030204" pitchFamily="18" charset="0"/>
              </a:rPr>
              <a:t>Timestamp-Based Protocols</a:t>
            </a:r>
          </a:p>
          <a:p>
            <a:pPr marL="879475" lvl="4" indent="-422275" algn="just">
              <a:lnSpc>
                <a:spcPct val="150000"/>
              </a:lnSpc>
              <a:buFont typeface="Wingdings" panose="05000000000000000000" pitchFamily="2" charset="2"/>
              <a:buChar char="q"/>
              <a:defRPr/>
            </a:pPr>
            <a:r>
              <a:rPr lang="en-US" dirty="0">
                <a:latin typeface="Cambria" panose="02040503050406030204" pitchFamily="18" charset="0"/>
              </a:rPr>
              <a:t>The  Timestamp methods for concurrency control does not need any locks and therefore there are no deadlocks</a:t>
            </a:r>
          </a:p>
          <a:p>
            <a:pPr marL="879475" lvl="4" indent="-422275" algn="just">
              <a:lnSpc>
                <a:spcPct val="150000"/>
              </a:lnSpc>
              <a:buFont typeface="Wingdings" panose="05000000000000000000" pitchFamily="2" charset="2"/>
              <a:buChar char="q"/>
              <a:defRPr/>
            </a:pPr>
            <a:r>
              <a:rPr lang="en-US" dirty="0">
                <a:latin typeface="Cambria" panose="02040503050406030204" pitchFamily="18" charset="0"/>
              </a:rPr>
              <a:t>Locking methods generally prevent conflicts by making transactions to wait.</a:t>
            </a:r>
          </a:p>
          <a:p>
            <a:pPr marL="879475" lvl="4" indent="-422275" algn="just">
              <a:lnSpc>
                <a:spcPct val="150000"/>
              </a:lnSpc>
              <a:buFont typeface="Wingdings" panose="05000000000000000000" pitchFamily="2" charset="2"/>
              <a:buChar char="q"/>
              <a:defRPr/>
            </a:pPr>
            <a:r>
              <a:rPr lang="en-US" dirty="0">
                <a:latin typeface="Cambria" panose="02040503050406030204" pitchFamily="18" charset="0"/>
              </a:rPr>
              <a:t>Timestamp methods do not make the transactions wait. </a:t>
            </a:r>
            <a:endParaRPr lang="en-US" dirty="0" smtClean="0">
              <a:latin typeface="Cambria" panose="02040503050406030204" pitchFamily="18" charset="0"/>
            </a:endParaRPr>
          </a:p>
          <a:p>
            <a:pPr marL="879475" lvl="4" indent="-422275" algn="just">
              <a:lnSpc>
                <a:spcPct val="150000"/>
              </a:lnSpc>
              <a:buFont typeface="Wingdings" panose="05000000000000000000" pitchFamily="2" charset="2"/>
              <a:buChar char="q"/>
              <a:defRPr/>
            </a:pPr>
            <a:r>
              <a:rPr lang="en-US" dirty="0" smtClean="0">
                <a:latin typeface="Cambria" panose="02040503050406030204" pitchFamily="18" charset="0"/>
              </a:rPr>
              <a:t>In </a:t>
            </a:r>
            <a:r>
              <a:rPr lang="en-US" dirty="0">
                <a:latin typeface="Cambria" panose="02040503050406030204" pitchFamily="18" charset="0"/>
              </a:rPr>
              <a:t>this method, Transactions involved in a conflict are simply rolled back and restarted</a:t>
            </a:r>
            <a:r>
              <a:rPr lang="en-US" dirty="0" smtClean="0">
                <a:latin typeface="Cambria" panose="02040503050406030204" pitchFamily="18" charset="0"/>
              </a:rPr>
              <a:t>.</a:t>
            </a:r>
            <a:endParaRPr lang="en-US" altLang="en-US" b="1" dirty="0" smtClean="0">
              <a:latin typeface="Cambria" panose="02040503050406030204" pitchFamily="18" charset="0"/>
            </a:endParaRPr>
          </a:p>
        </p:txBody>
      </p:sp>
    </p:spTree>
    <p:extLst>
      <p:ext uri="{BB962C8B-B14F-4D97-AF65-F5344CB8AC3E}">
        <p14:creationId xmlns:p14="http://schemas.microsoft.com/office/powerpoint/2010/main" val="585894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4" name="Rectangle 3"/>
          <p:cNvSpPr/>
          <p:nvPr/>
        </p:nvSpPr>
        <p:spPr>
          <a:xfrm>
            <a:off x="152400" y="865762"/>
            <a:ext cx="8763000" cy="5857950"/>
          </a:xfrm>
          <a:prstGeom prst="rect">
            <a:avLst/>
          </a:prstGeom>
        </p:spPr>
        <p:txBody>
          <a:bodyPr wrap="square">
            <a:spAutoFit/>
          </a:bodyPr>
          <a:lstStyle/>
          <a:p>
            <a:pPr marL="463550" indent="-463550" algn="just">
              <a:lnSpc>
                <a:spcPct val="150000"/>
              </a:lnSpc>
              <a:buFont typeface="Wingdings" panose="05000000000000000000" pitchFamily="2" charset="2"/>
              <a:buChar char="q"/>
            </a:pPr>
            <a:r>
              <a:rPr lang="en-US" dirty="0">
                <a:latin typeface="Cambria" panose="02040503050406030204" pitchFamily="18" charset="0"/>
              </a:rPr>
              <a:t>The most commonly used concurrency protocol is the timestamp based protocol. This protocol uses either system time or logical counter as a timestamp.</a:t>
            </a:r>
          </a:p>
          <a:p>
            <a:pPr marL="463550" indent="-463550" algn="just">
              <a:lnSpc>
                <a:spcPct val="150000"/>
              </a:lnSpc>
              <a:buFont typeface="Wingdings" panose="05000000000000000000" pitchFamily="2" charset="2"/>
              <a:buChar char="q"/>
            </a:pPr>
            <a:r>
              <a:rPr lang="en-US" dirty="0">
                <a:latin typeface="Cambria" panose="02040503050406030204" pitchFamily="18" charset="0"/>
              </a:rPr>
              <a:t>Lock-based protocols manage the order between the conflicting pairs among transactions at the time of execution, whereas timestamp-based protocols start working as soon as a transaction is created.</a:t>
            </a:r>
          </a:p>
          <a:p>
            <a:pPr marL="463550" indent="-463550" algn="just">
              <a:lnSpc>
                <a:spcPct val="150000"/>
              </a:lnSpc>
              <a:buFont typeface="Wingdings" panose="05000000000000000000" pitchFamily="2" charset="2"/>
              <a:buChar char="q"/>
            </a:pPr>
            <a:r>
              <a:rPr lang="en-US" dirty="0">
                <a:latin typeface="Cambria" panose="02040503050406030204" pitchFamily="18" charset="0"/>
              </a:rPr>
              <a:t>Every transaction has a timestamp associated with it, and the ordering is determined by the age of the transaction. A transaction created at 0002 clock time would be older than all other transactions that come after it. For example, any transaction 'y' entering the system at 0004 is two seconds younger and the priority would be given to the older one.</a:t>
            </a:r>
          </a:p>
          <a:p>
            <a:pPr marL="463550" indent="-463550" algn="just">
              <a:lnSpc>
                <a:spcPct val="150000"/>
              </a:lnSpc>
              <a:buFont typeface="Wingdings" panose="05000000000000000000" pitchFamily="2" charset="2"/>
              <a:buChar char="q"/>
            </a:pPr>
            <a:r>
              <a:rPr lang="en-US" dirty="0">
                <a:latin typeface="Cambria" panose="02040503050406030204" pitchFamily="18" charset="0"/>
              </a:rPr>
              <a:t>In addition, every data item is given the latest read and write-timestamp. This lets the system know when the last ‘read and write’ operation was performed on the data item.</a:t>
            </a:r>
          </a:p>
          <a:p>
            <a:pPr marL="463550" indent="-463550" algn="just">
              <a:lnSpc>
                <a:spcPct val="150000"/>
              </a:lnSpc>
              <a:buFont typeface="Wingdings" panose="05000000000000000000" pitchFamily="2" charset="2"/>
              <a:buChar char="q"/>
            </a:pPr>
            <a:endParaRPr lang="en-US" altLang="en-US" b="1" dirty="0" smtClean="0">
              <a:latin typeface="Cambria" panose="02040503050406030204" pitchFamily="18" charset="0"/>
            </a:endParaRPr>
          </a:p>
        </p:txBody>
      </p:sp>
    </p:spTree>
    <p:extLst>
      <p:ext uri="{BB962C8B-B14F-4D97-AF65-F5344CB8AC3E}">
        <p14:creationId xmlns:p14="http://schemas.microsoft.com/office/powerpoint/2010/main" val="2065111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4" name="Rectangle 3"/>
          <p:cNvSpPr/>
          <p:nvPr/>
        </p:nvSpPr>
        <p:spPr>
          <a:xfrm>
            <a:off x="152400" y="865762"/>
            <a:ext cx="8763000" cy="6324808"/>
          </a:xfrm>
          <a:prstGeom prst="rect">
            <a:avLst/>
          </a:prstGeom>
        </p:spPr>
        <p:txBody>
          <a:bodyPr wrap="square">
            <a:spAutoFit/>
          </a:bodyPr>
          <a:lstStyle/>
          <a:p>
            <a:pPr algn="just">
              <a:lnSpc>
                <a:spcPct val="150000"/>
              </a:lnSpc>
            </a:pPr>
            <a:r>
              <a:rPr lang="en-US" dirty="0">
                <a:latin typeface="Cambria" panose="02040503050406030204" pitchFamily="18" charset="0"/>
              </a:rPr>
              <a:t>Timestamp Ordering Protocol</a:t>
            </a:r>
          </a:p>
          <a:p>
            <a:pPr marL="285750" indent="-285750" algn="just">
              <a:lnSpc>
                <a:spcPct val="150000"/>
              </a:lnSpc>
              <a:buFont typeface="Wingdings" panose="05000000000000000000" pitchFamily="2" charset="2"/>
              <a:buChar char="q"/>
            </a:pPr>
            <a:r>
              <a:rPr lang="en-US" dirty="0">
                <a:latin typeface="Cambria" panose="02040503050406030204" pitchFamily="18" charset="0"/>
              </a:rPr>
              <a:t>The timestamp-ordering protocol ensures serializability among transactions in their conflicting read and write operations. </a:t>
            </a:r>
            <a:endParaRPr lang="en-US" dirty="0" smtClean="0">
              <a:latin typeface="Cambria" panose="02040503050406030204" pitchFamily="18" charset="0"/>
            </a:endParaRPr>
          </a:p>
          <a:p>
            <a:pPr marL="285750" indent="-285750" algn="just">
              <a:lnSpc>
                <a:spcPct val="150000"/>
              </a:lnSpc>
              <a:buFont typeface="Wingdings" panose="05000000000000000000" pitchFamily="2" charset="2"/>
              <a:buChar char="q"/>
            </a:pPr>
            <a:r>
              <a:rPr lang="en-US" dirty="0" smtClean="0">
                <a:latin typeface="Cambria" panose="02040503050406030204" pitchFamily="18" charset="0"/>
              </a:rPr>
              <a:t>This </a:t>
            </a:r>
            <a:r>
              <a:rPr lang="en-US" dirty="0">
                <a:latin typeface="Cambria" panose="02040503050406030204" pitchFamily="18" charset="0"/>
              </a:rPr>
              <a:t>is the responsibility of the protocol system that the conflicting pair of tasks should be executed according to the timestamp values of the transactions</a:t>
            </a:r>
            <a:r>
              <a:rPr lang="en-US" dirty="0" smtClean="0">
                <a:latin typeface="Cambria" panose="02040503050406030204" pitchFamily="18" charset="0"/>
              </a:rPr>
              <a:t>.</a:t>
            </a:r>
          </a:p>
          <a:p>
            <a:pPr marL="914400" lvl="1" indent="-457200" algn="just">
              <a:lnSpc>
                <a:spcPct val="150000"/>
              </a:lnSpc>
              <a:buFont typeface="+mj-lt"/>
              <a:buAutoNum type="arabicParenR"/>
            </a:pPr>
            <a:r>
              <a:rPr lang="en-US" b="1" dirty="0" smtClean="0">
                <a:solidFill>
                  <a:srgbClr val="FF0000"/>
                </a:solidFill>
                <a:latin typeface="Cambria" panose="02040503050406030204" pitchFamily="18" charset="0"/>
              </a:rPr>
              <a:t>Timestamp of a transaction is a unique identifier determined by system clock or logical counter</a:t>
            </a:r>
            <a:endParaRPr lang="en-US" b="1" dirty="0">
              <a:solidFill>
                <a:srgbClr val="FF0000"/>
              </a:solidFill>
              <a:latin typeface="Cambria" panose="02040503050406030204" pitchFamily="18" charset="0"/>
            </a:endParaRPr>
          </a:p>
          <a:p>
            <a:pPr lvl="2" algn="just">
              <a:lnSpc>
                <a:spcPct val="150000"/>
              </a:lnSpc>
            </a:pPr>
            <a:r>
              <a:rPr lang="en-US" b="1" dirty="0">
                <a:solidFill>
                  <a:srgbClr val="3333FF"/>
                </a:solidFill>
                <a:latin typeface="Cambria" panose="02040503050406030204" pitchFamily="18" charset="0"/>
              </a:rPr>
              <a:t>The timestamp of transaction </a:t>
            </a:r>
            <a:r>
              <a:rPr lang="en-US" b="1" dirty="0" err="1">
                <a:solidFill>
                  <a:srgbClr val="3333FF"/>
                </a:solidFill>
                <a:latin typeface="Cambria" panose="02040503050406030204" pitchFamily="18" charset="0"/>
              </a:rPr>
              <a:t>T</a:t>
            </a:r>
            <a:r>
              <a:rPr lang="en-US" b="1" baseline="-25000" dirty="0" err="1">
                <a:solidFill>
                  <a:srgbClr val="3333FF"/>
                </a:solidFill>
                <a:latin typeface="Cambria" panose="02040503050406030204" pitchFamily="18" charset="0"/>
              </a:rPr>
              <a:t>i</a:t>
            </a:r>
            <a:r>
              <a:rPr lang="en-US" b="1" dirty="0">
                <a:solidFill>
                  <a:srgbClr val="3333FF"/>
                </a:solidFill>
                <a:latin typeface="Cambria" panose="02040503050406030204" pitchFamily="18" charset="0"/>
              </a:rPr>
              <a:t> is denoted as TS(</a:t>
            </a:r>
            <a:r>
              <a:rPr lang="en-US" b="1" dirty="0" err="1">
                <a:solidFill>
                  <a:srgbClr val="3333FF"/>
                </a:solidFill>
                <a:latin typeface="Cambria" panose="02040503050406030204" pitchFamily="18" charset="0"/>
              </a:rPr>
              <a:t>T</a:t>
            </a:r>
            <a:r>
              <a:rPr lang="en-US" b="1" baseline="-25000" dirty="0" err="1">
                <a:solidFill>
                  <a:srgbClr val="3333FF"/>
                </a:solidFill>
                <a:latin typeface="Cambria" panose="02040503050406030204" pitchFamily="18" charset="0"/>
              </a:rPr>
              <a:t>i</a:t>
            </a:r>
            <a:r>
              <a:rPr lang="en-US" b="1" dirty="0" smtClean="0">
                <a:solidFill>
                  <a:srgbClr val="3333FF"/>
                </a:solidFill>
                <a:latin typeface="Cambria" panose="02040503050406030204" pitchFamily="18" charset="0"/>
              </a:rPr>
              <a:t>).</a:t>
            </a:r>
          </a:p>
          <a:p>
            <a:pPr lvl="2" indent="-519113" algn="just">
              <a:lnSpc>
                <a:spcPct val="150000"/>
              </a:lnSpc>
            </a:pPr>
            <a:r>
              <a:rPr lang="en-US" b="1" dirty="0" smtClean="0">
                <a:solidFill>
                  <a:srgbClr val="FF0000"/>
                </a:solidFill>
                <a:latin typeface="Cambria" panose="02040503050406030204" pitchFamily="18" charset="0"/>
              </a:rPr>
              <a:t>2)	Read Timestamp </a:t>
            </a:r>
            <a:r>
              <a:rPr lang="en-US" b="1" dirty="0">
                <a:solidFill>
                  <a:srgbClr val="FF0000"/>
                </a:solidFill>
                <a:latin typeface="Cambria" panose="02040503050406030204" pitchFamily="18" charset="0"/>
              </a:rPr>
              <a:t>of a </a:t>
            </a:r>
            <a:r>
              <a:rPr lang="en-US" b="1" dirty="0" smtClean="0">
                <a:solidFill>
                  <a:srgbClr val="FF0000"/>
                </a:solidFill>
                <a:latin typeface="Cambria" panose="02040503050406030204" pitchFamily="18" charset="0"/>
              </a:rPr>
              <a:t>data item is the timestamp of a transaction  where the last read has done</a:t>
            </a:r>
            <a:endParaRPr lang="en-US" b="1" dirty="0">
              <a:solidFill>
                <a:srgbClr val="FF0000"/>
              </a:solidFill>
              <a:latin typeface="Cambria" panose="02040503050406030204" pitchFamily="18" charset="0"/>
            </a:endParaRPr>
          </a:p>
          <a:p>
            <a:pPr lvl="2" algn="just">
              <a:lnSpc>
                <a:spcPct val="150000"/>
              </a:lnSpc>
            </a:pPr>
            <a:r>
              <a:rPr lang="en-US" b="1" dirty="0" smtClean="0">
                <a:solidFill>
                  <a:srgbClr val="3333FF"/>
                </a:solidFill>
                <a:latin typeface="Cambria" panose="02040503050406030204" pitchFamily="18" charset="0"/>
              </a:rPr>
              <a:t>Read </a:t>
            </a:r>
            <a:r>
              <a:rPr lang="en-US" b="1" dirty="0">
                <a:solidFill>
                  <a:srgbClr val="3333FF"/>
                </a:solidFill>
                <a:latin typeface="Cambria" panose="02040503050406030204" pitchFamily="18" charset="0"/>
              </a:rPr>
              <a:t>time-stamp of data-item X is denoted by </a:t>
            </a:r>
            <a:r>
              <a:rPr lang="en-US" b="1" dirty="0" smtClean="0">
                <a:solidFill>
                  <a:srgbClr val="3333FF"/>
                </a:solidFill>
                <a:latin typeface="Cambria" panose="02040503050406030204" pitchFamily="18" charset="0"/>
              </a:rPr>
              <a:t>R-TS(X).</a:t>
            </a:r>
          </a:p>
          <a:p>
            <a:pPr marL="463550" lvl="2" indent="-122238" algn="just">
              <a:lnSpc>
                <a:spcPct val="150000"/>
              </a:lnSpc>
            </a:pPr>
            <a:r>
              <a:rPr lang="en-US" b="1" dirty="0" smtClean="0">
                <a:solidFill>
                  <a:srgbClr val="FF0000"/>
                </a:solidFill>
                <a:latin typeface="Cambria" panose="02040503050406030204" pitchFamily="18" charset="0"/>
              </a:rPr>
              <a:t>3)	Write Timestamp </a:t>
            </a:r>
            <a:r>
              <a:rPr lang="en-US" b="1" dirty="0">
                <a:solidFill>
                  <a:srgbClr val="FF0000"/>
                </a:solidFill>
                <a:latin typeface="Cambria" panose="02040503050406030204" pitchFamily="18" charset="0"/>
              </a:rPr>
              <a:t>of a data item is the timestamp of a transaction  where </a:t>
            </a:r>
            <a:r>
              <a:rPr lang="en-US" b="1" dirty="0" smtClean="0">
                <a:solidFill>
                  <a:srgbClr val="FF0000"/>
                </a:solidFill>
                <a:latin typeface="Cambria" panose="02040503050406030204" pitchFamily="18" charset="0"/>
              </a:rPr>
              <a:t>	the </a:t>
            </a:r>
            <a:r>
              <a:rPr lang="en-US" b="1" dirty="0">
                <a:solidFill>
                  <a:srgbClr val="FF0000"/>
                </a:solidFill>
                <a:latin typeface="Cambria" panose="02040503050406030204" pitchFamily="18" charset="0"/>
              </a:rPr>
              <a:t>last </a:t>
            </a:r>
            <a:r>
              <a:rPr lang="en-US" b="1" dirty="0" smtClean="0">
                <a:solidFill>
                  <a:srgbClr val="FF0000"/>
                </a:solidFill>
                <a:latin typeface="Cambria" panose="02040503050406030204" pitchFamily="18" charset="0"/>
              </a:rPr>
              <a:t> write has </a:t>
            </a:r>
            <a:r>
              <a:rPr lang="en-US" b="1" dirty="0">
                <a:solidFill>
                  <a:srgbClr val="FF0000"/>
                </a:solidFill>
                <a:latin typeface="Cambria" panose="02040503050406030204" pitchFamily="18" charset="0"/>
              </a:rPr>
              <a:t>done</a:t>
            </a:r>
          </a:p>
          <a:p>
            <a:pPr lvl="2" algn="just">
              <a:lnSpc>
                <a:spcPct val="150000"/>
              </a:lnSpc>
            </a:pPr>
            <a:r>
              <a:rPr lang="en-US" b="1" dirty="0" smtClean="0">
                <a:solidFill>
                  <a:srgbClr val="3333FF"/>
                </a:solidFill>
                <a:latin typeface="Cambria" panose="02040503050406030204" pitchFamily="18" charset="0"/>
              </a:rPr>
              <a:t>Write </a:t>
            </a:r>
            <a:r>
              <a:rPr lang="en-US" b="1" dirty="0">
                <a:solidFill>
                  <a:srgbClr val="3333FF"/>
                </a:solidFill>
                <a:latin typeface="Cambria" panose="02040503050406030204" pitchFamily="18" charset="0"/>
              </a:rPr>
              <a:t>time-stamp of data-item X is denoted by </a:t>
            </a:r>
            <a:r>
              <a:rPr lang="en-US" b="1" dirty="0" smtClean="0">
                <a:solidFill>
                  <a:srgbClr val="3333FF"/>
                </a:solidFill>
                <a:latin typeface="Cambria" panose="02040503050406030204" pitchFamily="18" charset="0"/>
              </a:rPr>
              <a:t>W-TS(X</a:t>
            </a:r>
            <a:r>
              <a:rPr lang="en-US" b="1" dirty="0">
                <a:solidFill>
                  <a:srgbClr val="3333FF"/>
                </a:solidFill>
                <a:latin typeface="Cambria" panose="02040503050406030204" pitchFamily="18" charset="0"/>
              </a:rPr>
              <a:t>).</a:t>
            </a:r>
          </a:p>
          <a:p>
            <a:pPr marL="463550" indent="-463550" algn="just">
              <a:lnSpc>
                <a:spcPct val="150000"/>
              </a:lnSpc>
              <a:buFont typeface="Wingdings" panose="05000000000000000000" pitchFamily="2" charset="2"/>
              <a:buChar char="q"/>
            </a:pPr>
            <a:endParaRPr lang="en-US" altLang="en-US" b="1" dirty="0" smtClean="0">
              <a:latin typeface="Cambria" panose="02040503050406030204" pitchFamily="18" charset="0"/>
            </a:endParaRPr>
          </a:p>
        </p:txBody>
      </p:sp>
    </p:spTree>
    <p:extLst>
      <p:ext uri="{BB962C8B-B14F-4D97-AF65-F5344CB8AC3E}">
        <p14:creationId xmlns:p14="http://schemas.microsoft.com/office/powerpoint/2010/main" val="893016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a:t>
            </a:r>
            <a:r>
              <a:rPr lang="en-US" b="1" dirty="0" smtClean="0">
                <a:latin typeface="Cambria" panose="02040503050406030204" pitchFamily="18" charset="0"/>
              </a:rPr>
              <a:t>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4" name="Rectangle 3"/>
          <p:cNvSpPr/>
          <p:nvPr/>
        </p:nvSpPr>
        <p:spPr>
          <a:xfrm>
            <a:off x="152400" y="865762"/>
            <a:ext cx="8763000" cy="5442452"/>
          </a:xfrm>
          <a:prstGeom prst="rect">
            <a:avLst/>
          </a:prstGeom>
        </p:spPr>
        <p:txBody>
          <a:bodyPr wrap="square">
            <a:spAutoFit/>
          </a:bodyPr>
          <a:lstStyle/>
          <a:p>
            <a:pPr algn="just">
              <a:lnSpc>
                <a:spcPct val="150000"/>
              </a:lnSpc>
            </a:pPr>
            <a:r>
              <a:rPr lang="en-US" dirty="0">
                <a:latin typeface="Cambria" panose="02040503050406030204" pitchFamily="18" charset="0"/>
              </a:rPr>
              <a:t>Timestamp ordering protocol works as follows −</a:t>
            </a:r>
          </a:p>
          <a:p>
            <a:pPr algn="just">
              <a:lnSpc>
                <a:spcPct val="150000"/>
              </a:lnSpc>
            </a:pPr>
            <a:r>
              <a:rPr lang="en-US" b="1" dirty="0">
                <a:latin typeface="Cambria" panose="02040503050406030204" pitchFamily="18" charset="0"/>
              </a:rPr>
              <a:t>If a transaction </a:t>
            </a:r>
            <a:r>
              <a:rPr lang="en-US" b="1" dirty="0" err="1">
                <a:latin typeface="Cambria" panose="02040503050406030204" pitchFamily="18" charset="0"/>
              </a:rPr>
              <a:t>Ti</a:t>
            </a:r>
            <a:r>
              <a:rPr lang="en-US" b="1" dirty="0">
                <a:latin typeface="Cambria" panose="02040503050406030204" pitchFamily="18" charset="0"/>
              </a:rPr>
              <a:t> issues a read(X) operation −</a:t>
            </a:r>
            <a:endParaRPr lang="en-US" dirty="0">
              <a:latin typeface="Cambria" panose="02040503050406030204" pitchFamily="18" charset="0"/>
            </a:endParaRPr>
          </a:p>
          <a:p>
            <a:pPr lvl="1" algn="just">
              <a:lnSpc>
                <a:spcPct val="150000"/>
              </a:lnSpc>
            </a:pPr>
            <a:r>
              <a:rPr lang="en-US" dirty="0">
                <a:latin typeface="Cambria" panose="02040503050406030204" pitchFamily="18" charset="0"/>
              </a:rPr>
              <a:t>If TS(</a:t>
            </a:r>
            <a:r>
              <a:rPr lang="en-US" dirty="0" err="1">
                <a:latin typeface="Cambria" panose="02040503050406030204" pitchFamily="18" charset="0"/>
              </a:rPr>
              <a:t>Ti</a:t>
            </a:r>
            <a:r>
              <a:rPr lang="en-US" dirty="0">
                <a:latin typeface="Cambria" panose="02040503050406030204" pitchFamily="18" charset="0"/>
              </a:rPr>
              <a:t>) &lt; </a:t>
            </a:r>
            <a:r>
              <a:rPr lang="en-US" dirty="0" smtClean="0">
                <a:latin typeface="Cambria" panose="02040503050406030204" pitchFamily="18" charset="0"/>
              </a:rPr>
              <a:t>W-TS(X</a:t>
            </a:r>
            <a:r>
              <a:rPr lang="en-US" dirty="0">
                <a:latin typeface="Cambria" panose="02040503050406030204" pitchFamily="18" charset="0"/>
              </a:rPr>
              <a:t>)</a:t>
            </a:r>
          </a:p>
          <a:p>
            <a:pPr lvl="2" algn="just">
              <a:lnSpc>
                <a:spcPct val="150000"/>
              </a:lnSpc>
            </a:pPr>
            <a:r>
              <a:rPr lang="en-US" dirty="0">
                <a:latin typeface="Cambria" panose="02040503050406030204" pitchFamily="18" charset="0"/>
              </a:rPr>
              <a:t>Operation rejected.</a:t>
            </a:r>
          </a:p>
          <a:p>
            <a:pPr lvl="1" algn="just">
              <a:lnSpc>
                <a:spcPct val="150000"/>
              </a:lnSpc>
            </a:pPr>
            <a:r>
              <a:rPr lang="en-US" dirty="0">
                <a:latin typeface="Cambria" panose="02040503050406030204" pitchFamily="18" charset="0"/>
              </a:rPr>
              <a:t>If TS(</a:t>
            </a:r>
            <a:r>
              <a:rPr lang="en-US" dirty="0" err="1">
                <a:latin typeface="Cambria" panose="02040503050406030204" pitchFamily="18" charset="0"/>
              </a:rPr>
              <a:t>Ti</a:t>
            </a:r>
            <a:r>
              <a:rPr lang="en-US" dirty="0">
                <a:latin typeface="Cambria" panose="02040503050406030204" pitchFamily="18" charset="0"/>
              </a:rPr>
              <a:t>) &gt;= </a:t>
            </a:r>
            <a:r>
              <a:rPr lang="en-US" dirty="0" smtClean="0">
                <a:latin typeface="Cambria" panose="02040503050406030204" pitchFamily="18" charset="0"/>
              </a:rPr>
              <a:t>W-TS(X</a:t>
            </a:r>
            <a:r>
              <a:rPr lang="en-US" dirty="0">
                <a:latin typeface="Cambria" panose="02040503050406030204" pitchFamily="18" charset="0"/>
              </a:rPr>
              <a:t>)</a:t>
            </a:r>
          </a:p>
          <a:p>
            <a:pPr lvl="2" algn="just">
              <a:lnSpc>
                <a:spcPct val="150000"/>
              </a:lnSpc>
            </a:pPr>
            <a:r>
              <a:rPr lang="en-US" dirty="0">
                <a:latin typeface="Cambria" panose="02040503050406030204" pitchFamily="18" charset="0"/>
              </a:rPr>
              <a:t>Operation executed.</a:t>
            </a:r>
          </a:p>
          <a:p>
            <a:pPr lvl="1" algn="just">
              <a:lnSpc>
                <a:spcPct val="150000"/>
              </a:lnSpc>
            </a:pPr>
            <a:r>
              <a:rPr lang="en-US" dirty="0">
                <a:latin typeface="Cambria" panose="02040503050406030204" pitchFamily="18" charset="0"/>
              </a:rPr>
              <a:t>All data-item timestamps updated.</a:t>
            </a:r>
          </a:p>
          <a:p>
            <a:pPr algn="just">
              <a:lnSpc>
                <a:spcPct val="150000"/>
              </a:lnSpc>
            </a:pPr>
            <a:r>
              <a:rPr lang="en-US" b="1" dirty="0">
                <a:latin typeface="Cambria" panose="02040503050406030204" pitchFamily="18" charset="0"/>
              </a:rPr>
              <a:t>If a transaction </a:t>
            </a:r>
            <a:r>
              <a:rPr lang="en-US" b="1" dirty="0" err="1">
                <a:latin typeface="Cambria" panose="02040503050406030204" pitchFamily="18" charset="0"/>
              </a:rPr>
              <a:t>Ti</a:t>
            </a:r>
            <a:r>
              <a:rPr lang="en-US" b="1" dirty="0">
                <a:latin typeface="Cambria" panose="02040503050406030204" pitchFamily="18" charset="0"/>
              </a:rPr>
              <a:t> issues a write(X) operation −</a:t>
            </a:r>
            <a:endParaRPr lang="en-US" dirty="0">
              <a:latin typeface="Cambria" panose="02040503050406030204" pitchFamily="18" charset="0"/>
            </a:endParaRPr>
          </a:p>
          <a:p>
            <a:pPr lvl="1" algn="just">
              <a:lnSpc>
                <a:spcPct val="150000"/>
              </a:lnSpc>
            </a:pPr>
            <a:r>
              <a:rPr lang="en-US" dirty="0">
                <a:latin typeface="Cambria" panose="02040503050406030204" pitchFamily="18" charset="0"/>
              </a:rPr>
              <a:t>If TS(</a:t>
            </a:r>
            <a:r>
              <a:rPr lang="en-US" dirty="0" err="1">
                <a:latin typeface="Cambria" panose="02040503050406030204" pitchFamily="18" charset="0"/>
              </a:rPr>
              <a:t>Ti</a:t>
            </a:r>
            <a:r>
              <a:rPr lang="en-US" dirty="0">
                <a:latin typeface="Cambria" panose="02040503050406030204" pitchFamily="18" charset="0"/>
              </a:rPr>
              <a:t>) &lt; </a:t>
            </a:r>
            <a:r>
              <a:rPr lang="en-US" dirty="0" smtClean="0">
                <a:latin typeface="Cambria" panose="02040503050406030204" pitchFamily="18" charset="0"/>
              </a:rPr>
              <a:t>R-TS(X</a:t>
            </a:r>
            <a:r>
              <a:rPr lang="en-US" dirty="0">
                <a:latin typeface="Cambria" panose="02040503050406030204" pitchFamily="18" charset="0"/>
              </a:rPr>
              <a:t>)</a:t>
            </a:r>
          </a:p>
          <a:p>
            <a:pPr lvl="2" algn="just">
              <a:lnSpc>
                <a:spcPct val="150000"/>
              </a:lnSpc>
            </a:pPr>
            <a:r>
              <a:rPr lang="en-US" dirty="0">
                <a:latin typeface="Cambria" panose="02040503050406030204" pitchFamily="18" charset="0"/>
              </a:rPr>
              <a:t>Operation rejected.</a:t>
            </a:r>
          </a:p>
          <a:p>
            <a:pPr lvl="1" algn="just">
              <a:lnSpc>
                <a:spcPct val="150000"/>
              </a:lnSpc>
            </a:pPr>
            <a:r>
              <a:rPr lang="en-US" dirty="0">
                <a:latin typeface="Cambria" panose="02040503050406030204" pitchFamily="18" charset="0"/>
              </a:rPr>
              <a:t>If TS(</a:t>
            </a:r>
            <a:r>
              <a:rPr lang="en-US" dirty="0" err="1">
                <a:latin typeface="Cambria" panose="02040503050406030204" pitchFamily="18" charset="0"/>
              </a:rPr>
              <a:t>Ti</a:t>
            </a:r>
            <a:r>
              <a:rPr lang="en-US" dirty="0">
                <a:latin typeface="Cambria" panose="02040503050406030204" pitchFamily="18" charset="0"/>
              </a:rPr>
              <a:t>) &lt; </a:t>
            </a:r>
            <a:r>
              <a:rPr lang="en-US" dirty="0" smtClean="0">
                <a:latin typeface="Cambria" panose="02040503050406030204" pitchFamily="18" charset="0"/>
              </a:rPr>
              <a:t>W-TS(X</a:t>
            </a:r>
            <a:r>
              <a:rPr lang="en-US" dirty="0">
                <a:latin typeface="Cambria" panose="02040503050406030204" pitchFamily="18" charset="0"/>
              </a:rPr>
              <a:t>)</a:t>
            </a:r>
          </a:p>
          <a:p>
            <a:pPr lvl="2" algn="just">
              <a:lnSpc>
                <a:spcPct val="150000"/>
              </a:lnSpc>
            </a:pPr>
            <a:r>
              <a:rPr lang="en-US" dirty="0">
                <a:latin typeface="Cambria" panose="02040503050406030204" pitchFamily="18" charset="0"/>
              </a:rPr>
              <a:t>Operation rejected and </a:t>
            </a:r>
            <a:r>
              <a:rPr lang="en-US" dirty="0" err="1">
                <a:latin typeface="Cambria" panose="02040503050406030204" pitchFamily="18" charset="0"/>
              </a:rPr>
              <a:t>Ti</a:t>
            </a:r>
            <a:r>
              <a:rPr lang="en-US" dirty="0">
                <a:latin typeface="Cambria" panose="02040503050406030204" pitchFamily="18" charset="0"/>
              </a:rPr>
              <a:t> rolled back.</a:t>
            </a:r>
          </a:p>
          <a:p>
            <a:pPr lvl="1" algn="just">
              <a:lnSpc>
                <a:spcPct val="150000"/>
              </a:lnSpc>
            </a:pPr>
            <a:r>
              <a:rPr lang="en-US" dirty="0">
                <a:latin typeface="Cambria" panose="02040503050406030204" pitchFamily="18" charset="0"/>
              </a:rPr>
              <a:t>Otherwise, operation executed.</a:t>
            </a:r>
          </a:p>
        </p:txBody>
      </p:sp>
    </p:spTree>
    <p:extLst>
      <p:ext uri="{BB962C8B-B14F-4D97-AF65-F5344CB8AC3E}">
        <p14:creationId xmlns:p14="http://schemas.microsoft.com/office/powerpoint/2010/main" val="2810726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a:t>
            </a:r>
            <a:r>
              <a:rPr lang="en-US" b="1" dirty="0" smtClean="0">
                <a:latin typeface="Cambria" panose="02040503050406030204" pitchFamily="18" charset="0"/>
              </a:rPr>
              <a:t>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10" name="TextBox 9"/>
          <p:cNvSpPr txBox="1"/>
          <p:nvPr/>
        </p:nvSpPr>
        <p:spPr>
          <a:xfrm>
            <a:off x="304800" y="990600"/>
            <a:ext cx="8534400" cy="369332"/>
          </a:xfrm>
          <a:prstGeom prst="rect">
            <a:avLst/>
          </a:prstGeom>
          <a:noFill/>
        </p:spPr>
        <p:txBody>
          <a:bodyPr wrap="square" rtlCol="0">
            <a:spAutoFit/>
          </a:bodyPr>
          <a:lstStyle/>
          <a:p>
            <a:endParaRPr lang="en-US" dirty="0"/>
          </a:p>
        </p:txBody>
      </p:sp>
      <p:sp>
        <p:nvSpPr>
          <p:cNvPr id="11" name="TextBox 10"/>
          <p:cNvSpPr txBox="1"/>
          <p:nvPr/>
        </p:nvSpPr>
        <p:spPr>
          <a:xfrm>
            <a:off x="294564" y="805934"/>
            <a:ext cx="8534400" cy="369332"/>
          </a:xfrm>
          <a:prstGeom prst="rect">
            <a:avLst/>
          </a:prstGeom>
          <a:noFill/>
        </p:spPr>
        <p:txBody>
          <a:bodyPr wrap="square" rtlCol="0">
            <a:spAutoFit/>
          </a:bodyPr>
          <a:lstStyle/>
          <a:p>
            <a:endParaRPr lang="en-US" dirty="0"/>
          </a:p>
        </p:txBody>
      </p:sp>
      <p:sp>
        <p:nvSpPr>
          <p:cNvPr id="14" name="Rectangle 3"/>
          <p:cNvSpPr>
            <a:spLocks noChangeArrowheads="1"/>
          </p:cNvSpPr>
          <p:nvPr/>
        </p:nvSpPr>
        <p:spPr bwMode="auto">
          <a:xfrm>
            <a:off x="152400" y="9906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7150" algn="l"/>
              </a:tabLst>
              <a:defRPr>
                <a:solidFill>
                  <a:schemeClr val="tx1"/>
                </a:solidFill>
                <a:latin typeface="Arial" pitchFamily="34" charset="0"/>
                <a:cs typeface="Arial" pitchFamily="34" charset="0"/>
              </a:defRPr>
            </a:lvl1pPr>
            <a:lvl2pPr fontAlgn="base">
              <a:spcBef>
                <a:spcPct val="0"/>
              </a:spcBef>
              <a:spcAft>
                <a:spcPct val="0"/>
              </a:spcAft>
              <a:tabLst>
                <a:tab pos="57150" algn="l"/>
              </a:tabLst>
              <a:defRPr>
                <a:solidFill>
                  <a:schemeClr val="tx1"/>
                </a:solidFill>
                <a:latin typeface="Arial" pitchFamily="34" charset="0"/>
                <a:cs typeface="Arial" pitchFamily="34" charset="0"/>
              </a:defRPr>
            </a:lvl2pPr>
            <a:lvl3pPr fontAlgn="base">
              <a:spcBef>
                <a:spcPct val="0"/>
              </a:spcBef>
              <a:spcAft>
                <a:spcPct val="0"/>
              </a:spcAft>
              <a:tabLst>
                <a:tab pos="57150" algn="l"/>
              </a:tabLst>
              <a:defRPr>
                <a:solidFill>
                  <a:schemeClr val="tx1"/>
                </a:solidFill>
                <a:latin typeface="Arial" pitchFamily="34" charset="0"/>
                <a:cs typeface="Arial" pitchFamily="34" charset="0"/>
              </a:defRPr>
            </a:lvl3pPr>
            <a:lvl4pPr fontAlgn="base">
              <a:spcBef>
                <a:spcPct val="0"/>
              </a:spcBef>
              <a:spcAft>
                <a:spcPct val="0"/>
              </a:spcAft>
              <a:tabLst>
                <a:tab pos="57150" algn="l"/>
              </a:tabLst>
              <a:defRPr>
                <a:solidFill>
                  <a:schemeClr val="tx1"/>
                </a:solidFill>
                <a:latin typeface="Arial" pitchFamily="34" charset="0"/>
                <a:cs typeface="Arial" pitchFamily="34" charset="0"/>
              </a:defRPr>
            </a:lvl4pPr>
            <a:lvl5pPr fontAlgn="base">
              <a:spcBef>
                <a:spcPct val="0"/>
              </a:spcBef>
              <a:spcAft>
                <a:spcPct val="0"/>
              </a:spcAft>
              <a:tabLst>
                <a:tab pos="57150" algn="l"/>
              </a:tabLst>
              <a:defRPr>
                <a:solidFill>
                  <a:schemeClr val="tx1"/>
                </a:solidFill>
                <a:latin typeface="Arial" pitchFamily="34" charset="0"/>
                <a:cs typeface="Arial" pitchFamily="34" charset="0"/>
              </a:defRPr>
            </a:lvl5pPr>
            <a:lvl6pPr fontAlgn="base">
              <a:spcBef>
                <a:spcPct val="0"/>
              </a:spcBef>
              <a:spcAft>
                <a:spcPct val="0"/>
              </a:spcAft>
              <a:tabLst>
                <a:tab pos="57150" algn="l"/>
              </a:tabLst>
              <a:defRPr>
                <a:solidFill>
                  <a:schemeClr val="tx1"/>
                </a:solidFill>
                <a:latin typeface="Arial" pitchFamily="34" charset="0"/>
                <a:cs typeface="Arial" pitchFamily="34" charset="0"/>
              </a:defRPr>
            </a:lvl6pPr>
            <a:lvl7pPr fontAlgn="base">
              <a:spcBef>
                <a:spcPct val="0"/>
              </a:spcBef>
              <a:spcAft>
                <a:spcPct val="0"/>
              </a:spcAft>
              <a:tabLst>
                <a:tab pos="57150" algn="l"/>
              </a:tabLst>
              <a:defRPr>
                <a:solidFill>
                  <a:schemeClr val="tx1"/>
                </a:solidFill>
                <a:latin typeface="Arial" pitchFamily="34" charset="0"/>
                <a:cs typeface="Arial" pitchFamily="34" charset="0"/>
              </a:defRPr>
            </a:lvl7pPr>
            <a:lvl8pPr fontAlgn="base">
              <a:spcBef>
                <a:spcPct val="0"/>
              </a:spcBef>
              <a:spcAft>
                <a:spcPct val="0"/>
              </a:spcAft>
              <a:tabLst>
                <a:tab pos="57150" algn="l"/>
              </a:tabLst>
              <a:defRPr>
                <a:solidFill>
                  <a:schemeClr val="tx1"/>
                </a:solidFill>
                <a:latin typeface="Arial" pitchFamily="34" charset="0"/>
                <a:cs typeface="Arial" pitchFamily="34" charset="0"/>
              </a:defRPr>
            </a:lvl8pPr>
            <a:lvl9pPr fontAlgn="base">
              <a:spcBef>
                <a:spcPct val="0"/>
              </a:spcBef>
              <a:spcAft>
                <a:spcPct val="0"/>
              </a:spcAft>
              <a:tabLst>
                <a:tab pos="5715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 algn="l"/>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Box 16"/>
          <p:cNvSpPr txBox="1"/>
          <p:nvPr/>
        </p:nvSpPr>
        <p:spPr>
          <a:xfrm>
            <a:off x="337131" y="807493"/>
            <a:ext cx="5225469" cy="5909310"/>
          </a:xfrm>
          <a:prstGeom prst="rect">
            <a:avLst/>
          </a:prstGeom>
          <a:noFill/>
        </p:spPr>
        <p:txBody>
          <a:bodyPr wrap="square" rtlCol="0">
            <a:spAutoFit/>
          </a:bodyPr>
          <a:lstStyle/>
          <a:p>
            <a:pPr>
              <a:lnSpc>
                <a:spcPct val="150000"/>
              </a:lnSpc>
            </a:pPr>
            <a:r>
              <a:rPr lang="en-US" sz="1600" dirty="0">
                <a:latin typeface="Cambria" panose="02040503050406030204" pitchFamily="18" charset="0"/>
              </a:rPr>
              <a:t>Conflicting Operations</a:t>
            </a:r>
          </a:p>
          <a:p>
            <a:pPr marL="342900" lvl="0" indent="-342900">
              <a:lnSpc>
                <a:spcPct val="150000"/>
              </a:lnSpc>
              <a:buFont typeface="+mj-lt"/>
              <a:buAutoNum type="arabicParenR"/>
            </a:pPr>
            <a:r>
              <a:rPr lang="en-US" sz="1600" dirty="0">
                <a:latin typeface="Cambria" panose="02040503050406030204" pitchFamily="18" charset="0"/>
              </a:rPr>
              <a:t>(W,R) </a:t>
            </a:r>
          </a:p>
          <a:p>
            <a:pPr marL="342900" lvl="0" indent="-342900">
              <a:lnSpc>
                <a:spcPct val="150000"/>
              </a:lnSpc>
              <a:buFont typeface="+mj-lt"/>
              <a:buAutoNum type="arabicParenR"/>
            </a:pPr>
            <a:r>
              <a:rPr lang="en-US" sz="1600" dirty="0">
                <a:latin typeface="Cambria" panose="02040503050406030204" pitchFamily="18" charset="0"/>
              </a:rPr>
              <a:t>(R,W) </a:t>
            </a:r>
          </a:p>
          <a:p>
            <a:pPr marL="342900" lvl="0" indent="-342900">
              <a:lnSpc>
                <a:spcPct val="150000"/>
              </a:lnSpc>
              <a:buFont typeface="+mj-lt"/>
              <a:buAutoNum type="arabicParenR"/>
            </a:pPr>
            <a:r>
              <a:rPr lang="en-US" sz="1600" dirty="0">
                <a:latin typeface="Cambria" panose="02040503050406030204" pitchFamily="18" charset="0"/>
              </a:rPr>
              <a:t>(W,W)</a:t>
            </a:r>
          </a:p>
          <a:p>
            <a:pPr>
              <a:lnSpc>
                <a:spcPct val="150000"/>
              </a:lnSpc>
            </a:pPr>
            <a:r>
              <a:rPr lang="en-US" sz="1600" dirty="0">
                <a:latin typeface="Cambria" panose="02040503050406030204" pitchFamily="18" charset="0"/>
              </a:rPr>
              <a:t>Timestamp Ordering protocol tries to preserve the order of conflicting operations </a:t>
            </a:r>
          </a:p>
          <a:p>
            <a:pPr lvl="0" algn="just">
              <a:lnSpc>
                <a:spcPct val="150000"/>
              </a:lnSpc>
              <a:tabLst>
                <a:tab pos="395288" algn="l"/>
              </a:tabLst>
            </a:pPr>
            <a:r>
              <a:rPr lang="en-US" sz="1600" b="1" dirty="0" smtClean="0">
                <a:latin typeface="Cambria" panose="02040503050406030204" pitchFamily="18" charset="0"/>
              </a:rPr>
              <a:t>1)	(W,R</a:t>
            </a:r>
            <a:r>
              <a:rPr lang="en-US" sz="1600" b="1" dirty="0">
                <a:latin typeface="Cambria" panose="02040503050406030204" pitchFamily="18" charset="0"/>
              </a:rPr>
              <a:t>)</a:t>
            </a:r>
            <a:endParaRPr lang="en-US" sz="1600" dirty="0">
              <a:latin typeface="Cambria" panose="02040503050406030204" pitchFamily="18" charset="0"/>
            </a:endParaRPr>
          </a:p>
          <a:p>
            <a:pPr marL="736600" indent="-341313" algn="just">
              <a:lnSpc>
                <a:spcPct val="150000"/>
              </a:lnSpc>
              <a:buFont typeface="Wingdings" panose="05000000000000000000" pitchFamily="2" charset="2"/>
              <a:buChar char="q"/>
            </a:pPr>
            <a:r>
              <a:rPr lang="en-US" sz="1600" dirty="0">
                <a:latin typeface="Cambria" panose="02040503050406030204" pitchFamily="18" charset="0"/>
              </a:rPr>
              <a:t>To Perform Read operation in T2, get TS(T2) and W_TS(A</a:t>
            </a:r>
            <a:r>
              <a:rPr lang="en-US" sz="1600" dirty="0" smtClean="0">
                <a:latin typeface="Cambria" panose="02040503050406030204" pitchFamily="18" charset="0"/>
              </a:rPr>
              <a:t>)</a:t>
            </a:r>
          </a:p>
          <a:p>
            <a:pPr marL="736600" indent="-341313" algn="just">
              <a:lnSpc>
                <a:spcPct val="150000"/>
              </a:lnSpc>
              <a:buFont typeface="Wingdings" panose="05000000000000000000" pitchFamily="2" charset="2"/>
              <a:buChar char="q"/>
            </a:pPr>
            <a:r>
              <a:rPr lang="en-US" sz="1600" dirty="0" smtClean="0">
                <a:latin typeface="Cambria" panose="02040503050406030204" pitchFamily="18" charset="0"/>
              </a:rPr>
              <a:t>TS(T2</a:t>
            </a:r>
            <a:r>
              <a:rPr lang="en-US" sz="1600" dirty="0">
                <a:latin typeface="Cambria" panose="02040503050406030204" pitchFamily="18" charset="0"/>
              </a:rPr>
              <a:t>) = 4, W_TS(A) = 3. </a:t>
            </a:r>
          </a:p>
          <a:p>
            <a:pPr marL="736600" indent="-341313" algn="just">
              <a:lnSpc>
                <a:spcPct val="150000"/>
              </a:lnSpc>
              <a:buFont typeface="Wingdings" panose="05000000000000000000" pitchFamily="2" charset="2"/>
              <a:buChar char="q"/>
            </a:pPr>
            <a:r>
              <a:rPr lang="en-US" sz="1600" dirty="0">
                <a:latin typeface="Cambria" panose="02040503050406030204" pitchFamily="18" charset="0"/>
              </a:rPr>
              <a:t>Since we want to read updated data, TS(T2) ( where we want to read) should be the younger Transaction) should be greater than W_TS(A)</a:t>
            </a:r>
          </a:p>
          <a:p>
            <a:pPr marL="736600" indent="-341313" algn="just">
              <a:lnSpc>
                <a:spcPct val="150000"/>
              </a:lnSpc>
              <a:buFont typeface="Wingdings" panose="05000000000000000000" pitchFamily="2" charset="2"/>
              <a:buChar char="q"/>
            </a:pPr>
            <a:r>
              <a:rPr lang="en-US" sz="1600" dirty="0">
                <a:latin typeface="Cambria" panose="02040503050406030204" pitchFamily="18" charset="0"/>
              </a:rPr>
              <a:t>Since TS(T2) &gt; W_TS(A), we can perform Read Operation, else Abort and restart the </a:t>
            </a:r>
            <a:r>
              <a:rPr lang="en-US" sz="1600" dirty="0" smtClean="0">
                <a:latin typeface="Cambria" panose="02040503050406030204" pitchFamily="18" charset="0"/>
              </a:rPr>
              <a:t>Transaction</a:t>
            </a:r>
            <a:endParaRPr lang="en-US" sz="1600" dirty="0">
              <a:latin typeface="Cambria" panose="02040503050406030204" pitchFamily="18" charset="0"/>
            </a:endParaRPr>
          </a:p>
          <a:p>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554217067"/>
              </p:ext>
            </p:extLst>
          </p:nvPr>
        </p:nvGraphicFramePr>
        <p:xfrm>
          <a:off x="5943600" y="1175267"/>
          <a:ext cx="2674620" cy="1948932"/>
        </p:xfrm>
        <a:graphic>
          <a:graphicData uri="http://schemas.openxmlformats.org/drawingml/2006/table">
            <a:tbl>
              <a:tblPr firstRow="1" firstCol="1" bandRow="1">
                <a:tableStyleId>{5C22544A-7EE6-4342-B048-85BDC9FD1C3A}</a:tableStyleId>
              </a:tblPr>
              <a:tblGrid>
                <a:gridCol w="891540"/>
                <a:gridCol w="891540"/>
                <a:gridCol w="891540"/>
              </a:tblGrid>
              <a:tr h="642752">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T2</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T3</a:t>
                      </a:r>
                      <a:endParaRPr lang="en-US" sz="1100">
                        <a:effectLst/>
                        <a:latin typeface="Calibri"/>
                        <a:ea typeface="Calibri"/>
                        <a:cs typeface="Times New Roman"/>
                      </a:endParaRPr>
                    </a:p>
                  </a:txBody>
                  <a:tcPr marL="68580" marR="68580" marT="0" marB="0"/>
                </a:tc>
              </a:tr>
              <a:tr h="319129">
                <a:tc>
                  <a:txBody>
                    <a:bodyPr/>
                    <a:lstStyle/>
                    <a:p>
                      <a:pPr marL="0" marR="0" algn="l">
                        <a:lnSpc>
                          <a:spcPct val="115000"/>
                        </a:lnSpc>
                        <a:spcBef>
                          <a:spcPts val="0"/>
                        </a:spcBef>
                        <a:spcAft>
                          <a:spcPts val="0"/>
                        </a:spcAft>
                      </a:pPr>
                      <a:r>
                        <a:rPr lang="en-US" sz="1000">
                          <a:effectLst/>
                        </a:rPr>
                        <a: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4</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5</a:t>
                      </a:r>
                      <a:endParaRPr lang="en-US" sz="1100" dirty="0">
                        <a:effectLst/>
                        <a:latin typeface="Calibri"/>
                        <a:ea typeface="Calibri"/>
                        <a:cs typeface="Times New Roman"/>
                      </a:endParaRPr>
                    </a:p>
                  </a:txBody>
                  <a:tcPr marL="68580" marR="68580" marT="0" marB="0"/>
                </a:tc>
              </a:tr>
              <a:tr h="329017">
                <a:tc>
                  <a:txBody>
                    <a:bodyPr/>
                    <a:lstStyle/>
                    <a:p>
                      <a:pPr marL="0" marR="0" algn="l">
                        <a:lnSpc>
                          <a:spcPct val="115000"/>
                        </a:lnSpc>
                        <a:spcBef>
                          <a:spcPts val="0"/>
                        </a:spcBef>
                        <a:spcAft>
                          <a:spcPts val="0"/>
                        </a:spcAft>
                      </a:pPr>
                      <a:r>
                        <a:rPr lang="en-US" sz="1000">
                          <a:effectLst/>
                        </a:rPr>
                        <a:t>W(A)</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329017">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R(A)</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329017">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341043116"/>
              </p:ext>
            </p:extLst>
          </p:nvPr>
        </p:nvGraphicFramePr>
        <p:xfrm>
          <a:off x="5947059" y="3711965"/>
          <a:ext cx="2911475" cy="2362200"/>
        </p:xfrm>
        <a:graphic>
          <a:graphicData uri="http://schemas.openxmlformats.org/drawingml/2006/table">
            <a:tbl>
              <a:tblPr firstRow="1" firstCol="1" bandRow="1">
                <a:tableStyleId>{5C22544A-7EE6-4342-B048-85BDC9FD1C3A}</a:tableStyleId>
              </a:tblPr>
              <a:tblGrid>
                <a:gridCol w="720725"/>
                <a:gridCol w="720725"/>
                <a:gridCol w="720725"/>
                <a:gridCol w="749300"/>
              </a:tblGrid>
              <a:tr h="463620">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solidFill>
                            <a:srgbClr val="FF0000"/>
                          </a:solidFill>
                          <a:effectLst/>
                        </a:rPr>
                        <a:t>T2</a:t>
                      </a:r>
                      <a:endParaRPr lang="en-US" sz="1100" dirty="0">
                        <a:solidFill>
                          <a:srgbClr val="FF0000"/>
                        </a:solidFill>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T4(restart)</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63620">
                <a:tc>
                  <a:txBody>
                    <a:bodyPr/>
                    <a:lstStyle/>
                    <a:p>
                      <a:pPr marL="0" marR="0" algn="l">
                        <a:lnSpc>
                          <a:spcPct val="115000"/>
                        </a:lnSpc>
                        <a:spcBef>
                          <a:spcPts val="0"/>
                        </a:spcBef>
                        <a:spcAft>
                          <a:spcPts val="0"/>
                        </a:spcAft>
                      </a:pPr>
                      <a:r>
                        <a:rPr lang="en-US" sz="1000">
                          <a:effectLst/>
                        </a:rPr>
                        <a:t>10</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solidFill>
                            <a:srgbClr val="FF0000"/>
                          </a:solidFill>
                          <a:effectLst/>
                        </a:rPr>
                        <a:t>11</a:t>
                      </a:r>
                      <a:endParaRPr lang="en-US" sz="1100" dirty="0">
                        <a:solidFill>
                          <a:srgbClr val="FF0000"/>
                        </a:solidFill>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12</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13</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78320">
                <a:tc>
                  <a:txBody>
                    <a:bodyPr/>
                    <a:lstStyle/>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solidFill>
                            <a:srgbClr val="FF0000"/>
                          </a:solidFill>
                          <a:effectLst/>
                        </a:rPr>
                        <a:t> </a:t>
                      </a:r>
                      <a:endParaRPr lang="en-US" sz="1100" dirty="0">
                        <a:solidFill>
                          <a:srgbClr val="FF0000"/>
                        </a:solidFill>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dirty="0">
                          <a:effectLst/>
                        </a:rPr>
                        <a:t> </a:t>
                      </a:r>
                      <a:r>
                        <a:rPr lang="en-US" sz="1100" dirty="0" smtClean="0">
                          <a:effectLst/>
                        </a:rPr>
                        <a:t>W(A)</a:t>
                      </a:r>
                      <a:endParaRPr lang="en-US" sz="1400" dirty="0" smtClean="0">
                        <a:effectLst/>
                        <a:latin typeface="+mn-lt"/>
                        <a:ea typeface="Calibri"/>
                        <a:cs typeface="Times New Roman"/>
                      </a:endParaRPr>
                    </a:p>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78320">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solidFill>
                            <a:srgbClr val="FF0000"/>
                          </a:solidFill>
                          <a:effectLst/>
                        </a:rPr>
                        <a:t>R(A)</a:t>
                      </a:r>
                      <a:endParaRPr lang="en-US" sz="1100" dirty="0">
                        <a:solidFill>
                          <a:srgbClr val="FF0000"/>
                        </a:solidFill>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R(A)</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78320">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solidFill>
                            <a:srgbClr val="FF0000"/>
                          </a:solidFill>
                          <a:effectLst/>
                        </a:rPr>
                        <a:t>Abort</a:t>
                      </a:r>
                      <a:endParaRPr lang="en-US" sz="1100" dirty="0">
                        <a:solidFill>
                          <a:srgbClr val="FF0000"/>
                        </a:solidFill>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bl>
          </a:graphicData>
        </a:graphic>
      </p:graphicFrame>
    </p:spTree>
    <p:extLst>
      <p:ext uri="{BB962C8B-B14F-4D97-AF65-F5344CB8AC3E}">
        <p14:creationId xmlns:p14="http://schemas.microsoft.com/office/powerpoint/2010/main" val="1428044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2.</a:t>
            </a:r>
            <a:r>
              <a:rPr lang="en-US" b="1" dirty="0" smtClean="0">
                <a:latin typeface="Cambria" panose="02040503050406030204" pitchFamily="18" charset="0"/>
              </a:rPr>
              <a:t>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10" name="TextBox 9"/>
          <p:cNvSpPr txBox="1"/>
          <p:nvPr/>
        </p:nvSpPr>
        <p:spPr>
          <a:xfrm>
            <a:off x="304800" y="990600"/>
            <a:ext cx="8534400" cy="369332"/>
          </a:xfrm>
          <a:prstGeom prst="rect">
            <a:avLst/>
          </a:prstGeom>
          <a:noFill/>
        </p:spPr>
        <p:txBody>
          <a:bodyPr wrap="square" rtlCol="0">
            <a:spAutoFit/>
          </a:bodyPr>
          <a:lstStyle/>
          <a:p>
            <a:endParaRPr lang="en-US" dirty="0"/>
          </a:p>
        </p:txBody>
      </p:sp>
      <p:sp>
        <p:nvSpPr>
          <p:cNvPr id="11" name="TextBox 10"/>
          <p:cNvSpPr txBox="1"/>
          <p:nvPr/>
        </p:nvSpPr>
        <p:spPr>
          <a:xfrm>
            <a:off x="294564" y="805934"/>
            <a:ext cx="8534400" cy="369332"/>
          </a:xfrm>
          <a:prstGeom prst="rect">
            <a:avLst/>
          </a:prstGeom>
          <a:noFill/>
        </p:spPr>
        <p:txBody>
          <a:bodyPr wrap="square" rtlCol="0">
            <a:spAutoFit/>
          </a:bodyPr>
          <a:lstStyle/>
          <a:p>
            <a:endParaRPr lang="en-US" dirty="0"/>
          </a:p>
        </p:txBody>
      </p:sp>
      <p:sp>
        <p:nvSpPr>
          <p:cNvPr id="14" name="Rectangle 3"/>
          <p:cNvSpPr>
            <a:spLocks noChangeArrowheads="1"/>
          </p:cNvSpPr>
          <p:nvPr/>
        </p:nvSpPr>
        <p:spPr bwMode="auto">
          <a:xfrm>
            <a:off x="152400" y="9906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7150" algn="l"/>
              </a:tabLst>
              <a:defRPr>
                <a:solidFill>
                  <a:schemeClr val="tx1"/>
                </a:solidFill>
                <a:latin typeface="Arial" pitchFamily="34" charset="0"/>
                <a:cs typeface="Arial" pitchFamily="34" charset="0"/>
              </a:defRPr>
            </a:lvl1pPr>
            <a:lvl2pPr fontAlgn="base">
              <a:spcBef>
                <a:spcPct val="0"/>
              </a:spcBef>
              <a:spcAft>
                <a:spcPct val="0"/>
              </a:spcAft>
              <a:tabLst>
                <a:tab pos="57150" algn="l"/>
              </a:tabLst>
              <a:defRPr>
                <a:solidFill>
                  <a:schemeClr val="tx1"/>
                </a:solidFill>
                <a:latin typeface="Arial" pitchFamily="34" charset="0"/>
                <a:cs typeface="Arial" pitchFamily="34" charset="0"/>
              </a:defRPr>
            </a:lvl2pPr>
            <a:lvl3pPr fontAlgn="base">
              <a:spcBef>
                <a:spcPct val="0"/>
              </a:spcBef>
              <a:spcAft>
                <a:spcPct val="0"/>
              </a:spcAft>
              <a:tabLst>
                <a:tab pos="57150" algn="l"/>
              </a:tabLst>
              <a:defRPr>
                <a:solidFill>
                  <a:schemeClr val="tx1"/>
                </a:solidFill>
                <a:latin typeface="Arial" pitchFamily="34" charset="0"/>
                <a:cs typeface="Arial" pitchFamily="34" charset="0"/>
              </a:defRPr>
            </a:lvl3pPr>
            <a:lvl4pPr fontAlgn="base">
              <a:spcBef>
                <a:spcPct val="0"/>
              </a:spcBef>
              <a:spcAft>
                <a:spcPct val="0"/>
              </a:spcAft>
              <a:tabLst>
                <a:tab pos="57150" algn="l"/>
              </a:tabLst>
              <a:defRPr>
                <a:solidFill>
                  <a:schemeClr val="tx1"/>
                </a:solidFill>
                <a:latin typeface="Arial" pitchFamily="34" charset="0"/>
                <a:cs typeface="Arial" pitchFamily="34" charset="0"/>
              </a:defRPr>
            </a:lvl4pPr>
            <a:lvl5pPr fontAlgn="base">
              <a:spcBef>
                <a:spcPct val="0"/>
              </a:spcBef>
              <a:spcAft>
                <a:spcPct val="0"/>
              </a:spcAft>
              <a:tabLst>
                <a:tab pos="57150" algn="l"/>
              </a:tabLst>
              <a:defRPr>
                <a:solidFill>
                  <a:schemeClr val="tx1"/>
                </a:solidFill>
                <a:latin typeface="Arial" pitchFamily="34" charset="0"/>
                <a:cs typeface="Arial" pitchFamily="34" charset="0"/>
              </a:defRPr>
            </a:lvl5pPr>
            <a:lvl6pPr fontAlgn="base">
              <a:spcBef>
                <a:spcPct val="0"/>
              </a:spcBef>
              <a:spcAft>
                <a:spcPct val="0"/>
              </a:spcAft>
              <a:tabLst>
                <a:tab pos="57150" algn="l"/>
              </a:tabLst>
              <a:defRPr>
                <a:solidFill>
                  <a:schemeClr val="tx1"/>
                </a:solidFill>
                <a:latin typeface="Arial" pitchFamily="34" charset="0"/>
                <a:cs typeface="Arial" pitchFamily="34" charset="0"/>
              </a:defRPr>
            </a:lvl6pPr>
            <a:lvl7pPr fontAlgn="base">
              <a:spcBef>
                <a:spcPct val="0"/>
              </a:spcBef>
              <a:spcAft>
                <a:spcPct val="0"/>
              </a:spcAft>
              <a:tabLst>
                <a:tab pos="57150" algn="l"/>
              </a:tabLst>
              <a:defRPr>
                <a:solidFill>
                  <a:schemeClr val="tx1"/>
                </a:solidFill>
                <a:latin typeface="Arial" pitchFamily="34" charset="0"/>
                <a:cs typeface="Arial" pitchFamily="34" charset="0"/>
              </a:defRPr>
            </a:lvl7pPr>
            <a:lvl8pPr fontAlgn="base">
              <a:spcBef>
                <a:spcPct val="0"/>
              </a:spcBef>
              <a:spcAft>
                <a:spcPct val="0"/>
              </a:spcAft>
              <a:tabLst>
                <a:tab pos="57150" algn="l"/>
              </a:tabLst>
              <a:defRPr>
                <a:solidFill>
                  <a:schemeClr val="tx1"/>
                </a:solidFill>
                <a:latin typeface="Arial" pitchFamily="34" charset="0"/>
                <a:cs typeface="Arial" pitchFamily="34" charset="0"/>
              </a:defRPr>
            </a:lvl8pPr>
            <a:lvl9pPr fontAlgn="base">
              <a:spcBef>
                <a:spcPct val="0"/>
              </a:spcBef>
              <a:spcAft>
                <a:spcPct val="0"/>
              </a:spcAft>
              <a:tabLst>
                <a:tab pos="5715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 algn="l"/>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Box 16"/>
          <p:cNvSpPr txBox="1"/>
          <p:nvPr/>
        </p:nvSpPr>
        <p:spPr>
          <a:xfrm>
            <a:off x="294564" y="1175266"/>
            <a:ext cx="5225469" cy="4524315"/>
          </a:xfrm>
          <a:prstGeom prst="rect">
            <a:avLst/>
          </a:prstGeom>
          <a:noFill/>
        </p:spPr>
        <p:txBody>
          <a:bodyPr wrap="square" rtlCol="0">
            <a:spAutoFit/>
          </a:bodyPr>
          <a:lstStyle/>
          <a:p>
            <a:pPr algn="just">
              <a:lnSpc>
                <a:spcPct val="150000"/>
              </a:lnSpc>
              <a:tabLst>
                <a:tab pos="463550" algn="l"/>
              </a:tabLst>
            </a:pPr>
            <a:r>
              <a:rPr lang="en-US" sz="1600" b="1" dirty="0"/>
              <a:t>2)	</a:t>
            </a:r>
            <a:r>
              <a:rPr lang="en-US" sz="1600" b="1" dirty="0">
                <a:latin typeface="Cambria" panose="02040503050406030204" pitchFamily="18" charset="0"/>
              </a:rPr>
              <a:t>(R,W)</a:t>
            </a:r>
            <a:endParaRPr lang="en-US" sz="1600" dirty="0">
              <a:latin typeface="Cambria" panose="02040503050406030204" pitchFamily="18" charset="0"/>
            </a:endParaRPr>
          </a:p>
          <a:p>
            <a:pPr marL="914400" indent="-450850" algn="just">
              <a:lnSpc>
                <a:spcPct val="150000"/>
              </a:lnSpc>
              <a:buFont typeface="Wingdings" panose="05000000000000000000" pitchFamily="2" charset="2"/>
              <a:buChar char="q"/>
            </a:pPr>
            <a:r>
              <a:rPr lang="en-US" sz="1600" dirty="0">
                <a:latin typeface="Cambria" panose="02040503050406030204" pitchFamily="18" charset="0"/>
              </a:rPr>
              <a:t>To perform  Write operation in T2, get TS(T2) and R_TS(A)</a:t>
            </a:r>
          </a:p>
          <a:p>
            <a:pPr marL="914400" indent="-450850" algn="just">
              <a:lnSpc>
                <a:spcPct val="150000"/>
              </a:lnSpc>
              <a:buFont typeface="Wingdings" panose="05000000000000000000" pitchFamily="2" charset="2"/>
              <a:buChar char="q"/>
            </a:pPr>
            <a:r>
              <a:rPr lang="en-US" dirty="0">
                <a:latin typeface="Cambria" panose="02040503050406030204" pitchFamily="18" charset="0"/>
              </a:rPr>
              <a:t>TS(T2) = 4, R_TS(A) = 3. </a:t>
            </a:r>
          </a:p>
          <a:p>
            <a:pPr marL="914400" indent="-450850" algn="just">
              <a:lnSpc>
                <a:spcPct val="150000"/>
              </a:lnSpc>
              <a:buFont typeface="Wingdings" panose="05000000000000000000" pitchFamily="2" charset="2"/>
              <a:buChar char="q"/>
            </a:pPr>
            <a:r>
              <a:rPr lang="en-US" dirty="0">
                <a:latin typeface="Cambria" panose="02040503050406030204" pitchFamily="18" charset="0"/>
              </a:rPr>
              <a:t>Since we want to write a data item A in  TS(T2) , TS(T2) should be greater than R_TS(A)</a:t>
            </a:r>
          </a:p>
          <a:p>
            <a:pPr marL="914400" indent="-450850" algn="just">
              <a:lnSpc>
                <a:spcPct val="150000"/>
              </a:lnSpc>
              <a:buFont typeface="Wingdings" panose="05000000000000000000" pitchFamily="2" charset="2"/>
              <a:buChar char="q"/>
            </a:pPr>
            <a:r>
              <a:rPr lang="en-US" dirty="0">
                <a:latin typeface="Cambria" panose="02040503050406030204" pitchFamily="18" charset="0"/>
              </a:rPr>
              <a:t>Since TS(T2) &gt; R_TS(A), we can perform Write Operation, else Abort and restart the Transaction</a:t>
            </a:r>
          </a:p>
          <a:p>
            <a:pPr marL="914400" indent="-450850" algn="just">
              <a:lnSpc>
                <a:spcPct val="150000"/>
              </a:lnSpc>
              <a:buFont typeface="Wingdings" panose="05000000000000000000" pitchFamily="2" charset="2"/>
              <a:buChar char="q"/>
            </a:pPr>
            <a:endParaRPr lang="en-US" dirty="0">
              <a:latin typeface="Cambria" panose="020405030504060302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969003379"/>
              </p:ext>
            </p:extLst>
          </p:nvPr>
        </p:nvGraphicFramePr>
        <p:xfrm>
          <a:off x="5791200" y="1175266"/>
          <a:ext cx="2674620" cy="1644134"/>
        </p:xfrm>
        <a:graphic>
          <a:graphicData uri="http://schemas.openxmlformats.org/drawingml/2006/table">
            <a:tbl>
              <a:tblPr firstRow="1" firstCol="1" bandRow="1">
                <a:tableStyleId>{5C22544A-7EE6-4342-B048-85BDC9FD1C3A}</a:tableStyleId>
              </a:tblPr>
              <a:tblGrid>
                <a:gridCol w="891540"/>
                <a:gridCol w="891540"/>
                <a:gridCol w="891540"/>
              </a:tblGrid>
              <a:tr h="322825">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T2</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T3</a:t>
                      </a:r>
                      <a:endParaRPr lang="en-US" sz="1100">
                        <a:effectLst/>
                        <a:latin typeface="Calibri"/>
                        <a:ea typeface="Calibri"/>
                        <a:cs typeface="Times New Roman"/>
                      </a:endParaRPr>
                    </a:p>
                  </a:txBody>
                  <a:tcPr marL="68580" marR="68580" marT="0" marB="0"/>
                </a:tc>
              </a:tr>
              <a:tr h="322825">
                <a:tc>
                  <a:txBody>
                    <a:bodyPr/>
                    <a:lstStyle/>
                    <a:p>
                      <a:pPr marL="0" marR="0" algn="l">
                        <a:lnSpc>
                          <a:spcPct val="115000"/>
                        </a:lnSpc>
                        <a:spcBef>
                          <a:spcPts val="0"/>
                        </a:spcBef>
                        <a:spcAft>
                          <a:spcPts val="0"/>
                        </a:spcAft>
                      </a:pPr>
                      <a:r>
                        <a:rPr lang="en-US" sz="1000">
                          <a:effectLst/>
                        </a:rPr>
                        <a: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4</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5</a:t>
                      </a:r>
                      <a:endParaRPr lang="en-US" sz="1100">
                        <a:effectLst/>
                        <a:latin typeface="Calibri"/>
                        <a:ea typeface="Calibri"/>
                        <a:cs typeface="Times New Roman"/>
                      </a:endParaRPr>
                    </a:p>
                  </a:txBody>
                  <a:tcPr marL="68580" marR="68580" marT="0" marB="0"/>
                </a:tc>
              </a:tr>
              <a:tr h="332828">
                <a:tc>
                  <a:txBody>
                    <a:bodyPr/>
                    <a:lstStyle/>
                    <a:p>
                      <a:pPr marL="0" marR="0" algn="l">
                        <a:lnSpc>
                          <a:spcPct val="115000"/>
                        </a:lnSpc>
                        <a:spcBef>
                          <a:spcPts val="0"/>
                        </a:spcBef>
                        <a:spcAft>
                          <a:spcPts val="0"/>
                        </a:spcAft>
                      </a:pPr>
                      <a:r>
                        <a:rPr lang="en-US" sz="1000">
                          <a:effectLst/>
                        </a:rPr>
                        <a:t>R(A)</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332828">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W(A)</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332828">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714091995"/>
              </p:ext>
            </p:extLst>
          </p:nvPr>
        </p:nvGraphicFramePr>
        <p:xfrm>
          <a:off x="5715000" y="3581401"/>
          <a:ext cx="2911475" cy="2012314"/>
        </p:xfrm>
        <a:graphic>
          <a:graphicData uri="http://schemas.openxmlformats.org/drawingml/2006/table">
            <a:tbl>
              <a:tblPr firstRow="1" firstCol="1" bandRow="1">
                <a:tableStyleId>{5C22544A-7EE6-4342-B048-85BDC9FD1C3A}</a:tableStyleId>
              </a:tblPr>
              <a:tblGrid>
                <a:gridCol w="720725"/>
                <a:gridCol w="720725"/>
                <a:gridCol w="720725"/>
                <a:gridCol w="749300"/>
              </a:tblGrid>
              <a:tr h="394949">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T2</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dirty="0">
                          <a:effectLst/>
                        </a:rPr>
                        <a:t>T3</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T4(restart)</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394949">
                <a:tc>
                  <a:txBody>
                    <a:bodyPr/>
                    <a:lstStyle/>
                    <a:p>
                      <a:pPr marL="0" marR="0" algn="l">
                        <a:lnSpc>
                          <a:spcPct val="115000"/>
                        </a:lnSpc>
                        <a:spcBef>
                          <a:spcPts val="0"/>
                        </a:spcBef>
                        <a:spcAft>
                          <a:spcPts val="0"/>
                        </a:spcAft>
                      </a:pPr>
                      <a:r>
                        <a:rPr lang="en-US" sz="1000">
                          <a:effectLst/>
                        </a:rPr>
                        <a: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4</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dirty="0">
                          <a:effectLst/>
                        </a:rPr>
                        <a:t>5</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6</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dirty="0">
                          <a:effectLst/>
                        </a:rPr>
                        <a:t> </a:t>
                      </a:r>
                      <a:r>
                        <a:rPr lang="en-US" sz="1100" dirty="0" smtClean="0">
                          <a:effectLst/>
                        </a:rPr>
                        <a:t>R(A)</a:t>
                      </a:r>
                      <a:endParaRPr lang="en-US" sz="1400" dirty="0" smtClean="0">
                        <a:effectLst/>
                        <a:latin typeface="+mn-lt"/>
                        <a:ea typeface="Calibri"/>
                        <a:cs typeface="Times New Roman"/>
                      </a:endParaRPr>
                    </a:p>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W(A)</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W(A)</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Abort</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bl>
          </a:graphicData>
        </a:graphic>
      </p:graphicFrame>
    </p:spTree>
    <p:extLst>
      <p:ext uri="{BB962C8B-B14F-4D97-AF65-F5344CB8AC3E}">
        <p14:creationId xmlns:p14="http://schemas.microsoft.com/office/powerpoint/2010/main" val="2339729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0125"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2</a:t>
            </a:r>
            <a:r>
              <a:rPr lang="en-US" b="1" dirty="0" smtClean="0">
                <a:latin typeface="Cambria" panose="02040503050406030204" pitchFamily="18" charset="0"/>
              </a:rPr>
              <a:t>. </a:t>
            </a:r>
            <a:r>
              <a:rPr lang="en-US" b="1" dirty="0" smtClean="0">
                <a:latin typeface="Cambria" panose="02040503050406030204" pitchFamily="18" charset="0"/>
              </a:rPr>
              <a:t>Timestamp-Based </a:t>
            </a:r>
            <a:r>
              <a:rPr lang="en-US" b="1" dirty="0">
                <a:latin typeface="Cambria" panose="02040503050406030204" pitchFamily="18" charset="0"/>
              </a:rPr>
              <a:t>Protocols</a:t>
            </a:r>
          </a:p>
        </p:txBody>
      </p:sp>
      <p:sp>
        <p:nvSpPr>
          <p:cNvPr id="10" name="TextBox 9"/>
          <p:cNvSpPr txBox="1"/>
          <p:nvPr/>
        </p:nvSpPr>
        <p:spPr>
          <a:xfrm>
            <a:off x="304800" y="990600"/>
            <a:ext cx="8534400" cy="369332"/>
          </a:xfrm>
          <a:prstGeom prst="rect">
            <a:avLst/>
          </a:prstGeom>
          <a:noFill/>
        </p:spPr>
        <p:txBody>
          <a:bodyPr wrap="square" rtlCol="0">
            <a:spAutoFit/>
          </a:bodyPr>
          <a:lstStyle/>
          <a:p>
            <a:endParaRPr lang="en-US" dirty="0"/>
          </a:p>
        </p:txBody>
      </p:sp>
      <p:sp>
        <p:nvSpPr>
          <p:cNvPr id="11" name="TextBox 10"/>
          <p:cNvSpPr txBox="1"/>
          <p:nvPr/>
        </p:nvSpPr>
        <p:spPr>
          <a:xfrm>
            <a:off x="294564" y="805934"/>
            <a:ext cx="8534400" cy="369332"/>
          </a:xfrm>
          <a:prstGeom prst="rect">
            <a:avLst/>
          </a:prstGeom>
          <a:noFill/>
        </p:spPr>
        <p:txBody>
          <a:bodyPr wrap="square" rtlCol="0">
            <a:spAutoFit/>
          </a:bodyPr>
          <a:lstStyle/>
          <a:p>
            <a:endParaRPr lang="en-US" dirty="0"/>
          </a:p>
        </p:txBody>
      </p:sp>
      <p:sp>
        <p:nvSpPr>
          <p:cNvPr id="14" name="Rectangle 3"/>
          <p:cNvSpPr>
            <a:spLocks noChangeArrowheads="1"/>
          </p:cNvSpPr>
          <p:nvPr/>
        </p:nvSpPr>
        <p:spPr bwMode="auto">
          <a:xfrm>
            <a:off x="152400" y="9906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7150" algn="l"/>
              </a:tabLst>
              <a:defRPr>
                <a:solidFill>
                  <a:schemeClr val="tx1"/>
                </a:solidFill>
                <a:latin typeface="Arial" pitchFamily="34" charset="0"/>
                <a:cs typeface="Arial" pitchFamily="34" charset="0"/>
              </a:defRPr>
            </a:lvl1pPr>
            <a:lvl2pPr fontAlgn="base">
              <a:spcBef>
                <a:spcPct val="0"/>
              </a:spcBef>
              <a:spcAft>
                <a:spcPct val="0"/>
              </a:spcAft>
              <a:tabLst>
                <a:tab pos="57150" algn="l"/>
              </a:tabLst>
              <a:defRPr>
                <a:solidFill>
                  <a:schemeClr val="tx1"/>
                </a:solidFill>
                <a:latin typeface="Arial" pitchFamily="34" charset="0"/>
                <a:cs typeface="Arial" pitchFamily="34" charset="0"/>
              </a:defRPr>
            </a:lvl2pPr>
            <a:lvl3pPr fontAlgn="base">
              <a:spcBef>
                <a:spcPct val="0"/>
              </a:spcBef>
              <a:spcAft>
                <a:spcPct val="0"/>
              </a:spcAft>
              <a:tabLst>
                <a:tab pos="57150" algn="l"/>
              </a:tabLst>
              <a:defRPr>
                <a:solidFill>
                  <a:schemeClr val="tx1"/>
                </a:solidFill>
                <a:latin typeface="Arial" pitchFamily="34" charset="0"/>
                <a:cs typeface="Arial" pitchFamily="34" charset="0"/>
              </a:defRPr>
            </a:lvl3pPr>
            <a:lvl4pPr fontAlgn="base">
              <a:spcBef>
                <a:spcPct val="0"/>
              </a:spcBef>
              <a:spcAft>
                <a:spcPct val="0"/>
              </a:spcAft>
              <a:tabLst>
                <a:tab pos="57150" algn="l"/>
              </a:tabLst>
              <a:defRPr>
                <a:solidFill>
                  <a:schemeClr val="tx1"/>
                </a:solidFill>
                <a:latin typeface="Arial" pitchFamily="34" charset="0"/>
                <a:cs typeface="Arial" pitchFamily="34" charset="0"/>
              </a:defRPr>
            </a:lvl4pPr>
            <a:lvl5pPr fontAlgn="base">
              <a:spcBef>
                <a:spcPct val="0"/>
              </a:spcBef>
              <a:spcAft>
                <a:spcPct val="0"/>
              </a:spcAft>
              <a:tabLst>
                <a:tab pos="57150" algn="l"/>
              </a:tabLst>
              <a:defRPr>
                <a:solidFill>
                  <a:schemeClr val="tx1"/>
                </a:solidFill>
                <a:latin typeface="Arial" pitchFamily="34" charset="0"/>
                <a:cs typeface="Arial" pitchFamily="34" charset="0"/>
              </a:defRPr>
            </a:lvl5pPr>
            <a:lvl6pPr fontAlgn="base">
              <a:spcBef>
                <a:spcPct val="0"/>
              </a:spcBef>
              <a:spcAft>
                <a:spcPct val="0"/>
              </a:spcAft>
              <a:tabLst>
                <a:tab pos="57150" algn="l"/>
              </a:tabLst>
              <a:defRPr>
                <a:solidFill>
                  <a:schemeClr val="tx1"/>
                </a:solidFill>
                <a:latin typeface="Arial" pitchFamily="34" charset="0"/>
                <a:cs typeface="Arial" pitchFamily="34" charset="0"/>
              </a:defRPr>
            </a:lvl6pPr>
            <a:lvl7pPr fontAlgn="base">
              <a:spcBef>
                <a:spcPct val="0"/>
              </a:spcBef>
              <a:spcAft>
                <a:spcPct val="0"/>
              </a:spcAft>
              <a:tabLst>
                <a:tab pos="57150" algn="l"/>
              </a:tabLst>
              <a:defRPr>
                <a:solidFill>
                  <a:schemeClr val="tx1"/>
                </a:solidFill>
                <a:latin typeface="Arial" pitchFamily="34" charset="0"/>
                <a:cs typeface="Arial" pitchFamily="34" charset="0"/>
              </a:defRPr>
            </a:lvl7pPr>
            <a:lvl8pPr fontAlgn="base">
              <a:spcBef>
                <a:spcPct val="0"/>
              </a:spcBef>
              <a:spcAft>
                <a:spcPct val="0"/>
              </a:spcAft>
              <a:tabLst>
                <a:tab pos="57150" algn="l"/>
              </a:tabLst>
              <a:defRPr>
                <a:solidFill>
                  <a:schemeClr val="tx1"/>
                </a:solidFill>
                <a:latin typeface="Arial" pitchFamily="34" charset="0"/>
                <a:cs typeface="Arial" pitchFamily="34" charset="0"/>
              </a:defRPr>
            </a:lvl8pPr>
            <a:lvl9pPr fontAlgn="base">
              <a:spcBef>
                <a:spcPct val="0"/>
              </a:spcBef>
              <a:spcAft>
                <a:spcPct val="0"/>
              </a:spcAft>
              <a:tabLst>
                <a:tab pos="5715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 algn="l"/>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Box 16"/>
          <p:cNvSpPr txBox="1"/>
          <p:nvPr/>
        </p:nvSpPr>
        <p:spPr>
          <a:xfrm>
            <a:off x="294564" y="1175266"/>
            <a:ext cx="5225469" cy="3780458"/>
          </a:xfrm>
          <a:prstGeom prst="rect">
            <a:avLst/>
          </a:prstGeom>
          <a:noFill/>
        </p:spPr>
        <p:txBody>
          <a:bodyPr wrap="square" rtlCol="0">
            <a:spAutoFit/>
          </a:bodyPr>
          <a:lstStyle/>
          <a:p>
            <a:pPr algn="just">
              <a:lnSpc>
                <a:spcPct val="150000"/>
              </a:lnSpc>
            </a:pPr>
            <a:r>
              <a:rPr lang="en-US" sz="1600" b="1" dirty="0"/>
              <a:t>2)	</a:t>
            </a:r>
            <a:r>
              <a:rPr lang="en-US" sz="1600" b="1" dirty="0">
                <a:latin typeface="Cambria" panose="02040503050406030204" pitchFamily="18" charset="0"/>
              </a:rPr>
              <a:t>(W,W)</a:t>
            </a:r>
            <a:endParaRPr lang="en-US" sz="1600" dirty="0">
              <a:latin typeface="Cambria" panose="02040503050406030204" pitchFamily="18" charset="0"/>
            </a:endParaRPr>
          </a:p>
          <a:p>
            <a:pPr marL="682625" indent="-341313" algn="just">
              <a:lnSpc>
                <a:spcPct val="150000"/>
              </a:lnSpc>
              <a:buFont typeface="Wingdings" panose="05000000000000000000" pitchFamily="2" charset="2"/>
              <a:buChar char="q"/>
            </a:pPr>
            <a:r>
              <a:rPr lang="en-US" sz="1600" dirty="0">
                <a:latin typeface="Cambria" panose="02040503050406030204" pitchFamily="18" charset="0"/>
              </a:rPr>
              <a:t>To perform  Write operation in T2, get TS(T2) and W_TS(A</a:t>
            </a:r>
            <a:r>
              <a:rPr lang="en-US" sz="1600" dirty="0" smtClean="0">
                <a:latin typeface="Cambria" panose="02040503050406030204" pitchFamily="18" charset="0"/>
              </a:rPr>
              <a:t>)</a:t>
            </a:r>
          </a:p>
          <a:p>
            <a:pPr marL="682625" indent="-341313" algn="just">
              <a:lnSpc>
                <a:spcPct val="150000"/>
              </a:lnSpc>
              <a:buFont typeface="Wingdings" panose="05000000000000000000" pitchFamily="2" charset="2"/>
              <a:buChar char="q"/>
            </a:pPr>
            <a:r>
              <a:rPr lang="en-US" sz="1600" dirty="0">
                <a:latin typeface="Cambria" panose="02040503050406030204" pitchFamily="18" charset="0"/>
              </a:rPr>
              <a:t>TS(T2) = 3 , W_TS(A) = 2. </a:t>
            </a:r>
          </a:p>
          <a:p>
            <a:pPr marL="682625" indent="-341313" algn="just">
              <a:lnSpc>
                <a:spcPct val="150000"/>
              </a:lnSpc>
              <a:buFont typeface="Wingdings" panose="05000000000000000000" pitchFamily="2" charset="2"/>
              <a:buChar char="q"/>
            </a:pPr>
            <a:r>
              <a:rPr lang="en-US" sz="1600" dirty="0">
                <a:latin typeface="Cambria" panose="02040503050406030204" pitchFamily="18" charset="0"/>
              </a:rPr>
              <a:t>Since we want to write a data item A in  TS(T2) , TS(T2) should be greater than W_TS(A)</a:t>
            </a:r>
          </a:p>
          <a:p>
            <a:pPr marL="682625" indent="-341313" algn="just">
              <a:lnSpc>
                <a:spcPct val="150000"/>
              </a:lnSpc>
              <a:buFont typeface="Wingdings" panose="05000000000000000000" pitchFamily="2" charset="2"/>
              <a:buChar char="q"/>
            </a:pPr>
            <a:r>
              <a:rPr lang="en-US" sz="1600" dirty="0">
                <a:latin typeface="Cambria" panose="02040503050406030204" pitchFamily="18" charset="0"/>
              </a:rPr>
              <a:t>Since TS(T2) &gt; W_TS(A), we can perform Write Operation, else Abort and restart the Transaction</a:t>
            </a:r>
          </a:p>
          <a:p>
            <a:pPr marL="682625" indent="-341313" algn="just">
              <a:lnSpc>
                <a:spcPct val="150000"/>
              </a:lnSpc>
              <a:buFont typeface="Wingdings" panose="05000000000000000000" pitchFamily="2" charset="2"/>
              <a:buChar char="q"/>
            </a:pPr>
            <a:endParaRPr lang="en-US" sz="1600" dirty="0">
              <a:latin typeface="Cambria" panose="02040503050406030204" pitchFamily="18" charset="0"/>
            </a:endParaRPr>
          </a:p>
          <a:p>
            <a:pPr marL="682625" indent="-341313" algn="just">
              <a:lnSpc>
                <a:spcPct val="150000"/>
              </a:lnSpc>
              <a:buFont typeface="Wingdings" panose="05000000000000000000" pitchFamily="2" charset="2"/>
              <a:buChar char="q"/>
            </a:pPr>
            <a:endParaRPr lang="en-US" dirty="0">
              <a:latin typeface="Cambria" panose="020405030504060302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056087133"/>
              </p:ext>
            </p:extLst>
          </p:nvPr>
        </p:nvGraphicFramePr>
        <p:xfrm>
          <a:off x="5867400" y="3581401"/>
          <a:ext cx="2759075" cy="2012314"/>
        </p:xfrm>
        <a:graphic>
          <a:graphicData uri="http://schemas.openxmlformats.org/drawingml/2006/table">
            <a:tbl>
              <a:tblPr firstRow="1" firstCol="1" bandRow="1">
                <a:tableStyleId>{5C22544A-7EE6-4342-B048-85BDC9FD1C3A}</a:tableStyleId>
              </a:tblPr>
              <a:tblGrid>
                <a:gridCol w="682999"/>
                <a:gridCol w="682999"/>
                <a:gridCol w="682999"/>
                <a:gridCol w="710078"/>
              </a:tblGrid>
              <a:tr h="394949">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T2</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T4(restart)</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394949">
                <a:tc>
                  <a:txBody>
                    <a:bodyPr/>
                    <a:lstStyle/>
                    <a:p>
                      <a:pPr marL="0" marR="0" algn="l">
                        <a:lnSpc>
                          <a:spcPct val="115000"/>
                        </a:lnSpc>
                        <a:spcBef>
                          <a:spcPts val="0"/>
                        </a:spcBef>
                        <a:spcAft>
                          <a:spcPts val="0"/>
                        </a:spcAft>
                      </a:pPr>
                      <a:r>
                        <a:rPr lang="en-US" sz="1000">
                          <a:effectLst/>
                        </a:rPr>
                        <a: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4</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5</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6</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dirty="0">
                          <a:effectLst/>
                        </a:rPr>
                        <a:t> </a:t>
                      </a:r>
                      <a:r>
                        <a:rPr lang="en-US" sz="1100" dirty="0" smtClean="0">
                          <a:effectLst/>
                          <a:latin typeface="+mn-lt"/>
                          <a:ea typeface="+mn-ea"/>
                          <a:cs typeface="+mn-cs"/>
                        </a:rPr>
                        <a:t>W(A)</a:t>
                      </a:r>
                      <a:endParaRPr lang="en-US" sz="1400" dirty="0" smtClean="0">
                        <a:effectLst/>
                        <a:latin typeface="+mn-lt"/>
                        <a:ea typeface="Calibri"/>
                        <a:cs typeface="Times New Roman"/>
                      </a:endParaRPr>
                    </a:p>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W(A)</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W(A)</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r h="407472">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Abort</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solidFill>
                      <a:schemeClr val="accent6">
                        <a:lumMod val="40000"/>
                        <a:lumOff val="60000"/>
                      </a:schemeClr>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05734003"/>
              </p:ext>
            </p:extLst>
          </p:nvPr>
        </p:nvGraphicFramePr>
        <p:xfrm>
          <a:off x="5791200" y="1175266"/>
          <a:ext cx="2522220" cy="1491733"/>
        </p:xfrm>
        <a:graphic>
          <a:graphicData uri="http://schemas.openxmlformats.org/drawingml/2006/table">
            <a:tbl>
              <a:tblPr firstRow="1" firstCol="1" bandRow="1">
                <a:tableStyleId>{5C22544A-7EE6-4342-B048-85BDC9FD1C3A}</a:tableStyleId>
              </a:tblPr>
              <a:tblGrid>
                <a:gridCol w="840740"/>
                <a:gridCol w="840740"/>
                <a:gridCol w="840740"/>
              </a:tblGrid>
              <a:tr h="292901">
                <a:tc>
                  <a:txBody>
                    <a:bodyPr/>
                    <a:lstStyle/>
                    <a:p>
                      <a:pPr marL="0" marR="0" algn="l">
                        <a:lnSpc>
                          <a:spcPct val="115000"/>
                        </a:lnSpc>
                        <a:spcBef>
                          <a:spcPts val="0"/>
                        </a:spcBef>
                        <a:spcAft>
                          <a:spcPts val="0"/>
                        </a:spcAft>
                      </a:pPr>
                      <a:r>
                        <a:rPr lang="en-US" sz="1000" dirty="0">
                          <a:effectLst/>
                        </a:rPr>
                        <a:t>T1</a:t>
                      </a:r>
                      <a:endParaRPr lang="en-US" sz="1100" dirty="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T2</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T3</a:t>
                      </a:r>
                      <a:endParaRPr lang="en-US" sz="1100">
                        <a:effectLst/>
                        <a:latin typeface="Calibri"/>
                        <a:ea typeface="Calibri"/>
                        <a:cs typeface="Times New Roman"/>
                      </a:endParaRPr>
                    </a:p>
                  </a:txBody>
                  <a:tcPr marL="68580" marR="68580" marT="0" marB="0"/>
                </a:tc>
              </a:tr>
              <a:tr h="292901">
                <a:tc>
                  <a:txBody>
                    <a:bodyPr/>
                    <a:lstStyle/>
                    <a:p>
                      <a:pPr marL="0" marR="0" algn="l">
                        <a:lnSpc>
                          <a:spcPct val="115000"/>
                        </a:lnSpc>
                        <a:spcBef>
                          <a:spcPts val="0"/>
                        </a:spcBef>
                        <a:spcAft>
                          <a:spcPts val="0"/>
                        </a:spcAft>
                      </a:pPr>
                      <a:r>
                        <a:rPr lang="en-US" sz="1000">
                          <a:effectLst/>
                        </a:rPr>
                        <a:t>2</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3</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4</a:t>
                      </a:r>
                      <a:endParaRPr lang="en-US" sz="1100">
                        <a:effectLst/>
                        <a:latin typeface="Calibri"/>
                        <a:ea typeface="Calibri"/>
                        <a:cs typeface="Times New Roman"/>
                      </a:endParaRPr>
                    </a:p>
                  </a:txBody>
                  <a:tcPr marL="68580" marR="68580" marT="0" marB="0"/>
                </a:tc>
              </a:tr>
              <a:tr h="301977">
                <a:tc>
                  <a:txBody>
                    <a:bodyPr/>
                    <a:lstStyle/>
                    <a:p>
                      <a:pPr marL="0" marR="0" algn="l">
                        <a:lnSpc>
                          <a:spcPct val="115000"/>
                        </a:lnSpc>
                        <a:spcBef>
                          <a:spcPts val="0"/>
                        </a:spcBef>
                        <a:spcAft>
                          <a:spcPts val="0"/>
                        </a:spcAft>
                      </a:pPr>
                      <a:r>
                        <a:rPr lang="en-US" sz="1000">
                          <a:effectLst/>
                        </a:rPr>
                        <a:t>W(A)</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r>
              <a:tr h="301977">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W(A)</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r>
              <a:tr h="301977">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a:effectLst/>
                        </a:rPr>
                        <a:t> </a:t>
                      </a:r>
                      <a:endParaRPr lang="en-US" sz="11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1000" dirty="0">
                          <a:effectLst/>
                        </a:rPr>
                        <a:t> </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456773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3</a:t>
            </a:r>
            <a:r>
              <a:rPr lang="en-US" b="1" dirty="0" smtClean="0">
                <a:latin typeface="Cambria" panose="02040503050406030204" pitchFamily="18" charset="0"/>
              </a:rPr>
              <a:t>. </a:t>
            </a:r>
            <a:r>
              <a:rPr lang="en-US" b="1" dirty="0" smtClean="0">
                <a:latin typeface="Cambria" panose="02040503050406030204" pitchFamily="18" charset="0"/>
              </a:rPr>
              <a:t>Validation Based Protocol</a:t>
            </a:r>
            <a:endParaRPr lang="en-US" b="1" dirty="0">
              <a:latin typeface="Cambria" panose="02040503050406030204" pitchFamily="18" charset="0"/>
            </a:endParaRPr>
          </a:p>
        </p:txBody>
      </p:sp>
      <p:sp>
        <p:nvSpPr>
          <p:cNvPr id="2" name="TextBox 1"/>
          <p:cNvSpPr txBox="1"/>
          <p:nvPr/>
        </p:nvSpPr>
        <p:spPr>
          <a:xfrm>
            <a:off x="228600" y="1066800"/>
            <a:ext cx="8686800" cy="5493812"/>
          </a:xfrm>
          <a:prstGeom prst="rect">
            <a:avLst/>
          </a:prstGeom>
          <a:noFill/>
        </p:spPr>
        <p:txBody>
          <a:bodyPr wrap="square" rtlCol="0">
            <a:spAutoFit/>
          </a:bodyPr>
          <a:lstStyle/>
          <a:p>
            <a:pPr marL="463550" indent="-463550" algn="just">
              <a:lnSpc>
                <a:spcPct val="150000"/>
              </a:lnSpc>
              <a:buFont typeface="Wingdings" panose="05000000000000000000" pitchFamily="2" charset="2"/>
              <a:buChar char="q"/>
            </a:pPr>
            <a:r>
              <a:rPr lang="en-US" dirty="0">
                <a:latin typeface="Cambria" panose="02040503050406030204" pitchFamily="18" charset="0"/>
              </a:rPr>
              <a:t>Validation phase is also known as optimistic concurrency control technique.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In </a:t>
            </a:r>
            <a:r>
              <a:rPr lang="en-US" dirty="0">
                <a:latin typeface="Cambria" panose="02040503050406030204" pitchFamily="18" charset="0"/>
              </a:rPr>
              <a:t>the validation based protocol, the transaction is executed in the following three phases:</a:t>
            </a:r>
          </a:p>
          <a:p>
            <a:pPr algn="just">
              <a:lnSpc>
                <a:spcPct val="150000"/>
              </a:lnSpc>
            </a:pPr>
            <a:r>
              <a:rPr lang="en-US" b="1" dirty="0" smtClean="0">
                <a:latin typeface="Cambria" panose="02040503050406030204" pitchFamily="18" charset="0"/>
              </a:rPr>
              <a:t>	Read </a:t>
            </a:r>
            <a:r>
              <a:rPr lang="en-US" b="1" dirty="0">
                <a:latin typeface="Cambria" panose="02040503050406030204" pitchFamily="18" charset="0"/>
              </a:rPr>
              <a:t>phase:</a:t>
            </a:r>
            <a:r>
              <a:rPr lang="en-US" dirty="0">
                <a:latin typeface="Cambria" panose="02040503050406030204" pitchFamily="18" charset="0"/>
              </a:rPr>
              <a:t> In this phase, the transaction T is read and executed. It is used to </a:t>
            </a:r>
            <a:r>
              <a:rPr lang="en-US" dirty="0" smtClean="0">
                <a:latin typeface="Cambria" panose="02040503050406030204" pitchFamily="18" charset="0"/>
              </a:rPr>
              <a:t>	read </a:t>
            </a:r>
            <a:r>
              <a:rPr lang="en-US" dirty="0">
                <a:latin typeface="Cambria" panose="02040503050406030204" pitchFamily="18" charset="0"/>
              </a:rPr>
              <a:t>the value of various data items and stores them in temporary local </a:t>
            </a:r>
            <a:r>
              <a:rPr lang="en-US" dirty="0" smtClean="0">
                <a:latin typeface="Cambria" panose="02040503050406030204" pitchFamily="18" charset="0"/>
              </a:rPr>
              <a:t>	variables</a:t>
            </a:r>
            <a:r>
              <a:rPr lang="en-US" dirty="0">
                <a:latin typeface="Cambria" panose="02040503050406030204" pitchFamily="18" charset="0"/>
              </a:rPr>
              <a:t>. It can perform all the write operations on temporary variables </a:t>
            </a:r>
            <a:r>
              <a:rPr lang="en-US" dirty="0" smtClean="0">
                <a:latin typeface="Cambria" panose="02040503050406030204" pitchFamily="18" charset="0"/>
              </a:rPr>
              <a:t>	without </a:t>
            </a:r>
            <a:r>
              <a:rPr lang="en-US" dirty="0">
                <a:latin typeface="Cambria" panose="02040503050406030204" pitchFamily="18" charset="0"/>
              </a:rPr>
              <a:t>an update to the actual database.</a:t>
            </a:r>
          </a:p>
          <a:p>
            <a:pPr algn="just">
              <a:lnSpc>
                <a:spcPct val="150000"/>
              </a:lnSpc>
            </a:pPr>
            <a:r>
              <a:rPr lang="en-US" b="1" dirty="0" smtClean="0">
                <a:latin typeface="Cambria" panose="02040503050406030204" pitchFamily="18" charset="0"/>
              </a:rPr>
              <a:t>	Validation </a:t>
            </a:r>
            <a:r>
              <a:rPr lang="en-US" b="1" dirty="0">
                <a:latin typeface="Cambria" panose="02040503050406030204" pitchFamily="18" charset="0"/>
              </a:rPr>
              <a:t>phase:</a:t>
            </a:r>
            <a:r>
              <a:rPr lang="en-US" dirty="0">
                <a:latin typeface="Cambria" panose="02040503050406030204" pitchFamily="18" charset="0"/>
              </a:rPr>
              <a:t> In this phase, the temporary variable value will be </a:t>
            </a:r>
            <a:r>
              <a:rPr lang="en-US" dirty="0" smtClean="0">
                <a:latin typeface="Cambria" panose="02040503050406030204" pitchFamily="18" charset="0"/>
              </a:rPr>
              <a:t>	validated </a:t>
            </a:r>
            <a:r>
              <a:rPr lang="en-US" dirty="0">
                <a:latin typeface="Cambria" panose="02040503050406030204" pitchFamily="18" charset="0"/>
              </a:rPr>
              <a:t>against the actual data to see if it violates the serializability.</a:t>
            </a:r>
          </a:p>
          <a:p>
            <a:pPr algn="just">
              <a:lnSpc>
                <a:spcPct val="150000"/>
              </a:lnSpc>
            </a:pPr>
            <a:r>
              <a:rPr lang="en-US" b="1" dirty="0" smtClean="0">
                <a:latin typeface="Cambria" panose="02040503050406030204" pitchFamily="18" charset="0"/>
              </a:rPr>
              <a:t>	Write </a:t>
            </a:r>
            <a:r>
              <a:rPr lang="en-US" b="1" dirty="0">
                <a:latin typeface="Cambria" panose="02040503050406030204" pitchFamily="18" charset="0"/>
              </a:rPr>
              <a:t>phase:</a:t>
            </a:r>
            <a:r>
              <a:rPr lang="en-US" dirty="0">
                <a:latin typeface="Cambria" panose="02040503050406030204" pitchFamily="18" charset="0"/>
              </a:rPr>
              <a:t> If the validation of the transaction is validated, then the </a:t>
            </a:r>
            <a:r>
              <a:rPr lang="en-US" dirty="0" smtClean="0">
                <a:latin typeface="Cambria" panose="02040503050406030204" pitchFamily="18" charset="0"/>
              </a:rPr>
              <a:t>	temporary </a:t>
            </a:r>
            <a:r>
              <a:rPr lang="en-US" dirty="0">
                <a:latin typeface="Cambria" panose="02040503050406030204" pitchFamily="18" charset="0"/>
              </a:rPr>
              <a:t>results are written to the database or system otherwise the </a:t>
            </a:r>
            <a:r>
              <a:rPr lang="en-US" dirty="0" smtClean="0">
                <a:latin typeface="Cambria" panose="02040503050406030204" pitchFamily="18" charset="0"/>
              </a:rPr>
              <a:t>	transaction </a:t>
            </a:r>
            <a:r>
              <a:rPr lang="en-US" dirty="0">
                <a:latin typeface="Cambria" panose="02040503050406030204" pitchFamily="18" charset="0"/>
              </a:rPr>
              <a:t>is rolled back.</a:t>
            </a:r>
          </a:p>
          <a:p>
            <a:pPr marL="463550" indent="-463550" algn="just">
              <a:lnSpc>
                <a:spcPct val="150000"/>
              </a:lnSpc>
              <a:buFont typeface="Wingdings" panose="05000000000000000000" pitchFamily="2" charset="2"/>
              <a:buChar char="q"/>
            </a:pPr>
            <a:endParaRPr lang="en-US" dirty="0">
              <a:latin typeface="Cambria" panose="02040503050406030204" pitchFamily="18" charset="0"/>
            </a:endParaRPr>
          </a:p>
        </p:txBody>
      </p:sp>
    </p:spTree>
    <p:extLst>
      <p:ext uri="{BB962C8B-B14F-4D97-AF65-F5344CB8AC3E}">
        <p14:creationId xmlns:p14="http://schemas.microsoft.com/office/powerpoint/2010/main" val="2714831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3</a:t>
            </a:r>
            <a:r>
              <a:rPr lang="en-US" b="1" dirty="0" smtClean="0">
                <a:latin typeface="Cambria" panose="02040503050406030204" pitchFamily="18" charset="0"/>
              </a:rPr>
              <a:t>. </a:t>
            </a:r>
            <a:r>
              <a:rPr lang="en-US" b="1" dirty="0" smtClean="0">
                <a:latin typeface="Cambria" panose="02040503050406030204" pitchFamily="18" charset="0"/>
              </a:rPr>
              <a:t>Validation Based Protocol</a:t>
            </a:r>
            <a:endParaRPr lang="en-US" b="1" dirty="0">
              <a:latin typeface="Cambria" panose="02040503050406030204" pitchFamily="18" charset="0"/>
            </a:endParaRPr>
          </a:p>
        </p:txBody>
      </p:sp>
      <p:sp>
        <p:nvSpPr>
          <p:cNvPr id="2" name="TextBox 1"/>
          <p:cNvSpPr txBox="1"/>
          <p:nvPr/>
        </p:nvSpPr>
        <p:spPr>
          <a:xfrm>
            <a:off x="228600" y="1066800"/>
            <a:ext cx="8686800" cy="2533963"/>
          </a:xfrm>
          <a:prstGeom prst="rect">
            <a:avLst/>
          </a:prstGeom>
          <a:noFill/>
        </p:spPr>
        <p:txBody>
          <a:bodyPr wrap="square" rtlCol="0">
            <a:spAutoFit/>
          </a:bodyPr>
          <a:lstStyle/>
          <a:p>
            <a:pPr marL="463550" indent="-463550" algn="just">
              <a:lnSpc>
                <a:spcPct val="150000"/>
              </a:lnSpc>
              <a:buFont typeface="Wingdings" panose="05000000000000000000" pitchFamily="2" charset="2"/>
              <a:buChar char="q"/>
            </a:pPr>
            <a:r>
              <a:rPr lang="en-US" dirty="0">
                <a:latin typeface="Cambria" panose="02040503050406030204" pitchFamily="18" charset="0"/>
              </a:rPr>
              <a:t>Here each phase has the following different timestamps:</a:t>
            </a:r>
          </a:p>
          <a:p>
            <a:pPr marL="914400" indent="-450850" algn="just">
              <a:lnSpc>
                <a:spcPct val="150000"/>
              </a:lnSpc>
              <a:buFont typeface="+mj-lt"/>
              <a:buAutoNum type="arabicParenR"/>
            </a:pPr>
            <a:r>
              <a:rPr lang="en-US" b="1" dirty="0">
                <a:latin typeface="Cambria" panose="02040503050406030204" pitchFamily="18" charset="0"/>
              </a:rPr>
              <a:t>Start(</a:t>
            </a:r>
            <a:r>
              <a:rPr lang="en-US" b="1" dirty="0" err="1">
                <a:latin typeface="Cambria" panose="02040503050406030204" pitchFamily="18" charset="0"/>
              </a:rPr>
              <a:t>Ti</a:t>
            </a:r>
            <a:r>
              <a:rPr lang="en-US" b="1" dirty="0">
                <a:latin typeface="Cambria" panose="02040503050406030204" pitchFamily="18" charset="0"/>
              </a:rPr>
              <a:t>):</a:t>
            </a:r>
            <a:r>
              <a:rPr lang="en-US" dirty="0">
                <a:latin typeface="Cambria" panose="02040503050406030204" pitchFamily="18" charset="0"/>
              </a:rPr>
              <a:t> It contains the time when </a:t>
            </a:r>
            <a:r>
              <a:rPr lang="en-US" dirty="0" err="1">
                <a:latin typeface="Cambria" panose="02040503050406030204" pitchFamily="18" charset="0"/>
              </a:rPr>
              <a:t>Ti</a:t>
            </a:r>
            <a:r>
              <a:rPr lang="en-US" dirty="0">
                <a:latin typeface="Cambria" panose="02040503050406030204" pitchFamily="18" charset="0"/>
              </a:rPr>
              <a:t> started its execution.</a:t>
            </a:r>
          </a:p>
          <a:p>
            <a:pPr marL="914400" indent="-450850" algn="just">
              <a:lnSpc>
                <a:spcPct val="150000"/>
              </a:lnSpc>
              <a:buFont typeface="+mj-lt"/>
              <a:buAutoNum type="arabicParenR"/>
            </a:pPr>
            <a:r>
              <a:rPr lang="en-US" b="1" dirty="0">
                <a:latin typeface="Cambria" panose="02040503050406030204" pitchFamily="18" charset="0"/>
              </a:rPr>
              <a:t>Validation (</a:t>
            </a:r>
            <a:r>
              <a:rPr lang="en-US" b="1" dirty="0" err="1">
                <a:latin typeface="Cambria" panose="02040503050406030204" pitchFamily="18" charset="0"/>
              </a:rPr>
              <a:t>T</a:t>
            </a:r>
            <a:r>
              <a:rPr lang="en-US" b="1" baseline="-25000" dirty="0" err="1">
                <a:latin typeface="Cambria" panose="02040503050406030204" pitchFamily="18" charset="0"/>
              </a:rPr>
              <a:t>i</a:t>
            </a:r>
            <a:r>
              <a:rPr lang="en-US" b="1" dirty="0">
                <a:latin typeface="Cambria" panose="02040503050406030204" pitchFamily="18" charset="0"/>
              </a:rPr>
              <a:t>):</a:t>
            </a:r>
            <a:r>
              <a:rPr lang="en-US" dirty="0">
                <a:latin typeface="Cambria" panose="02040503050406030204" pitchFamily="18" charset="0"/>
              </a:rPr>
              <a:t> It contains the time when </a:t>
            </a:r>
            <a:r>
              <a:rPr lang="en-US" dirty="0" err="1">
                <a:latin typeface="Cambria" panose="02040503050406030204" pitchFamily="18" charset="0"/>
              </a:rPr>
              <a:t>Ti</a:t>
            </a:r>
            <a:r>
              <a:rPr lang="en-US" dirty="0">
                <a:latin typeface="Cambria" panose="02040503050406030204" pitchFamily="18" charset="0"/>
              </a:rPr>
              <a:t> finishes its read phase and starts its validation phase.</a:t>
            </a:r>
          </a:p>
          <a:p>
            <a:pPr marL="914400" indent="-450850" algn="just">
              <a:lnSpc>
                <a:spcPct val="150000"/>
              </a:lnSpc>
              <a:buFont typeface="+mj-lt"/>
              <a:buAutoNum type="arabicParenR"/>
            </a:pPr>
            <a:r>
              <a:rPr lang="en-US" b="1" dirty="0">
                <a:latin typeface="Cambria" panose="02040503050406030204" pitchFamily="18" charset="0"/>
              </a:rPr>
              <a:t>Finish(</a:t>
            </a:r>
            <a:r>
              <a:rPr lang="en-US" b="1" dirty="0" err="1">
                <a:latin typeface="Cambria" panose="02040503050406030204" pitchFamily="18" charset="0"/>
              </a:rPr>
              <a:t>Ti</a:t>
            </a:r>
            <a:r>
              <a:rPr lang="en-US" b="1" dirty="0">
                <a:latin typeface="Cambria" panose="02040503050406030204" pitchFamily="18" charset="0"/>
              </a:rPr>
              <a:t>):</a:t>
            </a:r>
            <a:r>
              <a:rPr lang="en-US" dirty="0">
                <a:latin typeface="Cambria" panose="02040503050406030204" pitchFamily="18" charset="0"/>
              </a:rPr>
              <a:t> It contains the time when </a:t>
            </a:r>
            <a:r>
              <a:rPr lang="en-US" dirty="0" err="1">
                <a:latin typeface="Cambria" panose="02040503050406030204" pitchFamily="18" charset="0"/>
              </a:rPr>
              <a:t>Ti</a:t>
            </a:r>
            <a:r>
              <a:rPr lang="en-US" dirty="0">
                <a:latin typeface="Cambria" panose="02040503050406030204" pitchFamily="18" charset="0"/>
              </a:rPr>
              <a:t> finishes its write phase.</a:t>
            </a:r>
          </a:p>
          <a:p>
            <a:pPr marL="463550" indent="-463550" algn="just">
              <a:lnSpc>
                <a:spcPct val="150000"/>
              </a:lnSpc>
              <a:buFont typeface="Wingdings" panose="05000000000000000000" pitchFamily="2" charset="2"/>
              <a:buChar char="q"/>
            </a:pPr>
            <a:endParaRPr lang="en-US" dirty="0">
              <a:latin typeface="Cambria" panose="02040503050406030204" pitchFamily="18" charset="0"/>
            </a:endParaRPr>
          </a:p>
        </p:txBody>
      </p:sp>
    </p:spTree>
    <p:extLst>
      <p:ext uri="{BB962C8B-B14F-4D97-AF65-F5344CB8AC3E}">
        <p14:creationId xmlns:p14="http://schemas.microsoft.com/office/powerpoint/2010/main" val="1667613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latin typeface="Cambria" panose="02040503050406030204" pitchFamily="18" charset="0"/>
              </a:rPr>
              <a:t>Concurrency Control</a:t>
            </a:r>
            <a:endParaRPr lang="en-US" b="1" dirty="0">
              <a:latin typeface="Cambria" panose="02040503050406030204" pitchFamily="18" charset="0"/>
            </a:endParaRPr>
          </a:p>
        </p:txBody>
      </p:sp>
      <p:sp>
        <p:nvSpPr>
          <p:cNvPr id="3" name="Rectangle 2"/>
          <p:cNvSpPr/>
          <p:nvPr/>
        </p:nvSpPr>
        <p:spPr>
          <a:xfrm>
            <a:off x="152400" y="990600"/>
            <a:ext cx="8839200" cy="5767733"/>
          </a:xfrm>
          <a:prstGeom prst="rect">
            <a:avLst/>
          </a:prstGeom>
        </p:spPr>
        <p:txBody>
          <a:bodyPr wrap="square">
            <a:spAutoFit/>
          </a:bodyPr>
          <a:lstStyle/>
          <a:p>
            <a:pPr marL="457200" indent="-457200" algn="just">
              <a:lnSpc>
                <a:spcPct val="150000"/>
              </a:lnSpc>
              <a:buFont typeface="Wingdings" panose="05000000000000000000" pitchFamily="2" charset="2"/>
              <a:buChar char="q"/>
            </a:pPr>
            <a:r>
              <a:rPr lang="en-US" altLang="en-US" dirty="0" smtClean="0">
                <a:latin typeface="Cambria" panose="02040503050406030204" pitchFamily="18" charset="0"/>
              </a:rPr>
              <a:t>Concurrency Control </a:t>
            </a:r>
            <a:r>
              <a:rPr lang="en-US" dirty="0" smtClean="0">
                <a:latin typeface="Cambria" panose="02040503050406030204" pitchFamily="18" charset="0"/>
              </a:rPr>
              <a:t>ensures </a:t>
            </a:r>
            <a:r>
              <a:rPr lang="en-US" dirty="0">
                <a:latin typeface="Cambria" panose="02040503050406030204" pitchFamily="18" charset="0"/>
              </a:rPr>
              <a:t>that Database transactions are performed concurrently and accurately to produce correct </a:t>
            </a:r>
            <a:r>
              <a:rPr lang="en-US" dirty="0" smtClean="0">
                <a:latin typeface="Cambria" panose="02040503050406030204" pitchFamily="18" charset="0"/>
              </a:rPr>
              <a:t>results.</a:t>
            </a:r>
            <a:endParaRPr lang="en-US" dirty="0">
              <a:latin typeface="Cambria" panose="02040503050406030204" pitchFamily="18" charset="0"/>
            </a:endParaRPr>
          </a:p>
          <a:p>
            <a:pPr marL="457200" indent="-457200" algn="just">
              <a:lnSpc>
                <a:spcPct val="150000"/>
              </a:lnSpc>
              <a:buFont typeface="Wingdings" panose="05000000000000000000" pitchFamily="2" charset="2"/>
              <a:buChar char="q"/>
            </a:pPr>
            <a:r>
              <a:rPr lang="en-US" dirty="0">
                <a:latin typeface="Cambria" panose="02040503050406030204" pitchFamily="18" charset="0"/>
              </a:rPr>
              <a:t>Concurrent access is quite easy if all users are just reading data. There is no way they can interfere with one another. Though for any practical Database, it would have a mix of READ and WRITE operations and hence the concurrency is a challenge.</a:t>
            </a:r>
          </a:p>
          <a:p>
            <a:pPr marL="457200" indent="-457200" algn="just">
              <a:lnSpc>
                <a:spcPct val="150000"/>
              </a:lnSpc>
              <a:buFont typeface="Wingdings" panose="05000000000000000000" pitchFamily="2" charset="2"/>
              <a:buChar char="q"/>
            </a:pPr>
            <a:r>
              <a:rPr lang="en-US" dirty="0">
                <a:latin typeface="Cambria" panose="02040503050406030204" pitchFamily="18" charset="0"/>
              </a:rPr>
              <a:t>DBMS Concurrency Control is used to address such conflicts, which mostly occur with a multi-user system. </a:t>
            </a:r>
            <a:endParaRPr lang="en-US" dirty="0" smtClean="0">
              <a:latin typeface="Cambria" panose="02040503050406030204" pitchFamily="18" charset="0"/>
            </a:endParaRPr>
          </a:p>
          <a:p>
            <a:pPr marL="457200" indent="-457200" algn="just">
              <a:lnSpc>
                <a:spcPct val="150000"/>
              </a:lnSpc>
              <a:buFont typeface="Wingdings" panose="05000000000000000000" pitchFamily="2" charset="2"/>
              <a:buChar char="q"/>
            </a:pPr>
            <a:r>
              <a:rPr lang="en-US" dirty="0" smtClean="0">
                <a:latin typeface="Cambria" panose="02040503050406030204" pitchFamily="18" charset="0"/>
              </a:rPr>
              <a:t>Therefore</a:t>
            </a:r>
            <a:r>
              <a:rPr lang="en-US" dirty="0">
                <a:latin typeface="Cambria" panose="02040503050406030204" pitchFamily="18" charset="0"/>
              </a:rPr>
              <a:t>, Concurrency Control is the most important element for proper functioning of a Database Management System where two or more database transactions are executed simultaneously, which require access to the same data.</a:t>
            </a:r>
          </a:p>
          <a:p>
            <a:pPr marL="457200" lvl="2" indent="-457200" algn="just">
              <a:lnSpc>
                <a:spcPct val="150000"/>
              </a:lnSpc>
              <a:buClr>
                <a:schemeClr val="tx1"/>
              </a:buClr>
              <a:buFont typeface="Wingdings" panose="05000000000000000000" pitchFamily="2" charset="2"/>
              <a:buChar char="q"/>
              <a:defRPr/>
            </a:pPr>
            <a:endParaRPr lang="en-US" altLang="en-US" dirty="0">
              <a:latin typeface="Cambria" panose="02040503050406030204" pitchFamily="18" charset="0"/>
            </a:endParaRPr>
          </a:p>
          <a:p>
            <a:pPr lvl="2" algn="just">
              <a:lnSpc>
                <a:spcPct val="80000"/>
              </a:lnSpc>
              <a:buClr>
                <a:schemeClr val="tx1"/>
              </a:buClr>
              <a:defRPr/>
            </a:pPr>
            <a:endParaRPr lang="en-US" altLang="en-US" dirty="0">
              <a:latin typeface="Times New Roman" pitchFamily="18" charset="0"/>
            </a:endParaRPr>
          </a:p>
          <a:p>
            <a:pPr lvl="2" algn="just">
              <a:lnSpc>
                <a:spcPct val="80000"/>
              </a:lnSpc>
              <a:buClr>
                <a:schemeClr val="tx1"/>
              </a:buClr>
              <a:buFont typeface="Wingdings" pitchFamily="2" charset="2"/>
              <a:buChar char="§"/>
              <a:defRPr/>
            </a:pPr>
            <a:endParaRPr lang="en-US" altLang="en-US" dirty="0">
              <a:latin typeface="Times New Roman" pitchFamily="18" charset="0"/>
            </a:endParaRPr>
          </a:p>
          <a:p>
            <a:pPr marL="114300" lvl="1" algn="just">
              <a:lnSpc>
                <a:spcPct val="80000"/>
              </a:lnSpc>
              <a:buClr>
                <a:schemeClr val="tx1"/>
              </a:buClr>
              <a:defRPr/>
            </a:pPr>
            <a:endParaRPr lang="en-US" altLang="en-US" sz="2000" dirty="0">
              <a:latin typeface="Times New Roman" pitchFamily="18" charset="0"/>
            </a:endParaRPr>
          </a:p>
        </p:txBody>
      </p:sp>
    </p:spTree>
    <p:extLst>
      <p:ext uri="{BB962C8B-B14F-4D97-AF65-F5344CB8AC3E}">
        <p14:creationId xmlns:p14="http://schemas.microsoft.com/office/powerpoint/2010/main" val="2512037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3</a:t>
            </a:r>
            <a:r>
              <a:rPr lang="en-US" b="1" dirty="0" smtClean="0">
                <a:latin typeface="Cambria" panose="02040503050406030204" pitchFamily="18" charset="0"/>
              </a:rPr>
              <a:t>. </a:t>
            </a:r>
            <a:r>
              <a:rPr lang="en-US" b="1" dirty="0" smtClean="0">
                <a:latin typeface="Cambria" panose="02040503050406030204" pitchFamily="18" charset="0"/>
              </a:rPr>
              <a:t>Validation Based Protocol</a:t>
            </a:r>
            <a:endParaRPr lang="en-US" b="1" dirty="0">
              <a:latin typeface="Cambria" panose="02040503050406030204" pitchFamily="18" charset="0"/>
            </a:endParaRPr>
          </a:p>
        </p:txBody>
      </p:sp>
      <p:sp>
        <p:nvSpPr>
          <p:cNvPr id="2" name="TextBox 1"/>
          <p:cNvSpPr txBox="1"/>
          <p:nvPr/>
        </p:nvSpPr>
        <p:spPr>
          <a:xfrm>
            <a:off x="228600" y="1066800"/>
            <a:ext cx="8686800" cy="6047809"/>
          </a:xfrm>
          <a:prstGeom prst="rect">
            <a:avLst/>
          </a:prstGeom>
          <a:noFill/>
        </p:spPr>
        <p:txBody>
          <a:bodyPr wrap="square" rtlCol="0">
            <a:spAutoFit/>
          </a:bodyPr>
          <a:lstStyle/>
          <a:p>
            <a:pPr marL="461963" indent="-461963" algn="just">
              <a:lnSpc>
                <a:spcPct val="150000"/>
              </a:lnSpc>
              <a:buFont typeface="Wingdings" panose="05000000000000000000" pitchFamily="2" charset="2"/>
              <a:buChar char="q"/>
            </a:pPr>
            <a:r>
              <a:rPr lang="en-US" dirty="0">
                <a:latin typeface="Cambria" panose="02040503050406030204" pitchFamily="18" charset="0"/>
              </a:rPr>
              <a:t>To manage the concurrency between transactions T1 and T2, the validation test process for T1 should validate all the T1 operations  should  follow TS(T1) &lt; TS(T2) where TS is the timestamp and one of the following condition should be satisfying</a:t>
            </a:r>
          </a:p>
          <a:p>
            <a:pPr marL="914400" indent="-519113" algn="just">
              <a:lnSpc>
                <a:spcPct val="150000"/>
              </a:lnSpc>
              <a:buFont typeface="+mj-lt"/>
              <a:buAutoNum type="arabicParenR"/>
            </a:pPr>
            <a:r>
              <a:rPr lang="en-US" b="1" dirty="0">
                <a:latin typeface="Cambria" panose="02040503050406030204" pitchFamily="18" charset="0"/>
              </a:rPr>
              <a:t>Finish T1 &lt; Start T2</a:t>
            </a:r>
            <a:endParaRPr lang="en-US" dirty="0">
              <a:latin typeface="Cambria" panose="02040503050406030204" pitchFamily="18" charset="0"/>
            </a:endParaRPr>
          </a:p>
          <a:p>
            <a:pPr algn="just">
              <a:lnSpc>
                <a:spcPct val="150000"/>
              </a:lnSpc>
            </a:pPr>
            <a:r>
              <a:rPr lang="en-US" dirty="0" smtClean="0">
                <a:latin typeface="Cambria" panose="02040503050406030204" pitchFamily="18" charset="0"/>
              </a:rPr>
              <a:t>	In </a:t>
            </a:r>
            <a:r>
              <a:rPr lang="en-US" dirty="0">
                <a:latin typeface="Cambria" panose="02040503050406030204" pitchFamily="18" charset="0"/>
              </a:rPr>
              <a:t>this condition, T1 completes all the execution processes before the T2 </a:t>
            </a:r>
            <a:r>
              <a:rPr lang="en-US" dirty="0" smtClean="0">
                <a:latin typeface="Cambria" panose="02040503050406030204" pitchFamily="18" charset="0"/>
              </a:rPr>
              <a:t>	starts </a:t>
            </a:r>
            <a:r>
              <a:rPr lang="en-US" dirty="0">
                <a:latin typeface="Cambria" panose="02040503050406030204" pitchFamily="18" charset="0"/>
              </a:rPr>
              <a:t>the </a:t>
            </a:r>
            <a:r>
              <a:rPr lang="en-US" dirty="0" smtClean="0">
                <a:latin typeface="Cambria" panose="02040503050406030204" pitchFamily="18" charset="0"/>
              </a:rPr>
              <a:t>operations. It </a:t>
            </a:r>
            <a:r>
              <a:rPr lang="en-US" dirty="0">
                <a:latin typeface="Cambria" panose="02040503050406030204" pitchFamily="18" charset="0"/>
              </a:rPr>
              <a:t>regulates maintaining the serializability.</a:t>
            </a:r>
          </a:p>
          <a:p>
            <a:pPr indent="395288" algn="just">
              <a:lnSpc>
                <a:spcPct val="150000"/>
              </a:lnSpc>
            </a:pPr>
            <a:r>
              <a:rPr lang="en-US" b="1" dirty="0" smtClean="0">
                <a:latin typeface="Cambria" panose="02040503050406030204" pitchFamily="18" charset="0"/>
              </a:rPr>
              <a:t>2)	Start(T2</a:t>
            </a:r>
            <a:r>
              <a:rPr lang="en-US" b="1" dirty="0">
                <a:latin typeface="Cambria" panose="02040503050406030204" pitchFamily="18" charset="0"/>
              </a:rPr>
              <a:t>) &lt;Finish(T1) &lt;Validate(T2)</a:t>
            </a:r>
            <a:endParaRPr lang="en-US" dirty="0">
              <a:latin typeface="Cambria" panose="02040503050406030204" pitchFamily="18" charset="0"/>
            </a:endParaRPr>
          </a:p>
          <a:p>
            <a:pPr lvl="2" algn="just">
              <a:lnSpc>
                <a:spcPct val="150000"/>
              </a:lnSpc>
            </a:pPr>
            <a:r>
              <a:rPr lang="en-US" dirty="0">
                <a:latin typeface="Cambria" panose="02040503050406030204" pitchFamily="18" charset="0"/>
              </a:rPr>
              <a:t>The validation phase of T2 should occur after the finish phase of T1. This scenario is useful for concurrent transaction serializability.</a:t>
            </a:r>
          </a:p>
          <a:p>
            <a:pPr lvl="2" algn="just">
              <a:lnSpc>
                <a:spcPct val="150000"/>
              </a:lnSpc>
            </a:pPr>
            <a:r>
              <a:rPr lang="en-US" dirty="0">
                <a:latin typeface="Cambria" panose="02040503050406030204" pitchFamily="18" charset="0"/>
              </a:rPr>
              <a:t>The Transactions are able to access the mutually exclusive database resource at a particular timestamp while validating the protocol conditions.</a:t>
            </a:r>
          </a:p>
          <a:p>
            <a:r>
              <a:rPr lang="en-US" dirty="0"/>
              <a:t/>
            </a:r>
            <a:br>
              <a:rPr lang="en-US" dirty="0"/>
            </a:br>
            <a:r>
              <a:rPr lang="en-US" dirty="0" smtClean="0">
                <a:latin typeface="Cambria" panose="02040503050406030204" pitchFamily="18" charset="0"/>
              </a:rPr>
              <a:t>.</a:t>
            </a:r>
            <a:endParaRPr lang="en-US" dirty="0">
              <a:latin typeface="Cambria" panose="02040503050406030204" pitchFamily="18" charset="0"/>
            </a:endParaRPr>
          </a:p>
          <a:p>
            <a:pPr marL="463550" indent="-463550" algn="just">
              <a:lnSpc>
                <a:spcPct val="150000"/>
              </a:lnSpc>
              <a:buFont typeface="Wingdings" panose="05000000000000000000" pitchFamily="2" charset="2"/>
              <a:buChar char="q"/>
            </a:pPr>
            <a:endParaRPr lang="en-US" dirty="0">
              <a:latin typeface="Cambria" panose="02040503050406030204" pitchFamily="18" charset="0"/>
            </a:endParaRPr>
          </a:p>
        </p:txBody>
      </p:sp>
    </p:spTree>
    <p:extLst>
      <p:ext uri="{BB962C8B-B14F-4D97-AF65-F5344CB8AC3E}">
        <p14:creationId xmlns:p14="http://schemas.microsoft.com/office/powerpoint/2010/main" val="1491674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3</a:t>
            </a:r>
            <a:r>
              <a:rPr lang="en-US" b="1" dirty="0" smtClean="0">
                <a:latin typeface="Cambria" panose="02040503050406030204" pitchFamily="18" charset="0"/>
              </a:rPr>
              <a:t>. </a:t>
            </a:r>
            <a:r>
              <a:rPr lang="en-US" b="1" dirty="0" smtClean="0">
                <a:latin typeface="Cambria" panose="02040503050406030204" pitchFamily="18" charset="0"/>
              </a:rPr>
              <a:t>Validation Based Protocol</a:t>
            </a:r>
            <a:endParaRPr lang="en-US" b="1" dirty="0">
              <a:latin typeface="Cambria" panose="02040503050406030204" pitchFamily="18" charset="0"/>
            </a:endParaRPr>
          </a:p>
        </p:txBody>
      </p:sp>
      <p:pic>
        <p:nvPicPr>
          <p:cNvPr id="6" name="Picture 5" descr="C:\Users\DELL-PC\Downloads\WhatsApp Image 2021-06-13 at 8.29.10 PM (1).jpeg"/>
          <p:cNvPicPr/>
          <p:nvPr/>
        </p:nvPicPr>
        <p:blipFill>
          <a:blip r:embed="rId2">
            <a:extLst>
              <a:ext uri="{28A0092B-C50C-407E-A947-70E740481C1C}">
                <a14:useLocalDpi xmlns:a14="http://schemas.microsoft.com/office/drawing/2010/main" val="0"/>
              </a:ext>
            </a:extLst>
          </a:blip>
          <a:srcRect/>
          <a:stretch>
            <a:fillRect/>
          </a:stretch>
        </p:blipFill>
        <p:spPr bwMode="auto">
          <a:xfrm>
            <a:off x="304800" y="784542"/>
            <a:ext cx="8458200" cy="5921058"/>
          </a:xfrm>
          <a:prstGeom prst="rect">
            <a:avLst/>
          </a:prstGeom>
          <a:noFill/>
          <a:ln>
            <a:noFill/>
          </a:ln>
        </p:spPr>
      </p:pic>
    </p:spTree>
    <p:extLst>
      <p:ext uri="{BB962C8B-B14F-4D97-AF65-F5344CB8AC3E}">
        <p14:creationId xmlns:p14="http://schemas.microsoft.com/office/powerpoint/2010/main" val="1464333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3</a:t>
            </a:r>
            <a:r>
              <a:rPr lang="en-US" b="1" dirty="0" smtClean="0">
                <a:latin typeface="Cambria" panose="02040503050406030204" pitchFamily="18" charset="0"/>
              </a:rPr>
              <a:t>. </a:t>
            </a:r>
            <a:r>
              <a:rPr lang="en-US" b="1" dirty="0" smtClean="0">
                <a:latin typeface="Cambria" panose="02040503050406030204" pitchFamily="18" charset="0"/>
              </a:rPr>
              <a:t>Validation Based Protocol</a:t>
            </a:r>
            <a:endParaRPr lang="en-US" b="1" dirty="0">
              <a:latin typeface="Cambria" panose="02040503050406030204" pitchFamily="18" charset="0"/>
            </a:endParaRPr>
          </a:p>
        </p:txBody>
      </p:sp>
      <p:pic>
        <p:nvPicPr>
          <p:cNvPr id="4" name="Picture 3" descr="C:\Users\DELL-PC\Downloads\WhatsApp Image 2021-06-13 at 8.28.38 PM.jpeg"/>
          <p:cNvPicPr/>
          <p:nvPr/>
        </p:nvPicPr>
        <p:blipFill>
          <a:blip r:embed="rId2">
            <a:extLst>
              <a:ext uri="{28A0092B-C50C-407E-A947-70E740481C1C}">
                <a14:useLocalDpi xmlns:a14="http://schemas.microsoft.com/office/drawing/2010/main" val="0"/>
              </a:ext>
            </a:extLst>
          </a:blip>
          <a:srcRect/>
          <a:stretch>
            <a:fillRect/>
          </a:stretch>
        </p:blipFill>
        <p:spPr bwMode="auto">
          <a:xfrm>
            <a:off x="228600" y="838201"/>
            <a:ext cx="8839200" cy="5867399"/>
          </a:xfrm>
          <a:prstGeom prst="rect">
            <a:avLst/>
          </a:prstGeom>
          <a:noFill/>
          <a:ln>
            <a:noFill/>
          </a:ln>
        </p:spPr>
      </p:pic>
    </p:spTree>
    <p:extLst>
      <p:ext uri="{BB962C8B-B14F-4D97-AF65-F5344CB8AC3E}">
        <p14:creationId xmlns:p14="http://schemas.microsoft.com/office/powerpoint/2010/main" val="441705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4</a:t>
            </a:r>
            <a:r>
              <a:rPr lang="en-US" b="1" dirty="0" smtClean="0">
                <a:latin typeface="Cambria" panose="02040503050406030204" pitchFamily="18" charset="0"/>
              </a:rPr>
              <a:t>. </a:t>
            </a:r>
            <a:r>
              <a:rPr lang="en-US" b="1" dirty="0" smtClean="0">
                <a:latin typeface="Cambria" panose="02040503050406030204" pitchFamily="18" charset="0"/>
              </a:rPr>
              <a:t>Deadlock Handling</a:t>
            </a:r>
            <a:endParaRPr lang="en-US" b="1" dirty="0">
              <a:latin typeface="Cambria" panose="02040503050406030204" pitchFamily="18" charset="0"/>
            </a:endParaRPr>
          </a:p>
        </p:txBody>
      </p:sp>
      <p:sp>
        <p:nvSpPr>
          <p:cNvPr id="2" name="Rectangle 1"/>
          <p:cNvSpPr/>
          <p:nvPr/>
        </p:nvSpPr>
        <p:spPr>
          <a:xfrm>
            <a:off x="123967" y="706272"/>
            <a:ext cx="8839200" cy="6093976"/>
          </a:xfrm>
          <a:prstGeom prst="rect">
            <a:avLst/>
          </a:prstGeom>
        </p:spPr>
        <p:txBody>
          <a:bodyPr wrap="square">
            <a:spAutoFit/>
          </a:bodyPr>
          <a:lstStyle/>
          <a:p>
            <a:pPr marL="609600" indent="-609600">
              <a:lnSpc>
                <a:spcPct val="150000"/>
              </a:lnSpc>
              <a:buClr>
                <a:schemeClr val="tx1"/>
              </a:buClr>
            </a:pPr>
            <a:r>
              <a:rPr lang="en-US" altLang="en-US" sz="2000" b="1" u="sng" dirty="0">
                <a:latin typeface="Cambria" panose="02040503050406030204" pitchFamily="18" charset="0"/>
              </a:rPr>
              <a:t>Dead Lock</a:t>
            </a:r>
            <a:endParaRPr lang="en-US" altLang="en-US" sz="2000" dirty="0">
              <a:latin typeface="Cambria" panose="02040503050406030204" pitchFamily="18" charset="0"/>
            </a:endParaRPr>
          </a:p>
          <a:p>
            <a:pPr marL="463550" indent="-463550">
              <a:lnSpc>
                <a:spcPct val="150000"/>
              </a:lnSpc>
              <a:buClr>
                <a:schemeClr val="tx1"/>
              </a:buClr>
              <a:buFont typeface="Wingdings" panose="05000000000000000000" pitchFamily="2" charset="2"/>
              <a:buChar char="q"/>
            </a:pPr>
            <a:r>
              <a:rPr lang="en-US" altLang="en-US" sz="1600" dirty="0">
                <a:latin typeface="Cambria" panose="02040503050406030204" pitchFamily="18" charset="0"/>
              </a:rPr>
              <a:t>  </a:t>
            </a:r>
            <a:r>
              <a:rPr lang="en-US" altLang="en-US" sz="1600" b="1" i="1" dirty="0" smtClean="0">
                <a:latin typeface="Cambria" panose="02040503050406030204" pitchFamily="18" charset="0"/>
              </a:rPr>
              <a:t>A </a:t>
            </a:r>
            <a:r>
              <a:rPr lang="en-US" altLang="en-US" sz="1600" b="1" i="1" dirty="0">
                <a:latin typeface="Cambria" panose="02040503050406030204" pitchFamily="18" charset="0"/>
              </a:rPr>
              <a:t>System is in a Dead lock state if there exists a set of Transactions such that every transaction in the set is waiting for another transaction in the set. </a:t>
            </a:r>
          </a:p>
          <a:p>
            <a:pPr marL="463550" indent="-463550">
              <a:lnSpc>
                <a:spcPct val="150000"/>
              </a:lnSpc>
              <a:buClr>
                <a:schemeClr val="tx1"/>
              </a:buClr>
            </a:pPr>
            <a:r>
              <a:rPr lang="en-US" altLang="en-US" sz="1600" b="1" dirty="0">
                <a:latin typeface="Cambria" panose="02040503050406030204" pitchFamily="18" charset="0"/>
              </a:rPr>
              <a:t>		For Example</a:t>
            </a:r>
            <a:r>
              <a:rPr lang="en-US" altLang="en-US" sz="1600" dirty="0">
                <a:latin typeface="Cambria" panose="02040503050406030204" pitchFamily="18" charset="0"/>
              </a:rPr>
              <a:t>, there exists a set of waiting transactions {T0, T1 ,… , </a:t>
            </a:r>
            <a:r>
              <a:rPr lang="en-US" altLang="en-US" sz="1600" dirty="0" err="1">
                <a:latin typeface="Cambria" panose="02040503050406030204" pitchFamily="18" charset="0"/>
              </a:rPr>
              <a:t>Tn</a:t>
            </a:r>
            <a:r>
              <a:rPr lang="en-US" altLang="en-US" sz="1600" dirty="0">
                <a:latin typeface="Cambria" panose="02040503050406030204" pitchFamily="18" charset="0"/>
              </a:rPr>
              <a:t>} such </a:t>
            </a:r>
            <a:r>
              <a:rPr lang="en-US" altLang="en-US" sz="1600" dirty="0" smtClean="0">
                <a:latin typeface="Cambria" panose="02040503050406030204" pitchFamily="18" charset="0"/>
              </a:rPr>
              <a:t>that</a:t>
            </a:r>
            <a:r>
              <a:rPr lang="en-US" altLang="en-US" sz="1600" dirty="0">
                <a:latin typeface="Cambria" panose="02040503050406030204" pitchFamily="18" charset="0"/>
              </a:rPr>
              <a:t>, </a:t>
            </a:r>
          </a:p>
          <a:p>
            <a:pPr marL="463550" indent="-463550">
              <a:lnSpc>
                <a:spcPct val="150000"/>
              </a:lnSpc>
              <a:buClr>
                <a:schemeClr val="tx1"/>
              </a:buClr>
            </a:pPr>
            <a:r>
              <a:rPr lang="en-US" altLang="en-US" sz="1600" dirty="0">
                <a:latin typeface="Cambria" panose="02040503050406030204" pitchFamily="18" charset="0"/>
              </a:rPr>
              <a:t>			T0 is waiting for a data item that T1 holds </a:t>
            </a:r>
          </a:p>
          <a:p>
            <a:pPr marL="463550" indent="-463550">
              <a:lnSpc>
                <a:spcPct val="150000"/>
              </a:lnSpc>
              <a:buClr>
                <a:schemeClr val="tx1"/>
              </a:buClr>
            </a:pPr>
            <a:r>
              <a:rPr lang="en-US" altLang="en-US" sz="1600" dirty="0">
                <a:latin typeface="Cambria" panose="02040503050406030204" pitchFamily="18" charset="0"/>
              </a:rPr>
              <a:t> 		And	T1 is waiting for a data item that T2 Holds </a:t>
            </a:r>
          </a:p>
          <a:p>
            <a:pPr marL="463550" indent="-463550">
              <a:lnSpc>
                <a:spcPct val="150000"/>
              </a:lnSpc>
              <a:buClr>
                <a:schemeClr val="tx1"/>
              </a:buClr>
            </a:pPr>
            <a:r>
              <a:rPr lang="en-US" altLang="en-US" sz="1600" dirty="0">
                <a:latin typeface="Cambria" panose="02040503050406030204" pitchFamily="18" charset="0"/>
              </a:rPr>
              <a:t>		And -----</a:t>
            </a:r>
          </a:p>
          <a:p>
            <a:pPr marL="463550" indent="-463550">
              <a:lnSpc>
                <a:spcPct val="150000"/>
              </a:lnSpc>
              <a:buClr>
                <a:schemeClr val="tx1"/>
              </a:buClr>
            </a:pPr>
            <a:r>
              <a:rPr lang="en-US" altLang="en-US" sz="1600" dirty="0">
                <a:latin typeface="Cambria" panose="02040503050406030204" pitchFamily="18" charset="0"/>
              </a:rPr>
              <a:t>		And	Tn-1 is waiting for a data item that </a:t>
            </a:r>
            <a:r>
              <a:rPr lang="en-US" altLang="en-US" sz="1600" dirty="0" err="1">
                <a:latin typeface="Cambria" panose="02040503050406030204" pitchFamily="18" charset="0"/>
              </a:rPr>
              <a:t>Tn</a:t>
            </a:r>
            <a:r>
              <a:rPr lang="en-US" altLang="en-US" sz="1600" dirty="0">
                <a:latin typeface="Cambria" panose="02040503050406030204" pitchFamily="18" charset="0"/>
              </a:rPr>
              <a:t>  holds</a:t>
            </a:r>
          </a:p>
          <a:p>
            <a:pPr marL="463550" indent="-463550">
              <a:lnSpc>
                <a:spcPct val="150000"/>
              </a:lnSpc>
              <a:buClr>
                <a:schemeClr val="tx1"/>
              </a:buClr>
            </a:pPr>
            <a:r>
              <a:rPr lang="en-US" altLang="en-US" sz="1600" dirty="0">
                <a:latin typeface="Cambria" panose="02040503050406030204" pitchFamily="18" charset="0"/>
              </a:rPr>
              <a:t>		And </a:t>
            </a:r>
            <a:r>
              <a:rPr lang="en-US" altLang="en-US" sz="1600" dirty="0" err="1">
                <a:latin typeface="Cambria" panose="02040503050406030204" pitchFamily="18" charset="0"/>
              </a:rPr>
              <a:t>Tn</a:t>
            </a:r>
            <a:r>
              <a:rPr lang="en-US" altLang="en-US" sz="1600" dirty="0">
                <a:latin typeface="Cambria" panose="02040503050406030204" pitchFamily="18" charset="0"/>
              </a:rPr>
              <a:t> is waiting for a data item that T0 holds.</a:t>
            </a:r>
          </a:p>
          <a:p>
            <a:pPr marL="463550" indent="-463550">
              <a:lnSpc>
                <a:spcPct val="150000"/>
              </a:lnSpc>
              <a:buClr>
                <a:schemeClr val="tx1"/>
              </a:buClr>
            </a:pPr>
            <a:endParaRPr lang="en-US" altLang="en-US" sz="1600" dirty="0">
              <a:latin typeface="Cambria" panose="02040503050406030204" pitchFamily="18" charset="0"/>
            </a:endParaRPr>
          </a:p>
          <a:p>
            <a:pPr marL="463550" indent="-463550">
              <a:lnSpc>
                <a:spcPct val="150000"/>
              </a:lnSpc>
              <a:buFont typeface="Wingdings" panose="05000000000000000000" pitchFamily="2" charset="2"/>
              <a:buChar char="q"/>
            </a:pPr>
            <a:r>
              <a:rPr lang="en-US" altLang="en-US" sz="1600" dirty="0">
                <a:latin typeface="Cambria" panose="02040503050406030204" pitchFamily="18" charset="0"/>
              </a:rPr>
              <a:t>None of the transactions can make progress such a situation. </a:t>
            </a:r>
          </a:p>
          <a:p>
            <a:pPr marL="463550" indent="-463550">
              <a:lnSpc>
                <a:spcPct val="150000"/>
              </a:lnSpc>
              <a:buFont typeface="Wingdings" panose="05000000000000000000" pitchFamily="2" charset="2"/>
              <a:buChar char="q"/>
            </a:pPr>
            <a:r>
              <a:rPr lang="en-US" altLang="en-US" sz="1600" dirty="0">
                <a:latin typeface="Cambria" panose="02040503050406030204" pitchFamily="18" charset="0"/>
              </a:rPr>
              <a:t>The only remedy to this undesirable situation is to Roll back some of the transactions involved in the Dead lock.</a:t>
            </a:r>
          </a:p>
          <a:p>
            <a:pPr marL="463550" indent="-463550">
              <a:lnSpc>
                <a:spcPct val="150000"/>
              </a:lnSpc>
              <a:buFont typeface="Wingdings" panose="05000000000000000000" pitchFamily="2" charset="2"/>
              <a:buChar char="q"/>
            </a:pPr>
            <a:r>
              <a:rPr lang="en-US" altLang="en-US" sz="1600" b="1" dirty="0">
                <a:latin typeface="Cambria" panose="02040503050406030204" pitchFamily="18" charset="0"/>
              </a:rPr>
              <a:t>There are two principle methods for dealing with the Dead Lock problem</a:t>
            </a:r>
          </a:p>
          <a:p>
            <a:pPr marL="990600" lvl="1" indent="-533400">
              <a:lnSpc>
                <a:spcPct val="150000"/>
              </a:lnSpc>
              <a:buClr>
                <a:schemeClr val="tx1"/>
              </a:buClr>
              <a:buFontTx/>
              <a:buAutoNum type="alphaLcParenR"/>
            </a:pPr>
            <a:r>
              <a:rPr lang="en-US" altLang="en-US" sz="1600" b="1" dirty="0">
                <a:latin typeface="Cambria" panose="02040503050406030204" pitchFamily="18" charset="0"/>
              </a:rPr>
              <a:t>Dead Lock detection and Recovery</a:t>
            </a:r>
          </a:p>
          <a:p>
            <a:pPr marL="990600" lvl="1" indent="-533400">
              <a:lnSpc>
                <a:spcPct val="150000"/>
              </a:lnSpc>
              <a:buClr>
                <a:schemeClr val="tx1"/>
              </a:buClr>
              <a:buFontTx/>
              <a:buAutoNum type="alphaLcParenR"/>
            </a:pPr>
            <a:r>
              <a:rPr lang="en-US" altLang="en-US" sz="1600" b="1" dirty="0">
                <a:latin typeface="Cambria" panose="02040503050406030204" pitchFamily="18" charset="0"/>
              </a:rPr>
              <a:t>Dead Lock prevention</a:t>
            </a:r>
            <a:endParaRPr lang="en-US" altLang="en-US" sz="1600" dirty="0">
              <a:latin typeface="Cambria" panose="02040503050406030204" pitchFamily="18" charset="0"/>
            </a:endParaRPr>
          </a:p>
        </p:txBody>
      </p:sp>
    </p:spTree>
    <p:extLst>
      <p:ext uri="{BB962C8B-B14F-4D97-AF65-F5344CB8AC3E}">
        <p14:creationId xmlns:p14="http://schemas.microsoft.com/office/powerpoint/2010/main" val="11134571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4</a:t>
            </a:r>
            <a:r>
              <a:rPr lang="en-US" b="1" dirty="0" smtClean="0">
                <a:latin typeface="Cambria" panose="02040503050406030204" pitchFamily="18" charset="0"/>
              </a:rPr>
              <a:t>. </a:t>
            </a:r>
            <a:r>
              <a:rPr lang="en-US" b="1" dirty="0" smtClean="0">
                <a:latin typeface="Cambria" panose="02040503050406030204" pitchFamily="18" charset="0"/>
              </a:rPr>
              <a:t>Deadlock Handling</a:t>
            </a:r>
            <a:endParaRPr lang="en-US" b="1" dirty="0">
              <a:latin typeface="Cambria" panose="02040503050406030204" pitchFamily="18" charset="0"/>
            </a:endParaRPr>
          </a:p>
        </p:txBody>
      </p:sp>
      <p:sp>
        <p:nvSpPr>
          <p:cNvPr id="3" name="Rectangle 2"/>
          <p:cNvSpPr/>
          <p:nvPr/>
        </p:nvSpPr>
        <p:spPr>
          <a:xfrm>
            <a:off x="228600" y="1031421"/>
            <a:ext cx="8763000" cy="4708981"/>
          </a:xfrm>
          <a:prstGeom prst="rect">
            <a:avLst/>
          </a:prstGeom>
        </p:spPr>
        <p:txBody>
          <a:bodyPr wrap="square">
            <a:spAutoFit/>
          </a:bodyPr>
          <a:lstStyle/>
          <a:p>
            <a:pPr marL="463550" indent="-463550">
              <a:lnSpc>
                <a:spcPct val="150000"/>
              </a:lnSpc>
            </a:pPr>
            <a:r>
              <a:rPr lang="en-US" altLang="en-US" sz="2000" b="1" dirty="0" smtClean="0">
                <a:latin typeface="Times New Roman" pitchFamily="18" charset="0"/>
              </a:rPr>
              <a:t>a)	</a:t>
            </a:r>
            <a:r>
              <a:rPr lang="en-US" altLang="en-US" sz="2000" b="1" u="sng" dirty="0" smtClean="0">
                <a:latin typeface="Times New Roman" pitchFamily="18" charset="0"/>
              </a:rPr>
              <a:t>Dead </a:t>
            </a:r>
            <a:r>
              <a:rPr lang="en-US" altLang="en-US" sz="2000" b="1" u="sng" dirty="0">
                <a:latin typeface="Times New Roman" pitchFamily="18" charset="0"/>
              </a:rPr>
              <a:t>Lock Detection and Recovery</a:t>
            </a:r>
            <a:r>
              <a:rPr lang="en-US" altLang="en-US" sz="2000" b="1" dirty="0">
                <a:latin typeface="Times New Roman" pitchFamily="18" charset="0"/>
              </a:rPr>
              <a:t> :	</a:t>
            </a:r>
            <a:endParaRPr lang="en-US" altLang="en-US" sz="2000" dirty="0">
              <a:latin typeface="Times New Roman" pitchFamily="18" charset="0"/>
            </a:endParaRPr>
          </a:p>
          <a:p>
            <a:pPr marL="914400" lvl="1" indent="-457200">
              <a:lnSpc>
                <a:spcPct val="150000"/>
              </a:lnSpc>
              <a:buFont typeface="Wingdings" panose="05000000000000000000" pitchFamily="2" charset="2"/>
              <a:buChar char="q"/>
            </a:pPr>
            <a:r>
              <a:rPr lang="en-US" altLang="en-US" dirty="0">
                <a:latin typeface="Times New Roman" pitchFamily="18" charset="0"/>
              </a:rPr>
              <a:t>A Deadlock exists in the system if and only if the </a:t>
            </a:r>
            <a:r>
              <a:rPr lang="en-US" altLang="en-US" b="1" i="1" dirty="0">
                <a:latin typeface="Times New Roman" pitchFamily="18" charset="0"/>
              </a:rPr>
              <a:t>wait-for-graph</a:t>
            </a:r>
            <a:r>
              <a:rPr lang="en-US" altLang="en-US" dirty="0">
                <a:latin typeface="Times New Roman" pitchFamily="18" charset="0"/>
              </a:rPr>
              <a:t> contains a </a:t>
            </a:r>
            <a:r>
              <a:rPr lang="en-US" altLang="en-US" b="1" i="1" dirty="0">
                <a:latin typeface="Times New Roman" pitchFamily="18" charset="0"/>
              </a:rPr>
              <a:t>Cycle.</a:t>
            </a:r>
            <a:endParaRPr lang="en-US" altLang="en-US" dirty="0">
              <a:latin typeface="Times New Roman" pitchFamily="18" charset="0"/>
            </a:endParaRPr>
          </a:p>
          <a:p>
            <a:pPr marL="914400" lvl="1" indent="-457200">
              <a:lnSpc>
                <a:spcPct val="150000"/>
              </a:lnSpc>
              <a:buFont typeface="Wingdings" panose="05000000000000000000" pitchFamily="2" charset="2"/>
              <a:buChar char="q"/>
            </a:pPr>
            <a:r>
              <a:rPr lang="en-US" altLang="en-US" dirty="0">
                <a:latin typeface="Times New Roman" pitchFamily="18" charset="0"/>
              </a:rPr>
              <a:t>The Lock manager maintains a structure called a wait-for-graph to detect deadlock cycles.</a:t>
            </a:r>
          </a:p>
          <a:p>
            <a:pPr marL="990600" lvl="1" indent="-533400">
              <a:lnSpc>
                <a:spcPct val="150000"/>
              </a:lnSpc>
            </a:pPr>
            <a:r>
              <a:rPr lang="en-US" altLang="en-US" b="1" u="sng" dirty="0" smtClean="0">
                <a:latin typeface="Times New Roman" pitchFamily="18" charset="0"/>
              </a:rPr>
              <a:t>Procedure </a:t>
            </a:r>
            <a:r>
              <a:rPr lang="en-US" altLang="en-US" b="1" u="sng" dirty="0">
                <a:latin typeface="Times New Roman" pitchFamily="18" charset="0"/>
              </a:rPr>
              <a:t>to draw wait-for-graph</a:t>
            </a:r>
            <a:endParaRPr lang="en-US" altLang="en-US" dirty="0">
              <a:latin typeface="Times New Roman" pitchFamily="18" charset="0"/>
            </a:endParaRPr>
          </a:p>
          <a:p>
            <a:pPr marL="990600" lvl="1" indent="-533400" algn="just">
              <a:lnSpc>
                <a:spcPct val="150000"/>
              </a:lnSpc>
              <a:buFont typeface="Wingdings" panose="05000000000000000000" pitchFamily="2" charset="2"/>
              <a:buChar char="q"/>
            </a:pPr>
            <a:r>
              <a:rPr lang="en-US" altLang="en-US" dirty="0">
                <a:latin typeface="Times New Roman" pitchFamily="18" charset="0"/>
              </a:rPr>
              <a:t>The </a:t>
            </a:r>
            <a:r>
              <a:rPr lang="en-US" altLang="en-US" b="1" dirty="0">
                <a:latin typeface="Times New Roman" pitchFamily="18" charset="0"/>
              </a:rPr>
              <a:t>Nodes</a:t>
            </a:r>
            <a:r>
              <a:rPr lang="en-US" altLang="en-US" dirty="0">
                <a:latin typeface="Times New Roman" pitchFamily="18" charset="0"/>
              </a:rPr>
              <a:t> correspond to active transactions and</a:t>
            </a:r>
          </a:p>
          <a:p>
            <a:pPr marL="990600" lvl="1" indent="-533400" algn="just">
              <a:lnSpc>
                <a:spcPct val="150000"/>
              </a:lnSpc>
              <a:buFont typeface="Wingdings" panose="05000000000000000000" pitchFamily="2" charset="2"/>
              <a:buChar char="q"/>
            </a:pPr>
            <a:r>
              <a:rPr lang="en-US" altLang="en-US" dirty="0">
                <a:latin typeface="Times New Roman" pitchFamily="18" charset="0"/>
              </a:rPr>
              <a:t>An </a:t>
            </a:r>
            <a:r>
              <a:rPr lang="en-US" altLang="en-US" b="1" dirty="0">
                <a:latin typeface="Times New Roman" pitchFamily="18" charset="0"/>
              </a:rPr>
              <a:t>Arc</a:t>
            </a:r>
            <a:r>
              <a:rPr lang="en-US" altLang="en-US" dirty="0">
                <a:latin typeface="Times New Roman" pitchFamily="18" charset="0"/>
              </a:rPr>
              <a:t> from </a:t>
            </a:r>
            <a:r>
              <a:rPr lang="en-US" altLang="en-US" dirty="0" err="1">
                <a:latin typeface="Times New Roman" pitchFamily="18" charset="0"/>
              </a:rPr>
              <a:t>Ti</a:t>
            </a:r>
            <a:r>
              <a:rPr lang="en-US" altLang="en-US" dirty="0">
                <a:latin typeface="Times New Roman" pitchFamily="18" charset="0"/>
              </a:rPr>
              <a:t> to </a:t>
            </a:r>
            <a:r>
              <a:rPr lang="en-US" altLang="en-US" dirty="0" err="1">
                <a:latin typeface="Times New Roman" pitchFamily="18" charset="0"/>
              </a:rPr>
              <a:t>Tj</a:t>
            </a:r>
            <a:r>
              <a:rPr lang="en-US" altLang="en-US" dirty="0">
                <a:latin typeface="Times New Roman" pitchFamily="18" charset="0"/>
              </a:rPr>
              <a:t> if </a:t>
            </a:r>
            <a:r>
              <a:rPr lang="en-US" altLang="en-US" dirty="0" err="1">
                <a:latin typeface="Times New Roman" pitchFamily="18" charset="0"/>
              </a:rPr>
              <a:t>Ti</a:t>
            </a:r>
            <a:r>
              <a:rPr lang="en-US" altLang="en-US" dirty="0">
                <a:latin typeface="Times New Roman" pitchFamily="18" charset="0"/>
              </a:rPr>
              <a:t> is waiting for </a:t>
            </a:r>
            <a:r>
              <a:rPr lang="en-US" altLang="en-US" dirty="0" err="1">
                <a:latin typeface="Times New Roman" pitchFamily="18" charset="0"/>
              </a:rPr>
              <a:t>Tj</a:t>
            </a:r>
            <a:r>
              <a:rPr lang="en-US" altLang="en-US" dirty="0">
                <a:latin typeface="Times New Roman" pitchFamily="18" charset="0"/>
              </a:rPr>
              <a:t> to release a lock</a:t>
            </a:r>
          </a:p>
          <a:p>
            <a:pPr marL="990600" lvl="1" indent="-533400" algn="just">
              <a:lnSpc>
                <a:spcPct val="150000"/>
              </a:lnSpc>
              <a:buFont typeface="Wingdings" panose="05000000000000000000" pitchFamily="2" charset="2"/>
              <a:buChar char="q"/>
            </a:pPr>
            <a:r>
              <a:rPr lang="en-US" altLang="en-US" b="1" dirty="0">
                <a:latin typeface="Times New Roman" pitchFamily="18" charset="0"/>
              </a:rPr>
              <a:t>The Lock Manager adds  Edges to the Graph when it queues lock requests and removes edges when it grants lock requests.</a:t>
            </a:r>
            <a:endParaRPr lang="en-US" altLang="en-US" dirty="0">
              <a:latin typeface="Times New Roman" pitchFamily="18" charset="0"/>
            </a:endParaRPr>
          </a:p>
          <a:p>
            <a:pPr marL="990600" lvl="1" indent="-533400" algn="just">
              <a:lnSpc>
                <a:spcPct val="150000"/>
              </a:lnSpc>
              <a:buFont typeface="Wingdings" panose="05000000000000000000" pitchFamily="2" charset="2"/>
              <a:buChar char="q"/>
            </a:pPr>
            <a:r>
              <a:rPr lang="en-US" altLang="en-US" dirty="0">
                <a:latin typeface="Times New Roman" pitchFamily="18" charset="0"/>
              </a:rPr>
              <a:t>Consider the Schedule S, the last step, shown below [X(B) and X(A)], creates a cycle in the wait-for-graph.</a:t>
            </a:r>
          </a:p>
        </p:txBody>
      </p:sp>
    </p:spTree>
    <p:extLst>
      <p:ext uri="{BB962C8B-B14F-4D97-AF65-F5344CB8AC3E}">
        <p14:creationId xmlns:p14="http://schemas.microsoft.com/office/powerpoint/2010/main" val="2259570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4</a:t>
            </a:r>
            <a:r>
              <a:rPr lang="en-US" b="1" dirty="0" smtClean="0">
                <a:latin typeface="Cambria" panose="02040503050406030204" pitchFamily="18" charset="0"/>
              </a:rPr>
              <a:t>. </a:t>
            </a:r>
            <a:r>
              <a:rPr lang="en-US" b="1" dirty="0" smtClean="0">
                <a:latin typeface="Cambria" panose="02040503050406030204" pitchFamily="18" charset="0"/>
              </a:rPr>
              <a:t>Deadlock Handling</a:t>
            </a:r>
            <a:endParaRPr lang="en-US" b="1" dirty="0">
              <a:latin typeface="Cambria" panose="02040503050406030204" pitchFamily="18" charset="0"/>
            </a:endParaRPr>
          </a:p>
        </p:txBody>
      </p:sp>
      <p:sp>
        <p:nvSpPr>
          <p:cNvPr id="3" name="Rectangle 2"/>
          <p:cNvSpPr/>
          <p:nvPr/>
        </p:nvSpPr>
        <p:spPr>
          <a:xfrm>
            <a:off x="228600" y="1031421"/>
            <a:ext cx="8763000" cy="458074"/>
          </a:xfrm>
          <a:prstGeom prst="rect">
            <a:avLst/>
          </a:prstGeom>
        </p:spPr>
        <p:txBody>
          <a:bodyPr wrap="square">
            <a:spAutoFit/>
          </a:bodyPr>
          <a:lstStyle/>
          <a:p>
            <a:pPr marL="463550" indent="-463550">
              <a:lnSpc>
                <a:spcPct val="150000"/>
              </a:lnSpc>
            </a:pPr>
            <a:endParaRPr lang="en-US" altLang="en-US" dirty="0">
              <a:latin typeface="Times New Roman" pitchFamily="18" charset="0"/>
            </a:endParaRPr>
          </a:p>
        </p:txBody>
      </p:sp>
      <p:graphicFrame>
        <p:nvGraphicFramePr>
          <p:cNvPr id="4" name="Group 283"/>
          <p:cNvGraphicFramePr>
            <a:graphicFrameLocks/>
          </p:cNvGraphicFramePr>
          <p:nvPr>
            <p:extLst>
              <p:ext uri="{D42A27DB-BD31-4B8C-83A1-F6EECF244321}">
                <p14:modId xmlns:p14="http://schemas.microsoft.com/office/powerpoint/2010/main" val="519060089"/>
              </p:ext>
            </p:extLst>
          </p:nvPr>
        </p:nvGraphicFramePr>
        <p:xfrm>
          <a:off x="381000" y="1143000"/>
          <a:ext cx="3810000" cy="2852123"/>
        </p:xfrm>
        <a:graphic>
          <a:graphicData uri="http://schemas.openxmlformats.org/drawingml/2006/table">
            <a:tbl>
              <a:tblPr/>
              <a:tblGrid>
                <a:gridCol w="1066800"/>
                <a:gridCol w="914400"/>
                <a:gridCol w="914400"/>
                <a:gridCol w="914400"/>
              </a:tblGrid>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T1</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T2</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T3</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T4</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S(A)</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0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R(A)</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X(B)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W(B)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S(B)</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X(C)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S(C)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R(C)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X(D)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S(D)</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Text Box 166"/>
          <p:cNvSpPr txBox="1">
            <a:spLocks noChangeArrowheads="1"/>
          </p:cNvSpPr>
          <p:nvPr/>
        </p:nvSpPr>
        <p:spPr bwMode="auto">
          <a:xfrm>
            <a:off x="584992" y="4203367"/>
            <a:ext cx="28686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a:latin typeface="Times New Roman" pitchFamily="18" charset="0"/>
              </a:rPr>
              <a:t>Wait-for-graph for Schedule A</a:t>
            </a:r>
          </a:p>
        </p:txBody>
      </p:sp>
      <p:sp>
        <p:nvSpPr>
          <p:cNvPr id="8" name="Text Box 233"/>
          <p:cNvSpPr txBox="1">
            <a:spLocks noChangeArrowheads="1"/>
          </p:cNvSpPr>
          <p:nvPr/>
        </p:nvSpPr>
        <p:spPr bwMode="auto">
          <a:xfrm>
            <a:off x="4724400" y="4343400"/>
            <a:ext cx="2857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a:latin typeface="Times New Roman" pitchFamily="18" charset="0"/>
              </a:rPr>
              <a:t>Wait-for-graph for Schedule B</a:t>
            </a:r>
          </a:p>
        </p:txBody>
      </p:sp>
      <p:graphicFrame>
        <p:nvGraphicFramePr>
          <p:cNvPr id="36" name="Group 283"/>
          <p:cNvGraphicFramePr>
            <a:graphicFrameLocks/>
          </p:cNvGraphicFramePr>
          <p:nvPr>
            <p:extLst>
              <p:ext uri="{D42A27DB-BD31-4B8C-83A1-F6EECF244321}">
                <p14:modId xmlns:p14="http://schemas.microsoft.com/office/powerpoint/2010/main" val="3392576837"/>
              </p:ext>
            </p:extLst>
          </p:nvPr>
        </p:nvGraphicFramePr>
        <p:xfrm>
          <a:off x="4572000" y="1077228"/>
          <a:ext cx="3810000" cy="2852123"/>
        </p:xfrm>
        <a:graphic>
          <a:graphicData uri="http://schemas.openxmlformats.org/drawingml/2006/table">
            <a:tbl>
              <a:tblPr/>
              <a:tblGrid>
                <a:gridCol w="1066800"/>
                <a:gridCol w="914400"/>
                <a:gridCol w="914400"/>
                <a:gridCol w="914400"/>
              </a:tblGrid>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T1</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T2</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T3</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T4</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S(A)</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0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R(A)</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X(B)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W(B)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S(B)</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X(C)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S(C)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X(D)</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R(C)</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X(D)</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rgbClr val="FF0000"/>
                          </a:solidFill>
                          <a:effectLst/>
                          <a:latin typeface="Times New Roman" pitchFamily="18" charset="0"/>
                        </a:rPr>
                        <a:t>S(D)</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77" name="Group 76"/>
          <p:cNvGrpSpPr/>
          <p:nvPr/>
        </p:nvGrpSpPr>
        <p:grpSpPr>
          <a:xfrm>
            <a:off x="1232691" y="4710468"/>
            <a:ext cx="1573213" cy="1395768"/>
            <a:chOff x="5162550" y="4805718"/>
            <a:chExt cx="1573213" cy="1395768"/>
          </a:xfrm>
        </p:grpSpPr>
        <p:sp>
          <p:nvSpPr>
            <p:cNvPr id="78" name="Oval 77"/>
            <p:cNvSpPr/>
            <p:nvPr/>
          </p:nvSpPr>
          <p:spPr>
            <a:xfrm>
              <a:off x="5162550" y="481083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T1</a:t>
              </a:r>
              <a:endParaRPr lang="en-US" dirty="0"/>
            </a:p>
          </p:txBody>
        </p:sp>
        <p:sp>
          <p:nvSpPr>
            <p:cNvPr id="79" name="Oval 78"/>
            <p:cNvSpPr/>
            <p:nvPr/>
          </p:nvSpPr>
          <p:spPr>
            <a:xfrm>
              <a:off x="6153150" y="4805718"/>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T2</a:t>
              </a:r>
              <a:endParaRPr lang="en-US" dirty="0"/>
            </a:p>
          </p:txBody>
        </p:sp>
        <p:sp>
          <p:nvSpPr>
            <p:cNvPr id="80" name="Oval 79"/>
            <p:cNvSpPr/>
            <p:nvPr/>
          </p:nvSpPr>
          <p:spPr>
            <a:xfrm>
              <a:off x="6153150" y="570618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T3</a:t>
              </a:r>
              <a:endParaRPr lang="en-US" dirty="0"/>
            </a:p>
          </p:txBody>
        </p:sp>
        <p:sp>
          <p:nvSpPr>
            <p:cNvPr id="81" name="Oval 80"/>
            <p:cNvSpPr/>
            <p:nvPr/>
          </p:nvSpPr>
          <p:spPr>
            <a:xfrm>
              <a:off x="5162550" y="570618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T4</a:t>
              </a:r>
              <a:endParaRPr lang="en-US" dirty="0"/>
            </a:p>
          </p:txBody>
        </p:sp>
        <p:cxnSp>
          <p:nvCxnSpPr>
            <p:cNvPr id="82" name="Straight Arrow Connector 81"/>
            <p:cNvCxnSpPr>
              <a:stCxn id="79" idx="2"/>
              <a:endCxn id="78" idx="6"/>
            </p:cNvCxnSpPr>
            <p:nvPr/>
          </p:nvCxnSpPr>
          <p:spPr>
            <a:xfrm flipH="1">
              <a:off x="5745163" y="5053368"/>
              <a:ext cx="407987" cy="51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endCxn id="81" idx="6"/>
            </p:cNvCxnSpPr>
            <p:nvPr/>
          </p:nvCxnSpPr>
          <p:spPr>
            <a:xfrm flipH="1">
              <a:off x="5745163" y="5953836"/>
              <a:ext cx="43745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80" idx="0"/>
              <a:endCxn id="79" idx="4"/>
            </p:cNvCxnSpPr>
            <p:nvPr/>
          </p:nvCxnSpPr>
          <p:spPr>
            <a:xfrm flipV="1">
              <a:off x="6444457" y="5301018"/>
              <a:ext cx="0" cy="405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87" name="Group 86"/>
          <p:cNvGrpSpPr/>
          <p:nvPr/>
        </p:nvGrpSpPr>
        <p:grpSpPr>
          <a:xfrm>
            <a:off x="5162550" y="4805718"/>
            <a:ext cx="1573213" cy="1395768"/>
            <a:chOff x="5162550" y="4805718"/>
            <a:chExt cx="1573213" cy="1395768"/>
          </a:xfrm>
        </p:grpSpPr>
        <p:sp>
          <p:nvSpPr>
            <p:cNvPr id="37" name="Oval 36"/>
            <p:cNvSpPr/>
            <p:nvPr/>
          </p:nvSpPr>
          <p:spPr>
            <a:xfrm>
              <a:off x="5162550" y="481083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T1</a:t>
              </a:r>
              <a:endParaRPr lang="en-US" dirty="0"/>
            </a:p>
          </p:txBody>
        </p:sp>
        <p:sp>
          <p:nvSpPr>
            <p:cNvPr id="38" name="Oval 37"/>
            <p:cNvSpPr/>
            <p:nvPr/>
          </p:nvSpPr>
          <p:spPr>
            <a:xfrm>
              <a:off x="6153150" y="4805718"/>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T2</a:t>
              </a:r>
              <a:endParaRPr lang="en-US" dirty="0"/>
            </a:p>
          </p:txBody>
        </p:sp>
        <p:sp>
          <p:nvSpPr>
            <p:cNvPr id="39" name="Oval 38"/>
            <p:cNvSpPr/>
            <p:nvPr/>
          </p:nvSpPr>
          <p:spPr>
            <a:xfrm>
              <a:off x="6153150" y="570618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T3</a:t>
              </a:r>
              <a:endParaRPr lang="en-US" dirty="0"/>
            </a:p>
          </p:txBody>
        </p:sp>
        <p:sp>
          <p:nvSpPr>
            <p:cNvPr id="40" name="Oval 39"/>
            <p:cNvSpPr/>
            <p:nvPr/>
          </p:nvSpPr>
          <p:spPr>
            <a:xfrm>
              <a:off x="5162550" y="5706186"/>
              <a:ext cx="582613" cy="4953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T4</a:t>
              </a:r>
              <a:endParaRPr lang="en-US" dirty="0"/>
            </a:p>
          </p:txBody>
        </p:sp>
        <p:cxnSp>
          <p:nvCxnSpPr>
            <p:cNvPr id="41" name="Straight Arrow Connector 40"/>
            <p:cNvCxnSpPr>
              <a:stCxn id="38" idx="2"/>
              <a:endCxn id="37" idx="6"/>
            </p:cNvCxnSpPr>
            <p:nvPr/>
          </p:nvCxnSpPr>
          <p:spPr>
            <a:xfrm flipH="1">
              <a:off x="5745163" y="5053368"/>
              <a:ext cx="407987" cy="51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endCxn id="40" idx="6"/>
            </p:cNvCxnSpPr>
            <p:nvPr/>
          </p:nvCxnSpPr>
          <p:spPr>
            <a:xfrm flipH="1">
              <a:off x="5745163" y="5953836"/>
              <a:ext cx="43745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39" idx="0"/>
              <a:endCxn id="38" idx="4"/>
            </p:cNvCxnSpPr>
            <p:nvPr/>
          </p:nvCxnSpPr>
          <p:spPr>
            <a:xfrm flipV="1">
              <a:off x="6444457" y="5301018"/>
              <a:ext cx="0" cy="405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40" idx="0"/>
              <a:endCxn id="37" idx="4"/>
            </p:cNvCxnSpPr>
            <p:nvPr/>
          </p:nvCxnSpPr>
          <p:spPr>
            <a:xfrm flipV="1">
              <a:off x="5453857" y="5306136"/>
              <a:ext cx="0" cy="400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88" name="Text Box 166"/>
          <p:cNvSpPr txBox="1">
            <a:spLocks noChangeArrowheads="1"/>
          </p:cNvSpPr>
          <p:nvPr/>
        </p:nvSpPr>
        <p:spPr bwMode="auto">
          <a:xfrm>
            <a:off x="228600" y="6292004"/>
            <a:ext cx="42335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smtClean="0">
                <a:latin typeface="Times New Roman" pitchFamily="18" charset="0"/>
              </a:rPr>
              <a:t>Schedule A has No cycle, so it has no Deadlock</a:t>
            </a:r>
            <a:endParaRPr lang="en-US" altLang="en-US" sz="1600" b="1" dirty="0">
              <a:latin typeface="Times New Roman" pitchFamily="18" charset="0"/>
            </a:endParaRPr>
          </a:p>
        </p:txBody>
      </p:sp>
      <p:sp>
        <p:nvSpPr>
          <p:cNvPr id="89" name="Text Box 166"/>
          <p:cNvSpPr txBox="1">
            <a:spLocks noChangeArrowheads="1"/>
          </p:cNvSpPr>
          <p:nvPr/>
        </p:nvSpPr>
        <p:spPr bwMode="auto">
          <a:xfrm>
            <a:off x="4572000" y="6292004"/>
            <a:ext cx="39837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smtClean="0">
                <a:latin typeface="Times New Roman" pitchFamily="18" charset="0"/>
              </a:rPr>
              <a:t>Schedule B has a cycle, so it has a Deadlock</a:t>
            </a:r>
            <a:endParaRPr lang="en-US" altLang="en-US" sz="1600" b="1" dirty="0">
              <a:latin typeface="Times New Roman" pitchFamily="18" charset="0"/>
            </a:endParaRPr>
          </a:p>
        </p:txBody>
      </p:sp>
    </p:spTree>
    <p:extLst>
      <p:ext uri="{BB962C8B-B14F-4D97-AF65-F5344CB8AC3E}">
        <p14:creationId xmlns:p14="http://schemas.microsoft.com/office/powerpoint/2010/main" val="11659651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4</a:t>
            </a:r>
            <a:r>
              <a:rPr lang="en-US" b="1" dirty="0" smtClean="0">
                <a:latin typeface="Cambria" panose="02040503050406030204" pitchFamily="18" charset="0"/>
              </a:rPr>
              <a:t>. </a:t>
            </a:r>
            <a:r>
              <a:rPr lang="en-US" b="1" dirty="0" smtClean="0">
                <a:latin typeface="Cambria" panose="02040503050406030204" pitchFamily="18" charset="0"/>
              </a:rPr>
              <a:t>Deadlock Handling</a:t>
            </a:r>
            <a:endParaRPr lang="en-US" b="1" dirty="0">
              <a:latin typeface="Cambria" panose="02040503050406030204" pitchFamily="18" charset="0"/>
            </a:endParaRPr>
          </a:p>
        </p:txBody>
      </p:sp>
      <p:sp>
        <p:nvSpPr>
          <p:cNvPr id="3" name="Rectangle 2"/>
          <p:cNvSpPr/>
          <p:nvPr/>
        </p:nvSpPr>
        <p:spPr>
          <a:xfrm>
            <a:off x="187088" y="685800"/>
            <a:ext cx="8763000" cy="6093976"/>
          </a:xfrm>
          <a:prstGeom prst="rect">
            <a:avLst/>
          </a:prstGeom>
        </p:spPr>
        <p:txBody>
          <a:bodyPr wrap="square">
            <a:spAutoFit/>
          </a:bodyPr>
          <a:lstStyle/>
          <a:p>
            <a:pPr marL="665163" indent="-609600" algn="just">
              <a:lnSpc>
                <a:spcPct val="150000"/>
              </a:lnSpc>
              <a:tabLst>
                <a:tab pos="512763" algn="l"/>
              </a:tabLst>
            </a:pPr>
            <a:r>
              <a:rPr lang="en-US" altLang="en-US" sz="2000" b="1" dirty="0">
                <a:latin typeface="Times New Roman" pitchFamily="18" charset="0"/>
              </a:rPr>
              <a:t>b)	</a:t>
            </a:r>
            <a:r>
              <a:rPr lang="en-US" altLang="en-US" sz="1600" b="1" u="sng" dirty="0">
                <a:latin typeface="Cambria" panose="02040503050406030204" pitchFamily="18" charset="0"/>
              </a:rPr>
              <a:t>Dead Lock Prevention</a:t>
            </a:r>
            <a:endParaRPr lang="en-US" altLang="en-US" sz="1600" dirty="0">
              <a:latin typeface="Cambria" panose="02040503050406030204" pitchFamily="18" charset="0"/>
            </a:endParaRPr>
          </a:p>
          <a:p>
            <a:pPr marL="1257300" lvl="1" indent="-533400" algn="just">
              <a:lnSpc>
                <a:spcPct val="150000"/>
              </a:lnSpc>
              <a:buClr>
                <a:schemeClr val="tx1"/>
              </a:buClr>
              <a:buFont typeface="Wingdings" panose="05000000000000000000" pitchFamily="2" charset="2"/>
              <a:buChar char="q"/>
              <a:tabLst>
                <a:tab pos="512763" algn="l"/>
              </a:tabLst>
            </a:pPr>
            <a:r>
              <a:rPr lang="en-US" altLang="en-US" sz="1600" dirty="0">
                <a:latin typeface="Cambria" panose="02040503050406030204" pitchFamily="18" charset="0"/>
              </a:rPr>
              <a:t>Prevention is commonly used if the probability that the system would enter a deadlock state is relatively high; otherwise, Detection and Recovery are more efficient.</a:t>
            </a:r>
          </a:p>
          <a:p>
            <a:pPr marL="1257300" lvl="1" indent="-533400" algn="just">
              <a:lnSpc>
                <a:spcPct val="150000"/>
              </a:lnSpc>
              <a:buClr>
                <a:schemeClr val="tx1"/>
              </a:buClr>
              <a:buFont typeface="Wingdings" panose="05000000000000000000" pitchFamily="2" charset="2"/>
              <a:buChar char="q"/>
              <a:tabLst>
                <a:tab pos="512763" algn="l"/>
              </a:tabLst>
            </a:pPr>
            <a:r>
              <a:rPr lang="en-US" altLang="en-US" sz="1600" dirty="0">
                <a:latin typeface="Cambria" panose="02040503050406030204" pitchFamily="18" charset="0"/>
              </a:rPr>
              <a:t> Two different Deadlock Prevention schemes using Time stamps have been proposed</a:t>
            </a:r>
            <a:endParaRPr lang="en-US" altLang="en-US" sz="1600" b="1" dirty="0">
              <a:latin typeface="Cambria" panose="02040503050406030204" pitchFamily="18" charset="0"/>
            </a:endParaRPr>
          </a:p>
          <a:p>
            <a:pPr marL="55563" algn="just">
              <a:lnSpc>
                <a:spcPct val="150000"/>
              </a:lnSpc>
              <a:tabLst>
                <a:tab pos="512763" algn="l"/>
              </a:tabLst>
            </a:pPr>
            <a:r>
              <a:rPr lang="en-US" altLang="en-US" sz="1600" b="1" dirty="0">
                <a:latin typeface="Cambria" panose="02040503050406030204" pitchFamily="18" charset="0"/>
              </a:rPr>
              <a:t>				1) Wait-die Scheme</a:t>
            </a:r>
          </a:p>
          <a:p>
            <a:pPr marL="55563" algn="just">
              <a:lnSpc>
                <a:spcPct val="150000"/>
              </a:lnSpc>
              <a:tabLst>
                <a:tab pos="512763" algn="l"/>
              </a:tabLst>
            </a:pPr>
            <a:r>
              <a:rPr lang="en-US" altLang="en-US" sz="1600" b="1" dirty="0">
                <a:latin typeface="Cambria" panose="02040503050406030204" pitchFamily="18" charset="0"/>
              </a:rPr>
              <a:t>				2) Wound-Wait scheme.</a:t>
            </a:r>
          </a:p>
          <a:p>
            <a:pPr marL="1257300" lvl="1" indent="-533400" algn="just">
              <a:lnSpc>
                <a:spcPct val="150000"/>
              </a:lnSpc>
              <a:buClr>
                <a:schemeClr val="tx1"/>
              </a:buClr>
              <a:buFont typeface="Wingdings" panose="05000000000000000000" pitchFamily="2" charset="2"/>
              <a:buChar char="q"/>
              <a:tabLst>
                <a:tab pos="512763" algn="l"/>
              </a:tabLst>
            </a:pPr>
            <a:r>
              <a:rPr lang="en-US" altLang="en-US" sz="1600" dirty="0">
                <a:latin typeface="Cambria" panose="02040503050406030204" pitchFamily="18" charset="0"/>
              </a:rPr>
              <a:t>Transaction Timestamp is a unique identifier assigned to each transaction. The Timestamps are typically based on the order in which transactions are started</a:t>
            </a:r>
            <a:r>
              <a:rPr lang="en-US" altLang="en-US" sz="1600" b="1" dirty="0">
                <a:latin typeface="Cambria" panose="02040503050406030204" pitchFamily="18" charset="0"/>
              </a:rPr>
              <a:t>. </a:t>
            </a:r>
          </a:p>
          <a:p>
            <a:pPr marL="1257300" lvl="1" indent="-533400" algn="just">
              <a:lnSpc>
                <a:spcPct val="150000"/>
              </a:lnSpc>
              <a:buClr>
                <a:schemeClr val="tx1"/>
              </a:buClr>
              <a:buFont typeface="Wingdings" panose="05000000000000000000" pitchFamily="2" charset="2"/>
              <a:buChar char="q"/>
              <a:tabLst>
                <a:tab pos="512763" algn="l"/>
              </a:tabLst>
            </a:pPr>
            <a:r>
              <a:rPr lang="en-US" altLang="en-US" sz="1600" dirty="0">
                <a:latin typeface="Cambria" panose="02040503050406030204" pitchFamily="18" charset="0"/>
              </a:rPr>
              <a:t>The Lower the Timestamp, the higher is the transaction’s priority ; i.e.. the oldest transaction has the  highest priority</a:t>
            </a:r>
            <a:r>
              <a:rPr lang="en-US" altLang="en-US" sz="1600" dirty="0" smtClean="0">
                <a:latin typeface="Cambria" panose="02040503050406030204" pitchFamily="18" charset="0"/>
              </a:rPr>
              <a:t>.</a:t>
            </a:r>
            <a:endParaRPr lang="en-US" altLang="en-US" sz="1600" dirty="0">
              <a:latin typeface="Cambria" panose="02040503050406030204" pitchFamily="18" charset="0"/>
            </a:endParaRPr>
          </a:p>
          <a:p>
            <a:pPr marL="1257300" lvl="1" indent="-533400" algn="just">
              <a:lnSpc>
                <a:spcPct val="150000"/>
              </a:lnSpc>
              <a:buClr>
                <a:schemeClr val="tx1"/>
              </a:buClr>
              <a:buFont typeface="Wingdings" panose="05000000000000000000" pitchFamily="2" charset="2"/>
              <a:buChar char="q"/>
              <a:tabLst>
                <a:tab pos="512763" algn="l"/>
              </a:tabLst>
            </a:pPr>
            <a:r>
              <a:rPr lang="en-US" altLang="en-US" sz="1600" dirty="0">
                <a:latin typeface="Cambria" panose="02040503050406030204" pitchFamily="18" charset="0"/>
              </a:rPr>
              <a:t>If a transaction </a:t>
            </a:r>
            <a:r>
              <a:rPr lang="en-US" altLang="en-US" sz="1600" dirty="0" err="1">
                <a:latin typeface="Cambria" panose="02040503050406030204" pitchFamily="18" charset="0"/>
              </a:rPr>
              <a:t>Ti</a:t>
            </a:r>
            <a:r>
              <a:rPr lang="en-US" altLang="en-US" sz="1600" dirty="0">
                <a:latin typeface="Cambria" panose="02040503050406030204" pitchFamily="18" charset="0"/>
              </a:rPr>
              <a:t> requests a Lock and transaction </a:t>
            </a:r>
            <a:r>
              <a:rPr lang="en-US" altLang="en-US" sz="1600" dirty="0" err="1">
                <a:latin typeface="Cambria" panose="02040503050406030204" pitchFamily="18" charset="0"/>
              </a:rPr>
              <a:t>Tj</a:t>
            </a:r>
            <a:r>
              <a:rPr lang="en-US" altLang="en-US" sz="1600" dirty="0">
                <a:latin typeface="Cambria" panose="02040503050406030204" pitchFamily="18" charset="0"/>
              </a:rPr>
              <a:t> holds a Conflicting lock, the lock manager can use one of the following two policies.</a:t>
            </a:r>
          </a:p>
          <a:p>
            <a:pPr marL="1787525" lvl="2" indent="-457200" algn="just">
              <a:lnSpc>
                <a:spcPct val="150000"/>
              </a:lnSpc>
              <a:buFont typeface="Wingdings" panose="05000000000000000000" pitchFamily="2" charset="2"/>
              <a:buChar char="q"/>
              <a:tabLst>
                <a:tab pos="512763" algn="l"/>
              </a:tabLst>
            </a:pPr>
            <a:r>
              <a:rPr lang="en-US" altLang="en-US" sz="1600" b="1" dirty="0">
                <a:latin typeface="Cambria" panose="02040503050406030204" pitchFamily="18" charset="0"/>
              </a:rPr>
              <a:t>Wait –Die Scheme : </a:t>
            </a:r>
            <a:r>
              <a:rPr lang="en-US" altLang="en-US" sz="1600" dirty="0">
                <a:latin typeface="Cambria" panose="02040503050406030204" pitchFamily="18" charset="0"/>
              </a:rPr>
              <a:t> If </a:t>
            </a:r>
            <a:r>
              <a:rPr lang="en-US" altLang="en-US" sz="1600" dirty="0" err="1">
                <a:latin typeface="Cambria" panose="02040503050406030204" pitchFamily="18" charset="0"/>
              </a:rPr>
              <a:t>Ti</a:t>
            </a:r>
            <a:r>
              <a:rPr lang="en-US" altLang="en-US" sz="1600" dirty="0">
                <a:latin typeface="Cambria" panose="02040503050406030204" pitchFamily="18" charset="0"/>
              </a:rPr>
              <a:t> has higher priority, it is allowed to wait; otherwise , it is aborted.</a:t>
            </a:r>
            <a:endParaRPr lang="en-US" altLang="en-US" sz="1600" b="1" dirty="0">
              <a:latin typeface="Cambria" panose="02040503050406030204" pitchFamily="18" charset="0"/>
            </a:endParaRPr>
          </a:p>
          <a:p>
            <a:pPr marL="1787525" lvl="2" indent="-457200" algn="just">
              <a:lnSpc>
                <a:spcPct val="150000"/>
              </a:lnSpc>
              <a:buFont typeface="Wingdings" panose="05000000000000000000" pitchFamily="2" charset="2"/>
              <a:buChar char="q"/>
              <a:tabLst>
                <a:tab pos="512763" algn="l"/>
              </a:tabLst>
            </a:pPr>
            <a:r>
              <a:rPr lang="en-US" altLang="en-US" sz="1600" b="1" dirty="0">
                <a:latin typeface="Cambria" panose="02040503050406030204" pitchFamily="18" charset="0"/>
              </a:rPr>
              <a:t>Wound-Wait scheme : </a:t>
            </a:r>
            <a:r>
              <a:rPr lang="en-US" altLang="en-US" sz="1600" dirty="0">
                <a:latin typeface="Cambria" panose="02040503050406030204" pitchFamily="18" charset="0"/>
              </a:rPr>
              <a:t>If </a:t>
            </a:r>
            <a:r>
              <a:rPr lang="en-US" altLang="en-US" sz="1600" dirty="0" err="1">
                <a:latin typeface="Cambria" panose="02040503050406030204" pitchFamily="18" charset="0"/>
              </a:rPr>
              <a:t>Ti</a:t>
            </a:r>
            <a:r>
              <a:rPr lang="en-US" altLang="en-US" sz="1600" dirty="0">
                <a:latin typeface="Cambria" panose="02040503050406030204" pitchFamily="18" charset="0"/>
              </a:rPr>
              <a:t> has Higher Priority, abort </a:t>
            </a:r>
            <a:r>
              <a:rPr lang="en-US" altLang="en-US" sz="1600" dirty="0" err="1">
                <a:latin typeface="Cambria" panose="02040503050406030204" pitchFamily="18" charset="0"/>
              </a:rPr>
              <a:t>Tj</a:t>
            </a:r>
            <a:r>
              <a:rPr lang="en-US" altLang="en-US" sz="1600" dirty="0">
                <a:latin typeface="Cambria" panose="02040503050406030204" pitchFamily="18" charset="0"/>
              </a:rPr>
              <a:t>; otherwise, </a:t>
            </a:r>
            <a:r>
              <a:rPr lang="en-US" altLang="en-US" sz="1600" dirty="0" err="1">
                <a:latin typeface="Cambria" panose="02040503050406030204" pitchFamily="18" charset="0"/>
              </a:rPr>
              <a:t>Ti</a:t>
            </a:r>
            <a:r>
              <a:rPr lang="en-US" altLang="en-US" sz="1600" dirty="0">
                <a:latin typeface="Cambria" panose="02040503050406030204" pitchFamily="18" charset="0"/>
              </a:rPr>
              <a:t> Waits</a:t>
            </a:r>
            <a:r>
              <a:rPr lang="en-US" altLang="en-US" sz="1600" dirty="0" smtClean="0">
                <a:latin typeface="Cambria" panose="02040503050406030204" pitchFamily="18" charset="0"/>
              </a:rPr>
              <a:t>.</a:t>
            </a:r>
            <a:endParaRPr lang="en-US" altLang="en-US" dirty="0">
              <a:latin typeface="Times New Roman" pitchFamily="18" charset="0"/>
            </a:endParaRPr>
          </a:p>
        </p:txBody>
      </p:sp>
    </p:spTree>
    <p:extLst>
      <p:ext uri="{BB962C8B-B14F-4D97-AF65-F5344CB8AC3E}">
        <p14:creationId xmlns:p14="http://schemas.microsoft.com/office/powerpoint/2010/main" val="12161138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4</a:t>
            </a:r>
            <a:r>
              <a:rPr lang="en-US" b="1" dirty="0" smtClean="0">
                <a:latin typeface="Cambria" panose="02040503050406030204" pitchFamily="18" charset="0"/>
              </a:rPr>
              <a:t>. </a:t>
            </a:r>
            <a:r>
              <a:rPr lang="en-US" b="1" dirty="0" smtClean="0">
                <a:latin typeface="Cambria" panose="02040503050406030204" pitchFamily="18" charset="0"/>
              </a:rPr>
              <a:t>Deadlock Handling</a:t>
            </a:r>
            <a:endParaRPr lang="en-US" b="1" dirty="0">
              <a:latin typeface="Cambria" panose="02040503050406030204" pitchFamily="18" charset="0"/>
            </a:endParaRPr>
          </a:p>
        </p:txBody>
      </p:sp>
      <p:sp>
        <p:nvSpPr>
          <p:cNvPr id="3" name="Rectangle 2"/>
          <p:cNvSpPr/>
          <p:nvPr/>
        </p:nvSpPr>
        <p:spPr>
          <a:xfrm>
            <a:off x="187088" y="685800"/>
            <a:ext cx="8763000" cy="5539978"/>
          </a:xfrm>
          <a:prstGeom prst="rect">
            <a:avLst/>
          </a:prstGeom>
        </p:spPr>
        <p:txBody>
          <a:bodyPr wrap="square">
            <a:spAutoFit/>
          </a:bodyPr>
          <a:lstStyle/>
          <a:p>
            <a:pPr algn="just">
              <a:lnSpc>
                <a:spcPct val="150000"/>
              </a:lnSpc>
              <a:tabLst>
                <a:tab pos="463550" algn="l"/>
              </a:tabLst>
            </a:pPr>
            <a:r>
              <a:rPr lang="en-US" altLang="en-US" sz="2000" b="1" dirty="0" smtClean="0">
                <a:latin typeface="Times New Roman" pitchFamily="18" charset="0"/>
              </a:rPr>
              <a:t>2)	</a:t>
            </a:r>
            <a:r>
              <a:rPr lang="en-US" altLang="en-US" b="1" u="sng" dirty="0" smtClean="0">
                <a:latin typeface="Times New Roman" pitchFamily="18" charset="0"/>
              </a:rPr>
              <a:t>Starvation</a:t>
            </a:r>
            <a:endParaRPr lang="en-US" altLang="en-US" dirty="0">
              <a:latin typeface="Times New Roman" pitchFamily="18" charset="0"/>
            </a:endParaRPr>
          </a:p>
          <a:p>
            <a:pPr marL="914400" indent="-450850" algn="just">
              <a:lnSpc>
                <a:spcPct val="150000"/>
              </a:lnSpc>
              <a:buFont typeface="Wingdings" panose="05000000000000000000" pitchFamily="2" charset="2"/>
              <a:buChar char="q"/>
              <a:tabLst>
                <a:tab pos="463550" algn="l"/>
              </a:tabLst>
            </a:pPr>
            <a:r>
              <a:rPr lang="en-US" altLang="en-US" dirty="0" smtClean="0">
                <a:latin typeface="Times New Roman" pitchFamily="18" charset="0"/>
              </a:rPr>
              <a:t>Consider </a:t>
            </a:r>
            <a:r>
              <a:rPr lang="en-US" altLang="en-US" dirty="0">
                <a:latin typeface="Times New Roman" pitchFamily="18" charset="0"/>
              </a:rPr>
              <a:t>the following situation. Suppose a transaction T2 has a shared lock on a data item and another transaction T1 requests an exclusive lock on the same data item. </a:t>
            </a:r>
            <a:endParaRPr lang="en-US" altLang="en-US" dirty="0" smtClean="0">
              <a:latin typeface="Times New Roman" pitchFamily="18" charset="0"/>
            </a:endParaRPr>
          </a:p>
          <a:p>
            <a:pPr marL="914400" indent="-450850" algn="just">
              <a:lnSpc>
                <a:spcPct val="150000"/>
              </a:lnSpc>
              <a:buFont typeface="Wingdings" panose="05000000000000000000" pitchFamily="2" charset="2"/>
              <a:buChar char="q"/>
              <a:tabLst>
                <a:tab pos="463550" algn="l"/>
              </a:tabLst>
            </a:pPr>
            <a:r>
              <a:rPr lang="en-US" altLang="en-US" dirty="0" smtClean="0">
                <a:latin typeface="Times New Roman" pitchFamily="18" charset="0"/>
              </a:rPr>
              <a:t>As </a:t>
            </a:r>
            <a:r>
              <a:rPr lang="en-US" altLang="en-US" dirty="0">
                <a:latin typeface="Times New Roman" pitchFamily="18" charset="0"/>
              </a:rPr>
              <a:t>we have seen, T1 will have to wait until T2 releases the lock. Meantime, assume that another transaction T3 requests a shared lock on the data item. </a:t>
            </a:r>
            <a:endParaRPr lang="en-US" altLang="en-US" dirty="0" smtClean="0">
              <a:latin typeface="Times New Roman" pitchFamily="18" charset="0"/>
            </a:endParaRPr>
          </a:p>
          <a:p>
            <a:pPr marL="914400" indent="-450850" algn="just">
              <a:lnSpc>
                <a:spcPct val="150000"/>
              </a:lnSpc>
              <a:buFont typeface="Wingdings" panose="05000000000000000000" pitchFamily="2" charset="2"/>
              <a:buChar char="q"/>
              <a:tabLst>
                <a:tab pos="463550" algn="l"/>
              </a:tabLst>
            </a:pPr>
            <a:r>
              <a:rPr lang="en-US" altLang="en-US" dirty="0" smtClean="0">
                <a:latin typeface="Times New Roman" pitchFamily="18" charset="0"/>
              </a:rPr>
              <a:t>Since </a:t>
            </a:r>
            <a:r>
              <a:rPr lang="en-US" altLang="en-US" dirty="0">
                <a:latin typeface="Times New Roman" pitchFamily="18" charset="0"/>
              </a:rPr>
              <a:t>the lock request T3 is compatible to the lock granted to T2, T3 will be granted the shared lock on the data item. </a:t>
            </a:r>
            <a:endParaRPr lang="en-US" altLang="en-US" dirty="0" smtClean="0">
              <a:latin typeface="Times New Roman" pitchFamily="18" charset="0"/>
            </a:endParaRPr>
          </a:p>
          <a:p>
            <a:pPr marL="914400" indent="-450850" algn="just">
              <a:lnSpc>
                <a:spcPct val="150000"/>
              </a:lnSpc>
              <a:buFont typeface="Wingdings" panose="05000000000000000000" pitchFamily="2" charset="2"/>
              <a:buChar char="q"/>
              <a:tabLst>
                <a:tab pos="463550" algn="l"/>
              </a:tabLst>
            </a:pPr>
            <a:r>
              <a:rPr lang="en-US" altLang="en-US" dirty="0" smtClean="0">
                <a:latin typeface="Times New Roman" pitchFamily="18" charset="0"/>
              </a:rPr>
              <a:t>At </a:t>
            </a:r>
            <a:r>
              <a:rPr lang="en-US" altLang="en-US" dirty="0">
                <a:latin typeface="Times New Roman" pitchFamily="18" charset="0"/>
              </a:rPr>
              <a:t>this point even if T2 release the lock, T1 will have to wait until T3 also releases the lock. The transaction T1 can wait for an exclusive lock endlessly if other transactions continue to request and acquire shared locks on the data item. </a:t>
            </a:r>
            <a:endParaRPr lang="en-US" altLang="en-US" dirty="0" smtClean="0">
              <a:latin typeface="Times New Roman" pitchFamily="18" charset="0"/>
            </a:endParaRPr>
          </a:p>
          <a:p>
            <a:pPr marL="914400" indent="-450850" algn="just">
              <a:lnSpc>
                <a:spcPct val="150000"/>
              </a:lnSpc>
              <a:buFont typeface="Wingdings" panose="05000000000000000000" pitchFamily="2" charset="2"/>
              <a:buChar char="q"/>
              <a:tabLst>
                <a:tab pos="463550" algn="l"/>
              </a:tabLst>
            </a:pPr>
            <a:r>
              <a:rPr lang="en-US" altLang="en-US" dirty="0" smtClean="0">
                <a:latin typeface="Times New Roman" pitchFamily="18" charset="0"/>
              </a:rPr>
              <a:t>We </a:t>
            </a:r>
            <a:r>
              <a:rPr lang="en-US" altLang="en-US" dirty="0">
                <a:latin typeface="Times New Roman" pitchFamily="18" charset="0"/>
              </a:rPr>
              <a:t>say that the transaction T1 is starved, as it is not making any progress.</a:t>
            </a:r>
          </a:p>
          <a:p>
            <a:pPr marL="665163" indent="-609600" algn="just">
              <a:lnSpc>
                <a:spcPct val="150000"/>
              </a:lnSpc>
              <a:buFont typeface="Wingdings" panose="05000000000000000000" pitchFamily="2" charset="2"/>
              <a:buChar char="q"/>
              <a:tabLst>
                <a:tab pos="512763" algn="l"/>
              </a:tabLst>
            </a:pPr>
            <a:endParaRPr lang="en-US" altLang="en-US" dirty="0">
              <a:latin typeface="Times New Roman" pitchFamily="18" charset="0"/>
            </a:endParaRPr>
          </a:p>
        </p:txBody>
      </p:sp>
    </p:spTree>
    <p:extLst>
      <p:ext uri="{BB962C8B-B14F-4D97-AF65-F5344CB8AC3E}">
        <p14:creationId xmlns:p14="http://schemas.microsoft.com/office/powerpoint/2010/main" val="39174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5</a:t>
            </a:r>
            <a:r>
              <a:rPr lang="en-US" b="1" dirty="0" smtClean="0">
                <a:latin typeface="Cambria" panose="02040503050406030204" pitchFamily="18" charset="0"/>
              </a:rPr>
              <a:t>. </a:t>
            </a:r>
            <a:r>
              <a:rPr lang="en-US" b="1" dirty="0" smtClean="0">
                <a:latin typeface="Cambria" panose="02040503050406030204" pitchFamily="18" charset="0"/>
              </a:rPr>
              <a:t>Failure Classification</a:t>
            </a:r>
            <a:endParaRPr lang="en-US" b="1" dirty="0">
              <a:latin typeface="Cambria" panose="02040503050406030204" pitchFamily="18" charset="0"/>
            </a:endParaRPr>
          </a:p>
        </p:txBody>
      </p:sp>
      <p:sp>
        <p:nvSpPr>
          <p:cNvPr id="3" name="Rectangle 2"/>
          <p:cNvSpPr/>
          <p:nvPr/>
        </p:nvSpPr>
        <p:spPr>
          <a:xfrm>
            <a:off x="187088" y="707409"/>
            <a:ext cx="8763000" cy="6324808"/>
          </a:xfrm>
          <a:prstGeom prst="rect">
            <a:avLst/>
          </a:prstGeom>
        </p:spPr>
        <p:txBody>
          <a:bodyPr wrap="square">
            <a:spAutoFit/>
          </a:bodyPr>
          <a:lstStyle/>
          <a:p>
            <a:pPr algn="just">
              <a:lnSpc>
                <a:spcPct val="150000"/>
              </a:lnSpc>
            </a:pPr>
            <a:r>
              <a:rPr lang="en-US" dirty="0" smtClean="0">
                <a:latin typeface="Cambria" panose="02040503050406030204" pitchFamily="18" charset="0"/>
              </a:rPr>
              <a:t>Crash </a:t>
            </a:r>
            <a:r>
              <a:rPr lang="en-US" dirty="0">
                <a:latin typeface="Cambria" panose="02040503050406030204" pitchFamily="18" charset="0"/>
              </a:rPr>
              <a:t>Recovery</a:t>
            </a:r>
          </a:p>
          <a:p>
            <a:pPr marL="463550" indent="-463550" algn="just">
              <a:lnSpc>
                <a:spcPct val="150000"/>
              </a:lnSpc>
              <a:buFont typeface="Wingdings" panose="05000000000000000000" pitchFamily="2" charset="2"/>
              <a:buChar char="q"/>
            </a:pPr>
            <a:r>
              <a:rPr lang="en-US" dirty="0">
                <a:latin typeface="Cambria" panose="02040503050406030204" pitchFamily="18" charset="0"/>
              </a:rPr>
              <a:t>DBMS is a highly complex system with hundreds of transactions being executed every second.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The </a:t>
            </a:r>
            <a:r>
              <a:rPr lang="en-US" dirty="0">
                <a:latin typeface="Cambria" panose="02040503050406030204" pitchFamily="18" charset="0"/>
              </a:rPr>
              <a:t>durability and robustness of a DBMS depends on its complex architecture and its underlying hardware and system software.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If </a:t>
            </a:r>
            <a:r>
              <a:rPr lang="en-US" dirty="0">
                <a:latin typeface="Cambria" panose="02040503050406030204" pitchFamily="18" charset="0"/>
              </a:rPr>
              <a:t>it fails or crashes amid transactions, it is expected that the system would follow some sort of algorithm or techniques to recover lost data.</a:t>
            </a:r>
          </a:p>
          <a:p>
            <a:pPr algn="just">
              <a:lnSpc>
                <a:spcPct val="150000"/>
              </a:lnSpc>
            </a:pPr>
            <a:r>
              <a:rPr lang="en-US" b="1" u="sng" dirty="0">
                <a:solidFill>
                  <a:srgbClr val="3333FF"/>
                </a:solidFill>
                <a:latin typeface="Cambria" panose="02040503050406030204" pitchFamily="18" charset="0"/>
              </a:rPr>
              <a:t>Failure Classification</a:t>
            </a:r>
          </a:p>
          <a:p>
            <a:pPr algn="just">
              <a:lnSpc>
                <a:spcPct val="150000"/>
              </a:lnSpc>
            </a:pPr>
            <a:r>
              <a:rPr lang="en-US" dirty="0">
                <a:latin typeface="Cambria" panose="02040503050406030204" pitchFamily="18" charset="0"/>
              </a:rPr>
              <a:t>To see where the problem has occurred, we generalize a failure into various categories, as follows −</a:t>
            </a:r>
          </a:p>
          <a:p>
            <a:pPr algn="just">
              <a:lnSpc>
                <a:spcPct val="150000"/>
              </a:lnSpc>
              <a:tabLst>
                <a:tab pos="463550" algn="l"/>
              </a:tabLst>
            </a:pPr>
            <a:r>
              <a:rPr lang="en-US" dirty="0" smtClean="0">
                <a:latin typeface="Cambria" panose="02040503050406030204" pitchFamily="18" charset="0"/>
              </a:rPr>
              <a:t>a)	</a:t>
            </a:r>
            <a:r>
              <a:rPr lang="en-US" b="1" dirty="0" smtClean="0">
                <a:latin typeface="Cambria" panose="02040503050406030204" pitchFamily="18" charset="0"/>
              </a:rPr>
              <a:t>Transaction </a:t>
            </a:r>
            <a:r>
              <a:rPr lang="en-US" b="1" dirty="0">
                <a:latin typeface="Cambria" panose="02040503050406030204" pitchFamily="18" charset="0"/>
              </a:rPr>
              <a:t>failure</a:t>
            </a:r>
          </a:p>
          <a:p>
            <a:pPr marL="914400" indent="-450850" algn="just">
              <a:lnSpc>
                <a:spcPct val="150000"/>
              </a:lnSpc>
              <a:buFont typeface="Wingdings" panose="05000000000000000000" pitchFamily="2" charset="2"/>
              <a:buChar char="q"/>
            </a:pPr>
            <a:r>
              <a:rPr lang="en-US" dirty="0">
                <a:latin typeface="Cambria" panose="02040503050406030204" pitchFamily="18" charset="0"/>
              </a:rPr>
              <a:t>A transaction has to abort when it fails to execute or when it reaches a point from where it can’t go any further. </a:t>
            </a:r>
            <a:endParaRPr lang="en-US" dirty="0" smtClean="0">
              <a:latin typeface="Cambria" panose="02040503050406030204" pitchFamily="18" charset="0"/>
            </a:endParaRPr>
          </a:p>
          <a:p>
            <a:pPr marL="914400" indent="-450850" algn="just">
              <a:lnSpc>
                <a:spcPct val="150000"/>
              </a:lnSpc>
              <a:buFont typeface="Wingdings" panose="05000000000000000000" pitchFamily="2" charset="2"/>
              <a:buChar char="q"/>
            </a:pPr>
            <a:r>
              <a:rPr lang="en-US" dirty="0" smtClean="0">
                <a:latin typeface="Cambria" panose="02040503050406030204" pitchFamily="18" charset="0"/>
              </a:rPr>
              <a:t>This </a:t>
            </a:r>
            <a:r>
              <a:rPr lang="en-US" dirty="0">
                <a:latin typeface="Cambria" panose="02040503050406030204" pitchFamily="18" charset="0"/>
              </a:rPr>
              <a:t>is called transaction failure where only a few transactions or processes are hurt</a:t>
            </a:r>
            <a:r>
              <a:rPr lang="en-US" dirty="0" smtClean="0">
                <a:latin typeface="Cambria" panose="02040503050406030204" pitchFamily="18" charset="0"/>
              </a:rPr>
              <a:t>.</a:t>
            </a:r>
            <a:endParaRPr lang="en-US" altLang="en-US" dirty="0">
              <a:latin typeface="Times New Roman" pitchFamily="18" charset="0"/>
            </a:endParaRPr>
          </a:p>
        </p:txBody>
      </p:sp>
    </p:spTree>
    <p:extLst>
      <p:ext uri="{BB962C8B-B14F-4D97-AF65-F5344CB8AC3E}">
        <p14:creationId xmlns:p14="http://schemas.microsoft.com/office/powerpoint/2010/main" val="7191410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5</a:t>
            </a:r>
            <a:r>
              <a:rPr lang="en-US" b="1" dirty="0" smtClean="0">
                <a:latin typeface="Cambria" panose="02040503050406030204" pitchFamily="18" charset="0"/>
              </a:rPr>
              <a:t>. </a:t>
            </a:r>
            <a:r>
              <a:rPr lang="en-US" b="1" dirty="0" smtClean="0">
                <a:latin typeface="Cambria" panose="02040503050406030204" pitchFamily="18" charset="0"/>
              </a:rPr>
              <a:t>Failure Classification</a:t>
            </a:r>
            <a:endParaRPr lang="en-US" b="1" dirty="0">
              <a:latin typeface="Cambria" panose="02040503050406030204" pitchFamily="18" charset="0"/>
            </a:endParaRPr>
          </a:p>
        </p:txBody>
      </p:sp>
      <p:sp>
        <p:nvSpPr>
          <p:cNvPr id="3" name="Rectangle 2"/>
          <p:cNvSpPr/>
          <p:nvPr/>
        </p:nvSpPr>
        <p:spPr>
          <a:xfrm>
            <a:off x="187088" y="707409"/>
            <a:ext cx="8763000" cy="5493812"/>
          </a:xfrm>
          <a:prstGeom prst="rect">
            <a:avLst/>
          </a:prstGeom>
        </p:spPr>
        <p:txBody>
          <a:bodyPr wrap="square">
            <a:spAutoFit/>
          </a:bodyPr>
          <a:lstStyle/>
          <a:p>
            <a:pPr algn="just">
              <a:lnSpc>
                <a:spcPct val="150000"/>
              </a:lnSpc>
            </a:pPr>
            <a:r>
              <a:rPr lang="en-US" dirty="0">
                <a:latin typeface="Cambria" panose="02040503050406030204" pitchFamily="18" charset="0"/>
              </a:rPr>
              <a:t>Reasons for a transaction failure could be −</a:t>
            </a:r>
          </a:p>
          <a:p>
            <a:pPr lvl="1" algn="just">
              <a:lnSpc>
                <a:spcPct val="150000"/>
              </a:lnSpc>
            </a:pPr>
            <a:r>
              <a:rPr lang="en-US" b="1" dirty="0">
                <a:latin typeface="Cambria" panose="02040503050406030204" pitchFamily="18" charset="0"/>
              </a:rPr>
              <a:t>Logical errors</a:t>
            </a:r>
            <a:r>
              <a:rPr lang="en-US" dirty="0">
                <a:latin typeface="Cambria" panose="02040503050406030204" pitchFamily="18" charset="0"/>
              </a:rPr>
              <a:t> − Where a transaction cannot complete because it has some code error or any internal error condition.</a:t>
            </a:r>
          </a:p>
          <a:p>
            <a:pPr lvl="1" algn="just">
              <a:lnSpc>
                <a:spcPct val="150000"/>
              </a:lnSpc>
            </a:pPr>
            <a:r>
              <a:rPr lang="en-US" b="1" dirty="0">
                <a:latin typeface="Cambria" panose="02040503050406030204" pitchFamily="18" charset="0"/>
              </a:rPr>
              <a:t>System errors</a:t>
            </a:r>
            <a:r>
              <a:rPr lang="en-US" dirty="0">
                <a:latin typeface="Cambria" panose="02040503050406030204" pitchFamily="18" charset="0"/>
              </a:rPr>
              <a:t> − Where the database system itself terminates an active transaction because the DBMS is not able to execute it, or it has to stop because of some system condition. For example, in case of deadlock or resource unavailability, the system aborts an active transaction</a:t>
            </a:r>
            <a:r>
              <a:rPr lang="en-US" dirty="0" smtClean="0">
                <a:latin typeface="Cambria" panose="02040503050406030204" pitchFamily="18" charset="0"/>
              </a:rPr>
              <a:t>.</a:t>
            </a:r>
          </a:p>
          <a:p>
            <a:pPr algn="just">
              <a:lnSpc>
                <a:spcPct val="150000"/>
              </a:lnSpc>
              <a:tabLst>
                <a:tab pos="463550" algn="l"/>
              </a:tabLst>
            </a:pPr>
            <a:r>
              <a:rPr lang="en-US" b="1" dirty="0" smtClean="0">
                <a:latin typeface="Cambria" panose="02040503050406030204" pitchFamily="18" charset="0"/>
              </a:rPr>
              <a:t>b)	System </a:t>
            </a:r>
            <a:r>
              <a:rPr lang="en-US" b="1" dirty="0">
                <a:latin typeface="Cambria" panose="02040503050406030204" pitchFamily="18" charset="0"/>
              </a:rPr>
              <a:t>Crash</a:t>
            </a:r>
          </a:p>
          <a:p>
            <a:pPr marL="914400" indent="-450850" algn="just">
              <a:lnSpc>
                <a:spcPct val="150000"/>
              </a:lnSpc>
              <a:buFont typeface="Wingdings" panose="05000000000000000000" pitchFamily="2" charset="2"/>
              <a:buChar char="q"/>
            </a:pPr>
            <a:r>
              <a:rPr lang="en-US" dirty="0">
                <a:latin typeface="Cambria" panose="02040503050406030204" pitchFamily="18" charset="0"/>
              </a:rPr>
              <a:t>There are problems − external to the system − that may cause the system to stop abruptly and cause the system to crash. </a:t>
            </a:r>
            <a:endParaRPr lang="en-US" dirty="0" smtClean="0">
              <a:latin typeface="Cambria" panose="02040503050406030204" pitchFamily="18" charset="0"/>
            </a:endParaRPr>
          </a:p>
          <a:p>
            <a:pPr marL="914400" indent="-450850" algn="just">
              <a:lnSpc>
                <a:spcPct val="150000"/>
              </a:lnSpc>
              <a:buFont typeface="Wingdings" panose="05000000000000000000" pitchFamily="2" charset="2"/>
              <a:buChar char="q"/>
            </a:pPr>
            <a:r>
              <a:rPr lang="en-US" dirty="0" smtClean="0">
                <a:latin typeface="Cambria" panose="02040503050406030204" pitchFamily="18" charset="0"/>
              </a:rPr>
              <a:t>For </a:t>
            </a:r>
            <a:r>
              <a:rPr lang="en-US" dirty="0">
                <a:latin typeface="Cambria" panose="02040503050406030204" pitchFamily="18" charset="0"/>
              </a:rPr>
              <a:t>example, interruptions in power supply may cause the failure of underlying hardware or software failure</a:t>
            </a:r>
            <a:r>
              <a:rPr lang="en-US" dirty="0" smtClean="0">
                <a:latin typeface="Cambria" panose="02040503050406030204" pitchFamily="18" charset="0"/>
              </a:rPr>
              <a:t>. </a:t>
            </a:r>
          </a:p>
          <a:p>
            <a:pPr marL="914400" indent="-450850" algn="just">
              <a:lnSpc>
                <a:spcPct val="150000"/>
              </a:lnSpc>
              <a:buFont typeface="Wingdings" panose="05000000000000000000" pitchFamily="2" charset="2"/>
              <a:buChar char="q"/>
            </a:pPr>
            <a:r>
              <a:rPr lang="en-US" dirty="0" smtClean="0">
                <a:latin typeface="Cambria" panose="02040503050406030204" pitchFamily="18" charset="0"/>
              </a:rPr>
              <a:t>Examples </a:t>
            </a:r>
            <a:r>
              <a:rPr lang="en-US" dirty="0">
                <a:latin typeface="Cambria" panose="02040503050406030204" pitchFamily="18" charset="0"/>
              </a:rPr>
              <a:t>may include operating system errors</a:t>
            </a:r>
            <a:r>
              <a:rPr lang="en-US" dirty="0" smtClean="0">
                <a:latin typeface="Cambria" panose="02040503050406030204" pitchFamily="18" charset="0"/>
              </a:rPr>
              <a:t>.</a:t>
            </a:r>
            <a:endParaRPr lang="en-US" dirty="0">
              <a:latin typeface="Cambria" panose="02040503050406030204" pitchFamily="18" charset="0"/>
            </a:endParaRPr>
          </a:p>
        </p:txBody>
      </p:sp>
    </p:spTree>
    <p:extLst>
      <p:ext uri="{BB962C8B-B14F-4D97-AF65-F5344CB8AC3E}">
        <p14:creationId xmlns:p14="http://schemas.microsoft.com/office/powerpoint/2010/main" val="4167758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Cambria" panose="02040503050406030204" pitchFamily="18" charset="0"/>
              </a:rPr>
              <a:t>Concurrency Control</a:t>
            </a:r>
          </a:p>
        </p:txBody>
      </p:sp>
      <p:sp>
        <p:nvSpPr>
          <p:cNvPr id="3" name="Rectangle 2"/>
          <p:cNvSpPr/>
          <p:nvPr/>
        </p:nvSpPr>
        <p:spPr>
          <a:xfrm>
            <a:off x="152400" y="990600"/>
            <a:ext cx="8839200" cy="4105739"/>
          </a:xfrm>
          <a:prstGeom prst="rect">
            <a:avLst/>
          </a:prstGeom>
        </p:spPr>
        <p:txBody>
          <a:bodyPr wrap="square">
            <a:spAutoFit/>
          </a:bodyPr>
          <a:lstStyle/>
          <a:p>
            <a:pPr marL="463550" indent="-463550" algn="just">
              <a:lnSpc>
                <a:spcPct val="150000"/>
              </a:lnSpc>
              <a:buFont typeface="Wingdings" panose="05000000000000000000" pitchFamily="2" charset="2"/>
              <a:buChar char="q"/>
            </a:pPr>
            <a:r>
              <a:rPr lang="en-US" dirty="0">
                <a:latin typeface="Cambria" panose="02040503050406030204" pitchFamily="18" charset="0"/>
              </a:rPr>
              <a:t>Different concurrency control protocols offer different benefits between the amount of concurrency they </a:t>
            </a:r>
            <a:r>
              <a:rPr lang="en-US" dirty="0" smtClean="0">
                <a:latin typeface="Cambria" panose="02040503050406030204" pitchFamily="18" charset="0"/>
              </a:rPr>
              <a:t>allow.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Following </a:t>
            </a:r>
            <a:r>
              <a:rPr lang="en-US" dirty="0">
                <a:latin typeface="Cambria" panose="02040503050406030204" pitchFamily="18" charset="0"/>
              </a:rPr>
              <a:t>are the Concurrency Control techniques in DBMS:</a:t>
            </a:r>
          </a:p>
          <a:p>
            <a:pPr marL="914400" lvl="1" indent="-457200" algn="just">
              <a:lnSpc>
                <a:spcPct val="150000"/>
              </a:lnSpc>
              <a:buFont typeface="+mj-lt"/>
              <a:buAutoNum type="arabicParenR"/>
            </a:pPr>
            <a:r>
              <a:rPr lang="en-US" dirty="0">
                <a:latin typeface="Cambria" panose="02040503050406030204" pitchFamily="18" charset="0"/>
              </a:rPr>
              <a:t>Lock-Based Protocols</a:t>
            </a:r>
          </a:p>
          <a:p>
            <a:pPr marL="914400" lvl="1" indent="-457200" algn="just">
              <a:lnSpc>
                <a:spcPct val="150000"/>
              </a:lnSpc>
              <a:buFont typeface="+mj-lt"/>
              <a:buAutoNum type="arabicParenR"/>
            </a:pPr>
            <a:r>
              <a:rPr lang="en-US" dirty="0">
                <a:latin typeface="Cambria" panose="02040503050406030204" pitchFamily="18" charset="0"/>
              </a:rPr>
              <a:t>Two Phase Locking Protocol</a:t>
            </a:r>
          </a:p>
          <a:p>
            <a:pPr marL="914400" lvl="1" indent="-457200" algn="just">
              <a:lnSpc>
                <a:spcPct val="150000"/>
              </a:lnSpc>
              <a:buFont typeface="+mj-lt"/>
              <a:buAutoNum type="arabicParenR"/>
            </a:pPr>
            <a:r>
              <a:rPr lang="en-US" dirty="0">
                <a:latin typeface="Cambria" panose="02040503050406030204" pitchFamily="18" charset="0"/>
              </a:rPr>
              <a:t>Timestamp-Based Protocols</a:t>
            </a:r>
          </a:p>
          <a:p>
            <a:pPr marL="914400" lvl="1" indent="-457200" algn="just">
              <a:lnSpc>
                <a:spcPct val="150000"/>
              </a:lnSpc>
              <a:buFont typeface="+mj-lt"/>
              <a:buAutoNum type="arabicParenR"/>
            </a:pPr>
            <a:r>
              <a:rPr lang="en-US" dirty="0">
                <a:latin typeface="Cambria" panose="02040503050406030204" pitchFamily="18" charset="0"/>
              </a:rPr>
              <a:t>Validation-Based Protocols</a:t>
            </a:r>
          </a:p>
          <a:p>
            <a:pPr marL="457200" lvl="2" indent="-457200" algn="just">
              <a:lnSpc>
                <a:spcPct val="150000"/>
              </a:lnSpc>
              <a:buClr>
                <a:schemeClr val="tx1"/>
              </a:buClr>
              <a:buFont typeface="Wingdings" panose="05000000000000000000" pitchFamily="2" charset="2"/>
              <a:buChar char="q"/>
              <a:defRPr/>
            </a:pPr>
            <a:endParaRPr lang="en-US" altLang="en-US" dirty="0">
              <a:latin typeface="Cambria" panose="02040503050406030204" pitchFamily="18" charset="0"/>
            </a:endParaRPr>
          </a:p>
          <a:p>
            <a:pPr lvl="2" algn="just">
              <a:lnSpc>
                <a:spcPct val="80000"/>
              </a:lnSpc>
              <a:buClr>
                <a:schemeClr val="tx1"/>
              </a:buClr>
              <a:defRPr/>
            </a:pPr>
            <a:endParaRPr lang="en-US" altLang="en-US" dirty="0">
              <a:latin typeface="Times New Roman" pitchFamily="18" charset="0"/>
            </a:endParaRPr>
          </a:p>
          <a:p>
            <a:pPr lvl="2" algn="just">
              <a:lnSpc>
                <a:spcPct val="80000"/>
              </a:lnSpc>
              <a:buClr>
                <a:schemeClr val="tx1"/>
              </a:buClr>
              <a:buFont typeface="Wingdings" pitchFamily="2" charset="2"/>
              <a:buChar char="§"/>
              <a:defRPr/>
            </a:pPr>
            <a:endParaRPr lang="en-US" altLang="en-US" dirty="0">
              <a:latin typeface="Times New Roman" pitchFamily="18" charset="0"/>
            </a:endParaRPr>
          </a:p>
          <a:p>
            <a:pPr marL="114300" lvl="1" algn="just">
              <a:lnSpc>
                <a:spcPct val="80000"/>
              </a:lnSpc>
              <a:buClr>
                <a:schemeClr val="tx1"/>
              </a:buClr>
              <a:defRPr/>
            </a:pPr>
            <a:endParaRPr lang="en-US" altLang="en-US" sz="2000" dirty="0">
              <a:latin typeface="Times New Roman" pitchFamily="18" charset="0"/>
            </a:endParaRPr>
          </a:p>
        </p:txBody>
      </p:sp>
    </p:spTree>
    <p:extLst>
      <p:ext uri="{BB962C8B-B14F-4D97-AF65-F5344CB8AC3E}">
        <p14:creationId xmlns:p14="http://schemas.microsoft.com/office/powerpoint/2010/main" val="3791083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5</a:t>
            </a:r>
            <a:r>
              <a:rPr lang="en-US" b="1" dirty="0" smtClean="0">
                <a:latin typeface="Cambria" panose="02040503050406030204" pitchFamily="18" charset="0"/>
              </a:rPr>
              <a:t>. </a:t>
            </a:r>
            <a:r>
              <a:rPr lang="en-US" b="1" dirty="0" smtClean="0">
                <a:latin typeface="Cambria" panose="02040503050406030204" pitchFamily="18" charset="0"/>
              </a:rPr>
              <a:t>Failure Classification</a:t>
            </a:r>
            <a:endParaRPr lang="en-US" b="1" dirty="0">
              <a:latin typeface="Cambria" panose="02040503050406030204" pitchFamily="18" charset="0"/>
            </a:endParaRPr>
          </a:p>
        </p:txBody>
      </p:sp>
      <p:sp>
        <p:nvSpPr>
          <p:cNvPr id="3" name="Rectangle 2"/>
          <p:cNvSpPr/>
          <p:nvPr/>
        </p:nvSpPr>
        <p:spPr>
          <a:xfrm>
            <a:off x="187088" y="707409"/>
            <a:ext cx="8763000" cy="2585323"/>
          </a:xfrm>
          <a:prstGeom prst="rect">
            <a:avLst/>
          </a:prstGeom>
        </p:spPr>
        <p:txBody>
          <a:bodyPr wrap="square">
            <a:spAutoFit/>
          </a:bodyPr>
          <a:lstStyle/>
          <a:p>
            <a:pPr algn="just">
              <a:lnSpc>
                <a:spcPct val="150000"/>
              </a:lnSpc>
              <a:tabLst>
                <a:tab pos="463550" algn="l"/>
              </a:tabLst>
            </a:pPr>
            <a:r>
              <a:rPr lang="en-US" b="1" dirty="0" smtClean="0">
                <a:latin typeface="Cambria" panose="02040503050406030204" pitchFamily="18" charset="0"/>
              </a:rPr>
              <a:t>c)	Disk </a:t>
            </a:r>
            <a:r>
              <a:rPr lang="en-US" b="1" dirty="0">
                <a:latin typeface="Cambria" panose="02040503050406030204" pitchFamily="18" charset="0"/>
              </a:rPr>
              <a:t>Failure</a:t>
            </a:r>
          </a:p>
          <a:p>
            <a:pPr marL="912813" indent="-449263" algn="just">
              <a:lnSpc>
                <a:spcPct val="150000"/>
              </a:lnSpc>
              <a:buFont typeface="Wingdings" panose="05000000000000000000" pitchFamily="2" charset="2"/>
              <a:buChar char="q"/>
              <a:tabLst>
                <a:tab pos="463550" algn="l"/>
              </a:tabLst>
            </a:pPr>
            <a:r>
              <a:rPr lang="en-US" dirty="0">
                <a:latin typeface="Cambria" panose="02040503050406030204" pitchFamily="18" charset="0"/>
              </a:rPr>
              <a:t>In early days of technology evolution, it was a common problem where hard-disk drives or storage drives used to fail frequently</a:t>
            </a:r>
            <a:r>
              <a:rPr lang="en-US" dirty="0" smtClean="0">
                <a:latin typeface="Cambria" panose="02040503050406030204" pitchFamily="18" charset="0"/>
              </a:rPr>
              <a:t>.</a:t>
            </a:r>
          </a:p>
          <a:p>
            <a:pPr marL="912813" indent="-449263" algn="just">
              <a:lnSpc>
                <a:spcPct val="150000"/>
              </a:lnSpc>
              <a:buFont typeface="Wingdings" panose="05000000000000000000" pitchFamily="2" charset="2"/>
              <a:buChar char="q"/>
              <a:tabLst>
                <a:tab pos="463550" algn="l"/>
              </a:tabLst>
            </a:pPr>
            <a:r>
              <a:rPr lang="en-US" dirty="0" smtClean="0">
                <a:latin typeface="Cambria" panose="02040503050406030204" pitchFamily="18" charset="0"/>
              </a:rPr>
              <a:t>Disk </a:t>
            </a:r>
            <a:r>
              <a:rPr lang="en-US" dirty="0">
                <a:latin typeface="Cambria" panose="02040503050406030204" pitchFamily="18" charset="0"/>
              </a:rPr>
              <a:t>failures include formation of bad sectors, unreachability to the disk, disk head crash or any other failure, which destroys all or a part of disk storage.</a:t>
            </a:r>
          </a:p>
          <a:p>
            <a:pPr algn="just">
              <a:lnSpc>
                <a:spcPct val="150000"/>
              </a:lnSpc>
            </a:pPr>
            <a:endParaRPr lang="en-US" dirty="0">
              <a:latin typeface="Cambria" panose="02040503050406030204" pitchFamily="18" charset="0"/>
            </a:endParaRPr>
          </a:p>
        </p:txBody>
      </p:sp>
    </p:spTree>
    <p:extLst>
      <p:ext uri="{BB962C8B-B14F-4D97-AF65-F5344CB8AC3E}">
        <p14:creationId xmlns:p14="http://schemas.microsoft.com/office/powerpoint/2010/main" val="36734072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6</a:t>
            </a:r>
            <a:r>
              <a:rPr lang="en-US" b="1" dirty="0" smtClean="0">
                <a:latin typeface="Cambria" panose="02040503050406030204" pitchFamily="18" charset="0"/>
              </a:rPr>
              <a:t>. </a:t>
            </a:r>
            <a:r>
              <a:rPr lang="en-US" b="1" dirty="0" smtClean="0">
                <a:latin typeface="Cambria" panose="02040503050406030204" pitchFamily="18" charset="0"/>
              </a:rPr>
              <a:t>Storage Structure</a:t>
            </a:r>
            <a:endParaRPr lang="en-US" b="1" dirty="0">
              <a:latin typeface="Cambria" panose="02040503050406030204" pitchFamily="18" charset="0"/>
            </a:endParaRPr>
          </a:p>
        </p:txBody>
      </p:sp>
      <p:sp>
        <p:nvSpPr>
          <p:cNvPr id="3" name="Rectangle 2"/>
          <p:cNvSpPr/>
          <p:nvPr/>
        </p:nvSpPr>
        <p:spPr>
          <a:xfrm>
            <a:off x="187088" y="707409"/>
            <a:ext cx="8763000" cy="4662815"/>
          </a:xfrm>
          <a:prstGeom prst="rect">
            <a:avLst/>
          </a:prstGeom>
        </p:spPr>
        <p:txBody>
          <a:bodyPr wrap="square">
            <a:spAutoFit/>
          </a:bodyPr>
          <a:lstStyle/>
          <a:p>
            <a:pPr marL="342900" indent="-342900" algn="just">
              <a:lnSpc>
                <a:spcPct val="150000"/>
              </a:lnSpc>
              <a:buFont typeface="+mj-lt"/>
              <a:buAutoNum type="arabicParenR"/>
              <a:tabLst>
                <a:tab pos="463550" algn="l"/>
              </a:tabLst>
            </a:pPr>
            <a:r>
              <a:rPr lang="en-US" b="1" dirty="0" smtClean="0">
                <a:latin typeface="Cambria" panose="02040503050406030204" pitchFamily="18" charset="0"/>
              </a:rPr>
              <a:t>Volatile </a:t>
            </a:r>
            <a:r>
              <a:rPr lang="en-US" b="1" dirty="0">
                <a:latin typeface="Cambria" panose="02040503050406030204" pitchFamily="18" charset="0"/>
              </a:rPr>
              <a:t>storage: </a:t>
            </a:r>
            <a:endParaRPr lang="en-US" b="1" dirty="0" smtClean="0">
              <a:latin typeface="Cambria" panose="02040503050406030204" pitchFamily="18" charset="0"/>
            </a:endParaRP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does </a:t>
            </a:r>
            <a:r>
              <a:rPr lang="en-US" dirty="0">
                <a:latin typeface="Cambria" panose="02040503050406030204" pitchFamily="18" charset="0"/>
              </a:rPr>
              <a:t>not survive system crashes </a:t>
            </a: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 </a:t>
            </a:r>
            <a:r>
              <a:rPr lang="en-US" dirty="0">
                <a:latin typeface="Cambria" panose="02040503050406030204" pitchFamily="18" charset="0"/>
              </a:rPr>
              <a:t>examples: main memory, cache memory </a:t>
            </a:r>
            <a:r>
              <a:rPr lang="en-US" dirty="0" smtClean="0">
                <a:latin typeface="Cambria" panose="02040503050406030204" pitchFamily="18" charset="0"/>
              </a:rPr>
              <a:t>.</a:t>
            </a: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They </a:t>
            </a:r>
            <a:r>
              <a:rPr lang="en-US" dirty="0">
                <a:latin typeface="Cambria" panose="02040503050406030204" pitchFamily="18" charset="0"/>
              </a:rPr>
              <a:t>are fast but can store only a small amount of information.</a:t>
            </a:r>
            <a:endParaRPr lang="en-US" dirty="0" smtClean="0">
              <a:latin typeface="Cambria" panose="02040503050406030204" pitchFamily="18" charset="0"/>
            </a:endParaRPr>
          </a:p>
          <a:p>
            <a:pPr marL="342900" indent="-342900" algn="just">
              <a:lnSpc>
                <a:spcPct val="150000"/>
              </a:lnSpc>
              <a:buFont typeface="+mj-lt"/>
              <a:buAutoNum type="arabicParenR"/>
              <a:tabLst>
                <a:tab pos="463550" algn="l"/>
              </a:tabLst>
            </a:pPr>
            <a:r>
              <a:rPr lang="en-US" b="1" dirty="0" smtClean="0">
                <a:latin typeface="Cambria" panose="02040503050406030204" pitchFamily="18" charset="0"/>
              </a:rPr>
              <a:t> </a:t>
            </a:r>
            <a:r>
              <a:rPr lang="en-US" b="1" dirty="0">
                <a:latin typeface="Cambria" panose="02040503050406030204" pitchFamily="18" charset="0"/>
              </a:rPr>
              <a:t>Nonvolatile storage: </a:t>
            </a:r>
            <a:endParaRPr lang="en-US" b="1" dirty="0" smtClean="0">
              <a:latin typeface="Cambria" panose="02040503050406030204" pitchFamily="18" charset="0"/>
            </a:endParaRP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survives </a:t>
            </a:r>
            <a:r>
              <a:rPr lang="en-US" dirty="0">
                <a:latin typeface="Cambria" panose="02040503050406030204" pitchFamily="18" charset="0"/>
              </a:rPr>
              <a:t>system crashes </a:t>
            </a: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examples</a:t>
            </a:r>
            <a:r>
              <a:rPr lang="en-US" dirty="0">
                <a:latin typeface="Cambria" panose="02040503050406030204" pitchFamily="18" charset="0"/>
              </a:rPr>
              <a:t>: disk, tape, flash memory, non-volatile (battery backed up) </a:t>
            </a:r>
            <a:r>
              <a:rPr lang="en-US" dirty="0" smtClean="0">
                <a:latin typeface="Cambria" panose="02040503050406030204" pitchFamily="18" charset="0"/>
              </a:rPr>
              <a:t>RAM.</a:t>
            </a:r>
            <a:r>
              <a:rPr lang="en-US" dirty="0"/>
              <a:t> </a:t>
            </a:r>
            <a:endParaRPr lang="en-US" dirty="0" smtClean="0"/>
          </a:p>
          <a:p>
            <a:pPr marL="742950" lvl="1" indent="-285750" algn="just">
              <a:lnSpc>
                <a:spcPct val="150000"/>
              </a:lnSpc>
              <a:buFont typeface="Wingdings" panose="05000000000000000000" pitchFamily="2" charset="2"/>
              <a:buChar char="ü"/>
              <a:tabLst>
                <a:tab pos="463550" algn="l"/>
              </a:tabLst>
            </a:pPr>
            <a:r>
              <a:rPr lang="en-US" dirty="0">
                <a:latin typeface="Cambria" panose="02040503050406030204" pitchFamily="18" charset="0"/>
              </a:rPr>
              <a:t>T</a:t>
            </a:r>
            <a:r>
              <a:rPr lang="en-US" dirty="0" smtClean="0">
                <a:latin typeface="Cambria" panose="02040503050406030204" pitchFamily="18" charset="0"/>
              </a:rPr>
              <a:t>hey </a:t>
            </a:r>
            <a:r>
              <a:rPr lang="en-US" dirty="0">
                <a:latin typeface="Cambria" panose="02040503050406030204" pitchFamily="18" charset="0"/>
              </a:rPr>
              <a:t>are huge in data storage capacity, but slower in accessibility. </a:t>
            </a:r>
            <a:r>
              <a:rPr lang="en-US" dirty="0" smtClean="0">
                <a:latin typeface="Cambria" panose="02040503050406030204" pitchFamily="18" charset="0"/>
              </a:rPr>
              <a:t> </a:t>
            </a:r>
          </a:p>
          <a:p>
            <a:pPr marL="342900" indent="-342900" algn="just">
              <a:lnSpc>
                <a:spcPct val="150000"/>
              </a:lnSpc>
              <a:buFont typeface="+mj-lt"/>
              <a:buAutoNum type="arabicParenR"/>
              <a:tabLst>
                <a:tab pos="463550" algn="l"/>
              </a:tabLst>
            </a:pPr>
            <a:r>
              <a:rPr lang="en-US" b="1" dirty="0" smtClean="0">
                <a:latin typeface="Cambria" panose="02040503050406030204" pitchFamily="18" charset="0"/>
              </a:rPr>
              <a:t> </a:t>
            </a:r>
            <a:r>
              <a:rPr lang="en-US" b="1" dirty="0">
                <a:latin typeface="Cambria" panose="02040503050406030204" pitchFamily="18" charset="0"/>
              </a:rPr>
              <a:t>Stable storage: </a:t>
            </a:r>
            <a:endParaRPr lang="en-US" b="1" dirty="0" smtClean="0">
              <a:latin typeface="Cambria" panose="02040503050406030204" pitchFamily="18" charset="0"/>
            </a:endParaRP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a </a:t>
            </a:r>
            <a:r>
              <a:rPr lang="en-US" dirty="0">
                <a:latin typeface="Cambria" panose="02040503050406030204" pitchFamily="18" charset="0"/>
              </a:rPr>
              <a:t>mythical form of storage that survives all failures </a:t>
            </a:r>
            <a:endParaRPr lang="en-US" dirty="0" smtClean="0">
              <a:latin typeface="Cambria" panose="02040503050406030204" pitchFamily="18" charset="0"/>
            </a:endParaRPr>
          </a:p>
          <a:p>
            <a:pPr marL="742950" lvl="1" indent="-285750" algn="just">
              <a:lnSpc>
                <a:spcPct val="150000"/>
              </a:lnSpc>
              <a:buFont typeface="Wingdings" panose="05000000000000000000" pitchFamily="2" charset="2"/>
              <a:buChar char="ü"/>
              <a:tabLst>
                <a:tab pos="463550" algn="l"/>
              </a:tabLst>
            </a:pPr>
            <a:r>
              <a:rPr lang="en-US" dirty="0" smtClean="0">
                <a:latin typeface="Cambria" panose="02040503050406030204" pitchFamily="18" charset="0"/>
              </a:rPr>
              <a:t>approximated </a:t>
            </a:r>
            <a:r>
              <a:rPr lang="en-US" dirty="0">
                <a:latin typeface="Cambria" panose="02040503050406030204" pitchFamily="18" charset="0"/>
              </a:rPr>
              <a:t>by maintaining multiple copies on distinct nonvolatile media</a:t>
            </a:r>
          </a:p>
        </p:txBody>
      </p:sp>
    </p:spTree>
    <p:extLst>
      <p:ext uri="{BB962C8B-B14F-4D97-AF65-F5344CB8AC3E}">
        <p14:creationId xmlns:p14="http://schemas.microsoft.com/office/powerpoint/2010/main" val="16839861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
            </a:r>
            <a:br>
              <a:rPr lang="en-US" b="1" dirty="0" smtClean="0">
                <a:latin typeface="Cambria" panose="02040503050406030204" pitchFamily="18" charset="0"/>
              </a:rPr>
            </a:br>
            <a:endParaRPr lang="en-US" b="1" dirty="0">
              <a:latin typeface="Cambria" panose="020405030504060302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788" y="900113"/>
            <a:ext cx="7972425" cy="5057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62728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7</a:t>
            </a:r>
            <a:r>
              <a:rPr lang="en-US" b="1" dirty="0" smtClean="0">
                <a:latin typeface="Cambria" panose="02040503050406030204" pitchFamily="18" charset="0"/>
              </a:rPr>
              <a:t>. Recovery and Atomicity</a:t>
            </a:r>
            <a:endParaRPr lang="en-US" b="1" dirty="0">
              <a:latin typeface="Cambria" panose="02040503050406030204" pitchFamily="18" charset="0"/>
            </a:endParaRPr>
          </a:p>
        </p:txBody>
      </p:sp>
      <p:sp>
        <p:nvSpPr>
          <p:cNvPr id="2" name="Rectangle 1"/>
          <p:cNvSpPr/>
          <p:nvPr/>
        </p:nvSpPr>
        <p:spPr>
          <a:xfrm>
            <a:off x="152400" y="843677"/>
            <a:ext cx="8915400" cy="5078313"/>
          </a:xfrm>
          <a:prstGeom prst="rect">
            <a:avLst/>
          </a:prstGeom>
        </p:spPr>
        <p:txBody>
          <a:bodyPr wrap="square">
            <a:spAutoFit/>
          </a:bodyPr>
          <a:lstStyle/>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Modifying </a:t>
            </a:r>
            <a:r>
              <a:rPr lang="en-US" dirty="0">
                <a:latin typeface="Cambria" panose="02040503050406030204" pitchFamily="18" charset="0"/>
              </a:rPr>
              <a:t>the database without ensuring that the transaction will commit  may leave the database in an inconsistent state.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Consider </a:t>
            </a:r>
            <a:r>
              <a:rPr lang="en-US" dirty="0">
                <a:latin typeface="Cambria" panose="02040503050406030204" pitchFamily="18" charset="0"/>
              </a:rPr>
              <a:t>transaction </a:t>
            </a:r>
            <a:r>
              <a:rPr lang="en-US" dirty="0" err="1">
                <a:latin typeface="Cambria" panose="02040503050406030204" pitchFamily="18" charset="0"/>
              </a:rPr>
              <a:t>Ti</a:t>
            </a:r>
            <a:r>
              <a:rPr lang="en-US" dirty="0">
                <a:latin typeface="Cambria" panose="02040503050406030204" pitchFamily="18" charset="0"/>
              </a:rPr>
              <a:t> that transfers $50 from account A to account B;  goal is either to perform all database modifications made by </a:t>
            </a:r>
            <a:r>
              <a:rPr lang="en-US" dirty="0" err="1">
                <a:latin typeface="Cambria" panose="02040503050406030204" pitchFamily="18" charset="0"/>
              </a:rPr>
              <a:t>Ti</a:t>
            </a:r>
            <a:r>
              <a:rPr lang="en-US" dirty="0">
                <a:latin typeface="Cambria" panose="02040503050406030204" pitchFamily="18" charset="0"/>
              </a:rPr>
              <a:t> or none at all.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Several </a:t>
            </a:r>
            <a:r>
              <a:rPr lang="en-US" dirty="0">
                <a:latin typeface="Cambria" panose="02040503050406030204" pitchFamily="18" charset="0"/>
              </a:rPr>
              <a:t>output operations may be required for </a:t>
            </a:r>
            <a:r>
              <a:rPr lang="en-US" dirty="0" err="1">
                <a:latin typeface="Cambria" panose="02040503050406030204" pitchFamily="18" charset="0"/>
              </a:rPr>
              <a:t>Ti</a:t>
            </a:r>
            <a:r>
              <a:rPr lang="en-US" dirty="0">
                <a:latin typeface="Cambria" panose="02040503050406030204" pitchFamily="18" charset="0"/>
              </a:rPr>
              <a:t> (to output A and B). A failure may occur after one of these modifications have been made but before all of them are made</a:t>
            </a:r>
            <a:r>
              <a:rPr lang="en-US" dirty="0" smtClean="0">
                <a:latin typeface="Cambria" panose="02040503050406030204" pitchFamily="18" charset="0"/>
              </a:rPr>
              <a:t>.</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To </a:t>
            </a:r>
            <a:r>
              <a:rPr lang="en-US" dirty="0">
                <a:latin typeface="Cambria" panose="02040503050406030204" pitchFamily="18" charset="0"/>
              </a:rPr>
              <a:t>ensure atomicity despite failures, we first output information describing the modifications to stable storage without modifying the database itself.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Two approaches to ensure Atomicity and Durability are : </a:t>
            </a:r>
          </a:p>
          <a:p>
            <a:pPr marL="914400" indent="-450850" algn="just">
              <a:lnSpc>
                <a:spcPct val="150000"/>
              </a:lnSpc>
              <a:buFont typeface="+mj-lt"/>
              <a:buAutoNum type="arabicParenR"/>
            </a:pPr>
            <a:r>
              <a:rPr lang="en-US" dirty="0" smtClean="0">
                <a:latin typeface="Cambria" panose="02040503050406030204" pitchFamily="18" charset="0"/>
              </a:rPr>
              <a:t>log-based </a:t>
            </a:r>
            <a:r>
              <a:rPr lang="en-US" dirty="0">
                <a:latin typeface="Cambria" panose="02040503050406030204" pitchFamily="18" charset="0"/>
              </a:rPr>
              <a:t>recovery, and </a:t>
            </a:r>
            <a:endParaRPr lang="en-US" dirty="0" smtClean="0">
              <a:latin typeface="Cambria" panose="02040503050406030204" pitchFamily="18" charset="0"/>
            </a:endParaRPr>
          </a:p>
          <a:p>
            <a:pPr marL="914400" indent="-450850" algn="just">
              <a:lnSpc>
                <a:spcPct val="150000"/>
              </a:lnSpc>
              <a:buFont typeface="+mj-lt"/>
              <a:buAutoNum type="arabicParenR"/>
            </a:pPr>
            <a:r>
              <a:rPr lang="en-US" dirty="0" smtClean="0">
                <a:latin typeface="Cambria" panose="02040503050406030204" pitchFamily="18" charset="0"/>
              </a:rPr>
              <a:t>shadow-paging</a:t>
            </a:r>
            <a:endParaRPr lang="en-US" dirty="0">
              <a:latin typeface="Cambria" panose="02040503050406030204" pitchFamily="18" charset="0"/>
            </a:endParaRPr>
          </a:p>
        </p:txBody>
      </p:sp>
    </p:spTree>
    <p:extLst>
      <p:ext uri="{BB962C8B-B14F-4D97-AF65-F5344CB8AC3E}">
        <p14:creationId xmlns:p14="http://schemas.microsoft.com/office/powerpoint/2010/main" val="14264118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8</a:t>
            </a:r>
            <a:r>
              <a:rPr lang="en-US" b="1" dirty="0" smtClean="0">
                <a:latin typeface="Cambria" panose="02040503050406030204" pitchFamily="18" charset="0"/>
              </a:rPr>
              <a:t>. Log Based Recovery</a:t>
            </a:r>
            <a:endParaRPr lang="en-US" b="1" dirty="0">
              <a:latin typeface="Cambria" panose="02040503050406030204" pitchFamily="18" charset="0"/>
            </a:endParaRPr>
          </a:p>
        </p:txBody>
      </p:sp>
      <p:sp>
        <p:nvSpPr>
          <p:cNvPr id="2" name="Rectangle 1"/>
          <p:cNvSpPr/>
          <p:nvPr/>
        </p:nvSpPr>
        <p:spPr>
          <a:xfrm>
            <a:off x="152400" y="843677"/>
            <a:ext cx="8915400" cy="5909310"/>
          </a:xfrm>
          <a:prstGeom prst="rect">
            <a:avLst/>
          </a:prstGeom>
        </p:spPr>
        <p:txBody>
          <a:bodyPr wrap="square">
            <a:spAutoFit/>
          </a:bodyPr>
          <a:lstStyle/>
          <a:p>
            <a:pPr marL="463550" indent="-463550" algn="just">
              <a:lnSpc>
                <a:spcPct val="150000"/>
              </a:lnSpc>
              <a:buFont typeface="Wingdings" panose="05000000000000000000" pitchFamily="2" charset="2"/>
              <a:buChar char="q"/>
            </a:pPr>
            <a:r>
              <a:rPr lang="en-US" dirty="0">
                <a:latin typeface="Cambria" panose="02040503050406030204" pitchFamily="18" charset="0"/>
              </a:rPr>
              <a:t> A  log is kept on stable storage.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The </a:t>
            </a:r>
            <a:r>
              <a:rPr lang="en-US" dirty="0">
                <a:latin typeface="Cambria" panose="02040503050406030204" pitchFamily="18" charset="0"/>
              </a:rPr>
              <a:t>log is a sequence of log records, and maintains a record of update activities on the database.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 </a:t>
            </a:r>
            <a:r>
              <a:rPr lang="en-US" dirty="0">
                <a:latin typeface="Cambria" panose="02040503050406030204" pitchFamily="18" charset="0"/>
              </a:rPr>
              <a:t>When transaction </a:t>
            </a:r>
            <a:r>
              <a:rPr lang="en-US" dirty="0" err="1">
                <a:latin typeface="Cambria" panose="02040503050406030204" pitchFamily="18" charset="0"/>
              </a:rPr>
              <a:t>Ti</a:t>
            </a:r>
            <a:r>
              <a:rPr lang="en-US" dirty="0">
                <a:latin typeface="Cambria" panose="02040503050406030204" pitchFamily="18" charset="0"/>
              </a:rPr>
              <a:t> starts, it registers itself by writing a &lt;</a:t>
            </a:r>
            <a:r>
              <a:rPr lang="en-US" dirty="0" err="1">
                <a:latin typeface="Cambria" panose="02040503050406030204" pitchFamily="18" charset="0"/>
              </a:rPr>
              <a:t>Ti</a:t>
            </a:r>
            <a:r>
              <a:rPr lang="en-US" dirty="0">
                <a:latin typeface="Cambria" panose="02040503050406030204" pitchFamily="18" charset="0"/>
              </a:rPr>
              <a:t> start&gt;log record ! Before </a:t>
            </a:r>
            <a:r>
              <a:rPr lang="en-US" dirty="0" err="1">
                <a:latin typeface="Cambria" panose="02040503050406030204" pitchFamily="18" charset="0"/>
              </a:rPr>
              <a:t>Ti</a:t>
            </a:r>
            <a:r>
              <a:rPr lang="en-US" dirty="0">
                <a:latin typeface="Cambria" panose="02040503050406030204" pitchFamily="18" charset="0"/>
              </a:rPr>
              <a:t> executes write(X), a log record &lt;</a:t>
            </a:r>
            <a:r>
              <a:rPr lang="en-US" dirty="0" err="1">
                <a:latin typeface="Cambria" panose="02040503050406030204" pitchFamily="18" charset="0"/>
              </a:rPr>
              <a:t>Ti</a:t>
            </a:r>
            <a:r>
              <a:rPr lang="en-US" dirty="0">
                <a:latin typeface="Cambria" panose="02040503050406030204" pitchFamily="18" charset="0"/>
              </a:rPr>
              <a:t>, X,  V1,  V2&gt; is written, where V1 is the value of X before the write, and V2 is the value to be written to X.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 </a:t>
            </a:r>
            <a:r>
              <a:rPr lang="en-US" dirty="0">
                <a:latin typeface="Cambria" panose="02040503050406030204" pitchFamily="18" charset="0"/>
              </a:rPr>
              <a:t>Log record notes that </a:t>
            </a:r>
            <a:r>
              <a:rPr lang="en-US" dirty="0" err="1">
                <a:latin typeface="Cambria" panose="02040503050406030204" pitchFamily="18" charset="0"/>
              </a:rPr>
              <a:t>Ti</a:t>
            </a:r>
            <a:r>
              <a:rPr lang="en-US" dirty="0">
                <a:latin typeface="Cambria" panose="02040503050406030204" pitchFamily="18" charset="0"/>
              </a:rPr>
              <a:t> has performed a write on data item </a:t>
            </a:r>
            <a:r>
              <a:rPr lang="en-US" dirty="0" err="1">
                <a:latin typeface="Cambria" panose="02040503050406030204" pitchFamily="18" charset="0"/>
              </a:rPr>
              <a:t>Xj</a:t>
            </a:r>
            <a:r>
              <a:rPr lang="en-US" dirty="0">
                <a:latin typeface="Cambria" panose="02040503050406030204" pitchFamily="18" charset="0"/>
              </a:rPr>
              <a:t> </a:t>
            </a:r>
            <a:r>
              <a:rPr lang="en-US" dirty="0" err="1">
                <a:latin typeface="Cambria" panose="02040503050406030204" pitchFamily="18" charset="0"/>
              </a:rPr>
              <a:t>Xj</a:t>
            </a:r>
            <a:r>
              <a:rPr lang="en-US" dirty="0">
                <a:latin typeface="Cambria" panose="02040503050406030204" pitchFamily="18" charset="0"/>
              </a:rPr>
              <a:t> had value V1 before the write, and will have value V2 after the write.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When </a:t>
            </a:r>
            <a:r>
              <a:rPr lang="en-US" dirty="0" err="1">
                <a:latin typeface="Cambria" panose="02040503050406030204" pitchFamily="18" charset="0"/>
              </a:rPr>
              <a:t>Ti</a:t>
            </a:r>
            <a:r>
              <a:rPr lang="en-US" dirty="0">
                <a:latin typeface="Cambria" panose="02040503050406030204" pitchFamily="18" charset="0"/>
              </a:rPr>
              <a:t> finishes it last statement, the log record &lt;</a:t>
            </a:r>
            <a:r>
              <a:rPr lang="en-US" dirty="0" err="1">
                <a:latin typeface="Cambria" panose="02040503050406030204" pitchFamily="18" charset="0"/>
              </a:rPr>
              <a:t>Ti</a:t>
            </a:r>
            <a:r>
              <a:rPr lang="en-US" dirty="0">
                <a:latin typeface="Cambria" panose="02040503050406030204" pitchFamily="18" charset="0"/>
              </a:rPr>
              <a:t> commit&gt; is written. ! We assume for now that log records are written directly  to stable storage (that is, they are not buffered)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Two </a:t>
            </a:r>
            <a:r>
              <a:rPr lang="en-US" dirty="0">
                <a:latin typeface="Cambria" panose="02040503050406030204" pitchFamily="18" charset="0"/>
              </a:rPr>
              <a:t>approaches using logs </a:t>
            </a:r>
            <a:endParaRPr lang="en-US" dirty="0" smtClean="0">
              <a:latin typeface="Cambria" panose="02040503050406030204" pitchFamily="18" charset="0"/>
            </a:endParaRPr>
          </a:p>
          <a:p>
            <a:pPr marL="920750" lvl="1" indent="-463550" algn="just">
              <a:lnSpc>
                <a:spcPct val="150000"/>
              </a:lnSpc>
              <a:buFont typeface="+mj-lt"/>
              <a:buAutoNum type="arabicParenR"/>
            </a:pPr>
            <a:r>
              <a:rPr lang="en-US" dirty="0" smtClean="0">
                <a:latin typeface="Cambria" panose="02040503050406030204" pitchFamily="18" charset="0"/>
              </a:rPr>
              <a:t> </a:t>
            </a:r>
            <a:r>
              <a:rPr lang="en-US" dirty="0">
                <a:latin typeface="Cambria" panose="02040503050406030204" pitchFamily="18" charset="0"/>
              </a:rPr>
              <a:t>Deferred database modification </a:t>
            </a:r>
            <a:endParaRPr lang="en-US" dirty="0" smtClean="0">
              <a:latin typeface="Cambria" panose="02040503050406030204" pitchFamily="18" charset="0"/>
            </a:endParaRPr>
          </a:p>
          <a:p>
            <a:pPr marL="920750" lvl="1" indent="-463550" algn="just">
              <a:lnSpc>
                <a:spcPct val="150000"/>
              </a:lnSpc>
              <a:buFont typeface="+mj-lt"/>
              <a:buAutoNum type="arabicParenR"/>
            </a:pPr>
            <a:r>
              <a:rPr lang="en-US" dirty="0" smtClean="0">
                <a:latin typeface="Cambria" panose="02040503050406030204" pitchFamily="18" charset="0"/>
              </a:rPr>
              <a:t> </a:t>
            </a:r>
            <a:r>
              <a:rPr lang="en-US" dirty="0">
                <a:latin typeface="Cambria" panose="02040503050406030204" pitchFamily="18" charset="0"/>
              </a:rPr>
              <a:t>Immediate database modification</a:t>
            </a:r>
          </a:p>
        </p:txBody>
      </p:sp>
    </p:spTree>
    <p:extLst>
      <p:ext uri="{BB962C8B-B14F-4D97-AF65-F5344CB8AC3E}">
        <p14:creationId xmlns:p14="http://schemas.microsoft.com/office/powerpoint/2010/main" val="18888355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a:latin typeface="Cambria" panose="02040503050406030204" pitchFamily="18" charset="0"/>
              </a:rPr>
              <a:t>8. Log Based Recovery</a:t>
            </a:r>
            <a:endParaRPr lang="en-US" b="1" dirty="0">
              <a:latin typeface="Cambria" panose="02040503050406030204" pitchFamily="18" charset="0"/>
            </a:endParaRPr>
          </a:p>
        </p:txBody>
      </p:sp>
      <p:sp>
        <p:nvSpPr>
          <p:cNvPr id="2" name="Rectangle 1"/>
          <p:cNvSpPr/>
          <p:nvPr/>
        </p:nvSpPr>
        <p:spPr>
          <a:xfrm>
            <a:off x="152400" y="843677"/>
            <a:ext cx="8915400" cy="2169825"/>
          </a:xfrm>
          <a:prstGeom prst="rect">
            <a:avLst/>
          </a:prstGeom>
        </p:spPr>
        <p:txBody>
          <a:bodyPr wrap="square">
            <a:spAutoFit/>
          </a:bodyPr>
          <a:lstStyle/>
          <a:p>
            <a:pPr marL="463550" indent="-463550" algn="just">
              <a:lnSpc>
                <a:spcPct val="150000"/>
              </a:lnSpc>
              <a:buFont typeface="+mj-lt"/>
              <a:buAutoNum type="arabicParenR"/>
            </a:pPr>
            <a:r>
              <a:rPr lang="en-US" b="1" dirty="0">
                <a:latin typeface="Cambria" panose="02040503050406030204" pitchFamily="18" charset="0"/>
              </a:rPr>
              <a:t>Deferred database modification</a:t>
            </a:r>
            <a:r>
              <a:rPr lang="en-US" dirty="0">
                <a:latin typeface="Cambria" panose="02040503050406030204" pitchFamily="18" charset="0"/>
              </a:rPr>
              <a:t> − All logs are written on to the stable storage and the database is updated when a transaction commits.</a:t>
            </a:r>
          </a:p>
          <a:p>
            <a:pPr marL="463550" indent="-463550" algn="just">
              <a:lnSpc>
                <a:spcPct val="150000"/>
              </a:lnSpc>
              <a:buFont typeface="+mj-lt"/>
              <a:buAutoNum type="arabicParenR"/>
            </a:pPr>
            <a:r>
              <a:rPr lang="en-US" b="1" dirty="0">
                <a:latin typeface="Cambria" panose="02040503050406030204" pitchFamily="18" charset="0"/>
              </a:rPr>
              <a:t>Immediate database modification</a:t>
            </a:r>
            <a:r>
              <a:rPr lang="en-US" dirty="0">
                <a:latin typeface="Cambria" panose="02040503050406030204" pitchFamily="18" charset="0"/>
              </a:rPr>
              <a:t> − Each log follows an actual database modification. That is, the database is modified immediately after every operation.</a:t>
            </a:r>
          </a:p>
          <a:p>
            <a:pPr algn="just">
              <a:lnSpc>
                <a:spcPct val="150000"/>
              </a:lnSpc>
            </a:pPr>
            <a:r>
              <a:rPr lang="en-US" dirty="0" smtClean="0">
                <a:latin typeface="Cambria" panose="02040503050406030204" pitchFamily="18" charset="0"/>
              </a:rPr>
              <a:t> </a:t>
            </a:r>
            <a:endParaRPr lang="en-US" dirty="0">
              <a:latin typeface="Cambria" panose="02040503050406030204" pitchFamily="18" charset="0"/>
            </a:endParaRPr>
          </a:p>
        </p:txBody>
      </p:sp>
    </p:spTree>
    <p:extLst>
      <p:ext uri="{BB962C8B-B14F-4D97-AF65-F5344CB8AC3E}">
        <p14:creationId xmlns:p14="http://schemas.microsoft.com/office/powerpoint/2010/main" val="20088997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dirty="0" smtClean="0">
                <a:latin typeface="Cambria" panose="02040503050406030204" pitchFamily="18" charset="0"/>
              </a:rPr>
              <a:t>9. Recovery with Concurrent Transactions</a:t>
            </a:r>
            <a:endParaRPr lang="en-US" b="1" dirty="0">
              <a:latin typeface="Cambria" panose="02040503050406030204" pitchFamily="18" charset="0"/>
            </a:endParaRPr>
          </a:p>
        </p:txBody>
      </p:sp>
      <p:sp>
        <p:nvSpPr>
          <p:cNvPr id="2" name="Rectangle 1"/>
          <p:cNvSpPr/>
          <p:nvPr/>
        </p:nvSpPr>
        <p:spPr>
          <a:xfrm>
            <a:off x="152400" y="843677"/>
            <a:ext cx="8915400" cy="6324808"/>
          </a:xfrm>
          <a:prstGeom prst="rect">
            <a:avLst/>
          </a:prstGeom>
        </p:spPr>
        <p:txBody>
          <a:bodyPr wrap="square">
            <a:spAutoFit/>
          </a:bodyPr>
          <a:lstStyle/>
          <a:p>
            <a:pPr algn="just">
              <a:lnSpc>
                <a:spcPct val="150000"/>
              </a:lnSpc>
            </a:pPr>
            <a:r>
              <a:rPr lang="en-US" b="1" dirty="0" smtClean="0">
                <a:latin typeface="Cambria" panose="02040503050406030204" pitchFamily="18" charset="0"/>
              </a:rPr>
              <a:t>Recovery with Concurrent Transactions</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When more than one transaction are being executed in parallel, the logs are interleaved.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At the time of recovery, it would become hard for the recovery system to backtrack all logs, and then start recovering. </a:t>
            </a: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To ease this situation, most modern DBMS use the concept of 'checkpoints'.</a:t>
            </a:r>
          </a:p>
          <a:p>
            <a:pPr algn="just">
              <a:lnSpc>
                <a:spcPct val="150000"/>
              </a:lnSpc>
            </a:pPr>
            <a:r>
              <a:rPr lang="en-US" b="1" dirty="0" smtClean="0">
                <a:latin typeface="Cambria" panose="02040503050406030204" pitchFamily="18" charset="0"/>
              </a:rPr>
              <a:t>Checkpoint</a:t>
            </a:r>
            <a:endParaRPr lang="en-US" b="1" dirty="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a:latin typeface="Cambria" panose="02040503050406030204" pitchFamily="18" charset="0"/>
              </a:rPr>
              <a:t>Keeping and maintaining logs in real time and in real environment may fill out all the memory space available in the system.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As </a:t>
            </a:r>
            <a:r>
              <a:rPr lang="en-US" dirty="0">
                <a:latin typeface="Cambria" panose="02040503050406030204" pitchFamily="18" charset="0"/>
              </a:rPr>
              <a:t>time passes, the log file may grow too big to be handled at all. Checkpoint is a mechanism where all the previous logs are removed from the system and stored permanently in a storage disk. </a:t>
            </a:r>
            <a:endParaRPr lang="en-US" dirty="0" smtClean="0">
              <a:latin typeface="Cambria" panose="02040503050406030204" pitchFamily="18" charset="0"/>
            </a:endParaRPr>
          </a:p>
          <a:p>
            <a:pPr marL="463550" indent="-463550" algn="just">
              <a:lnSpc>
                <a:spcPct val="150000"/>
              </a:lnSpc>
              <a:buFont typeface="Wingdings" panose="05000000000000000000" pitchFamily="2" charset="2"/>
              <a:buChar char="q"/>
            </a:pPr>
            <a:r>
              <a:rPr lang="en-US" dirty="0" smtClean="0">
                <a:latin typeface="Cambria" panose="02040503050406030204" pitchFamily="18" charset="0"/>
              </a:rPr>
              <a:t>Checkpoint </a:t>
            </a:r>
            <a:r>
              <a:rPr lang="en-US" dirty="0">
                <a:latin typeface="Cambria" panose="02040503050406030204" pitchFamily="18" charset="0"/>
              </a:rPr>
              <a:t>declares a point before which the DBMS was in consistent state, and all the transactions were committed.</a:t>
            </a:r>
          </a:p>
          <a:p>
            <a:pPr algn="just">
              <a:lnSpc>
                <a:spcPct val="150000"/>
              </a:lnSpc>
            </a:pPr>
            <a:r>
              <a:rPr lang="en-US" dirty="0" smtClean="0">
                <a:latin typeface="Cambria" panose="02040503050406030204" pitchFamily="18" charset="0"/>
              </a:rPr>
              <a:t> </a:t>
            </a:r>
            <a:endParaRPr lang="en-US" dirty="0">
              <a:latin typeface="Cambria" panose="02040503050406030204" pitchFamily="18" charset="0"/>
            </a:endParaRPr>
          </a:p>
        </p:txBody>
      </p:sp>
    </p:spTree>
    <p:extLst>
      <p:ext uri="{BB962C8B-B14F-4D97-AF65-F5344CB8AC3E}">
        <p14:creationId xmlns:p14="http://schemas.microsoft.com/office/powerpoint/2010/main" val="211133628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ctr">
              <a:lnSpc>
                <a:spcPct val="150000"/>
              </a:lnSpc>
            </a:pPr>
            <a:r>
              <a:rPr lang="en-US" b="1" smtClean="0">
                <a:latin typeface="Cambria" panose="02040503050406030204" pitchFamily="18" charset="0"/>
              </a:rPr>
              <a:t>9. </a:t>
            </a:r>
            <a:r>
              <a:rPr lang="en-US" b="1" dirty="0" smtClean="0">
                <a:latin typeface="Cambria" panose="02040503050406030204" pitchFamily="18" charset="0"/>
              </a:rPr>
              <a:t>Recovery with Concurrent Transactions</a:t>
            </a:r>
            <a:endParaRPr lang="en-US" b="1" dirty="0">
              <a:latin typeface="Cambria" panose="02040503050406030204" pitchFamily="18" charset="0"/>
            </a:endParaRPr>
          </a:p>
        </p:txBody>
      </p:sp>
      <p:sp>
        <p:nvSpPr>
          <p:cNvPr id="2" name="Rectangle 1"/>
          <p:cNvSpPr/>
          <p:nvPr/>
        </p:nvSpPr>
        <p:spPr>
          <a:xfrm>
            <a:off x="152400" y="843677"/>
            <a:ext cx="8915400" cy="5493812"/>
          </a:xfrm>
          <a:prstGeom prst="rect">
            <a:avLst/>
          </a:prstGeom>
        </p:spPr>
        <p:txBody>
          <a:bodyPr wrap="square">
            <a:spAutoFit/>
          </a:bodyPr>
          <a:lstStyle/>
          <a:p>
            <a:pPr algn="just">
              <a:lnSpc>
                <a:spcPct val="150000"/>
              </a:lnSpc>
            </a:pPr>
            <a:r>
              <a:rPr lang="en-US" b="1" dirty="0">
                <a:latin typeface="Cambria" panose="02040503050406030204" pitchFamily="18" charset="0"/>
              </a:rPr>
              <a:t>Recovery</a:t>
            </a:r>
          </a:p>
          <a:p>
            <a:pPr algn="just">
              <a:lnSpc>
                <a:spcPct val="150000"/>
              </a:lnSpc>
            </a:pPr>
            <a:r>
              <a:rPr lang="en-US" dirty="0">
                <a:latin typeface="Cambria" panose="02040503050406030204" pitchFamily="18" charset="0"/>
              </a:rPr>
              <a:t>When a system with concurrent transactions crashes and recovers, it behaves in the following manner −</a:t>
            </a:r>
          </a:p>
          <a:p>
            <a:pPr marL="914400" indent="-450850" algn="just">
              <a:lnSpc>
                <a:spcPct val="150000"/>
              </a:lnSpc>
              <a:buFont typeface="+mj-lt"/>
              <a:buAutoNum type="arabicParenR"/>
            </a:pPr>
            <a:r>
              <a:rPr lang="en-US" dirty="0">
                <a:latin typeface="Cambria" panose="02040503050406030204" pitchFamily="18" charset="0"/>
              </a:rPr>
              <a:t>The recovery system reads the logs backwards from the end to the last checkpoint.</a:t>
            </a:r>
          </a:p>
          <a:p>
            <a:pPr marL="914400" indent="-450850" algn="just">
              <a:lnSpc>
                <a:spcPct val="150000"/>
              </a:lnSpc>
              <a:buFont typeface="+mj-lt"/>
              <a:buAutoNum type="arabicParenR"/>
            </a:pPr>
            <a:r>
              <a:rPr lang="en-US" dirty="0">
                <a:latin typeface="Cambria" panose="02040503050406030204" pitchFamily="18" charset="0"/>
              </a:rPr>
              <a:t>It maintains two lists, an undo-list and a redo-list.</a:t>
            </a:r>
          </a:p>
          <a:p>
            <a:pPr marL="914400" indent="-450850" algn="just">
              <a:lnSpc>
                <a:spcPct val="150000"/>
              </a:lnSpc>
              <a:buFont typeface="+mj-lt"/>
              <a:buAutoNum type="arabicParenR"/>
            </a:pPr>
            <a:r>
              <a:rPr lang="en-US" dirty="0">
                <a:latin typeface="Cambria" panose="02040503050406030204" pitchFamily="18" charset="0"/>
              </a:rPr>
              <a:t>If the recovery system sees a log with &lt;</a:t>
            </a:r>
            <a:r>
              <a:rPr lang="en-US" dirty="0" err="1">
                <a:latin typeface="Cambria" panose="02040503050406030204" pitchFamily="18" charset="0"/>
              </a:rPr>
              <a:t>T</a:t>
            </a:r>
            <a:r>
              <a:rPr lang="en-US" baseline="-25000" dirty="0" err="1">
                <a:latin typeface="Cambria" panose="02040503050406030204" pitchFamily="18" charset="0"/>
              </a:rPr>
              <a:t>n</a:t>
            </a:r>
            <a:r>
              <a:rPr lang="en-US" dirty="0">
                <a:latin typeface="Cambria" panose="02040503050406030204" pitchFamily="18" charset="0"/>
              </a:rPr>
              <a:t>, Start&gt; and &lt;</a:t>
            </a:r>
            <a:r>
              <a:rPr lang="en-US" dirty="0" err="1">
                <a:latin typeface="Cambria" panose="02040503050406030204" pitchFamily="18" charset="0"/>
              </a:rPr>
              <a:t>T</a:t>
            </a:r>
            <a:r>
              <a:rPr lang="en-US" baseline="-25000" dirty="0" err="1">
                <a:latin typeface="Cambria" panose="02040503050406030204" pitchFamily="18" charset="0"/>
              </a:rPr>
              <a:t>n</a:t>
            </a:r>
            <a:r>
              <a:rPr lang="en-US" dirty="0">
                <a:latin typeface="Cambria" panose="02040503050406030204" pitchFamily="18" charset="0"/>
              </a:rPr>
              <a:t>, Commit&gt; or just &lt;</a:t>
            </a:r>
            <a:r>
              <a:rPr lang="en-US" dirty="0" err="1">
                <a:latin typeface="Cambria" panose="02040503050406030204" pitchFamily="18" charset="0"/>
              </a:rPr>
              <a:t>T</a:t>
            </a:r>
            <a:r>
              <a:rPr lang="en-US" baseline="-25000" dirty="0" err="1">
                <a:latin typeface="Cambria" panose="02040503050406030204" pitchFamily="18" charset="0"/>
              </a:rPr>
              <a:t>n</a:t>
            </a:r>
            <a:r>
              <a:rPr lang="en-US" dirty="0">
                <a:latin typeface="Cambria" panose="02040503050406030204" pitchFamily="18" charset="0"/>
              </a:rPr>
              <a:t>, Commit&gt;, it puts the transaction in the redo-list.</a:t>
            </a:r>
          </a:p>
          <a:p>
            <a:pPr marL="914400" indent="-450850" algn="just">
              <a:lnSpc>
                <a:spcPct val="150000"/>
              </a:lnSpc>
              <a:buFont typeface="+mj-lt"/>
              <a:buAutoNum type="arabicParenR"/>
            </a:pPr>
            <a:r>
              <a:rPr lang="en-US" dirty="0">
                <a:latin typeface="Cambria" panose="02040503050406030204" pitchFamily="18" charset="0"/>
              </a:rPr>
              <a:t>If the recovery system sees a log with &lt;</a:t>
            </a:r>
            <a:r>
              <a:rPr lang="en-US" dirty="0" err="1">
                <a:latin typeface="Cambria" panose="02040503050406030204" pitchFamily="18" charset="0"/>
              </a:rPr>
              <a:t>T</a:t>
            </a:r>
            <a:r>
              <a:rPr lang="en-US" baseline="-25000" dirty="0" err="1">
                <a:latin typeface="Cambria" panose="02040503050406030204" pitchFamily="18" charset="0"/>
              </a:rPr>
              <a:t>n</a:t>
            </a:r>
            <a:r>
              <a:rPr lang="en-US" dirty="0">
                <a:latin typeface="Cambria" panose="02040503050406030204" pitchFamily="18" charset="0"/>
              </a:rPr>
              <a:t>, Start&gt; but no commit or abort log found, it puts the transaction in undo-list.</a:t>
            </a:r>
          </a:p>
          <a:p>
            <a:pPr algn="just">
              <a:lnSpc>
                <a:spcPct val="150000"/>
              </a:lnSpc>
            </a:pPr>
            <a:r>
              <a:rPr lang="en-US" dirty="0">
                <a:latin typeface="Cambria" panose="02040503050406030204" pitchFamily="18" charset="0"/>
              </a:rPr>
              <a:t>All the transactions in the undo-list are then undone and their logs are removed. All the transactions in the redo-list and their previous logs are removed and then redone before saving their logs.</a:t>
            </a:r>
          </a:p>
        </p:txBody>
      </p:sp>
    </p:spTree>
    <p:extLst>
      <p:ext uri="{BB962C8B-B14F-4D97-AF65-F5344CB8AC3E}">
        <p14:creationId xmlns:p14="http://schemas.microsoft.com/office/powerpoint/2010/main" val="633084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latin typeface="Cambria" panose="02040503050406030204" pitchFamily="18" charset="0"/>
              </a:rPr>
              <a:t>1. Lock Based Protocols</a:t>
            </a:r>
            <a:endParaRPr lang="en-US" b="1" dirty="0">
              <a:latin typeface="Cambria" panose="02040503050406030204" pitchFamily="18" charset="0"/>
            </a:endParaRPr>
          </a:p>
        </p:txBody>
      </p:sp>
      <p:sp>
        <p:nvSpPr>
          <p:cNvPr id="3" name="Rectangle 2"/>
          <p:cNvSpPr/>
          <p:nvPr/>
        </p:nvSpPr>
        <p:spPr>
          <a:xfrm>
            <a:off x="152400" y="990600"/>
            <a:ext cx="8839200" cy="4982903"/>
          </a:xfrm>
          <a:prstGeom prst="rect">
            <a:avLst/>
          </a:prstGeom>
        </p:spPr>
        <p:txBody>
          <a:bodyPr wrap="square">
            <a:spAutoFit/>
          </a:bodyPr>
          <a:lstStyle/>
          <a:p>
            <a:pPr marL="457200" lvl="2" indent="-457200" algn="just">
              <a:lnSpc>
                <a:spcPct val="150000"/>
              </a:lnSpc>
              <a:buClr>
                <a:schemeClr val="tx1"/>
              </a:buClr>
              <a:buFont typeface="Wingdings" panose="05000000000000000000" pitchFamily="2" charset="2"/>
              <a:buChar char="q"/>
              <a:defRPr/>
            </a:pPr>
            <a:r>
              <a:rPr lang="en-US" b="1" dirty="0">
                <a:latin typeface="Cambria" panose="02040503050406030204" pitchFamily="18" charset="0"/>
              </a:rPr>
              <a:t>Lock Based Protocols</a:t>
            </a:r>
            <a:r>
              <a:rPr lang="en-US" dirty="0">
                <a:latin typeface="Cambria" panose="02040503050406030204" pitchFamily="18" charset="0"/>
              </a:rPr>
              <a:t> in DBMS is a mechanism in which a transaction cannot Read or Write the data until it acquires an appropriate lock. </a:t>
            </a:r>
            <a:endParaRPr lang="en-US" dirty="0" smtClean="0">
              <a:latin typeface="Cambria" panose="02040503050406030204" pitchFamily="18" charset="0"/>
            </a:endParaRPr>
          </a:p>
          <a:p>
            <a:pPr marL="457200" lvl="2" indent="-457200" algn="just">
              <a:lnSpc>
                <a:spcPct val="150000"/>
              </a:lnSpc>
              <a:buClr>
                <a:schemeClr val="tx1"/>
              </a:buClr>
              <a:buFont typeface="Wingdings" panose="05000000000000000000" pitchFamily="2" charset="2"/>
              <a:buChar char="q"/>
              <a:defRPr/>
            </a:pPr>
            <a:r>
              <a:rPr lang="en-US" dirty="0" smtClean="0">
                <a:latin typeface="Cambria" panose="02040503050406030204" pitchFamily="18" charset="0"/>
              </a:rPr>
              <a:t>Lock </a:t>
            </a:r>
            <a:r>
              <a:rPr lang="en-US" dirty="0">
                <a:latin typeface="Cambria" panose="02040503050406030204" pitchFamily="18" charset="0"/>
              </a:rPr>
              <a:t>based protocols help to eliminate the concurrency problem in DBMS for simultaneous transactions by locking </a:t>
            </a:r>
            <a:r>
              <a:rPr lang="en-US" dirty="0" smtClean="0">
                <a:latin typeface="Cambria" panose="02040503050406030204" pitchFamily="18" charset="0"/>
              </a:rPr>
              <a:t> </a:t>
            </a:r>
            <a:r>
              <a:rPr lang="en-US" dirty="0">
                <a:latin typeface="Cambria" panose="02040503050406030204" pitchFamily="18" charset="0"/>
              </a:rPr>
              <a:t>a particular transaction to a single user</a:t>
            </a:r>
            <a:r>
              <a:rPr lang="en-US" dirty="0" smtClean="0">
                <a:latin typeface="Cambria" panose="02040503050406030204" pitchFamily="18" charset="0"/>
              </a:rPr>
              <a:t>.</a:t>
            </a:r>
          </a:p>
          <a:p>
            <a:pPr marL="457200" lvl="2" indent="-457200" algn="just">
              <a:lnSpc>
                <a:spcPct val="150000"/>
              </a:lnSpc>
              <a:buClr>
                <a:schemeClr val="tx1"/>
              </a:buClr>
              <a:buFont typeface="Wingdings" panose="05000000000000000000" pitchFamily="2" charset="2"/>
              <a:buChar char="q"/>
              <a:defRPr/>
            </a:pPr>
            <a:r>
              <a:rPr lang="en-US" dirty="0" smtClean="0">
                <a:latin typeface="Cambria" panose="02040503050406030204" pitchFamily="18" charset="0"/>
              </a:rPr>
              <a:t>Locks </a:t>
            </a:r>
            <a:r>
              <a:rPr lang="en-US" dirty="0">
                <a:latin typeface="Cambria" panose="02040503050406030204" pitchFamily="18" charset="0"/>
              </a:rPr>
              <a:t>in DBMS help synchronize </a:t>
            </a:r>
            <a:r>
              <a:rPr lang="en-US" dirty="0" smtClean="0">
                <a:latin typeface="Cambria" panose="02040503050406030204" pitchFamily="18" charset="0"/>
              </a:rPr>
              <a:t>to access the </a:t>
            </a:r>
            <a:r>
              <a:rPr lang="en-US" dirty="0">
                <a:latin typeface="Cambria" panose="02040503050406030204" pitchFamily="18" charset="0"/>
              </a:rPr>
              <a:t>database items by concurrent transactions</a:t>
            </a:r>
            <a:r>
              <a:rPr lang="en-US" dirty="0" smtClean="0">
                <a:latin typeface="Cambria" panose="02040503050406030204" pitchFamily="18" charset="0"/>
              </a:rPr>
              <a:t>.</a:t>
            </a:r>
          </a:p>
          <a:p>
            <a:pPr marL="457200" indent="-457200" algn="just">
              <a:lnSpc>
                <a:spcPct val="150000"/>
              </a:lnSpc>
              <a:buClr>
                <a:schemeClr val="tx1"/>
              </a:buClr>
              <a:buFont typeface="Wingdings" panose="05000000000000000000" pitchFamily="2" charset="2"/>
              <a:buChar char="q"/>
              <a:defRPr/>
            </a:pPr>
            <a:r>
              <a:rPr lang="en-US" altLang="en-US" sz="2000" b="1" dirty="0">
                <a:latin typeface="Times New Roman" pitchFamily="18" charset="0"/>
              </a:rPr>
              <a:t> </a:t>
            </a:r>
            <a:r>
              <a:rPr lang="en-US" altLang="en-US" b="1" dirty="0">
                <a:solidFill>
                  <a:srgbClr val="3333FF"/>
                </a:solidFill>
                <a:latin typeface="Cambria" panose="02040503050406030204" pitchFamily="18" charset="0"/>
              </a:rPr>
              <a:t>Locking</a:t>
            </a:r>
            <a:r>
              <a:rPr lang="en-US" altLang="en-US" b="1" dirty="0">
                <a:latin typeface="Cambria" panose="02040503050406030204" pitchFamily="18" charset="0"/>
              </a:rPr>
              <a:t> </a:t>
            </a:r>
            <a:r>
              <a:rPr lang="en-US" altLang="en-US" dirty="0">
                <a:latin typeface="Cambria" panose="02040503050406030204" pitchFamily="18" charset="0"/>
              </a:rPr>
              <a:t>is one of the most widely used mechanisms to ensure </a:t>
            </a:r>
            <a:r>
              <a:rPr lang="en-US" altLang="en-US" b="1" dirty="0">
                <a:solidFill>
                  <a:srgbClr val="3333FF"/>
                </a:solidFill>
                <a:latin typeface="Cambria" panose="02040503050406030204" pitchFamily="18" charset="0"/>
              </a:rPr>
              <a:t>Serializabilty. </a:t>
            </a:r>
          </a:p>
          <a:p>
            <a:pPr marL="457200" indent="-457200" algn="just">
              <a:lnSpc>
                <a:spcPct val="150000"/>
              </a:lnSpc>
              <a:buClr>
                <a:schemeClr val="tx1"/>
              </a:buClr>
              <a:buFont typeface="Wingdings" panose="05000000000000000000" pitchFamily="2" charset="2"/>
              <a:buChar char="q"/>
              <a:defRPr/>
            </a:pPr>
            <a:r>
              <a:rPr lang="en-US" altLang="en-US" dirty="0">
                <a:latin typeface="Cambria" panose="02040503050406030204" pitchFamily="18" charset="0"/>
              </a:rPr>
              <a:t>A Transaction must be obtained </a:t>
            </a:r>
            <a:r>
              <a:rPr lang="en-US" altLang="en-US" b="1" dirty="0">
                <a:latin typeface="Cambria" panose="02040503050406030204" pitchFamily="18" charset="0"/>
              </a:rPr>
              <a:t>a </a:t>
            </a:r>
            <a:r>
              <a:rPr lang="en-US" altLang="en-US" b="1" dirty="0">
                <a:solidFill>
                  <a:srgbClr val="3333FF"/>
                </a:solidFill>
                <a:latin typeface="Cambria" panose="02040503050406030204" pitchFamily="18" charset="0"/>
              </a:rPr>
              <a:t>Read or write Lock</a:t>
            </a:r>
            <a:r>
              <a:rPr lang="en-US" altLang="en-US" dirty="0">
                <a:solidFill>
                  <a:srgbClr val="3333FF"/>
                </a:solidFill>
                <a:latin typeface="Cambria" panose="02040503050406030204" pitchFamily="18" charset="0"/>
              </a:rPr>
              <a:t> </a:t>
            </a:r>
            <a:r>
              <a:rPr lang="en-US" altLang="en-US" dirty="0">
                <a:latin typeface="Cambria" panose="02040503050406030204" pitchFamily="18" charset="0"/>
              </a:rPr>
              <a:t>on a data item before it </a:t>
            </a:r>
          </a:p>
          <a:p>
            <a:pPr marL="457200" indent="-457200" algn="just">
              <a:lnSpc>
                <a:spcPct val="150000"/>
              </a:lnSpc>
              <a:buClr>
                <a:schemeClr val="tx1"/>
              </a:buClr>
              <a:defRPr/>
            </a:pPr>
            <a:r>
              <a:rPr lang="en-US" altLang="en-US" dirty="0">
                <a:latin typeface="Cambria" panose="02040503050406030204" pitchFamily="18" charset="0"/>
              </a:rPr>
              <a:t>	can perform </a:t>
            </a:r>
            <a:r>
              <a:rPr lang="en-US" altLang="en-US" b="1" dirty="0">
                <a:solidFill>
                  <a:srgbClr val="3333FF"/>
                </a:solidFill>
                <a:latin typeface="Cambria" panose="02040503050406030204" pitchFamily="18" charset="0"/>
              </a:rPr>
              <a:t>Read or write Operation</a:t>
            </a:r>
            <a:r>
              <a:rPr lang="en-US" altLang="en-US" dirty="0">
                <a:latin typeface="Cambria" panose="02040503050406030204" pitchFamily="18" charset="0"/>
              </a:rPr>
              <a:t>.</a:t>
            </a:r>
          </a:p>
          <a:p>
            <a:pPr marL="0" lvl="2" algn="just">
              <a:lnSpc>
                <a:spcPct val="150000"/>
              </a:lnSpc>
              <a:buClr>
                <a:schemeClr val="tx1"/>
              </a:buClr>
              <a:defRPr/>
            </a:pPr>
            <a:endParaRPr lang="en-US" altLang="en-US" dirty="0">
              <a:latin typeface="Cambria" panose="02040503050406030204" pitchFamily="18" charset="0"/>
            </a:endParaRPr>
          </a:p>
          <a:p>
            <a:pPr lvl="2" algn="just">
              <a:lnSpc>
                <a:spcPct val="80000"/>
              </a:lnSpc>
              <a:buClr>
                <a:schemeClr val="tx1"/>
              </a:buClr>
              <a:defRPr/>
            </a:pPr>
            <a:endParaRPr lang="en-US" altLang="en-US" dirty="0">
              <a:latin typeface="Cambria" panose="02040503050406030204" pitchFamily="18" charset="0"/>
            </a:endParaRPr>
          </a:p>
          <a:p>
            <a:pPr lvl="2" algn="just">
              <a:lnSpc>
                <a:spcPct val="80000"/>
              </a:lnSpc>
              <a:buClr>
                <a:schemeClr val="tx1"/>
              </a:buClr>
              <a:buFont typeface="Wingdings" pitchFamily="2" charset="2"/>
              <a:buChar char="§"/>
              <a:defRPr/>
            </a:pPr>
            <a:endParaRPr lang="en-US" altLang="en-US" dirty="0">
              <a:latin typeface="Cambria" panose="02040503050406030204" pitchFamily="18" charset="0"/>
            </a:endParaRPr>
          </a:p>
          <a:p>
            <a:pPr marL="114300" lvl="1" algn="just">
              <a:lnSpc>
                <a:spcPct val="80000"/>
              </a:lnSpc>
              <a:buClr>
                <a:schemeClr val="tx1"/>
              </a:buClr>
              <a:defRPr/>
            </a:pPr>
            <a:endParaRPr lang="en-US" altLang="en-US" sz="2000" dirty="0">
              <a:latin typeface="Cambria" panose="02040503050406030204" pitchFamily="18" charset="0"/>
            </a:endParaRPr>
          </a:p>
        </p:txBody>
      </p:sp>
    </p:spTree>
    <p:extLst>
      <p:ext uri="{BB962C8B-B14F-4D97-AF65-F5344CB8AC3E}">
        <p14:creationId xmlns:p14="http://schemas.microsoft.com/office/powerpoint/2010/main" val="3795037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Cambria" panose="02040503050406030204" pitchFamily="18" charset="0"/>
              </a:rPr>
              <a:t>1.Lock based protocol</a:t>
            </a:r>
          </a:p>
        </p:txBody>
      </p:sp>
      <p:sp>
        <p:nvSpPr>
          <p:cNvPr id="3" name="Rectangle 2"/>
          <p:cNvSpPr/>
          <p:nvPr/>
        </p:nvSpPr>
        <p:spPr>
          <a:xfrm>
            <a:off x="152400" y="990600"/>
            <a:ext cx="8839200" cy="6598730"/>
          </a:xfrm>
          <a:prstGeom prst="rect">
            <a:avLst/>
          </a:prstGeom>
        </p:spPr>
        <p:txBody>
          <a:bodyPr wrap="square">
            <a:spAutoFit/>
          </a:bodyPr>
          <a:lstStyle/>
          <a:p>
            <a:pPr algn="just">
              <a:lnSpc>
                <a:spcPct val="150000"/>
              </a:lnSpc>
              <a:buClr>
                <a:schemeClr val="tx1"/>
              </a:buClr>
              <a:defRPr/>
            </a:pPr>
            <a:r>
              <a:rPr lang="en-US" altLang="en-US" b="1" dirty="0" smtClean="0">
                <a:latin typeface="Cambria" panose="02040503050406030204" pitchFamily="18" charset="0"/>
              </a:rPr>
              <a:t>The </a:t>
            </a:r>
            <a:r>
              <a:rPr lang="en-US" altLang="en-US" b="1" dirty="0">
                <a:latin typeface="Cambria" panose="02040503050406030204" pitchFamily="18" charset="0"/>
              </a:rPr>
              <a:t>basic rules for Locking are given </a:t>
            </a:r>
            <a:r>
              <a:rPr lang="en-US" altLang="en-US" b="1" dirty="0" smtClean="0">
                <a:latin typeface="Cambria" panose="02040503050406030204" pitchFamily="18" charset="0"/>
              </a:rPr>
              <a:t>below</a:t>
            </a:r>
          </a:p>
          <a:p>
            <a:pPr marL="463550" indent="-463550" algn="just">
              <a:lnSpc>
                <a:spcPct val="150000"/>
              </a:lnSpc>
              <a:buClr>
                <a:schemeClr val="tx1"/>
              </a:buClr>
              <a:defRPr/>
            </a:pPr>
            <a:r>
              <a:rPr lang="en-US" altLang="en-US" b="1" u="sng" dirty="0" smtClean="0">
                <a:latin typeface="Cambria" panose="02040503050406030204" pitchFamily="18" charset="0"/>
              </a:rPr>
              <a:t>Read Lock (or) Shared Lock(S)</a:t>
            </a:r>
            <a:endParaRPr lang="en-US" altLang="en-US" u="sng" dirty="0">
              <a:latin typeface="Cambria" panose="02040503050406030204" pitchFamily="18" charset="0"/>
            </a:endParaRPr>
          </a:p>
          <a:p>
            <a:pPr marL="463550" lvl="2" indent="-463550" algn="just">
              <a:lnSpc>
                <a:spcPct val="150000"/>
              </a:lnSpc>
              <a:buClr>
                <a:schemeClr val="tx1"/>
              </a:buClr>
              <a:buFont typeface="Wingdings" panose="05000000000000000000" pitchFamily="2" charset="2"/>
              <a:buChar char="v"/>
              <a:defRPr/>
            </a:pPr>
            <a:r>
              <a:rPr lang="en-US" altLang="en-US" dirty="0">
                <a:latin typeface="Cambria" panose="02040503050406030204" pitchFamily="18" charset="0"/>
              </a:rPr>
              <a:t>If a Transaction has a Read lock on a data item, it can read the item but not update </a:t>
            </a:r>
            <a:r>
              <a:rPr lang="en-US" altLang="en-US" dirty="0" smtClean="0">
                <a:latin typeface="Cambria" panose="02040503050406030204" pitchFamily="18" charset="0"/>
              </a:rPr>
              <a:t>it </a:t>
            </a:r>
            <a:endParaRPr lang="en-US" altLang="en-US" dirty="0">
              <a:latin typeface="Cambria" panose="02040503050406030204" pitchFamily="18" charset="0"/>
            </a:endParaRPr>
          </a:p>
          <a:p>
            <a:pPr marL="463550" lvl="2" indent="-463550" algn="just">
              <a:lnSpc>
                <a:spcPct val="150000"/>
              </a:lnSpc>
              <a:buClr>
                <a:schemeClr val="tx1"/>
              </a:buClr>
              <a:buFont typeface="Wingdings" panose="05000000000000000000" pitchFamily="2" charset="2"/>
              <a:buChar char="v"/>
              <a:defRPr/>
            </a:pPr>
            <a:r>
              <a:rPr lang="en-US" altLang="en-US" dirty="0" smtClean="0">
                <a:latin typeface="Cambria" panose="02040503050406030204" pitchFamily="18" charset="0"/>
              </a:rPr>
              <a:t>If </a:t>
            </a:r>
            <a:r>
              <a:rPr lang="en-US" altLang="en-US" dirty="0">
                <a:latin typeface="Cambria" panose="02040503050406030204" pitchFamily="18" charset="0"/>
              </a:rPr>
              <a:t>a transaction has a Read lock on the data item, other transaction can obtain Read Lock on the data item but no Write Locks</a:t>
            </a:r>
            <a:r>
              <a:rPr lang="en-US" altLang="en-US" dirty="0" smtClean="0">
                <a:latin typeface="Cambria" panose="02040503050406030204" pitchFamily="18" charset="0"/>
              </a:rPr>
              <a:t>. </a:t>
            </a:r>
          </a:p>
          <a:p>
            <a:pPr marL="463550" lvl="2" indent="-463550" algn="just">
              <a:lnSpc>
                <a:spcPct val="150000"/>
              </a:lnSpc>
              <a:buClr>
                <a:schemeClr val="tx1"/>
              </a:buClr>
              <a:buFont typeface="Wingdings" panose="05000000000000000000" pitchFamily="2" charset="2"/>
              <a:buChar char="v"/>
              <a:defRPr/>
            </a:pPr>
            <a:r>
              <a:rPr lang="en-US" altLang="en-US" dirty="0" smtClean="0">
                <a:latin typeface="Cambria" panose="02040503050406030204" pitchFamily="18" charset="0"/>
              </a:rPr>
              <a:t>So, the </a:t>
            </a:r>
            <a:r>
              <a:rPr lang="en-US" altLang="en-US" dirty="0">
                <a:latin typeface="Cambria" panose="02040503050406030204" pitchFamily="18" charset="0"/>
              </a:rPr>
              <a:t>Read Lock is also called a </a:t>
            </a:r>
            <a:r>
              <a:rPr lang="en-US" altLang="en-US" b="1" dirty="0">
                <a:latin typeface="Cambria" panose="02040503050406030204" pitchFamily="18" charset="0"/>
              </a:rPr>
              <a:t>shared </a:t>
            </a:r>
            <a:r>
              <a:rPr lang="en-US" altLang="en-US" b="1" dirty="0" smtClean="0">
                <a:latin typeface="Cambria" panose="02040503050406030204" pitchFamily="18" charset="0"/>
              </a:rPr>
              <a:t>lock</a:t>
            </a:r>
          </a:p>
          <a:p>
            <a:pPr marL="0" lvl="2" algn="just">
              <a:lnSpc>
                <a:spcPct val="150000"/>
              </a:lnSpc>
              <a:buClr>
                <a:schemeClr val="tx1"/>
              </a:buClr>
              <a:defRPr/>
            </a:pPr>
            <a:r>
              <a:rPr lang="en-US" altLang="en-US" b="1" u="sng" dirty="0">
                <a:latin typeface="Cambria" panose="02040503050406030204" pitchFamily="18" charset="0"/>
              </a:rPr>
              <a:t>Write Lock (or) Exclusive Lock </a:t>
            </a:r>
            <a:r>
              <a:rPr lang="en-US" altLang="en-US" b="1" u="sng" dirty="0" smtClean="0">
                <a:latin typeface="Cambria" panose="02040503050406030204" pitchFamily="18" charset="0"/>
              </a:rPr>
              <a:t>(X)</a:t>
            </a:r>
            <a:endParaRPr lang="en-US" altLang="en-US" b="1" u="sng" dirty="0">
              <a:latin typeface="Cambria" panose="02040503050406030204" pitchFamily="18" charset="0"/>
            </a:endParaRPr>
          </a:p>
          <a:p>
            <a:pPr marL="515938" lvl="2" indent="-515938" algn="just">
              <a:lnSpc>
                <a:spcPct val="150000"/>
              </a:lnSpc>
              <a:buClr>
                <a:schemeClr val="tx1"/>
              </a:buClr>
              <a:buFont typeface="Wingdings" panose="05000000000000000000" pitchFamily="2" charset="2"/>
              <a:buChar char="v"/>
              <a:defRPr/>
            </a:pPr>
            <a:r>
              <a:rPr lang="en-US" altLang="en-US" dirty="0">
                <a:latin typeface="Cambria" panose="02040503050406030204" pitchFamily="18" charset="0"/>
              </a:rPr>
              <a:t>If a transaction has a write Lock on a data item, it can both read and update the data item. </a:t>
            </a:r>
          </a:p>
          <a:p>
            <a:pPr marL="515938" lvl="2" indent="-515938" algn="just">
              <a:lnSpc>
                <a:spcPct val="150000"/>
              </a:lnSpc>
              <a:buClr>
                <a:schemeClr val="tx1"/>
              </a:buClr>
              <a:buFont typeface="Wingdings" panose="05000000000000000000" pitchFamily="2" charset="2"/>
              <a:buChar char="v"/>
              <a:defRPr/>
            </a:pPr>
            <a:r>
              <a:rPr lang="en-US" altLang="en-US" dirty="0">
                <a:latin typeface="Cambria" panose="02040503050406030204" pitchFamily="18" charset="0"/>
              </a:rPr>
              <a:t>If a transaction has a write Lock on the data item, then other transactions cannot obtain either a Read lock or write lock on the data item. </a:t>
            </a:r>
          </a:p>
          <a:p>
            <a:pPr marL="515938" lvl="2" indent="-515938" algn="just">
              <a:lnSpc>
                <a:spcPct val="150000"/>
              </a:lnSpc>
              <a:buClr>
                <a:schemeClr val="tx1"/>
              </a:buClr>
              <a:buFont typeface="Wingdings" panose="05000000000000000000" pitchFamily="2" charset="2"/>
              <a:buChar char="v"/>
              <a:defRPr/>
            </a:pPr>
            <a:r>
              <a:rPr lang="en-US" altLang="en-US" dirty="0">
                <a:latin typeface="Cambria" panose="02040503050406030204" pitchFamily="18" charset="0"/>
              </a:rPr>
              <a:t>So, the Write Lock is also known as </a:t>
            </a:r>
            <a:r>
              <a:rPr lang="en-US" altLang="en-US" b="1" dirty="0">
                <a:latin typeface="Cambria" panose="02040503050406030204" pitchFamily="18" charset="0"/>
              </a:rPr>
              <a:t>Exclusive Lock </a:t>
            </a:r>
          </a:p>
          <a:p>
            <a:pPr marL="0" lvl="2" algn="just">
              <a:lnSpc>
                <a:spcPct val="150000"/>
              </a:lnSpc>
              <a:buClr>
                <a:schemeClr val="tx1"/>
              </a:buClr>
              <a:defRPr/>
            </a:pPr>
            <a:endParaRPr lang="en-US" altLang="en-US" dirty="0"/>
          </a:p>
          <a:p>
            <a:pPr lvl="2" algn="just">
              <a:lnSpc>
                <a:spcPct val="150000"/>
              </a:lnSpc>
              <a:buClr>
                <a:schemeClr val="tx1"/>
              </a:buClr>
              <a:buFont typeface="Wingdings" pitchFamily="2" charset="2"/>
              <a:buChar char="§"/>
              <a:defRPr/>
            </a:pPr>
            <a:endParaRPr lang="en-US" altLang="en-US" dirty="0">
              <a:latin typeface="Cambria" panose="02040503050406030204" pitchFamily="18" charset="0"/>
            </a:endParaRPr>
          </a:p>
          <a:p>
            <a:pPr lvl="2" algn="just">
              <a:lnSpc>
                <a:spcPct val="80000"/>
              </a:lnSpc>
              <a:buClr>
                <a:schemeClr val="tx1"/>
              </a:buClr>
              <a:defRPr/>
            </a:pPr>
            <a:endParaRPr lang="en-US" altLang="en-US" dirty="0">
              <a:latin typeface="Times New Roman" pitchFamily="18" charset="0"/>
            </a:endParaRPr>
          </a:p>
          <a:p>
            <a:pPr lvl="2" algn="just">
              <a:lnSpc>
                <a:spcPct val="80000"/>
              </a:lnSpc>
              <a:buClr>
                <a:schemeClr val="tx1"/>
              </a:buClr>
              <a:buFont typeface="Wingdings" pitchFamily="2" charset="2"/>
              <a:buChar char="§"/>
              <a:defRPr/>
            </a:pPr>
            <a:endParaRPr lang="en-US" altLang="en-US" dirty="0">
              <a:latin typeface="Times New Roman" pitchFamily="18" charset="0"/>
            </a:endParaRPr>
          </a:p>
          <a:p>
            <a:pPr marL="114300" lvl="1" algn="just">
              <a:lnSpc>
                <a:spcPct val="80000"/>
              </a:lnSpc>
              <a:buClr>
                <a:schemeClr val="tx1"/>
              </a:buClr>
              <a:defRPr/>
            </a:pPr>
            <a:endParaRPr lang="en-US" altLang="en-US" sz="2000" dirty="0">
              <a:latin typeface="Times New Roman" pitchFamily="18" charset="0"/>
            </a:endParaRPr>
          </a:p>
        </p:txBody>
      </p:sp>
    </p:spTree>
    <p:extLst>
      <p:ext uri="{BB962C8B-B14F-4D97-AF65-F5344CB8AC3E}">
        <p14:creationId xmlns:p14="http://schemas.microsoft.com/office/powerpoint/2010/main" val="1790944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Cambria" panose="02040503050406030204" pitchFamily="18" charset="0"/>
              </a:rPr>
              <a:t>1.Lock based protocol</a:t>
            </a:r>
          </a:p>
        </p:txBody>
      </p:sp>
      <p:pic>
        <p:nvPicPr>
          <p:cNvPr id="4" name="Picture 3" descr="Lightbox"/>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676400"/>
            <a:ext cx="3371850" cy="1247775"/>
          </a:xfrm>
          <a:prstGeom prst="rect">
            <a:avLst/>
          </a:prstGeom>
          <a:noFill/>
          <a:ln>
            <a:noFill/>
          </a:ln>
        </p:spPr>
      </p:pic>
      <p:sp>
        <p:nvSpPr>
          <p:cNvPr id="6" name="Text Box 24"/>
          <p:cNvSpPr txBox="1">
            <a:spLocks noChangeArrowheads="1"/>
          </p:cNvSpPr>
          <p:nvPr/>
        </p:nvSpPr>
        <p:spPr bwMode="auto">
          <a:xfrm>
            <a:off x="3059906" y="1143000"/>
            <a:ext cx="24336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b="1" dirty="0">
                <a:latin typeface="Times New Roman" pitchFamily="18" charset="0"/>
              </a:rPr>
              <a:t>Lock Compatibility Table</a:t>
            </a:r>
          </a:p>
        </p:txBody>
      </p:sp>
      <p:sp>
        <p:nvSpPr>
          <p:cNvPr id="2" name="TextBox 1"/>
          <p:cNvSpPr txBox="1"/>
          <p:nvPr/>
        </p:nvSpPr>
        <p:spPr>
          <a:xfrm>
            <a:off x="381000" y="3276600"/>
            <a:ext cx="8077200" cy="3139321"/>
          </a:xfrm>
          <a:prstGeom prst="rect">
            <a:avLst/>
          </a:prstGeom>
          <a:noFill/>
        </p:spPr>
        <p:txBody>
          <a:bodyPr wrap="square" rtlCol="0">
            <a:spAutoFit/>
          </a:bodyPr>
          <a:lstStyle/>
          <a:p>
            <a:pPr marL="461963" indent="-461963" algn="just">
              <a:lnSpc>
                <a:spcPct val="150000"/>
              </a:lnSpc>
              <a:buFont typeface="Wingdings" panose="05000000000000000000" pitchFamily="2" charset="2"/>
              <a:buChar char="q"/>
            </a:pPr>
            <a:r>
              <a:rPr lang="en-US" dirty="0" smtClean="0">
                <a:latin typeface="Cambria" panose="02040503050406030204" pitchFamily="18" charset="0"/>
              </a:rPr>
              <a:t>S in a Row specifies that a transaction locks a data item in shared mode. So, other transactions can lock the data item in  shared mode  but not in exclusive mode.</a:t>
            </a:r>
          </a:p>
          <a:p>
            <a:pPr marL="461963" indent="-461963" algn="just">
              <a:lnSpc>
                <a:spcPct val="150000"/>
              </a:lnSpc>
              <a:buFont typeface="Wingdings" panose="05000000000000000000" pitchFamily="2" charset="2"/>
              <a:buChar char="q"/>
            </a:pPr>
            <a:r>
              <a:rPr lang="en-US" dirty="0" smtClean="0">
                <a:latin typeface="Cambria" panose="02040503050406030204" pitchFamily="18" charset="0"/>
              </a:rPr>
              <a:t>X </a:t>
            </a:r>
            <a:r>
              <a:rPr lang="en-US" dirty="0">
                <a:latin typeface="Cambria" panose="02040503050406030204" pitchFamily="18" charset="0"/>
              </a:rPr>
              <a:t>in a Row specifies that a transaction locks a data item in </a:t>
            </a:r>
            <a:r>
              <a:rPr lang="en-US" dirty="0" smtClean="0">
                <a:latin typeface="Cambria" panose="02040503050406030204" pitchFamily="18" charset="0"/>
              </a:rPr>
              <a:t>Exclusive </a:t>
            </a:r>
            <a:r>
              <a:rPr lang="en-US" dirty="0">
                <a:latin typeface="Cambria" panose="02040503050406030204" pitchFamily="18" charset="0"/>
              </a:rPr>
              <a:t>mode. So, other transactions cannot lock the data item in both shared or exclusive mode.</a:t>
            </a:r>
          </a:p>
          <a:p>
            <a:endParaRPr lang="en-US" dirty="0"/>
          </a:p>
          <a:p>
            <a:endParaRPr lang="en-US" dirty="0"/>
          </a:p>
        </p:txBody>
      </p:sp>
    </p:spTree>
    <p:extLst>
      <p:ext uri="{BB962C8B-B14F-4D97-AF65-F5344CB8AC3E}">
        <p14:creationId xmlns:p14="http://schemas.microsoft.com/office/powerpoint/2010/main" val="2736414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Cambria" panose="02040503050406030204" pitchFamily="18" charset="0"/>
              </a:rPr>
              <a:t>1.Lock based protocol</a:t>
            </a:r>
          </a:p>
        </p:txBody>
      </p:sp>
      <p:sp>
        <p:nvSpPr>
          <p:cNvPr id="3" name="Rectangle 2"/>
          <p:cNvSpPr/>
          <p:nvPr/>
        </p:nvSpPr>
        <p:spPr>
          <a:xfrm>
            <a:off x="228600" y="874395"/>
            <a:ext cx="8763000" cy="5909310"/>
          </a:xfrm>
          <a:prstGeom prst="rect">
            <a:avLst/>
          </a:prstGeom>
        </p:spPr>
        <p:txBody>
          <a:bodyPr wrap="square">
            <a:spAutoFit/>
          </a:bodyPr>
          <a:lstStyle/>
          <a:p>
            <a:pPr marL="463550" indent="-463550" algn="just">
              <a:lnSpc>
                <a:spcPct val="150000"/>
              </a:lnSpc>
              <a:spcBef>
                <a:spcPct val="0"/>
              </a:spcBef>
              <a:buFont typeface="Wingdings" panose="05000000000000000000" pitchFamily="2" charset="2"/>
              <a:buChar char="q"/>
            </a:pPr>
            <a:r>
              <a:rPr lang="en-US" altLang="en-US" b="1" dirty="0">
                <a:latin typeface="Cambria" panose="02040503050406030204" pitchFamily="18" charset="0"/>
              </a:rPr>
              <a:t>Using the above specified Locking Mechanisms alone does not guarantee Serializabilty of Schedules</a:t>
            </a:r>
            <a:r>
              <a:rPr lang="en-US" altLang="en-US" b="1" dirty="0" smtClean="0">
                <a:latin typeface="Cambria" panose="02040503050406030204" pitchFamily="18" charset="0"/>
              </a:rPr>
              <a:t>.</a:t>
            </a:r>
          </a:p>
          <a:p>
            <a:pPr marL="463550" indent="-463550" algn="just">
              <a:lnSpc>
                <a:spcPct val="150000"/>
              </a:lnSpc>
              <a:spcBef>
                <a:spcPct val="0"/>
              </a:spcBef>
              <a:buFont typeface="Wingdings" panose="05000000000000000000" pitchFamily="2" charset="2"/>
              <a:buChar char="q"/>
            </a:pPr>
            <a:r>
              <a:rPr lang="en-US" altLang="en-US" b="1" dirty="0">
                <a:latin typeface="Times New Roman" pitchFamily="18" charset="0"/>
              </a:rPr>
              <a:t>For Example </a:t>
            </a:r>
            <a:r>
              <a:rPr lang="en-US" altLang="en-US" dirty="0">
                <a:latin typeface="Times New Roman" pitchFamily="18" charset="0"/>
              </a:rPr>
              <a:t>:  if we take 2 transactions T1 and </a:t>
            </a:r>
            <a:r>
              <a:rPr lang="en-US" altLang="en-US" dirty="0" smtClean="0">
                <a:latin typeface="Times New Roman" pitchFamily="18" charset="0"/>
              </a:rPr>
              <a:t>T2</a:t>
            </a:r>
          </a:p>
          <a:p>
            <a:pPr marL="463550" indent="-463550" algn="just">
              <a:lnSpc>
                <a:spcPct val="150000"/>
              </a:lnSpc>
              <a:spcBef>
                <a:spcPct val="0"/>
              </a:spcBef>
              <a:buFont typeface="Wingdings" panose="05000000000000000000" pitchFamily="2" charset="2"/>
              <a:buChar char="q"/>
            </a:pPr>
            <a:endParaRPr lang="en-US" altLang="en-US" dirty="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smtClean="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smtClean="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smtClean="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a:latin typeface="Times New Roman" pitchFamily="18" charset="0"/>
            </a:endParaRPr>
          </a:p>
          <a:p>
            <a:pPr marL="463550" indent="-463550" algn="just">
              <a:lnSpc>
                <a:spcPct val="150000"/>
              </a:lnSpc>
              <a:spcBef>
                <a:spcPct val="0"/>
              </a:spcBef>
              <a:buFont typeface="Wingdings" panose="05000000000000000000" pitchFamily="2" charset="2"/>
              <a:buChar char="q"/>
            </a:pPr>
            <a:endParaRPr lang="en-US" altLang="en-US" dirty="0" smtClean="0">
              <a:latin typeface="Times New Roman" pitchFamily="18" charset="0"/>
            </a:endParaRPr>
          </a:p>
          <a:p>
            <a:pPr marL="463550" indent="-463550" algn="just">
              <a:lnSpc>
                <a:spcPct val="150000"/>
              </a:lnSpc>
              <a:spcBef>
                <a:spcPct val="0"/>
              </a:spcBef>
              <a:buFont typeface="Wingdings" panose="05000000000000000000" pitchFamily="2" charset="2"/>
              <a:buChar char="q"/>
            </a:pPr>
            <a:r>
              <a:rPr lang="en-US" altLang="en-US" dirty="0">
                <a:latin typeface="Times New Roman" pitchFamily="18" charset="0"/>
              </a:rPr>
              <a:t>This is an Example of using the above specified Locking Technique . </a:t>
            </a:r>
            <a:endParaRPr lang="en-US" altLang="en-US" dirty="0" smtClean="0">
              <a:latin typeface="Times New Roman" pitchFamily="18" charset="0"/>
            </a:endParaRPr>
          </a:p>
          <a:p>
            <a:pPr marL="463550" indent="-463550" algn="just">
              <a:lnSpc>
                <a:spcPct val="150000"/>
              </a:lnSpc>
              <a:spcBef>
                <a:spcPct val="0"/>
              </a:spcBef>
              <a:buFont typeface="Wingdings" panose="05000000000000000000" pitchFamily="2" charset="2"/>
              <a:buChar char="q"/>
            </a:pPr>
            <a:r>
              <a:rPr lang="en-US" altLang="en-US" b="1" dirty="0" smtClean="0">
                <a:solidFill>
                  <a:srgbClr val="3333FF"/>
                </a:solidFill>
                <a:latin typeface="Times New Roman" pitchFamily="18" charset="0"/>
              </a:rPr>
              <a:t>Scheduling </a:t>
            </a:r>
            <a:r>
              <a:rPr lang="en-US" altLang="en-US" b="1" dirty="0">
                <a:solidFill>
                  <a:srgbClr val="3333FF"/>
                </a:solidFill>
                <a:latin typeface="Times New Roman" pitchFamily="18" charset="0"/>
              </a:rPr>
              <a:t>these transactions in an interleaving Fashion will not ensure Serializabilty</a:t>
            </a:r>
            <a:r>
              <a:rPr lang="en-US" altLang="en-US" sz="1600" b="1" dirty="0">
                <a:solidFill>
                  <a:srgbClr val="3333FF"/>
                </a:solidFill>
                <a:latin typeface="Arial" charset="0"/>
              </a:rPr>
              <a:t> </a:t>
            </a:r>
            <a:r>
              <a:rPr lang="en-US" altLang="en-US" sz="1600" b="1" dirty="0" smtClean="0">
                <a:solidFill>
                  <a:srgbClr val="3333FF"/>
                </a:solidFill>
                <a:latin typeface="Arial" charset="0"/>
              </a:rPr>
              <a:t>.</a:t>
            </a:r>
            <a:endParaRPr lang="en-US" altLang="en-US" b="1" dirty="0">
              <a:solidFill>
                <a:srgbClr val="3333FF"/>
              </a:solidFill>
              <a:latin typeface="Cambria" panose="020405030504060302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400300"/>
            <a:ext cx="4352925"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7354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just">
              <a:lnSpc>
                <a:spcPct val="150000"/>
              </a:lnSpc>
            </a:pPr>
            <a:r>
              <a:rPr lang="en-US" dirty="0" smtClean="0">
                <a:latin typeface="Cambria" panose="02040503050406030204" pitchFamily="18" charset="0"/>
              </a:rPr>
              <a:t>			</a:t>
            </a:r>
            <a:r>
              <a:rPr lang="en-US" b="1" dirty="0" smtClean="0">
                <a:latin typeface="Cambria" panose="02040503050406030204" pitchFamily="18" charset="0"/>
              </a:rPr>
              <a:t>Two </a:t>
            </a:r>
            <a:r>
              <a:rPr lang="en-US" b="1" dirty="0">
                <a:latin typeface="Cambria" panose="02040503050406030204" pitchFamily="18" charset="0"/>
              </a:rPr>
              <a:t>Phase Locking Protocol</a:t>
            </a:r>
          </a:p>
        </p:txBody>
      </p:sp>
      <p:sp>
        <p:nvSpPr>
          <p:cNvPr id="2" name="Rectangle 1"/>
          <p:cNvSpPr/>
          <p:nvPr/>
        </p:nvSpPr>
        <p:spPr>
          <a:xfrm>
            <a:off x="152400" y="838200"/>
            <a:ext cx="8839200" cy="5493812"/>
          </a:xfrm>
          <a:prstGeom prst="rect">
            <a:avLst/>
          </a:prstGeom>
        </p:spPr>
        <p:txBody>
          <a:bodyPr wrap="square">
            <a:spAutoFit/>
          </a:bodyPr>
          <a:lstStyle/>
          <a:p>
            <a:pPr marL="461963" indent="-461963" algn="just">
              <a:lnSpc>
                <a:spcPct val="150000"/>
              </a:lnSpc>
              <a:spcBef>
                <a:spcPct val="0"/>
              </a:spcBef>
              <a:buFont typeface="Wingdings" panose="05000000000000000000" pitchFamily="2" charset="2"/>
              <a:buChar char="q"/>
            </a:pPr>
            <a:r>
              <a:rPr lang="en-US" altLang="en-US" dirty="0">
                <a:latin typeface="Cambria" panose="02040503050406030204" pitchFamily="18" charset="0"/>
              </a:rPr>
              <a:t>One way of Guaranteeing Serializabilty is to use an additional protocol Known as </a:t>
            </a:r>
            <a:r>
              <a:rPr lang="en-US" altLang="en-US" b="1" dirty="0">
                <a:latin typeface="Cambria" panose="02040503050406030204" pitchFamily="18" charset="0"/>
              </a:rPr>
              <a:t>two Phase Locking or </a:t>
            </a:r>
            <a:r>
              <a:rPr lang="en-US" altLang="en-US" b="1" dirty="0" smtClean="0">
                <a:latin typeface="Cambria" panose="02040503050406030204" pitchFamily="18" charset="0"/>
              </a:rPr>
              <a:t>2PL.</a:t>
            </a:r>
          </a:p>
          <a:p>
            <a:pPr marL="463550" indent="-463550" algn="just">
              <a:lnSpc>
                <a:spcPct val="150000"/>
              </a:lnSpc>
              <a:buClr>
                <a:schemeClr val="tx1"/>
              </a:buClr>
              <a:buFont typeface="Wingdings" panose="05000000000000000000" pitchFamily="2" charset="2"/>
              <a:buChar char="q"/>
            </a:pPr>
            <a:r>
              <a:rPr lang="en-US" altLang="en-US" b="1" i="1" u="sng" dirty="0">
                <a:latin typeface="Cambria" panose="02040503050406030204" pitchFamily="18" charset="0"/>
              </a:rPr>
              <a:t>A transaction is said to follow 2PL protocol if all Locking operations precede the first Unlock operation in the transaction</a:t>
            </a:r>
            <a:r>
              <a:rPr lang="en-US" altLang="en-US" b="1" u="sng" dirty="0">
                <a:latin typeface="Cambria" panose="02040503050406030204" pitchFamily="18" charset="0"/>
              </a:rPr>
              <a:t>. </a:t>
            </a:r>
            <a:endParaRPr lang="en-US" altLang="en-US" dirty="0">
              <a:latin typeface="Cambria" panose="02040503050406030204" pitchFamily="18" charset="0"/>
            </a:endParaRPr>
          </a:p>
          <a:p>
            <a:pPr marL="463550" indent="-463550" algn="just">
              <a:lnSpc>
                <a:spcPct val="150000"/>
              </a:lnSpc>
              <a:buClr>
                <a:schemeClr val="tx1"/>
              </a:buClr>
              <a:buFont typeface="Wingdings" panose="05000000000000000000" pitchFamily="2" charset="2"/>
              <a:buChar char="q"/>
            </a:pPr>
            <a:r>
              <a:rPr lang="en-US" altLang="en-US" dirty="0">
                <a:latin typeface="Cambria" panose="02040503050406030204" pitchFamily="18" charset="0"/>
              </a:rPr>
              <a:t>In 2PL, Every Transaction can be divided into two Phases</a:t>
            </a:r>
          </a:p>
          <a:p>
            <a:pPr marL="457200" lvl="2" algn="just">
              <a:lnSpc>
                <a:spcPct val="150000"/>
              </a:lnSpc>
              <a:buClr>
                <a:schemeClr val="tx1"/>
              </a:buClr>
            </a:pPr>
            <a:r>
              <a:rPr lang="en-US" altLang="en-US" dirty="0">
                <a:latin typeface="Cambria" panose="02040503050406030204" pitchFamily="18" charset="0"/>
              </a:rPr>
              <a:t>  </a:t>
            </a:r>
            <a:r>
              <a:rPr lang="en-US" altLang="en-US" b="1" i="1" dirty="0">
                <a:solidFill>
                  <a:srgbClr val="3333FF"/>
                </a:solidFill>
                <a:latin typeface="Cambria" panose="02040503050406030204" pitchFamily="18" charset="0"/>
              </a:rPr>
              <a:t>Growing phase and </a:t>
            </a:r>
          </a:p>
          <a:p>
            <a:pPr marL="457200" lvl="2" algn="just">
              <a:lnSpc>
                <a:spcPct val="150000"/>
              </a:lnSpc>
              <a:buClr>
                <a:schemeClr val="tx1"/>
              </a:buClr>
            </a:pPr>
            <a:r>
              <a:rPr lang="en-US" altLang="en-US" b="1" i="1" dirty="0">
                <a:solidFill>
                  <a:srgbClr val="3333FF"/>
                </a:solidFill>
                <a:latin typeface="Cambria" panose="02040503050406030204" pitchFamily="18" charset="0"/>
              </a:rPr>
              <a:t>  Shirking </a:t>
            </a:r>
            <a:r>
              <a:rPr lang="en-US" altLang="en-US" b="1" i="1" dirty="0" smtClean="0">
                <a:solidFill>
                  <a:srgbClr val="3333FF"/>
                </a:solidFill>
                <a:latin typeface="Cambria" panose="02040503050406030204" pitchFamily="18" charset="0"/>
              </a:rPr>
              <a:t>Phase</a:t>
            </a:r>
            <a:endParaRPr lang="en-US" altLang="en-US" b="1" dirty="0">
              <a:solidFill>
                <a:srgbClr val="3333FF"/>
              </a:solidFill>
              <a:latin typeface="Cambria" panose="02040503050406030204" pitchFamily="18" charset="0"/>
            </a:endParaRPr>
          </a:p>
          <a:p>
            <a:pPr marL="463550" indent="-463550" algn="just">
              <a:lnSpc>
                <a:spcPct val="150000"/>
              </a:lnSpc>
              <a:buClr>
                <a:schemeClr val="tx1"/>
              </a:buClr>
              <a:buFont typeface="Wingdings" panose="05000000000000000000" pitchFamily="2" charset="2"/>
              <a:buChar char="q"/>
            </a:pPr>
            <a:r>
              <a:rPr lang="en-US" altLang="en-US" dirty="0">
                <a:latin typeface="Cambria" panose="02040503050406030204" pitchFamily="18" charset="0"/>
              </a:rPr>
              <a:t>In the </a:t>
            </a:r>
            <a:r>
              <a:rPr lang="en-US" altLang="en-US" b="1" dirty="0">
                <a:latin typeface="Cambria" panose="02040503050406030204" pitchFamily="18" charset="0"/>
              </a:rPr>
              <a:t>Growing Phase</a:t>
            </a:r>
            <a:r>
              <a:rPr lang="en-US" altLang="en-US" dirty="0">
                <a:latin typeface="Cambria" panose="02040503050406030204" pitchFamily="18" charset="0"/>
              </a:rPr>
              <a:t> , the transaction acquires all locks needed but cannot release any Locks. </a:t>
            </a:r>
          </a:p>
          <a:p>
            <a:pPr marL="463550" indent="-463550" algn="just">
              <a:lnSpc>
                <a:spcPct val="150000"/>
              </a:lnSpc>
              <a:buClr>
                <a:schemeClr val="tx1"/>
              </a:buClr>
              <a:buFont typeface="Wingdings" panose="05000000000000000000" pitchFamily="2" charset="2"/>
              <a:buChar char="q"/>
            </a:pPr>
            <a:r>
              <a:rPr lang="en-US" altLang="en-US" dirty="0">
                <a:latin typeface="Cambria" panose="02040503050406030204" pitchFamily="18" charset="0"/>
              </a:rPr>
              <a:t>In the </a:t>
            </a:r>
            <a:r>
              <a:rPr lang="en-US" altLang="en-US" b="1" dirty="0">
                <a:latin typeface="Cambria" panose="02040503050406030204" pitchFamily="18" charset="0"/>
              </a:rPr>
              <a:t>Shrinking Phase</a:t>
            </a:r>
            <a:r>
              <a:rPr lang="en-US" altLang="en-US" dirty="0">
                <a:latin typeface="Cambria" panose="02040503050406030204" pitchFamily="18" charset="0"/>
              </a:rPr>
              <a:t>, the Transaction releases all the acquired locks but cannot acquire new Locks.</a:t>
            </a:r>
          </a:p>
          <a:p>
            <a:pPr marL="461963" indent="-461963" algn="just">
              <a:lnSpc>
                <a:spcPct val="150000"/>
              </a:lnSpc>
              <a:spcBef>
                <a:spcPct val="0"/>
              </a:spcBef>
              <a:buFont typeface="Wingdings" panose="05000000000000000000" pitchFamily="2" charset="2"/>
              <a:buChar char="q"/>
            </a:pPr>
            <a:endParaRPr lang="en-US" altLang="en-US" b="1" dirty="0" smtClean="0">
              <a:latin typeface="Cambria" panose="02040503050406030204" pitchFamily="18" charset="0"/>
            </a:endParaRPr>
          </a:p>
          <a:p>
            <a:pPr marL="461963" indent="-461963" algn="just">
              <a:lnSpc>
                <a:spcPct val="150000"/>
              </a:lnSpc>
              <a:spcBef>
                <a:spcPct val="0"/>
              </a:spcBef>
              <a:buFont typeface="Wingdings" panose="05000000000000000000" pitchFamily="2" charset="2"/>
              <a:buChar char="q"/>
            </a:pPr>
            <a:endParaRPr lang="en-US" altLang="en-US" dirty="0">
              <a:latin typeface="Cambria" panose="02040503050406030204" pitchFamily="18" charset="0"/>
            </a:endParaRPr>
          </a:p>
        </p:txBody>
      </p:sp>
    </p:spTree>
    <p:extLst>
      <p:ext uri="{BB962C8B-B14F-4D97-AF65-F5344CB8AC3E}">
        <p14:creationId xmlns:p14="http://schemas.microsoft.com/office/powerpoint/2010/main" val="3423335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0" y="0"/>
            <a:ext cx="9144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1" algn="just">
              <a:lnSpc>
                <a:spcPct val="150000"/>
              </a:lnSpc>
            </a:pPr>
            <a:r>
              <a:rPr lang="en-US" dirty="0" smtClean="0">
                <a:latin typeface="Cambria" panose="02040503050406030204" pitchFamily="18" charset="0"/>
              </a:rPr>
              <a:t>			</a:t>
            </a:r>
            <a:r>
              <a:rPr lang="en-US" dirty="0" smtClean="0">
                <a:latin typeface="Cambria" panose="02040503050406030204" pitchFamily="18" charset="0"/>
              </a:rPr>
              <a:t> </a:t>
            </a:r>
            <a:r>
              <a:rPr lang="en-US" b="1" dirty="0" smtClean="0">
                <a:latin typeface="Cambria" panose="02040503050406030204" pitchFamily="18" charset="0"/>
              </a:rPr>
              <a:t>Two </a:t>
            </a:r>
            <a:r>
              <a:rPr lang="en-US" b="1" dirty="0">
                <a:latin typeface="Cambria" panose="02040503050406030204" pitchFamily="18" charset="0"/>
              </a:rPr>
              <a:t>Phase Locking Protocol</a:t>
            </a:r>
          </a:p>
        </p:txBody>
      </p:sp>
      <p:sp>
        <p:nvSpPr>
          <p:cNvPr id="2" name="Rectangle 1"/>
          <p:cNvSpPr/>
          <p:nvPr/>
        </p:nvSpPr>
        <p:spPr>
          <a:xfrm>
            <a:off x="152400" y="838200"/>
            <a:ext cx="8839200" cy="5493812"/>
          </a:xfrm>
          <a:prstGeom prst="rect">
            <a:avLst/>
          </a:prstGeom>
        </p:spPr>
        <p:txBody>
          <a:bodyPr wrap="square">
            <a:spAutoFit/>
          </a:bodyPr>
          <a:lstStyle/>
          <a:p>
            <a:pPr marL="461963" indent="-461963" algn="just">
              <a:lnSpc>
                <a:spcPct val="150000"/>
              </a:lnSpc>
              <a:buClr>
                <a:schemeClr val="tx1"/>
              </a:buClr>
              <a:buFont typeface="Wingdings" panose="05000000000000000000" pitchFamily="2" charset="2"/>
              <a:buChar char="q"/>
            </a:pPr>
            <a:r>
              <a:rPr lang="en-US" altLang="en-US" b="1" dirty="0">
                <a:latin typeface="Cambria" panose="02040503050406030204" pitchFamily="18" charset="0"/>
              </a:rPr>
              <a:t>The above Specified Transactions T1 and T2 are the example transactions that do not follow the 2PL</a:t>
            </a:r>
            <a:r>
              <a:rPr lang="en-US" altLang="en-US" b="1" dirty="0" smtClean="0">
                <a:latin typeface="Cambria" panose="02040503050406030204" pitchFamily="18" charset="0"/>
              </a:rPr>
              <a:t>. This </a:t>
            </a:r>
            <a:r>
              <a:rPr lang="en-US" altLang="en-US" b="1" dirty="0">
                <a:latin typeface="Cambria" panose="02040503050406030204" pitchFamily="18" charset="0"/>
              </a:rPr>
              <a:t>is because X(X) operation follows unlock (Y) operation in T1 and similarly, the X(Y) operation follows unlock (X) operation in T2</a:t>
            </a:r>
            <a:r>
              <a:rPr lang="en-US" altLang="en-US" b="1" dirty="0" smtClean="0">
                <a:latin typeface="Cambria" panose="02040503050406030204" pitchFamily="18" charset="0"/>
              </a:rPr>
              <a:t>.</a:t>
            </a:r>
          </a:p>
          <a:p>
            <a:pPr marL="461963" indent="-461963" algn="just">
              <a:lnSpc>
                <a:spcPct val="150000"/>
              </a:lnSpc>
              <a:buClr>
                <a:schemeClr val="tx1"/>
              </a:buClr>
              <a:buFont typeface="Wingdings" panose="05000000000000000000" pitchFamily="2" charset="2"/>
              <a:buChar char="q"/>
            </a:pPr>
            <a:endParaRPr lang="en-US" altLang="en-US" b="1" dirty="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b="1" dirty="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dirty="0" smtClean="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dirty="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dirty="0" smtClean="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dirty="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endParaRPr lang="en-US" altLang="en-US" dirty="0" smtClean="0">
              <a:latin typeface="Cambria" panose="02040503050406030204" pitchFamily="18" charset="0"/>
            </a:endParaRPr>
          </a:p>
          <a:p>
            <a:pPr marL="461963" indent="-461963" algn="just">
              <a:lnSpc>
                <a:spcPct val="150000"/>
              </a:lnSpc>
              <a:buClr>
                <a:schemeClr val="tx1"/>
              </a:buClr>
              <a:buFont typeface="Wingdings" panose="05000000000000000000" pitchFamily="2" charset="2"/>
              <a:buChar char="q"/>
            </a:pPr>
            <a:r>
              <a:rPr lang="en-US" altLang="en-US" dirty="0" smtClean="0">
                <a:latin typeface="Cambria" panose="02040503050406030204" pitchFamily="18" charset="0"/>
              </a:rPr>
              <a:t>If </a:t>
            </a:r>
            <a:r>
              <a:rPr lang="en-US" altLang="en-US" dirty="0">
                <a:latin typeface="Cambria" panose="02040503050406030204" pitchFamily="18" charset="0"/>
              </a:rPr>
              <a:t>Concurrency Control Module enforces 2PL on the above specified Transactions T1 and T2, the transactions can be rewritten as T11 and T21 as shown below</a:t>
            </a:r>
            <a:endParaRPr lang="en-US" altLang="en-US" b="1" dirty="0">
              <a:latin typeface="Cambria" panose="02040503050406030204"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400300"/>
            <a:ext cx="4352925"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9328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2230</Words>
  <Application>Microsoft Office PowerPoint</Application>
  <PresentationFormat>On-screen Show (4:3)</PresentationFormat>
  <Paragraphs>455</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DELL-PC</dc:creator>
  <cp:lastModifiedBy>DELL-PC</cp:lastModifiedBy>
  <cp:revision>102</cp:revision>
  <dcterms:created xsi:type="dcterms:W3CDTF">2021-06-08T16:32:04Z</dcterms:created>
  <dcterms:modified xsi:type="dcterms:W3CDTF">2021-06-15T13:23:57Z</dcterms:modified>
</cp:coreProperties>
</file>