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42"/>
  </p:notesMasterIdLst>
  <p:sldIdLst>
    <p:sldId id="256" r:id="rId2"/>
    <p:sldId id="293" r:id="rId3"/>
    <p:sldId id="294" r:id="rId4"/>
    <p:sldId id="304" r:id="rId5"/>
    <p:sldId id="279" r:id="rId6"/>
    <p:sldId id="280" r:id="rId7"/>
    <p:sldId id="286" r:id="rId8"/>
    <p:sldId id="259" r:id="rId9"/>
    <p:sldId id="287" r:id="rId10"/>
    <p:sldId id="264" r:id="rId11"/>
    <p:sldId id="260" r:id="rId12"/>
    <p:sldId id="261" r:id="rId13"/>
    <p:sldId id="262" r:id="rId14"/>
    <p:sldId id="263" r:id="rId15"/>
    <p:sldId id="266" r:id="rId16"/>
    <p:sldId id="268" r:id="rId17"/>
    <p:sldId id="278" r:id="rId18"/>
    <p:sldId id="269" r:id="rId19"/>
    <p:sldId id="270" r:id="rId20"/>
    <p:sldId id="271" r:id="rId21"/>
    <p:sldId id="272" r:id="rId22"/>
    <p:sldId id="295" r:id="rId23"/>
    <p:sldId id="274" r:id="rId24"/>
    <p:sldId id="276" r:id="rId25"/>
    <p:sldId id="282" r:id="rId26"/>
    <p:sldId id="283" r:id="rId27"/>
    <p:sldId id="288" r:id="rId28"/>
    <p:sldId id="296" r:id="rId29"/>
    <p:sldId id="291" r:id="rId30"/>
    <p:sldId id="284" r:id="rId31"/>
    <p:sldId id="285" r:id="rId32"/>
    <p:sldId id="290" r:id="rId33"/>
    <p:sldId id="297" r:id="rId34"/>
    <p:sldId id="298" r:id="rId35"/>
    <p:sldId id="299" r:id="rId36"/>
    <p:sldId id="300" r:id="rId37"/>
    <p:sldId id="292" r:id="rId38"/>
    <p:sldId id="301" r:id="rId39"/>
    <p:sldId id="302" r:id="rId40"/>
    <p:sldId id="303"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73" d="100"/>
          <a:sy n="73" d="100"/>
        </p:scale>
        <p:origin x="-1134"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C02B33-87A3-4232-AD0D-9461B5793BA6}" type="datetimeFigureOut">
              <a:rPr lang="en-US" smtClean="0"/>
              <a:pPr/>
              <a:t>3/9/2018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C5F94-CBB7-4F60-A27A-2D2CE66B19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6C5F94-CBB7-4F60-A27A-2D2CE66B196C}"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6C5F94-CBB7-4F60-A27A-2D2CE66B196C}"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1B7F06-B1EA-409E-A3D3-02CA61E1924E}" type="datetimeFigureOut">
              <a:rPr lang="ar-SA" smtClean="0"/>
              <a:pPr/>
              <a:t>22/06/1439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32559E9D-6A6C-44AC-B157-C9AC15E9A573}"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B7F06-B1EA-409E-A3D3-02CA61E1924E}" type="datetimeFigureOut">
              <a:rPr lang="ar-SA" smtClean="0"/>
              <a:pPr/>
              <a:t>22/06/1439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32559E9D-6A6C-44AC-B157-C9AC15E9A573}"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EC1B7F06-B1EA-409E-A3D3-02CA61E1924E}" type="datetimeFigureOut">
              <a:rPr lang="ar-SA" smtClean="0"/>
              <a:pPr/>
              <a:t>22/06/1439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32559E9D-6A6C-44AC-B157-C9AC15E9A573}" type="slidenum">
              <a:rPr lang="ar-SA" smtClean="0"/>
              <a:pPr/>
              <a:t>‹#›</a:t>
            </a:fld>
            <a:endParaRPr lang="ar-SA"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B7F06-B1EA-409E-A3D3-02CA61E1924E}" type="datetimeFigureOut">
              <a:rPr lang="ar-SA" smtClean="0"/>
              <a:pPr/>
              <a:t>22/06/1439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32559E9D-6A6C-44AC-B157-C9AC15E9A573}" type="slidenum">
              <a:rPr lang="ar-SA" smtClean="0"/>
              <a:pPr/>
              <a:t>‹#›</a:t>
            </a:fld>
            <a:endParaRPr lang="ar-SA"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1B7F06-B1EA-409E-A3D3-02CA61E1924E}" type="datetimeFigureOut">
              <a:rPr lang="ar-SA" smtClean="0"/>
              <a:pPr/>
              <a:t>22/06/1439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32559E9D-6A6C-44AC-B157-C9AC15E9A573}" type="slidenum">
              <a:rPr lang="ar-SA" smtClean="0"/>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C1B7F06-B1EA-409E-A3D3-02CA61E1924E}" type="datetimeFigureOut">
              <a:rPr lang="ar-SA" smtClean="0"/>
              <a:pPr/>
              <a:t>22/06/1439</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32559E9D-6A6C-44AC-B157-C9AC15E9A573}" type="slidenum">
              <a:rPr lang="ar-SA" smtClean="0"/>
              <a:pPr/>
              <a:t>‹#›</a:t>
            </a:fld>
            <a:endParaRPr lang="ar-SA"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1B7F06-B1EA-409E-A3D3-02CA61E1924E}" type="datetimeFigureOut">
              <a:rPr lang="ar-SA" smtClean="0"/>
              <a:pPr/>
              <a:t>22/06/1439</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32559E9D-6A6C-44AC-B157-C9AC15E9A573}"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1B7F06-B1EA-409E-A3D3-02CA61E1924E}" type="datetimeFigureOut">
              <a:rPr lang="ar-SA" smtClean="0"/>
              <a:pPr/>
              <a:t>22/06/1439</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32559E9D-6A6C-44AC-B157-C9AC15E9A573}"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EC1B7F06-B1EA-409E-A3D3-02CA61E1924E}" type="datetimeFigureOut">
              <a:rPr lang="ar-SA" smtClean="0"/>
              <a:pPr/>
              <a:t>22/06/1439</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32559E9D-6A6C-44AC-B157-C9AC15E9A573}"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EC1B7F06-B1EA-409E-A3D3-02CA61E1924E}" type="datetimeFigureOut">
              <a:rPr lang="ar-SA" smtClean="0"/>
              <a:pPr/>
              <a:t>22/06/1439</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32559E9D-6A6C-44AC-B157-C9AC15E9A573}" type="slidenum">
              <a:rPr lang="ar-SA" smtClean="0"/>
              <a:pPr/>
              <a:t>‹#›</a:t>
            </a:fld>
            <a:endParaRPr lang="ar-SA"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B7F06-B1EA-409E-A3D3-02CA61E1924E}" type="datetimeFigureOut">
              <a:rPr lang="ar-SA" smtClean="0"/>
              <a:pPr/>
              <a:t>22/06/1439</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32559E9D-6A6C-44AC-B157-C9AC15E9A573}" type="slidenum">
              <a:rPr lang="ar-SA" smtClean="0"/>
              <a:pPr/>
              <a:t>‹#›</a:t>
            </a:fld>
            <a:endParaRPr lang="ar-SA"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C1B7F06-B1EA-409E-A3D3-02CA61E1924E}" type="datetimeFigureOut">
              <a:rPr lang="ar-SA" smtClean="0"/>
              <a:pPr/>
              <a:t>22/06/1439</a:t>
            </a:fld>
            <a:endParaRPr lang="ar-SA"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SA"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2559E9D-6A6C-44AC-B157-C9AC15E9A573}" type="slidenum">
              <a:rPr lang="ar-SA" smtClean="0"/>
              <a:pPr/>
              <a:t>‹#›</a:t>
            </a:fld>
            <a:endParaRPr lang="ar-SA"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371600"/>
          </a:xfrm>
        </p:spPr>
        <p:txBody>
          <a:bodyPr>
            <a:normAutofit/>
          </a:bodyPr>
          <a:lstStyle/>
          <a:p>
            <a:r>
              <a:rPr lang="en-US" sz="4200" b="1" dirty="0" smtClean="0">
                <a:solidFill>
                  <a:schemeClr val="tx2">
                    <a:lumMod val="75000"/>
                  </a:schemeClr>
                </a:solidFill>
              </a:rPr>
              <a:t>Importance of English Grammar in Speaking and Writing</a:t>
            </a:r>
            <a:endParaRPr lang="ar-SA" sz="4200" b="1" dirty="0">
              <a:solidFill>
                <a:schemeClr val="tx2">
                  <a:lumMod val="75000"/>
                </a:schemeClr>
              </a:solidFill>
            </a:endParaRPr>
          </a:p>
        </p:txBody>
      </p:sp>
      <p:sp>
        <p:nvSpPr>
          <p:cNvPr id="3" name="Subtitle 2"/>
          <p:cNvSpPr>
            <a:spLocks noGrp="1"/>
          </p:cNvSpPr>
          <p:nvPr>
            <p:ph type="subTitle" idx="1"/>
          </p:nvPr>
        </p:nvSpPr>
        <p:spPr>
          <a:xfrm>
            <a:off x="1066800" y="3733800"/>
            <a:ext cx="7620000" cy="2590800"/>
          </a:xfrm>
        </p:spPr>
        <p:txBody>
          <a:bodyPr>
            <a:normAutofit lnSpcReduction="10000"/>
          </a:bodyPr>
          <a:lstStyle/>
          <a:p>
            <a:r>
              <a:rPr lang="en-US" sz="3600" b="1" dirty="0" smtClean="0">
                <a:solidFill>
                  <a:schemeClr val="tx2">
                    <a:lumMod val="75000"/>
                  </a:schemeClr>
                </a:solidFill>
                <a:latin typeface="Bradley Hand ITC" pitchFamily="66" charset="0"/>
              </a:rPr>
              <a:t>S.RIYAZ AHAMED</a:t>
            </a:r>
          </a:p>
          <a:p>
            <a:r>
              <a:rPr lang="en-US" sz="3600" b="1" dirty="0" smtClean="0">
                <a:solidFill>
                  <a:schemeClr val="tx2">
                    <a:lumMod val="75000"/>
                  </a:schemeClr>
                </a:solidFill>
                <a:latin typeface="Bradley Hand ITC" pitchFamily="66" charset="0"/>
              </a:rPr>
              <a:t>M.A.,M.Ed.,M.Phil.,</a:t>
            </a:r>
          </a:p>
          <a:p>
            <a:r>
              <a:rPr lang="en-US" sz="3600" b="1" dirty="0" smtClean="0">
                <a:solidFill>
                  <a:schemeClr val="tx2">
                    <a:lumMod val="75000"/>
                  </a:schemeClr>
                </a:solidFill>
                <a:latin typeface="Bradley Hand ITC" pitchFamily="66" charset="0"/>
              </a:rPr>
              <a:t>ASSISTANT PROFESSOR</a:t>
            </a:r>
          </a:p>
          <a:p>
            <a:r>
              <a:rPr lang="en-US" sz="3600" b="1" dirty="0" smtClean="0">
                <a:solidFill>
                  <a:schemeClr val="tx2">
                    <a:lumMod val="75000"/>
                  </a:schemeClr>
                </a:solidFill>
                <a:latin typeface="Bradley Hand ITC" pitchFamily="66" charset="0"/>
              </a:rPr>
              <a:t>SITAMS</a:t>
            </a:r>
            <a:endParaRPr lang="en-US" sz="3600" b="1" dirty="0" smtClean="0">
              <a:solidFill>
                <a:schemeClr val="tx2">
                  <a:lumMod val="75000"/>
                </a:schemeClr>
              </a:solidFill>
              <a:latin typeface="Bradley Hand ITC" pitchFamily="66" charset="0"/>
            </a:endParaRPr>
          </a:p>
          <a:p>
            <a:endParaRPr lang="en-US" sz="3600" b="1" dirty="0" smtClean="0">
              <a:solidFill>
                <a:schemeClr val="tx2">
                  <a:lumMod val="75000"/>
                </a:schemeClr>
              </a:solidFill>
              <a:latin typeface="Bradley Hand ITC" pitchFamily="66" charset="0"/>
            </a:endParaRPr>
          </a:p>
        </p:txBody>
      </p:sp>
      <p:pic>
        <p:nvPicPr>
          <p:cNvPr id="8" name="Picture 3" descr="C:\Users\admin\Desktop\g.png"/>
          <p:cNvPicPr>
            <a:picLocks noChangeAspect="1" noChangeArrowheads="1"/>
          </p:cNvPicPr>
          <p:nvPr/>
        </p:nvPicPr>
        <p:blipFill>
          <a:blip r:embed="rId2"/>
          <a:srcRect/>
          <a:stretch>
            <a:fillRect/>
          </a:stretch>
        </p:blipFill>
        <p:spPr bwMode="auto">
          <a:xfrm>
            <a:off x="3429000" y="1752600"/>
            <a:ext cx="2857500" cy="2114550"/>
          </a:xfrm>
          <a:prstGeom prst="rect">
            <a:avLst/>
          </a:prstGeom>
          <a:noFill/>
        </p:spPr>
      </p:pic>
    </p:spTree>
    <p:extLst>
      <p:ext uri="{BB962C8B-B14F-4D97-AF65-F5344CB8AC3E}">
        <p14:creationId xmlns:p14="http://schemas.microsoft.com/office/powerpoint/2010/main" xmlns="" val="77605903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flipH="1">
            <a:off x="9982200" y="2785533"/>
            <a:ext cx="76200" cy="2421467"/>
          </a:xfrm>
        </p:spPr>
        <p:txBody>
          <a:bodyPr/>
          <a:lstStyle/>
          <a:p>
            <a:pPr algn="l"/>
            <a:r>
              <a:rPr lang="ar-SA" dirty="0" smtClean="0"/>
              <a:t>ه</a:t>
            </a:r>
            <a:endParaRPr lang="ar-SA" dirty="0"/>
          </a:p>
        </p:txBody>
      </p:sp>
      <p:sp>
        <p:nvSpPr>
          <p:cNvPr id="4" name="Picture Placeholder 3"/>
          <p:cNvSpPr>
            <a:spLocks noGrp="1"/>
          </p:cNvSpPr>
          <p:nvPr>
            <p:ph type="pic" idx="1"/>
          </p:nvPr>
        </p:nvSpPr>
        <p:spPr/>
      </p:sp>
      <p:sp>
        <p:nvSpPr>
          <p:cNvPr id="5" name="Picture Placeholder 3"/>
          <p:cNvSpPr txBox="1">
            <a:spLocks/>
          </p:cNvSpPr>
          <p:nvPr/>
        </p:nvSpPr>
        <p:spPr>
          <a:xfrm>
            <a:off x="990600" y="15240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841" name="Rectangle 1"/>
          <p:cNvSpPr>
            <a:spLocks noChangeArrowheads="1"/>
          </p:cNvSpPr>
          <p:nvPr/>
        </p:nvSpPr>
        <p:spPr bwMode="auto">
          <a:xfrm>
            <a:off x="4114800" y="381000"/>
            <a:ext cx="44196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Being forced to speak the language helps you to overcome those fears, to realize that English speakers don’t care if you make mistakes, and to reach out and build your language skills in a very real way.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24578750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en-US" dirty="0" smtClean="0"/>
              <a:t>To learn </a:t>
            </a:r>
            <a:r>
              <a:rPr lang="en-US" dirty="0"/>
              <a:t>the basic grammar rules in English are important. However, you do not need to learn it in detail because it will make you be afraid in speaking English. Most people try to avoid grammatical errors while talking, </a:t>
            </a:r>
            <a:r>
              <a:rPr lang="en-US" dirty="0" smtClean="0"/>
              <a:t>so sometimes, </a:t>
            </a:r>
            <a:r>
              <a:rPr lang="en-US" dirty="0"/>
              <a:t>their accents become stilted. So that, you have to be brave to tell anything on your mind and later you can improve your grammar slowly.</a:t>
            </a:r>
            <a:endParaRPr lang="ar-SA" dirty="0"/>
          </a:p>
        </p:txBody>
      </p:sp>
      <p:sp>
        <p:nvSpPr>
          <p:cNvPr id="3" name="Title 2"/>
          <p:cNvSpPr>
            <a:spLocks noGrp="1"/>
          </p:cNvSpPr>
          <p:nvPr>
            <p:ph type="title"/>
          </p:nvPr>
        </p:nvSpPr>
        <p:spPr>
          <a:xfrm>
            <a:off x="2286000" y="457200"/>
            <a:ext cx="4953000" cy="1871472"/>
          </a:xfrm>
        </p:spPr>
        <p:txBody>
          <a:bodyPr/>
          <a:lstStyle/>
          <a:p>
            <a:endParaRPr lang="ar-SA" dirty="0"/>
          </a:p>
        </p:txBody>
      </p:sp>
      <p:pic>
        <p:nvPicPr>
          <p:cNvPr id="4" name="Picture 2" descr="C:\Users\admin\Desktop\g8.png"/>
          <p:cNvPicPr>
            <a:picLocks noChangeAspect="1" noChangeArrowheads="1"/>
          </p:cNvPicPr>
          <p:nvPr/>
        </p:nvPicPr>
        <p:blipFill>
          <a:blip r:embed="rId2"/>
          <a:srcRect/>
          <a:stretch>
            <a:fillRect/>
          </a:stretch>
        </p:blipFill>
        <p:spPr bwMode="auto">
          <a:xfrm>
            <a:off x="2209800" y="533400"/>
            <a:ext cx="5257800" cy="2057400"/>
          </a:xfrm>
          <a:prstGeom prst="rect">
            <a:avLst/>
          </a:prstGeom>
          <a:noFill/>
        </p:spPr>
      </p:pic>
    </p:spTree>
    <p:extLst>
      <p:ext uri="{BB962C8B-B14F-4D97-AF65-F5344CB8AC3E}">
        <p14:creationId xmlns:p14="http://schemas.microsoft.com/office/powerpoint/2010/main" xmlns="" val="800653631"/>
      </p:ext>
    </p:extLst>
  </p:cSld>
  <p:clrMapOvr>
    <a:masterClrMapping/>
  </p:clrMapOvr>
  <mc:AlternateContent xmlns:mc="http://schemas.openxmlformats.org/markup-compatibility/2006">
    <mc:Choice xmlns:p14="http://schemas.microsoft.com/office/powerpoint/2010/main" xmlns="" Requires="p14">
      <p:transition spd="slow" p14:dur="4000">
        <p14:vortex/>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Learn English</a:t>
            </a:r>
            <a:endParaRPr lang="ar-SA"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14400" y="2057400"/>
            <a:ext cx="358140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29200" y="2743200"/>
            <a:ext cx="3276600"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78649139"/>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Learn English</a:t>
            </a:r>
            <a:endParaRPr lang="ar-SA" dirty="0"/>
          </a:p>
        </p:txBody>
      </p:sp>
      <p:sp>
        <p:nvSpPr>
          <p:cNvPr id="4" name="Content Placeholder 3"/>
          <p:cNvSpPr>
            <a:spLocks noGrp="1"/>
          </p:cNvSpPr>
          <p:nvPr>
            <p:ph idx="1"/>
          </p:nvPr>
        </p:nvSpPr>
        <p:spPr>
          <a:xfrm>
            <a:off x="872067" y="2514600"/>
            <a:ext cx="7408333" cy="3611563"/>
          </a:xfrm>
        </p:spPr>
        <p:txBody>
          <a:bodyPr>
            <a:normAutofit lnSpcReduction="10000"/>
          </a:bodyPr>
          <a:lstStyle/>
          <a:p>
            <a:pPr algn="just"/>
            <a:r>
              <a:rPr lang="en-US" sz="3200" dirty="0" smtClean="0"/>
              <a:t>Speaking, and listening, to other people in English helps to enhance the faith in you and have  your own abilities and banish the doubts that are inside your head. So it’s definitely a self-confidence booster, but there are many more ways in which speaking the language can improve your English skills, fast.</a:t>
            </a:r>
          </a:p>
          <a:p>
            <a:pPr algn="just"/>
            <a:endParaRPr lang="en-US" dirty="0"/>
          </a:p>
        </p:txBody>
      </p:sp>
    </p:spTree>
    <p:extLst>
      <p:ext uri="{BB962C8B-B14F-4D97-AF65-F5344CB8AC3E}">
        <p14:creationId xmlns:p14="http://schemas.microsoft.com/office/powerpoint/2010/main" xmlns="" val="947178422"/>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0" indent="0" algn="just">
              <a:buNone/>
            </a:pPr>
            <a:r>
              <a:rPr lang="en-US" dirty="0" smtClean="0"/>
              <a:t>One </a:t>
            </a:r>
            <a:r>
              <a:rPr lang="en-US" dirty="0"/>
              <a:t>of the most effective English speaking tips is to </a:t>
            </a:r>
            <a:r>
              <a:rPr lang="en-US" b="1" dirty="0">
                <a:solidFill>
                  <a:srgbClr val="FF0000"/>
                </a:solidFill>
              </a:rPr>
              <a:t>think in English</a:t>
            </a:r>
            <a:r>
              <a:rPr lang="en-US" dirty="0"/>
              <a:t>. Most English learners try to think of what they have to say in their native language, then they will translate and tell it in English. This can be mentally exhausting and time consuming</a:t>
            </a:r>
            <a:r>
              <a:rPr lang="en-US" dirty="0" smtClean="0"/>
              <a:t>.. </a:t>
            </a:r>
            <a:r>
              <a:rPr lang="en-US" dirty="0"/>
              <a:t>If your goal is </a:t>
            </a:r>
            <a:r>
              <a:rPr lang="en-US" dirty="0">
                <a:solidFill>
                  <a:srgbClr val="FF0000"/>
                </a:solidFill>
              </a:rPr>
              <a:t>to speak English fluently</a:t>
            </a:r>
            <a:r>
              <a:rPr lang="en-US" dirty="0"/>
              <a:t>, </a:t>
            </a:r>
            <a:r>
              <a:rPr lang="en-US" dirty="0" smtClean="0"/>
              <a:t>construct </a:t>
            </a:r>
            <a:r>
              <a:rPr lang="en-US" dirty="0"/>
              <a:t>the sentences in English as you think about them before saying them. With practice, you will be able to respond automatically in English.</a:t>
            </a:r>
          </a:p>
          <a:p>
            <a:pPr algn="just"/>
            <a:endParaRPr lang="ar-SA" dirty="0"/>
          </a:p>
        </p:txBody>
      </p:sp>
      <p:sp>
        <p:nvSpPr>
          <p:cNvPr id="3" name="Title 2"/>
          <p:cNvSpPr>
            <a:spLocks noGrp="1"/>
          </p:cNvSpPr>
          <p:nvPr>
            <p:ph type="title"/>
          </p:nvPr>
        </p:nvSpPr>
        <p:spPr/>
        <p:txBody>
          <a:bodyPr/>
          <a:lstStyle/>
          <a:p>
            <a:r>
              <a:rPr lang="en-US" dirty="0" smtClean="0"/>
              <a:t>Think in </a:t>
            </a:r>
            <a:r>
              <a:rPr lang="en-US" dirty="0"/>
              <a:t>English</a:t>
            </a:r>
            <a:endParaRPr lang="ar-SA" dirty="0"/>
          </a:p>
        </p:txBody>
      </p:sp>
    </p:spTree>
    <p:extLst>
      <p:ext uri="{BB962C8B-B14F-4D97-AF65-F5344CB8AC3E}">
        <p14:creationId xmlns:p14="http://schemas.microsoft.com/office/powerpoint/2010/main" xmlns="" val="2428399096"/>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1" y="1762125"/>
            <a:ext cx="3429000" cy="333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22" name="Rectangle 2"/>
          <p:cNvSpPr>
            <a:spLocks noChangeArrowheads="1"/>
          </p:cNvSpPr>
          <p:nvPr/>
        </p:nvSpPr>
        <p:spPr bwMode="auto">
          <a:xfrm>
            <a:off x="4648200" y="1600200"/>
            <a:ext cx="39624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Essentially, speaking a language helps to move your knowledge of </a:t>
            </a:r>
            <a:r>
              <a:rPr kumimoji="0" lang="en-US" sz="2800" b="0" i="0" u="none" strike="noStrike" cap="none" normalizeH="0" baseline="0" dirty="0" smtClean="0">
                <a:ln>
                  <a:noFill/>
                </a:ln>
                <a:solidFill>
                  <a:srgbClr val="FF0066"/>
                </a:solidFill>
                <a:effectLst/>
                <a:latin typeface="Calibri" pitchFamily="34" charset="0"/>
                <a:ea typeface="Times New Roman" pitchFamily="18" charset="0"/>
                <a:cs typeface="Times New Roman" pitchFamily="18" charset="0"/>
              </a:rPr>
              <a:t>grammar, vocabulary, and pronunciation </a:t>
            </a:r>
            <a:r>
              <a:rPr kumimoji="0" lang="en-US" sz="2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from the back of your mind to the front, or from your ‘slow memory’ to your ‘quick memory.’ Given time, this will improve your fluency and memory too.</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3022276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800" dirty="0" smtClean="0"/>
              <a:t>Overcoming your fear of speaking English</a:t>
            </a:r>
            <a:endParaRPr lang="ar-SA"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1" y="3128963"/>
            <a:ext cx="3581400" cy="3195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38600" y="2895600"/>
            <a:ext cx="51054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697" name="Rectangle 1"/>
          <p:cNvSpPr>
            <a:spLocks noChangeArrowheads="1"/>
          </p:cNvSpPr>
          <p:nvPr/>
        </p:nvSpPr>
        <p:spPr bwMode="auto">
          <a:xfrm>
            <a:off x="304800" y="251460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Calibri" pitchFamily="34" charset="0"/>
                <a:ea typeface="Times New Roman" pitchFamily="18" charset="0"/>
                <a:cs typeface="Times New Roman" pitchFamily="18" charset="0"/>
              </a:rPr>
              <a:t>    </a:t>
            </a:r>
            <a:r>
              <a:rPr kumimoji="0" lang="en-US" sz="4000" b="0" i="0" u="none" strike="noStrike" cap="none" normalizeH="0" baseline="0" dirty="0" smtClean="0">
                <a:ln>
                  <a:noFill/>
                </a:ln>
                <a:solidFill>
                  <a:schemeClr val="accent3">
                    <a:lumMod val="50000"/>
                  </a:schemeClr>
                </a:solidFill>
                <a:effectLst/>
                <a:latin typeface="Calibri" pitchFamily="34" charset="0"/>
                <a:ea typeface="Times New Roman" pitchFamily="18" charset="0"/>
                <a:cs typeface="Times New Roman" pitchFamily="18" charset="0"/>
              </a:rPr>
              <a:t>Motivation</a:t>
            </a:r>
            <a:endParaRPr kumimoji="0" lang="en-US" sz="40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Tree>
    <p:extLst>
      <p:ext uri="{BB962C8B-B14F-4D97-AF65-F5344CB8AC3E}">
        <p14:creationId xmlns:p14="http://schemas.microsoft.com/office/powerpoint/2010/main" xmlns="" val="399661828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399"/>
            <a:ext cx="9144000" cy="3816429"/>
          </a:xfrm>
          <a:prstGeom prst="rect">
            <a:avLst/>
          </a:prstGeom>
        </p:spPr>
        <p:txBody>
          <a:bodyPr wrap="square">
            <a:spAutoFit/>
          </a:bodyPr>
          <a:lstStyle/>
          <a:p>
            <a:pPr algn="just"/>
            <a:endParaRPr lang="en-US" sz="2800" dirty="0" smtClean="0"/>
          </a:p>
          <a:p>
            <a:pPr algn="just"/>
            <a:r>
              <a:rPr lang="en-US" sz="2800" dirty="0" smtClean="0"/>
              <a:t>Talking to people in their own language is challenging </a:t>
            </a:r>
          </a:p>
          <a:p>
            <a:pPr algn="just"/>
            <a:r>
              <a:rPr lang="en-US" sz="2800" dirty="0" smtClean="0"/>
              <a:t>too – trying to keep up with the speed of the words, the new words and sentence structures you’re not used to, slang words and dialects –the challenge and excitement can be  motivating incredibly. </a:t>
            </a:r>
          </a:p>
          <a:p>
            <a:pPr algn="just"/>
            <a:r>
              <a:rPr lang="en-US" sz="2800" dirty="0" smtClean="0"/>
              <a:t>Nothing beats the feeling of holding your first 10-minute </a:t>
            </a:r>
          </a:p>
          <a:p>
            <a:pPr algn="just"/>
            <a:r>
              <a:rPr lang="en-US" sz="2800" dirty="0" smtClean="0"/>
              <a:t>conversation with someone in English. </a:t>
            </a:r>
          </a:p>
          <a:p>
            <a:pPr algn="just"/>
            <a:endParaRPr lang="en-US" dirty="0"/>
          </a:p>
        </p:txBody>
      </p:sp>
    </p:spTree>
    <p:extLst>
      <p:ext uri="{BB962C8B-B14F-4D97-AF65-F5344CB8AC3E}">
        <p14:creationId xmlns:p14="http://schemas.microsoft.com/office/powerpoint/2010/main" xmlns="" val="2090918530"/>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4800600"/>
            <a:ext cx="79248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649" name="Rectangle 1"/>
          <p:cNvSpPr>
            <a:spLocks noChangeArrowheads="1"/>
          </p:cNvSpPr>
          <p:nvPr/>
        </p:nvSpPr>
        <p:spPr bwMode="auto">
          <a:xfrm>
            <a:off x="304800" y="1066800"/>
            <a:ext cx="84582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333333"/>
                </a:solidFill>
                <a:effectLst/>
                <a:latin typeface="Calibri" pitchFamily="34" charset="0"/>
                <a:ea typeface="Times New Roman" pitchFamily="18" charset="0"/>
                <a:cs typeface="Times New Roman" pitchFamily="18" charset="0"/>
              </a:rPr>
              <a:t>Learning from your mistakes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Speaking English out loud helps to expose any gaps in your vocabulary and grammar. When you’re talking to someone and struggling – whether it’s to finish a sentence or understand what they’re saying, it shows you instantly what you do know and what you don’t, where you’re doing well and what you need to improve..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832031183"/>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09600" y="1600200"/>
            <a:ext cx="80772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fontAlgn="base">
              <a:spcBef>
                <a:spcPct val="0"/>
              </a:spcBef>
              <a:spcAft>
                <a:spcPct val="0"/>
              </a:spcAf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vast majority of English speakers will be happy to help you, they won’t judge you, and this is where having a language partner can be a real advantage. </a:t>
            </a:r>
          </a:p>
          <a:p>
            <a:pPr algn="just" rtl="0" fontAlgn="base">
              <a:spcBef>
                <a:spcPct val="0"/>
              </a:spcBef>
              <a:spcAft>
                <a:spcPct val="0"/>
              </a:spcAft>
            </a:pPr>
            <a:endParaRPr lang="en-US" sz="2800" dirty="0" smtClean="0">
              <a:solidFill>
                <a:srgbClr val="000000"/>
              </a:solidFill>
              <a:latin typeface="Times New Roman" pitchFamily="18" charset="0"/>
              <a:ea typeface="Times New Roman" pitchFamily="18" charset="0"/>
              <a:cs typeface="Times New Roman" pitchFamily="18" charset="0"/>
            </a:endParaRPr>
          </a:p>
          <a:p>
            <a:pPr algn="just" rtl="0" fontAlgn="base">
              <a:spcBef>
                <a:spcPct val="0"/>
              </a:spcBef>
              <a:spcAft>
                <a:spcPct val="0"/>
              </a:spcAf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Being able to speak regularly with someone who you trust and feel comfortable with will encourage you to speak the language even more.</a:t>
            </a:r>
            <a:r>
              <a:rPr lang="en-US" sz="2800" dirty="0" smtClean="0">
                <a:latin typeface="Times New Roman" pitchFamily="18" charset="0"/>
                <a:cs typeface="Times New Roman" pitchFamily="18" charset="0"/>
              </a:rPr>
              <a:t> </a:t>
            </a:r>
          </a:p>
          <a:p>
            <a:pPr algn="just" rtl="0" fontAlgn="base">
              <a:spcBef>
                <a:spcPct val="0"/>
              </a:spcBef>
              <a:spcAft>
                <a:spcPct val="0"/>
              </a:spcAft>
            </a:pPr>
            <a:endParaRPr lang="en-US" sz="2800" dirty="0" smtClean="0">
              <a:latin typeface="Times New Roman" pitchFamily="18" charset="0"/>
              <a:cs typeface="Times New Roman" pitchFamily="18" charset="0"/>
            </a:endParaRPr>
          </a:p>
          <a:p>
            <a:pPr algn="just" rtl="0" fontAlgn="base">
              <a:spcBef>
                <a:spcPct val="0"/>
              </a:spcBef>
              <a:spcAft>
                <a:spcPct val="0"/>
              </a:spcAft>
            </a:pPr>
            <a:r>
              <a:rPr lang="en-US" sz="2800" dirty="0" smtClean="0">
                <a:latin typeface="Times New Roman" pitchFamily="18" charset="0"/>
                <a:cs typeface="Times New Roman" pitchFamily="18" charset="0"/>
              </a:rPr>
              <a:t>Knowing that you’ve managed to hold a conversation for this long is such a boost to your confidence, and you just want to improve and improve. There’s no better motivator than face-to-face communication.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53279130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872067" y="2057400"/>
            <a:ext cx="7408333" cy="4068763"/>
          </a:xfrm>
        </p:spPr>
        <p:txBody>
          <a:bodyPr>
            <a:normAutofit fontScale="92500"/>
          </a:bodyPr>
          <a:lstStyle/>
          <a:p>
            <a:pPr algn="just" rtl="0">
              <a:lnSpc>
                <a:spcPct val="150000"/>
              </a:lnSpc>
            </a:pPr>
            <a:r>
              <a:rPr lang="en-US" dirty="0"/>
              <a:t>In today's </a:t>
            </a:r>
            <a:r>
              <a:rPr lang="en-US" dirty="0" smtClean="0">
                <a:solidFill>
                  <a:srgbClr val="C00000"/>
                </a:solidFill>
              </a:rPr>
              <a:t>comprehensive </a:t>
            </a:r>
            <a:r>
              <a:rPr lang="en-US" dirty="0">
                <a:solidFill>
                  <a:srgbClr val="C00000"/>
                </a:solidFill>
              </a:rPr>
              <a:t>world</a:t>
            </a:r>
            <a:r>
              <a:rPr lang="en-US" dirty="0"/>
              <a:t>, the </a:t>
            </a:r>
            <a:r>
              <a:rPr lang="en-US" dirty="0" smtClean="0"/>
              <a:t>significance </a:t>
            </a:r>
            <a:r>
              <a:rPr lang="en-US" dirty="0"/>
              <a:t>of English cannot be </a:t>
            </a:r>
            <a:r>
              <a:rPr lang="en-US" dirty="0" smtClean="0"/>
              <a:t>denied </a:t>
            </a:r>
            <a:r>
              <a:rPr lang="en-US" dirty="0"/>
              <a:t>and ignored since English is the most </a:t>
            </a:r>
            <a:r>
              <a:rPr lang="en-US" dirty="0" smtClean="0"/>
              <a:t>universal </a:t>
            </a:r>
            <a:r>
              <a:rPr lang="en-US" dirty="0"/>
              <a:t>language spoken </a:t>
            </a:r>
            <a:r>
              <a:rPr lang="en-US" dirty="0" smtClean="0"/>
              <a:t>ubiquitously. </a:t>
            </a:r>
            <a:r>
              <a:rPr lang="en-US" dirty="0"/>
              <a:t>With the help of </a:t>
            </a:r>
            <a:r>
              <a:rPr lang="en-US" dirty="0" smtClean="0"/>
              <a:t>emergent </a:t>
            </a:r>
            <a:r>
              <a:rPr lang="en-US" b="1" dirty="0">
                <a:solidFill>
                  <a:srgbClr val="FF0000"/>
                </a:solidFill>
              </a:rPr>
              <a:t>technology</a:t>
            </a:r>
            <a:r>
              <a:rPr lang="en-US" dirty="0"/>
              <a:t>, English has been playing a </a:t>
            </a:r>
            <a:r>
              <a:rPr lang="en-US" dirty="0" smtClean="0"/>
              <a:t>foremost </a:t>
            </a:r>
            <a:r>
              <a:rPr lang="en-US" dirty="0"/>
              <a:t>role in many sectors including </a:t>
            </a:r>
            <a:r>
              <a:rPr lang="en-US" b="1" dirty="0">
                <a:solidFill>
                  <a:srgbClr val="FF0000"/>
                </a:solidFill>
              </a:rPr>
              <a:t>medicine, engineering, and education</a:t>
            </a:r>
            <a:r>
              <a:rPr lang="en-US" dirty="0"/>
              <a:t>, which is the most </a:t>
            </a:r>
            <a:r>
              <a:rPr lang="en-US" dirty="0" smtClean="0"/>
              <a:t>essential </a:t>
            </a:r>
            <a:r>
              <a:rPr lang="en-US" dirty="0"/>
              <a:t>arena where English is </a:t>
            </a:r>
            <a:r>
              <a:rPr lang="en-US" dirty="0" smtClean="0"/>
              <a:t>required.</a:t>
            </a:r>
            <a:endParaRPr lang="en-US" dirty="0"/>
          </a:p>
          <a:p>
            <a:pPr algn="just" rtl="0">
              <a:lnSpc>
                <a:spcPct val="150000"/>
              </a:lnSpc>
            </a:pPr>
            <a:endParaRPr lang="ar-SA" dirty="0"/>
          </a:p>
        </p:txBody>
      </p:sp>
      <p:sp>
        <p:nvSpPr>
          <p:cNvPr id="3" name="عنوان 2"/>
          <p:cNvSpPr>
            <a:spLocks noGrp="1"/>
          </p:cNvSpPr>
          <p:nvPr>
            <p:ph type="title"/>
          </p:nvPr>
        </p:nvSpPr>
        <p:spPr/>
        <p:txBody>
          <a:bodyPr>
            <a:noAutofit/>
          </a:bodyPr>
          <a:lstStyle/>
          <a:p>
            <a:r>
              <a:rPr lang="en-US" b="1" dirty="0"/>
              <a:t>The importance of learning English</a:t>
            </a:r>
            <a:endParaRPr lang="ar-SA" b="1" dirty="0"/>
          </a:p>
        </p:txBody>
      </p:sp>
      <p:pic>
        <p:nvPicPr>
          <p:cNvPr id="4" name="Picture 5" descr="C:\Users\admin\Desktop\g2.jpg"/>
          <p:cNvPicPr>
            <a:picLocks noChangeAspect="1" noChangeArrowheads="1"/>
          </p:cNvPicPr>
          <p:nvPr/>
        </p:nvPicPr>
        <p:blipFill>
          <a:blip r:embed="rId2"/>
          <a:srcRect/>
          <a:stretch>
            <a:fillRect/>
          </a:stretch>
        </p:blipFill>
        <p:spPr bwMode="auto">
          <a:xfrm>
            <a:off x="3352800" y="914400"/>
            <a:ext cx="2857500" cy="1143000"/>
          </a:xfrm>
          <a:prstGeom prst="rect">
            <a:avLst/>
          </a:prstGeom>
          <a:noFill/>
        </p:spPr>
      </p:pic>
    </p:spTree>
    <p:extLst>
      <p:ext uri="{BB962C8B-B14F-4D97-AF65-F5344CB8AC3E}">
        <p14:creationId xmlns:p14="http://schemas.microsoft.com/office/powerpoint/2010/main" xmlns="" val="3554233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57282" y="4121497"/>
            <a:ext cx="2647950" cy="2468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601" name="Rectangle 1"/>
          <p:cNvSpPr>
            <a:spLocks noChangeArrowheads="1"/>
          </p:cNvSpPr>
          <p:nvPr/>
        </p:nvSpPr>
        <p:spPr bwMode="auto">
          <a:xfrm>
            <a:off x="2362200" y="228600"/>
            <a:ext cx="6781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Calibri" pitchFamily="34" charset="0"/>
                <a:ea typeface="Times New Roman" pitchFamily="18" charset="0"/>
                <a:cs typeface="Times New Roman" pitchFamily="18" charset="0"/>
              </a:rPr>
              <a:t>Communication skills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609600" y="1676400"/>
            <a:ext cx="8001000" cy="2610843"/>
          </a:xfrm>
          <a:prstGeom prst="rect">
            <a:avLst/>
          </a:prstGeom>
        </p:spPr>
        <p:txBody>
          <a:bodyPr wrap="square">
            <a:spAutoFit/>
          </a:bodyPr>
          <a:lstStyle/>
          <a:p>
            <a:pPr algn="just">
              <a:lnSpc>
                <a:spcPct val="150000"/>
              </a:lnSpc>
            </a:pPr>
            <a:r>
              <a:rPr lang="en-US" sz="2800" dirty="0" smtClean="0"/>
              <a:t>Speaking and listening in a foreign language will boost those practical communication skills in a way that textbook learning never will, which is why our school offers group and on-to-one lessons.</a:t>
            </a:r>
            <a:endParaRPr lang="en-US" sz="2800" dirty="0"/>
          </a:p>
        </p:txBody>
      </p:sp>
    </p:spTree>
    <p:extLst>
      <p:ext uri="{BB962C8B-B14F-4D97-AF65-F5344CB8AC3E}">
        <p14:creationId xmlns:p14="http://schemas.microsoft.com/office/powerpoint/2010/main" xmlns="" val="3706141346"/>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967335"/>
            <a:ext cx="7696200" cy="1569660"/>
          </a:xfrm>
          <a:prstGeom prst="rect">
            <a:avLst/>
          </a:prstGeom>
        </p:spPr>
        <p:txBody>
          <a:bodyPr wrap="square">
            <a:spAutoFit/>
          </a:bodyPr>
          <a:lstStyle/>
          <a:p>
            <a:pPr algn="l"/>
            <a:endParaRPr lang="en-US" sz="2400" dirty="0" smtClean="0">
              <a:solidFill>
                <a:schemeClr val="tx2"/>
              </a:solidFill>
            </a:endParaRPr>
          </a:p>
          <a:p>
            <a:pPr algn="l"/>
            <a:endParaRPr lang="en-US" sz="2400" dirty="0" smtClean="0">
              <a:solidFill>
                <a:schemeClr val="tx2"/>
              </a:solidFill>
            </a:endParaRPr>
          </a:p>
          <a:p>
            <a:pPr algn="l"/>
            <a:r>
              <a:rPr lang="en-US" sz="2400" dirty="0" smtClean="0">
                <a:solidFill>
                  <a:schemeClr val="tx2"/>
                </a:solidFill>
              </a:rPr>
              <a:t>English </a:t>
            </a:r>
            <a:r>
              <a:rPr lang="en-US" sz="2400" dirty="0">
                <a:solidFill>
                  <a:schemeClr val="tx2"/>
                </a:solidFill>
              </a:rPr>
              <a:t>is easy to learn. When you speak or use English as a second language, no one expect you to be perfect</a:t>
            </a:r>
            <a:endParaRPr lang="ar-SA" sz="2400" dirty="0">
              <a:solidFill>
                <a:schemeClr val="tx2"/>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4495800"/>
            <a:ext cx="5486400"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descr="C:\Users\admin\Desktop\g5.jpg"/>
          <p:cNvPicPr>
            <a:picLocks noChangeAspect="1" noChangeArrowheads="1"/>
          </p:cNvPicPr>
          <p:nvPr/>
        </p:nvPicPr>
        <p:blipFill>
          <a:blip r:embed="rId3"/>
          <a:srcRect/>
          <a:stretch>
            <a:fillRect/>
          </a:stretch>
        </p:blipFill>
        <p:spPr bwMode="auto">
          <a:xfrm>
            <a:off x="2209800" y="1524000"/>
            <a:ext cx="4724400" cy="2133600"/>
          </a:xfrm>
          <a:prstGeom prst="rect">
            <a:avLst/>
          </a:prstGeom>
          <a:noFill/>
        </p:spPr>
      </p:pic>
    </p:spTree>
    <p:extLst>
      <p:ext uri="{BB962C8B-B14F-4D97-AF65-F5344CB8AC3E}">
        <p14:creationId xmlns:p14="http://schemas.microsoft.com/office/powerpoint/2010/main" xmlns="" val="43801305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dirty="0" smtClean="0"/>
              <a:t>More Opportunities</a:t>
            </a:r>
            <a:br>
              <a:rPr lang="en-US" dirty="0" smtClean="0"/>
            </a:br>
            <a:endParaRPr lang="ar-SA" dirty="0"/>
          </a:p>
        </p:txBody>
      </p:sp>
      <p:sp>
        <p:nvSpPr>
          <p:cNvPr id="3" name="عنصر نائب للمحتوى 2"/>
          <p:cNvSpPr>
            <a:spLocks noGrp="1"/>
          </p:cNvSpPr>
          <p:nvPr>
            <p:ph idx="1"/>
          </p:nvPr>
        </p:nvSpPr>
        <p:spPr>
          <a:xfrm>
            <a:off x="872067" y="1905000"/>
            <a:ext cx="7408333" cy="4221163"/>
          </a:xfrm>
        </p:spPr>
        <p:txBody>
          <a:bodyPr>
            <a:noAutofit/>
          </a:bodyPr>
          <a:lstStyle/>
          <a:p>
            <a:pPr algn="just"/>
            <a:r>
              <a:rPr lang="en-US" sz="2800" dirty="0" smtClean="0"/>
              <a:t>Making new friends, and opening up new possibilities to travel, new job prospects, holiday opportunities, even finding love – speaking a new language opens doors in surprising ways. Going to an English-speaking country and not speaking the language leaves you isolated, so never be afraid to reach out and speak – it’s through communicating that we can grow as people as well help grow our vocabularies!</a:t>
            </a:r>
            <a:endParaRPr lang="en-US" sz="2800" dirty="0"/>
          </a:p>
        </p:txBody>
      </p:sp>
    </p:spTree>
    <p:extLst>
      <p:ext uri="{BB962C8B-B14F-4D97-AF65-F5344CB8AC3E}">
        <p14:creationId xmlns:p14="http://schemas.microsoft.com/office/powerpoint/2010/main" xmlns="" val="1119791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Importance of Grammar</a:t>
            </a:r>
            <a:endParaRPr lang="ar-SA" dirty="0"/>
          </a:p>
        </p:txBody>
      </p:sp>
      <p:sp>
        <p:nvSpPr>
          <p:cNvPr id="5" name="Content Placeholder 4"/>
          <p:cNvSpPr>
            <a:spLocks noGrp="1"/>
          </p:cNvSpPr>
          <p:nvPr>
            <p:ph idx="1"/>
          </p:nvPr>
        </p:nvSpPr>
        <p:spPr>
          <a:xfrm>
            <a:off x="228601" y="2133600"/>
            <a:ext cx="8610600" cy="4419600"/>
          </a:xfrm>
        </p:spPr>
        <p:txBody>
          <a:bodyPr>
            <a:normAutofit/>
          </a:bodyPr>
          <a:lstStyle/>
          <a:p>
            <a:pPr algn="just"/>
            <a:r>
              <a:rPr lang="en-US" dirty="0" smtClean="0"/>
              <a:t>Now-a-days communication has become the heart and soul of the human life. The process of communication chiefly deals with speaking, listening, reading and writing. No one really learns grammar. </a:t>
            </a:r>
          </a:p>
          <a:p>
            <a:pPr algn="just"/>
            <a:r>
              <a:rPr lang="en-US" dirty="0" smtClean="0"/>
              <a:t>It has become natural phenomenon that we start speaking what everybody speaks around us. We gradually develop a better sense of understanding with the passage of time. </a:t>
            </a:r>
          </a:p>
          <a:p>
            <a:pPr algn="just"/>
            <a:r>
              <a:rPr lang="en-US" dirty="0" smtClean="0"/>
              <a:t>We don't study grammar of our own mother tongue to use it for daily speaking, but when we need to polish our own mother tongue or we want to learn a foreign dialect, we have to study its grammar and we usually do that. </a:t>
            </a:r>
          </a:p>
          <a:p>
            <a:pPr algn="just"/>
            <a:endParaRPr lang="en-US" dirty="0"/>
          </a:p>
        </p:txBody>
      </p:sp>
    </p:spTree>
    <p:extLst>
      <p:ext uri="{BB962C8B-B14F-4D97-AF65-F5344CB8AC3E}">
        <p14:creationId xmlns:p14="http://schemas.microsoft.com/office/powerpoint/2010/main" xmlns="" val="2243735626"/>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a:t>
            </a:r>
            <a:endParaRPr lang="ar-SA" dirty="0"/>
          </a:p>
        </p:txBody>
      </p:sp>
      <p:pic>
        <p:nvPicPr>
          <p:cNvPr id="9218" name="Picture 2"/>
          <p:cNvPicPr>
            <a:picLocks noGrp="1" noChangeAspect="1" noChangeArrowheads="1"/>
          </p:cNvPicPr>
          <p:nvPr>
            <p:ph sz="quarter" idx="14"/>
          </p:nvPr>
        </p:nvPicPr>
        <p:blipFill>
          <a:blip r:embed="rId2">
            <a:extLst>
              <a:ext uri="{28A0092B-C50C-407E-A947-70E740481C1C}">
                <a14:useLocalDpi xmlns:a14="http://schemas.microsoft.com/office/drawing/2010/main" xmlns="" val="0"/>
              </a:ext>
            </a:extLst>
          </a:blip>
          <a:srcRect/>
          <a:stretch>
            <a:fillRect/>
          </a:stretch>
        </p:blipFill>
        <p:spPr bwMode="auto">
          <a:xfrm flipH="1">
            <a:off x="12344400" y="3352800"/>
            <a:ext cx="762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bwMode="auto">
          <a:xfrm>
            <a:off x="533400" y="2286000"/>
            <a:ext cx="3483861"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4648200" y="2413338"/>
            <a:ext cx="3810000" cy="923330"/>
          </a:xfrm>
          <a:prstGeom prst="rect">
            <a:avLst/>
          </a:prstGeom>
        </p:spPr>
        <p:txBody>
          <a:bodyPr wrap="square">
            <a:spAutoFit/>
          </a:bodyPr>
          <a:lstStyle/>
          <a:p>
            <a:pPr algn="l"/>
            <a:r>
              <a:rPr lang="en-US" dirty="0"/>
              <a:t>	</a:t>
            </a:r>
            <a:endParaRPr lang="en-US" sz="2000" dirty="0" smtClean="0">
              <a:latin typeface="Times New Roman" pitchFamily="18" charset="0"/>
              <a:cs typeface="Times New Roman" pitchFamily="18" charset="0"/>
            </a:endParaRPr>
          </a:p>
          <a:p>
            <a:pPr algn="l"/>
            <a:endParaRPr lang="en-US" dirty="0"/>
          </a:p>
          <a:p>
            <a:pPr algn="l"/>
            <a:endParaRPr lang="en-US" dirty="0" smtClean="0"/>
          </a:p>
        </p:txBody>
      </p:sp>
      <p:sp>
        <p:nvSpPr>
          <p:cNvPr id="6" name="Rectangle 5"/>
          <p:cNvSpPr/>
          <p:nvPr/>
        </p:nvSpPr>
        <p:spPr>
          <a:xfrm>
            <a:off x="4191000" y="2514600"/>
            <a:ext cx="4343400" cy="4401205"/>
          </a:xfrm>
          <a:prstGeom prst="rect">
            <a:avLst/>
          </a:prstGeom>
        </p:spPr>
        <p:txBody>
          <a:bodyPr wrap="square">
            <a:spAutoFit/>
          </a:bodyPr>
          <a:lstStyle/>
          <a:p>
            <a:pPr algn="l"/>
            <a:r>
              <a:rPr lang="en-US" sz="2800" dirty="0" smtClean="0"/>
              <a:t>When we come to learn a new language like English language, we need to study its grammar; the importance of grammar cannot be ignored or neglected, and before we do that we need to understand what grammar is.</a:t>
            </a:r>
          </a:p>
        </p:txBody>
      </p:sp>
    </p:spTree>
    <p:extLst>
      <p:ext uri="{BB962C8B-B14F-4D97-AF65-F5344CB8AC3E}">
        <p14:creationId xmlns:p14="http://schemas.microsoft.com/office/powerpoint/2010/main" xmlns="" val="3818839905"/>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685800"/>
            <a:ext cx="7467600" cy="1066800"/>
          </a:xfrm>
        </p:spPr>
        <p:txBody>
          <a:bodyPr>
            <a:normAutofit/>
          </a:bodyPr>
          <a:lstStyle/>
          <a:p>
            <a:r>
              <a:rPr lang="en-US" dirty="0" smtClean="0"/>
              <a:t>Making Yourself Understood</a:t>
            </a:r>
            <a:endParaRPr lang="ar-SA" dirty="0"/>
          </a:p>
        </p:txBody>
      </p:sp>
      <p:sp>
        <p:nvSpPr>
          <p:cNvPr id="19457" name="Rectangle 1"/>
          <p:cNvSpPr>
            <a:spLocks noChangeArrowheads="1"/>
          </p:cNvSpPr>
          <p:nvPr/>
        </p:nvSpPr>
        <p:spPr bwMode="auto">
          <a:xfrm>
            <a:off x="0" y="1981200"/>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Any person who communicates using a particular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language, consciously or unconsciously becomes aware of the grammar of that language.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But in this context I would like cite a wonderful example as described “A writer has given a beautiful analogy to illustrate the use of knowledge of Grammar. Imagine two car drivers.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first driver knows only driving and nothing about the working of the engine. He feels helpless whenever there is some trouble with the machinery.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second driver knows driving and also understands the working of the machinery..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97880036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2286000"/>
            <a:ext cx="8305800" cy="3840163"/>
          </a:xfrm>
        </p:spPr>
        <p:txBody>
          <a:bodyPr>
            <a:normAutofit fontScale="77500" lnSpcReduction="20000"/>
          </a:bodyPr>
          <a:lstStyle/>
          <a:p>
            <a:pPr marL="0" indent="0" algn="l">
              <a:buNone/>
            </a:pPr>
            <a:endParaRPr lang="en-US" sz="3000" dirty="0" smtClean="0"/>
          </a:p>
          <a:p>
            <a:pPr marL="0" indent="0" algn="l">
              <a:buNone/>
            </a:pPr>
            <a:r>
              <a:rPr lang="en-US" sz="3100" dirty="0" smtClean="0"/>
              <a:t>The person who knows grammar is like this second driver. In case he doubtful about the correctness of a particular thing, his knowledge of grammar comes to his rescue .</a:t>
            </a:r>
          </a:p>
          <a:p>
            <a:pPr marL="0" indent="0" algn="l">
              <a:buNone/>
            </a:pPr>
            <a:r>
              <a:rPr lang="en-US" sz="3100" dirty="0" smtClean="0"/>
              <a:t>Therefore, to speak in a clearer and more effective manner we have to study grammar. For the person who has unconscious knowledge of grammar, it may be sufficient for simple language use. </a:t>
            </a:r>
          </a:p>
          <a:p>
            <a:pPr marL="0" indent="0" algn="l">
              <a:buNone/>
            </a:pPr>
            <a:r>
              <a:rPr lang="en-US" sz="3100" dirty="0" smtClean="0"/>
              <a:t>But the persons who wish to communicate in the artistic manner with well -defined structures must go for the greater depth of understanding and proficiency what the study of grammar offers</a:t>
            </a:r>
            <a:r>
              <a:rPr lang="en-US" sz="3000" dirty="0" smtClean="0"/>
              <a:t>.</a:t>
            </a:r>
          </a:p>
          <a:p>
            <a:pPr marL="0" indent="0" algn="l">
              <a:buNone/>
            </a:pPr>
            <a:endParaRPr lang="en-US" dirty="0" smtClean="0">
              <a:latin typeface="Calibri"/>
              <a:ea typeface="Calibri"/>
              <a:cs typeface="Arial"/>
            </a:endParaRPr>
          </a:p>
        </p:txBody>
      </p:sp>
      <p:sp>
        <p:nvSpPr>
          <p:cNvPr id="3" name="Title 2"/>
          <p:cNvSpPr>
            <a:spLocks noGrp="1"/>
          </p:cNvSpPr>
          <p:nvPr>
            <p:ph type="title"/>
          </p:nvPr>
        </p:nvSpPr>
        <p:spPr/>
        <p:txBody>
          <a:bodyPr/>
          <a:lstStyle/>
          <a:p>
            <a:r>
              <a:rPr lang="en-GB" dirty="0" smtClean="0"/>
              <a:t>Making yourself understood</a:t>
            </a:r>
            <a:endParaRPr lang="ar-SA" dirty="0"/>
          </a:p>
        </p:txBody>
      </p:sp>
    </p:spTree>
    <p:extLst>
      <p:ext uri="{BB962C8B-B14F-4D97-AF65-F5344CB8AC3E}">
        <p14:creationId xmlns:p14="http://schemas.microsoft.com/office/powerpoint/2010/main" xmlns="" val="301855074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42900" marR="0" lvl="0" indent="-342900" algn="just" rtl="0">
              <a:lnSpc>
                <a:spcPts val="1500"/>
              </a:lnSpc>
              <a:spcBef>
                <a:spcPts val="0"/>
              </a:spcBef>
              <a:spcAft>
                <a:spcPts val="1000"/>
              </a:spcAft>
              <a:buSzPts val="1000"/>
              <a:buFont typeface="Symbol"/>
              <a:buChar char=""/>
              <a:tabLst>
                <a:tab pos="457200" algn="l"/>
              </a:tabLst>
            </a:pPr>
            <a:endParaRPr lang="en-US" dirty="0" smtClean="0">
              <a:solidFill>
                <a:srgbClr val="000000"/>
              </a:solidFill>
              <a:latin typeface="Trebuchet MS"/>
              <a:ea typeface="Times New Roman"/>
              <a:cs typeface="Times New Roman"/>
            </a:endParaRPr>
          </a:p>
          <a:p>
            <a:pPr algn="just"/>
            <a:r>
              <a:rPr lang="en-US" sz="2800" dirty="0" smtClean="0"/>
              <a:t>Hence, I would like to state my opinion that knowing a language is not the same thing </a:t>
            </a:r>
          </a:p>
          <a:p>
            <a:pPr algn="just"/>
            <a:r>
              <a:rPr lang="en-US" sz="2800" dirty="0" smtClean="0"/>
              <a:t>as knowing about it. Knowing a language means mastering over its four basic skills, viz., </a:t>
            </a:r>
          </a:p>
          <a:p>
            <a:pPr algn="just"/>
            <a:r>
              <a:rPr lang="en-US" sz="2800" dirty="0" smtClean="0"/>
              <a:t>(a) Listening,(b)Speaking,(c) Reading and (d) Writing”.</a:t>
            </a:r>
          </a:p>
          <a:p>
            <a:pPr algn="just"/>
            <a:r>
              <a:rPr lang="en-US" sz="2800" dirty="0" smtClean="0"/>
              <a:t> </a:t>
            </a:r>
          </a:p>
          <a:p>
            <a:pPr marL="342900" marR="0" lvl="0" indent="-342900" algn="just" rtl="0">
              <a:lnSpc>
                <a:spcPts val="1500"/>
              </a:lnSpc>
              <a:spcBef>
                <a:spcPts val="0"/>
              </a:spcBef>
              <a:spcAft>
                <a:spcPts val="1000"/>
              </a:spcAft>
              <a:buSzPts val="1000"/>
              <a:buFont typeface="Symbol"/>
              <a:buChar char=""/>
              <a:tabLst>
                <a:tab pos="457200" algn="l"/>
              </a:tabLst>
            </a:pPr>
            <a:endParaRPr lang="en-US" sz="2800" dirty="0">
              <a:latin typeface="Calibri"/>
              <a:ea typeface="Calibri"/>
              <a:cs typeface="Arial"/>
            </a:endParaRPr>
          </a:p>
          <a:p>
            <a:pPr algn="just"/>
            <a:endParaRPr lang="ar-SA" dirty="0"/>
          </a:p>
        </p:txBody>
      </p:sp>
      <p:sp>
        <p:nvSpPr>
          <p:cNvPr id="3" name="Title 2"/>
          <p:cNvSpPr>
            <a:spLocks noGrp="1"/>
          </p:cNvSpPr>
          <p:nvPr>
            <p:ph type="title"/>
          </p:nvPr>
        </p:nvSpPr>
        <p:spPr/>
        <p:txBody>
          <a:bodyPr/>
          <a:lstStyle/>
          <a:p>
            <a:r>
              <a:rPr lang="en-US" dirty="0" smtClean="0"/>
              <a:t>Four Basic Skills</a:t>
            </a:r>
            <a:endParaRPr lang="ar-SA" dirty="0"/>
          </a:p>
        </p:txBody>
      </p:sp>
      <p:pic>
        <p:nvPicPr>
          <p:cNvPr id="4" name="Picture 3" descr="C:\Users\admin\Desktop\g9.png"/>
          <p:cNvPicPr>
            <a:picLocks noChangeAspect="1" noChangeArrowheads="1"/>
          </p:cNvPicPr>
          <p:nvPr/>
        </p:nvPicPr>
        <p:blipFill>
          <a:blip r:embed="rId2"/>
          <a:srcRect/>
          <a:stretch>
            <a:fillRect/>
          </a:stretch>
        </p:blipFill>
        <p:spPr bwMode="auto">
          <a:xfrm>
            <a:off x="2514600" y="1371600"/>
            <a:ext cx="3733800" cy="1600200"/>
          </a:xfrm>
          <a:prstGeom prst="rect">
            <a:avLst/>
          </a:prstGeom>
          <a:noFill/>
        </p:spPr>
      </p:pic>
    </p:spTree>
    <p:extLst>
      <p:ext uri="{BB962C8B-B14F-4D97-AF65-F5344CB8AC3E}">
        <p14:creationId xmlns:p14="http://schemas.microsoft.com/office/powerpoint/2010/main" xmlns="" val="816732130"/>
      </p:ext>
    </p:extLst>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quarter" idx="1"/>
          </p:nvPr>
        </p:nvSpPr>
        <p:spPr>
          <a:xfrm>
            <a:off x="762000" y="304800"/>
            <a:ext cx="7467600" cy="1143000"/>
          </a:xfrm>
        </p:spPr>
        <p:txBody>
          <a:bodyPr>
            <a:normAutofit/>
          </a:bodyPr>
          <a:lstStyle/>
          <a:p>
            <a:pPr algn="ctr" eaLnBrk="1" hangingPunct="1">
              <a:buFont typeface="Wingdings" pitchFamily="2" charset="2"/>
              <a:buNone/>
            </a:pPr>
            <a:r>
              <a:rPr lang="en-US" altLang="ar-SA" sz="6000" dirty="0" smtClean="0"/>
              <a:t>LSRW</a:t>
            </a:r>
          </a:p>
        </p:txBody>
      </p:sp>
      <p:pic>
        <p:nvPicPr>
          <p:cNvPr id="12291"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9800" y="3352801"/>
            <a:ext cx="39624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Oval Callout 4"/>
          <p:cNvSpPr/>
          <p:nvPr/>
        </p:nvSpPr>
        <p:spPr>
          <a:xfrm flipH="1">
            <a:off x="609600" y="1447800"/>
            <a:ext cx="3200400" cy="1600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293" name="TextBox 6"/>
          <p:cNvSpPr txBox="1">
            <a:spLocks noChangeArrowheads="1"/>
          </p:cNvSpPr>
          <p:nvPr/>
        </p:nvSpPr>
        <p:spPr bwMode="auto">
          <a:xfrm>
            <a:off x="914400" y="1752600"/>
            <a:ext cx="24384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smtClean="0"/>
              <a:t>Here, the listening and the reading are passive skills </a:t>
            </a:r>
            <a:endParaRPr lang="en-US" altLang="ar-SA" sz="2000" dirty="0">
              <a:latin typeface="Century Schoolbook" pitchFamily="18" charset="0"/>
            </a:endParaRPr>
          </a:p>
        </p:txBody>
      </p:sp>
      <p:sp>
        <p:nvSpPr>
          <p:cNvPr id="9" name="Oval Callout 8"/>
          <p:cNvSpPr/>
          <p:nvPr/>
        </p:nvSpPr>
        <p:spPr>
          <a:xfrm>
            <a:off x="4953000" y="1600200"/>
            <a:ext cx="3276600" cy="1371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295" name="TextBox 9"/>
          <p:cNvSpPr txBox="1">
            <a:spLocks noChangeArrowheads="1"/>
          </p:cNvSpPr>
          <p:nvPr/>
        </p:nvSpPr>
        <p:spPr bwMode="auto">
          <a:xfrm>
            <a:off x="5257800" y="1905000"/>
            <a:ext cx="2286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r>
              <a:rPr lang="en-US" sz="2000" dirty="0" smtClean="0"/>
              <a:t>speaking and the </a:t>
            </a:r>
          </a:p>
          <a:p>
            <a:r>
              <a:rPr lang="en-US" sz="2000" dirty="0" smtClean="0"/>
              <a:t>writing are active skills</a:t>
            </a:r>
            <a:r>
              <a:rPr lang="en-US" altLang="ar-SA" sz="2000" dirty="0" smtClean="0">
                <a:latin typeface="Century Schoolbook" pitchFamily="18" charset="0"/>
              </a:rPr>
              <a:t>.</a:t>
            </a:r>
            <a:endParaRPr lang="en-US" altLang="ar-SA" sz="2000" dirty="0">
              <a:latin typeface="Century Schoolbook" pitchFamily="18" charset="0"/>
            </a:endParaRPr>
          </a:p>
        </p:txBody>
      </p:sp>
    </p:spTree>
    <p:extLst>
      <p:ext uri="{BB962C8B-B14F-4D97-AF65-F5344CB8AC3E}">
        <p14:creationId xmlns:p14="http://schemas.microsoft.com/office/powerpoint/2010/main" xmlns="" val="1180319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2819400"/>
            <a:ext cx="6019800" cy="3450696"/>
          </a:xfrm>
        </p:spPr>
        <p:txBody>
          <a:bodyPr>
            <a:normAutofit/>
          </a:bodyPr>
          <a:lstStyle/>
          <a:p>
            <a:pPr algn="just"/>
            <a:r>
              <a:rPr lang="en-US" dirty="0" smtClean="0"/>
              <a:t>The Knowledge of the language makes us to know the meaning of isolated words or sentences or the rules of grammar. Talking about the language does not mean knowing language and using it. If we consider language as speech, as the linguists do, then knowing a language means to use its grammatical patterns as well as proper usage.</a:t>
            </a:r>
          </a:p>
          <a:p>
            <a:pPr algn="just"/>
            <a:endParaRPr lang="en-US" dirty="0" smtClean="0">
              <a:latin typeface="Times New Roman"/>
              <a:ea typeface="Times New Roman"/>
            </a:endParaRPr>
          </a:p>
          <a:p>
            <a:pPr algn="just"/>
            <a:endParaRPr lang="ar-SA" dirty="0"/>
          </a:p>
        </p:txBody>
      </p:sp>
      <p:sp>
        <p:nvSpPr>
          <p:cNvPr id="3" name="Title 2"/>
          <p:cNvSpPr>
            <a:spLocks noGrp="1"/>
          </p:cNvSpPr>
          <p:nvPr>
            <p:ph type="title"/>
          </p:nvPr>
        </p:nvSpPr>
        <p:spPr/>
        <p:txBody>
          <a:bodyPr/>
          <a:lstStyle/>
          <a:p>
            <a:r>
              <a:rPr lang="en-US" dirty="0" smtClean="0"/>
              <a:t>Learning a Language</a:t>
            </a:r>
            <a:endParaRPr lang="ar-SA"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0" y="2971800"/>
            <a:ext cx="2819400"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20088599"/>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872067" y="1752600"/>
            <a:ext cx="7408333" cy="4373563"/>
          </a:xfrm>
        </p:spPr>
        <p:txBody>
          <a:bodyPr>
            <a:normAutofit lnSpcReduction="10000"/>
          </a:bodyPr>
          <a:lstStyle/>
          <a:p>
            <a:pPr algn="just" rtl="0">
              <a:lnSpc>
                <a:spcPct val="150000"/>
              </a:lnSpc>
            </a:pPr>
            <a:endParaRPr lang="en-US" dirty="0" smtClean="0"/>
          </a:p>
          <a:p>
            <a:pPr algn="just" rtl="0">
              <a:lnSpc>
                <a:spcPct val="150000"/>
              </a:lnSpc>
            </a:pPr>
            <a:r>
              <a:rPr lang="en-US" dirty="0" smtClean="0"/>
              <a:t>English </a:t>
            </a:r>
            <a:r>
              <a:rPr lang="en-US" dirty="0"/>
              <a:t>is used as a medium of instruction at many universities for a number of reasons. </a:t>
            </a:r>
            <a:r>
              <a:rPr lang="en-US" dirty="0">
                <a:solidFill>
                  <a:srgbClr val="FF0000"/>
                </a:solidFill>
              </a:rPr>
              <a:t>First</a:t>
            </a:r>
            <a:r>
              <a:rPr lang="en-US" dirty="0"/>
              <a:t>, it helps students </a:t>
            </a:r>
            <a:r>
              <a:rPr lang="en-US" dirty="0" smtClean="0"/>
              <a:t>to locate </a:t>
            </a:r>
            <a:r>
              <a:rPr lang="en-US" dirty="0"/>
              <a:t>a </a:t>
            </a:r>
            <a:r>
              <a:rPr lang="en-US" dirty="0" smtClean="0"/>
              <a:t>professional </a:t>
            </a:r>
            <a:r>
              <a:rPr lang="en-US" dirty="0"/>
              <a:t>jobs. </a:t>
            </a:r>
            <a:r>
              <a:rPr lang="en-US" dirty="0">
                <a:solidFill>
                  <a:srgbClr val="FF0000"/>
                </a:solidFill>
              </a:rPr>
              <a:t>Second</a:t>
            </a:r>
            <a:r>
              <a:rPr lang="en-US" dirty="0"/>
              <a:t>, it enables students to communicate with the </a:t>
            </a:r>
            <a:r>
              <a:rPr lang="en-US" dirty="0" smtClean="0"/>
              <a:t>globalised </a:t>
            </a:r>
            <a:r>
              <a:rPr lang="en-US" dirty="0"/>
              <a:t>world. The </a:t>
            </a:r>
            <a:r>
              <a:rPr lang="en-US" dirty="0">
                <a:solidFill>
                  <a:srgbClr val="FF0000"/>
                </a:solidFill>
              </a:rPr>
              <a:t>last</a:t>
            </a:r>
            <a:r>
              <a:rPr lang="en-US" dirty="0"/>
              <a:t> reason for favoring English as the medium of instruction is that it facilitates </a:t>
            </a:r>
            <a:r>
              <a:rPr lang="en-US" dirty="0" smtClean="0"/>
              <a:t>of gathering </a:t>
            </a:r>
            <a:r>
              <a:rPr lang="en-US" dirty="0"/>
              <a:t>information.</a:t>
            </a:r>
          </a:p>
          <a:p>
            <a:pPr algn="just" rtl="0"/>
            <a:endParaRPr lang="ar-SA" dirty="0"/>
          </a:p>
        </p:txBody>
      </p:sp>
      <p:sp>
        <p:nvSpPr>
          <p:cNvPr id="3" name="عنوان 2"/>
          <p:cNvSpPr>
            <a:spLocks noGrp="1"/>
          </p:cNvSpPr>
          <p:nvPr>
            <p:ph type="title"/>
          </p:nvPr>
        </p:nvSpPr>
        <p:spPr/>
        <p:txBody>
          <a:bodyPr>
            <a:normAutofit fontScale="90000"/>
          </a:bodyPr>
          <a:lstStyle/>
          <a:p>
            <a:r>
              <a:rPr lang="en-US" dirty="0" smtClean="0"/>
              <a:t>English as the medium of Instruction</a:t>
            </a:r>
            <a:endParaRPr lang="ar-SA" dirty="0"/>
          </a:p>
        </p:txBody>
      </p:sp>
    </p:spTree>
    <p:extLst>
      <p:ext uri="{BB962C8B-B14F-4D97-AF65-F5344CB8AC3E}">
        <p14:creationId xmlns:p14="http://schemas.microsoft.com/office/powerpoint/2010/main" xmlns="" val="673983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675466"/>
            <a:ext cx="8305799" cy="3953933"/>
          </a:xfrm>
        </p:spPr>
        <p:txBody>
          <a:bodyPr>
            <a:normAutofit fontScale="92500" lnSpcReduction="20000"/>
          </a:bodyPr>
          <a:lstStyle/>
          <a:p>
            <a:pPr marL="0" indent="0" algn="l">
              <a:lnSpc>
                <a:spcPct val="150000"/>
              </a:lnSpc>
              <a:buNone/>
            </a:pPr>
            <a:r>
              <a:rPr lang="en-US" sz="2800" dirty="0" smtClean="0"/>
              <a:t>Leave Applications</a:t>
            </a:r>
          </a:p>
          <a:p>
            <a:pPr marL="0" indent="0" algn="l">
              <a:lnSpc>
                <a:spcPct val="150000"/>
              </a:lnSpc>
              <a:buNone/>
            </a:pPr>
            <a:r>
              <a:rPr lang="en-US" sz="2800" dirty="0" smtClean="0"/>
              <a:t>From an employee who was performing the ‘</a:t>
            </a:r>
            <a:r>
              <a:rPr lang="en-US" sz="2800" dirty="0" err="1" smtClean="0"/>
              <a:t>mundan</a:t>
            </a:r>
            <a:r>
              <a:rPr lang="en-US" sz="2800" dirty="0" smtClean="0"/>
              <a:t>’ ceremony of his 10 year old son: </a:t>
            </a:r>
          </a:p>
          <a:p>
            <a:pPr marL="0" indent="0" algn="l">
              <a:lnSpc>
                <a:spcPct val="150000"/>
              </a:lnSpc>
              <a:buNone/>
            </a:pPr>
            <a:r>
              <a:rPr lang="en-US" sz="2800" dirty="0" smtClean="0"/>
              <a:t>As I want to shave my son’s head please leave me for two days.</a:t>
            </a:r>
          </a:p>
          <a:p>
            <a:pPr marL="0" indent="0" algn="l">
              <a:lnSpc>
                <a:spcPct val="150000"/>
              </a:lnSpc>
              <a:buNone/>
            </a:pPr>
            <a:r>
              <a:rPr lang="en-US" sz="2800" dirty="0" smtClean="0"/>
              <a:t>Since I have to go to my village to sell my land along with my wife, Please sanction me one week leave.</a:t>
            </a:r>
          </a:p>
          <a:p>
            <a:pPr marL="0" indent="0" algn="l">
              <a:buNone/>
            </a:pPr>
            <a:endParaRPr lang="ar-SA" dirty="0"/>
          </a:p>
        </p:txBody>
      </p:sp>
      <p:sp>
        <p:nvSpPr>
          <p:cNvPr id="3" name="Title 2"/>
          <p:cNvSpPr>
            <a:spLocks noGrp="1"/>
          </p:cNvSpPr>
          <p:nvPr>
            <p:ph type="title"/>
          </p:nvPr>
        </p:nvSpPr>
        <p:spPr/>
        <p:txBody>
          <a:bodyPr>
            <a:normAutofit fontScale="90000"/>
          </a:bodyPr>
          <a:lstStyle/>
          <a:p>
            <a:r>
              <a:rPr lang="en-US" dirty="0" smtClean="0"/>
              <a:t> Murdering the English Language</a:t>
            </a:r>
            <a:br>
              <a:rPr lang="en-US" dirty="0" smtClean="0"/>
            </a:br>
            <a:endParaRPr lang="ar-SA" dirty="0"/>
          </a:p>
        </p:txBody>
      </p:sp>
    </p:spTree>
    <p:extLst>
      <p:ext uri="{BB962C8B-B14F-4D97-AF65-F5344CB8AC3E}">
        <p14:creationId xmlns:p14="http://schemas.microsoft.com/office/powerpoint/2010/main" xmlns="" val="95108813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675466"/>
            <a:ext cx="8991600" cy="4182534"/>
          </a:xfrm>
        </p:spPr>
        <p:txBody>
          <a:bodyPr/>
          <a:lstStyle/>
          <a:p>
            <a:pPr algn="l"/>
            <a:r>
              <a:rPr lang="en-US" sz="3200" dirty="0" smtClean="0"/>
              <a:t>Employee who was performing the daughters wedding:</a:t>
            </a:r>
          </a:p>
          <a:p>
            <a:pPr algn="l"/>
            <a:r>
              <a:rPr lang="en-US" sz="3200" dirty="0" smtClean="0"/>
              <a:t>As I am marrying my daughter please grant a week’s leave.</a:t>
            </a:r>
          </a:p>
          <a:p>
            <a:pPr algn="l"/>
            <a:r>
              <a:rPr lang="en-US" sz="3200" dirty="0" smtClean="0"/>
              <a:t>Since I have go to the cremation ground at 10’o clock and I may not return please grant me half day casual </a:t>
            </a:r>
            <a:r>
              <a:rPr lang="en-US" sz="2800" dirty="0" smtClean="0"/>
              <a:t>leave</a:t>
            </a:r>
            <a:r>
              <a:rPr lang="en-US" dirty="0" smtClean="0"/>
              <a:t> </a:t>
            </a:r>
            <a:endParaRPr lang="ar-SA" dirty="0"/>
          </a:p>
        </p:txBody>
      </p:sp>
      <p:sp>
        <p:nvSpPr>
          <p:cNvPr id="3" name="Title 2"/>
          <p:cNvSpPr>
            <a:spLocks noGrp="1"/>
          </p:cNvSpPr>
          <p:nvPr>
            <p:ph type="title"/>
          </p:nvPr>
        </p:nvSpPr>
        <p:spPr/>
        <p:txBody>
          <a:bodyPr/>
          <a:lstStyle/>
          <a:p>
            <a:r>
              <a:rPr lang="en-US" dirty="0" smtClean="0"/>
              <a:t>Sample Leave Applications</a:t>
            </a:r>
            <a:endParaRPr lang="ar-SA" dirty="0"/>
          </a:p>
        </p:txBody>
      </p:sp>
    </p:spTree>
    <p:extLst>
      <p:ext uri="{BB962C8B-B14F-4D97-AF65-F5344CB8AC3E}">
        <p14:creationId xmlns:p14="http://schemas.microsoft.com/office/powerpoint/2010/main" xmlns="" val="3776813458"/>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Sample Leave Applications </a:t>
            </a:r>
            <a:endParaRPr lang="ar-SA" dirty="0"/>
          </a:p>
        </p:txBody>
      </p:sp>
      <p:sp>
        <p:nvSpPr>
          <p:cNvPr id="6" name="Content Placeholder 5"/>
          <p:cNvSpPr>
            <a:spLocks noGrp="1"/>
          </p:cNvSpPr>
          <p:nvPr>
            <p:ph idx="1"/>
          </p:nvPr>
        </p:nvSpPr>
        <p:spPr>
          <a:xfrm>
            <a:off x="152400" y="2675466"/>
            <a:ext cx="8991599" cy="4182534"/>
          </a:xfrm>
        </p:spPr>
        <p:txBody>
          <a:bodyPr>
            <a:normAutofit/>
          </a:bodyPr>
          <a:lstStyle/>
          <a:p>
            <a:pPr algn="l"/>
            <a:r>
              <a:rPr lang="en-US" sz="2800" dirty="0" smtClean="0"/>
              <a:t>A Leave Letter to a headmaster:</a:t>
            </a:r>
            <a:endParaRPr lang="en-US" sz="3200" dirty="0" smtClean="0"/>
          </a:p>
          <a:p>
            <a:pPr algn="l"/>
            <a:r>
              <a:rPr lang="en-US" sz="3200" dirty="0" smtClean="0"/>
              <a:t>I am suffering from fever please declare one day holiday.</a:t>
            </a:r>
          </a:p>
          <a:p>
            <a:pPr algn="l"/>
            <a:r>
              <a:rPr lang="en-US" sz="3200" dirty="0" smtClean="0"/>
              <a:t>As I am studying in this school I am suffering from headache I request you to leave me today</a:t>
            </a:r>
          </a:p>
          <a:p>
            <a:pPr algn="l"/>
            <a:r>
              <a:rPr lang="en-US" sz="3200" dirty="0" smtClean="0"/>
              <a:t>As my headache is paining please grant me leave for the day.</a:t>
            </a:r>
            <a:endParaRPr lang="en-US" sz="3200" dirty="0"/>
          </a:p>
        </p:txBody>
      </p:sp>
    </p:spTree>
    <p:extLst>
      <p:ext uri="{BB962C8B-B14F-4D97-AF65-F5344CB8AC3E}">
        <p14:creationId xmlns:p14="http://schemas.microsoft.com/office/powerpoint/2010/main" xmlns="" val="110320080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Colloquial English</a:t>
            </a:r>
            <a:endParaRPr lang="ar-SA" dirty="0"/>
          </a:p>
        </p:txBody>
      </p:sp>
      <p:sp>
        <p:nvSpPr>
          <p:cNvPr id="3" name="عنصر نائب للمحتوى 2"/>
          <p:cNvSpPr>
            <a:spLocks noGrp="1"/>
          </p:cNvSpPr>
          <p:nvPr>
            <p:ph idx="1"/>
          </p:nvPr>
        </p:nvSpPr>
        <p:spPr>
          <a:xfrm>
            <a:off x="872067" y="1905000"/>
            <a:ext cx="7408333" cy="4221163"/>
          </a:xfrm>
        </p:spPr>
        <p:txBody>
          <a:bodyPr/>
          <a:lstStyle/>
          <a:p>
            <a:pPr algn="l" rtl="0"/>
            <a:endParaRPr lang="en-US" dirty="0" smtClean="0"/>
          </a:p>
          <a:p>
            <a:pPr algn="l" rtl="0"/>
            <a:endParaRPr lang="en-US" dirty="0" smtClean="0"/>
          </a:p>
          <a:p>
            <a:pPr algn="l" rtl="0"/>
            <a:r>
              <a:rPr lang="en-US" sz="3200" dirty="0" smtClean="0"/>
              <a:t>My wife is suffering from sickness and as I am her only husband at home I may be granted leave.</a:t>
            </a:r>
          </a:p>
          <a:p>
            <a:pPr algn="l" rtl="0"/>
            <a:r>
              <a:rPr lang="en-US" sz="3200" dirty="0" smtClean="0"/>
              <a:t>Telegram sent by a Rural Branch Manager to Zonal Office:</a:t>
            </a:r>
          </a:p>
          <a:p>
            <a:pPr algn="l" rtl="0"/>
            <a:r>
              <a:rPr lang="en-US" sz="3200" dirty="0" smtClean="0"/>
              <a:t>Wife Serious, send substitute </a:t>
            </a:r>
            <a:endParaRPr lang="ar-SA" sz="3200" dirty="0"/>
          </a:p>
        </p:txBody>
      </p:sp>
    </p:spTree>
    <p:extLst>
      <p:ext uri="{BB962C8B-B14F-4D97-AF65-F5344CB8AC3E}">
        <p14:creationId xmlns:p14="http://schemas.microsoft.com/office/powerpoint/2010/main" xmlns="" val="320235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872067" y="1752600"/>
            <a:ext cx="7408333" cy="5105400"/>
          </a:xfrm>
        </p:spPr>
        <p:txBody>
          <a:bodyPr/>
          <a:lstStyle/>
          <a:p>
            <a:pPr algn="l" rtl="0"/>
            <a:endParaRPr lang="en-US" dirty="0" smtClean="0"/>
          </a:p>
          <a:p>
            <a:pPr algn="l" rtl="0"/>
            <a:endParaRPr lang="en-US" sz="2800" dirty="0" smtClean="0"/>
          </a:p>
          <a:p>
            <a:pPr algn="l" rtl="0"/>
            <a:r>
              <a:rPr lang="en-US" sz="2800" dirty="0" smtClean="0"/>
              <a:t>Teacher: John is climbing a tree to pick some mangoes (Begin the sentence with Mangoes)</a:t>
            </a:r>
          </a:p>
          <a:p>
            <a:pPr algn="l" rtl="0"/>
            <a:r>
              <a:rPr lang="en-US" sz="2800" dirty="0" smtClean="0"/>
              <a:t>Student: Mangoes John is coming to pick you</a:t>
            </a:r>
          </a:p>
          <a:p>
            <a:pPr algn="l" rtl="0"/>
            <a:endParaRPr lang="en-US" dirty="0" smtClean="0"/>
          </a:p>
          <a:p>
            <a:pPr algn="l" rtl="0"/>
            <a:endParaRPr lang="en-US" dirty="0" smtClean="0">
              <a:solidFill>
                <a:srgbClr val="FF0000"/>
              </a:solidFill>
            </a:endParaRPr>
          </a:p>
        </p:txBody>
      </p:sp>
      <p:sp>
        <p:nvSpPr>
          <p:cNvPr id="3" name="عنوان 2"/>
          <p:cNvSpPr>
            <a:spLocks noGrp="1"/>
          </p:cNvSpPr>
          <p:nvPr>
            <p:ph type="title"/>
          </p:nvPr>
        </p:nvSpPr>
        <p:spPr/>
        <p:txBody>
          <a:bodyPr/>
          <a:lstStyle/>
          <a:p>
            <a:r>
              <a:rPr lang="en-US" dirty="0" smtClean="0"/>
              <a:t>Not Easy to be an  English Teacher</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0400" y="4114800"/>
            <a:ext cx="2297556" cy="2590799"/>
          </a:xfrm>
          <a:prstGeom prst="rect">
            <a:avLst/>
          </a:prstGeom>
        </p:spPr>
      </p:pic>
    </p:spTree>
    <p:extLst>
      <p:ext uri="{BB962C8B-B14F-4D97-AF65-F5344CB8AC3E}">
        <p14:creationId xmlns:p14="http://schemas.microsoft.com/office/powerpoint/2010/main" xmlns="" val="907074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872067" y="1828801"/>
            <a:ext cx="7408333" cy="3962400"/>
          </a:xfrm>
        </p:spPr>
        <p:txBody>
          <a:bodyPr/>
          <a:lstStyle/>
          <a:p>
            <a:pPr algn="just" rtl="0"/>
            <a:endParaRPr lang="en-US" dirty="0" smtClean="0"/>
          </a:p>
          <a:p>
            <a:pPr algn="just" rtl="0"/>
            <a:r>
              <a:rPr lang="en-US" sz="2800" dirty="0" smtClean="0"/>
              <a:t>Teacher: What is the difference between  “He cleans the Plate” and “The plate is cleaned by him”?</a:t>
            </a:r>
          </a:p>
          <a:p>
            <a:pPr algn="just" rtl="0"/>
            <a:r>
              <a:rPr lang="en-US" sz="2800" dirty="0" smtClean="0"/>
              <a:t>Student: In the first sentence “HE” is not married  but in the second sentence “HE” is married…</a:t>
            </a:r>
            <a:r>
              <a:rPr lang="en-US" dirty="0" smtClean="0"/>
              <a:t> </a:t>
            </a:r>
            <a:endParaRPr lang="en-US" dirty="0"/>
          </a:p>
          <a:p>
            <a:pPr algn="just" rtl="0"/>
            <a:endParaRPr lang="ar-SA" dirty="0"/>
          </a:p>
        </p:txBody>
      </p:sp>
      <p:sp>
        <p:nvSpPr>
          <p:cNvPr id="3" name="عنوان 2"/>
          <p:cNvSpPr>
            <a:spLocks noGrp="1"/>
          </p:cNvSpPr>
          <p:nvPr>
            <p:ph type="title"/>
          </p:nvPr>
        </p:nvSpPr>
        <p:spPr/>
        <p:txBody>
          <a:bodyPr>
            <a:normAutofit fontScale="90000"/>
          </a:bodyPr>
          <a:lstStyle/>
          <a:p>
            <a:r>
              <a:rPr lang="en-US" dirty="0" smtClean="0"/>
              <a:t>English Grammar Class</a:t>
            </a:r>
            <a:r>
              <a:rPr lang="en-US" dirty="0"/>
              <a:t/>
            </a:r>
            <a:br>
              <a:rPr lang="en-US" dirty="0"/>
            </a:b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15000" y="4724400"/>
            <a:ext cx="3041650" cy="2133600"/>
          </a:xfrm>
          <a:prstGeom prst="rect">
            <a:avLst/>
          </a:prstGeom>
        </p:spPr>
      </p:pic>
    </p:spTree>
    <p:extLst>
      <p:ext uri="{BB962C8B-B14F-4D97-AF65-F5344CB8AC3E}">
        <p14:creationId xmlns:p14="http://schemas.microsoft.com/office/powerpoint/2010/main" xmlns="" val="230929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872067" y="1828800"/>
            <a:ext cx="7205133" cy="3657599"/>
          </a:xfrm>
        </p:spPr>
        <p:txBody>
          <a:bodyPr>
            <a:normAutofit/>
          </a:bodyPr>
          <a:lstStyle/>
          <a:p>
            <a:pPr algn="l" rtl="0"/>
            <a:endParaRPr lang="en-US" sz="2800" dirty="0" smtClean="0"/>
          </a:p>
          <a:p>
            <a:pPr algn="l" rtl="0"/>
            <a:endParaRPr lang="en-US" sz="2800" dirty="0" smtClean="0"/>
          </a:p>
          <a:p>
            <a:pPr algn="l" rtl="0"/>
            <a:r>
              <a:rPr lang="en-US" sz="2800" dirty="0" smtClean="0"/>
              <a:t>Teacher: One day our country will be corruption free what tense is that?</a:t>
            </a:r>
          </a:p>
          <a:p>
            <a:pPr algn="l" rtl="0"/>
            <a:r>
              <a:rPr lang="en-US" sz="2800" dirty="0" smtClean="0"/>
              <a:t>Student: Future Impossible tense</a:t>
            </a:r>
          </a:p>
          <a:p>
            <a:pPr algn="l" rtl="0"/>
            <a:r>
              <a:rPr lang="en-US" sz="2800" dirty="0" smtClean="0"/>
              <a:t>Teacher: How can we Keep our school clean?</a:t>
            </a:r>
          </a:p>
          <a:p>
            <a:pPr algn="l" rtl="0"/>
            <a:r>
              <a:rPr lang="en-US" sz="2800" dirty="0" smtClean="0"/>
              <a:t>Student: By staying at home.</a:t>
            </a:r>
            <a:endParaRPr lang="ar-SA" sz="2800" dirty="0"/>
          </a:p>
        </p:txBody>
      </p:sp>
      <p:sp>
        <p:nvSpPr>
          <p:cNvPr id="3" name="عنوان 2"/>
          <p:cNvSpPr>
            <a:spLocks noGrp="1"/>
          </p:cNvSpPr>
          <p:nvPr>
            <p:ph type="title"/>
          </p:nvPr>
        </p:nvSpPr>
        <p:spPr/>
        <p:txBody>
          <a:bodyPr/>
          <a:lstStyle/>
          <a:p>
            <a:pPr rtl="0"/>
            <a:r>
              <a:rPr lang="en-US" dirty="0" smtClean="0"/>
              <a:t>Students Intelligence</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0" y="5181600"/>
            <a:ext cx="2286000" cy="1504950"/>
          </a:xfrm>
          <a:prstGeom prst="rect">
            <a:avLst/>
          </a:prstGeom>
        </p:spPr>
      </p:pic>
    </p:spTree>
    <p:extLst>
      <p:ext uri="{BB962C8B-B14F-4D97-AF65-F5344CB8AC3E}">
        <p14:creationId xmlns:p14="http://schemas.microsoft.com/office/powerpoint/2010/main" xmlns="" val="1409127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57200" y="1295400"/>
            <a:ext cx="8534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rgbClr val="00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Grammar lays the groundwork for effective communication.  Just as an improperly configured telephone wire can cause static during a phone conversation, improper grammar can likewise affect the meaning and clarity of an intended message.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lvl="0" algn="l" rtl="0" fontAlgn="base">
              <a:spcBef>
                <a:spcPct val="0"/>
              </a:spcBef>
              <a:spcAft>
                <a:spcPct val="0"/>
              </a:spcAft>
            </a:pPr>
            <a:r>
              <a:rPr lang="en-US" sz="2400" dirty="0" smtClean="0">
                <a:latin typeface="Times New Roman" pitchFamily="18" charset="0"/>
                <a:cs typeface="Times New Roman" pitchFamily="18" charset="0"/>
              </a:rPr>
              <a:t>Grammatical errors come in many forms and all can easily confuse and obscure meaning.  Some common errors are with sentence structure, subject/verb tense, punctuation, spelling, and other basic mechanics and parts of speech.  Even something as simple as a misplaced comma can completely change the meaning of a sentence.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286000" y="304800"/>
            <a:ext cx="4876800" cy="523220"/>
          </a:xfrm>
          <a:prstGeom prst="rect">
            <a:avLst/>
          </a:prstGeom>
        </p:spPr>
        <p:txBody>
          <a:bodyPr wrap="square">
            <a:spAutoFit/>
          </a:bodyPr>
          <a:lstStyle/>
          <a:p>
            <a:r>
              <a:rPr lang="en-US" sz="2800" b="1" dirty="0" smtClean="0"/>
              <a:t>Why  Grammar  is important </a:t>
            </a:r>
            <a:r>
              <a:rPr lang="en-US" sz="2400" b="1" dirty="0" smtClean="0"/>
              <a:t>?</a:t>
            </a:r>
            <a:endParaRPr lang="en-US" sz="2400" b="1" dirty="0"/>
          </a:p>
        </p:txBody>
      </p:sp>
    </p:spTree>
    <p:extLst>
      <p:ext uri="{BB962C8B-B14F-4D97-AF65-F5344CB8AC3E}">
        <p14:creationId xmlns:p14="http://schemas.microsoft.com/office/powerpoint/2010/main" xmlns="" val="63605039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872067" y="1828800"/>
            <a:ext cx="7662333" cy="4297363"/>
          </a:xfrm>
        </p:spPr>
        <p:txBody>
          <a:bodyPr>
            <a:normAutofit/>
          </a:bodyPr>
          <a:lstStyle/>
          <a:p>
            <a:pPr algn="l" rtl="0"/>
            <a:endParaRPr lang="en-US" sz="2800" dirty="0" smtClean="0">
              <a:latin typeface="Times New Roman" pitchFamily="18" charset="0"/>
              <a:cs typeface="Times New Roman" pitchFamily="18" charset="0"/>
            </a:endParaRPr>
          </a:p>
          <a:p>
            <a:pPr algn="l" rtl="0"/>
            <a:endParaRPr lang="en-US" sz="2800"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What is the difference between the two sentences?</a:t>
            </a:r>
          </a:p>
          <a:p>
            <a:pPr algn="l" rtl="0"/>
            <a:r>
              <a:rPr lang="en-US" sz="2800" dirty="0" smtClean="0">
                <a:latin typeface="Times New Roman" pitchFamily="18" charset="0"/>
                <a:cs typeface="Times New Roman" pitchFamily="18" charset="0"/>
              </a:rPr>
              <a:t>Hang him, not leave him. </a:t>
            </a:r>
          </a:p>
          <a:p>
            <a:pPr algn="l" rtl="0"/>
            <a:r>
              <a:rPr lang="en-US" sz="2800" dirty="0" smtClean="0">
                <a:latin typeface="Times New Roman" pitchFamily="18" charset="0"/>
                <a:cs typeface="Times New Roman" pitchFamily="18" charset="0"/>
              </a:rPr>
              <a:t>Hang him not, leave him.</a:t>
            </a:r>
          </a:p>
          <a:p>
            <a:pPr algn="l" rtl="0"/>
            <a:r>
              <a:rPr lang="en-US" sz="2800" dirty="0" smtClean="0">
                <a:latin typeface="Times New Roman" pitchFamily="18" charset="0"/>
                <a:cs typeface="Times New Roman" pitchFamily="18" charset="0"/>
              </a:rPr>
              <a:t>“Let's eat grandpa”</a:t>
            </a:r>
          </a:p>
          <a:p>
            <a:pPr algn="l" rtl="0"/>
            <a:r>
              <a:rPr lang="en-US" sz="2800" dirty="0" smtClean="0">
                <a:latin typeface="Times New Roman" pitchFamily="18" charset="0"/>
                <a:cs typeface="Times New Roman" pitchFamily="18" charset="0"/>
              </a:rPr>
              <a:t>"Let's eat, grandpa."</a:t>
            </a:r>
          </a:p>
          <a:p>
            <a:pPr algn="l" rtl="0"/>
            <a:endParaRPr lang="en-US" sz="2800" dirty="0" smtClean="0">
              <a:latin typeface="Times New Roman" pitchFamily="18" charset="0"/>
              <a:cs typeface="Times New Roman" pitchFamily="18" charset="0"/>
            </a:endParaRPr>
          </a:p>
        </p:txBody>
      </p:sp>
      <p:sp>
        <p:nvSpPr>
          <p:cNvPr id="3" name="عنوان 2"/>
          <p:cNvSpPr>
            <a:spLocks noGrp="1"/>
          </p:cNvSpPr>
          <p:nvPr>
            <p:ph type="title"/>
          </p:nvPr>
        </p:nvSpPr>
        <p:spPr/>
        <p:txBody>
          <a:bodyPr/>
          <a:lstStyle/>
          <a:p>
            <a:r>
              <a:rPr lang="en-US" dirty="0" smtClean="0"/>
              <a:t>The Essential of Grammar</a:t>
            </a:r>
            <a:endParaRPr lang="ar-SA" dirty="0"/>
          </a:p>
        </p:txBody>
      </p:sp>
    </p:spTree>
    <p:extLst>
      <p:ext uri="{BB962C8B-B14F-4D97-AF65-F5344CB8AC3E}">
        <p14:creationId xmlns:p14="http://schemas.microsoft.com/office/powerpoint/2010/main" xmlns="" val="4055969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752600"/>
            <a:ext cx="9144000" cy="5105400"/>
          </a:xfrm>
        </p:spPr>
        <p:txBody>
          <a:bodyPr>
            <a:normAutofit fontScale="92500" lnSpcReduction="20000"/>
          </a:bodyPr>
          <a:lstStyle/>
          <a:p>
            <a:pPr algn="l" rtl="0"/>
            <a:endParaRPr lang="en-US" dirty="0"/>
          </a:p>
          <a:p>
            <a:pPr algn="l" rtl="0"/>
            <a:endParaRPr lang="en-US" sz="2600" dirty="0" smtClean="0"/>
          </a:p>
          <a:p>
            <a:pPr algn="l" rtl="0"/>
            <a:r>
              <a:rPr lang="en-US" sz="2600" dirty="0" smtClean="0"/>
              <a:t>Grammar skills are useful in every aspect of life from education to leadership, and social life to employment opportunities.  They are equally important at home where children learn their grammatical patterns from their parents and family.  This puts the next generation at an immediate disadvantage if learning incorrectly.</a:t>
            </a:r>
          </a:p>
          <a:p>
            <a:pPr algn="l" rtl="0"/>
            <a:r>
              <a:rPr lang="en-US" sz="2600" dirty="0" smtClean="0"/>
              <a:t>Proper grammar is also essential for understanding English as a second language as well as for learning a new language, since all languages follow grammatical patterns. </a:t>
            </a:r>
          </a:p>
          <a:p>
            <a:pPr algn="l" rtl="0"/>
            <a:r>
              <a:rPr lang="en-US" sz="2600" dirty="0" smtClean="0"/>
              <a:t>In conclusion, just as rules are necessary in everyday situations, grammar rules are likewise essential in everyday life for clarity of meaning and intent.</a:t>
            </a:r>
          </a:p>
          <a:p>
            <a:r>
              <a:rPr lang="en-US" dirty="0" smtClean="0"/>
              <a:t> </a:t>
            </a:r>
            <a:br>
              <a:rPr lang="en-US" dirty="0" smtClean="0"/>
            </a:br>
            <a:endParaRPr lang="ar-SA" dirty="0"/>
          </a:p>
        </p:txBody>
      </p:sp>
      <p:sp>
        <p:nvSpPr>
          <p:cNvPr id="3" name="عنوان 2"/>
          <p:cNvSpPr>
            <a:spLocks noGrp="1"/>
          </p:cNvSpPr>
          <p:nvPr>
            <p:ph type="title"/>
          </p:nvPr>
        </p:nvSpPr>
        <p:spPr>
          <a:xfrm>
            <a:off x="457200" y="0"/>
            <a:ext cx="8229600" cy="1447800"/>
          </a:xfrm>
        </p:spPr>
        <p:txBody>
          <a:bodyPr>
            <a:normAutofit fontScale="90000"/>
          </a:bodyPr>
          <a:lstStyle/>
          <a:p>
            <a:r>
              <a:rPr lang="en-US" b="1" dirty="0" smtClean="0"/>
              <a:t/>
            </a:r>
            <a:br>
              <a:rPr lang="en-US" b="1" dirty="0" smtClean="0"/>
            </a:br>
            <a:r>
              <a:rPr lang="en-US" b="1" dirty="0" smtClean="0"/>
              <a:t/>
            </a:r>
            <a:br>
              <a:rPr lang="en-US" b="1" dirty="0" smtClean="0"/>
            </a:br>
            <a:r>
              <a:rPr lang="en-US" sz="3100" b="1" dirty="0" smtClean="0"/>
              <a:t>How is Grammar useful in the real world for both Speaking and Writing?</a:t>
            </a:r>
            <a:r>
              <a:rPr lang="en-US" b="1" dirty="0" smtClean="0"/>
              <a:t/>
            </a:r>
            <a:br>
              <a:rPr lang="en-US" b="1" dirty="0" smtClean="0"/>
            </a:br>
            <a:endParaRPr lang="ar-SA" dirty="0"/>
          </a:p>
        </p:txBody>
      </p:sp>
    </p:spTree>
    <p:extLst>
      <p:ext uri="{BB962C8B-B14F-4D97-AF65-F5344CB8AC3E}">
        <p14:creationId xmlns:p14="http://schemas.microsoft.com/office/powerpoint/2010/main" xmlns="" val="103254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362200"/>
            <a:ext cx="8153399" cy="3962400"/>
          </a:xfrm>
        </p:spPr>
        <p:txBody>
          <a:bodyPr>
            <a:normAutofit lnSpcReduction="10000"/>
          </a:bodyPr>
          <a:lstStyle/>
          <a:p>
            <a:pPr lvl="0" algn="just"/>
            <a:r>
              <a:rPr lang="en-US" dirty="0" smtClean="0"/>
              <a:t>If you want to become skilled at English-speaking skill, </a:t>
            </a:r>
            <a:r>
              <a:rPr lang="en-US" dirty="0" smtClean="0">
                <a:solidFill>
                  <a:srgbClr val="FF0000"/>
                </a:solidFill>
              </a:rPr>
              <a:t>first</a:t>
            </a:r>
            <a:r>
              <a:rPr lang="en-US" dirty="0" smtClean="0"/>
              <a:t> you have to </a:t>
            </a:r>
            <a:r>
              <a:rPr lang="en-US" dirty="0" smtClean="0">
                <a:solidFill>
                  <a:srgbClr val="C00000"/>
                </a:solidFill>
              </a:rPr>
              <a:t>listen carefully </a:t>
            </a:r>
            <a:r>
              <a:rPr lang="en-US" dirty="0" smtClean="0"/>
              <a:t>to native English speaker </a:t>
            </a:r>
            <a:r>
              <a:rPr lang="en-US" dirty="0" smtClean="0"/>
              <a:t>everyday</a:t>
            </a:r>
            <a:endParaRPr lang="en-US" dirty="0" smtClean="0"/>
          </a:p>
          <a:p>
            <a:pPr lvl="0" algn="just"/>
            <a:r>
              <a:rPr lang="en-US" dirty="0" smtClean="0"/>
              <a:t>Most </a:t>
            </a:r>
            <a:r>
              <a:rPr lang="en-US" dirty="0" smtClean="0"/>
              <a:t>people try to read textbook to study English grammar rules, but in reality, you cannot learn the correct English pronunciation of the words by just reading it. </a:t>
            </a:r>
          </a:p>
          <a:p>
            <a:pPr lvl="0" algn="just"/>
            <a:r>
              <a:rPr lang="en-US" dirty="0" smtClean="0"/>
              <a:t>You should pay attention to how native English speakers pronounce their words and observe their mouth movements. </a:t>
            </a:r>
            <a:r>
              <a:rPr lang="en-US" dirty="0" smtClean="0">
                <a:solidFill>
                  <a:srgbClr val="FF0000"/>
                </a:solidFill>
              </a:rPr>
              <a:t>Second</a:t>
            </a:r>
            <a:r>
              <a:rPr lang="en-US" dirty="0" smtClean="0"/>
              <a:t>, If you've got enough </a:t>
            </a:r>
            <a:r>
              <a:rPr lang="en-US" dirty="0" smtClean="0">
                <a:solidFill>
                  <a:srgbClr val="FF0000"/>
                </a:solidFill>
              </a:rPr>
              <a:t>self-motivation</a:t>
            </a:r>
            <a:r>
              <a:rPr lang="en-US" dirty="0" smtClean="0"/>
              <a:t>, it is possible brush up your language skills in your spare time.  </a:t>
            </a:r>
            <a:endParaRPr lang="ar-SA" dirty="0" smtClean="0"/>
          </a:p>
          <a:p>
            <a:pPr algn="just"/>
            <a:endParaRPr lang="en-US" dirty="0"/>
          </a:p>
        </p:txBody>
      </p:sp>
      <p:sp>
        <p:nvSpPr>
          <p:cNvPr id="3" name="Title 2"/>
          <p:cNvSpPr>
            <a:spLocks noGrp="1"/>
          </p:cNvSpPr>
          <p:nvPr>
            <p:ph type="title"/>
          </p:nvPr>
        </p:nvSpPr>
        <p:spPr/>
        <p:txBody>
          <a:bodyPr/>
          <a:lstStyle/>
          <a:p>
            <a:r>
              <a:rPr lang="en-US" b="1" dirty="0" smtClean="0"/>
              <a:t>Learn</a:t>
            </a:r>
            <a:r>
              <a:rPr lang="en-US" dirty="0" smtClean="0"/>
              <a:t> </a:t>
            </a:r>
            <a:r>
              <a:rPr lang="en-US" b="1" dirty="0" smtClean="0"/>
              <a:t>English</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rmAutofit fontScale="90000"/>
          </a:bodyPr>
          <a:lstStyle/>
          <a:p>
            <a:r>
              <a:rPr lang="en-US" dirty="0" smtClean="0"/>
              <a:t/>
            </a:r>
            <a:br>
              <a:rPr lang="en-US" dirty="0" smtClean="0"/>
            </a:br>
            <a:r>
              <a:rPr lang="en-US" dirty="0" smtClean="0"/>
              <a:t>It s time to  say thank you for your patience listening 	</a:t>
            </a:r>
            <a:br>
              <a:rPr lang="en-US" dirty="0" smtClean="0"/>
            </a:br>
            <a:endParaRPr lang="ar-SA" dirty="0"/>
          </a:p>
        </p:txBody>
      </p:sp>
      <p:pic>
        <p:nvPicPr>
          <p:cNvPr id="2050" name="Picture 2"/>
          <p:cNvPicPr>
            <a:picLocks noGrp="1" noChangeAspect="1" noChangeArrowheads="1"/>
          </p:cNvPicPr>
          <p:nvPr>
            <p:ph idx="1"/>
          </p:nvPr>
        </p:nvPicPr>
        <p:blipFill>
          <a:blip r:embed="rId2"/>
          <a:srcRect/>
          <a:stretch>
            <a:fillRect/>
          </a:stretch>
        </p:blipFill>
        <p:spPr bwMode="auto">
          <a:xfrm>
            <a:off x="1143000" y="2514600"/>
            <a:ext cx="6705599" cy="4114800"/>
          </a:xfrm>
          <a:prstGeom prst="rect">
            <a:avLst/>
          </a:prstGeom>
          <a:noFill/>
          <a:ln w="9525">
            <a:noFill/>
            <a:miter lim="800000"/>
            <a:headEnd/>
            <a:tailEnd/>
          </a:ln>
          <a:effectLst/>
        </p:spPr>
      </p:pic>
    </p:spTree>
    <p:extLst>
      <p:ext uri="{BB962C8B-B14F-4D97-AF65-F5344CB8AC3E}">
        <p14:creationId xmlns:p14="http://schemas.microsoft.com/office/powerpoint/2010/main" xmlns="" val="3232799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28600" y="1447800"/>
            <a:ext cx="8915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Learning grammar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rules doesn't have to be complicated if you take advantage of the many free English grammar teaching tools available online. There are several reasons why you might want to improve your understanding of the rules of grammar. For example: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Without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good grammar</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clear communication is nearly impossible. Proper grammar keeps you from being misunderstood while expressing your thoughts and ideas.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Writing and speaking correctly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gives you the appearance of credibility. If you're attempting to build a reputation as an expert in your profession, this is extremely important.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Other people consider good grammar to be a mark of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aptitude, astuteness and education.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Don't allow strangers to form a pessimistic impression of you based on your poor communication skills.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3" descr="C:\Users\admin\Desktop\g1.png"/>
          <p:cNvPicPr>
            <a:picLocks noChangeAspect="1" noChangeArrowheads="1"/>
          </p:cNvPicPr>
          <p:nvPr/>
        </p:nvPicPr>
        <p:blipFill>
          <a:blip r:embed="rId3"/>
          <a:srcRect/>
          <a:stretch>
            <a:fillRect/>
          </a:stretch>
        </p:blipFill>
        <p:spPr bwMode="auto">
          <a:xfrm>
            <a:off x="0" y="0"/>
            <a:ext cx="9144000" cy="1828800"/>
          </a:xfrm>
          <a:prstGeom prst="rect">
            <a:avLst/>
          </a:prstGeom>
          <a:noFill/>
        </p:spPr>
      </p:pic>
    </p:spTree>
    <p:extLst>
      <p:ext uri="{BB962C8B-B14F-4D97-AF65-F5344CB8AC3E}">
        <p14:creationId xmlns:p14="http://schemas.microsoft.com/office/powerpoint/2010/main" xmlns="" val="3961496384"/>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1"/>
            <a:ext cx="8382000" cy="4062651"/>
          </a:xfrm>
          <a:prstGeom prst="rect">
            <a:avLst/>
          </a:prstGeom>
        </p:spPr>
        <p:txBody>
          <a:bodyPr wrap="square">
            <a:spAutoFit/>
          </a:bodyPr>
          <a:lstStyle/>
          <a:p>
            <a:pPr algn="just"/>
            <a:r>
              <a:rPr lang="en-US" sz="2400" dirty="0" smtClean="0"/>
              <a:t>Mostly people spend all of their time studying grammar and memorizing lists of words instead of actually going out there and putting what they’ve </a:t>
            </a:r>
            <a:r>
              <a:rPr lang="en-US" sz="2400" dirty="0" smtClean="0">
                <a:solidFill>
                  <a:srgbClr val="FF0000"/>
                </a:solidFill>
              </a:rPr>
              <a:t>learned into practice</a:t>
            </a:r>
            <a:r>
              <a:rPr lang="en-US" sz="2400" dirty="0" smtClean="0"/>
              <a:t>. </a:t>
            </a:r>
          </a:p>
          <a:p>
            <a:pPr algn="just"/>
            <a:r>
              <a:rPr lang="en-US" sz="2400" dirty="0" smtClean="0"/>
              <a:t>Anyone who’s taken the thrust and moved away from home to study English, or moved abroad to work or travel, will tell you just how quickly their </a:t>
            </a:r>
            <a:r>
              <a:rPr lang="en-US" sz="2400" dirty="0" smtClean="0">
                <a:solidFill>
                  <a:srgbClr val="FF0000"/>
                </a:solidFill>
              </a:rPr>
              <a:t>English skills improve</a:t>
            </a:r>
            <a:r>
              <a:rPr lang="en-US" sz="2400" dirty="0" smtClean="0"/>
              <a:t>. </a:t>
            </a:r>
          </a:p>
          <a:p>
            <a:pPr algn="just"/>
            <a:r>
              <a:rPr lang="en-US" sz="2400" dirty="0" smtClean="0"/>
              <a:t>While studying the written language is still hugely important, especially for improving your grammar and building your vocabulary, the most </a:t>
            </a:r>
            <a:r>
              <a:rPr lang="en-US" sz="2400" dirty="0" smtClean="0">
                <a:solidFill>
                  <a:srgbClr val="FF0000"/>
                </a:solidFill>
              </a:rPr>
              <a:t>effective learning </a:t>
            </a:r>
            <a:r>
              <a:rPr lang="en-US" sz="2400" dirty="0" smtClean="0"/>
              <a:t>still happens face-to-face.</a:t>
            </a:r>
          </a:p>
          <a:p>
            <a:pPr algn="just"/>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0" y="4953000"/>
            <a:ext cx="72390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22219877"/>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33801" y="2286001"/>
            <a:ext cx="5029199"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937" name="Rectangle 1"/>
          <p:cNvSpPr>
            <a:spLocks noChangeArrowheads="1"/>
          </p:cNvSpPr>
          <p:nvPr/>
        </p:nvSpPr>
        <p:spPr bwMode="auto">
          <a:xfrm>
            <a:off x="0" y="-609600"/>
            <a:ext cx="3950953"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Grammar challenges but brings more </a:t>
            </a:r>
            <a:r>
              <a:rPr kumimoji="0" lang="en-US" sz="2400" b="0" i="0" u="none" strike="noStrike" cap="none" normalizeH="0" baseline="0" dirty="0" smtClean="0">
                <a:ln>
                  <a:noFill/>
                </a:ln>
                <a:solidFill>
                  <a:srgbClr val="FF0066"/>
                </a:solidFill>
                <a:effectLst/>
                <a:latin typeface="Times New Roman" pitchFamily="18" charset="0"/>
                <a:ea typeface="Times New Roman" pitchFamily="18" charset="0"/>
                <a:cs typeface="Times New Roman" pitchFamily="18" charset="0"/>
              </a:rPr>
              <a:t>benefit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a:t>
            </a:r>
            <a:r>
              <a:rPr kumimoji="0" lang="en-US" sz="2400" b="0" i="0" u="none" strike="noStrike" cap="none" normalizeH="0" baseline="0" dirty="0" smtClean="0">
                <a:ln>
                  <a:noFill/>
                </a:ln>
                <a:solidFill>
                  <a:srgbClr val="FF0066"/>
                </a:solidFill>
                <a:effectLst/>
                <a:latin typeface="Times New Roman" pitchFamily="18" charset="0"/>
                <a:ea typeface="Times New Roman" pitchFamily="18" charset="0"/>
                <a:cs typeface="Times New Roman" pitchFamily="18" charset="0"/>
              </a:rPr>
              <a:t>teaching concepts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on subject, verb, clause and phrases.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a:t>
            </a:r>
            <a:r>
              <a:rPr kumimoji="0" lang="en-US" sz="2400" b="0" i="0" u="none" strike="noStrike" cap="none" normalizeH="0" baseline="0" dirty="0" smtClean="0">
                <a:ln>
                  <a:noFill/>
                </a:ln>
                <a:solidFill>
                  <a:srgbClr val="FF0066"/>
                </a:solidFill>
                <a:effectLst/>
                <a:latin typeface="Times New Roman" pitchFamily="18" charset="0"/>
                <a:ea typeface="Times New Roman" pitchFamily="18" charset="0"/>
                <a:cs typeface="Times New Roman" pitchFamily="18" charset="0"/>
              </a:rPr>
              <a:t>teaching the translation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method.</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a:t>
            </a:r>
            <a:r>
              <a:rPr kumimoji="0" lang="en-US" sz="2400" b="0" i="0" u="none" strike="noStrike" cap="none" normalizeH="0" baseline="0" dirty="0" smtClean="0">
                <a:ln>
                  <a:noFill/>
                </a:ln>
                <a:solidFill>
                  <a:srgbClr val="FF0066"/>
                </a:solidFill>
                <a:effectLst/>
                <a:latin typeface="Times New Roman" pitchFamily="18" charset="0"/>
                <a:ea typeface="Times New Roman" pitchFamily="18" charset="0"/>
                <a:cs typeface="Times New Roman" pitchFamily="18" charset="0"/>
              </a:rPr>
              <a:t>teaching bilingual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method.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a:t>
            </a:r>
            <a:r>
              <a:rPr kumimoji="0" lang="en-US" sz="2400" b="0" i="0" u="none" strike="noStrike" cap="none" normalizeH="0" baseline="0" dirty="0" smtClean="0">
                <a:ln>
                  <a:noFill/>
                </a:ln>
                <a:solidFill>
                  <a:srgbClr val="FF0066"/>
                </a:solidFill>
                <a:effectLst/>
                <a:latin typeface="Times New Roman" pitchFamily="18" charset="0"/>
                <a:ea typeface="Times New Roman" pitchFamily="18" charset="0"/>
                <a:cs typeface="Times New Roman" pitchFamily="18" charset="0"/>
              </a:rPr>
              <a:t>teaching structural approach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t>
            </a:r>
            <a:r>
              <a:rPr kumimoji="0" lang="en-US" sz="2400" b="0" i="0" u="none" strike="noStrike" cap="none" normalizeH="0" baseline="0" dirty="0" smtClean="0">
                <a:ln>
                  <a:noFill/>
                </a:ln>
                <a:solidFill>
                  <a:srgbClr val="FF0066"/>
                </a:solidFill>
                <a:effectLst/>
                <a:latin typeface="Times New Roman" pitchFamily="18" charset="0"/>
                <a:ea typeface="Times New Roman" pitchFamily="18" charset="0"/>
                <a:cs typeface="Times New Roman" pitchFamily="18" charset="0"/>
              </a:rPr>
              <a:t>traditional Methods.</a:t>
            </a:r>
            <a:endParaRPr kumimoji="0" lang="en-US" sz="2400" b="0" i="0" u="none" strike="noStrike" cap="none" normalizeH="0" baseline="0" dirty="0" smtClean="0">
              <a:ln>
                <a:noFill/>
              </a:ln>
              <a:solidFill>
                <a:srgbClr val="FF0066"/>
              </a:solidFill>
              <a:effectLst/>
              <a:latin typeface="Times New Roman" pitchFamily="18" charset="0"/>
              <a:cs typeface="Times New Roman" pitchFamily="18"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xmlns="" val="59562379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9800"/>
            <a:ext cx="7408333" cy="3916363"/>
          </a:xfrm>
        </p:spPr>
        <p:txBody>
          <a:bodyPr>
            <a:normAutofit fontScale="92500" lnSpcReduction="20000"/>
          </a:bodyPr>
          <a:lstStyle/>
          <a:p>
            <a:pPr marL="0" lvl="0" indent="0" algn="just">
              <a:buNone/>
            </a:pPr>
            <a:endParaRPr lang="en-US" dirty="0" smtClean="0"/>
          </a:p>
          <a:p>
            <a:pPr marL="0" lvl="0" indent="0" algn="just">
              <a:buNone/>
            </a:pPr>
            <a:r>
              <a:rPr lang="en-US" sz="2600" dirty="0" smtClean="0"/>
              <a:t>If </a:t>
            </a:r>
            <a:r>
              <a:rPr lang="en-US" sz="2600" dirty="0"/>
              <a:t>you want to learn English-speaking skill, </a:t>
            </a:r>
            <a:r>
              <a:rPr lang="en-US" sz="2600" dirty="0">
                <a:solidFill>
                  <a:srgbClr val="FF0000"/>
                </a:solidFill>
              </a:rPr>
              <a:t>first</a:t>
            </a:r>
            <a:r>
              <a:rPr lang="en-US" sz="2600" dirty="0"/>
              <a:t> you have to </a:t>
            </a:r>
            <a:r>
              <a:rPr lang="en-US" sz="2600" dirty="0">
                <a:solidFill>
                  <a:srgbClr val="FF0000"/>
                </a:solidFill>
              </a:rPr>
              <a:t>listen carefully </a:t>
            </a:r>
            <a:r>
              <a:rPr lang="en-US" sz="2600" dirty="0"/>
              <a:t>to native English speaker everyday. Most people try to read textbook to study English grammar rules, but actually, you cannot learn the correct English pronunciation of the words by just </a:t>
            </a:r>
            <a:r>
              <a:rPr lang="en-US" sz="2600" dirty="0" smtClean="0"/>
              <a:t>reading </a:t>
            </a:r>
            <a:r>
              <a:rPr lang="en-US" sz="2600" dirty="0"/>
              <a:t>it. </a:t>
            </a:r>
            <a:endParaRPr lang="en-US" sz="2600" dirty="0" smtClean="0"/>
          </a:p>
          <a:p>
            <a:pPr marL="0" lvl="0" indent="0" algn="just">
              <a:buNone/>
            </a:pPr>
            <a:r>
              <a:rPr lang="en-US" sz="2600" dirty="0" smtClean="0"/>
              <a:t>You </a:t>
            </a:r>
            <a:r>
              <a:rPr lang="en-US" sz="2600" dirty="0"/>
              <a:t>should listen to how native English speakers pronounce their words and observe their mouth movements. </a:t>
            </a:r>
            <a:r>
              <a:rPr lang="en-US" sz="2600" dirty="0" smtClean="0">
                <a:solidFill>
                  <a:srgbClr val="FF0000"/>
                </a:solidFill>
              </a:rPr>
              <a:t>Second</a:t>
            </a:r>
            <a:r>
              <a:rPr lang="en-US" sz="2600" dirty="0" smtClean="0"/>
              <a:t>, If </a:t>
            </a:r>
            <a:r>
              <a:rPr lang="en-US" sz="2600" dirty="0"/>
              <a:t>you've got enough </a:t>
            </a:r>
            <a:r>
              <a:rPr lang="en-US" sz="2600" dirty="0">
                <a:solidFill>
                  <a:srgbClr val="FF0000"/>
                </a:solidFill>
              </a:rPr>
              <a:t>self-motivation</a:t>
            </a:r>
            <a:r>
              <a:rPr lang="en-US" sz="2600" dirty="0"/>
              <a:t>, it is possible brush up your language skills in your spare time.  </a:t>
            </a:r>
            <a:endParaRPr lang="ar-SA" sz="2600" dirty="0"/>
          </a:p>
        </p:txBody>
      </p:sp>
      <p:sp>
        <p:nvSpPr>
          <p:cNvPr id="3" name="Title 2"/>
          <p:cNvSpPr>
            <a:spLocks noGrp="1"/>
          </p:cNvSpPr>
          <p:nvPr>
            <p:ph type="title"/>
          </p:nvPr>
        </p:nvSpPr>
        <p:spPr/>
        <p:txBody>
          <a:bodyPr/>
          <a:lstStyle/>
          <a:p>
            <a:endParaRPr lang="ar-SA" b="1" dirty="0"/>
          </a:p>
        </p:txBody>
      </p:sp>
      <p:pic>
        <p:nvPicPr>
          <p:cNvPr id="4" name="Picture 2" descr="C:\Users\admin\Desktop\g4.jpg"/>
          <p:cNvPicPr>
            <a:picLocks noChangeAspect="1" noChangeArrowheads="1"/>
          </p:cNvPicPr>
          <p:nvPr/>
        </p:nvPicPr>
        <p:blipFill>
          <a:blip r:embed="rId2" cstate="print"/>
          <a:srcRect/>
          <a:stretch>
            <a:fillRect/>
          </a:stretch>
        </p:blipFill>
        <p:spPr bwMode="auto">
          <a:xfrm>
            <a:off x="152400" y="228600"/>
            <a:ext cx="8610600" cy="1371600"/>
          </a:xfrm>
          <a:prstGeom prst="rect">
            <a:avLst/>
          </a:prstGeom>
          <a:noFill/>
        </p:spPr>
      </p:pic>
    </p:spTree>
    <p:extLst>
      <p:ext uri="{BB962C8B-B14F-4D97-AF65-F5344CB8AC3E}">
        <p14:creationId xmlns:p14="http://schemas.microsoft.com/office/powerpoint/2010/main" xmlns="" val="1829588940"/>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371600"/>
            <a:ext cx="4572000" cy="1681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91200" y="3657600"/>
            <a:ext cx="335280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28600" y="2971800"/>
            <a:ext cx="5334000" cy="3539430"/>
          </a:xfrm>
          <a:prstGeom prst="rect">
            <a:avLst/>
          </a:prstGeom>
        </p:spPr>
        <p:txBody>
          <a:bodyPr wrap="square">
            <a:spAutoFit/>
          </a:bodyPr>
          <a:lstStyle/>
          <a:p>
            <a:pPr algn="just"/>
            <a:r>
              <a:rPr lang="en-US" sz="2800" dirty="0" smtClean="0"/>
              <a:t>When you’re surrounded by people who don’t speak your native language, you have no choice but to overcome your fears – your fear of making mistakes, of being shy, of sounding foolish – all things that stand in the way of your language learning</a:t>
            </a:r>
            <a:r>
              <a:rPr lang="en-US" dirty="0" smtClean="0"/>
              <a:t>. </a:t>
            </a:r>
            <a:endParaRPr lang="en-US" dirty="0"/>
          </a:p>
        </p:txBody>
      </p:sp>
    </p:spTree>
    <p:extLst>
      <p:ext uri="{BB962C8B-B14F-4D97-AF65-F5344CB8AC3E}">
        <p14:creationId xmlns:p14="http://schemas.microsoft.com/office/powerpoint/2010/main" xmlns="" val="23174617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393393622.1118I want to learn English . but ......... (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1393393622.1118I want to learn English . but ......... (3)</Template>
  <TotalTime>339</TotalTime>
  <Words>2217</Words>
  <Application>Microsoft Office PowerPoint</Application>
  <PresentationFormat>On-screen Show (4:3)</PresentationFormat>
  <Paragraphs>161</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1393393622.1118I want to learn English . but ......... (3)</vt:lpstr>
      <vt:lpstr>Importance of English Grammar in Speaking and Writing</vt:lpstr>
      <vt:lpstr>The importance of learning English</vt:lpstr>
      <vt:lpstr>English as the medium of Instruction</vt:lpstr>
      <vt:lpstr>Learn English</vt:lpstr>
      <vt:lpstr>Slide 5</vt:lpstr>
      <vt:lpstr>Slide 6</vt:lpstr>
      <vt:lpstr>Slide 7</vt:lpstr>
      <vt:lpstr>Slide 8</vt:lpstr>
      <vt:lpstr>Slide 9</vt:lpstr>
      <vt:lpstr>Slide 10</vt:lpstr>
      <vt:lpstr>Slide 11</vt:lpstr>
      <vt:lpstr>Learn English</vt:lpstr>
      <vt:lpstr>Learn English</vt:lpstr>
      <vt:lpstr>Think in English</vt:lpstr>
      <vt:lpstr>Slide 15</vt:lpstr>
      <vt:lpstr>Overcoming your fear of speaking English</vt:lpstr>
      <vt:lpstr>Slide 17</vt:lpstr>
      <vt:lpstr>Slide 18</vt:lpstr>
      <vt:lpstr>Slide 19</vt:lpstr>
      <vt:lpstr>Slide 20</vt:lpstr>
      <vt:lpstr>Slide 21</vt:lpstr>
      <vt:lpstr>More Opportunities </vt:lpstr>
      <vt:lpstr>Importance of Grammar</vt:lpstr>
      <vt:lpstr>Grammar</vt:lpstr>
      <vt:lpstr>Making Yourself Understood</vt:lpstr>
      <vt:lpstr>Making yourself understood</vt:lpstr>
      <vt:lpstr>Four Basic Skills</vt:lpstr>
      <vt:lpstr>Slide 28</vt:lpstr>
      <vt:lpstr>Learning a Language</vt:lpstr>
      <vt:lpstr> Murdering the English Language </vt:lpstr>
      <vt:lpstr>Sample Leave Applications</vt:lpstr>
      <vt:lpstr>Sample Leave Applications </vt:lpstr>
      <vt:lpstr>Colloquial English</vt:lpstr>
      <vt:lpstr>Not Easy to be an  English Teacher</vt:lpstr>
      <vt:lpstr>English Grammar Class </vt:lpstr>
      <vt:lpstr>Students Intelligence</vt:lpstr>
      <vt:lpstr>Slide 37</vt:lpstr>
      <vt:lpstr>The Essential of Grammar</vt:lpstr>
      <vt:lpstr>  How is Grammar useful in the real world for both Speaking and Writing? </vt:lpstr>
      <vt:lpstr> It s time to  say thank you for your patience listening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English Grammar in Speaking and Writing</dc:title>
  <dc:creator>User</dc:creator>
  <cp:lastModifiedBy>riazahamed</cp:lastModifiedBy>
  <cp:revision>89</cp:revision>
  <dcterms:created xsi:type="dcterms:W3CDTF">2018-02-09T11:05:04Z</dcterms:created>
  <dcterms:modified xsi:type="dcterms:W3CDTF">2018-03-09T09:05:23Z</dcterms:modified>
</cp:coreProperties>
</file>