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4"/>
  </p:notesMasterIdLst>
  <p:sldIdLst>
    <p:sldId id="256" r:id="rId2"/>
    <p:sldId id="257" r:id="rId3"/>
    <p:sldId id="261" r:id="rId4"/>
    <p:sldId id="428" r:id="rId5"/>
    <p:sldId id="259" r:id="rId6"/>
    <p:sldId id="260" r:id="rId7"/>
    <p:sldId id="262" r:id="rId8"/>
    <p:sldId id="263" r:id="rId9"/>
    <p:sldId id="264" r:id="rId10"/>
    <p:sldId id="304" r:id="rId11"/>
    <p:sldId id="305" r:id="rId12"/>
    <p:sldId id="306" r:id="rId13"/>
    <p:sldId id="307" r:id="rId14"/>
    <p:sldId id="309" r:id="rId15"/>
    <p:sldId id="310" r:id="rId16"/>
    <p:sldId id="319" r:id="rId17"/>
    <p:sldId id="311" r:id="rId18"/>
    <p:sldId id="318" r:id="rId19"/>
    <p:sldId id="313" r:id="rId20"/>
    <p:sldId id="316" r:id="rId21"/>
    <p:sldId id="321" r:id="rId22"/>
    <p:sldId id="322" r:id="rId23"/>
    <p:sldId id="325" r:id="rId24"/>
    <p:sldId id="429" r:id="rId25"/>
    <p:sldId id="433" r:id="rId26"/>
    <p:sldId id="434" r:id="rId27"/>
    <p:sldId id="435" r:id="rId28"/>
    <p:sldId id="436" r:id="rId29"/>
    <p:sldId id="437" r:id="rId30"/>
    <p:sldId id="439" r:id="rId31"/>
    <p:sldId id="438" r:id="rId32"/>
    <p:sldId id="440" r:id="rId33"/>
    <p:sldId id="482" r:id="rId34"/>
    <p:sldId id="477" r:id="rId35"/>
    <p:sldId id="478" r:id="rId36"/>
    <p:sldId id="479" r:id="rId37"/>
    <p:sldId id="441" r:id="rId38"/>
    <p:sldId id="442" r:id="rId39"/>
    <p:sldId id="445" r:id="rId40"/>
    <p:sldId id="446" r:id="rId41"/>
    <p:sldId id="480" r:id="rId42"/>
    <p:sldId id="447" r:id="rId43"/>
    <p:sldId id="481" r:id="rId44"/>
    <p:sldId id="443" r:id="rId45"/>
    <p:sldId id="448" r:id="rId46"/>
    <p:sldId id="449" r:id="rId47"/>
    <p:sldId id="451" r:id="rId48"/>
    <p:sldId id="454" r:id="rId49"/>
    <p:sldId id="452" r:id="rId50"/>
    <p:sldId id="453" r:id="rId51"/>
    <p:sldId id="459" r:id="rId52"/>
    <p:sldId id="457" r:id="rId53"/>
    <p:sldId id="460" r:id="rId54"/>
    <p:sldId id="461" r:id="rId55"/>
    <p:sldId id="462" r:id="rId56"/>
    <p:sldId id="465" r:id="rId57"/>
    <p:sldId id="484" r:id="rId58"/>
    <p:sldId id="466" r:id="rId59"/>
    <p:sldId id="467" r:id="rId60"/>
    <p:sldId id="468" r:id="rId61"/>
    <p:sldId id="469" r:id="rId62"/>
    <p:sldId id="47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681" autoAdjust="0"/>
  </p:normalViewPr>
  <p:slideViewPr>
    <p:cSldViewPr>
      <p:cViewPr varScale="1">
        <p:scale>
          <a:sx n="73" d="100"/>
          <a:sy n="73" d="100"/>
        </p:scale>
        <p:origin x="-13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theme" Target="theme/theme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3ECE-2927-4EB0-AD98-7B9AAC61B60D}" type="datetimeFigureOut">
              <a:rPr lang="en-US" smtClean="0"/>
              <a:pPr/>
              <a:t>2/12/2026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AFA69-C201-4A28-BA05-35B57610F014}" type="slidenum">
              <a:rPr lang="en-US" smtClean="0"/>
              <a:pPr/>
              <a:t>‹#›</a:t>
            </a:fld>
            <a:endParaRPr lang="en-US"/>
          </a:p>
        </p:txBody>
      </p:sp>
    </p:spTree>
    <p:extLst>
      <p:ext uri="{BB962C8B-B14F-4D97-AF65-F5344CB8AC3E}">
        <p14:creationId xmlns:p14="http://schemas.microsoft.com/office/powerpoint/2010/main" val="144807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REST is the architectural style of the Web (implemented by URIs, HTTP and standardized media types, such as HTML and Extensible Markup Language (XML)) and uses URIs for identifying resources on the Web. It abstracts services in a uniform interface (HTTP’s methods) from their application-specific semantics and provides mechanisms for clients to select the best possible representations for interactions.</a:t>
            </a:r>
          </a:p>
          <a:p>
            <a:endParaRPr lang="en-US" dirty="0"/>
          </a:p>
        </p:txBody>
      </p:sp>
      <p:sp>
        <p:nvSpPr>
          <p:cNvPr id="4" name="Slide Number Placeholder 3"/>
          <p:cNvSpPr>
            <a:spLocks noGrp="1"/>
          </p:cNvSpPr>
          <p:nvPr>
            <p:ph type="sldNum" sz="quarter" idx="10"/>
          </p:nvPr>
        </p:nvSpPr>
        <p:spPr/>
        <p:txBody>
          <a:bodyPr/>
          <a:lstStyle/>
          <a:p>
            <a:fld id="{018AFA69-C201-4A28-BA05-35B57610F01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8AFA69-C201-4A28-BA05-35B57610F014}"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Metaphysics is the study of reality and existence, who we are, and what our purpose is. </a:t>
            </a:r>
            <a:endParaRPr lang="en-US" dirty="0"/>
          </a:p>
        </p:txBody>
      </p:sp>
      <p:sp>
        <p:nvSpPr>
          <p:cNvPr id="4" name="Slide Number Placeholder 3"/>
          <p:cNvSpPr>
            <a:spLocks noGrp="1"/>
          </p:cNvSpPr>
          <p:nvPr>
            <p:ph type="sldNum" sz="quarter" idx="10"/>
          </p:nvPr>
        </p:nvSpPr>
        <p:spPr/>
        <p:txBody>
          <a:bodyPr/>
          <a:lstStyle/>
          <a:p>
            <a:fld id="{018AFA69-C201-4A28-BA05-35B57610F014}"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First-order logic uses quantified variables over non-logical objects, and allows the use of sentences that contain variables,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 so that rather than propositions such as "</a:t>
            </a:r>
            <a:r>
              <a:rPr lang="en-US" sz="1200" b="1" i="0" kern="1200" dirty="0">
                <a:solidFill>
                  <a:schemeClr val="accent2"/>
                </a:solidFill>
                <a:latin typeface="+mn-lt"/>
                <a:ea typeface="+mn-ea"/>
                <a:cs typeface="+mn-cs"/>
              </a:rPr>
              <a:t>Socrates is a man</a:t>
            </a:r>
            <a:r>
              <a:rPr lang="en-US" sz="1200" b="0" i="0" kern="1200" dirty="0">
                <a:solidFill>
                  <a:schemeClr val="tx1"/>
                </a:solidFill>
                <a:latin typeface="+mn-lt"/>
                <a:ea typeface="+mn-ea"/>
                <a:cs typeface="+mn-cs"/>
              </a:rPr>
              <a:t>", one can have expressions in the form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there exists x such that x is Socrates and x is a man</a:t>
            </a:r>
            <a:r>
              <a:rPr lang="en-US" sz="1200" b="0" i="0" kern="1200" dirty="0">
                <a:solidFill>
                  <a:schemeClr val="tx1"/>
                </a:solidFill>
                <a:latin typeface="+mn-lt"/>
                <a:ea typeface="+mn-ea"/>
                <a:cs typeface="+mn-cs"/>
              </a:rPr>
              <a:t>", where "there exists" is a quantifier,</a:t>
            </a:r>
          </a:p>
          <a:p>
            <a:endParaRPr lang="en-US" sz="12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mn-cs"/>
              </a:rPr>
              <a:t>Axiom:</a:t>
            </a:r>
            <a:r>
              <a:rPr lang="en-US" sz="1200" b="0" i="0" kern="1200" dirty="0">
                <a:solidFill>
                  <a:schemeClr val="tx1"/>
                </a:solidFill>
                <a:latin typeface="+mn-lt"/>
                <a:ea typeface="+mn-ea"/>
                <a:cs typeface="+mn-cs"/>
              </a:rPr>
              <a:t> an established rule or principle or a self-evident truth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cites the </a:t>
            </a:r>
            <a:r>
              <a:rPr lang="en-US" sz="1200" b="0" i="1" kern="1200" dirty="0">
                <a:solidFill>
                  <a:schemeClr val="tx1"/>
                </a:solidFill>
                <a:latin typeface="+mn-lt"/>
                <a:ea typeface="+mn-ea"/>
                <a:cs typeface="+mn-cs"/>
              </a:rPr>
              <a:t>axiom</a:t>
            </a:r>
            <a:r>
              <a:rPr lang="en-US" sz="1200" b="0" i="0" kern="1200" dirty="0">
                <a:solidFill>
                  <a:schemeClr val="tx1"/>
                </a:solidFill>
                <a:latin typeface="+mn-lt"/>
                <a:ea typeface="+mn-ea"/>
                <a:cs typeface="+mn-cs"/>
              </a:rPr>
              <a:t> "</a:t>
            </a:r>
            <a:r>
              <a:rPr lang="en-US" sz="1200" b="1" i="0" kern="1200" dirty="0">
                <a:solidFill>
                  <a:schemeClr val="tx1"/>
                </a:solidFill>
                <a:latin typeface="+mn-lt"/>
                <a:ea typeface="+mn-ea"/>
                <a:cs typeface="+mn-cs"/>
              </a:rPr>
              <a:t>no one gives what he does not have</a:t>
            </a:r>
            <a:r>
              <a:rPr lang="en-US" sz="1200" b="0" i="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18AFA69-C201-4A28-BA05-35B57610F014}"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TL- Top Layer </a:t>
            </a:r>
          </a:p>
          <a:p>
            <a:r>
              <a:rPr lang="en-US" dirty="0"/>
              <a:t>Elicitation: Producing Information</a:t>
            </a:r>
          </a:p>
        </p:txBody>
      </p:sp>
      <p:sp>
        <p:nvSpPr>
          <p:cNvPr id="4" name="Slide Number Placeholder 3"/>
          <p:cNvSpPr>
            <a:spLocks noGrp="1"/>
          </p:cNvSpPr>
          <p:nvPr>
            <p:ph type="sldNum" sz="quarter" idx="10"/>
          </p:nvPr>
        </p:nvSpPr>
        <p:spPr/>
        <p:txBody>
          <a:bodyPr/>
          <a:lstStyle/>
          <a:p>
            <a:fld id="{018AFA69-C201-4A28-BA05-35B57610F014}" type="slidenum">
              <a:rPr lang="en-US" smtClean="0"/>
              <a:pPr/>
              <a:t>48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Recently</a:t>
            </a:r>
            <a:r>
              <a:rPr lang="en-US" b="1" dirty="0"/>
              <a:t>, Do-it-Yourself </a:t>
            </a:r>
            <a:r>
              <a:rPr lang="en-US" dirty="0"/>
              <a:t>as a phenomenon has, again, started to take the central stage in research and development. To understand why this is the case, several things can be learned from the history of </a:t>
            </a:r>
            <a:r>
              <a:rPr lang="en-US" dirty="0" err="1"/>
              <a:t>DiY</a:t>
            </a:r>
            <a:r>
              <a:rPr lang="en-US" dirty="0"/>
              <a:t> and can be projected onto how the phenomenon could be perceived in the future.</a:t>
            </a:r>
          </a:p>
        </p:txBody>
      </p:sp>
      <p:sp>
        <p:nvSpPr>
          <p:cNvPr id="4" name="Slide Number Placeholder 3"/>
          <p:cNvSpPr>
            <a:spLocks noGrp="1"/>
          </p:cNvSpPr>
          <p:nvPr>
            <p:ph type="sldNum" sz="quarter" idx="10"/>
          </p:nvPr>
        </p:nvSpPr>
        <p:spPr/>
        <p:txBody>
          <a:bodyPr/>
          <a:lstStyle/>
          <a:p>
            <a:fld id="{018AFA69-C201-4A28-BA05-35B57610F014}"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2/12/2026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2/12/2026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8.wmf" /><Relationship Id="rId7" Type="http://schemas.openxmlformats.org/officeDocument/2006/relationships/image" Target="../media/image11.jpeg" /><Relationship Id="rId2" Type="http://schemas.openxmlformats.org/officeDocument/2006/relationships/oleObject" Target="../embeddings/oleObject1.bin" /><Relationship Id="rId1" Type="http://schemas.openxmlformats.org/officeDocument/2006/relationships/slideLayout" Target="../slideLayouts/slideLayout2.xml" /><Relationship Id="rId6" Type="http://schemas.openxmlformats.org/officeDocument/2006/relationships/image" Target="../media/image10.png" /><Relationship Id="rId5" Type="http://schemas.openxmlformats.org/officeDocument/2006/relationships/image" Target="../media/image9.wmf" /><Relationship Id="rId4" Type="http://schemas.openxmlformats.org/officeDocument/2006/relationships/oleObject" Target="../embeddings/oleObject2.bin"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12.wmf" /><Relationship Id="rId7" Type="http://schemas.openxmlformats.org/officeDocument/2006/relationships/image" Target="../media/image15.jpeg" /><Relationship Id="rId2" Type="http://schemas.openxmlformats.org/officeDocument/2006/relationships/oleObject" Target="../embeddings/oleObject3.bin" /><Relationship Id="rId1" Type="http://schemas.openxmlformats.org/officeDocument/2006/relationships/slideLayout" Target="../slideLayouts/slideLayout2.xml" /><Relationship Id="rId6" Type="http://schemas.openxmlformats.org/officeDocument/2006/relationships/image" Target="../media/image14.jpeg" /><Relationship Id="rId5" Type="http://schemas.openxmlformats.org/officeDocument/2006/relationships/image" Target="../media/image13.wmf" /><Relationship Id="rId4" Type="http://schemas.openxmlformats.org/officeDocument/2006/relationships/oleObject" Target="../embeddings/oleObject4.bin" /></Relationships>
</file>

<file path=ppt/slides/_rels/slide41.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1"/>
            <a:ext cx="8763000" cy="1829761"/>
          </a:xfrm>
        </p:spPr>
        <p:txBody>
          <a:bodyPr>
            <a:normAutofit fontScale="90000"/>
          </a:bodyPr>
          <a:lstStyle/>
          <a:p>
            <a:pPr algn="ctr"/>
            <a:r>
              <a:rPr lang="en-US" sz="4000" dirty="0">
                <a:solidFill>
                  <a:srgbClr val="C00000"/>
                </a:solidFill>
                <a:latin typeface="Algerian" pitchFamily="82" charset="0"/>
              </a:rPr>
              <a:t>From the Internet of Things to the Web of Things: </a:t>
            </a:r>
            <a:br>
              <a:rPr lang="en-US" dirty="0">
                <a:latin typeface="Algerian" pitchFamily="82" charset="0"/>
              </a:rPr>
            </a:br>
            <a:r>
              <a:rPr lang="en-US" sz="3100" dirty="0">
                <a:solidFill>
                  <a:srgbClr val="00B050"/>
                </a:solidFill>
                <a:latin typeface="Algerian" pitchFamily="82" charset="0"/>
              </a:rPr>
              <a:t>Resource Oriented Architecture and Best Practices</a:t>
            </a:r>
            <a:endParaRPr lang="en-US" sz="4400" dirty="0">
              <a:solidFill>
                <a:srgbClr val="00B05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791200"/>
          </a:xfrm>
        </p:spPr>
        <p:txBody>
          <a:bodyPr>
            <a:normAutofit/>
          </a:bodyPr>
          <a:lstStyle/>
          <a:p>
            <a:pPr algn="just">
              <a:spcBef>
                <a:spcPts val="0"/>
              </a:spcBef>
              <a:spcAft>
                <a:spcPts val="1200"/>
              </a:spcAft>
            </a:pPr>
            <a:r>
              <a:rPr lang="en-US" sz="2000" dirty="0"/>
              <a:t>Even though there are many web standards and design principles that are leveraged for smart things, there are many open challenges remain.</a:t>
            </a:r>
          </a:p>
          <a:p>
            <a:pPr algn="just">
              <a:spcBef>
                <a:spcPts val="0"/>
              </a:spcBef>
              <a:spcAft>
                <a:spcPts val="1200"/>
              </a:spcAft>
            </a:pPr>
            <a:r>
              <a:rPr lang="en-US" sz="2000" dirty="0"/>
              <a:t>Three such challenges discussed are</a:t>
            </a:r>
          </a:p>
          <a:p>
            <a:pPr marL="880110" lvl="1" indent="-514350" algn="just">
              <a:spcBef>
                <a:spcPts val="0"/>
              </a:spcBef>
              <a:spcAft>
                <a:spcPts val="1200"/>
              </a:spcAft>
              <a:buFont typeface="+mj-lt"/>
              <a:buAutoNum type="arabicPeriod"/>
            </a:pPr>
            <a:r>
              <a:rPr lang="en-US" sz="2000" dirty="0"/>
              <a:t>Needs for </a:t>
            </a:r>
            <a:r>
              <a:rPr lang="en-US" sz="2000" b="1" dirty="0">
                <a:solidFill>
                  <a:srgbClr val="00B0F0"/>
                </a:solidFill>
              </a:rPr>
              <a:t>real-time data </a:t>
            </a:r>
            <a:r>
              <a:rPr lang="en-US" sz="2000" dirty="0"/>
              <a:t>of many smart things applications.</a:t>
            </a:r>
          </a:p>
          <a:p>
            <a:pPr marL="880110" lvl="1" indent="-514350" algn="just">
              <a:spcBef>
                <a:spcPts val="0"/>
              </a:spcBef>
              <a:spcAft>
                <a:spcPts val="1200"/>
              </a:spcAft>
              <a:buFont typeface="+mj-lt"/>
              <a:buAutoNum type="arabicPeriod"/>
            </a:pPr>
            <a:r>
              <a:rPr lang="en-US" sz="2000" b="1" dirty="0">
                <a:solidFill>
                  <a:srgbClr val="00B0F0"/>
                </a:solidFill>
              </a:rPr>
              <a:t>Finding and understanding services</a:t>
            </a:r>
            <a:r>
              <a:rPr lang="en-US" sz="2000" dirty="0"/>
              <a:t> available in a global Web of Things.</a:t>
            </a:r>
          </a:p>
          <a:p>
            <a:pPr marL="880110" lvl="1" indent="-514350" algn="just">
              <a:spcBef>
                <a:spcPts val="0"/>
              </a:spcBef>
              <a:spcAft>
                <a:spcPts val="1200"/>
              </a:spcAft>
              <a:buFont typeface="+mj-lt"/>
              <a:buAutoNum type="arabicPeriod"/>
            </a:pPr>
            <a:r>
              <a:rPr lang="en-US" sz="2000" dirty="0"/>
              <a:t>Mechanisms for </a:t>
            </a:r>
            <a:r>
              <a:rPr lang="en-US" sz="2000" b="1" dirty="0">
                <a:solidFill>
                  <a:srgbClr val="00B0F0"/>
                </a:solidFill>
              </a:rPr>
              <a:t>sharing smart things</a:t>
            </a:r>
            <a:r>
              <a:rPr lang="en-US" sz="2000" dirty="0"/>
              <a:t>.  </a:t>
            </a:r>
          </a:p>
        </p:txBody>
      </p:sp>
      <p:sp>
        <p:nvSpPr>
          <p:cNvPr id="3" name="Title 2"/>
          <p:cNvSpPr>
            <a:spLocks noGrp="1"/>
          </p:cNvSpPr>
          <p:nvPr>
            <p:ph type="title"/>
          </p:nvPr>
        </p:nvSpPr>
        <p:spPr>
          <a:xfrm>
            <a:off x="457200" y="274638"/>
            <a:ext cx="8229600" cy="715962"/>
          </a:xfrm>
        </p:spPr>
        <p:txBody>
          <a:bodyPr>
            <a:noAutofit/>
          </a:bodyPr>
          <a:lstStyle/>
          <a:p>
            <a:r>
              <a:rPr lang="en-US" sz="2400" dirty="0">
                <a:solidFill>
                  <a:srgbClr val="FF0000"/>
                </a:solidFill>
              </a:rPr>
              <a:t>5.5 Advanced Concepts: The Future Web of Things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p:spPr>
        <p:txBody>
          <a:bodyPr>
            <a:normAutofit/>
          </a:bodyPr>
          <a:lstStyle/>
          <a:p>
            <a:pPr algn="just">
              <a:spcAft>
                <a:spcPts val="1200"/>
              </a:spcAft>
            </a:pPr>
            <a:r>
              <a:rPr lang="en-US" sz="1800" b="1" dirty="0">
                <a:solidFill>
                  <a:srgbClr val="FF0000"/>
                </a:solidFill>
              </a:rPr>
              <a:t>HTTP is a stateless client/server protocol</a:t>
            </a:r>
            <a:r>
              <a:rPr lang="en-US" sz="1800" b="1" dirty="0">
                <a:solidFill>
                  <a:srgbClr val="00B0F0"/>
                </a:solidFill>
              </a:rPr>
              <a:t>, This interaction model is well-suited for control-oriented applications where clients read/write data from/to embedded devices. </a:t>
            </a:r>
          </a:p>
          <a:p>
            <a:pPr algn="just">
              <a:spcAft>
                <a:spcPts val="1200"/>
              </a:spcAft>
            </a:pPr>
            <a:r>
              <a:rPr lang="en-US" sz="1800" dirty="0"/>
              <a:t>However, this client initiated interaction models seem inappropriate for bi-directional event-based and streaming systems, where data must be sent asynchronously to the clients as soon as it is produced. </a:t>
            </a:r>
          </a:p>
          <a:p>
            <a:pPr algn="just">
              <a:spcAft>
                <a:spcPts val="1200"/>
              </a:spcAft>
            </a:pPr>
            <a:r>
              <a:rPr lang="en-US" sz="1800" dirty="0"/>
              <a:t>Many scenarios must deal with real-time information to combine stored or streaming data from various sources to detect spatial or temporal patterns, as is the case in many environmental monitoring applications. </a:t>
            </a:r>
          </a:p>
          <a:p>
            <a:pPr algn="just">
              <a:spcAft>
                <a:spcPts val="1200"/>
              </a:spcAft>
            </a:pPr>
            <a:r>
              <a:rPr lang="en-US" sz="1800" dirty="0"/>
              <a:t>As mentioned before, using syndication protocols, such as </a:t>
            </a:r>
            <a:r>
              <a:rPr lang="en-US" sz="1800" b="1" dirty="0">
                <a:solidFill>
                  <a:srgbClr val="00B0F0"/>
                </a:solidFill>
              </a:rPr>
              <a:t>Atom, improves the model when monitoring, since devices can publish data asynchronously using </a:t>
            </a:r>
            <a:r>
              <a:rPr lang="en-US" sz="1800" b="1" dirty="0" err="1">
                <a:solidFill>
                  <a:srgbClr val="FF0000"/>
                </a:solidFill>
              </a:rPr>
              <a:t>AtomPub</a:t>
            </a:r>
            <a:r>
              <a:rPr lang="en-US" sz="1800" b="1" dirty="0">
                <a:solidFill>
                  <a:srgbClr val="FF0000"/>
                </a:solidFill>
              </a:rPr>
              <a:t> </a:t>
            </a:r>
            <a:r>
              <a:rPr lang="en-US" sz="1800" b="1" dirty="0">
                <a:solidFill>
                  <a:srgbClr val="00B0F0"/>
                </a:solidFill>
              </a:rPr>
              <a:t>on an intermediate server or Smart Gateway. </a:t>
            </a:r>
          </a:p>
          <a:p>
            <a:pPr algn="just">
              <a:spcAft>
                <a:spcPts val="1200"/>
              </a:spcAft>
            </a:pPr>
            <a:endParaRPr lang="en-US" sz="1800" dirty="0"/>
          </a:p>
        </p:txBody>
      </p:sp>
      <p:sp>
        <p:nvSpPr>
          <p:cNvPr id="3" name="Title 2"/>
          <p:cNvSpPr>
            <a:spLocks noGrp="1"/>
          </p:cNvSpPr>
          <p:nvPr>
            <p:ph type="title"/>
          </p:nvPr>
        </p:nvSpPr>
        <p:spPr>
          <a:xfrm>
            <a:off x="609600" y="685800"/>
            <a:ext cx="8229600" cy="563562"/>
          </a:xfrm>
        </p:spPr>
        <p:txBody>
          <a:bodyPr>
            <a:normAutofit/>
          </a:bodyPr>
          <a:lstStyle/>
          <a:p>
            <a:r>
              <a:rPr lang="en-US" sz="2400" dirty="0">
                <a:solidFill>
                  <a:srgbClr val="FF0000"/>
                </a:solidFill>
              </a:rPr>
              <a:t>5.5.1 Real-Time Web of Things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229600" cy="5943600"/>
          </a:xfrm>
        </p:spPr>
        <p:txBody>
          <a:bodyPr>
            <a:noAutofit/>
          </a:bodyPr>
          <a:lstStyle/>
          <a:p>
            <a:pPr algn="just">
              <a:spcAft>
                <a:spcPts val="1200"/>
              </a:spcAft>
            </a:pPr>
            <a:r>
              <a:rPr lang="en-US" sz="1800" dirty="0"/>
              <a:t>Nevertheless, clients still have to pull data from Atom servers. Web streaming media protocols have enabled transmission of potentially infinite data objects, such as Internet radio stations. </a:t>
            </a:r>
          </a:p>
          <a:p>
            <a:pPr algn="just">
              <a:spcAft>
                <a:spcPts val="1200"/>
              </a:spcAft>
            </a:pPr>
            <a:r>
              <a:rPr lang="en-US" sz="1800" dirty="0"/>
              <a:t>Sensor streams are similar to streaming media in this respect. However, streaming media mainly support play and pause commands, which is insufficient for sensor streams where more elaborate control commands are needed. </a:t>
            </a:r>
          </a:p>
          <a:p>
            <a:pPr algn="just">
              <a:spcAft>
                <a:spcPts val="1200"/>
              </a:spcAft>
            </a:pPr>
            <a:r>
              <a:rPr lang="en-US" sz="1800" b="1" dirty="0">
                <a:solidFill>
                  <a:srgbClr val="00B0F0"/>
                </a:solidFill>
              </a:rPr>
              <a:t>The </a:t>
            </a:r>
            <a:r>
              <a:rPr lang="en-US" sz="1800" b="1" dirty="0">
                <a:solidFill>
                  <a:srgbClr val="FF0000"/>
                </a:solidFill>
              </a:rPr>
              <a:t>Extensible Messaging and Presence Protocol (XMPP) </a:t>
            </a:r>
            <a:r>
              <a:rPr lang="en-US" sz="1800" b="1" dirty="0">
                <a:solidFill>
                  <a:srgbClr val="00B0F0"/>
                </a:solidFill>
              </a:rPr>
              <a:t>is an open standard for real-time communication based on exchanges of XML messages, and powers a wide range of applications including instant messaging. </a:t>
            </a:r>
          </a:p>
          <a:p>
            <a:pPr algn="just">
              <a:spcAft>
                <a:spcPts val="1200"/>
              </a:spcAft>
            </a:pPr>
            <a:r>
              <a:rPr lang="en-US" sz="1800" dirty="0"/>
              <a:t>Although widely used and successful, XMPP is a fairly complex standard, which is often too heavy for the limited resources of embedded devices used in sensor networks.</a:t>
            </a:r>
          </a:p>
          <a:p>
            <a:pPr algn="just">
              <a:spcAft>
                <a:spcPts val="1200"/>
              </a:spcAft>
            </a:pPr>
            <a:r>
              <a:rPr lang="en-US" sz="1800" dirty="0"/>
              <a:t>An alternative type of Web applications that attempt to eliminate the limitations of the traditional HTTP polling has become increasingly popular. </a:t>
            </a:r>
          </a:p>
          <a:p>
            <a:pPr algn="just">
              <a:spcAft>
                <a:spcPts val="1200"/>
              </a:spcAft>
            </a:pPr>
            <a:endParaRPr lang="en-US" sz="1800" b="1" dirty="0">
              <a:solidFill>
                <a:srgbClr val="00B0F0"/>
              </a:solidFill>
            </a:endParaRPr>
          </a:p>
          <a:p>
            <a:pPr algn="just">
              <a:spcAft>
                <a:spcPts val="1200"/>
              </a:spcAft>
            </a:pP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324600"/>
          </a:xfrm>
        </p:spPr>
        <p:txBody>
          <a:bodyPr>
            <a:noAutofit/>
          </a:bodyPr>
          <a:lstStyle/>
          <a:p>
            <a:pPr algn="just">
              <a:spcAft>
                <a:spcPts val="1200"/>
              </a:spcAft>
            </a:pPr>
            <a:r>
              <a:rPr lang="en-US" sz="1800" b="1" dirty="0">
                <a:solidFill>
                  <a:srgbClr val="00B0F0"/>
                </a:solidFill>
              </a:rPr>
              <a:t>This model, called </a:t>
            </a:r>
            <a:r>
              <a:rPr lang="en-US" sz="1800" b="1" dirty="0">
                <a:solidFill>
                  <a:srgbClr val="FF0000"/>
                </a:solidFill>
              </a:rPr>
              <a:t>Comet </a:t>
            </a:r>
            <a:r>
              <a:rPr lang="en-US" sz="1800" dirty="0"/>
              <a:t>(also called HTTP streaming or server push),</a:t>
            </a:r>
            <a:r>
              <a:rPr lang="en-US" sz="1800" b="1" dirty="0">
                <a:solidFill>
                  <a:srgbClr val="00B0F0"/>
                </a:solidFill>
              </a:rPr>
              <a:t> enables a Web server to push data back to the browser without the client requesting it explicitly. </a:t>
            </a:r>
          </a:p>
          <a:p>
            <a:pPr algn="just">
              <a:spcAft>
                <a:spcPts val="1200"/>
              </a:spcAft>
            </a:pPr>
            <a:r>
              <a:rPr lang="en-US" sz="1800" dirty="0"/>
              <a:t>Since browsers are not designed with server-sent events in mind, Web application developers have tried to work around several specification loopholes to implement Comet-like behavior, each with different benefits and drawbacks. </a:t>
            </a:r>
          </a:p>
          <a:p>
            <a:pPr algn="just">
              <a:spcAft>
                <a:spcPts val="1200"/>
              </a:spcAft>
            </a:pPr>
            <a:r>
              <a:rPr lang="en-US" sz="1800" dirty="0"/>
              <a:t>One general idea is that a Web server does not terminate the TCP connection after response data has been served to a client, but leaves the connection open to send further events. </a:t>
            </a:r>
          </a:p>
          <a:p>
            <a:pPr algn="just">
              <a:spcAft>
                <a:spcPts val="1200"/>
              </a:spcAft>
            </a:pPr>
            <a:r>
              <a:rPr lang="en-US" sz="1800" dirty="0"/>
              <a:t>The recent developments in Web techniques have allowed to build efficient and scalable publish/subscribe systems, It is suggested that a Web-based pub/sub model could be used to connect sensor networks with applications. </a:t>
            </a:r>
            <a:r>
              <a:rPr lang="en-US" sz="1800" b="1" dirty="0" err="1">
                <a:solidFill>
                  <a:srgbClr val="FF0000"/>
                </a:solidFill>
              </a:rPr>
              <a:t>PubSubHubbub</a:t>
            </a:r>
            <a:r>
              <a:rPr lang="en-US" sz="1800" b="1" dirty="0">
                <a:solidFill>
                  <a:srgbClr val="FF0000"/>
                </a:solidFill>
              </a:rPr>
              <a:t> (</a:t>
            </a:r>
            <a:r>
              <a:rPr lang="en-US" sz="1800" b="1" dirty="0" err="1">
                <a:solidFill>
                  <a:srgbClr val="FF0000"/>
                </a:solidFill>
              </a:rPr>
              <a:t>PuSH</a:t>
            </a:r>
            <a:r>
              <a:rPr lang="en-US" sz="1800" b="1" dirty="0">
                <a:solidFill>
                  <a:srgbClr val="FF0000"/>
                </a:solidFill>
              </a:rPr>
              <a:t>) </a:t>
            </a:r>
            <a:r>
              <a:rPr lang="en-US" sz="1800" b="1" dirty="0">
                <a:solidFill>
                  <a:srgbClr val="00B0F0"/>
                </a:solidFill>
              </a:rPr>
              <a:t>is a simple, open pub/sub protocol as an extension to Atom and RSS. </a:t>
            </a:r>
          </a:p>
          <a:p>
            <a:pPr algn="just">
              <a:spcAft>
                <a:spcPts val="1200"/>
              </a:spcAft>
            </a:pPr>
            <a:r>
              <a:rPr lang="en-US" sz="1800" dirty="0"/>
              <a:t>Parties (servers) speaking the </a:t>
            </a:r>
            <a:r>
              <a:rPr lang="en-US" sz="1800" dirty="0" err="1"/>
              <a:t>PuSH</a:t>
            </a:r>
            <a:r>
              <a:rPr lang="en-US" sz="1800" dirty="0"/>
              <a:t> protocol can get near-instant notifications (via callbacks) when a feed they are interested in is updated. </a:t>
            </a:r>
          </a:p>
          <a:p>
            <a:pPr algn="just">
              <a:spcAft>
                <a:spcPts val="1200"/>
              </a:spcAft>
            </a:pPr>
            <a:endParaRPr lang="en-US" sz="1800" dirty="0"/>
          </a:p>
          <a:p>
            <a:pPr algn="just">
              <a:spcAft>
                <a:spcPts val="1200"/>
              </a:spcAft>
            </a:pPr>
            <a:endParaRPr lang="en-US" sz="1800" b="1" dirty="0">
              <a:solidFill>
                <a:srgbClr val="00B0F0"/>
              </a:solidFill>
            </a:endParaRPr>
          </a:p>
          <a:p>
            <a:pPr algn="just">
              <a:spcAft>
                <a:spcPts val="1200"/>
              </a:spcAft>
            </a:pP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715000"/>
          </a:xfrm>
        </p:spPr>
        <p:txBody>
          <a:bodyPr>
            <a:noAutofit/>
          </a:bodyPr>
          <a:lstStyle/>
          <a:p>
            <a:pPr algn="just">
              <a:spcAft>
                <a:spcPts val="1200"/>
              </a:spcAft>
            </a:pPr>
            <a:r>
              <a:rPr lang="en-US" sz="1800" dirty="0"/>
              <a:t>Another major challenge for a global Web of Things is searching and finding relevant devices among billions of smart things that will be connected to the Web. </a:t>
            </a:r>
          </a:p>
          <a:p>
            <a:pPr algn="just">
              <a:spcAft>
                <a:spcPts val="1200"/>
              </a:spcAft>
            </a:pPr>
            <a:r>
              <a:rPr lang="en-US" sz="1800" dirty="0"/>
              <a:t>Finding them by browsing HTML pages with hyperlinks is literally impossible in this case, hence the idea of searching for smart things. </a:t>
            </a:r>
          </a:p>
          <a:p>
            <a:pPr algn="just">
              <a:spcAft>
                <a:spcPts val="1200"/>
              </a:spcAft>
            </a:pPr>
            <a:r>
              <a:rPr lang="en-US" sz="1800" dirty="0"/>
              <a:t>Searching for things is significantly more complicated than searching for documents, as things are tightly bound to contextual information, such as location, are often moving from one context to another, and have no obvious easily </a:t>
            </a:r>
            <a:r>
              <a:rPr lang="en-US" sz="1800" dirty="0" err="1"/>
              <a:t>indexable</a:t>
            </a:r>
            <a:r>
              <a:rPr lang="en-US" sz="1800" dirty="0"/>
              <a:t> properties, such as human readable text in the case of documents. </a:t>
            </a:r>
          </a:p>
          <a:p>
            <a:pPr algn="just">
              <a:spcAft>
                <a:spcPts val="1200"/>
              </a:spcAft>
            </a:pPr>
            <a:r>
              <a:rPr lang="en-US" sz="1800" dirty="0"/>
              <a:t>Beyond location, smart things need a mechanism to describe themselves and their services to be (automatically) discovered and used. </a:t>
            </a:r>
          </a:p>
          <a:p>
            <a:pPr algn="just">
              <a:spcAft>
                <a:spcPts val="1200"/>
              </a:spcAft>
            </a:pPr>
            <a:r>
              <a:rPr lang="en-US" sz="1800" dirty="0"/>
              <a:t>But what is the best way to describe a thing on the Web so that both, humans and machines, can understand what services it provides? </a:t>
            </a:r>
          </a:p>
        </p:txBody>
      </p:sp>
      <p:sp>
        <p:nvSpPr>
          <p:cNvPr id="3" name="Title 2"/>
          <p:cNvSpPr>
            <a:spLocks noGrp="1"/>
          </p:cNvSpPr>
          <p:nvPr>
            <p:ph type="title"/>
          </p:nvPr>
        </p:nvSpPr>
        <p:spPr>
          <a:xfrm>
            <a:off x="457200" y="274638"/>
            <a:ext cx="8229600" cy="563562"/>
          </a:xfrm>
        </p:spPr>
        <p:txBody>
          <a:bodyPr>
            <a:noAutofit/>
          </a:bodyPr>
          <a:lstStyle/>
          <a:p>
            <a:r>
              <a:rPr lang="en-US" sz="2400" dirty="0">
                <a:solidFill>
                  <a:srgbClr val="FF0000"/>
                </a:solidFill>
              </a:rPr>
              <a:t>5.5.2 Finding and Describing Smart Things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943600"/>
          </a:xfrm>
        </p:spPr>
        <p:txBody>
          <a:bodyPr>
            <a:normAutofit/>
          </a:bodyPr>
          <a:lstStyle/>
          <a:p>
            <a:pPr algn="just">
              <a:spcAft>
                <a:spcPts val="1200"/>
              </a:spcAft>
            </a:pPr>
            <a:r>
              <a:rPr lang="en-US" sz="1800" dirty="0"/>
              <a:t>To overcome the limited descriptive power of resources on the Web, several languages have been proposed, such as </a:t>
            </a:r>
            <a:r>
              <a:rPr lang="en-US" sz="1800" b="1" dirty="0">
                <a:solidFill>
                  <a:srgbClr val="00B0F0"/>
                </a:solidFill>
              </a:rPr>
              <a:t>RDF(Resource Description Format) or </a:t>
            </a:r>
            <a:r>
              <a:rPr lang="en-US" sz="1800" b="1" dirty="0" err="1">
                <a:solidFill>
                  <a:srgbClr val="00B0F0"/>
                </a:solidFill>
              </a:rPr>
              <a:t>Microformats</a:t>
            </a:r>
            <a:r>
              <a:rPr lang="en-US" sz="1800" b="1" dirty="0">
                <a:solidFill>
                  <a:srgbClr val="00B0F0"/>
                </a:solidFill>
              </a:rPr>
              <a:t>,</a:t>
            </a:r>
            <a:r>
              <a:rPr lang="en-US" sz="1800" dirty="0"/>
              <a:t> designed for both, human and machines.</a:t>
            </a:r>
          </a:p>
          <a:p>
            <a:pPr algn="just">
              <a:spcAft>
                <a:spcPts val="1200"/>
              </a:spcAft>
            </a:pPr>
            <a:r>
              <a:rPr lang="en-US" sz="1800" dirty="0"/>
              <a:t> </a:t>
            </a:r>
            <a:r>
              <a:rPr lang="en-US" sz="1800" b="1" dirty="0" err="1">
                <a:solidFill>
                  <a:srgbClr val="FF0000"/>
                </a:solidFill>
              </a:rPr>
              <a:t>Microformats</a:t>
            </a:r>
            <a:r>
              <a:rPr lang="en-US" sz="1800" b="1" dirty="0">
                <a:solidFill>
                  <a:srgbClr val="00B0F0"/>
                </a:solidFill>
              </a:rPr>
              <a:t> provide a simple way to add semantics to Web resources. </a:t>
            </a:r>
          </a:p>
          <a:p>
            <a:pPr algn="just">
              <a:spcAft>
                <a:spcPts val="1200"/>
              </a:spcAft>
            </a:pPr>
            <a:r>
              <a:rPr lang="en-US" sz="1800" dirty="0"/>
              <a:t>There is not one single </a:t>
            </a:r>
            <a:r>
              <a:rPr lang="en-US" sz="1800" dirty="0" err="1"/>
              <a:t>Microformat</a:t>
            </a:r>
            <a:r>
              <a:rPr lang="en-US" sz="1800" dirty="0"/>
              <a:t>, but rather a number of them, each one for a particular domain; a “geo” and “</a:t>
            </a:r>
            <a:r>
              <a:rPr lang="en-US" sz="1800" dirty="0" err="1"/>
              <a:t>adr</a:t>
            </a:r>
            <a:r>
              <a:rPr lang="en-US" sz="1800" dirty="0"/>
              <a:t>” </a:t>
            </a:r>
            <a:r>
              <a:rPr lang="en-US" sz="1800" dirty="0" err="1"/>
              <a:t>microformat</a:t>
            </a:r>
            <a:r>
              <a:rPr lang="en-US" sz="1800" dirty="0"/>
              <a:t> for describing places or an “</a:t>
            </a:r>
            <a:r>
              <a:rPr lang="en-US" sz="1800" dirty="0" err="1"/>
              <a:t>hProduct</a:t>
            </a:r>
            <a:r>
              <a:rPr lang="en-US" sz="1800" dirty="0"/>
              <a:t>” and “</a:t>
            </a:r>
            <a:r>
              <a:rPr lang="en-US" sz="1800" dirty="0" err="1"/>
              <a:t>hReview</a:t>
            </a:r>
            <a:r>
              <a:rPr lang="en-US" sz="1800" dirty="0"/>
              <a:t>” </a:t>
            </a:r>
            <a:r>
              <a:rPr lang="en-US" sz="1800" dirty="0" err="1"/>
              <a:t>microformat</a:t>
            </a:r>
            <a:r>
              <a:rPr lang="en-US" sz="1800" dirty="0"/>
              <a:t> for describing products.</a:t>
            </a:r>
          </a:p>
          <a:p>
            <a:pPr algn="just">
              <a:spcAft>
                <a:spcPts val="1200"/>
              </a:spcAft>
            </a:pPr>
            <a:r>
              <a:rPr lang="en-US" sz="1800" dirty="0"/>
              <a:t>Each </a:t>
            </a:r>
            <a:r>
              <a:rPr lang="en-US" sz="1800" dirty="0" err="1"/>
              <a:t>Microformat</a:t>
            </a:r>
            <a:r>
              <a:rPr lang="en-US" sz="1800" dirty="0"/>
              <a:t> undergoes a “standardization” process that ensures its content to be widely understood and used, if accepted. </a:t>
            </a:r>
          </a:p>
          <a:p>
            <a:pPr algn="just">
              <a:spcAft>
                <a:spcPts val="1200"/>
              </a:spcAft>
            </a:pPr>
            <a:r>
              <a:rPr lang="en-US" sz="1800" dirty="0" err="1"/>
              <a:t>Microformats</a:t>
            </a:r>
            <a:r>
              <a:rPr lang="en-US" sz="1800" dirty="0"/>
              <a:t> are especially interesting in a Web of Things for two reasons; first they are directly embedded into Web pages and thus can be used to semantically annotate the HTML representation of a thing’s </a:t>
            </a:r>
            <a:r>
              <a:rPr lang="en-US" sz="1800" dirty="0" err="1"/>
              <a:t>RESTful</a:t>
            </a:r>
            <a:r>
              <a:rPr lang="en-US" sz="1800" dirty="0"/>
              <a:t> API. </a:t>
            </a:r>
          </a:p>
          <a:p>
            <a:pPr algn="just">
              <a:spcAft>
                <a:spcPts val="1200"/>
              </a:spcAft>
            </a:pP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867400"/>
          </a:xfrm>
        </p:spPr>
        <p:txBody>
          <a:bodyPr>
            <a:normAutofit/>
          </a:bodyPr>
          <a:lstStyle/>
          <a:p>
            <a:pPr algn="just">
              <a:spcAft>
                <a:spcPts val="1200"/>
              </a:spcAft>
            </a:pPr>
            <a:r>
              <a:rPr lang="en-US" sz="1800" dirty="0"/>
              <a:t>Secondly, </a:t>
            </a:r>
            <a:r>
              <a:rPr lang="en-US" sz="1800" dirty="0" err="1"/>
              <a:t>Microformats</a:t>
            </a:r>
            <a:r>
              <a:rPr lang="en-US" sz="1800" dirty="0"/>
              <a:t> (as well as </a:t>
            </a:r>
            <a:r>
              <a:rPr lang="en-US" sz="1800" dirty="0" err="1"/>
              <a:t>RDFa</a:t>
            </a:r>
            <a:r>
              <a:rPr lang="en-US" sz="1800" dirty="0"/>
              <a:t>) are increasingly supported by search engines, such as Google and Yahoo, where it is used to enhance the search results. </a:t>
            </a:r>
          </a:p>
          <a:p>
            <a:pPr algn="just">
              <a:spcAft>
                <a:spcPts val="1200"/>
              </a:spcAft>
            </a:pPr>
            <a:r>
              <a:rPr lang="en-US" sz="1800" dirty="0"/>
              <a:t>For example, the “Geo” </a:t>
            </a:r>
            <a:r>
              <a:rPr lang="en-US" sz="1800" dirty="0" err="1"/>
              <a:t>microformat</a:t>
            </a:r>
            <a:r>
              <a:rPr lang="en-US" sz="1800" dirty="0"/>
              <a:t> could be used to localize search results close to you or, in our context, to localize smart things in your direct vicinity.</a:t>
            </a:r>
          </a:p>
          <a:p>
            <a:pPr algn="just">
              <a:spcAft>
                <a:spcPts val="1200"/>
              </a:spcAft>
            </a:pPr>
            <a:r>
              <a:rPr lang="en-US" sz="1800" dirty="0"/>
              <a:t>As an example, in Figure we use 5 </a:t>
            </a:r>
            <a:r>
              <a:rPr lang="en-US" sz="1800" dirty="0" err="1"/>
              <a:t>microformats</a:t>
            </a:r>
            <a:r>
              <a:rPr lang="en-US" sz="1800" dirty="0"/>
              <a:t> to describe a Sun SPOT and embed this semantic information directly in the HTML representation of the SPOT resources localize smart things in your direct vicinity.</a:t>
            </a:r>
          </a:p>
        </p:txBody>
      </p:sp>
      <p:pic>
        <p:nvPicPr>
          <p:cNvPr id="3" name="Picture 2"/>
          <p:cNvPicPr>
            <a:picLocks noChangeAspect="1" noChangeArrowheads="1"/>
          </p:cNvPicPr>
          <p:nvPr/>
        </p:nvPicPr>
        <p:blipFill>
          <a:blip r:embed="rId2"/>
          <a:srcRect/>
          <a:stretch>
            <a:fillRect/>
          </a:stretch>
        </p:blipFill>
        <p:spPr bwMode="auto">
          <a:xfrm>
            <a:off x="3429000" y="3886200"/>
            <a:ext cx="4923691" cy="2667000"/>
          </a:xfrm>
          <a:prstGeom prst="rect">
            <a:avLst/>
          </a:prstGeom>
          <a:noFill/>
          <a:ln w="9525">
            <a:noFill/>
            <a:miter lim="800000"/>
            <a:headEnd/>
            <a:tailEnd/>
          </a:ln>
          <a:effectLst/>
        </p:spPr>
      </p:pic>
      <p:sp>
        <p:nvSpPr>
          <p:cNvPr id="4" name="Rectangle 3"/>
          <p:cNvSpPr/>
          <p:nvPr/>
        </p:nvSpPr>
        <p:spPr>
          <a:xfrm>
            <a:off x="457200" y="4572000"/>
            <a:ext cx="2895600" cy="1323439"/>
          </a:xfrm>
          <a:prstGeom prst="rect">
            <a:avLst/>
          </a:prstGeom>
        </p:spPr>
        <p:txBody>
          <a:bodyPr wrap="square">
            <a:spAutoFit/>
          </a:bodyPr>
          <a:lstStyle/>
          <a:p>
            <a:r>
              <a:rPr lang="en-US" sz="1600" dirty="0"/>
              <a:t>Compound </a:t>
            </a:r>
            <a:r>
              <a:rPr lang="en-US" sz="1600" dirty="0" err="1"/>
              <a:t>Microformats</a:t>
            </a:r>
            <a:r>
              <a:rPr lang="en-US" sz="1600" dirty="0"/>
              <a:t> for Describing a Sun SPOT Using the Geo, </a:t>
            </a:r>
            <a:r>
              <a:rPr lang="en-US" sz="1600" dirty="0" err="1"/>
              <a:t>hCard</a:t>
            </a:r>
            <a:r>
              <a:rPr lang="en-US" sz="1600" dirty="0"/>
              <a:t>, </a:t>
            </a:r>
            <a:r>
              <a:rPr lang="en-US" sz="1600" dirty="0" err="1"/>
              <a:t>hProduct</a:t>
            </a:r>
            <a:r>
              <a:rPr lang="en-US" sz="1600" dirty="0"/>
              <a:t> and </a:t>
            </a:r>
            <a:r>
              <a:rPr lang="en-US" sz="1600" dirty="0" err="1"/>
              <a:t>hReview</a:t>
            </a:r>
            <a:r>
              <a:rPr lang="en-US" sz="1600" dirty="0"/>
              <a:t> </a:t>
            </a:r>
            <a:r>
              <a:rPr lang="en-US" sz="1600" dirty="0" err="1"/>
              <a:t>Microformats</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6019800"/>
          </a:xfrm>
        </p:spPr>
        <p:txBody>
          <a:bodyPr>
            <a:noAutofit/>
          </a:bodyPr>
          <a:lstStyle/>
          <a:p>
            <a:pPr algn="just">
              <a:spcAft>
                <a:spcPts val="1200"/>
              </a:spcAft>
            </a:pPr>
            <a:r>
              <a:rPr lang="en-US" sz="1600" dirty="0" err="1"/>
              <a:t>Mashup</a:t>
            </a:r>
            <a:r>
              <a:rPr lang="en-US" sz="1600" dirty="0"/>
              <a:t> developers often share their </a:t>
            </a:r>
            <a:r>
              <a:rPr lang="en-US" sz="1600" dirty="0" err="1"/>
              <a:t>mashups</a:t>
            </a:r>
            <a:r>
              <a:rPr lang="en-US" sz="1600" dirty="0"/>
              <a:t> on the Web and expose them through open APIs as well, making the service ecosystem grow with each application and </a:t>
            </a:r>
            <a:r>
              <a:rPr lang="en-US" sz="1600" dirty="0" err="1"/>
              <a:t>mashup</a:t>
            </a:r>
            <a:r>
              <a:rPr lang="en-US" sz="1600" dirty="0"/>
              <a:t>. </a:t>
            </a:r>
          </a:p>
          <a:p>
            <a:pPr algn="just">
              <a:spcAft>
                <a:spcPts val="1200"/>
              </a:spcAft>
            </a:pPr>
            <a:r>
              <a:rPr lang="en-US" sz="1600" dirty="0"/>
              <a:t>The following Figure shows the simplified component architecture of a </a:t>
            </a:r>
            <a:r>
              <a:rPr lang="en-US" sz="1600" dirty="0">
                <a:solidFill>
                  <a:srgbClr val="FF0000"/>
                </a:solidFill>
              </a:rPr>
              <a:t>Social Access Controller (SAC), </a:t>
            </a:r>
            <a:r>
              <a:rPr lang="en-US" sz="1600" dirty="0"/>
              <a:t>which serves as authentication proxy between clients and smart things. </a:t>
            </a:r>
          </a:p>
          <a:p>
            <a:pPr algn="just">
              <a:spcAft>
                <a:spcPts val="1200"/>
              </a:spcAft>
            </a:pPr>
            <a:r>
              <a:rPr lang="en-US" sz="1600" dirty="0"/>
              <a:t>However, enabling such an open model for a Web of Things requires a sharing mechanism for physical things supporting access control to the </a:t>
            </a:r>
            <a:r>
              <a:rPr lang="en-US" sz="1600" dirty="0" err="1"/>
              <a:t>RESTful</a:t>
            </a:r>
            <a:r>
              <a:rPr lang="en-US" sz="1600" dirty="0"/>
              <a:t> services provided by devices. </a:t>
            </a:r>
          </a:p>
          <a:p>
            <a:pPr algn="just">
              <a:spcAft>
                <a:spcPts val="1200"/>
              </a:spcAft>
            </a:pPr>
            <a:r>
              <a:rPr lang="en-US" sz="1600" dirty="0"/>
              <a:t>For example, one could share the energy consumption sensors in one’s house with the community. </a:t>
            </a:r>
          </a:p>
          <a:p>
            <a:pPr algn="just">
              <a:spcAft>
                <a:spcPts val="1200"/>
              </a:spcAft>
            </a:pPr>
            <a:r>
              <a:rPr lang="en-US" sz="1600" dirty="0"/>
              <a:t>However, this is a potentially risky process, given that these devices are part of our everyday life and their public sharing might result in serious privacy implications.</a:t>
            </a:r>
          </a:p>
        </p:txBody>
      </p:sp>
      <p:sp>
        <p:nvSpPr>
          <p:cNvPr id="3" name="Title 2"/>
          <p:cNvSpPr>
            <a:spLocks noGrp="1"/>
          </p:cNvSpPr>
          <p:nvPr>
            <p:ph type="title"/>
          </p:nvPr>
        </p:nvSpPr>
        <p:spPr>
          <a:xfrm>
            <a:off x="457200" y="274638"/>
            <a:ext cx="8229600" cy="487362"/>
          </a:xfrm>
        </p:spPr>
        <p:txBody>
          <a:bodyPr>
            <a:normAutofit/>
          </a:bodyPr>
          <a:lstStyle/>
          <a:p>
            <a:r>
              <a:rPr lang="en-US" sz="2400" dirty="0">
                <a:solidFill>
                  <a:srgbClr val="FF0000"/>
                </a:solidFill>
              </a:rPr>
              <a:t>5.5.3 Sharing Smart Things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04800" y="228600"/>
            <a:ext cx="8458200" cy="6172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867400"/>
          </a:xfrm>
        </p:spPr>
        <p:txBody>
          <a:bodyPr>
            <a:normAutofit/>
          </a:bodyPr>
          <a:lstStyle/>
          <a:p>
            <a:pPr algn="just">
              <a:spcAft>
                <a:spcPts val="1200"/>
              </a:spcAft>
            </a:pPr>
            <a:r>
              <a:rPr lang="en-US" sz="1800" dirty="0"/>
              <a:t>A promising solution is to leverage existing social structures of social networks (e.g., </a:t>
            </a:r>
            <a:r>
              <a:rPr lang="en-US" sz="1800" dirty="0" err="1"/>
              <a:t>Facebook</a:t>
            </a:r>
            <a:r>
              <a:rPr lang="en-US" sz="1800" dirty="0"/>
              <a:t>, </a:t>
            </a:r>
            <a:r>
              <a:rPr lang="en-US" sz="1800" dirty="0" err="1"/>
              <a:t>Linkedin</a:t>
            </a:r>
            <a:r>
              <a:rPr lang="en-US" sz="1800" dirty="0"/>
              <a:t>, Twitter, etc.) and their (open) APIs to share things. </a:t>
            </a:r>
          </a:p>
          <a:p>
            <a:pPr algn="just">
              <a:spcAft>
                <a:spcPts val="1200"/>
              </a:spcAft>
            </a:pPr>
            <a:r>
              <a:rPr lang="en-US" sz="1800" dirty="0"/>
              <a:t>Using social networks enables users to share things with people they know and trust (e.g., relatives, friends, colleagues, fellow researchers, etc.), without the need to recreate yet another social network or user database from scratch on a new online service. </a:t>
            </a:r>
          </a:p>
          <a:p>
            <a:pPr algn="just">
              <a:spcAft>
                <a:spcPts val="1200"/>
              </a:spcAft>
            </a:pPr>
            <a:r>
              <a:rPr lang="en-US" sz="1800" dirty="0"/>
              <a:t>you can use various well-known social networks to inform your friends about the sensors you shared with them by automatically posting messages to their profile or newsfeed.</a:t>
            </a:r>
          </a:p>
          <a:p>
            <a:pPr algn="just">
              <a:spcAft>
                <a:spcPts val="1200"/>
              </a:spcAft>
            </a:pPr>
            <a:r>
              <a:rPr lang="en-US" sz="1800" dirty="0"/>
              <a:t>The sharing process occurs in three phases. </a:t>
            </a:r>
          </a:p>
          <a:p>
            <a:pPr lvl="2" algn="just">
              <a:spcAft>
                <a:spcPts val="1200"/>
              </a:spcAft>
              <a:buNone/>
            </a:pPr>
            <a:r>
              <a:rPr lang="en-US" sz="1800" dirty="0">
                <a:solidFill>
                  <a:srgbClr val="FF0000"/>
                </a:solidFill>
              </a:rPr>
              <a:t>1.</a:t>
            </a:r>
            <a:r>
              <a:rPr lang="en-US" sz="1800" dirty="0"/>
              <a:t> First, the smart things owner accesses SAC by logging in, using at least one of his social networks credentials. SAC then uses delegated authentication with the social network to identify the owner. </a:t>
            </a:r>
          </a:p>
          <a:p>
            <a:pPr algn="just">
              <a:spcAft>
                <a:spcPts val="1200"/>
              </a:spcAft>
            </a:pPr>
            <a:endParaRPr lang="en-US" sz="1800" dirty="0"/>
          </a:p>
          <a:p>
            <a:pPr algn="just">
              <a:spcAft>
                <a:spcPts val="1200"/>
              </a:spcAft>
            </a:pP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35563"/>
          </a:xfrm>
        </p:spPr>
        <p:txBody>
          <a:bodyPr>
            <a:noAutofit/>
          </a:bodyPr>
          <a:lstStyle/>
          <a:p>
            <a:pPr algn="just">
              <a:spcAft>
                <a:spcPts val="1200"/>
              </a:spcAft>
            </a:pPr>
            <a:r>
              <a:rPr lang="en-US" sz="1600" dirty="0"/>
              <a:t>As more and more devices are getting connected to the Internet, the next logical step is to </a:t>
            </a:r>
            <a:r>
              <a:rPr lang="en-US" sz="1600" b="1" dirty="0">
                <a:solidFill>
                  <a:srgbClr val="0070C0"/>
                </a:solidFill>
              </a:rPr>
              <a:t>use the World Wide Web and its associated technologies as a platform for smart things</a:t>
            </a:r>
            <a:r>
              <a:rPr lang="en-US" sz="1600" dirty="0"/>
              <a:t>.</a:t>
            </a:r>
          </a:p>
          <a:p>
            <a:pPr algn="just">
              <a:spcAft>
                <a:spcPts val="1200"/>
              </a:spcAft>
            </a:pPr>
            <a:r>
              <a:rPr lang="en-US" sz="1600" dirty="0"/>
              <a:t>Cool Town project, </a:t>
            </a:r>
            <a:r>
              <a:rPr lang="en-US" sz="1600" dirty="0" err="1"/>
              <a:t>Kindberg</a:t>
            </a:r>
            <a:r>
              <a:rPr lang="en-US" sz="1600" dirty="0"/>
              <a:t> et al. (2002) proposed to </a:t>
            </a:r>
            <a:r>
              <a:rPr lang="en-US" sz="1600" b="1" dirty="0">
                <a:solidFill>
                  <a:srgbClr val="0070C0"/>
                </a:solidFill>
              </a:rPr>
              <a:t>link physical objects with Web pages</a:t>
            </a:r>
            <a:r>
              <a:rPr lang="en-US" sz="1600" dirty="0"/>
              <a:t> containing information and associated services. Using infrared interfaces or bar codes on objects, users could retrieve the URI of the associated page simply by interacting with the object. </a:t>
            </a:r>
          </a:p>
          <a:p>
            <a:pPr algn="just">
              <a:spcAft>
                <a:spcPts val="1200"/>
              </a:spcAft>
            </a:pPr>
            <a:r>
              <a:rPr lang="en-US" sz="1600" dirty="0"/>
              <a:t>Another way to use the Web for real-world objects is to </a:t>
            </a:r>
            <a:r>
              <a:rPr lang="en-US" sz="1600" b="1" dirty="0">
                <a:solidFill>
                  <a:srgbClr val="0070C0"/>
                </a:solidFill>
              </a:rPr>
              <a:t>incorporate smart things into a standardized Web service architecture </a:t>
            </a:r>
            <a:r>
              <a:rPr lang="en-US" sz="1600" dirty="0"/>
              <a:t>(using standards, such as SOAP, WSDL(Web Services Description language), UDDI(Universal Description, Discovery, and Integration )a way to publish and discover information)</a:t>
            </a:r>
          </a:p>
          <a:p>
            <a:pPr algn="just">
              <a:spcAft>
                <a:spcPts val="1200"/>
              </a:spcAft>
            </a:pPr>
            <a:r>
              <a:rPr lang="en-US" sz="1600" dirty="0"/>
              <a:t>Instead of these heavyweight Web services ((SOAP/WSDL, etc)often referred to as WS-* technologies, recent “</a:t>
            </a:r>
            <a:r>
              <a:rPr lang="en-US" sz="1600" b="1" dirty="0">
                <a:solidFill>
                  <a:srgbClr val="0070C0"/>
                </a:solidFill>
              </a:rPr>
              <a:t>Web of Things</a:t>
            </a:r>
            <a:r>
              <a:rPr lang="en-US" sz="1600" dirty="0"/>
              <a:t>” projects have explored simple embedded Hypertext Transfer Protocol </a:t>
            </a:r>
            <a:r>
              <a:rPr lang="en-US" sz="1600" b="1" dirty="0">
                <a:solidFill>
                  <a:srgbClr val="0070C0"/>
                </a:solidFill>
              </a:rPr>
              <a:t>(HTTP) servers and Web 2.0 </a:t>
            </a:r>
            <a:r>
              <a:rPr lang="en-US" sz="1600" dirty="0"/>
              <a:t>technologies.</a:t>
            </a:r>
          </a:p>
        </p:txBody>
      </p:sp>
      <p:sp>
        <p:nvSpPr>
          <p:cNvPr id="2" name="Title 1"/>
          <p:cNvSpPr>
            <a:spLocks noGrp="1"/>
          </p:cNvSpPr>
          <p:nvPr>
            <p:ph type="title"/>
          </p:nvPr>
        </p:nvSpPr>
        <p:spPr>
          <a:xfrm>
            <a:off x="457200" y="457200"/>
            <a:ext cx="8229600" cy="563562"/>
          </a:xfrm>
        </p:spPr>
        <p:txBody>
          <a:bodyPr>
            <a:noAutofit/>
          </a:bodyPr>
          <a:lstStyle/>
          <a:p>
            <a:pPr algn="ctr"/>
            <a:r>
              <a:rPr lang="en-US" sz="2800" dirty="0">
                <a:solidFill>
                  <a:srgbClr val="FF0000"/>
                </a:solidFill>
              </a:rPr>
              <a:t>5.1From the Internet of Things to the Web of Things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943600"/>
          </a:xfrm>
        </p:spPr>
        <p:txBody>
          <a:bodyPr>
            <a:normAutofit/>
          </a:bodyPr>
          <a:lstStyle/>
          <a:p>
            <a:pPr lvl="2" algn="just">
              <a:spcAft>
                <a:spcPts val="1200"/>
              </a:spcAft>
              <a:buNone/>
            </a:pPr>
            <a:r>
              <a:rPr lang="en-US" sz="1800" dirty="0">
                <a:solidFill>
                  <a:srgbClr val="FF0000"/>
                </a:solidFill>
              </a:rPr>
              <a:t>2. </a:t>
            </a:r>
            <a:r>
              <a:rPr lang="en-US" sz="1800" dirty="0"/>
              <a:t>Afterwards, the smart thing to be shared has to be crawled in order to identify the resources and capabilities of its </a:t>
            </a:r>
            <a:r>
              <a:rPr lang="en-US" sz="1800" dirty="0" err="1"/>
              <a:t>RESTful</a:t>
            </a:r>
            <a:r>
              <a:rPr lang="en-US" sz="1800" dirty="0"/>
              <a:t> services, i.e., which functionalities can be shared for that thing. </a:t>
            </a:r>
          </a:p>
          <a:p>
            <a:pPr lvl="2" algn="just">
              <a:spcAft>
                <a:spcPts val="1200"/>
              </a:spcAft>
              <a:buNone/>
            </a:pPr>
            <a:r>
              <a:rPr lang="en-US" sz="1800" dirty="0">
                <a:solidFill>
                  <a:srgbClr val="FF0000"/>
                </a:solidFill>
              </a:rPr>
              <a:t>3.</a:t>
            </a:r>
            <a:r>
              <a:rPr lang="en-US" sz="1800" dirty="0"/>
              <a:t> Finally, the user generates the access control list of the smart thing by selecting which friends can interact with what resource.</a:t>
            </a:r>
          </a:p>
          <a:p>
            <a:pPr algn="just">
              <a:spcAft>
                <a:spcPts val="1200"/>
              </a:spcAft>
            </a:pPr>
            <a:r>
              <a:rPr lang="en-US" sz="1800" dirty="0"/>
              <a:t>In case of Twitter it simply tweets a message to the trusted connection (e.g., “Rachel shared her </a:t>
            </a:r>
            <a:r>
              <a:rPr lang="en-US" sz="1800" dirty="0" err="1"/>
              <a:t>Ploggs</a:t>
            </a:r>
            <a:r>
              <a:rPr lang="en-US" sz="1800" dirty="0"/>
              <a:t> Energy sensors with you”). </a:t>
            </a:r>
          </a:p>
          <a:p>
            <a:pPr algn="just">
              <a:spcAft>
                <a:spcPts val="1200"/>
              </a:spcAft>
            </a:pPr>
            <a:r>
              <a:rPr lang="en-US" sz="1800" dirty="0"/>
              <a:t>The posted message also contains a link that redirects to the shared resource. </a:t>
            </a:r>
          </a:p>
          <a:p>
            <a:pPr algn="just">
              <a:spcAft>
                <a:spcPts val="1200"/>
              </a:spcAft>
            </a:pPr>
            <a:r>
              <a:rPr lang="en-US" sz="1800" dirty="0"/>
              <a:t>The link does not point to the smart thing directly but to an instance of SAC that acts as the authentication proxy.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407091"/>
          </a:xfrm>
        </p:spPr>
        <p:txBody>
          <a:bodyPr>
            <a:noAutofit/>
          </a:bodyPr>
          <a:lstStyle/>
          <a:p>
            <a:pPr algn="just">
              <a:spcAft>
                <a:spcPts val="1200"/>
              </a:spcAft>
            </a:pPr>
            <a:r>
              <a:rPr lang="en-US" sz="1800" b="1" dirty="0" err="1">
                <a:solidFill>
                  <a:srgbClr val="00B0F0"/>
                </a:solidFill>
              </a:rPr>
              <a:t>RESTful</a:t>
            </a:r>
            <a:r>
              <a:rPr lang="en-US" sz="1800" b="1" dirty="0">
                <a:solidFill>
                  <a:srgbClr val="00B0F0"/>
                </a:solidFill>
              </a:rPr>
              <a:t> applications </a:t>
            </a:r>
            <a:r>
              <a:rPr lang="en-US" sz="1800" dirty="0"/>
              <a:t>have rapidly become one of the most practical integration architectures, This makes it desirable to use Web standards for interacting with smart things. </a:t>
            </a:r>
          </a:p>
          <a:p>
            <a:pPr algn="just">
              <a:spcAft>
                <a:spcPts val="1200"/>
              </a:spcAft>
            </a:pPr>
            <a:r>
              <a:rPr lang="en-US" sz="1800" dirty="0"/>
              <a:t>Although </a:t>
            </a:r>
            <a:r>
              <a:rPr lang="en-US" sz="1800" b="1" dirty="0">
                <a:solidFill>
                  <a:srgbClr val="00B0F0"/>
                </a:solidFill>
              </a:rPr>
              <a:t>HTTP </a:t>
            </a:r>
            <a:r>
              <a:rPr lang="en-US" sz="1800" dirty="0"/>
              <a:t>introduces a communication overhead and increases average response latency, it is still sufficient for many pervasive scenarios where longer delays do not affect user experience.</a:t>
            </a:r>
          </a:p>
          <a:p>
            <a:pPr algn="just">
              <a:spcAft>
                <a:spcPts val="1200"/>
              </a:spcAft>
            </a:pPr>
            <a:r>
              <a:rPr lang="en-US" sz="1800" b="1" dirty="0">
                <a:solidFill>
                  <a:srgbClr val="00B0F0"/>
                </a:solidFill>
              </a:rPr>
              <a:t>Caching techniques</a:t>
            </a:r>
            <a:r>
              <a:rPr lang="en-US" sz="1800" dirty="0"/>
              <a:t> can significantly improve the performance of concurrent sensor data reading by using tools used for massively scalable Web sites</a:t>
            </a:r>
          </a:p>
          <a:p>
            <a:pPr algn="just">
              <a:spcAft>
                <a:spcPts val="1200"/>
              </a:spcAft>
            </a:pPr>
            <a:r>
              <a:rPr lang="en-US" sz="1800" dirty="0"/>
              <a:t>These techniques can be directly applied to Web devices, given that devices have </a:t>
            </a:r>
            <a:r>
              <a:rPr lang="en-US" sz="1800" b="1" dirty="0">
                <a:solidFill>
                  <a:srgbClr val="00B0F0"/>
                </a:solidFill>
              </a:rPr>
              <a:t>on-board HTTP support</a:t>
            </a:r>
            <a:r>
              <a:rPr lang="en-US" sz="1800" dirty="0"/>
              <a:t>. </a:t>
            </a:r>
          </a:p>
          <a:p>
            <a:pPr algn="just">
              <a:spcAft>
                <a:spcPts val="1200"/>
              </a:spcAft>
            </a:pPr>
            <a:r>
              <a:rPr lang="en-US" sz="1800" b="1" dirty="0">
                <a:solidFill>
                  <a:srgbClr val="00B0F0"/>
                </a:solidFill>
              </a:rPr>
              <a:t>Web 2.0 </a:t>
            </a:r>
            <a:r>
              <a:rPr lang="en-US" sz="1800" b="1" dirty="0" err="1">
                <a:solidFill>
                  <a:srgbClr val="00B0F0"/>
                </a:solidFill>
              </a:rPr>
              <a:t>mashups</a:t>
            </a:r>
            <a:r>
              <a:rPr lang="en-US" sz="1800" b="1" dirty="0">
                <a:solidFill>
                  <a:srgbClr val="00B0F0"/>
                </a:solidFill>
              </a:rPr>
              <a:t> </a:t>
            </a:r>
            <a:r>
              <a:rPr lang="en-US" sz="1800" dirty="0"/>
              <a:t>have significantly lowered the entry barrier for the development of Web applications, which is now accessible to non-programmers. </a:t>
            </a:r>
          </a:p>
          <a:p>
            <a:pPr algn="just">
              <a:spcAft>
                <a:spcPts val="1200"/>
              </a:spcAft>
            </a:pPr>
            <a:endParaRPr lang="en-US" sz="1600" dirty="0"/>
          </a:p>
        </p:txBody>
      </p:sp>
      <p:sp>
        <p:nvSpPr>
          <p:cNvPr id="3" name="Title 2"/>
          <p:cNvSpPr>
            <a:spLocks noGrp="1"/>
          </p:cNvSpPr>
          <p:nvPr>
            <p:ph type="title"/>
          </p:nvPr>
        </p:nvSpPr>
        <p:spPr>
          <a:xfrm>
            <a:off x="457200" y="274638"/>
            <a:ext cx="8229600" cy="792162"/>
          </a:xfrm>
        </p:spPr>
        <p:txBody>
          <a:bodyPr>
            <a:noAutofit/>
          </a:bodyPr>
          <a:lstStyle/>
          <a:p>
            <a:pPr algn="ctr"/>
            <a:r>
              <a:rPr lang="en-US" sz="2800" dirty="0">
                <a:solidFill>
                  <a:srgbClr val="FF0000"/>
                </a:solidFill>
              </a:rPr>
              <a:t>5.6 Discussing the Future Web of Things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562600"/>
          </a:xfrm>
        </p:spPr>
        <p:txBody>
          <a:bodyPr>
            <a:noAutofit/>
          </a:bodyPr>
          <a:lstStyle/>
          <a:p>
            <a:pPr algn="just">
              <a:spcAft>
                <a:spcPts val="1200"/>
              </a:spcAft>
            </a:pPr>
            <a:r>
              <a:rPr lang="en-US" sz="1800" b="1" dirty="0">
                <a:solidFill>
                  <a:srgbClr val="00B0F0"/>
                </a:solidFill>
              </a:rPr>
              <a:t>Web standards </a:t>
            </a:r>
            <a:r>
              <a:rPr lang="en-US" sz="1800" dirty="0"/>
              <a:t>allow any device to speak the same language as other services on the Web. </a:t>
            </a:r>
          </a:p>
          <a:p>
            <a:pPr algn="just">
              <a:spcAft>
                <a:spcPts val="1200"/>
              </a:spcAft>
            </a:pPr>
            <a:r>
              <a:rPr lang="en-US" sz="1800" dirty="0"/>
              <a:t>This makes the integration of the real-world with any other Web content much easier, so that physical things can be bookmarked, browsed, searched for, and used just like any other Web resource. </a:t>
            </a:r>
          </a:p>
          <a:p>
            <a:pPr algn="just">
              <a:spcAft>
                <a:spcPts val="1200"/>
              </a:spcAft>
            </a:pPr>
            <a:r>
              <a:rPr lang="en-US" sz="1800" dirty="0"/>
              <a:t>The developers mentioned a learning curve for REST but emphasized the fact that it was still rather simple and that once it was learnt, the same principles could be used to interact with a large number of services. </a:t>
            </a:r>
          </a:p>
          <a:p>
            <a:pPr algn="just">
              <a:spcAft>
                <a:spcPts val="1200"/>
              </a:spcAft>
            </a:pPr>
            <a:r>
              <a:rPr lang="en-US" sz="1800" dirty="0"/>
              <a:t>They finally noted the </a:t>
            </a:r>
            <a:r>
              <a:rPr lang="en-US" sz="1800" b="1" dirty="0">
                <a:solidFill>
                  <a:srgbClr val="00B0F0"/>
                </a:solidFill>
              </a:rPr>
              <a:t>direct integration to HTML and Web browsers </a:t>
            </a:r>
            <a:r>
              <a:rPr lang="en-US" sz="1800" dirty="0"/>
              <a:t>as one of the most prevalent benefits.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514600"/>
            <a:ext cx="8229600" cy="1143000"/>
          </a:xfrm>
        </p:spPr>
        <p:txBody>
          <a:bodyPr/>
          <a:lstStyle/>
          <a:p>
            <a:pPr algn="ctr"/>
            <a:r>
              <a:rPr lang="en-US" dirty="0">
                <a:solidFill>
                  <a:srgbClr val="0070C0"/>
                </a:solidFill>
                <a:latin typeface="Algerian" pitchFamily="82" charset="0"/>
              </a:rPr>
              <a:t>Semantic Web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3"/>
          </a:xfrm>
        </p:spPr>
        <p:txBody>
          <a:bodyPr>
            <a:noAutofit/>
          </a:bodyPr>
          <a:lstStyle/>
          <a:p>
            <a:pPr algn="just"/>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Semantic web</a:t>
            </a:r>
            <a:r>
              <a:rPr lang="en-US" sz="2000" dirty="0">
                <a:latin typeface="Times New Roman" pitchFamily="18" charset="0"/>
                <a:cs typeface="Times New Roman" pitchFamily="18" charset="0"/>
              </a:rPr>
              <a:t> is an evolving extension of the web in which the semantics of information and services on the web is defined, making it possible for the web to understand and satisfy the requests of people and machines to use the web content</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Semantic Web </a:t>
            </a:r>
            <a:r>
              <a:rPr lang="en-US" sz="2000" dirty="0">
                <a:latin typeface="Times New Roman" pitchFamily="18" charset="0"/>
                <a:cs typeface="Times New Roman" pitchFamily="18" charset="0"/>
              </a:rPr>
              <a:t>envisions an intelligent internet where the published content and data are adjoined with an additional set of machine-interpretable data - metadata and Linked Open Data - to provide semantics - meaning - as well as establish context - relationships between the data and content. These two types of data (</a:t>
            </a:r>
            <a:r>
              <a:rPr lang="en-US" sz="2000" b="1" dirty="0">
                <a:solidFill>
                  <a:srgbClr val="00B0F0"/>
                </a:solidFill>
                <a:latin typeface="Times New Roman" pitchFamily="18" charset="0"/>
                <a:cs typeface="Times New Roman" pitchFamily="18" charset="0"/>
              </a:rPr>
              <a:t>semantic metadata and Linked Open Data</a:t>
            </a:r>
            <a:r>
              <a:rPr lang="en-US" sz="2000" dirty="0">
                <a:latin typeface="Times New Roman" pitchFamily="18" charset="0"/>
                <a:cs typeface="Times New Roman" pitchFamily="18" charset="0"/>
              </a:rPr>
              <a:t>) form the basis of the Semantic Web.</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92162"/>
          </a:xfrm>
        </p:spPr>
        <p:txBody>
          <a:bodyPr>
            <a:normAutofit/>
          </a:bodyPr>
          <a:lstStyle/>
          <a:p>
            <a:r>
              <a:rPr lang="en-US" sz="2800" dirty="0">
                <a:solidFill>
                  <a:srgbClr val="FF0000"/>
                </a:solidFill>
              </a:rPr>
              <a:t>Definition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76672"/>
          </a:xfrm>
        </p:spPr>
        <p:txBody>
          <a:bodyPr>
            <a:normAutofit fontScale="85000" lnSpcReduction="20000"/>
          </a:bodyPr>
          <a:lstStyle/>
          <a:p>
            <a:pPr algn="just">
              <a:spcAft>
                <a:spcPts val="1200"/>
              </a:spcAft>
            </a:pPr>
            <a:r>
              <a:rPr lang="en-US" dirty="0">
                <a:latin typeface="Times New Roman" pitchFamily="18" charset="0"/>
                <a:cs typeface="Times New Roman" pitchFamily="18" charset="0"/>
              </a:rPr>
              <a:t>The Semantic Web Services vision wants to combine the ideas behind the Semantic Web and the already available technologies for Web Services. </a:t>
            </a:r>
          </a:p>
          <a:p>
            <a:pPr algn="just">
              <a:spcAft>
                <a:spcPts val="1200"/>
              </a:spcAft>
            </a:pPr>
            <a:r>
              <a:rPr lang="en-US" dirty="0">
                <a:latin typeface="Times New Roman" pitchFamily="18" charset="0"/>
                <a:cs typeface="Times New Roman" pitchFamily="18" charset="0"/>
              </a:rPr>
              <a:t>This will enable automatic and dynamic interaction between software systems and, therefore, enable the implementation of the Internet of Things and Services. </a:t>
            </a:r>
          </a:p>
          <a:p>
            <a:pPr algn="just">
              <a:spcAft>
                <a:spcPts val="1200"/>
              </a:spcAft>
            </a:pPr>
            <a:r>
              <a:rPr lang="en-US" dirty="0">
                <a:latin typeface="Times New Roman" pitchFamily="18" charset="0"/>
                <a:cs typeface="Times New Roman" pitchFamily="18" charset="0"/>
              </a:rPr>
              <a:t>Current Web Services technology provides only support for a standard interface description, without machine-interpretable information about the software system’s functionality. </a:t>
            </a:r>
          </a:p>
          <a:p>
            <a:pPr algn="just">
              <a:spcAft>
                <a:spcPts val="1200"/>
              </a:spcAft>
            </a:pPr>
            <a:r>
              <a:rPr lang="en-US" dirty="0">
                <a:latin typeface="Times New Roman" pitchFamily="18" charset="0"/>
                <a:cs typeface="Times New Roman" pitchFamily="18" charset="0"/>
              </a:rPr>
              <a:t>This issue is addressed by the concepts of Semantic Web Services by adding semantic information to Web Services. </a:t>
            </a:r>
          </a:p>
          <a:p>
            <a:pPr algn="just">
              <a:spcAft>
                <a:spcPts val="1200"/>
              </a:spcAft>
            </a:pPr>
            <a:r>
              <a:rPr lang="en-US" dirty="0">
                <a:latin typeface="Times New Roman" pitchFamily="18" charset="0"/>
                <a:cs typeface="Times New Roman" pitchFamily="18" charset="0"/>
              </a:rPr>
              <a:t>The goal is to describe them in machine-interpretable form, providing information on what the software does for a potential user and how it is done.</a:t>
            </a:r>
          </a:p>
          <a:p>
            <a:pPr algn="just">
              <a:spcAft>
                <a:spcPts val="1200"/>
              </a:spcAft>
            </a:pPr>
            <a:r>
              <a:rPr lang="en-US" dirty="0">
                <a:latin typeface="Times New Roman" pitchFamily="18" charset="0"/>
                <a:cs typeface="Times New Roman" pitchFamily="18" charset="0"/>
              </a:rPr>
              <a:t> </a:t>
            </a:r>
          </a:p>
        </p:txBody>
      </p:sp>
      <p:sp>
        <p:nvSpPr>
          <p:cNvPr id="3" name="Title 2"/>
          <p:cNvSpPr>
            <a:spLocks noGrp="1"/>
          </p:cNvSpPr>
          <p:nvPr>
            <p:ph type="title"/>
          </p:nvPr>
        </p:nvSpPr>
        <p:spPr>
          <a:xfrm>
            <a:off x="457200" y="274638"/>
            <a:ext cx="8229600" cy="715962"/>
          </a:xfrm>
        </p:spPr>
        <p:txBody>
          <a:bodyPr>
            <a:normAutofit/>
          </a:bodyPr>
          <a:lstStyle/>
          <a:p>
            <a:r>
              <a:rPr lang="en-US" sz="3600" dirty="0">
                <a:latin typeface="Times New Roman" pitchFamily="18" charset="0"/>
                <a:cs typeface="Times New Roman" pitchFamily="18" charset="0"/>
              </a:rPr>
              <a:t>5.7  Semantic Web Services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867400"/>
          </a:xfrm>
        </p:spPr>
        <p:txBody>
          <a:bodyPr>
            <a:normAutofit/>
          </a:bodyPr>
          <a:lstStyle/>
          <a:p>
            <a:pPr algn="just">
              <a:spcAft>
                <a:spcPts val="1200"/>
              </a:spcAft>
            </a:pPr>
            <a:r>
              <a:rPr lang="en-US" sz="2000" dirty="0">
                <a:latin typeface="Times New Roman" pitchFamily="18" charset="0"/>
                <a:cs typeface="Times New Roman" pitchFamily="18" charset="0"/>
              </a:rPr>
              <a:t>This semantic information allows more sophisticated possibilities for discovering services than it is currently possible with UDDI. </a:t>
            </a:r>
          </a:p>
          <a:p>
            <a:pPr algn="just">
              <a:spcAft>
                <a:spcPts val="1200"/>
              </a:spcAft>
            </a:pPr>
            <a:r>
              <a:rPr lang="en-US" sz="2000" dirty="0">
                <a:latin typeface="Times New Roman" pitchFamily="18" charset="0"/>
                <a:cs typeface="Times New Roman" pitchFamily="18" charset="0"/>
              </a:rPr>
              <a:t>The combination of these technologies will support the development of more sophisticated applications, as services can be advertised and discovered more automatically and at high speed. </a:t>
            </a:r>
          </a:p>
          <a:p>
            <a:pPr algn="just">
              <a:spcAft>
                <a:spcPts val="1200"/>
              </a:spcAft>
              <a:buNone/>
            </a:pPr>
            <a:r>
              <a:rPr lang="en-US" sz="2000" dirty="0">
                <a:latin typeface="Times New Roman" pitchFamily="18" charset="0"/>
                <a:cs typeface="Times New Roman" pitchFamily="18" charset="0"/>
              </a:rPr>
              <a:t>“</a:t>
            </a:r>
            <a:r>
              <a:rPr lang="en-US" sz="2000" b="1" dirty="0">
                <a:solidFill>
                  <a:srgbClr val="00B0F0"/>
                </a:solidFill>
                <a:latin typeface="Times New Roman" pitchFamily="18" charset="0"/>
                <a:cs typeface="Times New Roman" pitchFamily="18" charset="0"/>
              </a:rPr>
              <a:t>Semantic Web Services allow the semi-automatic and automatic annotation, advertisement, discovery, selection, composition, and execution of inter-organization business logic, making the Internet become a global common platform where organizations and individuals communicate among each other to carry out various commercial activities and provide value-added services.” (Cardoso and </a:t>
            </a:r>
            <a:r>
              <a:rPr lang="en-US" sz="2000" b="1" dirty="0" err="1">
                <a:solidFill>
                  <a:srgbClr val="00B0F0"/>
                </a:solidFill>
                <a:latin typeface="Times New Roman" pitchFamily="18" charset="0"/>
                <a:cs typeface="Times New Roman" pitchFamily="18" charset="0"/>
              </a:rPr>
              <a:t>Sheth</a:t>
            </a:r>
            <a:r>
              <a:rPr lang="en-US" sz="2000" b="1" dirty="0">
                <a:solidFill>
                  <a:srgbClr val="00B0F0"/>
                </a:solidFill>
                <a:latin typeface="Times New Roman" pitchFamily="18" charset="0"/>
                <a:cs typeface="Times New Roman" pitchFamily="18" charset="0"/>
              </a:rPr>
              <a:t> 2005)</a:t>
            </a:r>
          </a:p>
          <a:p>
            <a:pPr algn="just">
              <a:spcAft>
                <a:spcPts val="1200"/>
              </a:spcAft>
            </a:pPr>
            <a:endParaRPr lang="en-US"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261872"/>
          </a:xfrm>
        </p:spPr>
        <p:txBody>
          <a:bodyPr>
            <a:normAutofit/>
          </a:bodyPr>
          <a:lstStyle/>
          <a:p>
            <a:r>
              <a:rPr lang="en-US" sz="2000" dirty="0">
                <a:latin typeface="Times New Roman" pitchFamily="18" charset="0"/>
                <a:cs typeface="Times New Roman" pitchFamily="18" charset="0"/>
              </a:rPr>
              <a:t>Adding semantics to the web services can play an important role, as shown in the web process lifecycle</a:t>
            </a:r>
          </a:p>
        </p:txBody>
      </p:sp>
      <p:sp>
        <p:nvSpPr>
          <p:cNvPr id="3" name="Title 2"/>
          <p:cNvSpPr>
            <a:spLocks noGrp="1"/>
          </p:cNvSpPr>
          <p:nvPr>
            <p:ph type="title"/>
          </p:nvPr>
        </p:nvSpPr>
        <p:spPr/>
        <p:txBody>
          <a:bodyPr>
            <a:noAutofit/>
          </a:bodyPr>
          <a:lstStyle/>
          <a:p>
            <a:pPr algn="ctr"/>
            <a:r>
              <a:rPr lang="en-US" sz="3200" dirty="0">
                <a:latin typeface="Times New Roman" pitchFamily="18" charset="0"/>
                <a:cs typeface="Times New Roman" pitchFamily="18" charset="0"/>
              </a:rPr>
              <a:t>5.8 Semantic Web Services Processes and Lifecycle</a:t>
            </a:r>
          </a:p>
        </p:txBody>
      </p:sp>
      <p:pic>
        <p:nvPicPr>
          <p:cNvPr id="4" name="Picture 2"/>
          <p:cNvPicPr>
            <a:picLocks noChangeAspect="1" noChangeArrowheads="1"/>
          </p:cNvPicPr>
          <p:nvPr/>
        </p:nvPicPr>
        <p:blipFill>
          <a:blip r:embed="rId2"/>
          <a:srcRect/>
          <a:stretch>
            <a:fillRect/>
          </a:stretch>
        </p:blipFill>
        <p:spPr bwMode="auto">
          <a:xfrm>
            <a:off x="1752600" y="2286000"/>
            <a:ext cx="6019800" cy="439181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324600"/>
          </a:xfrm>
        </p:spPr>
        <p:txBody>
          <a:bodyPr>
            <a:normAutofit fontScale="77500" lnSpcReduction="20000"/>
          </a:bodyPr>
          <a:lstStyle/>
          <a:p>
            <a:pPr algn="just"/>
            <a:r>
              <a:rPr lang="en-US" dirty="0">
                <a:latin typeface="Times New Roman" pitchFamily="18" charset="0"/>
                <a:cs typeface="Times New Roman" pitchFamily="18" charset="0"/>
              </a:rPr>
              <a:t>According to Cardoso and </a:t>
            </a:r>
            <a:r>
              <a:rPr lang="en-US" dirty="0" err="1">
                <a:latin typeface="Times New Roman" pitchFamily="18" charset="0"/>
                <a:cs typeface="Times New Roman" pitchFamily="18" charset="0"/>
              </a:rPr>
              <a:t>Sheth</a:t>
            </a:r>
            <a:r>
              <a:rPr lang="en-US" dirty="0">
                <a:latin typeface="Times New Roman" pitchFamily="18" charset="0"/>
                <a:cs typeface="Times New Roman" pitchFamily="18" charset="0"/>
              </a:rPr>
              <a:t> (2005), the semantics for the Web Services can be differentiated into: </a:t>
            </a:r>
          </a:p>
          <a:p>
            <a:pPr algn="just">
              <a:buNone/>
            </a:pPr>
            <a:endParaRPr lang="en-US" dirty="0">
              <a:latin typeface="Times New Roman" pitchFamily="18" charset="0"/>
              <a:cs typeface="Times New Roman" pitchFamily="18" charset="0"/>
            </a:endParaRPr>
          </a:p>
          <a:p>
            <a:pPr marL="624078" indent="-514350" algn="just">
              <a:spcAft>
                <a:spcPts val="1200"/>
              </a:spcAft>
              <a:buNone/>
            </a:pPr>
            <a:r>
              <a:rPr lang="en-US" dirty="0">
                <a:latin typeface="Times New Roman" pitchFamily="18" charset="0"/>
                <a:cs typeface="Times New Roman" pitchFamily="18" charset="0"/>
              </a:rPr>
              <a:t>1. </a:t>
            </a:r>
            <a:r>
              <a:rPr lang="en-US" sz="3100" dirty="0">
                <a:solidFill>
                  <a:srgbClr val="FF0000"/>
                </a:solidFill>
                <a:latin typeface="Times New Roman" pitchFamily="18" charset="0"/>
                <a:cs typeface="Times New Roman" pitchFamily="18" charset="0"/>
              </a:rPr>
              <a:t>Functional semantics </a:t>
            </a:r>
            <a:r>
              <a:rPr lang="en-US" sz="2900" dirty="0">
                <a:latin typeface="Times New Roman" pitchFamily="18" charset="0"/>
                <a:cs typeface="Times New Roman" pitchFamily="18" charset="0"/>
              </a:rPr>
              <a:t>are describing the aims of the services and the operations, including information about the required inputs and outputs. </a:t>
            </a:r>
          </a:p>
          <a:p>
            <a:pPr marL="624078" indent="-514350" algn="just">
              <a:spcAft>
                <a:spcPts val="1200"/>
              </a:spcAft>
              <a:buNone/>
            </a:pPr>
            <a:r>
              <a:rPr lang="en-US" sz="2900" dirty="0">
                <a:latin typeface="Times New Roman" pitchFamily="18" charset="0"/>
                <a:cs typeface="Times New Roman" pitchFamily="18" charset="0"/>
              </a:rPr>
              <a:t>2. </a:t>
            </a:r>
            <a:r>
              <a:rPr lang="en-US" sz="3100" dirty="0">
                <a:solidFill>
                  <a:srgbClr val="FF0000"/>
                </a:solidFill>
                <a:latin typeface="Times New Roman" pitchFamily="18" charset="0"/>
                <a:cs typeface="Times New Roman" pitchFamily="18" charset="0"/>
              </a:rPr>
              <a:t>Data Semantics </a:t>
            </a:r>
            <a:r>
              <a:rPr lang="en-US" sz="2900" dirty="0">
                <a:latin typeface="Times New Roman" pitchFamily="18" charset="0"/>
                <a:cs typeface="Times New Roman" pitchFamily="18" charset="0"/>
              </a:rPr>
              <a:t>are descriptions of the input and output data format for discovery issues and a common understanding in communication, in which data format the data has to be sent and how the receiving data can be semantically interpreted. </a:t>
            </a:r>
          </a:p>
          <a:p>
            <a:pPr marL="624078" indent="-514350" algn="just">
              <a:spcAft>
                <a:spcPts val="1200"/>
              </a:spcAft>
              <a:buNone/>
            </a:pPr>
            <a:r>
              <a:rPr lang="en-US" sz="2900" dirty="0">
                <a:latin typeface="Times New Roman" pitchFamily="18" charset="0"/>
                <a:cs typeface="Times New Roman" pitchFamily="18" charset="0"/>
              </a:rPr>
              <a:t>3. </a:t>
            </a:r>
            <a:r>
              <a:rPr lang="en-US" sz="3100" dirty="0">
                <a:solidFill>
                  <a:srgbClr val="FF0000"/>
                </a:solidFill>
                <a:latin typeface="Times New Roman" pitchFamily="18" charset="0"/>
                <a:cs typeface="Times New Roman" pitchFamily="18" charset="0"/>
              </a:rPr>
              <a:t>Quality of Service (</a:t>
            </a:r>
            <a:r>
              <a:rPr lang="en-US" sz="3100" dirty="0" err="1">
                <a:solidFill>
                  <a:srgbClr val="FF0000"/>
                </a:solidFill>
                <a:latin typeface="Times New Roman" pitchFamily="18" charset="0"/>
                <a:cs typeface="Times New Roman" pitchFamily="18" charset="0"/>
              </a:rPr>
              <a:t>QoS</a:t>
            </a:r>
            <a:r>
              <a:rPr lang="en-US" sz="3100" dirty="0">
                <a:solidFill>
                  <a:srgbClr val="FF0000"/>
                </a:solidFill>
                <a:latin typeface="Times New Roman" pitchFamily="18" charset="0"/>
                <a:cs typeface="Times New Roman" pitchFamily="18" charset="0"/>
              </a:rPr>
              <a:t>) Semantics </a:t>
            </a:r>
            <a:r>
              <a:rPr lang="en-US" sz="2900" dirty="0">
                <a:latin typeface="Times New Roman" pitchFamily="18" charset="0"/>
                <a:cs typeface="Times New Roman" pitchFamily="18" charset="0"/>
              </a:rPr>
              <a:t>are necessary for the selection of the most suitable service. Services can have different quality aspects, e.g. cheapest offer, fastest delivery, etc., and this provides possibilities to locate and select the service which matches best a required quality criterion in terms of </a:t>
            </a:r>
            <a:r>
              <a:rPr lang="en-US" sz="2900" dirty="0" err="1">
                <a:latin typeface="Times New Roman" pitchFamily="18" charset="0"/>
                <a:cs typeface="Times New Roman" pitchFamily="18" charset="0"/>
              </a:rPr>
              <a:t>QoS</a:t>
            </a:r>
            <a:r>
              <a:rPr lang="en-US" sz="2900" dirty="0">
                <a:latin typeface="Times New Roman" pitchFamily="18" charset="0"/>
                <a:cs typeface="Times New Roman" pitchFamily="18" charset="0"/>
              </a:rPr>
              <a:t>. </a:t>
            </a:r>
          </a:p>
          <a:p>
            <a:pPr marL="624078" indent="-514350" algn="just">
              <a:spcAft>
                <a:spcPts val="1200"/>
              </a:spcAft>
              <a:buNone/>
            </a:pPr>
            <a:r>
              <a:rPr lang="en-US" sz="2900" dirty="0">
                <a:latin typeface="Times New Roman" pitchFamily="18" charset="0"/>
                <a:cs typeface="Times New Roman" pitchFamily="18" charset="0"/>
              </a:rPr>
              <a:t>4. </a:t>
            </a:r>
            <a:r>
              <a:rPr lang="en-US" sz="3100" dirty="0">
                <a:solidFill>
                  <a:srgbClr val="FF0000"/>
                </a:solidFill>
                <a:latin typeface="Times New Roman" pitchFamily="18" charset="0"/>
                <a:cs typeface="Times New Roman" pitchFamily="18" charset="0"/>
              </a:rPr>
              <a:t>Execution Semantics </a:t>
            </a:r>
            <a:r>
              <a:rPr lang="en-US" sz="2900" dirty="0">
                <a:latin typeface="Times New Roman" pitchFamily="18" charset="0"/>
                <a:cs typeface="Times New Roman" pitchFamily="18" charset="0"/>
              </a:rPr>
              <a:t>are describing the flow of message exchange (message sequences) and provide a conversation pattern for the web service execution, flow of actions, preconditions, and effects on web service invocation, etc.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82000" cy="5702491"/>
          </a:xfrm>
        </p:spPr>
        <p:txBody>
          <a:bodyPr>
            <a:noAutofit/>
          </a:bodyPr>
          <a:lstStyle/>
          <a:p>
            <a:pPr>
              <a:spcAft>
                <a:spcPts val="1200"/>
              </a:spcAft>
              <a:buNone/>
            </a:pPr>
            <a:r>
              <a:rPr lang="en-US" sz="2400" dirty="0">
                <a:latin typeface="Times New Roman" pitchFamily="18" charset="0"/>
                <a:cs typeface="Times New Roman" pitchFamily="18" charset="0"/>
              </a:rPr>
              <a:t>For the success of the web process, these stages are all significant and should follow the next described steps</a:t>
            </a:r>
          </a:p>
          <a:p>
            <a:pPr marL="566928" indent="-457200">
              <a:spcAft>
                <a:spcPts val="1200"/>
              </a:spcAft>
              <a:buNone/>
            </a:pPr>
            <a:r>
              <a:rPr lang="en-US" sz="2400" dirty="0">
                <a:solidFill>
                  <a:srgbClr val="0070C0"/>
                </a:solidFill>
                <a:latin typeface="Times New Roman" pitchFamily="18" charset="0"/>
                <a:cs typeface="Times New Roman" pitchFamily="18" charset="0"/>
              </a:rPr>
              <a:t>1. Semantic Web Service Annotation:</a:t>
            </a:r>
          </a:p>
          <a:p>
            <a:pPr marL="566928" indent="-457200">
              <a:spcAft>
                <a:spcPts val="1200"/>
              </a:spcAft>
              <a:buNone/>
            </a:pPr>
            <a:r>
              <a:rPr lang="en-US" sz="2000" dirty="0">
                <a:latin typeface="Times New Roman" pitchFamily="18" charset="0"/>
                <a:cs typeface="Times New Roman" pitchFamily="18" charset="0"/>
              </a:rPr>
              <a:t>       Description of the Web Services with the different required types of semantics for Web Services </a:t>
            </a:r>
          </a:p>
          <a:p>
            <a:pPr marL="566928" indent="-457200">
              <a:spcAft>
                <a:spcPts val="1200"/>
              </a:spcAft>
              <a:buNone/>
            </a:pPr>
            <a:r>
              <a:rPr lang="en-US" sz="2400" dirty="0">
                <a:solidFill>
                  <a:srgbClr val="0070C0"/>
                </a:solidFill>
                <a:latin typeface="Times New Roman" pitchFamily="18" charset="0"/>
                <a:cs typeface="Times New Roman" pitchFamily="18" charset="0"/>
              </a:rPr>
              <a:t>2. Semantic Web Service Advertisement </a:t>
            </a:r>
          </a:p>
          <a:p>
            <a:pPr marL="566928" indent="-457200">
              <a:spcAft>
                <a:spcPts val="1200"/>
              </a:spcAft>
              <a:buNone/>
            </a:pPr>
            <a:r>
              <a:rPr lang="en-US" sz="2000" dirty="0">
                <a:latin typeface="Times New Roman" pitchFamily="18" charset="0"/>
                <a:cs typeface="Times New Roman" pitchFamily="18" charset="0"/>
              </a:rPr>
              <a:t>       Publication of the service’s capabilities on syntactical and operational level, using semantics in a repository (different technologies are available, </a:t>
            </a:r>
            <a:r>
              <a:rPr lang="en-US" sz="2000" dirty="0" err="1">
                <a:latin typeface="Times New Roman" pitchFamily="18" charset="0"/>
                <a:cs typeface="Times New Roman" pitchFamily="18" charset="0"/>
              </a:rPr>
              <a:t>centralised</a:t>
            </a:r>
            <a:r>
              <a:rPr lang="en-US" sz="2000" dirty="0">
                <a:latin typeface="Times New Roman" pitchFamily="18" charset="0"/>
                <a:cs typeface="Times New Roman" pitchFamily="18" charset="0"/>
              </a:rPr>
              <a:t>, e.g. UDDI, and even peer-to-peer)</a:t>
            </a:r>
          </a:p>
          <a:p>
            <a:pPr marL="566928" indent="-457200">
              <a:spcAft>
                <a:spcPts val="1200"/>
              </a:spcAft>
              <a:buNone/>
            </a:pPr>
            <a:r>
              <a:rPr lang="en-US" sz="2400" dirty="0">
                <a:solidFill>
                  <a:srgbClr val="0070C0"/>
                </a:solidFill>
                <a:latin typeface="Times New Roman" pitchFamily="18" charset="0"/>
                <a:cs typeface="Times New Roman" pitchFamily="18" charset="0"/>
              </a:rPr>
              <a:t>3. Semantic Web Service Discovery </a:t>
            </a:r>
          </a:p>
          <a:p>
            <a:pPr marL="566928" indent="-457200">
              <a:spcAft>
                <a:spcPts val="1200"/>
              </a:spcAft>
              <a:buNone/>
            </a:pPr>
            <a:r>
              <a:rPr lang="en-US" sz="2000" dirty="0">
                <a:latin typeface="Times New Roman" pitchFamily="18" charset="0"/>
                <a:cs typeface="Times New Roman" pitchFamily="18" charset="0"/>
              </a:rPr>
              <a:t>       Process of discovering appropriate services before selection, based on syntactic information, data, functional and </a:t>
            </a:r>
            <a:r>
              <a:rPr lang="en-US" sz="2000" dirty="0" err="1">
                <a:latin typeface="Times New Roman" pitchFamily="18" charset="0"/>
                <a:cs typeface="Times New Roman" pitchFamily="18" charset="0"/>
              </a:rPr>
              <a:t>QoS</a:t>
            </a:r>
            <a:r>
              <a:rPr lang="en-US" sz="2000" dirty="0">
                <a:latin typeface="Times New Roman" pitchFamily="18" charset="0"/>
                <a:cs typeface="Times New Roman" pitchFamily="18" charset="0"/>
              </a:rPr>
              <a:t> semantics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5029200"/>
          </a:xfrm>
        </p:spPr>
        <p:txBody>
          <a:bodyPr>
            <a:normAutofit/>
          </a:bodyPr>
          <a:lstStyle/>
          <a:p>
            <a:pPr algn="just">
              <a:spcAft>
                <a:spcPts val="1200"/>
              </a:spcAft>
            </a:pPr>
            <a:r>
              <a:rPr lang="en-US" sz="1800" dirty="0"/>
              <a:t>In fact, </a:t>
            </a:r>
            <a:r>
              <a:rPr lang="en-US" sz="1800" b="1" dirty="0">
                <a:solidFill>
                  <a:srgbClr val="0070C0"/>
                </a:solidFill>
              </a:rPr>
              <a:t>recent embedded Web servers </a:t>
            </a:r>
            <a:r>
              <a:rPr lang="en-US" sz="1800" dirty="0"/>
              <a:t>with advanced features can be implemented with only 8 KB of memory and no operating system support, and can therefore run on tiny embedded systems, such as smart cards.</a:t>
            </a:r>
          </a:p>
          <a:p>
            <a:pPr algn="just">
              <a:spcAft>
                <a:spcPts val="1200"/>
              </a:spcAft>
            </a:pPr>
            <a:r>
              <a:rPr lang="en-US" sz="1800" dirty="0"/>
              <a:t>So far, projects and initiatives, subsumed here under the umbrella term “Internet of Things”, have </a:t>
            </a:r>
            <a:r>
              <a:rPr lang="en-US" sz="1800" b="1" dirty="0">
                <a:solidFill>
                  <a:srgbClr val="0070C0"/>
                </a:solidFill>
              </a:rPr>
              <a:t>focused mainly on establishing connectivity</a:t>
            </a:r>
            <a:r>
              <a:rPr lang="en-US" sz="1800" b="1" dirty="0"/>
              <a:t> </a:t>
            </a:r>
            <a:r>
              <a:rPr lang="en-US" sz="1800" dirty="0"/>
              <a:t>in a variety of challenging and </a:t>
            </a:r>
            <a:r>
              <a:rPr lang="en-US" sz="1800" b="1" dirty="0">
                <a:solidFill>
                  <a:srgbClr val="0070C0"/>
                </a:solidFill>
              </a:rPr>
              <a:t>constrained networking environments</a:t>
            </a:r>
            <a:r>
              <a:rPr lang="en-US" sz="1800" dirty="0"/>
              <a:t>. </a:t>
            </a:r>
          </a:p>
          <a:p>
            <a:pPr algn="just">
              <a:spcAft>
                <a:spcPts val="1200"/>
              </a:spcAft>
            </a:pPr>
            <a:r>
              <a:rPr lang="en-US" sz="1800" dirty="0"/>
              <a:t>A promising next step is to build scalable interaction models on top of this basic network connectivity and thus </a:t>
            </a:r>
            <a:r>
              <a:rPr lang="en-US" sz="1800" b="1" dirty="0">
                <a:solidFill>
                  <a:srgbClr val="0070C0"/>
                </a:solidFill>
              </a:rPr>
              <a:t>focus on the application layer.</a:t>
            </a:r>
          </a:p>
          <a:p>
            <a:pPr algn="just">
              <a:spcAft>
                <a:spcPts val="1200"/>
              </a:spcAft>
            </a:pPr>
            <a:r>
              <a:rPr lang="en-US" sz="1800" dirty="0"/>
              <a:t>In the WOT concept, </a:t>
            </a:r>
            <a:r>
              <a:rPr lang="en-US" sz="1800" b="1" dirty="0">
                <a:solidFill>
                  <a:srgbClr val="0070C0"/>
                </a:solidFill>
              </a:rPr>
              <a:t>tiny Web servers are embedded </a:t>
            </a:r>
            <a:r>
              <a:rPr lang="en-US" sz="1800" dirty="0"/>
              <a:t>into smart things and the REST architectural style is applied to resources in the physical world. </a:t>
            </a:r>
          </a:p>
          <a:p>
            <a:pPr algn="just"/>
            <a:endParaRPr lang="en-US" sz="2000" b="1" dirty="0">
              <a:solidFill>
                <a:srgbClr val="0070C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77500" lnSpcReduction="20000"/>
          </a:bodyPr>
          <a:lstStyle/>
          <a:p>
            <a:pPr marL="566928" indent="-457200" algn="just">
              <a:spcAft>
                <a:spcPts val="1200"/>
              </a:spcAft>
              <a:buNone/>
            </a:pPr>
            <a:endParaRPr lang="en-US" sz="2800" dirty="0">
              <a:latin typeface="Times New Roman" pitchFamily="18" charset="0"/>
              <a:cs typeface="Times New Roman" pitchFamily="18" charset="0"/>
            </a:endParaRPr>
          </a:p>
          <a:p>
            <a:pPr marL="566928" indent="-457200">
              <a:spcAft>
                <a:spcPts val="1200"/>
              </a:spcAft>
              <a:buNone/>
            </a:pPr>
            <a:r>
              <a:rPr lang="en-US" sz="3400" dirty="0">
                <a:solidFill>
                  <a:srgbClr val="0070C0"/>
                </a:solidFill>
                <a:latin typeface="Times New Roman" pitchFamily="18" charset="0"/>
                <a:cs typeface="Times New Roman" pitchFamily="18" charset="0"/>
              </a:rPr>
              <a:t>4. Semantic Web Services Selection </a:t>
            </a:r>
          </a:p>
          <a:p>
            <a:pPr marL="566928" indent="-457200">
              <a:spcAft>
                <a:spcPts val="1200"/>
              </a:spcAft>
              <a:buNone/>
            </a:pPr>
            <a:r>
              <a:rPr lang="en-US" sz="2800" dirty="0">
                <a:latin typeface="Times New Roman" pitchFamily="18" charset="0"/>
                <a:cs typeface="Times New Roman" pitchFamily="18" charset="0"/>
              </a:rPr>
              <a:t>       Selection of the most suitable service matching defined </a:t>
            </a:r>
            <a:r>
              <a:rPr lang="en-US" sz="2800" dirty="0" err="1">
                <a:latin typeface="Times New Roman" pitchFamily="18" charset="0"/>
                <a:cs typeface="Times New Roman" pitchFamily="18" charset="0"/>
              </a:rPr>
              <a:t>QoS</a:t>
            </a:r>
            <a:r>
              <a:rPr lang="en-US" sz="2800" dirty="0">
                <a:latin typeface="Times New Roman" pitchFamily="18" charset="0"/>
                <a:cs typeface="Times New Roman" pitchFamily="18" charset="0"/>
              </a:rPr>
              <a:t> metrics and resulting in the best quality criteria match</a:t>
            </a:r>
          </a:p>
          <a:p>
            <a:pPr marL="566928" indent="-457200" algn="just">
              <a:spcAft>
                <a:spcPts val="1200"/>
              </a:spcAft>
              <a:buNone/>
            </a:pPr>
            <a:r>
              <a:rPr lang="en-US" sz="3400" dirty="0">
                <a:solidFill>
                  <a:srgbClr val="0070C0"/>
                </a:solidFill>
                <a:latin typeface="Times New Roman" pitchFamily="18" charset="0"/>
                <a:cs typeface="Times New Roman" pitchFamily="18" charset="0"/>
              </a:rPr>
              <a:t>5. Semantic Process Composition </a:t>
            </a:r>
          </a:p>
          <a:p>
            <a:pPr marL="566928" indent="-457200" algn="just">
              <a:spcAft>
                <a:spcPts val="1200"/>
              </a:spcAft>
              <a:buNone/>
            </a:pPr>
            <a:r>
              <a:rPr lang="en-US" sz="2800" dirty="0">
                <a:latin typeface="Times New Roman" pitchFamily="18" charset="0"/>
                <a:cs typeface="Times New Roman" pitchFamily="18" charset="0"/>
              </a:rPr>
              <a:t>      Web Services are highly autonomous and heterogeneous; therefore, composition is an important stage. Semantics enhance interoperability of Web Services, and in the web process composition (automatic, semi-automatic or manually)</a:t>
            </a:r>
          </a:p>
          <a:p>
            <a:pPr marL="566928" indent="-457200" algn="just">
              <a:spcAft>
                <a:spcPts val="1200"/>
              </a:spcAft>
              <a:buNone/>
            </a:pPr>
            <a:r>
              <a:rPr lang="en-US" sz="3400" dirty="0">
                <a:solidFill>
                  <a:srgbClr val="0070C0"/>
                </a:solidFill>
                <a:latin typeface="Times New Roman" pitchFamily="18" charset="0"/>
                <a:cs typeface="Times New Roman" pitchFamily="18" charset="0"/>
              </a:rPr>
              <a:t>6. Execution of Web Process </a:t>
            </a:r>
          </a:p>
          <a:p>
            <a:pPr marL="566928" indent="-457200" algn="just">
              <a:spcAft>
                <a:spcPts val="1200"/>
              </a:spcAft>
              <a:buNone/>
            </a:pPr>
            <a:r>
              <a:rPr lang="en-US" sz="2800" dirty="0">
                <a:solidFill>
                  <a:srgbClr val="0070C0"/>
                </a:solidFill>
                <a:latin typeface="Times New Roman" pitchFamily="18" charset="0"/>
                <a:cs typeface="Times New Roman" pitchFamily="18" charset="0"/>
              </a:rPr>
              <a:t>       </a:t>
            </a:r>
            <a:r>
              <a:rPr lang="en-US" sz="2800" dirty="0">
                <a:latin typeface="Times New Roman" pitchFamily="18" charset="0"/>
                <a:cs typeface="Times New Roman" pitchFamily="18" charset="0"/>
              </a:rPr>
              <a:t>Execution of the services and the whole process based on the execution semantics, the sequential or parallel invocations of services and operations, specified by the flow of messages and data based on the defined semantics</a:t>
            </a:r>
          </a:p>
          <a:p>
            <a:pPr algn="just"/>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6248400"/>
          </a:xfrm>
        </p:spPr>
        <p:txBody>
          <a:bodyPr>
            <a:normAutofit/>
          </a:bodyPr>
          <a:lstStyle/>
          <a:p>
            <a:pPr algn="just">
              <a:buNone/>
            </a:pPr>
            <a:r>
              <a:rPr lang="en-US" sz="2200" dirty="0">
                <a:latin typeface="Times New Roman" pitchFamily="18" charset="0"/>
                <a:cs typeface="Times New Roman" pitchFamily="18" charset="0"/>
              </a:rPr>
              <a:t>For the implementation of Semantic Web Services a complete framework is necessary, consisting of three components: </a:t>
            </a:r>
          </a:p>
          <a:p>
            <a:pPr marL="566928" indent="-457200" algn="just">
              <a:buNone/>
            </a:pPr>
            <a:r>
              <a:rPr lang="en-US" sz="2200" dirty="0">
                <a:latin typeface="Times New Roman" pitchFamily="18" charset="0"/>
                <a:cs typeface="Times New Roman" pitchFamily="18" charset="0"/>
              </a:rPr>
              <a:t>1.  </a:t>
            </a:r>
            <a:r>
              <a:rPr lang="en-US" sz="2200" b="1" dirty="0">
                <a:solidFill>
                  <a:srgbClr val="0070C0"/>
                </a:solidFill>
                <a:latin typeface="Times New Roman" pitchFamily="18" charset="0"/>
                <a:cs typeface="Times New Roman" pitchFamily="18" charset="0"/>
              </a:rPr>
              <a:t>A conceptual model </a:t>
            </a:r>
            <a:r>
              <a:rPr lang="en-US" sz="2200" dirty="0">
                <a:latin typeface="Times New Roman" pitchFamily="18" charset="0"/>
                <a:cs typeface="Times New Roman" pitchFamily="18" charset="0"/>
              </a:rPr>
              <a:t>(ontology) </a:t>
            </a:r>
          </a:p>
          <a:p>
            <a:pPr marL="566928" indent="-457200" algn="just">
              <a:buNone/>
            </a:pPr>
            <a:r>
              <a:rPr lang="en-US" sz="2200" dirty="0">
                <a:latin typeface="Times New Roman" pitchFamily="18" charset="0"/>
                <a:cs typeface="Times New Roman" pitchFamily="18" charset="0"/>
              </a:rPr>
              <a:t>2. </a:t>
            </a:r>
            <a:r>
              <a:rPr lang="en-US" sz="2200" b="1" dirty="0">
                <a:solidFill>
                  <a:srgbClr val="0070C0"/>
                </a:solidFill>
                <a:latin typeface="Times New Roman" pitchFamily="18" charset="0"/>
                <a:cs typeface="Times New Roman" pitchFamily="18" charset="0"/>
              </a:rPr>
              <a:t>A formal language </a:t>
            </a:r>
            <a:r>
              <a:rPr lang="en-US" sz="2200" dirty="0">
                <a:latin typeface="Times New Roman" pitchFamily="18" charset="0"/>
                <a:cs typeface="Times New Roman" pitchFamily="18" charset="0"/>
              </a:rPr>
              <a:t>to provide formal syntax and semantics for the conceptual model </a:t>
            </a:r>
          </a:p>
          <a:p>
            <a:pPr marL="566928" indent="-457200" algn="just">
              <a:buNone/>
            </a:pPr>
            <a:r>
              <a:rPr lang="en-US" sz="2200" dirty="0">
                <a:latin typeface="Times New Roman" pitchFamily="18" charset="0"/>
                <a:cs typeface="Times New Roman" pitchFamily="18" charset="0"/>
              </a:rPr>
              <a:t>3. </a:t>
            </a:r>
            <a:r>
              <a:rPr lang="en-US" sz="2200" b="1" dirty="0">
                <a:solidFill>
                  <a:srgbClr val="0070C0"/>
                </a:solidFill>
                <a:latin typeface="Times New Roman" pitchFamily="18" charset="0"/>
                <a:cs typeface="Times New Roman" pitchFamily="18" charset="0"/>
              </a:rPr>
              <a:t>An execution environment </a:t>
            </a:r>
            <a:r>
              <a:rPr lang="en-US" sz="2200" dirty="0">
                <a:latin typeface="Times New Roman" pitchFamily="18" charset="0"/>
                <a:cs typeface="Times New Roman" pitchFamily="18" charset="0"/>
              </a:rPr>
              <a:t>combining all components and carrying out the tasks for eventually service and process automation.</a:t>
            </a:r>
          </a:p>
          <a:p>
            <a:pPr marL="566928" indent="-457200" algn="just">
              <a:buNone/>
            </a:pPr>
            <a:endParaRPr lang="en-US" sz="2200" dirty="0">
              <a:latin typeface="Times New Roman" pitchFamily="18" charset="0"/>
              <a:cs typeface="Times New Roman" pitchFamily="18" charset="0"/>
            </a:endParaRPr>
          </a:p>
          <a:p>
            <a:pPr marL="566928" indent="-457200" algn="just">
              <a:buFont typeface="Wingdings" pitchFamily="2" charset="2"/>
              <a:buChar char="q"/>
            </a:pPr>
            <a:r>
              <a:rPr lang="en-US" sz="2200" dirty="0">
                <a:latin typeface="Times New Roman" pitchFamily="18" charset="0"/>
                <a:cs typeface="Times New Roman" pitchFamily="18" charset="0"/>
              </a:rPr>
              <a:t>As the idea of Semantic Web Services is relatively new, there currently exist different approaches for the realization of Semantic Web Services, Example</a:t>
            </a:r>
          </a:p>
          <a:p>
            <a:pPr marL="1060704" lvl="2" indent="-457200" algn="just">
              <a:buFont typeface="Wingdings" pitchFamily="2" charset="2"/>
              <a:buChar char="Ø"/>
            </a:pPr>
            <a:r>
              <a:rPr lang="en-US" sz="2200" dirty="0">
                <a:latin typeface="Times New Roman" pitchFamily="18" charset="0"/>
                <a:cs typeface="Times New Roman" pitchFamily="18" charset="0"/>
              </a:rPr>
              <a:t>       Web Service Modeling Ontology (WSMO)</a:t>
            </a:r>
          </a:p>
          <a:p>
            <a:pPr marL="1060704" lvl="2" indent="-457200" algn="just">
              <a:buFont typeface="Wingdings" pitchFamily="2" charset="2"/>
              <a:buChar char="Ø"/>
            </a:pPr>
            <a:r>
              <a:rPr lang="en-US" sz="2200" dirty="0">
                <a:latin typeface="Times New Roman" pitchFamily="18" charset="0"/>
                <a:cs typeface="Times New Roman" pitchFamily="18" charset="0"/>
              </a:rPr>
              <a:t>       Web Ontology Language for Web Services (OWL-S) </a:t>
            </a:r>
          </a:p>
          <a:p>
            <a:pPr marL="1060704" lvl="2" indent="-457200" algn="just">
              <a:buFont typeface="Wingdings" pitchFamily="2" charset="2"/>
              <a:buChar char="Ø"/>
            </a:pPr>
            <a:r>
              <a:rPr lang="en-US" sz="2200" dirty="0">
                <a:latin typeface="Times New Roman" pitchFamily="18" charset="0"/>
                <a:cs typeface="Times New Roman" pitchFamily="18" charset="0"/>
              </a:rPr>
              <a:t>       or Semantic Web Services Framework (SWSF) </a:t>
            </a:r>
          </a:p>
          <a:p>
            <a:pPr marL="566928" indent="-457200" algn="just">
              <a:buNone/>
            </a:pPr>
            <a:endParaRPr lang="en-US" sz="21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525963"/>
          </a:xfrm>
        </p:spPr>
        <p:txBody>
          <a:bodyPr>
            <a:normAutofit/>
          </a:bodyPr>
          <a:lstStyle/>
          <a:p>
            <a:pPr marL="566928" indent="-457200" algn="just">
              <a:spcAft>
                <a:spcPts val="1200"/>
              </a:spcAft>
              <a:buFont typeface="Wingdings" pitchFamily="2" charset="2"/>
              <a:buChar char="q"/>
            </a:pPr>
            <a:r>
              <a:rPr lang="en-US" sz="2000" dirty="0">
                <a:latin typeface="Times New Roman" pitchFamily="18" charset="0"/>
                <a:cs typeface="Times New Roman" pitchFamily="18" charset="0"/>
              </a:rPr>
              <a:t>The most promising approach for the realization of a system of Semantic Web Services seems to be the WSMO approach, as it consists of an extensible ontology modeling language, a Web Services Modeling Language and an execution environment. </a:t>
            </a:r>
          </a:p>
          <a:p>
            <a:pPr marL="566928" indent="-457200" algn="just">
              <a:spcAft>
                <a:spcPts val="1200"/>
              </a:spcAft>
              <a:buFont typeface="Wingdings" pitchFamily="2" charset="2"/>
              <a:buChar char="q"/>
            </a:pPr>
            <a:r>
              <a:rPr lang="en-US" sz="2000" dirty="0">
                <a:latin typeface="Times New Roman" pitchFamily="18" charset="0"/>
                <a:cs typeface="Times New Roman" pitchFamily="18" charset="0"/>
              </a:rPr>
              <a:t>On the Operational Level, Semantic Web Services and Semantic Web Processes are the enabling technologies, which could fulfill the requirements of the Internet of Things and Services.</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0"/>
            <a:ext cx="8229600" cy="1143000"/>
          </a:xfrm>
        </p:spPr>
        <p:txBody>
          <a:bodyPr/>
          <a:lstStyle/>
          <a:p>
            <a:pPr algn="ctr"/>
            <a:r>
              <a:rPr lang="en-US" dirty="0">
                <a:latin typeface="Algerian" pitchFamily="82" charset="0"/>
              </a:rPr>
              <a:t>Ontology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1143000" y="609600"/>
            <a:ext cx="7315200" cy="53784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776287" y="990600"/>
            <a:ext cx="7834313" cy="5029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685799" y="609600"/>
            <a:ext cx="7894909" cy="531502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5148072"/>
          </a:xfrm>
        </p:spPr>
        <p:txBody>
          <a:bodyPr>
            <a:normAutofit/>
          </a:bodyPr>
          <a:lstStyle/>
          <a:p>
            <a:pPr algn="just">
              <a:spcAft>
                <a:spcPts val="1200"/>
              </a:spcAft>
            </a:pPr>
            <a:r>
              <a:rPr lang="en-US" sz="2200" dirty="0">
                <a:solidFill>
                  <a:srgbClr val="FF0000"/>
                </a:solidFill>
                <a:latin typeface="Times New Roman" pitchFamily="18" charset="0"/>
                <a:cs typeface="Times New Roman" pitchFamily="18" charset="0"/>
              </a:rPr>
              <a:t>Ontology,</a:t>
            </a:r>
            <a:r>
              <a:rPr lang="en-US" sz="2200" dirty="0">
                <a:latin typeface="Times New Roman" pitchFamily="18" charset="0"/>
                <a:cs typeface="Times New Roman" pitchFamily="18" charset="0"/>
              </a:rPr>
              <a:t> as a discipline, is the branch of philosophy that is concerned with the nature of things that exist in the universe. </a:t>
            </a:r>
          </a:p>
          <a:p>
            <a:pPr algn="just">
              <a:spcAft>
                <a:spcPts val="1200"/>
              </a:spcAft>
            </a:pPr>
            <a:r>
              <a:rPr lang="en-US" sz="2200" dirty="0">
                <a:latin typeface="Times New Roman" pitchFamily="18" charset="0"/>
                <a:cs typeface="Times New Roman" pitchFamily="18" charset="0"/>
              </a:rPr>
              <a:t>More specifically, </a:t>
            </a:r>
            <a:r>
              <a:rPr lang="en-US" sz="2200" dirty="0">
                <a:solidFill>
                  <a:schemeClr val="accent3"/>
                </a:solidFill>
                <a:latin typeface="Times New Roman" pitchFamily="18" charset="0"/>
                <a:cs typeface="Times New Roman" pitchFamily="18" charset="0"/>
              </a:rPr>
              <a:t>it is the science </a:t>
            </a:r>
            <a:r>
              <a:rPr lang="en-US" sz="2200" dirty="0">
                <a:latin typeface="Times New Roman" pitchFamily="18" charset="0"/>
                <a:cs typeface="Times New Roman" pitchFamily="18" charset="0"/>
              </a:rPr>
              <a:t>that aims to provide an exhaustive and definitive classification of things based on their similarities and differences. </a:t>
            </a:r>
          </a:p>
          <a:p>
            <a:pPr algn="just">
              <a:spcAft>
                <a:spcPts val="1200"/>
              </a:spcAft>
            </a:pPr>
            <a:r>
              <a:rPr lang="en-US" sz="2200" dirty="0">
                <a:latin typeface="Times New Roman" pitchFamily="18" charset="0"/>
                <a:cs typeface="Times New Roman" pitchFamily="18" charset="0"/>
              </a:rPr>
              <a:t>By </a:t>
            </a:r>
            <a:r>
              <a:rPr lang="en-US" sz="2200" b="1" dirty="0">
                <a:solidFill>
                  <a:srgbClr val="00B0F0"/>
                </a:solidFill>
                <a:latin typeface="Times New Roman" pitchFamily="18" charset="0"/>
                <a:cs typeface="Times New Roman" pitchFamily="18" charset="0"/>
              </a:rPr>
              <a:t>exhaustive,</a:t>
            </a:r>
            <a:r>
              <a:rPr lang="en-US" sz="2200" dirty="0">
                <a:latin typeface="Times New Roman" pitchFamily="18" charset="0"/>
                <a:cs typeface="Times New Roman" pitchFamily="18" charset="0"/>
              </a:rPr>
              <a:t> we mean that it provides an explanation for everything that is ongoing in the universe. </a:t>
            </a:r>
          </a:p>
          <a:p>
            <a:pPr algn="just">
              <a:spcAft>
                <a:spcPts val="1200"/>
              </a:spcAft>
            </a:pPr>
            <a:r>
              <a:rPr lang="en-US" sz="2200" dirty="0">
                <a:latin typeface="Times New Roman" pitchFamily="18" charset="0"/>
                <a:cs typeface="Times New Roman" pitchFamily="18" charset="0"/>
              </a:rPr>
              <a:t>By </a:t>
            </a:r>
            <a:r>
              <a:rPr lang="en-US" sz="2200" b="1" dirty="0">
                <a:solidFill>
                  <a:srgbClr val="00B0F0"/>
                </a:solidFill>
                <a:latin typeface="Times New Roman" pitchFamily="18" charset="0"/>
                <a:cs typeface="Times New Roman" pitchFamily="18" charset="0"/>
              </a:rPr>
              <a:t>definitive,</a:t>
            </a:r>
            <a:r>
              <a:rPr lang="en-US" sz="2200" dirty="0">
                <a:latin typeface="Times New Roman" pitchFamily="18" charset="0"/>
                <a:cs typeface="Times New Roman" pitchFamily="18" charset="0"/>
              </a:rPr>
              <a:t> we mean that every type of things should be included in the classification. </a:t>
            </a:r>
          </a:p>
          <a:p>
            <a:pPr algn="just">
              <a:spcAft>
                <a:spcPts val="1200"/>
              </a:spcAft>
            </a:pPr>
            <a:r>
              <a:rPr lang="en-US" sz="2200" dirty="0">
                <a:latin typeface="Times New Roman" pitchFamily="18" charset="0"/>
                <a:cs typeface="Times New Roman" pitchFamily="18" charset="0"/>
              </a:rPr>
              <a:t>In this sense, the ontology discipline tries to provide answers to the question: What are the features common to all things? </a:t>
            </a:r>
          </a:p>
        </p:txBody>
      </p:sp>
      <p:sp>
        <p:nvSpPr>
          <p:cNvPr id="3" name="Title 2"/>
          <p:cNvSpPr>
            <a:spLocks noGrp="1"/>
          </p:cNvSpPr>
          <p:nvPr>
            <p:ph type="title"/>
          </p:nvPr>
        </p:nvSpPr>
        <p:spPr/>
        <p:txBody>
          <a:bodyPr/>
          <a:lstStyle/>
          <a:p>
            <a:r>
              <a:rPr lang="en-US" dirty="0">
                <a:latin typeface="Times New Roman" pitchFamily="18" charset="0"/>
                <a:cs typeface="Times New Roman" pitchFamily="18" charset="0"/>
              </a:rPr>
              <a:t>5.9 Ontology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458200" cy="5321491"/>
          </a:xfrm>
        </p:spPr>
        <p:txBody>
          <a:bodyPr>
            <a:normAutofit/>
          </a:bodyPr>
          <a:lstStyle/>
          <a:p>
            <a:pPr algn="just">
              <a:spcAft>
                <a:spcPts val="1200"/>
              </a:spcAft>
            </a:pPr>
            <a:r>
              <a:rPr lang="en-US" sz="2200" dirty="0">
                <a:latin typeface="Times New Roman" pitchFamily="18" charset="0"/>
                <a:cs typeface="Times New Roman" pitchFamily="18" charset="0"/>
              </a:rPr>
              <a:t>In </a:t>
            </a:r>
            <a:r>
              <a:rPr lang="en-US" sz="2400" b="1" dirty="0">
                <a:solidFill>
                  <a:srgbClr val="00B0F0"/>
                </a:solidFill>
                <a:latin typeface="Times New Roman" pitchFamily="18" charset="0"/>
                <a:cs typeface="Times New Roman" pitchFamily="18" charset="0"/>
              </a:rPr>
              <a:t>computing science</a:t>
            </a:r>
            <a:r>
              <a:rPr lang="en-US" sz="2200" dirty="0">
                <a:latin typeface="Times New Roman" pitchFamily="18" charset="0"/>
                <a:cs typeface="Times New Roman" pitchFamily="18" charset="0"/>
              </a:rPr>
              <a:t>, an ontology is commonly defined as: “a formal, explicit specification of a shared conceptualization”. </a:t>
            </a:r>
          </a:p>
          <a:p>
            <a:pPr algn="just">
              <a:spcAft>
                <a:spcPts val="1200"/>
              </a:spcAft>
            </a:pPr>
            <a:r>
              <a:rPr lang="en-US" sz="2200" dirty="0">
                <a:latin typeface="Times New Roman" pitchFamily="18" charset="0"/>
                <a:cs typeface="Times New Roman" pitchFamily="18" charset="0"/>
              </a:rPr>
              <a:t>More specifically, an ontology is an engineering </a:t>
            </a:r>
            <a:r>
              <a:rPr lang="en-US" sz="2200" dirty="0" err="1">
                <a:latin typeface="Times New Roman" pitchFamily="18" charset="0"/>
                <a:cs typeface="Times New Roman" pitchFamily="18" charset="0"/>
              </a:rPr>
              <a:t>artefact</a:t>
            </a:r>
            <a:r>
              <a:rPr lang="en-US" sz="2200" dirty="0">
                <a:latin typeface="Times New Roman" pitchFamily="18" charset="0"/>
                <a:cs typeface="Times New Roman" pitchFamily="18" charset="0"/>
              </a:rPr>
              <a:t> composed of </a:t>
            </a:r>
          </a:p>
          <a:p>
            <a:pPr lvl="1" algn="just">
              <a:spcAft>
                <a:spcPts val="1200"/>
              </a:spcAft>
              <a:buNone/>
            </a:pP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i</a:t>
            </a:r>
            <a:r>
              <a:rPr lang="en-US" sz="2200" dirty="0">
                <a:latin typeface="Times New Roman" pitchFamily="18" charset="0"/>
                <a:cs typeface="Times New Roman" pitchFamily="18" charset="0"/>
              </a:rPr>
              <a:t>) a vocabulary specific to a domain of discourse, and </a:t>
            </a:r>
          </a:p>
          <a:p>
            <a:pPr lvl="1" algn="just">
              <a:spcAft>
                <a:spcPts val="1200"/>
              </a:spcAft>
              <a:buNone/>
            </a:pPr>
            <a:r>
              <a:rPr lang="en-US" sz="2200" dirty="0">
                <a:latin typeface="Times New Roman" pitchFamily="18" charset="0"/>
                <a:cs typeface="Times New Roman" pitchFamily="18" charset="0"/>
              </a:rPr>
              <a:t>(ii) a set of explicit assumptions regarding the intended meaning of the terms in the vocabulary for that domain. </a:t>
            </a:r>
          </a:p>
          <a:p>
            <a:pPr algn="just">
              <a:spcAft>
                <a:spcPts val="1200"/>
              </a:spcAft>
            </a:pPr>
            <a:r>
              <a:rPr lang="en-US" sz="2200" dirty="0">
                <a:latin typeface="Times New Roman" pitchFamily="18" charset="0"/>
                <a:cs typeface="Times New Roman" pitchFamily="18" charset="0"/>
              </a:rPr>
              <a:t>This set of assumptions is generally expressed in terms of unary and binary predicates, by which concepts and the relations between them are expressed.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8229600" cy="3429000"/>
          </a:xfrm>
        </p:spPr>
        <p:txBody>
          <a:bodyPr/>
          <a:lstStyle/>
          <a:p>
            <a:pPr>
              <a:buNone/>
            </a:pPr>
            <a:r>
              <a:rPr lang="en-US" sz="3200" dirty="0">
                <a:latin typeface="Times New Roman" pitchFamily="18" charset="0"/>
                <a:cs typeface="Times New Roman" pitchFamily="18" charset="0"/>
              </a:rPr>
              <a:t>What is a </a:t>
            </a:r>
            <a:r>
              <a:rPr lang="en-US" sz="3200" dirty="0" err="1">
                <a:latin typeface="Times New Roman" pitchFamily="18" charset="0"/>
                <a:cs typeface="Times New Roman" pitchFamily="18" charset="0"/>
              </a:rPr>
              <a:t>conceptualisation</a:t>
            </a:r>
            <a:endParaRPr lang="en-US" sz="3200" dirty="0">
              <a:latin typeface="Times New Roman" pitchFamily="18" charset="0"/>
              <a:cs typeface="Times New Roman" pitchFamily="18" charset="0"/>
            </a:endParaRPr>
          </a:p>
          <a:p>
            <a:r>
              <a:rPr lang="en-US" sz="2200" dirty="0" err="1">
                <a:solidFill>
                  <a:srgbClr val="FF0000"/>
                </a:solidFill>
                <a:latin typeface="Times New Roman" pitchFamily="18" charset="0"/>
                <a:cs typeface="Times New Roman" pitchFamily="18" charset="0"/>
              </a:rPr>
              <a:t>Conceptualisation</a:t>
            </a:r>
            <a:r>
              <a:rPr lang="en-US" sz="2200" dirty="0">
                <a:latin typeface="Times New Roman" pitchFamily="18" charset="0"/>
                <a:cs typeface="Times New Roman" pitchFamily="18" charset="0"/>
              </a:rPr>
              <a:t>:</a:t>
            </a:r>
            <a:r>
              <a:rPr lang="en-US" sz="2200" i="1" dirty="0">
                <a:latin typeface="Times New Roman" pitchFamily="18" charset="0"/>
                <a:cs typeface="Times New Roman" pitchFamily="18" charset="0"/>
              </a:rPr>
              <a:t> </a:t>
            </a:r>
            <a:r>
              <a:rPr lang="en-US" sz="2200" dirty="0">
                <a:latin typeface="Times New Roman" pitchFamily="18" charset="0"/>
                <a:cs typeface="Times New Roman" pitchFamily="18" charset="0"/>
              </a:rPr>
              <a:t>the formal structure of reality as perceived and organized by an agent, independently of:</a:t>
            </a:r>
          </a:p>
          <a:p>
            <a:pPr lvl="1"/>
            <a:r>
              <a:rPr lang="en-US" sz="2200" dirty="0">
                <a:latin typeface="Times New Roman" pitchFamily="18" charset="0"/>
                <a:cs typeface="Times New Roman" pitchFamily="18" charset="0"/>
              </a:rPr>
              <a:t>the </a:t>
            </a:r>
            <a:r>
              <a:rPr lang="en-US" sz="2200" b="1" dirty="0">
                <a:latin typeface="Times New Roman" pitchFamily="18" charset="0"/>
                <a:cs typeface="Times New Roman" pitchFamily="18" charset="0"/>
              </a:rPr>
              <a:t>vocabulary</a:t>
            </a:r>
            <a:r>
              <a:rPr lang="en-US" sz="2200" dirty="0">
                <a:latin typeface="Times New Roman" pitchFamily="18" charset="0"/>
                <a:cs typeface="Times New Roman" pitchFamily="18" charset="0"/>
              </a:rPr>
              <a:t> used (i.e., the </a:t>
            </a:r>
            <a:r>
              <a:rPr lang="en-US" sz="2200" b="1" i="1" dirty="0">
                <a:latin typeface="Times New Roman" pitchFamily="18" charset="0"/>
                <a:cs typeface="Times New Roman" pitchFamily="18" charset="0"/>
              </a:rPr>
              <a:t>language</a:t>
            </a:r>
            <a:r>
              <a:rPr lang="en-US" sz="2200" dirty="0">
                <a:latin typeface="Times New Roman" pitchFamily="18" charset="0"/>
                <a:cs typeface="Times New Roman" pitchFamily="18" charset="0"/>
              </a:rPr>
              <a:t> used)</a:t>
            </a:r>
          </a:p>
          <a:p>
            <a:pPr lvl="1"/>
            <a:r>
              <a:rPr lang="en-US" sz="2200" dirty="0">
                <a:latin typeface="Times New Roman" pitchFamily="18" charset="0"/>
                <a:cs typeface="Times New Roman" pitchFamily="18" charset="0"/>
              </a:rPr>
              <a:t>the actual occurrence of a specific </a:t>
            </a:r>
            <a:r>
              <a:rPr lang="en-US" sz="2200" b="1" i="1" dirty="0">
                <a:latin typeface="Times New Roman" pitchFamily="18" charset="0"/>
                <a:cs typeface="Times New Roman" pitchFamily="18" charset="0"/>
              </a:rPr>
              <a:t>situation</a:t>
            </a:r>
            <a:br>
              <a:rPr lang="en-US" sz="2200" b="1" i="1" dirty="0">
                <a:latin typeface="Times New Roman" pitchFamily="18" charset="0"/>
                <a:cs typeface="Times New Roman" pitchFamily="18" charset="0"/>
              </a:rPr>
            </a:b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Different situations involving the same objects, described by different vocabularies, may share the same </a:t>
            </a:r>
            <a:r>
              <a:rPr lang="en-US" sz="2200" dirty="0" err="1">
                <a:latin typeface="Times New Roman" pitchFamily="18" charset="0"/>
                <a:cs typeface="Times New Roman" pitchFamily="18" charset="0"/>
              </a:rPr>
              <a:t>conceptualisation</a:t>
            </a:r>
            <a:r>
              <a:rPr lang="en-US" sz="2200" dirty="0">
                <a:latin typeface="Times New Roman" pitchFamily="18" charset="0"/>
                <a:cs typeface="Times New Roman" pitchFamily="18" charset="0"/>
              </a:rPr>
              <a:t>.</a:t>
            </a:r>
          </a:p>
          <a:p>
            <a:endParaRPr lang="en-US" dirty="0"/>
          </a:p>
        </p:txBody>
      </p:sp>
      <p:grpSp>
        <p:nvGrpSpPr>
          <p:cNvPr id="4" name="Group 4"/>
          <p:cNvGrpSpPr>
            <a:grpSpLocks/>
          </p:cNvGrpSpPr>
          <p:nvPr/>
        </p:nvGrpSpPr>
        <p:grpSpPr bwMode="auto">
          <a:xfrm>
            <a:off x="1524000" y="4038600"/>
            <a:ext cx="6477000" cy="2244725"/>
            <a:chOff x="384" y="2736"/>
            <a:chExt cx="4080" cy="1414"/>
          </a:xfrm>
        </p:grpSpPr>
        <p:sp>
          <p:nvSpPr>
            <p:cNvPr id="5" name="Rectangle 5"/>
            <p:cNvSpPr>
              <a:spLocks noChangeArrowheads="1"/>
            </p:cNvSpPr>
            <p:nvPr/>
          </p:nvSpPr>
          <p:spPr bwMode="auto">
            <a:xfrm>
              <a:off x="1248" y="3072"/>
              <a:ext cx="856" cy="329"/>
            </a:xfrm>
            <a:prstGeom prst="rect">
              <a:avLst/>
            </a:prstGeom>
            <a:solidFill>
              <a:srgbClr val="CCFFFF"/>
            </a:solidFill>
            <a:ln w="12700">
              <a:solidFill>
                <a:schemeClr val="tx1"/>
              </a:solidFill>
              <a:miter lim="800000"/>
              <a:headEnd/>
              <a:tailEnd/>
            </a:ln>
          </p:spPr>
          <p:txBody>
            <a:bodyPr wrap="none" anchor="ctr"/>
            <a:lstStyle/>
            <a:p>
              <a:endParaRPr lang="en-US">
                <a:latin typeface="Calibri" pitchFamily="34" charset="0"/>
              </a:endParaRPr>
            </a:p>
          </p:txBody>
        </p:sp>
        <p:sp>
          <p:nvSpPr>
            <p:cNvPr id="6" name="Rectangle 6"/>
            <p:cNvSpPr>
              <a:spLocks noChangeArrowheads="1"/>
            </p:cNvSpPr>
            <p:nvPr/>
          </p:nvSpPr>
          <p:spPr bwMode="auto">
            <a:xfrm>
              <a:off x="1440" y="3072"/>
              <a:ext cx="577" cy="310"/>
            </a:xfrm>
            <a:prstGeom prst="rect">
              <a:avLst/>
            </a:prstGeom>
            <a:noFill/>
            <a:ln w="12700">
              <a:noFill/>
              <a:miter lim="800000"/>
              <a:headEnd/>
              <a:tailEnd/>
            </a:ln>
          </p:spPr>
          <p:txBody>
            <a:bodyPr wrap="none" lIns="114033" tIns="56014" rIns="114033" bIns="56014">
              <a:spAutoFit/>
            </a:bodyPr>
            <a:lstStyle/>
            <a:p>
              <a:pPr algn="ctr" defTabSz="957263" eaLnBrk="0" hangingPunct="0"/>
              <a:r>
                <a:rPr lang="en-US" sz="2500" dirty="0">
                  <a:latin typeface="Times New Roman" pitchFamily="18" charset="0"/>
                </a:rPr>
                <a:t>apple</a:t>
              </a:r>
            </a:p>
          </p:txBody>
        </p:sp>
        <p:sp>
          <p:nvSpPr>
            <p:cNvPr id="7" name="Rectangle 7"/>
            <p:cNvSpPr>
              <a:spLocks noChangeArrowheads="1"/>
            </p:cNvSpPr>
            <p:nvPr/>
          </p:nvSpPr>
          <p:spPr bwMode="auto">
            <a:xfrm>
              <a:off x="1248" y="3714"/>
              <a:ext cx="816" cy="318"/>
            </a:xfrm>
            <a:prstGeom prst="rect">
              <a:avLst/>
            </a:prstGeom>
            <a:solidFill>
              <a:srgbClr val="FFFF99"/>
            </a:solidFill>
            <a:ln w="12700">
              <a:solidFill>
                <a:schemeClr val="tx1"/>
              </a:solidFill>
              <a:miter lim="800000"/>
              <a:headEnd/>
              <a:tailEnd/>
            </a:ln>
          </p:spPr>
          <p:txBody>
            <a:bodyPr lIns="114033" tIns="56014" rIns="114033" bIns="56014">
              <a:spAutoFit/>
            </a:bodyPr>
            <a:lstStyle/>
            <a:p>
              <a:pPr algn="ctr" defTabSz="957263" eaLnBrk="0" hangingPunct="0"/>
              <a:r>
                <a:rPr lang="en-US" sz="2500">
                  <a:latin typeface="Times New Roman" pitchFamily="18" charset="0"/>
                </a:rPr>
                <a:t>mela</a:t>
              </a:r>
            </a:p>
          </p:txBody>
        </p:sp>
        <p:sp>
          <p:nvSpPr>
            <p:cNvPr id="8" name="Line 8"/>
            <p:cNvSpPr>
              <a:spLocks noChangeShapeType="1"/>
            </p:cNvSpPr>
            <p:nvPr/>
          </p:nvSpPr>
          <p:spPr bwMode="auto">
            <a:xfrm>
              <a:off x="2147" y="3277"/>
              <a:ext cx="952" cy="281"/>
            </a:xfrm>
            <a:prstGeom prst="line">
              <a:avLst/>
            </a:prstGeom>
            <a:noFill/>
            <a:ln w="12700">
              <a:solidFill>
                <a:schemeClr val="tx1"/>
              </a:solidFill>
              <a:round/>
              <a:headEnd/>
              <a:tailEnd/>
            </a:ln>
          </p:spPr>
          <p:txBody>
            <a:bodyPr wrap="none" lIns="114033" tIns="56014" rIns="114033" bIns="56014">
              <a:spAutoFit/>
            </a:bodyPr>
            <a:lstStyle/>
            <a:p>
              <a:endParaRPr lang="en-US"/>
            </a:p>
          </p:txBody>
        </p:sp>
        <p:sp>
          <p:nvSpPr>
            <p:cNvPr id="9" name="Line 9"/>
            <p:cNvSpPr>
              <a:spLocks noChangeShapeType="1"/>
            </p:cNvSpPr>
            <p:nvPr/>
          </p:nvSpPr>
          <p:spPr bwMode="auto">
            <a:xfrm flipV="1">
              <a:off x="2147" y="3562"/>
              <a:ext cx="952" cy="288"/>
            </a:xfrm>
            <a:prstGeom prst="line">
              <a:avLst/>
            </a:prstGeom>
            <a:noFill/>
            <a:ln w="12700">
              <a:solidFill>
                <a:schemeClr val="tx1"/>
              </a:solidFill>
              <a:round/>
              <a:headEnd/>
              <a:tailEnd/>
            </a:ln>
          </p:spPr>
          <p:txBody>
            <a:bodyPr wrap="none" lIns="114033" tIns="56014" rIns="114033" bIns="56014">
              <a:spAutoFit/>
            </a:bodyPr>
            <a:lstStyle/>
            <a:p>
              <a:endParaRPr lang="en-US"/>
            </a:p>
          </p:txBody>
        </p:sp>
        <p:sp>
          <p:nvSpPr>
            <p:cNvPr id="10" name="Rectangle 10"/>
            <p:cNvSpPr>
              <a:spLocks noChangeArrowheads="1"/>
            </p:cNvSpPr>
            <p:nvPr/>
          </p:nvSpPr>
          <p:spPr bwMode="auto">
            <a:xfrm>
              <a:off x="4005" y="3397"/>
              <a:ext cx="143" cy="310"/>
            </a:xfrm>
            <a:prstGeom prst="rect">
              <a:avLst/>
            </a:prstGeom>
            <a:noFill/>
            <a:ln w="12700">
              <a:noFill/>
              <a:miter lim="800000"/>
              <a:headEnd/>
              <a:tailEnd/>
            </a:ln>
          </p:spPr>
          <p:txBody>
            <a:bodyPr wrap="none" lIns="114033" tIns="56014" rIns="114033" bIns="56014">
              <a:spAutoFit/>
            </a:bodyPr>
            <a:lstStyle/>
            <a:p>
              <a:pPr algn="ctr" defTabSz="957263" eaLnBrk="0" hangingPunct="0"/>
              <a:endParaRPr lang="en-GB" sz="2500" b="1" i="1">
                <a:latin typeface="Times New Roman" pitchFamily="18" charset="0"/>
              </a:endParaRPr>
            </a:p>
          </p:txBody>
        </p:sp>
        <p:graphicFrame>
          <p:nvGraphicFramePr>
            <p:cNvPr id="11" name="Object 2"/>
            <p:cNvGraphicFramePr>
              <a:graphicFrameLocks noChangeAspect="1"/>
            </p:cNvGraphicFramePr>
            <p:nvPr/>
          </p:nvGraphicFramePr>
          <p:xfrm>
            <a:off x="384" y="2956"/>
            <a:ext cx="744" cy="548"/>
          </p:xfrm>
          <a:graphic>
            <a:graphicData uri="http://schemas.openxmlformats.org/presentationml/2006/ole">
              <mc:AlternateContent xmlns:mc="http://schemas.openxmlformats.org/markup-compatibility/2006">
                <mc:Choice xmlns:v="urn:schemas-microsoft-com:vml" Requires="v">
                  <p:oleObj name="Clip" r:id="rId2" imgW="3125788" imgH="2303463" progId="">
                    <p:embed/>
                  </p:oleObj>
                </mc:Choice>
                <mc:Fallback>
                  <p:oleObj name="Clip" r:id="rId2" imgW="3125788" imgH="2303463" progId="">
                    <p:embed/>
                    <p:pic>
                      <p:nvPicPr>
                        <p:cNvPr id="11"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956"/>
                          <a:ext cx="744" cy="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2"/>
            <p:cNvSpPr>
              <a:spLocks noChangeArrowheads="1"/>
            </p:cNvSpPr>
            <p:nvPr/>
          </p:nvSpPr>
          <p:spPr bwMode="auto">
            <a:xfrm>
              <a:off x="3648" y="2736"/>
              <a:ext cx="816" cy="480"/>
            </a:xfrm>
            <a:prstGeom prst="rect">
              <a:avLst/>
            </a:prstGeom>
            <a:noFill/>
            <a:ln w="9525">
              <a:noFill/>
              <a:miter lim="800000"/>
              <a:headEnd/>
              <a:tailEnd/>
            </a:ln>
          </p:spPr>
          <p:txBody>
            <a:bodyPr wrap="none" anchor="ctr"/>
            <a:lstStyle/>
            <a:p>
              <a:endParaRPr lang="en-US">
                <a:latin typeface="Calibri" pitchFamily="34" charset="0"/>
              </a:endParaRPr>
            </a:p>
          </p:txBody>
        </p:sp>
        <p:grpSp>
          <p:nvGrpSpPr>
            <p:cNvPr id="13" name="Group 13"/>
            <p:cNvGrpSpPr>
              <a:grpSpLocks/>
            </p:cNvGrpSpPr>
            <p:nvPr/>
          </p:nvGrpSpPr>
          <p:grpSpPr bwMode="auto">
            <a:xfrm>
              <a:off x="404" y="3552"/>
              <a:ext cx="748" cy="598"/>
              <a:chOff x="404" y="3552"/>
              <a:chExt cx="748" cy="598"/>
            </a:xfrm>
          </p:grpSpPr>
          <p:graphicFrame>
            <p:nvGraphicFramePr>
              <p:cNvPr id="16" name="Object 3"/>
              <p:cNvGraphicFramePr>
                <a:graphicFrameLocks noChangeAspect="1"/>
              </p:cNvGraphicFramePr>
              <p:nvPr/>
            </p:nvGraphicFramePr>
            <p:xfrm>
              <a:off x="404" y="3598"/>
              <a:ext cx="748" cy="552"/>
            </p:xfrm>
            <a:graphic>
              <a:graphicData uri="http://schemas.openxmlformats.org/presentationml/2006/ole">
                <mc:AlternateContent xmlns:mc="http://schemas.openxmlformats.org/markup-compatibility/2006">
                  <mc:Choice xmlns:v="urn:schemas-microsoft-com:vml" Requires="v">
                    <p:oleObj name="Clip" r:id="rId4" imgW="3140765" imgH="2320191" progId="">
                      <p:embed/>
                    </p:oleObj>
                  </mc:Choice>
                  <mc:Fallback>
                    <p:oleObj name="Clip" r:id="rId4" imgW="3140765" imgH="2320191" progId="">
                      <p:embed/>
                      <p:pic>
                        <p:nvPicPr>
                          <p:cNvPr id="1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 y="3598"/>
                            <a:ext cx="748"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C66"/>
                                </a:solidFill>
                                <a:miter lim="800000"/>
                                <a:headEnd/>
                                <a:tailEnd/>
                              </a14:hiddenLine>
                            </a:ext>
                          </a:extLst>
                        </p:spPr>
                      </p:pic>
                    </p:oleObj>
                  </mc:Fallback>
                </mc:AlternateContent>
              </a:graphicData>
            </a:graphic>
          </p:graphicFrame>
          <p:sp>
            <p:nvSpPr>
              <p:cNvPr id="17" name="Rectangle 15"/>
              <p:cNvSpPr>
                <a:spLocks noChangeArrowheads="1"/>
              </p:cNvSpPr>
              <p:nvPr/>
            </p:nvSpPr>
            <p:spPr bwMode="auto">
              <a:xfrm>
                <a:off x="624" y="3552"/>
                <a:ext cx="528" cy="528"/>
              </a:xfrm>
              <a:prstGeom prst="rect">
                <a:avLst/>
              </a:prstGeom>
              <a:solidFill>
                <a:srgbClr val="C0C0C0"/>
              </a:solidFill>
              <a:ln w="9525">
                <a:noFill/>
                <a:miter lim="800000"/>
                <a:headEnd/>
                <a:tailEnd/>
              </a:ln>
            </p:spPr>
            <p:txBody>
              <a:bodyPr wrap="none" anchor="ctr"/>
              <a:lstStyle/>
              <a:p>
                <a:endParaRPr lang="en-US">
                  <a:latin typeface="Calibri" pitchFamily="34" charset="0"/>
                </a:endParaRPr>
              </a:p>
            </p:txBody>
          </p:sp>
        </p:grpSp>
        <p:pic>
          <p:nvPicPr>
            <p:cNvPr id="14" name="Picture 16" descr="Italian"/>
            <p:cNvPicPr>
              <a:picLocks noChangeAspect="1" noChangeArrowheads="1"/>
            </p:cNvPicPr>
            <p:nvPr/>
          </p:nvPicPr>
          <p:blipFill>
            <a:blip r:embed="rId6"/>
            <a:srcRect/>
            <a:stretch>
              <a:fillRect/>
            </a:stretch>
          </p:blipFill>
          <p:spPr bwMode="auto">
            <a:xfrm>
              <a:off x="624" y="3504"/>
              <a:ext cx="542" cy="603"/>
            </a:xfrm>
            <a:prstGeom prst="rect">
              <a:avLst/>
            </a:prstGeom>
            <a:noFill/>
            <a:ln w="9525">
              <a:noFill/>
              <a:miter lim="800000"/>
              <a:headEnd/>
              <a:tailEnd/>
            </a:ln>
          </p:spPr>
        </p:pic>
        <p:pic>
          <p:nvPicPr>
            <p:cNvPr id="15" name="Picture 17" descr="apple"/>
            <p:cNvPicPr>
              <a:picLocks noChangeAspect="1" noChangeArrowheads="1"/>
            </p:cNvPicPr>
            <p:nvPr/>
          </p:nvPicPr>
          <p:blipFill>
            <a:blip r:embed="rId7"/>
            <a:srcRect/>
            <a:stretch>
              <a:fillRect/>
            </a:stretch>
          </p:blipFill>
          <p:spPr bwMode="auto">
            <a:xfrm>
              <a:off x="3120" y="3168"/>
              <a:ext cx="688" cy="776"/>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pPr algn="just">
              <a:spcAft>
                <a:spcPts val="1200"/>
              </a:spcAft>
            </a:pPr>
            <a:r>
              <a:rPr lang="en-US" sz="1800" dirty="0"/>
              <a:t>The essence of REST is to focus on </a:t>
            </a:r>
            <a:r>
              <a:rPr lang="en-US" sz="1800" b="1" dirty="0">
                <a:solidFill>
                  <a:srgbClr val="0070C0"/>
                </a:solidFill>
              </a:rPr>
              <a:t>creating loosely coupled services on the Web</a:t>
            </a:r>
            <a:r>
              <a:rPr lang="en-US" sz="1800" dirty="0"/>
              <a:t>, so that they can be easily reused. </a:t>
            </a:r>
          </a:p>
          <a:p>
            <a:pPr algn="just">
              <a:spcAft>
                <a:spcPts val="1200"/>
              </a:spcAft>
            </a:pPr>
            <a:r>
              <a:rPr lang="en-US" sz="1800" dirty="0"/>
              <a:t>The </a:t>
            </a:r>
            <a:r>
              <a:rPr lang="en-US" sz="1800" b="1" dirty="0">
                <a:solidFill>
                  <a:srgbClr val="0070C0"/>
                </a:solidFill>
              </a:rPr>
              <a:t>services that smart things expose on the Web </a:t>
            </a:r>
            <a:r>
              <a:rPr lang="en-US" sz="1800" dirty="0"/>
              <a:t>usually take the form of a structured XML document or a JavaScript Object Notation (JSON) object, which are directly machine-readable. </a:t>
            </a:r>
          </a:p>
          <a:p>
            <a:pPr algn="just">
              <a:spcAft>
                <a:spcPts val="1200"/>
              </a:spcAft>
            </a:pPr>
            <a:r>
              <a:rPr lang="en-US" sz="1800" dirty="0"/>
              <a:t>These formats can be understood not only by machines, but are also reasonably accessible to people.</a:t>
            </a:r>
          </a:p>
          <a:p>
            <a:pPr algn="just">
              <a:spcAft>
                <a:spcPts val="1200"/>
              </a:spcAft>
            </a:pPr>
            <a:r>
              <a:rPr lang="en-US" sz="1800" dirty="0"/>
              <a:t>With this </a:t>
            </a:r>
            <a:r>
              <a:rPr lang="en-US" sz="1800" b="1" dirty="0">
                <a:solidFill>
                  <a:srgbClr val="0070C0"/>
                </a:solidFill>
              </a:rPr>
              <a:t>smart things </a:t>
            </a:r>
            <a:r>
              <a:rPr lang="en-US" sz="1800" dirty="0"/>
              <a:t>can not only communicate on the Web, but also </a:t>
            </a:r>
            <a:r>
              <a:rPr lang="en-US" sz="1800" b="1" dirty="0">
                <a:solidFill>
                  <a:srgbClr val="0070C0"/>
                </a:solidFill>
              </a:rPr>
              <a:t>provide a user-friendly representation of themselves</a:t>
            </a:r>
            <a:r>
              <a:rPr lang="en-US" sz="1800" dirty="0"/>
              <a:t>. </a:t>
            </a:r>
          </a:p>
          <a:p>
            <a:pPr algn="just">
              <a:spcAft>
                <a:spcPts val="1200"/>
              </a:spcAft>
            </a:pPr>
            <a:r>
              <a:rPr lang="en-US" sz="1800" dirty="0"/>
              <a:t>This makes it possible to </a:t>
            </a:r>
            <a:r>
              <a:rPr lang="en-US" sz="1800" b="1" dirty="0">
                <a:solidFill>
                  <a:srgbClr val="0070C0"/>
                </a:solidFill>
              </a:rPr>
              <a:t>interact with them via Web browsers </a:t>
            </a:r>
            <a:r>
              <a:rPr lang="en-US" sz="1800" dirty="0"/>
              <a:t>and thus explore the world of smart things with its many relationships.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1490472"/>
          </a:xfrm>
        </p:spPr>
        <p:txBody>
          <a:bodyPr/>
          <a:lstStyle/>
          <a:p>
            <a:pPr>
              <a:buNone/>
            </a:pPr>
            <a:r>
              <a:rPr lang="en-US" sz="3200" dirty="0">
                <a:latin typeface="Times New Roman" pitchFamily="18" charset="0"/>
                <a:cs typeface="Times New Roman" pitchFamily="18" charset="0"/>
              </a:rPr>
              <a:t>Ontological commitment</a:t>
            </a:r>
          </a:p>
          <a:p>
            <a:pPr>
              <a:spcBef>
                <a:spcPct val="0"/>
              </a:spcBef>
              <a:buFont typeface="Wingdings" pitchFamily="2" charset="2"/>
              <a:buChar char="Ø"/>
            </a:pPr>
            <a:r>
              <a:rPr lang="en-US" sz="2400" dirty="0">
                <a:latin typeface="Times New Roman" pitchFamily="18" charset="0"/>
                <a:cs typeface="Times New Roman" pitchFamily="18" charset="0"/>
              </a:rPr>
              <a:t>Agreement on the meaning of the vocabulary used to share knowledge.</a:t>
            </a:r>
          </a:p>
          <a:p>
            <a:endParaRPr lang="en-US" dirty="0"/>
          </a:p>
        </p:txBody>
      </p:sp>
      <p:sp>
        <p:nvSpPr>
          <p:cNvPr id="4" name="AutoShape 4"/>
          <p:cNvSpPr>
            <a:spLocks noChangeArrowheads="1"/>
          </p:cNvSpPr>
          <p:nvPr/>
        </p:nvSpPr>
        <p:spPr bwMode="auto">
          <a:xfrm>
            <a:off x="2590800" y="3367088"/>
            <a:ext cx="1600200" cy="990600"/>
          </a:xfrm>
          <a:prstGeom prst="wedgeRoundRectCallout">
            <a:avLst>
              <a:gd name="adj1" fmla="val -43750"/>
              <a:gd name="adj2" fmla="val 70000"/>
              <a:gd name="adj3" fmla="val 16667"/>
            </a:avLst>
          </a:prstGeom>
          <a:solidFill>
            <a:srgbClr val="FFFFFF"/>
          </a:solidFill>
          <a:ln w="9525">
            <a:solidFill>
              <a:schemeClr val="tx1"/>
            </a:solidFill>
            <a:miter lim="800000"/>
            <a:headEnd/>
            <a:tailEnd/>
          </a:ln>
        </p:spPr>
        <p:txBody>
          <a:bodyPr wrap="none" anchor="ctr"/>
          <a:lstStyle/>
          <a:p>
            <a:pPr algn="ctr" eaLnBrk="0" hangingPunct="0"/>
            <a:endParaRPr lang="en-GB" sz="2400">
              <a:latin typeface="Calibri" pitchFamily="34" charset="0"/>
            </a:endParaRPr>
          </a:p>
        </p:txBody>
      </p:sp>
      <p:sp>
        <p:nvSpPr>
          <p:cNvPr id="5" name="Text Box 5"/>
          <p:cNvSpPr txBox="1">
            <a:spLocks noChangeArrowheads="1"/>
          </p:cNvSpPr>
          <p:nvPr/>
        </p:nvSpPr>
        <p:spPr bwMode="auto">
          <a:xfrm>
            <a:off x="2667000" y="3519488"/>
            <a:ext cx="1447800" cy="641350"/>
          </a:xfrm>
          <a:prstGeom prst="rect">
            <a:avLst/>
          </a:prstGeom>
          <a:noFill/>
          <a:ln w="9525">
            <a:noFill/>
            <a:miter lim="800000"/>
            <a:headEnd/>
            <a:tailEnd/>
          </a:ln>
        </p:spPr>
        <p:txBody>
          <a:bodyPr>
            <a:spAutoFit/>
          </a:bodyPr>
          <a:lstStyle/>
          <a:p>
            <a:pPr eaLnBrk="0" hangingPunct="0">
              <a:spcBef>
                <a:spcPct val="50000"/>
              </a:spcBef>
            </a:pPr>
            <a:r>
              <a:rPr lang="en-GB" b="1" dirty="0">
                <a:latin typeface="Calibri" pitchFamily="34" charset="0"/>
              </a:rPr>
              <a:t>We need a</a:t>
            </a:r>
            <a:r>
              <a:rPr lang="en-GB" dirty="0">
                <a:latin typeface="Calibri" pitchFamily="34" charset="0"/>
              </a:rPr>
              <a:t> </a:t>
            </a:r>
            <a:r>
              <a:rPr lang="en-GB" b="1" dirty="0">
                <a:latin typeface="Calibri" pitchFamily="34" charset="0"/>
              </a:rPr>
              <a:t>pipe</a:t>
            </a:r>
            <a:endParaRPr lang="en-GB" sz="2400" dirty="0">
              <a:latin typeface="Calibri" pitchFamily="34" charset="0"/>
            </a:endParaRPr>
          </a:p>
        </p:txBody>
      </p:sp>
      <p:graphicFrame>
        <p:nvGraphicFramePr>
          <p:cNvPr id="6" name="Object 2"/>
          <p:cNvGraphicFramePr>
            <a:graphicFrameLocks noChangeAspect="1"/>
          </p:cNvGraphicFramePr>
          <p:nvPr/>
        </p:nvGraphicFramePr>
        <p:xfrm>
          <a:off x="2324100" y="4205288"/>
          <a:ext cx="647700" cy="1966912"/>
        </p:xfrm>
        <a:graphic>
          <a:graphicData uri="http://schemas.openxmlformats.org/presentationml/2006/ole">
            <mc:AlternateContent xmlns:mc="http://schemas.openxmlformats.org/markup-compatibility/2006">
              <mc:Choice xmlns:v="urn:schemas-microsoft-com:vml" Requires="v">
                <p:oleObj name="Clip" r:id="rId2" imgW="1297653" imgH="3935896" progId="">
                  <p:embed/>
                </p:oleObj>
              </mc:Choice>
              <mc:Fallback>
                <p:oleObj name="Clip" r:id="rId2" imgW="1297653" imgH="3935896" progId="">
                  <p:embed/>
                  <p:pic>
                    <p:nvPicPr>
                      <p:cNvPr id="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4205288"/>
                        <a:ext cx="647700" cy="196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7"/>
          <p:cNvSpPr>
            <a:spLocks noChangeArrowheads="1"/>
          </p:cNvSpPr>
          <p:nvPr/>
        </p:nvSpPr>
        <p:spPr bwMode="auto">
          <a:xfrm>
            <a:off x="533400" y="2438400"/>
            <a:ext cx="2057400" cy="2133600"/>
          </a:xfrm>
          <a:prstGeom prst="cloudCallout">
            <a:avLst>
              <a:gd name="adj1" fmla="val 42745"/>
              <a:gd name="adj2" fmla="val 57292"/>
            </a:avLst>
          </a:prstGeom>
          <a:solidFill>
            <a:srgbClr val="FFFFFF"/>
          </a:solidFill>
          <a:ln w="9525">
            <a:solidFill>
              <a:schemeClr val="tx1"/>
            </a:solidFill>
            <a:round/>
            <a:headEnd/>
            <a:tailEnd/>
          </a:ln>
        </p:spPr>
        <p:txBody>
          <a:bodyPr wrap="none" anchor="ctr"/>
          <a:lstStyle/>
          <a:p>
            <a:pPr algn="ctr" eaLnBrk="0" hangingPunct="0"/>
            <a:endParaRPr lang="en-GB" sz="2400">
              <a:latin typeface="Calibri" pitchFamily="34" charset="0"/>
            </a:endParaRPr>
          </a:p>
        </p:txBody>
      </p:sp>
      <p:sp>
        <p:nvSpPr>
          <p:cNvPr id="8" name="AutoShape 8"/>
          <p:cNvSpPr>
            <a:spLocks noChangeArrowheads="1"/>
          </p:cNvSpPr>
          <p:nvPr/>
        </p:nvSpPr>
        <p:spPr bwMode="auto">
          <a:xfrm>
            <a:off x="7086600" y="3200400"/>
            <a:ext cx="1676400" cy="1066800"/>
          </a:xfrm>
          <a:prstGeom prst="wedgeRoundRectCallout">
            <a:avLst>
              <a:gd name="adj1" fmla="val -65532"/>
              <a:gd name="adj2" fmla="val 80653"/>
              <a:gd name="adj3" fmla="val 16667"/>
            </a:avLst>
          </a:prstGeom>
          <a:solidFill>
            <a:srgbClr val="FFFFFF"/>
          </a:solidFill>
          <a:ln w="9525">
            <a:solidFill>
              <a:schemeClr val="tx1"/>
            </a:solidFill>
            <a:miter lim="800000"/>
            <a:headEnd/>
            <a:tailEnd/>
          </a:ln>
        </p:spPr>
        <p:txBody>
          <a:bodyPr wrap="none" anchor="ctr"/>
          <a:lstStyle/>
          <a:p>
            <a:pPr algn="ctr" eaLnBrk="0" hangingPunct="0"/>
            <a:endParaRPr lang="en-GB" sz="2400">
              <a:latin typeface="Calibri" pitchFamily="34" charset="0"/>
            </a:endParaRPr>
          </a:p>
        </p:txBody>
      </p:sp>
      <p:sp>
        <p:nvSpPr>
          <p:cNvPr id="9" name="Text Box 9"/>
          <p:cNvSpPr txBox="1">
            <a:spLocks noChangeArrowheads="1"/>
          </p:cNvSpPr>
          <p:nvPr/>
        </p:nvSpPr>
        <p:spPr bwMode="auto">
          <a:xfrm>
            <a:off x="7010400" y="3429000"/>
            <a:ext cx="1447800" cy="366713"/>
          </a:xfrm>
          <a:prstGeom prst="rect">
            <a:avLst/>
          </a:prstGeom>
          <a:noFill/>
          <a:ln w="9525">
            <a:noFill/>
            <a:miter lim="800000"/>
            <a:headEnd/>
            <a:tailEnd/>
          </a:ln>
        </p:spPr>
        <p:txBody>
          <a:bodyPr>
            <a:spAutoFit/>
          </a:bodyPr>
          <a:lstStyle/>
          <a:p>
            <a:pPr eaLnBrk="0" hangingPunct="0">
              <a:spcBef>
                <a:spcPct val="50000"/>
              </a:spcBef>
            </a:pPr>
            <a:r>
              <a:rPr lang="en-GB" b="1">
                <a:latin typeface="Calibri" pitchFamily="34" charset="0"/>
              </a:rPr>
              <a:t>A</a:t>
            </a:r>
            <a:r>
              <a:rPr lang="en-GB">
                <a:latin typeface="Calibri" pitchFamily="34" charset="0"/>
              </a:rPr>
              <a:t> </a:t>
            </a:r>
            <a:r>
              <a:rPr lang="en-GB" b="1">
                <a:latin typeface="Calibri" pitchFamily="34" charset="0"/>
              </a:rPr>
              <a:t>pipe ?!?</a:t>
            </a:r>
            <a:endParaRPr lang="en-GB" sz="2400">
              <a:latin typeface="Calibri" pitchFamily="34" charset="0"/>
            </a:endParaRPr>
          </a:p>
        </p:txBody>
      </p:sp>
      <p:graphicFrame>
        <p:nvGraphicFramePr>
          <p:cNvPr id="10" name="Object 3"/>
          <p:cNvGraphicFramePr>
            <a:graphicFrameLocks noChangeAspect="1"/>
          </p:cNvGraphicFramePr>
          <p:nvPr/>
        </p:nvGraphicFramePr>
        <p:xfrm>
          <a:off x="6400800" y="4327525"/>
          <a:ext cx="787400" cy="1692275"/>
        </p:xfrm>
        <a:graphic>
          <a:graphicData uri="http://schemas.openxmlformats.org/presentationml/2006/ole">
            <mc:AlternateContent xmlns:mc="http://schemas.openxmlformats.org/markup-compatibility/2006">
              <mc:Choice xmlns:v="urn:schemas-microsoft-com:vml" Requires="v">
                <p:oleObj name="Clip" r:id="rId4" imgW="1858963" imgH="3997325" progId="">
                  <p:embed/>
                </p:oleObj>
              </mc:Choice>
              <mc:Fallback>
                <p:oleObj name="Clip" r:id="rId4" imgW="1858963" imgH="3997325" progId="">
                  <p:embed/>
                  <p:pic>
                    <p:nvPicPr>
                      <p:cNvPr id="1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327525"/>
                        <a:ext cx="787400" cy="169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11"/>
          <p:cNvSpPr>
            <a:spLocks noChangeArrowheads="1"/>
          </p:cNvSpPr>
          <p:nvPr/>
        </p:nvSpPr>
        <p:spPr bwMode="auto">
          <a:xfrm>
            <a:off x="5105400" y="2819400"/>
            <a:ext cx="1981200" cy="1524000"/>
          </a:xfrm>
          <a:prstGeom prst="cloudCallout">
            <a:avLst>
              <a:gd name="adj1" fmla="val 26843"/>
              <a:gd name="adj2" fmla="val 51981"/>
            </a:avLst>
          </a:prstGeom>
          <a:solidFill>
            <a:srgbClr val="FFFFFF"/>
          </a:solidFill>
          <a:ln w="9525">
            <a:solidFill>
              <a:schemeClr val="tx1"/>
            </a:solidFill>
            <a:round/>
            <a:headEnd/>
            <a:tailEnd/>
          </a:ln>
        </p:spPr>
        <p:txBody>
          <a:bodyPr wrap="none" anchor="ctr"/>
          <a:lstStyle/>
          <a:p>
            <a:pPr algn="ctr" eaLnBrk="0" hangingPunct="0"/>
            <a:endParaRPr lang="en-GB" sz="2400">
              <a:latin typeface="Calibri" pitchFamily="34" charset="0"/>
            </a:endParaRPr>
          </a:p>
        </p:txBody>
      </p:sp>
      <p:pic>
        <p:nvPicPr>
          <p:cNvPr id="12" name="Picture 12" descr="pipe-3"/>
          <p:cNvPicPr>
            <a:picLocks noChangeAspect="1" noChangeArrowheads="1"/>
          </p:cNvPicPr>
          <p:nvPr/>
        </p:nvPicPr>
        <p:blipFill>
          <a:blip r:embed="rId6"/>
          <a:srcRect/>
          <a:stretch>
            <a:fillRect/>
          </a:stretch>
        </p:blipFill>
        <p:spPr bwMode="auto">
          <a:xfrm>
            <a:off x="5486400" y="3048000"/>
            <a:ext cx="1155700" cy="1016000"/>
          </a:xfrm>
          <a:prstGeom prst="rect">
            <a:avLst/>
          </a:prstGeom>
          <a:noFill/>
          <a:ln w="9525">
            <a:noFill/>
            <a:miter lim="800000"/>
            <a:headEnd/>
            <a:tailEnd/>
          </a:ln>
        </p:spPr>
      </p:pic>
      <p:pic>
        <p:nvPicPr>
          <p:cNvPr id="13" name="Picture 13" descr="pipe-7"/>
          <p:cNvPicPr>
            <a:picLocks noChangeAspect="1" noChangeArrowheads="1"/>
          </p:cNvPicPr>
          <p:nvPr/>
        </p:nvPicPr>
        <p:blipFill>
          <a:blip r:embed="rId7"/>
          <a:srcRect/>
          <a:stretch>
            <a:fillRect/>
          </a:stretch>
        </p:blipFill>
        <p:spPr bwMode="auto">
          <a:xfrm>
            <a:off x="1066800" y="2819400"/>
            <a:ext cx="1028700" cy="11811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76072"/>
          </a:xfrm>
        </p:spPr>
        <p:txBody>
          <a:bodyPr/>
          <a:lstStyle/>
          <a:p>
            <a:r>
              <a:rPr lang="en-US" dirty="0"/>
              <a:t>Historical context</a:t>
            </a:r>
          </a:p>
        </p:txBody>
      </p:sp>
      <p:sp>
        <p:nvSpPr>
          <p:cNvPr id="4" name="Oval 3"/>
          <p:cNvSpPr>
            <a:spLocks noChangeArrowheads="1"/>
          </p:cNvSpPr>
          <p:nvPr/>
        </p:nvSpPr>
        <p:spPr bwMode="auto">
          <a:xfrm>
            <a:off x="762000" y="1417638"/>
            <a:ext cx="4038600" cy="3459162"/>
          </a:xfrm>
          <a:prstGeom prst="ellipse">
            <a:avLst/>
          </a:prstGeom>
          <a:solidFill>
            <a:srgbClr val="EBF1DE">
              <a:alpha val="50980"/>
            </a:srgbClr>
          </a:solidFill>
          <a:ln w="9525">
            <a:solidFill>
              <a:srgbClr val="EBF1DE"/>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5" name="Oval 4"/>
          <p:cNvSpPr>
            <a:spLocks noChangeArrowheads="1"/>
          </p:cNvSpPr>
          <p:nvPr/>
        </p:nvSpPr>
        <p:spPr bwMode="auto">
          <a:xfrm>
            <a:off x="3810000" y="1417638"/>
            <a:ext cx="3886200" cy="3459162"/>
          </a:xfrm>
          <a:prstGeom prst="ellipse">
            <a:avLst/>
          </a:prstGeom>
          <a:solidFill>
            <a:srgbClr val="DDD9C3">
              <a:alpha val="50980"/>
            </a:srgbClr>
          </a:solidFill>
          <a:ln w="9525">
            <a:solidFill>
              <a:srgbClr val="EBF1DE"/>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6" name="Oval 5"/>
          <p:cNvSpPr>
            <a:spLocks noChangeArrowheads="1"/>
          </p:cNvSpPr>
          <p:nvPr/>
        </p:nvSpPr>
        <p:spPr bwMode="auto">
          <a:xfrm>
            <a:off x="2286000" y="2590800"/>
            <a:ext cx="4114800" cy="3886200"/>
          </a:xfrm>
          <a:prstGeom prst="ellipse">
            <a:avLst/>
          </a:prstGeom>
          <a:solidFill>
            <a:srgbClr val="DCE6F2">
              <a:alpha val="50980"/>
            </a:srgbClr>
          </a:solidFill>
          <a:ln w="9525">
            <a:solidFill>
              <a:srgbClr val="DCE6F2"/>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7" name="Rectangle 8"/>
          <p:cNvSpPr>
            <a:spLocks noChangeArrowheads="1"/>
          </p:cNvSpPr>
          <p:nvPr/>
        </p:nvSpPr>
        <p:spPr bwMode="auto">
          <a:xfrm>
            <a:off x="4953000" y="2236788"/>
            <a:ext cx="2362200" cy="708025"/>
          </a:xfrm>
          <a:prstGeom prst="rect">
            <a:avLst/>
          </a:prstGeom>
          <a:noFill/>
          <a:ln w="9525">
            <a:noFill/>
            <a:miter lim="800000"/>
            <a:headEnd/>
            <a:tailEnd/>
          </a:ln>
        </p:spPr>
        <p:txBody>
          <a:bodyPr>
            <a:spAutoFit/>
          </a:bodyPr>
          <a:lstStyle/>
          <a:p>
            <a:pPr lvl="1">
              <a:lnSpc>
                <a:spcPct val="90000"/>
              </a:lnSpc>
            </a:pPr>
            <a:endParaRPr lang="en-GB" sz="2200">
              <a:latin typeface="Calibri" pitchFamily="34" charset="0"/>
            </a:endParaRPr>
          </a:p>
          <a:p>
            <a:pPr lvl="1">
              <a:lnSpc>
                <a:spcPct val="90000"/>
              </a:lnSpc>
            </a:pPr>
            <a:r>
              <a:rPr lang="en-GB" sz="2200">
                <a:latin typeface="Calibri" pitchFamily="34" charset="0"/>
              </a:rPr>
              <a:t>Philosophy</a:t>
            </a:r>
            <a:endParaRPr lang="en-US">
              <a:latin typeface="Calibri" pitchFamily="34" charset="0"/>
            </a:endParaRPr>
          </a:p>
        </p:txBody>
      </p:sp>
      <p:sp>
        <p:nvSpPr>
          <p:cNvPr id="8" name="Rectangle 9"/>
          <p:cNvSpPr>
            <a:spLocks noChangeArrowheads="1"/>
          </p:cNvSpPr>
          <p:nvPr/>
        </p:nvSpPr>
        <p:spPr bwMode="auto">
          <a:xfrm>
            <a:off x="2971800" y="4522788"/>
            <a:ext cx="2590800" cy="1317625"/>
          </a:xfrm>
          <a:prstGeom prst="rect">
            <a:avLst/>
          </a:prstGeom>
          <a:noFill/>
          <a:ln w="9525">
            <a:noFill/>
            <a:miter lim="800000"/>
            <a:headEnd/>
            <a:tailEnd/>
          </a:ln>
        </p:spPr>
        <p:txBody>
          <a:bodyPr>
            <a:spAutoFit/>
          </a:bodyPr>
          <a:lstStyle/>
          <a:p>
            <a:pPr lvl="1">
              <a:lnSpc>
                <a:spcPct val="90000"/>
              </a:lnSpc>
            </a:pPr>
            <a:endParaRPr lang="en-GB" sz="2200" dirty="0">
              <a:latin typeface="Calibri" pitchFamily="34" charset="0"/>
            </a:endParaRPr>
          </a:p>
          <a:p>
            <a:pPr lvl="1">
              <a:lnSpc>
                <a:spcPct val="90000"/>
              </a:lnSpc>
            </a:pPr>
            <a:r>
              <a:rPr lang="en-GB" sz="2200" dirty="0">
                <a:latin typeface="Calibri" pitchFamily="34" charset="0"/>
              </a:rPr>
              <a:t>Knowledge Representation and logic</a:t>
            </a:r>
            <a:endParaRPr lang="en-US" dirty="0">
              <a:latin typeface="Calibri" pitchFamily="34" charset="0"/>
            </a:endParaRPr>
          </a:p>
        </p:txBody>
      </p:sp>
      <p:sp>
        <p:nvSpPr>
          <p:cNvPr id="9" name="Rectangle 10"/>
          <p:cNvSpPr>
            <a:spLocks noChangeArrowheads="1"/>
          </p:cNvSpPr>
          <p:nvPr/>
        </p:nvSpPr>
        <p:spPr bwMode="auto">
          <a:xfrm>
            <a:off x="990600" y="2236788"/>
            <a:ext cx="2362200" cy="1012825"/>
          </a:xfrm>
          <a:prstGeom prst="rect">
            <a:avLst/>
          </a:prstGeom>
          <a:noFill/>
          <a:ln w="9525">
            <a:noFill/>
            <a:miter lim="800000"/>
            <a:headEnd/>
            <a:tailEnd/>
          </a:ln>
        </p:spPr>
        <p:txBody>
          <a:bodyPr>
            <a:spAutoFit/>
          </a:bodyPr>
          <a:lstStyle/>
          <a:p>
            <a:pPr lvl="1">
              <a:lnSpc>
                <a:spcPct val="90000"/>
              </a:lnSpc>
            </a:pPr>
            <a:endParaRPr lang="en-GB" sz="2200">
              <a:latin typeface="Calibri" pitchFamily="34" charset="0"/>
            </a:endParaRPr>
          </a:p>
          <a:p>
            <a:pPr lvl="1">
              <a:lnSpc>
                <a:spcPct val="90000"/>
              </a:lnSpc>
            </a:pPr>
            <a:r>
              <a:rPr lang="en-GB" sz="2200">
                <a:latin typeface="Calibri" pitchFamily="34" charset="0"/>
              </a:rPr>
              <a:t>Artificial Intelligence</a:t>
            </a:r>
            <a:endParaRPr lang="en-US">
              <a:latin typeface="Calibri" pitchFamily="34" charset="0"/>
            </a:endParaRPr>
          </a:p>
        </p:txBody>
      </p:sp>
      <p:sp>
        <p:nvSpPr>
          <p:cNvPr id="16" name="Rectangle 7"/>
          <p:cNvSpPr>
            <a:spLocks noChangeArrowheads="1"/>
          </p:cNvSpPr>
          <p:nvPr/>
        </p:nvSpPr>
        <p:spPr bwMode="auto">
          <a:xfrm rot="5400000">
            <a:off x="3570288" y="2960687"/>
            <a:ext cx="1752600" cy="708025"/>
          </a:xfrm>
          <a:prstGeom prst="rect">
            <a:avLst/>
          </a:prstGeom>
          <a:noFill/>
          <a:ln w="9525">
            <a:noFill/>
            <a:miter lim="800000"/>
            <a:headEnd/>
            <a:tailEnd/>
          </a:ln>
        </p:spPr>
        <p:txBody>
          <a:bodyPr>
            <a:spAutoFit/>
          </a:bodyPr>
          <a:lstStyle/>
          <a:p>
            <a:pPr lvl="1">
              <a:lnSpc>
                <a:spcPct val="90000"/>
              </a:lnSpc>
            </a:pPr>
            <a:endParaRPr lang="en-GB" sz="2200" dirty="0">
              <a:latin typeface="Calibri" pitchFamily="34" charset="0"/>
            </a:endParaRPr>
          </a:p>
          <a:p>
            <a:pPr lvl="1">
              <a:lnSpc>
                <a:spcPct val="90000"/>
              </a:lnSpc>
            </a:pPr>
            <a:r>
              <a:rPr lang="en-GB" sz="2200" b="1" dirty="0">
                <a:solidFill>
                  <a:srgbClr val="0000FF"/>
                </a:solidFill>
                <a:latin typeface="Calibri" pitchFamily="34" charset="0"/>
              </a:rPr>
              <a:t>Ontology</a:t>
            </a:r>
            <a:endParaRPr lang="en-US" b="1" dirty="0">
              <a:solidFill>
                <a:srgbClr val="0000FF"/>
              </a:solidFill>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6019800"/>
          </a:xfrm>
        </p:spPr>
        <p:txBody>
          <a:bodyPr>
            <a:normAutofit/>
          </a:bodyPr>
          <a:lstStyle/>
          <a:p>
            <a:pPr algn="just">
              <a:spcAft>
                <a:spcPts val="1200"/>
              </a:spcAft>
              <a:buNone/>
            </a:pPr>
            <a:r>
              <a:rPr lang="en-US" sz="2400" dirty="0">
                <a:latin typeface="Times New Roman" pitchFamily="18" charset="0"/>
                <a:cs typeface="Times New Roman" pitchFamily="18" charset="0"/>
              </a:rPr>
              <a:t>Different languages have been developed over the last two decades to represent </a:t>
            </a:r>
            <a:r>
              <a:rPr lang="en-US" sz="2400" dirty="0" err="1">
                <a:latin typeface="Times New Roman" pitchFamily="18" charset="0"/>
                <a:cs typeface="Times New Roman" pitchFamily="18" charset="0"/>
              </a:rPr>
              <a:t>ontologies</a:t>
            </a:r>
            <a:r>
              <a:rPr lang="en-US" sz="2400" dirty="0">
                <a:latin typeface="Times New Roman" pitchFamily="18" charset="0"/>
                <a:cs typeface="Times New Roman" pitchFamily="18" charset="0"/>
              </a:rPr>
              <a:t>. </a:t>
            </a:r>
          </a:p>
          <a:p>
            <a:pPr algn="just">
              <a:spcAft>
                <a:spcPts val="1200"/>
              </a:spcAft>
            </a:pPr>
            <a:r>
              <a:rPr lang="en-US" sz="2200" dirty="0">
                <a:solidFill>
                  <a:schemeClr val="accent2"/>
                </a:solidFill>
                <a:latin typeface="Times New Roman" pitchFamily="18" charset="0"/>
                <a:cs typeface="Times New Roman" pitchFamily="18" charset="0"/>
              </a:rPr>
              <a:t>Simple HTML Ontology Extension (SHOE) </a:t>
            </a:r>
            <a:r>
              <a:rPr lang="en-US" sz="2200" dirty="0">
                <a:latin typeface="Times New Roman" pitchFamily="18" charset="0"/>
                <a:cs typeface="Times New Roman" pitchFamily="18" charset="0"/>
              </a:rPr>
              <a:t>was developed to annotate web pages with semantics. </a:t>
            </a:r>
          </a:p>
          <a:p>
            <a:pPr algn="just">
              <a:spcAft>
                <a:spcPts val="1200"/>
              </a:spcAft>
            </a:pPr>
            <a:r>
              <a:rPr lang="en-US" sz="2200" dirty="0">
                <a:solidFill>
                  <a:schemeClr val="accent2"/>
                </a:solidFill>
                <a:latin typeface="Times New Roman" pitchFamily="18" charset="0"/>
                <a:cs typeface="Times New Roman" pitchFamily="18" charset="0"/>
              </a:rPr>
              <a:t>Ontology Exchange Language (XOL) </a:t>
            </a:r>
            <a:r>
              <a:rPr lang="en-US" sz="2200" dirty="0">
                <a:latin typeface="Times New Roman" pitchFamily="18" charset="0"/>
                <a:cs typeface="Times New Roman" pitchFamily="18" charset="0"/>
              </a:rPr>
              <a:t>was primarily developed to exchange </a:t>
            </a:r>
            <a:r>
              <a:rPr lang="en-US" sz="2200" dirty="0" err="1">
                <a:latin typeface="Times New Roman" pitchFamily="18" charset="0"/>
                <a:cs typeface="Times New Roman" pitchFamily="18" charset="0"/>
              </a:rPr>
              <a:t>ontologies</a:t>
            </a:r>
            <a:r>
              <a:rPr lang="en-US" sz="2200" dirty="0">
                <a:latin typeface="Times New Roman" pitchFamily="18" charset="0"/>
                <a:cs typeface="Times New Roman" pitchFamily="18" charset="0"/>
              </a:rPr>
              <a:t> in the bioinformatics domain. </a:t>
            </a:r>
          </a:p>
          <a:p>
            <a:pPr algn="just">
              <a:spcAft>
                <a:spcPts val="1200"/>
              </a:spcAft>
            </a:pPr>
            <a:r>
              <a:rPr lang="en-US" sz="2200" dirty="0">
                <a:solidFill>
                  <a:schemeClr val="accent2"/>
                </a:solidFill>
                <a:latin typeface="Times New Roman" pitchFamily="18" charset="0"/>
                <a:cs typeface="Times New Roman" pitchFamily="18" charset="0"/>
              </a:rPr>
              <a:t>Resource Description Framework (RDF) </a:t>
            </a:r>
            <a:r>
              <a:rPr lang="en-US" sz="2200" dirty="0">
                <a:latin typeface="Times New Roman" pitchFamily="18" charset="0"/>
                <a:cs typeface="Times New Roman" pitchFamily="18" charset="0"/>
              </a:rPr>
              <a:t>allows users to describe the relation between different web resources, </a:t>
            </a:r>
          </a:p>
          <a:p>
            <a:pPr algn="just">
              <a:spcAft>
                <a:spcPts val="1200"/>
              </a:spcAft>
            </a:pPr>
            <a:r>
              <a:rPr lang="en-US" sz="2200" dirty="0">
                <a:solidFill>
                  <a:schemeClr val="accent2"/>
                </a:solidFill>
                <a:latin typeface="Times New Roman" pitchFamily="18" charset="0"/>
                <a:cs typeface="Times New Roman" pitchFamily="18" charset="0"/>
              </a:rPr>
              <a:t>Web Ontology Language (OWL) </a:t>
            </a:r>
            <a:r>
              <a:rPr lang="en-US" sz="2200" dirty="0">
                <a:latin typeface="Times New Roman" pitchFamily="18" charset="0"/>
                <a:cs typeface="Times New Roman" pitchFamily="18" charset="0"/>
              </a:rPr>
              <a:t>extends on the RDF vocabulary to provide precise meaning through formal semantics.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562600"/>
          </a:xfrm>
        </p:spPr>
        <p:txBody>
          <a:bodyPr>
            <a:normAutofit/>
          </a:bodyPr>
          <a:lstStyle/>
          <a:p>
            <a:pPr>
              <a:spcBef>
                <a:spcPts val="0"/>
              </a:spcBef>
              <a:spcAft>
                <a:spcPts val="1200"/>
              </a:spcAft>
              <a:buNone/>
            </a:pPr>
            <a:r>
              <a:rPr lang="en-US" sz="2400" dirty="0">
                <a:latin typeface="Times New Roman" pitchFamily="18" charset="0"/>
                <a:cs typeface="Times New Roman" pitchFamily="18" charset="0"/>
              </a:rPr>
              <a:t>What Is “Ontology Engineering”?</a:t>
            </a:r>
          </a:p>
          <a:p>
            <a:pPr>
              <a:spcBef>
                <a:spcPts val="0"/>
              </a:spcBef>
              <a:spcAft>
                <a:spcPts val="1200"/>
              </a:spcAft>
              <a:buNone/>
            </a:pPr>
            <a:r>
              <a:rPr lang="en-US" sz="2000" b="1" dirty="0">
                <a:solidFill>
                  <a:srgbClr val="00B0F0"/>
                </a:solidFill>
                <a:latin typeface="Times New Roman" pitchFamily="18" charset="0"/>
                <a:cs typeface="Times New Roman" pitchFamily="18" charset="0"/>
              </a:rPr>
              <a:t>Defining terms in the domain and relations among them</a:t>
            </a:r>
          </a:p>
          <a:p>
            <a:pPr lvl="1">
              <a:spcBef>
                <a:spcPts val="0"/>
              </a:spcBef>
              <a:spcAft>
                <a:spcPts val="1200"/>
              </a:spcAft>
            </a:pPr>
            <a:r>
              <a:rPr lang="en-US" sz="2000" dirty="0">
                <a:latin typeface="Times New Roman" pitchFamily="18" charset="0"/>
                <a:cs typeface="Times New Roman" pitchFamily="18" charset="0"/>
              </a:rPr>
              <a:t>Defining concepts in the domain </a:t>
            </a:r>
            <a:r>
              <a:rPr lang="en-US" sz="2000" dirty="0">
                <a:solidFill>
                  <a:schemeClr val="tx2"/>
                </a:solidFill>
                <a:latin typeface="Times New Roman" pitchFamily="18" charset="0"/>
                <a:cs typeface="Times New Roman" pitchFamily="18" charset="0"/>
              </a:rPr>
              <a:t>(classes)</a:t>
            </a:r>
          </a:p>
          <a:p>
            <a:pPr lvl="1">
              <a:spcBef>
                <a:spcPts val="0"/>
              </a:spcBef>
              <a:spcAft>
                <a:spcPts val="1200"/>
              </a:spcAft>
            </a:pPr>
            <a:r>
              <a:rPr lang="en-US" sz="2000" dirty="0">
                <a:latin typeface="Times New Roman" pitchFamily="18" charset="0"/>
                <a:cs typeface="Times New Roman" pitchFamily="18" charset="0"/>
              </a:rPr>
              <a:t>Arranging the concepts in a hierarchy </a:t>
            </a:r>
            <a:r>
              <a:rPr lang="en-US" sz="2000" dirty="0">
                <a:solidFill>
                  <a:schemeClr val="tx2"/>
                </a:solidFill>
                <a:latin typeface="Times New Roman" pitchFamily="18" charset="0"/>
                <a:cs typeface="Times New Roman" pitchFamily="18" charset="0"/>
              </a:rPr>
              <a:t>(subclass-</a:t>
            </a:r>
            <a:r>
              <a:rPr lang="en-US" sz="2000" dirty="0" err="1">
                <a:solidFill>
                  <a:schemeClr val="tx2"/>
                </a:solidFill>
                <a:latin typeface="Times New Roman" pitchFamily="18" charset="0"/>
                <a:cs typeface="Times New Roman" pitchFamily="18" charset="0"/>
              </a:rPr>
              <a:t>superclass</a:t>
            </a:r>
            <a:r>
              <a:rPr lang="en-US" sz="2000" dirty="0">
                <a:solidFill>
                  <a:schemeClr val="tx2"/>
                </a:solidFill>
                <a:latin typeface="Times New Roman" pitchFamily="18" charset="0"/>
                <a:cs typeface="Times New Roman" pitchFamily="18" charset="0"/>
              </a:rPr>
              <a:t> hierarchy)</a:t>
            </a:r>
          </a:p>
          <a:p>
            <a:pPr lvl="1">
              <a:spcBef>
                <a:spcPts val="0"/>
              </a:spcBef>
              <a:spcAft>
                <a:spcPts val="1200"/>
              </a:spcAft>
            </a:pPr>
            <a:r>
              <a:rPr lang="en-US" sz="2000" dirty="0">
                <a:latin typeface="Times New Roman" pitchFamily="18" charset="0"/>
                <a:cs typeface="Times New Roman" pitchFamily="18" charset="0"/>
              </a:rPr>
              <a:t>Defining which attributes and </a:t>
            </a:r>
            <a:r>
              <a:rPr lang="en-US" sz="2000" dirty="0">
                <a:solidFill>
                  <a:schemeClr val="tx2"/>
                </a:solidFill>
                <a:latin typeface="Times New Roman" pitchFamily="18" charset="0"/>
                <a:cs typeface="Times New Roman" pitchFamily="18" charset="0"/>
              </a:rPr>
              <a:t>properties</a:t>
            </a:r>
            <a:r>
              <a:rPr lang="en-US" sz="2000" dirty="0">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(slots)</a:t>
            </a:r>
            <a:r>
              <a:rPr lang="en-US" sz="2000" dirty="0">
                <a:latin typeface="Times New Roman" pitchFamily="18" charset="0"/>
                <a:cs typeface="Times New Roman" pitchFamily="18" charset="0"/>
              </a:rPr>
              <a:t> classes can have and constraints on their values</a:t>
            </a:r>
          </a:p>
          <a:p>
            <a:pPr lvl="1">
              <a:spcBef>
                <a:spcPts val="0"/>
              </a:spcBef>
              <a:spcAft>
                <a:spcPts val="1200"/>
              </a:spcAft>
            </a:pPr>
            <a:r>
              <a:rPr lang="en-US" sz="2000" dirty="0">
                <a:latin typeface="Times New Roman" pitchFamily="18" charset="0"/>
                <a:cs typeface="Times New Roman" pitchFamily="18" charset="0"/>
              </a:rPr>
              <a:t>Defining </a:t>
            </a:r>
            <a:r>
              <a:rPr lang="en-US" sz="2000" dirty="0">
                <a:solidFill>
                  <a:schemeClr val="tx2"/>
                </a:solidFill>
                <a:latin typeface="Times New Roman" pitchFamily="18" charset="0"/>
                <a:cs typeface="Times New Roman" pitchFamily="18" charset="0"/>
              </a:rPr>
              <a:t>individuals</a:t>
            </a:r>
            <a:r>
              <a:rPr lang="en-US" sz="2000" dirty="0">
                <a:latin typeface="Times New Roman" pitchFamily="18" charset="0"/>
                <a:cs typeface="Times New Roman" pitchFamily="18" charset="0"/>
              </a:rPr>
              <a:t> and filling in slot values</a:t>
            </a:r>
          </a:p>
          <a:p>
            <a:pPr>
              <a:spcBef>
                <a:spcPts val="0"/>
              </a:spcBef>
              <a:spcAft>
                <a:spcPts val="1200"/>
              </a:spcAft>
              <a:buNone/>
            </a:pPr>
            <a:r>
              <a:rPr lang="en-US" sz="2400" dirty="0">
                <a:latin typeface="Times New Roman" pitchFamily="18" charset="0"/>
                <a:cs typeface="Times New Roman" pitchFamily="18" charset="0"/>
              </a:rPr>
              <a:t>What Is “Knowledge Engineering”?</a:t>
            </a:r>
          </a:p>
          <a:p>
            <a:pPr lvl="1">
              <a:spcBef>
                <a:spcPts val="0"/>
              </a:spcBef>
              <a:spcAft>
                <a:spcPts val="1200"/>
              </a:spcAft>
            </a:pPr>
            <a:r>
              <a:rPr lang="en-US" sz="2000" b="1" dirty="0">
                <a:solidFill>
                  <a:srgbClr val="00B0F0"/>
                </a:solidFill>
                <a:latin typeface="Times New Roman" pitchFamily="18" charset="0"/>
                <a:cs typeface="Times New Roman" pitchFamily="18" charset="0"/>
              </a:rPr>
              <a:t>Knowledge engineering </a:t>
            </a:r>
            <a:r>
              <a:rPr lang="en-US" sz="2000" dirty="0">
                <a:latin typeface="Times New Roman" pitchFamily="18" charset="0"/>
                <a:cs typeface="Times New Roman" pitchFamily="18" charset="0"/>
              </a:rPr>
              <a:t>is the application of logic and ontology to the task of building computable models of some domain for some purpose. </a:t>
            </a:r>
          </a:p>
          <a:p>
            <a:pPr lvl="1">
              <a:buNone/>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2800" dirty="0"/>
              <a:t>5.10. Ontology Engineering Methodologies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096000"/>
          </a:xfrm>
        </p:spPr>
        <p:txBody>
          <a:bodyPr>
            <a:normAutofit/>
          </a:bodyPr>
          <a:lstStyle/>
          <a:p>
            <a:pPr algn="just">
              <a:spcAft>
                <a:spcPts val="1200"/>
              </a:spcAft>
              <a:buFont typeface="Wingdings" pitchFamily="2" charset="2"/>
              <a:buChar char="Ø"/>
            </a:pPr>
            <a:r>
              <a:rPr lang="en-US" sz="2000" dirty="0">
                <a:latin typeface="Times New Roman" pitchFamily="18" charset="0"/>
                <a:cs typeface="Times New Roman" pitchFamily="18" charset="0"/>
              </a:rPr>
              <a:t>Over the last two decades, several ontology engineering methodologies have been developed. </a:t>
            </a:r>
          </a:p>
          <a:p>
            <a:pPr marL="566928" indent="-457200" algn="just">
              <a:spcAft>
                <a:spcPts val="1200"/>
              </a:spcAft>
              <a:buNone/>
            </a:pPr>
            <a:r>
              <a:rPr lang="en-US" sz="2000" b="1" dirty="0">
                <a:solidFill>
                  <a:srgbClr val="00B0F0"/>
                </a:solidFill>
                <a:latin typeface="Times New Roman" pitchFamily="18" charset="0"/>
                <a:cs typeface="Times New Roman" pitchFamily="18" charset="0"/>
              </a:rPr>
              <a:t>1. </a:t>
            </a:r>
            <a:r>
              <a:rPr lang="en-US" sz="2000" b="1" dirty="0" err="1">
                <a:solidFill>
                  <a:srgbClr val="00B0F0"/>
                </a:solidFill>
                <a:latin typeface="Times New Roman" pitchFamily="18" charset="0"/>
                <a:cs typeface="Times New Roman" pitchFamily="18" charset="0"/>
              </a:rPr>
              <a:t>Gruninger</a:t>
            </a:r>
            <a:r>
              <a:rPr lang="en-US" sz="2000" b="1" dirty="0">
                <a:solidFill>
                  <a:srgbClr val="00B0F0"/>
                </a:solidFill>
                <a:latin typeface="Times New Roman" pitchFamily="18" charset="0"/>
                <a:cs typeface="Times New Roman" pitchFamily="18" charset="0"/>
              </a:rPr>
              <a:t> and Fox (1995)</a:t>
            </a:r>
            <a:r>
              <a:rPr lang="en-US" sz="2000" dirty="0">
                <a:latin typeface="Times New Roman" pitchFamily="18" charset="0"/>
                <a:cs typeface="Times New Roman" pitchFamily="18" charset="0"/>
              </a:rPr>
              <a:t> propose a method inspired by knowledge based development using </a:t>
            </a:r>
            <a:r>
              <a:rPr lang="en-US" sz="2000" dirty="0">
                <a:solidFill>
                  <a:schemeClr val="accent2"/>
                </a:solidFill>
                <a:latin typeface="Times New Roman" pitchFamily="18" charset="0"/>
                <a:cs typeface="Times New Roman" pitchFamily="18" charset="0"/>
              </a:rPr>
              <a:t>first order logic</a:t>
            </a:r>
            <a:r>
              <a:rPr lang="en-US" sz="2000" dirty="0">
                <a:latin typeface="Times New Roman" pitchFamily="18" charset="0"/>
                <a:cs typeface="Times New Roman" pitchFamily="18" charset="0"/>
              </a:rPr>
              <a:t>.</a:t>
            </a:r>
          </a:p>
          <a:p>
            <a:pPr marL="566928" indent="-457200" algn="just">
              <a:spcAft>
                <a:spcPts val="1200"/>
              </a:spcAft>
              <a:buNone/>
            </a:pPr>
            <a:r>
              <a:rPr lang="en-US" sz="2000" b="1" dirty="0">
                <a:solidFill>
                  <a:srgbClr val="00B0F0"/>
                </a:solidFill>
                <a:latin typeface="Times New Roman" pitchFamily="18" charset="0"/>
                <a:cs typeface="Times New Roman" pitchFamily="18" charset="0"/>
              </a:rPr>
              <a:t>2. </a:t>
            </a:r>
            <a:r>
              <a:rPr lang="en-US" sz="2000" b="1" dirty="0" err="1">
                <a:solidFill>
                  <a:srgbClr val="00B0F0"/>
                </a:solidFill>
                <a:latin typeface="Times New Roman" pitchFamily="18" charset="0"/>
                <a:cs typeface="Times New Roman" pitchFamily="18" charset="0"/>
              </a:rPr>
              <a:t>Uschold</a:t>
            </a:r>
            <a:r>
              <a:rPr lang="en-US" sz="2000" b="1" dirty="0">
                <a:solidFill>
                  <a:srgbClr val="00B0F0"/>
                </a:solidFill>
                <a:latin typeface="Times New Roman" pitchFamily="18" charset="0"/>
                <a:cs typeface="Times New Roman" pitchFamily="18" charset="0"/>
              </a:rPr>
              <a:t> and King (1995) </a:t>
            </a:r>
            <a:r>
              <a:rPr lang="en-US" sz="2000" dirty="0">
                <a:latin typeface="Times New Roman" pitchFamily="18" charset="0"/>
                <a:cs typeface="Times New Roman" pitchFamily="18" charset="0"/>
              </a:rPr>
              <a:t>propose a method for building </a:t>
            </a:r>
            <a:r>
              <a:rPr lang="en-US" sz="2000" dirty="0" err="1">
                <a:latin typeface="Times New Roman" pitchFamily="18" charset="0"/>
                <a:cs typeface="Times New Roman" pitchFamily="18" charset="0"/>
              </a:rPr>
              <a:t>ontologies</a:t>
            </a:r>
            <a:r>
              <a:rPr lang="en-US" sz="2000" dirty="0">
                <a:latin typeface="Times New Roman" pitchFamily="18" charset="0"/>
                <a:cs typeface="Times New Roman" pitchFamily="18" charset="0"/>
              </a:rPr>
              <a:t> based on their experience with the Enterprise Ontology for system interoperation.</a:t>
            </a:r>
          </a:p>
          <a:p>
            <a:pPr algn="just">
              <a:spcAft>
                <a:spcPts val="1200"/>
              </a:spcAft>
              <a:buNone/>
            </a:pPr>
            <a:r>
              <a:rPr lang="en-US" sz="2000" b="1" dirty="0">
                <a:solidFill>
                  <a:srgbClr val="00B0F0"/>
                </a:solidFill>
                <a:latin typeface="Times New Roman" pitchFamily="18" charset="0"/>
                <a:cs typeface="Times New Roman" pitchFamily="18" charset="0"/>
              </a:rPr>
              <a:t>3. Fernandez et al. (1997) builds </a:t>
            </a:r>
            <a:r>
              <a:rPr lang="en-US" sz="2000" b="1" dirty="0" err="1">
                <a:solidFill>
                  <a:srgbClr val="00B0F0"/>
                </a:solidFill>
                <a:latin typeface="Times New Roman" pitchFamily="18" charset="0"/>
                <a:cs typeface="Times New Roman" pitchFamily="18" charset="0"/>
              </a:rPr>
              <a:t>Methontology</a:t>
            </a:r>
            <a:r>
              <a:rPr lang="en-US" sz="2000" b="1" dirty="0">
                <a:solidFill>
                  <a:srgbClr val="00B0F0"/>
                </a:solidFill>
                <a:latin typeface="Times New Roman" pitchFamily="18" charset="0"/>
                <a:cs typeface="Times New Roman" pitchFamily="18" charset="0"/>
              </a:rPr>
              <a:t> </a:t>
            </a:r>
            <a:r>
              <a:rPr lang="en-US" sz="2000" dirty="0">
                <a:latin typeface="Times New Roman" pitchFamily="18" charset="0"/>
                <a:cs typeface="Times New Roman" pitchFamily="18" charset="0"/>
              </a:rPr>
              <a:t>on the main activities of software development and knowledge engineering methods, proposing an ontology development life cycle based on evolving prototypes. </a:t>
            </a:r>
          </a:p>
          <a:p>
            <a:pPr algn="just">
              <a:spcAft>
                <a:spcPts val="1200"/>
              </a:spcAft>
              <a:buNone/>
            </a:pPr>
            <a:r>
              <a:rPr lang="en-US" sz="2000" b="1" dirty="0">
                <a:solidFill>
                  <a:srgbClr val="00B0F0"/>
                </a:solidFill>
                <a:latin typeface="Times New Roman" pitchFamily="18" charset="0"/>
                <a:cs typeface="Times New Roman" pitchFamily="18" charset="0"/>
              </a:rPr>
              <a:t>4. </a:t>
            </a:r>
            <a:r>
              <a:rPr lang="en-US" sz="2000" b="1" dirty="0" err="1">
                <a:solidFill>
                  <a:srgbClr val="00B0F0"/>
                </a:solidFill>
                <a:latin typeface="Times New Roman" pitchFamily="18" charset="0"/>
                <a:cs typeface="Times New Roman" pitchFamily="18" charset="0"/>
              </a:rPr>
              <a:t>CommonKADS</a:t>
            </a:r>
            <a:r>
              <a:rPr lang="en-US" sz="2000" b="1" dirty="0">
                <a:solidFill>
                  <a:srgbClr val="00B0F0"/>
                </a:solidFill>
                <a:latin typeface="Times New Roman" pitchFamily="18" charset="0"/>
                <a:cs typeface="Times New Roman" pitchFamily="18" charset="0"/>
              </a:rPr>
              <a:t> (Schreiber et al. 1999)</a:t>
            </a:r>
            <a:r>
              <a:rPr lang="en-US" sz="2000" dirty="0">
                <a:latin typeface="Times New Roman" pitchFamily="18" charset="0"/>
                <a:cs typeface="Times New Roman" pitchFamily="18" charset="0"/>
              </a:rPr>
              <a:t> is a methodology for knowledge engineering in general, which is used to design and analyze knowledge-intensive, structured systems. </a:t>
            </a:r>
            <a:endParaRPr lang="en-US" sz="2400" dirty="0">
              <a:latin typeface="Times New Roman" pitchFamily="18" charset="0"/>
              <a:cs typeface="Times New Roman" pitchFamily="18" charset="0"/>
            </a:endParaRPr>
          </a:p>
          <a:p>
            <a:pPr marL="566928" indent="-457200" algn="just">
              <a:spcAft>
                <a:spcPts val="1200"/>
              </a:spcAft>
              <a:buAutoNum type="arabicPeriod"/>
            </a:pPr>
            <a:endParaRPr lang="en-US" sz="2400" dirty="0">
              <a:latin typeface="Times New Roman" pitchFamily="18" charset="0"/>
              <a:cs typeface="Times New Roman" pitchFamily="18" charset="0"/>
            </a:endParaRPr>
          </a:p>
          <a:p>
            <a:pPr algn="just">
              <a:spcAft>
                <a:spcPts val="1200"/>
              </a:spcAft>
              <a:buFont typeface="Wingdings" pitchFamily="2" charset="2"/>
              <a:buChar char="Ø"/>
            </a:pPr>
            <a:endParaRPr lang="en-US" sz="2400" dirty="0">
              <a:latin typeface="Times New Roman" pitchFamily="18" charset="0"/>
              <a:cs typeface="Times New Roman" pitchFamily="18" charset="0"/>
            </a:endParaRP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229600" cy="4525963"/>
          </a:xfrm>
        </p:spPr>
        <p:txBody>
          <a:bodyPr>
            <a:noAutofit/>
          </a:bodyPr>
          <a:lstStyle/>
          <a:p>
            <a:pPr algn="just">
              <a:spcAft>
                <a:spcPts val="1200"/>
              </a:spcAft>
              <a:buNone/>
            </a:pPr>
            <a:r>
              <a:rPr lang="en-US" sz="2200" b="1" dirty="0">
                <a:solidFill>
                  <a:srgbClr val="00B0F0"/>
                </a:solidFill>
                <a:latin typeface="Times New Roman" pitchFamily="18" charset="0"/>
                <a:cs typeface="Times New Roman" pitchFamily="18" charset="0"/>
              </a:rPr>
              <a:t>5.</a:t>
            </a:r>
            <a:r>
              <a:rPr lang="en-US" sz="2200" dirty="0">
                <a:latin typeface="Times New Roman" pitchFamily="18" charset="0"/>
                <a:cs typeface="Times New Roman" pitchFamily="18" charset="0"/>
              </a:rPr>
              <a:t> Alternatively, </a:t>
            </a:r>
            <a:r>
              <a:rPr lang="en-US" sz="2200" b="1" dirty="0">
                <a:solidFill>
                  <a:srgbClr val="00B0F0"/>
                </a:solidFill>
                <a:latin typeface="Times New Roman" pitchFamily="18" charset="0"/>
                <a:cs typeface="Times New Roman" pitchFamily="18" charset="0"/>
              </a:rPr>
              <a:t>the Developing Ontology Grounded Methods and Applications framework (DOGMA)</a:t>
            </a:r>
            <a:r>
              <a:rPr lang="en-US" sz="2200" dirty="0">
                <a:latin typeface="Times New Roman" pitchFamily="18" charset="0"/>
                <a:cs typeface="Times New Roman" pitchFamily="18" charset="0"/>
              </a:rPr>
              <a:t> is a formal ontology engineering framework inspired by various scientific disciplines, such as database semantics and natural language processing.</a:t>
            </a:r>
          </a:p>
          <a:p>
            <a:pPr algn="just">
              <a:spcAft>
                <a:spcPts val="1200"/>
              </a:spcAft>
            </a:pPr>
            <a:r>
              <a:rPr lang="en-US" sz="2200" dirty="0">
                <a:latin typeface="Times New Roman" pitchFamily="18" charset="0"/>
                <a:cs typeface="Times New Roman" pitchFamily="18" charset="0"/>
              </a:rPr>
              <a:t>Although DOGMA partly draws on the best practice of the other methodologies, it differs from these approaches by providing a strict separation between the lexical representation of concepts and their relationships and the semantic constraints. </a:t>
            </a:r>
          </a:p>
          <a:p>
            <a:pPr algn="just">
              <a:spcAft>
                <a:spcPts val="1200"/>
              </a:spcAft>
            </a:pPr>
            <a:r>
              <a:rPr lang="en-US" sz="2200" dirty="0">
                <a:latin typeface="Times New Roman" pitchFamily="18" charset="0"/>
                <a:cs typeface="Times New Roman" pitchFamily="18" charset="0"/>
              </a:rPr>
              <a:t>The Meaning Evolution Support System (DOGMA-MESS) is STAR Lab’s methodology and tool to support community-driven ontology engineering.</a:t>
            </a:r>
          </a:p>
          <a:p>
            <a:pPr algn="just">
              <a:spcAft>
                <a:spcPts val="1200"/>
              </a:spcAft>
              <a:buNone/>
            </a:pPr>
            <a:endParaRPr lang="en-US" sz="22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Autofit/>
          </a:bodyPr>
          <a:lstStyle/>
          <a:p>
            <a:pPr algn="just">
              <a:spcAft>
                <a:spcPts val="1200"/>
              </a:spcAft>
            </a:pPr>
            <a:r>
              <a:rPr lang="en-US" sz="2200" dirty="0">
                <a:latin typeface="Times New Roman" pitchFamily="18" charset="0"/>
                <a:cs typeface="Times New Roman" pitchFamily="18" charset="0"/>
              </a:rPr>
              <a:t>The following Figure illustrates how a domain ontology is created through the interaction among three different types of stakeholders, namely the domain expert, the core domain expert and the knowledge engineer. </a:t>
            </a:r>
          </a:p>
          <a:p>
            <a:pPr algn="just">
              <a:spcAft>
                <a:spcPts val="1200"/>
              </a:spcAft>
            </a:pPr>
            <a:r>
              <a:rPr lang="en-US" sz="2200" dirty="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domain expert </a:t>
            </a:r>
            <a:r>
              <a:rPr lang="en-US" sz="2200" dirty="0">
                <a:latin typeface="Times New Roman" pitchFamily="18" charset="0"/>
                <a:cs typeface="Times New Roman" pitchFamily="18" charset="0"/>
              </a:rPr>
              <a:t>is a professional within the domain of discourse, </a:t>
            </a:r>
          </a:p>
          <a:p>
            <a:pPr algn="just">
              <a:spcAft>
                <a:spcPts val="1200"/>
              </a:spcAft>
            </a:pPr>
            <a:r>
              <a:rPr lang="en-US" sz="2200" dirty="0">
                <a:latin typeface="Times New Roman" pitchFamily="18" charset="0"/>
                <a:cs typeface="Times New Roman" pitchFamily="18" charset="0"/>
              </a:rPr>
              <a:t>while the </a:t>
            </a:r>
            <a:r>
              <a:rPr lang="en-US" sz="2200" dirty="0">
                <a:solidFill>
                  <a:srgbClr val="FF0000"/>
                </a:solidFill>
                <a:latin typeface="Times New Roman" pitchFamily="18" charset="0"/>
                <a:cs typeface="Times New Roman" pitchFamily="18" charset="0"/>
              </a:rPr>
              <a:t>core domain expert </a:t>
            </a:r>
            <a:r>
              <a:rPr lang="en-US" sz="2200" dirty="0">
                <a:latin typeface="Times New Roman" pitchFamily="18" charset="0"/>
                <a:cs typeface="Times New Roman" pitchFamily="18" charset="0"/>
              </a:rPr>
              <a:t>has a deep understanding of the domain across different organizations. </a:t>
            </a:r>
          </a:p>
          <a:p>
            <a:pPr algn="just">
              <a:spcAft>
                <a:spcPts val="1200"/>
              </a:spcAft>
            </a:pPr>
            <a:r>
              <a:rPr lang="en-US" sz="2200" dirty="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knowledge engineer</a:t>
            </a:r>
            <a:r>
              <a:rPr lang="en-US" sz="2200" dirty="0">
                <a:latin typeface="Times New Roman" pitchFamily="18" charset="0"/>
                <a:cs typeface="Times New Roman" pitchFamily="18" charset="0"/>
              </a:rPr>
              <a:t>, who has excellent expertise in representing and analyzing formal semantics, is responsible to assist the domain experts and core domain experts in the processes of ontology creation, validation and evolution.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rcRect/>
          <a:stretch>
            <a:fillRect/>
          </a:stretch>
        </p:blipFill>
        <p:spPr bwMode="auto">
          <a:xfrm>
            <a:off x="762000" y="457200"/>
            <a:ext cx="7561209" cy="5257800"/>
          </a:xfrm>
          <a:prstGeom prst="rect">
            <a:avLst/>
          </a:prstGeom>
          <a:noFill/>
          <a:ln w="9525">
            <a:noFill/>
            <a:miter lim="800000"/>
            <a:headEnd/>
            <a:tailEnd/>
          </a:ln>
          <a:effectLst/>
        </p:spPr>
      </p:pic>
      <p:sp>
        <p:nvSpPr>
          <p:cNvPr id="5" name="Rectangle 4"/>
          <p:cNvSpPr/>
          <p:nvPr/>
        </p:nvSpPr>
        <p:spPr>
          <a:xfrm>
            <a:off x="2819400" y="5867400"/>
            <a:ext cx="3708066" cy="338554"/>
          </a:xfrm>
          <a:prstGeom prst="rect">
            <a:avLst/>
          </a:prstGeom>
        </p:spPr>
        <p:txBody>
          <a:bodyPr wrap="none">
            <a:spAutoFit/>
          </a:bodyPr>
          <a:lstStyle/>
          <a:p>
            <a:r>
              <a:rPr lang="en-US" sz="1600" b="1" dirty="0"/>
              <a:t>Fig. DOGMA-MESS Iterative Process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spcAft>
                <a:spcPts val="1200"/>
              </a:spcAft>
            </a:pPr>
            <a:r>
              <a:rPr lang="en-US" sz="2200" dirty="0">
                <a:latin typeface="Times New Roman" pitchFamily="18" charset="0"/>
                <a:cs typeface="Times New Roman" pitchFamily="18" charset="0"/>
              </a:rPr>
              <a:t>Three ontology-based services have been described, that would enable three different areas of interoperability as needed for </a:t>
            </a:r>
            <a:r>
              <a:rPr lang="en-US" sz="2200" dirty="0" err="1">
                <a:latin typeface="Times New Roman" pitchFamily="18" charset="0"/>
                <a:cs typeface="Times New Roman" pitchFamily="18" charset="0"/>
              </a:rPr>
              <a:t>DiY</a:t>
            </a:r>
            <a:r>
              <a:rPr lang="en-US" sz="2200" dirty="0">
                <a:latin typeface="Times New Roman" pitchFamily="18" charset="0"/>
                <a:cs typeface="Times New Roman" pitchFamily="18" charset="0"/>
              </a:rPr>
              <a:t> (Do-it-Yourself) application creation in the Internet of Things.</a:t>
            </a:r>
          </a:p>
          <a:p>
            <a:pPr marL="880110" lvl="1" indent="-514350" algn="just">
              <a:spcAft>
                <a:spcPts val="1200"/>
              </a:spcAft>
              <a:buFont typeface="+mj-lt"/>
              <a:buAutoNum type="arabicPeriod"/>
            </a:pPr>
            <a:r>
              <a:rPr lang="en-US" sz="2200" dirty="0">
                <a:latin typeface="Times New Roman" pitchFamily="18" charset="0"/>
                <a:cs typeface="Times New Roman" pitchFamily="18" charset="0"/>
              </a:rPr>
              <a:t>Knowledge Integration and Sharing</a:t>
            </a:r>
          </a:p>
          <a:p>
            <a:pPr marL="880110" lvl="1" indent="-514350" algn="just">
              <a:spcAft>
                <a:spcPts val="1200"/>
              </a:spcAft>
              <a:buFont typeface="+mj-lt"/>
              <a:buAutoNum type="arabicPeriod"/>
            </a:pPr>
            <a:r>
              <a:rPr lang="en-US" sz="2200" dirty="0">
                <a:latin typeface="Times New Roman" pitchFamily="18" charset="0"/>
                <a:cs typeface="Times New Roman" pitchFamily="18" charset="0"/>
              </a:rPr>
              <a:t>Ontology-based Search</a:t>
            </a:r>
          </a:p>
          <a:p>
            <a:pPr marL="880110" lvl="1" indent="-514350" algn="just">
              <a:spcAft>
                <a:spcPts val="1200"/>
              </a:spcAft>
              <a:buFont typeface="+mj-lt"/>
              <a:buAutoNum type="arabicPeriod"/>
            </a:pPr>
            <a:r>
              <a:rPr lang="en-US" sz="2200" dirty="0">
                <a:latin typeface="Times New Roman" pitchFamily="18" charset="0"/>
                <a:cs typeface="Times New Roman" pitchFamily="18" charset="0"/>
              </a:rPr>
              <a:t>Context-aware Computing</a:t>
            </a:r>
          </a:p>
        </p:txBody>
      </p:sp>
      <p:sp>
        <p:nvSpPr>
          <p:cNvPr id="3" name="Title 2"/>
          <p:cNvSpPr>
            <a:spLocks noGrp="1"/>
          </p:cNvSpPr>
          <p:nvPr>
            <p:ph type="title"/>
          </p:nvPr>
        </p:nvSpPr>
        <p:spPr/>
        <p:txBody>
          <a:bodyPr>
            <a:noAutofit/>
          </a:bodyPr>
          <a:lstStyle/>
          <a:p>
            <a:r>
              <a:rPr lang="en-US" sz="2800" dirty="0">
                <a:latin typeface="Times New Roman" pitchFamily="18" charset="0"/>
                <a:cs typeface="Times New Roman" pitchFamily="18" charset="0"/>
              </a:rPr>
              <a:t>5.11. Application of Ontology Engineering in the Internet of Things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2209802"/>
          <a:ext cx="8991600" cy="4571998"/>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31628">
                <a:tc>
                  <a:txBody>
                    <a:bodyPr/>
                    <a:lstStyle/>
                    <a:p>
                      <a:pPr algn="ctr" fontAlgn="t"/>
                      <a:r>
                        <a:rPr lang="en-US" sz="2400" dirty="0" err="1"/>
                        <a:t>IoT</a:t>
                      </a:r>
                      <a:endParaRPr lang="en-US" sz="2400" dirty="0"/>
                    </a:p>
                  </a:txBody>
                  <a:tcPr/>
                </a:tc>
                <a:tc>
                  <a:txBody>
                    <a:bodyPr/>
                    <a:lstStyle/>
                    <a:p>
                      <a:pPr algn="ctr" fontAlgn="t"/>
                      <a:r>
                        <a:rPr lang="en-US" sz="2400" dirty="0" err="1"/>
                        <a:t>WoT</a:t>
                      </a:r>
                      <a:endParaRPr lang="en-US" sz="2400" dirty="0"/>
                    </a:p>
                  </a:txBody>
                  <a:tcPr/>
                </a:tc>
                <a:extLst>
                  <a:ext uri="{0D108BD9-81ED-4DB2-BD59-A6C34878D82A}">
                    <a16:rowId xmlns:a16="http://schemas.microsoft.com/office/drawing/2014/main" val="10000"/>
                  </a:ext>
                </a:extLst>
              </a:tr>
              <a:tr h="673395">
                <a:tc>
                  <a:txBody>
                    <a:bodyPr/>
                    <a:lstStyle/>
                    <a:p>
                      <a:pPr fontAlgn="t"/>
                      <a:r>
                        <a:rPr lang="en-US" sz="1600" dirty="0"/>
                        <a:t>Devices can be connected with any form of internet</a:t>
                      </a:r>
                    </a:p>
                  </a:txBody>
                  <a:tcPr/>
                </a:tc>
                <a:tc>
                  <a:txBody>
                    <a:bodyPr/>
                    <a:lstStyle/>
                    <a:p>
                      <a:pPr fontAlgn="t"/>
                      <a:r>
                        <a:rPr lang="en-US" sz="1600"/>
                        <a:t>WoT is made to handle and use the potential of IoT </a:t>
                      </a:r>
                    </a:p>
                  </a:txBody>
                  <a:tcPr/>
                </a:tc>
                <a:extLst>
                  <a:ext uri="{0D108BD9-81ED-4DB2-BD59-A6C34878D82A}">
                    <a16:rowId xmlns:a16="http://schemas.microsoft.com/office/drawing/2014/main" val="10001"/>
                  </a:ext>
                </a:extLst>
              </a:tr>
              <a:tr h="673395">
                <a:tc>
                  <a:txBody>
                    <a:bodyPr/>
                    <a:lstStyle/>
                    <a:p>
                      <a:pPr fontAlgn="t"/>
                      <a:r>
                        <a:rPr lang="en-US" sz="1600" dirty="0"/>
                        <a:t>It deals with actuators, sensors, computation, communication Interfaces. </a:t>
                      </a:r>
                    </a:p>
                  </a:txBody>
                  <a:tcPr/>
                </a:tc>
                <a:tc>
                  <a:txBody>
                    <a:bodyPr/>
                    <a:lstStyle/>
                    <a:p>
                      <a:pPr fontAlgn="t"/>
                      <a:r>
                        <a:rPr lang="en-US" sz="1600" dirty="0"/>
                        <a:t>It deals with web servers and Protocols. </a:t>
                      </a:r>
                    </a:p>
                  </a:txBody>
                  <a:tcPr/>
                </a:tc>
                <a:extLst>
                  <a:ext uri="{0D108BD9-81ED-4DB2-BD59-A6C34878D82A}">
                    <a16:rowId xmlns:a16="http://schemas.microsoft.com/office/drawing/2014/main" val="10002"/>
                  </a:ext>
                </a:extLst>
              </a:tr>
              <a:tr h="673395">
                <a:tc>
                  <a:txBody>
                    <a:bodyPr/>
                    <a:lstStyle/>
                    <a:p>
                      <a:pPr fontAlgn="t"/>
                      <a:r>
                        <a:rPr lang="en-US" sz="1600" dirty="0"/>
                        <a:t>Digitally Augmented objects make </a:t>
                      </a:r>
                      <a:r>
                        <a:rPr lang="en-US" sz="1600" dirty="0" err="1"/>
                        <a:t>IoT</a:t>
                      </a:r>
                      <a:endParaRPr lang="en-US" sz="1600" dirty="0"/>
                    </a:p>
                  </a:txBody>
                  <a:tcPr/>
                </a:tc>
                <a:tc>
                  <a:txBody>
                    <a:bodyPr/>
                    <a:lstStyle/>
                    <a:p>
                      <a:pPr fontAlgn="t"/>
                      <a:r>
                        <a:rPr lang="en-US" sz="1600" dirty="0" err="1"/>
                        <a:t>WoT</a:t>
                      </a:r>
                      <a:r>
                        <a:rPr lang="en-US" sz="1600" dirty="0"/>
                        <a:t> is made up of the applications that are made for Io Devices. </a:t>
                      </a:r>
                    </a:p>
                  </a:txBody>
                  <a:tcPr/>
                </a:tc>
                <a:extLst>
                  <a:ext uri="{0D108BD9-81ED-4DB2-BD59-A6C34878D82A}">
                    <a16:rowId xmlns:a16="http://schemas.microsoft.com/office/drawing/2014/main" val="10003"/>
                  </a:ext>
                </a:extLst>
              </a:tr>
              <a:tr h="673395">
                <a:tc>
                  <a:txBody>
                    <a:bodyPr/>
                    <a:lstStyle/>
                    <a:p>
                      <a:pPr fontAlgn="t"/>
                      <a:r>
                        <a:rPr lang="en-US" sz="1600" dirty="0"/>
                        <a:t>Every </a:t>
                      </a:r>
                      <a:r>
                        <a:rPr lang="en-US" sz="1600" dirty="0" err="1"/>
                        <a:t>IoT</a:t>
                      </a:r>
                      <a:r>
                        <a:rPr lang="en-US" sz="1600" dirty="0"/>
                        <a:t> devices have a different Protocol</a:t>
                      </a:r>
                    </a:p>
                  </a:txBody>
                  <a:tcPr/>
                </a:tc>
                <a:tc>
                  <a:txBody>
                    <a:bodyPr/>
                    <a:lstStyle/>
                    <a:p>
                      <a:pPr fontAlgn="t"/>
                      <a:r>
                        <a:rPr lang="en-US" sz="1600"/>
                        <a:t>A single protocol is used for multiple/various IoT devices.</a:t>
                      </a:r>
                    </a:p>
                  </a:txBody>
                  <a:tcPr/>
                </a:tc>
                <a:extLst>
                  <a:ext uri="{0D108BD9-81ED-4DB2-BD59-A6C34878D82A}">
                    <a16:rowId xmlns:a16="http://schemas.microsoft.com/office/drawing/2014/main" val="10004"/>
                  </a:ext>
                </a:extLst>
              </a:tr>
              <a:tr h="673395">
                <a:tc>
                  <a:txBody>
                    <a:bodyPr/>
                    <a:lstStyle/>
                    <a:p>
                      <a:pPr fontAlgn="t"/>
                      <a:r>
                        <a:rPr lang="en-US" sz="1600" dirty="0"/>
                        <a:t>Programming is difficult because of multiple protocols </a:t>
                      </a:r>
                    </a:p>
                  </a:txBody>
                  <a:tcPr/>
                </a:tc>
                <a:tc>
                  <a:txBody>
                    <a:bodyPr/>
                    <a:lstStyle/>
                    <a:p>
                      <a:pPr fontAlgn="t"/>
                      <a:r>
                        <a:rPr lang="en-US" sz="1600" dirty="0"/>
                        <a:t>Programming is easy so it doesn’t have multiple protocols. </a:t>
                      </a:r>
                    </a:p>
                  </a:txBody>
                  <a:tcPr/>
                </a:tc>
                <a:extLst>
                  <a:ext uri="{0D108BD9-81ED-4DB2-BD59-A6C34878D82A}">
                    <a16:rowId xmlns:a16="http://schemas.microsoft.com/office/drawing/2014/main" val="10005"/>
                  </a:ext>
                </a:extLst>
              </a:tr>
              <a:tr h="673395">
                <a:tc>
                  <a:txBody>
                    <a:bodyPr/>
                    <a:lstStyle/>
                    <a:p>
                      <a:pPr fontAlgn="t"/>
                      <a:r>
                        <a:rPr lang="en-US" sz="1600" dirty="0"/>
                        <a:t>All the protocols and standard are private and it cannot be accessed publicly </a:t>
                      </a:r>
                    </a:p>
                  </a:txBody>
                  <a:tcPr/>
                </a:tc>
                <a:tc>
                  <a:txBody>
                    <a:bodyPr/>
                    <a:lstStyle/>
                    <a:p>
                      <a:pPr fontAlgn="t"/>
                      <a:r>
                        <a:rPr lang="en-US" sz="1600" dirty="0" err="1"/>
                        <a:t>WoT</a:t>
                      </a:r>
                      <a:r>
                        <a:rPr lang="en-US" sz="1600" dirty="0"/>
                        <a:t> can be accessed freely by anyone, anytime.</a:t>
                      </a:r>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381000" y="457200"/>
            <a:ext cx="8305800" cy="1446550"/>
          </a:xfrm>
          <a:prstGeom prst="rect">
            <a:avLst/>
          </a:prstGeom>
        </p:spPr>
        <p:txBody>
          <a:bodyPr wrap="square">
            <a:spAutoFit/>
          </a:bodyPr>
          <a:lstStyle/>
          <a:p>
            <a:pPr algn="just"/>
            <a:r>
              <a:rPr lang="en-US" sz="2400" dirty="0">
                <a:solidFill>
                  <a:srgbClr val="FF0000"/>
                </a:solidFill>
              </a:rPr>
              <a:t>Web Of Things definition:</a:t>
            </a:r>
          </a:p>
          <a:p>
            <a:pPr algn="just"/>
            <a:r>
              <a:rPr lang="en-US" sz="1600" dirty="0"/>
              <a:t>Web of Things is all about making devices accessible over the web using web protocols like HTTP, Web Socket, JSON etc. agnostic to any thing below the application layer, so that any device can be part of the universal WOT regardless of what protocols it uses to connect to internet.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334000"/>
          </a:xfrm>
        </p:spPr>
        <p:txBody>
          <a:bodyPr>
            <a:normAutofit/>
          </a:bodyPr>
          <a:lstStyle/>
          <a:p>
            <a:pPr algn="just">
              <a:spcAft>
                <a:spcPts val="1200"/>
              </a:spcAft>
            </a:pPr>
            <a:r>
              <a:rPr lang="en-US" sz="2000" dirty="0">
                <a:latin typeface="Times New Roman" pitchFamily="18" charset="0"/>
                <a:cs typeface="Times New Roman" pitchFamily="18" charset="0"/>
              </a:rPr>
              <a:t>As the Web has changed from a mere repository of documents to a highly distributed platform where new types of resources can be discovered and even easily shared.</a:t>
            </a:r>
          </a:p>
          <a:p>
            <a:pPr algn="just">
              <a:spcAft>
                <a:spcPts val="1200"/>
              </a:spcAft>
            </a:pPr>
            <a:r>
              <a:rPr lang="en-US" sz="2000" dirty="0">
                <a:latin typeface="Times New Roman" pitchFamily="18" charset="0"/>
                <a:cs typeface="Times New Roman" pitchFamily="18" charset="0"/>
              </a:rPr>
              <a:t>One can extrapolate the Web as an Internet of Things making everyday objects addressable via IPv6 as well as an Internet of Services making services easy to implement, consume, and trade.</a:t>
            </a:r>
          </a:p>
          <a:p>
            <a:pPr algn="just">
              <a:spcAft>
                <a:spcPts val="1200"/>
              </a:spcAft>
            </a:pPr>
            <a:r>
              <a:rPr lang="en-US" sz="2000" dirty="0">
                <a:latin typeface="Times New Roman" pitchFamily="18" charset="0"/>
                <a:cs typeface="Times New Roman" pitchFamily="18" charset="0"/>
              </a:rPr>
              <a:t>Making knowledge transparent to users and services thus requires the development of a formal and precise vocabulary that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defines concepts shared by a community and (ii) can be processed by machines.</a:t>
            </a:r>
          </a:p>
          <a:p>
            <a:pPr algn="just">
              <a:spcAft>
                <a:spcPts val="1200"/>
              </a:spcAft>
            </a:pPr>
            <a:r>
              <a:rPr lang="en-US" sz="2000" dirty="0">
                <a:latin typeface="Times New Roman" pitchFamily="18" charset="0"/>
                <a:cs typeface="Times New Roman" pitchFamily="18" charset="0"/>
              </a:rPr>
              <a:t>The following figure shows how a semantic layer can be used to facilitate knowledge integration and sharing on the Web. </a:t>
            </a:r>
          </a:p>
          <a:p>
            <a:pPr algn="just">
              <a:spcAft>
                <a:spcPts val="1200"/>
              </a:spcAft>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2400" dirty="0">
                <a:effectLst/>
                <a:latin typeface="Times New Roman" pitchFamily="18" charset="0"/>
                <a:cs typeface="Times New Roman" pitchFamily="18" charset="0"/>
              </a:rPr>
              <a:t>Knowledge Integration and Sharing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143000" y="533400"/>
            <a:ext cx="7376242" cy="5181600"/>
          </a:xfrm>
          <a:prstGeom prst="rect">
            <a:avLst/>
          </a:prstGeom>
          <a:noFill/>
          <a:ln w="9525">
            <a:noFill/>
            <a:miter lim="800000"/>
            <a:headEnd/>
            <a:tailEnd/>
          </a:ln>
          <a:effectLst/>
        </p:spPr>
      </p:pic>
      <p:sp>
        <p:nvSpPr>
          <p:cNvPr id="5" name="Rectangle 4"/>
          <p:cNvSpPr/>
          <p:nvPr/>
        </p:nvSpPr>
        <p:spPr>
          <a:xfrm>
            <a:off x="1752600" y="5791200"/>
            <a:ext cx="6858000" cy="369332"/>
          </a:xfrm>
          <a:prstGeom prst="rect">
            <a:avLst/>
          </a:prstGeom>
        </p:spPr>
        <p:txBody>
          <a:bodyPr wrap="square">
            <a:spAutoFit/>
          </a:bodyPr>
          <a:lstStyle/>
          <a:p>
            <a:r>
              <a:rPr lang="en-US" dirty="0"/>
              <a:t>Ontology-based Knowledge Integration and Sharing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638799"/>
          </a:xfrm>
        </p:spPr>
        <p:txBody>
          <a:bodyPr>
            <a:normAutofit/>
          </a:bodyPr>
          <a:lstStyle/>
          <a:p>
            <a:pPr algn="just">
              <a:spcAft>
                <a:spcPts val="1200"/>
              </a:spcAft>
            </a:pPr>
            <a:r>
              <a:rPr lang="en-US" sz="2100" dirty="0">
                <a:latin typeface="Times New Roman" pitchFamily="18" charset="0"/>
                <a:cs typeface="Times New Roman" pitchFamily="18" charset="0"/>
              </a:rPr>
              <a:t>Similarly, </a:t>
            </a:r>
            <a:r>
              <a:rPr lang="en-US" sz="2100" dirty="0" err="1">
                <a:latin typeface="Times New Roman" pitchFamily="18" charset="0"/>
                <a:cs typeface="Times New Roman" pitchFamily="18" charset="0"/>
              </a:rPr>
              <a:t>Eid</a:t>
            </a:r>
            <a:r>
              <a:rPr lang="en-US" sz="2100" dirty="0">
                <a:latin typeface="Times New Roman" pitchFamily="18" charset="0"/>
                <a:cs typeface="Times New Roman" pitchFamily="18" charset="0"/>
              </a:rPr>
              <a:t> et al. (2007) have developed an ontology to discover sensor data like GPS or temperature, consisting of three components:</a:t>
            </a:r>
          </a:p>
          <a:p>
            <a:pPr marL="566928" indent="-457200" algn="just">
              <a:spcAft>
                <a:spcPts val="1200"/>
              </a:spcAft>
              <a:buFont typeface="+mj-lt"/>
              <a:buAutoNum type="arabicPeriod"/>
            </a:pPr>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Suggested Upper Merged Ontology (SUMO)</a:t>
            </a:r>
            <a:r>
              <a:rPr lang="en-US" sz="2000" dirty="0">
                <a:latin typeface="Times New Roman" pitchFamily="18" charset="0"/>
                <a:cs typeface="Times New Roman" pitchFamily="18" charset="0"/>
              </a:rPr>
              <a:t> is an upper level ontology developed by the IEEE to promote interoperability, information search and retrieval, automatic inference, and extendibility;</a:t>
            </a:r>
          </a:p>
          <a:p>
            <a:pPr marL="566928" indent="-457200" algn="just">
              <a:spcAft>
                <a:spcPts val="1200"/>
              </a:spcAft>
              <a:buFont typeface="+mj-lt"/>
              <a:buAutoNum type="arabicPeriod"/>
            </a:pPr>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Sensor Hierarchy Ontology (SHO) </a:t>
            </a:r>
            <a:r>
              <a:rPr lang="en-US" sz="2000" dirty="0">
                <a:latin typeface="Times New Roman" pitchFamily="18" charset="0"/>
                <a:cs typeface="Times New Roman" pitchFamily="18" charset="0"/>
              </a:rPr>
              <a:t>includes models for data acquisition units and data processing and transmitting units; whereas </a:t>
            </a:r>
          </a:p>
          <a:p>
            <a:pPr marL="566928" indent="-457200" algn="just">
              <a:spcAft>
                <a:spcPts val="1200"/>
              </a:spcAft>
              <a:buFont typeface="+mj-lt"/>
              <a:buAutoNum type="arabicPeriod"/>
            </a:pPr>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Sensor Data Ontology (SDO) </a:t>
            </a:r>
            <a:r>
              <a:rPr lang="en-US" sz="2000" dirty="0">
                <a:latin typeface="Times New Roman" pitchFamily="18" charset="0"/>
                <a:cs typeface="Times New Roman" pitchFamily="18" charset="0"/>
              </a:rPr>
              <a:t>describes the context of a sensor with regard to spatial and/or temporal observations.</a:t>
            </a:r>
          </a:p>
          <a:p>
            <a:pPr algn="just">
              <a:spcAft>
                <a:spcPts val="1200"/>
              </a:spcAft>
            </a:pPr>
            <a:r>
              <a:rPr lang="en-US" sz="2000" dirty="0">
                <a:latin typeface="Times New Roman" pitchFamily="18" charset="0"/>
                <a:cs typeface="Times New Roman" pitchFamily="18" charset="0"/>
              </a:rPr>
              <a:t>Alternatively, the Web Service Modeling Ontology (WSMO), provides a </a:t>
            </a:r>
            <a:r>
              <a:rPr lang="en-US" sz="2000" dirty="0" err="1">
                <a:latin typeface="Times New Roman" pitchFamily="18" charset="0"/>
                <a:cs typeface="Times New Roman" pitchFamily="18" charset="0"/>
              </a:rPr>
              <a:t>conceptualisation</a:t>
            </a:r>
            <a:r>
              <a:rPr lang="en-US" sz="2000" dirty="0">
                <a:latin typeface="Times New Roman" pitchFamily="18" charset="0"/>
                <a:cs typeface="Times New Roman" pitchFamily="18" charset="0"/>
              </a:rPr>
              <a:t> for the core elements of Web Services. </a:t>
            </a:r>
          </a:p>
          <a:p>
            <a:pPr algn="just">
              <a:spcAft>
                <a:spcPts val="1200"/>
              </a:spcAft>
            </a:pPr>
            <a:endParaRPr lang="en-US" sz="2100" dirty="0">
              <a:latin typeface="Times New Roman" pitchFamily="18" charset="0"/>
              <a:cs typeface="Times New Roman" pitchFamily="18" charset="0"/>
            </a:endParaRPr>
          </a:p>
          <a:p>
            <a:pPr algn="just">
              <a:spcAft>
                <a:spcPts val="1200"/>
              </a:spcAft>
            </a:pPr>
            <a:endParaRPr lang="en-US" sz="20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019800"/>
          </a:xfrm>
        </p:spPr>
        <p:txBody>
          <a:bodyPr>
            <a:noAutofit/>
          </a:bodyPr>
          <a:lstStyle/>
          <a:p>
            <a:pPr algn="just">
              <a:buNone/>
            </a:pPr>
            <a:r>
              <a:rPr lang="en-US" sz="2400" b="1" dirty="0">
                <a:latin typeface="Times New Roman" pitchFamily="18" charset="0"/>
                <a:cs typeface="Times New Roman" pitchFamily="18" charset="0"/>
              </a:rPr>
              <a:t>5.11.1  Ontology-based Search</a:t>
            </a:r>
          </a:p>
          <a:p>
            <a:pPr algn="just">
              <a:spcAft>
                <a:spcPts val="1200"/>
              </a:spcAft>
            </a:pPr>
            <a:endParaRPr lang="en-US" sz="2000" dirty="0">
              <a:latin typeface="Times New Roman" pitchFamily="18" charset="0"/>
              <a:cs typeface="Times New Roman" pitchFamily="18" charset="0"/>
            </a:endParaRPr>
          </a:p>
          <a:p>
            <a:pPr algn="just">
              <a:spcAft>
                <a:spcPts val="1200"/>
              </a:spcAft>
            </a:pPr>
            <a:r>
              <a:rPr lang="en-US" sz="2000" dirty="0">
                <a:latin typeface="Times New Roman" pitchFamily="18" charset="0"/>
                <a:cs typeface="Times New Roman" pitchFamily="18" charset="0"/>
              </a:rPr>
              <a:t>The </a:t>
            </a:r>
            <a:r>
              <a:rPr lang="en-US" sz="2000" b="1" dirty="0" err="1">
                <a:latin typeface="Times New Roman" pitchFamily="18" charset="0"/>
                <a:cs typeface="Times New Roman" pitchFamily="18" charset="0"/>
              </a:rPr>
              <a:t>DiYSE</a:t>
            </a:r>
            <a:r>
              <a:rPr lang="en-US" sz="2000" b="1" dirty="0">
                <a:latin typeface="Times New Roman" pitchFamily="18" charset="0"/>
                <a:cs typeface="Times New Roman" pitchFamily="18" charset="0"/>
              </a:rPr>
              <a:t> (Do-it-Yourself Smart Experiences) </a:t>
            </a:r>
            <a:r>
              <a:rPr lang="en-US" sz="2000" dirty="0">
                <a:latin typeface="Times New Roman" pitchFamily="18" charset="0"/>
                <a:cs typeface="Times New Roman" pitchFamily="18" charset="0"/>
              </a:rPr>
              <a:t>project aims to develop a framework to enable communities to create and exchange applications (i.e. software components) for ubiquitous computing and ambient intelligence, leveraging the Internet of Things. </a:t>
            </a:r>
          </a:p>
          <a:p>
            <a:pPr algn="just">
              <a:spcAft>
                <a:spcPts val="1200"/>
              </a:spcAft>
            </a:pPr>
            <a:r>
              <a:rPr lang="en-US" sz="2000" dirty="0">
                <a:latin typeface="Times New Roman" pitchFamily="18" charset="0"/>
                <a:cs typeface="Times New Roman" pitchFamily="18" charset="0"/>
              </a:rPr>
              <a:t>In practice, these applications are likely to come from a number of repositories and in a variety of formats. </a:t>
            </a:r>
          </a:p>
          <a:p>
            <a:pPr algn="just">
              <a:spcAft>
                <a:spcPts val="1200"/>
              </a:spcAft>
            </a:pPr>
            <a:r>
              <a:rPr lang="en-US" sz="2000" dirty="0">
                <a:latin typeface="Times New Roman" pitchFamily="18" charset="0"/>
                <a:cs typeface="Times New Roman" pitchFamily="18" charset="0"/>
              </a:rPr>
              <a:t>However, different repositories are likely to use different terminologies for the indexing. </a:t>
            </a:r>
          </a:p>
          <a:p>
            <a:pPr algn="just">
              <a:spcAft>
                <a:spcPts val="1200"/>
              </a:spcAft>
            </a:pPr>
            <a:r>
              <a:rPr lang="en-US" sz="2000" dirty="0">
                <a:latin typeface="Times New Roman" pitchFamily="18" charset="0"/>
                <a:cs typeface="Times New Roman" pitchFamily="18" charset="0"/>
              </a:rPr>
              <a:t>This is where ontology-based search comes in as a solution, as in that approach the indexes are expressed in terms of an ontology which translates and hides the different repositories that have committed to it. </a:t>
            </a:r>
          </a:p>
          <a:p>
            <a:pPr algn="just">
              <a:spcAft>
                <a:spcPts val="1200"/>
              </a:spcAft>
              <a:buNone/>
            </a:pPr>
            <a:endParaRPr lang="en-US" sz="20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algn="just">
              <a:spcAft>
                <a:spcPts val="1200"/>
              </a:spcAft>
            </a:pPr>
            <a:r>
              <a:rPr lang="en-US" sz="2000" dirty="0">
                <a:latin typeface="Times New Roman" pitchFamily="18" charset="0"/>
                <a:cs typeface="Times New Roman" pitchFamily="18" charset="0"/>
              </a:rPr>
              <a:t>In </a:t>
            </a:r>
            <a:r>
              <a:rPr lang="en-US" sz="2000" dirty="0" err="1">
                <a:latin typeface="Times New Roman" pitchFamily="18" charset="0"/>
                <a:cs typeface="Times New Roman" pitchFamily="18" charset="0"/>
              </a:rPr>
              <a:t>DiYSE</a:t>
            </a:r>
            <a:r>
              <a:rPr lang="en-US" sz="2000" dirty="0">
                <a:latin typeface="Times New Roman" pitchFamily="18" charset="0"/>
                <a:cs typeface="Times New Roman" pitchFamily="18" charset="0"/>
              </a:rPr>
              <a:t>, the ontology-based search needs to serve two types of users. Technical users are likely to use technical terms to define the capabilities of a hardware or software component, whereas non-technical users will use other non-technical terms that are meaningful to them. </a:t>
            </a:r>
          </a:p>
          <a:p>
            <a:pPr algn="just">
              <a:spcAft>
                <a:spcPts val="1200"/>
              </a:spcAft>
            </a:pPr>
            <a:r>
              <a:rPr lang="en-US" sz="2000" dirty="0">
                <a:latin typeface="Times New Roman" pitchFamily="18" charset="0"/>
                <a:cs typeface="Times New Roman" pitchFamily="18" charset="0"/>
              </a:rPr>
              <a:t>As a result, semantic ‘translation’ methodologies are researched that resolve the differences between technical and nontechnical terminologies in order to get to a true </a:t>
            </a:r>
            <a:r>
              <a:rPr lang="en-US" sz="2000" dirty="0" err="1">
                <a:latin typeface="Times New Roman" pitchFamily="18" charset="0"/>
                <a:cs typeface="Times New Roman" pitchFamily="18" charset="0"/>
              </a:rPr>
              <a:t>DiY</a:t>
            </a:r>
            <a:r>
              <a:rPr lang="en-US" sz="2000" dirty="0">
                <a:latin typeface="Times New Roman" pitchFamily="18" charset="0"/>
                <a:cs typeface="Times New Roman" pitchFamily="18" charset="0"/>
              </a:rPr>
              <a:t> ecosystem on top of the Internet of Things.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48072"/>
          </a:xfrm>
        </p:spPr>
        <p:txBody>
          <a:bodyPr>
            <a:normAutofit fontScale="92500" lnSpcReduction="10000"/>
          </a:bodyPr>
          <a:lstStyle/>
          <a:p>
            <a:pPr algn="just">
              <a:spcAft>
                <a:spcPts val="1200"/>
              </a:spcAft>
            </a:pPr>
            <a:r>
              <a:rPr lang="en-US" sz="2000" dirty="0">
                <a:latin typeface="Times New Roman" pitchFamily="18" charset="0"/>
                <a:cs typeface="Times New Roman" pitchFamily="18" charset="0"/>
              </a:rPr>
              <a:t>Therefore, context-aware computing (</a:t>
            </a:r>
            <a:r>
              <a:rPr lang="en-US" sz="2000" dirty="0" err="1">
                <a:latin typeface="Times New Roman" pitchFamily="18" charset="0"/>
                <a:cs typeface="Times New Roman" pitchFamily="18" charset="0"/>
              </a:rPr>
              <a:t>Schilit</a:t>
            </a:r>
            <a:r>
              <a:rPr lang="en-US" sz="2000" dirty="0">
                <a:latin typeface="Times New Roman" pitchFamily="18" charset="0"/>
                <a:cs typeface="Times New Roman" pitchFamily="18" charset="0"/>
              </a:rPr>
              <a:t> et al. 1994) focuses on gathering information about users, like status, location, preferences and profile, next to environment factors such as lighting conditions, noise level, network connectivity, nearby things and even social aspects. </a:t>
            </a:r>
          </a:p>
          <a:p>
            <a:pPr algn="just">
              <a:spcAft>
                <a:spcPts val="1200"/>
              </a:spcAft>
            </a:pPr>
            <a:r>
              <a:rPr lang="en-US" sz="2000" dirty="0">
                <a:latin typeface="Times New Roman" pitchFamily="18" charset="0"/>
                <a:cs typeface="Times New Roman" pitchFamily="18" charset="0"/>
              </a:rPr>
              <a:t>This information is then used to adjust the </a:t>
            </a:r>
            <a:r>
              <a:rPr lang="en-US" sz="2000" dirty="0" err="1">
                <a:latin typeface="Times New Roman" pitchFamily="18" charset="0"/>
                <a:cs typeface="Times New Roman" pitchFamily="18" charset="0"/>
              </a:rPr>
              <a:t>behaviour</a:t>
            </a:r>
            <a:r>
              <a:rPr lang="en-US" sz="2000" dirty="0">
                <a:latin typeface="Times New Roman" pitchFamily="18" charset="0"/>
                <a:cs typeface="Times New Roman" pitchFamily="18" charset="0"/>
              </a:rPr>
              <a:t> of an application to suit user needs and preferences. </a:t>
            </a:r>
          </a:p>
          <a:p>
            <a:pPr algn="just">
              <a:spcAft>
                <a:spcPts val="1200"/>
              </a:spcAft>
            </a:pPr>
            <a:r>
              <a:rPr lang="en-US" sz="2000" dirty="0">
                <a:latin typeface="Times New Roman" pitchFamily="18" charset="0"/>
                <a:cs typeface="Times New Roman" pitchFamily="18" charset="0"/>
              </a:rPr>
              <a:t>As is done in the </a:t>
            </a:r>
            <a:r>
              <a:rPr lang="en-US" sz="2000" dirty="0" err="1">
                <a:latin typeface="Times New Roman" pitchFamily="18" charset="0"/>
                <a:cs typeface="Times New Roman" pitchFamily="18" charset="0"/>
              </a:rPr>
              <a:t>DiYSE</a:t>
            </a:r>
            <a:r>
              <a:rPr lang="en-US" sz="2000" dirty="0">
                <a:latin typeface="Times New Roman" pitchFamily="18" charset="0"/>
                <a:cs typeface="Times New Roman" pitchFamily="18" charset="0"/>
              </a:rPr>
              <a:t> framework, context management can be supported semantically by two core elements, namely the </a:t>
            </a:r>
            <a:r>
              <a:rPr lang="en-US" sz="2000" b="1" dirty="0">
                <a:latin typeface="Times New Roman" pitchFamily="18" charset="0"/>
                <a:cs typeface="Times New Roman" pitchFamily="18" charset="0"/>
              </a:rPr>
              <a:t>contextual ontology</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the context model. </a:t>
            </a:r>
          </a:p>
          <a:p>
            <a:pPr algn="just">
              <a:spcAft>
                <a:spcPts val="1200"/>
              </a:spcAft>
            </a:pPr>
            <a:r>
              <a:rPr lang="en-US" sz="2000" dirty="0">
                <a:latin typeface="Times New Roman" pitchFamily="18" charset="0"/>
                <a:cs typeface="Times New Roman" pitchFamily="18" charset="0"/>
              </a:rPr>
              <a:t>The contextual ontology provides a </a:t>
            </a:r>
            <a:r>
              <a:rPr lang="en-US" sz="2000" dirty="0" err="1">
                <a:latin typeface="Times New Roman" pitchFamily="18" charset="0"/>
                <a:cs typeface="Times New Roman" pitchFamily="18" charset="0"/>
              </a:rPr>
              <a:t>conceptualisation</a:t>
            </a:r>
            <a:r>
              <a:rPr lang="en-US" sz="2000" dirty="0">
                <a:latin typeface="Times New Roman" pitchFamily="18" charset="0"/>
                <a:cs typeface="Times New Roman" pitchFamily="18" charset="0"/>
              </a:rPr>
              <a:t> of the characteristics of real world objects, while the context model provides access to the contextual knowledge. </a:t>
            </a:r>
          </a:p>
          <a:p>
            <a:pPr algn="just">
              <a:spcAft>
                <a:spcPts val="1200"/>
              </a:spcAft>
            </a:pPr>
            <a:r>
              <a:rPr lang="en-US" sz="2000" dirty="0">
                <a:latin typeface="Times New Roman" pitchFamily="18" charset="0"/>
                <a:cs typeface="Times New Roman" pitchFamily="18" charset="0"/>
              </a:rPr>
              <a:t>So, based on for example this ontology, agents and users are able to interoperate to provide context-aware services in the dynamically changing smart environments. </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2400" dirty="0"/>
              <a:t>5.11.2. Context-aware Computing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5071872"/>
          </a:xfrm>
        </p:spPr>
        <p:txBody>
          <a:bodyPr>
            <a:noAutofit/>
          </a:bodyPr>
          <a:lstStyle/>
          <a:p>
            <a:pPr algn="just">
              <a:lnSpc>
                <a:spcPct val="120000"/>
              </a:lnSpc>
              <a:spcBef>
                <a:spcPts val="0"/>
              </a:spcBef>
              <a:spcAft>
                <a:spcPts val="1200"/>
              </a:spcAft>
            </a:pPr>
            <a:r>
              <a:rPr lang="en-US" sz="2000" dirty="0">
                <a:latin typeface="Times New Roman" pitchFamily="18" charset="0"/>
                <a:cs typeface="Times New Roman" pitchFamily="18" charset="0"/>
              </a:rPr>
              <a:t>An ontological representation of a real-world domain requires a conceptualization of the reality.</a:t>
            </a:r>
          </a:p>
          <a:p>
            <a:pPr algn="just">
              <a:lnSpc>
                <a:spcPct val="120000"/>
              </a:lnSpc>
              <a:spcBef>
                <a:spcPts val="0"/>
              </a:spcBef>
              <a:spcAft>
                <a:spcPts val="1200"/>
              </a:spcAft>
            </a:pPr>
            <a:r>
              <a:rPr lang="en-US" sz="2000" dirty="0">
                <a:latin typeface="Times New Roman" pitchFamily="18" charset="0"/>
                <a:cs typeface="Times New Roman" pitchFamily="18" charset="0"/>
              </a:rPr>
              <a:t>A conceptualization of the real world domain involves two steps, </a:t>
            </a:r>
          </a:p>
          <a:p>
            <a:pPr marL="822960" lvl="1" indent="-457200" algn="just">
              <a:lnSpc>
                <a:spcPct val="120000"/>
              </a:lnSpc>
              <a:spcBef>
                <a:spcPts val="0"/>
              </a:spcBef>
              <a:spcAft>
                <a:spcPts val="1200"/>
              </a:spcAft>
              <a:buFont typeface="+mj-lt"/>
              <a:buAutoNum type="arabicPeriod"/>
            </a:pPr>
            <a:r>
              <a:rPr lang="en-US" sz="2000" dirty="0">
                <a:latin typeface="Times New Roman" pitchFamily="18" charset="0"/>
                <a:cs typeface="Times New Roman" pitchFamily="18" charset="0"/>
              </a:rPr>
              <a:t>First, the selection of relevant parts (e.g. concepts, properties) and the relations between them. </a:t>
            </a:r>
          </a:p>
          <a:p>
            <a:pPr marL="822960" lvl="1" indent="-457200" algn="just">
              <a:lnSpc>
                <a:spcPct val="120000"/>
              </a:lnSpc>
              <a:spcBef>
                <a:spcPts val="0"/>
              </a:spcBef>
              <a:spcAft>
                <a:spcPts val="1200"/>
              </a:spcAft>
              <a:buFont typeface="+mj-lt"/>
              <a:buAutoNum type="arabicPeriod"/>
            </a:pPr>
            <a:r>
              <a:rPr lang="en-US" sz="2000" dirty="0">
                <a:latin typeface="Times New Roman" pitchFamily="18" charset="0"/>
                <a:cs typeface="Times New Roman" pitchFamily="18" charset="0"/>
              </a:rPr>
              <a:t>Second, The representation is accomplished by defining the vocabulary for the model which means to name the elements (concepts, classes, properties, relations…) of the model.</a:t>
            </a:r>
          </a:p>
          <a:p>
            <a:pPr algn="just">
              <a:lnSpc>
                <a:spcPct val="120000"/>
              </a:lnSpc>
              <a:spcBef>
                <a:spcPts val="0"/>
              </a:spcBef>
              <a:spcAft>
                <a:spcPts val="1200"/>
              </a:spcAft>
            </a:pPr>
            <a:r>
              <a:rPr lang="en-US" sz="2000" dirty="0">
                <a:latin typeface="Times New Roman" pitchFamily="18" charset="0"/>
                <a:cs typeface="Times New Roman" pitchFamily="18" charset="0"/>
              </a:rPr>
              <a:t>When revising the problem from the </a:t>
            </a:r>
            <a:r>
              <a:rPr lang="en-US" sz="2000" b="1" dirty="0">
                <a:latin typeface="Times New Roman" pitchFamily="18" charset="0"/>
                <a:cs typeface="Times New Roman" pitchFamily="18" charset="0"/>
              </a:rPr>
              <a:t>organizational perspective</a:t>
            </a:r>
            <a:r>
              <a:rPr lang="en-US" sz="2000" dirty="0">
                <a:latin typeface="Times New Roman" pitchFamily="18" charset="0"/>
                <a:cs typeface="Times New Roman" pitchFamily="18" charset="0"/>
              </a:rPr>
              <a:t>, we can see that the technical implementation, or the used languages, encodings or data formats are not as crucial to this point. </a:t>
            </a:r>
          </a:p>
        </p:txBody>
      </p:sp>
      <p:sp>
        <p:nvSpPr>
          <p:cNvPr id="3" name="Title 2"/>
          <p:cNvSpPr>
            <a:spLocks noGrp="1"/>
          </p:cNvSpPr>
          <p:nvPr>
            <p:ph type="title"/>
          </p:nvPr>
        </p:nvSpPr>
        <p:spPr>
          <a:xfrm>
            <a:off x="533400" y="228600"/>
            <a:ext cx="8229600" cy="1143000"/>
          </a:xfrm>
        </p:spPr>
        <p:txBody>
          <a:bodyPr>
            <a:noAutofit/>
          </a:bodyPr>
          <a:lstStyle/>
          <a:p>
            <a:r>
              <a:rPr lang="en-US" sz="2800" dirty="0">
                <a:latin typeface="Times New Roman" pitchFamily="18" charset="0"/>
                <a:cs typeface="Times New Roman" pitchFamily="18" charset="0"/>
              </a:rPr>
              <a:t>5.12. Ontology and the Organizational Perspective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019800"/>
          </a:xfrm>
        </p:spPr>
        <p:txBody>
          <a:bodyPr>
            <a:normAutofit fontScale="77500" lnSpcReduction="20000"/>
          </a:bodyPr>
          <a:lstStyle/>
          <a:p>
            <a:pPr algn="just">
              <a:lnSpc>
                <a:spcPct val="120000"/>
              </a:lnSpc>
              <a:spcBef>
                <a:spcPts val="0"/>
              </a:spcBef>
              <a:spcAft>
                <a:spcPts val="1200"/>
              </a:spcAft>
            </a:pPr>
            <a:r>
              <a:rPr lang="en-US" sz="2800" dirty="0">
                <a:latin typeface="Times New Roman" pitchFamily="18" charset="0"/>
                <a:cs typeface="Times New Roman" pitchFamily="18" charset="0"/>
              </a:rPr>
              <a:t>Applications that label themselves as compliant to the Internet of Things and Services must be aware of this organizational problem, first. </a:t>
            </a:r>
          </a:p>
          <a:p>
            <a:pPr algn="just">
              <a:lnSpc>
                <a:spcPct val="120000"/>
              </a:lnSpc>
              <a:spcBef>
                <a:spcPts val="0"/>
              </a:spcBef>
              <a:spcAft>
                <a:spcPts val="1200"/>
              </a:spcAft>
            </a:pPr>
            <a:r>
              <a:rPr lang="en-US" dirty="0">
                <a:latin typeface="Times New Roman" pitchFamily="18" charset="0"/>
                <a:cs typeface="Times New Roman" pitchFamily="18" charset="0"/>
              </a:rPr>
              <a:t>There are an infinite number of possible conceptualizations of a real world domain. </a:t>
            </a:r>
          </a:p>
          <a:p>
            <a:pPr algn="just">
              <a:lnSpc>
                <a:spcPct val="120000"/>
              </a:lnSpc>
              <a:spcBef>
                <a:spcPts val="0"/>
              </a:spcBef>
              <a:spcAft>
                <a:spcPts val="1200"/>
              </a:spcAft>
            </a:pPr>
            <a:r>
              <a:rPr lang="en-US" dirty="0">
                <a:latin typeface="Times New Roman" pitchFamily="18" charset="0"/>
                <a:cs typeface="Times New Roman" pitchFamily="18" charset="0"/>
              </a:rPr>
              <a:t>Two organizations can conceptualize the same real-world domain in a different way or conceptualize two different real-world domains to the same model. </a:t>
            </a:r>
          </a:p>
          <a:p>
            <a:pPr algn="just">
              <a:lnSpc>
                <a:spcPct val="120000"/>
              </a:lnSpc>
              <a:spcBef>
                <a:spcPts val="0"/>
              </a:spcBef>
              <a:spcAft>
                <a:spcPts val="1200"/>
              </a:spcAft>
            </a:pPr>
            <a:r>
              <a:rPr lang="en-US" dirty="0">
                <a:latin typeface="Times New Roman" pitchFamily="18" charset="0"/>
                <a:cs typeface="Times New Roman" pitchFamily="18" charset="0"/>
              </a:rPr>
              <a:t>Both scenarios would lead to serious interoperability problems that are very often hard to detect. </a:t>
            </a:r>
          </a:p>
          <a:p>
            <a:pPr algn="just">
              <a:lnSpc>
                <a:spcPct val="120000"/>
              </a:lnSpc>
              <a:spcBef>
                <a:spcPts val="0"/>
              </a:spcBef>
              <a:spcAft>
                <a:spcPts val="1200"/>
              </a:spcAft>
            </a:pPr>
            <a:r>
              <a:rPr lang="en-US" sz="2800" dirty="0">
                <a:latin typeface="Times New Roman" pitchFamily="18" charset="0"/>
                <a:cs typeface="Times New Roman" pitchFamily="18" charset="0"/>
              </a:rPr>
              <a:t>Interoperable systems, or Internet of Things applications that must obtain openness must use the concepts of ontology to state their understanding of the real world domain.</a:t>
            </a:r>
          </a:p>
          <a:p>
            <a:pPr algn="just">
              <a:lnSpc>
                <a:spcPct val="120000"/>
              </a:lnSpc>
              <a:spcBef>
                <a:spcPts val="0"/>
              </a:spcBef>
              <a:spcAft>
                <a:spcPts val="1200"/>
              </a:spcAft>
            </a:pPr>
            <a:r>
              <a:rPr lang="en-US" sz="2800" dirty="0">
                <a:latin typeface="Times New Roman" pitchFamily="18" charset="0"/>
                <a:cs typeface="Times New Roman" pitchFamily="18" charset="0"/>
              </a:rPr>
              <a:t>This allows other applications or organizations to adjust their own vision in order to correctly interoperate.</a:t>
            </a:r>
          </a:p>
          <a:p>
            <a:pPr algn="just">
              <a:lnSpc>
                <a:spcPct val="120000"/>
              </a:lnSpc>
              <a:spcBef>
                <a:spcPts val="0"/>
              </a:spcBef>
              <a:spcAft>
                <a:spcPts val="1200"/>
              </a:spcAft>
            </a:pP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229600" cy="4525963"/>
          </a:xfrm>
        </p:spPr>
        <p:txBody>
          <a:bodyPr>
            <a:normAutofit/>
          </a:bodyPr>
          <a:lstStyle/>
          <a:p>
            <a:pPr algn="just">
              <a:spcAft>
                <a:spcPts val="1200"/>
              </a:spcAft>
            </a:pPr>
            <a:r>
              <a:rPr lang="en-US" sz="2000" dirty="0">
                <a:latin typeface="Times New Roman" pitchFamily="18" charset="0"/>
                <a:cs typeface="Times New Roman" pitchFamily="18" charset="0"/>
              </a:rPr>
              <a:t>The IT-system perspective requires a more technical approach to guarantee the ability for cooperation to enable an Internet of Things and Service. </a:t>
            </a:r>
          </a:p>
          <a:p>
            <a:pPr algn="just">
              <a:spcAft>
                <a:spcPts val="1200"/>
              </a:spcAft>
            </a:pPr>
            <a:r>
              <a:rPr lang="en-US" sz="2000" dirty="0">
                <a:latin typeface="Times New Roman" pitchFamily="18" charset="0"/>
                <a:cs typeface="Times New Roman" pitchFamily="18" charset="0"/>
              </a:rPr>
              <a:t>Standard technologies like, for example, the SOA are able to provide open and accessible interfaces for applications. </a:t>
            </a:r>
          </a:p>
          <a:p>
            <a:pPr algn="just">
              <a:spcAft>
                <a:spcPts val="1200"/>
              </a:spcAft>
            </a:pPr>
            <a:r>
              <a:rPr lang="en-US" sz="2000" dirty="0">
                <a:latin typeface="Times New Roman" pitchFamily="18" charset="0"/>
                <a:cs typeface="Times New Roman" pitchFamily="18" charset="0"/>
              </a:rPr>
              <a:t>Ontology concepts already found their way into the world of SOA. </a:t>
            </a:r>
          </a:p>
          <a:p>
            <a:pPr algn="just">
              <a:spcAft>
                <a:spcPts val="1200"/>
              </a:spcAft>
            </a:pPr>
            <a:r>
              <a:rPr lang="en-US" sz="2000" dirty="0">
                <a:latin typeface="Times New Roman" pitchFamily="18" charset="0"/>
                <a:cs typeface="Times New Roman" pitchFamily="18" charset="0"/>
              </a:rPr>
              <a:t>Semantic Web Services are assisted by </a:t>
            </a:r>
            <a:r>
              <a:rPr lang="en-US" sz="2000" dirty="0" err="1">
                <a:latin typeface="Times New Roman" pitchFamily="18" charset="0"/>
                <a:cs typeface="Times New Roman" pitchFamily="18" charset="0"/>
              </a:rPr>
              <a:t>ontologies</a:t>
            </a:r>
            <a:r>
              <a:rPr lang="en-US" sz="2000" dirty="0">
                <a:latin typeface="Times New Roman" pitchFamily="18" charset="0"/>
                <a:cs typeface="Times New Roman" pitchFamily="18" charset="0"/>
              </a:rPr>
              <a:t> to fully semantically describe and understand the interfaces they offer and use. </a:t>
            </a:r>
          </a:p>
          <a:p>
            <a:pPr algn="just">
              <a:spcAft>
                <a:spcPts val="1200"/>
              </a:spcAft>
            </a:pPr>
            <a:r>
              <a:rPr lang="en-US" sz="2000" dirty="0">
                <a:latin typeface="Times New Roman" pitchFamily="18" charset="0"/>
                <a:cs typeface="Times New Roman" pitchFamily="18" charset="0"/>
              </a:rPr>
              <a:t>Computer programs can automatically discover and choose appropriate services, interfaces and data-structures to consume particular web resources. </a:t>
            </a:r>
          </a:p>
        </p:txBody>
      </p:sp>
      <p:sp>
        <p:nvSpPr>
          <p:cNvPr id="3" name="Title 2"/>
          <p:cNvSpPr>
            <a:spLocks noGrp="1"/>
          </p:cNvSpPr>
          <p:nvPr>
            <p:ph type="title"/>
          </p:nvPr>
        </p:nvSpPr>
        <p:spPr/>
        <p:txBody>
          <a:bodyPr>
            <a:noAutofit/>
          </a:bodyPr>
          <a:lstStyle/>
          <a:p>
            <a:r>
              <a:rPr lang="en-US" sz="2800" dirty="0">
                <a:latin typeface="Times New Roman" pitchFamily="18" charset="0"/>
                <a:cs typeface="Times New Roman" pitchFamily="18" charset="0"/>
              </a:rPr>
              <a:t>5.12.2. Ontology and the IT-System Perspective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spcAft>
                <a:spcPts val="1200"/>
              </a:spcAft>
            </a:pPr>
            <a:r>
              <a:rPr lang="en-US" sz="2000" dirty="0">
                <a:latin typeface="Times New Roman" pitchFamily="18" charset="0"/>
                <a:cs typeface="Times New Roman" pitchFamily="18" charset="0"/>
              </a:rPr>
              <a:t>When talking about interoperability with respect to the Data Perspective in the meaning of the ability to cooperate and to exchange data, one must consider the interoperability of the domain models used by them. </a:t>
            </a:r>
          </a:p>
          <a:p>
            <a:pPr algn="just">
              <a:spcAft>
                <a:spcPts val="1200"/>
              </a:spcAft>
            </a:pPr>
            <a:r>
              <a:rPr lang="en-US" sz="2000" dirty="0">
                <a:latin typeface="Times New Roman" pitchFamily="18" charset="0"/>
                <a:cs typeface="Times New Roman" pitchFamily="18" charset="0"/>
              </a:rPr>
              <a:t>Basically, there are the possibilities that the same representation of some data has a different intentional meaning or that there is a different representation of the same intentional meaning that cannot be translated offhand. </a:t>
            </a:r>
          </a:p>
          <a:p>
            <a:pPr algn="just">
              <a:spcAft>
                <a:spcPts val="1200"/>
              </a:spcAft>
            </a:pPr>
            <a:r>
              <a:rPr lang="en-US" sz="2000" dirty="0">
                <a:latin typeface="Times New Roman" pitchFamily="18" charset="0"/>
                <a:cs typeface="Times New Roman" pitchFamily="18" charset="0"/>
              </a:rPr>
              <a:t>Anyway, different representations of the same information can be an interoperability issue. </a:t>
            </a:r>
          </a:p>
          <a:p>
            <a:pPr algn="just">
              <a:spcAft>
                <a:spcPts val="1200"/>
              </a:spcAft>
            </a:pPr>
            <a:r>
              <a:rPr lang="en-US" sz="2000" dirty="0">
                <a:latin typeface="Times New Roman" pitchFamily="18" charset="0"/>
                <a:cs typeface="Times New Roman" pitchFamily="18" charset="0"/>
              </a:rPr>
              <a:t>The following figure shows how </a:t>
            </a:r>
            <a:r>
              <a:rPr lang="en-US" sz="2000" dirty="0" err="1">
                <a:latin typeface="Times New Roman" pitchFamily="18" charset="0"/>
                <a:cs typeface="Times New Roman" pitchFamily="18" charset="0"/>
              </a:rPr>
              <a:t>ontologies</a:t>
            </a:r>
            <a:r>
              <a:rPr lang="en-US" sz="2000" dirty="0">
                <a:latin typeface="Times New Roman" pitchFamily="18" charset="0"/>
                <a:cs typeface="Times New Roman" pitchFamily="18" charset="0"/>
              </a:rPr>
              <a:t> can be used to model an open and transparent data model. </a:t>
            </a:r>
          </a:p>
          <a:p>
            <a:pPr algn="just">
              <a:spcAft>
                <a:spcPts val="1200"/>
              </a:spcAft>
            </a:pP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2800" dirty="0">
                <a:latin typeface="Times New Roman" pitchFamily="18" charset="0"/>
                <a:cs typeface="Times New Roman" pitchFamily="18" charset="0"/>
              </a:rPr>
              <a:t>5.12.3. Ontology and the Data Perspective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19272"/>
          </a:xfrm>
        </p:spPr>
        <p:txBody>
          <a:bodyPr>
            <a:normAutofit/>
          </a:bodyPr>
          <a:lstStyle/>
          <a:p>
            <a:pPr algn="just">
              <a:spcAft>
                <a:spcPts val="1200"/>
              </a:spcAft>
            </a:pPr>
            <a:r>
              <a:rPr lang="en-US" sz="1800" dirty="0"/>
              <a:t>Dynamically generated real-world data on smart objects can be displayed on such “representative” Web pages, and then processed with Web 2.0 tools. </a:t>
            </a:r>
          </a:p>
          <a:p>
            <a:pPr algn="just">
              <a:spcAft>
                <a:spcPts val="1200"/>
              </a:spcAft>
            </a:pPr>
            <a:r>
              <a:rPr lang="en-US" sz="1800" dirty="0"/>
              <a:t>For example, things can be indexed like Web pages via their representations, users can “</a:t>
            </a:r>
            <a:r>
              <a:rPr lang="en-US" sz="1800" dirty="0" err="1"/>
              <a:t>google</a:t>
            </a:r>
            <a:r>
              <a:rPr lang="en-US" sz="1800" dirty="0"/>
              <a:t>” for them, and their URI can be emailed to friends or it can be bookmarked. </a:t>
            </a:r>
          </a:p>
          <a:p>
            <a:pPr algn="just">
              <a:spcAft>
                <a:spcPts val="1200"/>
              </a:spcAft>
            </a:pPr>
            <a:r>
              <a:rPr lang="en-US" sz="1800" dirty="0"/>
              <a:t>The physical objects themselves can become active and publish blogs or inform each other using services, such as Twitter.</a:t>
            </a:r>
          </a:p>
          <a:p>
            <a:pPr algn="just"/>
            <a:endParaRPr 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371600" y="1752600"/>
            <a:ext cx="6400800" cy="3774831"/>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38200"/>
            <a:ext cx="8229600" cy="4862870"/>
          </a:xfrm>
          <a:prstGeom prst="rect">
            <a:avLst/>
          </a:prstGeom>
        </p:spPr>
        <p:txBody>
          <a:bodyPr wrap="square">
            <a:spAutoFit/>
          </a:bodyPr>
          <a:lstStyle/>
          <a:p>
            <a:pPr algn="just">
              <a:spcAft>
                <a:spcPts val="1200"/>
              </a:spcAft>
            </a:pPr>
            <a:r>
              <a:rPr lang="en-US" sz="2000" dirty="0">
                <a:latin typeface="Times New Roman" pitchFamily="18" charset="0"/>
                <a:cs typeface="Times New Roman" pitchFamily="18" charset="0"/>
              </a:rPr>
              <a:t>The data models are designed as follows: </a:t>
            </a:r>
          </a:p>
          <a:p>
            <a:pPr lvl="1" algn="just">
              <a:spcAft>
                <a:spcPts val="1200"/>
              </a:spcAft>
              <a:buNone/>
            </a:pPr>
            <a:r>
              <a:rPr lang="en-US" sz="2000" dirty="0">
                <a:latin typeface="Times New Roman" pitchFamily="18" charset="0"/>
                <a:cs typeface="Times New Roman" pitchFamily="18" charset="0"/>
              </a:rPr>
              <a:t>1. A </a:t>
            </a:r>
            <a:r>
              <a:rPr lang="en-US" sz="2000" b="1" dirty="0">
                <a:latin typeface="Times New Roman" pitchFamily="18" charset="0"/>
                <a:cs typeface="Times New Roman" pitchFamily="18" charset="0"/>
              </a:rPr>
              <a:t>Top-level ontology </a:t>
            </a:r>
            <a:r>
              <a:rPr lang="en-US" sz="2000" dirty="0">
                <a:latin typeface="Times New Roman" pitchFamily="18" charset="0"/>
                <a:cs typeface="Times New Roman" pitchFamily="18" charset="0"/>
              </a:rPr>
              <a:t>represents very common and general concepts like space, time, object, matter, event, action, etc., which are independent of a particular application domain. </a:t>
            </a:r>
          </a:p>
          <a:p>
            <a:pPr lvl="1" algn="just">
              <a:spcAft>
                <a:spcPts val="1200"/>
              </a:spcAft>
              <a:buNone/>
            </a:pPr>
            <a:r>
              <a:rPr lang="en-US" sz="2000" dirty="0">
                <a:latin typeface="Times New Roman" pitchFamily="18" charset="0"/>
                <a:cs typeface="Times New Roman" pitchFamily="18" charset="0"/>
              </a:rPr>
              <a:t>2. The </a:t>
            </a:r>
            <a:r>
              <a:rPr lang="en-US" sz="2000" b="1" dirty="0">
                <a:latin typeface="Times New Roman" pitchFamily="18" charset="0"/>
                <a:cs typeface="Times New Roman" pitchFamily="18" charset="0"/>
              </a:rPr>
              <a:t>Domain ontology </a:t>
            </a:r>
            <a:r>
              <a:rPr lang="en-US" sz="2000" dirty="0">
                <a:latin typeface="Times New Roman" pitchFamily="18" charset="0"/>
                <a:cs typeface="Times New Roman" pitchFamily="18" charset="0"/>
              </a:rPr>
              <a:t>and the </a:t>
            </a:r>
            <a:r>
              <a:rPr lang="en-US" sz="2000" b="1" dirty="0">
                <a:latin typeface="Times New Roman" pitchFamily="18" charset="0"/>
                <a:cs typeface="Times New Roman" pitchFamily="18" charset="0"/>
              </a:rPr>
              <a:t>Task ontology </a:t>
            </a:r>
            <a:r>
              <a:rPr lang="en-US" sz="2000" dirty="0">
                <a:latin typeface="Times New Roman" pitchFamily="18" charset="0"/>
                <a:cs typeface="Times New Roman" pitchFamily="18" charset="0"/>
              </a:rPr>
              <a:t>specialize the terms defined in the top-level ontology for a certain problem domain (e.g. logistics). These </a:t>
            </a:r>
            <a:r>
              <a:rPr lang="en-US" sz="2000" dirty="0" err="1">
                <a:latin typeface="Times New Roman" pitchFamily="18" charset="0"/>
                <a:cs typeface="Times New Roman" pitchFamily="18" charset="0"/>
              </a:rPr>
              <a:t>ontologies</a:t>
            </a:r>
            <a:r>
              <a:rPr lang="en-US" sz="2000" dirty="0">
                <a:latin typeface="Times New Roman" pitchFamily="18" charset="0"/>
                <a:cs typeface="Times New Roman" pitchFamily="18" charset="0"/>
              </a:rPr>
              <a:t> differ between the concepts inside the domain (e.g. cargo, vehicle, route…) and the tasks (load, unload, convey goods…) performed there. </a:t>
            </a:r>
          </a:p>
          <a:p>
            <a:pPr lvl="1" algn="just">
              <a:spcAft>
                <a:spcPts val="1200"/>
              </a:spcAft>
              <a:buNone/>
            </a:pPr>
            <a:r>
              <a:rPr lang="en-US" sz="2000" dirty="0">
                <a:latin typeface="Times New Roman" pitchFamily="18" charset="0"/>
                <a:cs typeface="Times New Roman" pitchFamily="18" charset="0"/>
              </a:rPr>
              <a:t>3. The </a:t>
            </a:r>
            <a:r>
              <a:rPr lang="en-US" sz="2000" b="1" dirty="0">
                <a:latin typeface="Times New Roman" pitchFamily="18" charset="0"/>
                <a:cs typeface="Times New Roman" pitchFamily="18" charset="0"/>
              </a:rPr>
              <a:t>Application ontology </a:t>
            </a:r>
            <a:r>
              <a:rPr lang="en-US" sz="2000" dirty="0">
                <a:latin typeface="Times New Roman" pitchFamily="18" charset="0"/>
                <a:cs typeface="Times New Roman" pitchFamily="18" charset="0"/>
              </a:rPr>
              <a:t>describes concepts that depend on both, the domain concepts of a domain and the tasks that are performed. Typically, it is a </a:t>
            </a:r>
            <a:r>
              <a:rPr lang="en-US" sz="2000" dirty="0" err="1">
                <a:latin typeface="Times New Roman" pitchFamily="18" charset="0"/>
                <a:cs typeface="Times New Roman" pitchFamily="18" charset="0"/>
              </a:rPr>
              <a:t>specialisation</a:t>
            </a:r>
            <a:r>
              <a:rPr lang="en-US" sz="2000" dirty="0">
                <a:latin typeface="Times New Roman" pitchFamily="18" charset="0"/>
                <a:cs typeface="Times New Roman" pitchFamily="18" charset="0"/>
              </a:rPr>
              <a:t> of both </a:t>
            </a:r>
            <a:r>
              <a:rPr lang="en-US" sz="2000" dirty="0" err="1">
                <a:latin typeface="Times New Roman" pitchFamily="18" charset="0"/>
                <a:cs typeface="Times New Roman" pitchFamily="18" charset="0"/>
              </a:rPr>
              <a:t>ontologies</a:t>
            </a:r>
            <a:r>
              <a:rPr lang="en-US" sz="2000" dirty="0">
                <a:latin typeface="Times New Roman" pitchFamily="18" charset="0"/>
                <a:cs typeface="Times New Roman" pitchFamily="18" charset="0"/>
              </a:rPr>
              <a:t>. Usually, this ontology contains domain entities playing a certain role while performing a certain task (e.g. a cargo item which arrives in time at its destination).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2667000"/>
            <a:ext cx="5410200" cy="769441"/>
          </a:xfrm>
          <a:prstGeom prst="rect">
            <a:avLst/>
          </a:prstGeom>
          <a:noFill/>
          <a:effectLst>
            <a:glow rad="228600">
              <a:schemeClr val="accent2">
                <a:satMod val="175000"/>
                <a:alpha val="40000"/>
              </a:schemeClr>
            </a:glow>
            <a:outerShdw blurRad="152400" dist="317500" dir="5400000" sx="90000" sy="-19000" rotWithShape="0">
              <a:prstClr val="black">
                <a:alpha val="15000"/>
              </a:prstClr>
            </a:out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83291"/>
          </a:xfrm>
        </p:spPr>
        <p:txBody>
          <a:bodyPr>
            <a:normAutofit/>
          </a:bodyPr>
          <a:lstStyle/>
          <a:p>
            <a:pPr algn="just">
              <a:spcAft>
                <a:spcPts val="1800"/>
              </a:spcAft>
            </a:pPr>
            <a:r>
              <a:rPr lang="en-US" sz="1800" dirty="0"/>
              <a:t>The “Web of Things” can be realized by applying principles of Web architecture, so that real-world objects and embedded devices can blend seamlessly into the Web.</a:t>
            </a:r>
          </a:p>
          <a:p>
            <a:pPr algn="just">
              <a:spcAft>
                <a:spcPts val="1800"/>
              </a:spcAft>
            </a:pPr>
            <a:r>
              <a:rPr lang="en-US" sz="1800" dirty="0"/>
              <a:t>The main contribution of the “Web of Things” approach is to offer a foundation for the next step beyond basic network connectivity.</a:t>
            </a:r>
          </a:p>
          <a:p>
            <a:pPr algn="just">
              <a:spcAft>
                <a:spcPts val="1800"/>
              </a:spcAft>
            </a:pPr>
            <a:r>
              <a:rPr lang="en-US" sz="1800" dirty="0"/>
              <a:t>Now, the use of REST as a universal interaction architecture, that interacts with smart things can be built around universally supported methods and a set of guidelines to Web-enable smart things and illustrate them with concrete examples of implemented prototypes. </a:t>
            </a:r>
          </a:p>
        </p:txBody>
      </p:sp>
      <p:sp>
        <p:nvSpPr>
          <p:cNvPr id="3" name="Title 2"/>
          <p:cNvSpPr>
            <a:spLocks noGrp="1"/>
          </p:cNvSpPr>
          <p:nvPr>
            <p:ph type="title"/>
          </p:nvPr>
        </p:nvSpPr>
        <p:spPr>
          <a:xfrm>
            <a:off x="457200" y="533400"/>
            <a:ext cx="8229600" cy="533400"/>
          </a:xfrm>
        </p:spPr>
        <p:txBody>
          <a:bodyPr>
            <a:normAutofit/>
          </a:bodyPr>
          <a:lstStyle/>
          <a:p>
            <a:r>
              <a:rPr lang="en-US" sz="2800" dirty="0">
                <a:solidFill>
                  <a:srgbClr val="C00000"/>
                </a:solidFill>
              </a:rPr>
              <a:t>5.2   Designing </a:t>
            </a:r>
            <a:r>
              <a:rPr lang="en-US" sz="2800" dirty="0" err="1">
                <a:solidFill>
                  <a:srgbClr val="C00000"/>
                </a:solidFill>
              </a:rPr>
              <a:t>RESTful</a:t>
            </a:r>
            <a:r>
              <a:rPr lang="en-US" sz="2800" dirty="0">
                <a:solidFill>
                  <a:srgbClr val="C00000"/>
                </a:solidFill>
              </a:rPr>
              <a:t> Smart Things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458200" cy="5943600"/>
          </a:xfrm>
        </p:spPr>
        <p:txBody>
          <a:bodyPr>
            <a:noAutofit/>
          </a:bodyPr>
          <a:lstStyle/>
          <a:p>
            <a:pPr algn="just">
              <a:spcAft>
                <a:spcPts val="1200"/>
              </a:spcAft>
            </a:pPr>
            <a:r>
              <a:rPr lang="en-US" sz="1800" dirty="0"/>
              <a:t>The central idea of REST revolves around the notion of a resource as any component of an application that is worth being uniquely identified and linked to. </a:t>
            </a:r>
          </a:p>
          <a:p>
            <a:pPr algn="just">
              <a:spcAft>
                <a:spcPts val="1200"/>
              </a:spcAft>
            </a:pPr>
            <a:r>
              <a:rPr lang="en-US" sz="1800" dirty="0"/>
              <a:t>On the Web, the identification of resources relies on Uniform Resource Identifiers (URIs), and representations retrieved through resource interactions contain links to other resources, so that applications can follow links through an interconnected web of resources. </a:t>
            </a:r>
          </a:p>
          <a:p>
            <a:pPr algn="just">
              <a:spcAft>
                <a:spcPts val="1200"/>
              </a:spcAft>
            </a:pPr>
            <a:r>
              <a:rPr lang="en-US" sz="1800" dirty="0"/>
              <a:t>Clients of </a:t>
            </a:r>
            <a:r>
              <a:rPr lang="en-US" sz="1800" dirty="0" err="1"/>
              <a:t>RESTful</a:t>
            </a:r>
            <a:r>
              <a:rPr lang="en-US" sz="1800" dirty="0"/>
              <a:t> services are supposed to follow these links, just like one browses Web pages, in order to find resources to interact with.</a:t>
            </a:r>
          </a:p>
          <a:p>
            <a:pPr algn="just">
              <a:spcAft>
                <a:spcPts val="1200"/>
              </a:spcAft>
            </a:pPr>
            <a:r>
              <a:rPr lang="en-US" sz="1800" dirty="0"/>
              <a:t>In the case of the Sun SPOT, each node has a few sensors (light, temperature, accelerometer, etc.), actuators (digital outputs, LEDs, etc.), and a number of internal components (radio, battery). Each of these components is modeled as a resource and assigned a URI. </a:t>
            </a:r>
          </a:p>
          <a:p>
            <a:pPr algn="just">
              <a:spcAft>
                <a:spcPts val="1200"/>
              </a:spcAft>
            </a:pPr>
            <a:r>
              <a:rPr lang="en-US" sz="1800" dirty="0"/>
              <a:t>For instance, typing a URI such as </a:t>
            </a:r>
          </a:p>
          <a:p>
            <a:pPr algn="ctr">
              <a:buNone/>
            </a:pPr>
            <a:r>
              <a:rPr lang="en-US" sz="1800" b="1" dirty="0">
                <a:solidFill>
                  <a:srgbClr val="FF0000"/>
                </a:solidFill>
              </a:rPr>
              <a:t> http://.../sunspots/spot1/sensors/light</a:t>
            </a:r>
          </a:p>
          <a:p>
            <a:pPr algn="ctr">
              <a:buNone/>
            </a:pPr>
            <a:r>
              <a:rPr lang="en-US" sz="1800" dirty="0"/>
              <a:t>                        in a browser requests a representation of                                             </a:t>
            </a:r>
          </a:p>
          <a:p>
            <a:pPr algn="ctr">
              <a:buNone/>
            </a:pPr>
            <a:r>
              <a:rPr lang="en-US" sz="1800" dirty="0"/>
              <a:t>                                   resource light of the resource sensors of spot1</a:t>
            </a:r>
            <a:endParaRPr lang="en-US" sz="1800" b="1" dirty="0">
              <a:solidFill>
                <a:srgbClr val="FF0000"/>
              </a:solidFill>
            </a:endParaRPr>
          </a:p>
        </p:txBody>
      </p:sp>
      <p:sp>
        <p:nvSpPr>
          <p:cNvPr id="3" name="Title 2"/>
          <p:cNvSpPr>
            <a:spLocks noGrp="1"/>
          </p:cNvSpPr>
          <p:nvPr>
            <p:ph type="title"/>
          </p:nvPr>
        </p:nvSpPr>
        <p:spPr>
          <a:xfrm>
            <a:off x="457200" y="274638"/>
            <a:ext cx="8229600" cy="715962"/>
          </a:xfrm>
        </p:spPr>
        <p:txBody>
          <a:bodyPr>
            <a:noAutofit/>
          </a:bodyPr>
          <a:lstStyle/>
          <a:p>
            <a:r>
              <a:rPr lang="en-US" sz="2400" dirty="0">
                <a:solidFill>
                  <a:srgbClr val="C00000"/>
                </a:solidFill>
              </a:rPr>
              <a:t>5.2.1 Modeling Functionality as Linked Resources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400800"/>
          </a:xfrm>
        </p:spPr>
        <p:txBody>
          <a:bodyPr>
            <a:normAutofit/>
          </a:bodyPr>
          <a:lstStyle/>
          <a:p>
            <a:pPr algn="just">
              <a:spcAft>
                <a:spcPts val="1200"/>
              </a:spcAft>
            </a:pPr>
            <a:r>
              <a:rPr lang="en-US" sz="2000" dirty="0"/>
              <a:t>Resources are primarily structured hierarchically and each resource also provides links back to its parent and forward to its children. </a:t>
            </a:r>
          </a:p>
          <a:p>
            <a:pPr algn="just">
              <a:spcAft>
                <a:spcPts val="1200"/>
              </a:spcAft>
            </a:pPr>
            <a:r>
              <a:rPr lang="en-US" sz="2000" dirty="0"/>
              <a:t>As an example, the resource  </a:t>
            </a:r>
          </a:p>
          <a:p>
            <a:pPr algn="just">
              <a:spcAft>
                <a:spcPts val="1200"/>
              </a:spcAft>
              <a:buNone/>
            </a:pPr>
            <a:r>
              <a:rPr lang="en-US" sz="2000" b="1" dirty="0">
                <a:solidFill>
                  <a:srgbClr val="FF0000"/>
                </a:solidFill>
              </a:rPr>
              <a:t>                  http://.../sunspots/spot1/sensors/ </a:t>
            </a:r>
          </a:p>
          <a:p>
            <a:pPr algn="just">
              <a:spcAft>
                <a:spcPts val="1200"/>
              </a:spcAft>
              <a:buNone/>
            </a:pPr>
            <a:r>
              <a:rPr lang="en-US" sz="2000" dirty="0"/>
              <a:t>  provides a list of links to all the sensors offered by spot1. </a:t>
            </a:r>
          </a:p>
          <a:p>
            <a:pPr algn="just">
              <a:spcAft>
                <a:spcPts val="1200"/>
              </a:spcAft>
            </a:pPr>
            <a:r>
              <a:rPr lang="en-US" sz="2000" dirty="0"/>
              <a:t>This interlinking of resources that is established through both, resource links and hierarchical URI, is not strictly necessary, but well-designed URIs make it easier for developers to “understand” resource relationship and even allow non-link based “ad-hoc interactions”.</a:t>
            </a:r>
          </a:p>
          <a:p>
            <a:pPr algn="just">
              <a:spcAft>
                <a:spcPts val="1200"/>
              </a:spcAft>
            </a:pPr>
            <a:r>
              <a:rPr lang="en-US" sz="2000" dirty="0"/>
              <a:t>In a nutshell, the first step when Web-enabling a smart thing is to design its resource network, Identification of resources and their relationships are the two important aspects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6682</TotalTime>
  <Words>5718</Words>
  <Application>Microsoft Office PowerPoint</Application>
  <PresentationFormat>On-screen Show (4:3)</PresentationFormat>
  <Paragraphs>303</Paragraphs>
  <Slides>62</Slides>
  <Notes>6</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Concourse</vt:lpstr>
      <vt:lpstr>From the Internet of Things to the Web of Things:  Resource Oriented Architecture and Best Practices</vt:lpstr>
      <vt:lpstr>5.1From the Internet of Things to the Web of Things</vt:lpstr>
      <vt:lpstr>PowerPoint Presentation</vt:lpstr>
      <vt:lpstr>PowerPoint Presentation</vt:lpstr>
      <vt:lpstr>PowerPoint Presentation</vt:lpstr>
      <vt:lpstr>PowerPoint Presentation</vt:lpstr>
      <vt:lpstr>5.2   Designing RESTful Smart Things</vt:lpstr>
      <vt:lpstr>5.2.1 Modeling Functionality as Linked Resources </vt:lpstr>
      <vt:lpstr>PowerPoint Presentation</vt:lpstr>
      <vt:lpstr>5.5 Advanced Concepts: The Future Web of Things</vt:lpstr>
      <vt:lpstr>5.5.1 Real-Time Web of Things</vt:lpstr>
      <vt:lpstr>PowerPoint Presentation</vt:lpstr>
      <vt:lpstr>PowerPoint Presentation</vt:lpstr>
      <vt:lpstr>5.5.2 Finding and Describing Smart Things</vt:lpstr>
      <vt:lpstr>PowerPoint Presentation</vt:lpstr>
      <vt:lpstr>PowerPoint Presentation</vt:lpstr>
      <vt:lpstr>5.5.3 Sharing Smart Things</vt:lpstr>
      <vt:lpstr>PowerPoint Presentation</vt:lpstr>
      <vt:lpstr>PowerPoint Presentation</vt:lpstr>
      <vt:lpstr>PowerPoint Presentation</vt:lpstr>
      <vt:lpstr>5.6 Discussing the Future Web of Things</vt:lpstr>
      <vt:lpstr>PowerPoint Presentation</vt:lpstr>
      <vt:lpstr>Semantic Web</vt:lpstr>
      <vt:lpstr>Definition</vt:lpstr>
      <vt:lpstr>5.7  Semantic Web Services</vt:lpstr>
      <vt:lpstr>PowerPoint Presentation</vt:lpstr>
      <vt:lpstr>5.8 Semantic Web Services Processes and Lifecycle</vt:lpstr>
      <vt:lpstr>PowerPoint Presentation</vt:lpstr>
      <vt:lpstr>PowerPoint Presentation</vt:lpstr>
      <vt:lpstr>PowerPoint Presentation</vt:lpstr>
      <vt:lpstr>PowerPoint Presentation</vt:lpstr>
      <vt:lpstr>PowerPoint Presentation</vt:lpstr>
      <vt:lpstr>Ontology</vt:lpstr>
      <vt:lpstr>PowerPoint Presentation</vt:lpstr>
      <vt:lpstr>PowerPoint Presentation</vt:lpstr>
      <vt:lpstr>PowerPoint Presentation</vt:lpstr>
      <vt:lpstr>5.9 Ontology</vt:lpstr>
      <vt:lpstr>PowerPoint Presentation</vt:lpstr>
      <vt:lpstr>PowerPoint Presentation</vt:lpstr>
      <vt:lpstr>PowerPoint Presentation</vt:lpstr>
      <vt:lpstr>PowerPoint Presentation</vt:lpstr>
      <vt:lpstr>PowerPoint Presentation</vt:lpstr>
      <vt:lpstr>PowerPoint Presentation</vt:lpstr>
      <vt:lpstr>5.10. Ontology Engineering Methodologies</vt:lpstr>
      <vt:lpstr>PowerPoint Presentation</vt:lpstr>
      <vt:lpstr>PowerPoint Presentation</vt:lpstr>
      <vt:lpstr>PowerPoint Presentation</vt:lpstr>
      <vt:lpstr>PowerPoint Presentation</vt:lpstr>
      <vt:lpstr>5.11. Application of Ontology Engineering in the Internet of Things</vt:lpstr>
      <vt:lpstr>Knowledge Integration and Sharing</vt:lpstr>
      <vt:lpstr>PowerPoint Presentation</vt:lpstr>
      <vt:lpstr>PowerPoint Presentation</vt:lpstr>
      <vt:lpstr>PowerPoint Presentation</vt:lpstr>
      <vt:lpstr>PowerPoint Presentation</vt:lpstr>
      <vt:lpstr>5.11.2. Context-aware Computing</vt:lpstr>
      <vt:lpstr>5.12. Ontology and the Organizational Perspective</vt:lpstr>
      <vt:lpstr>PowerPoint Presentation</vt:lpstr>
      <vt:lpstr>5.12.2. Ontology and the IT-System Perspective</vt:lpstr>
      <vt:lpstr>5.12.3. Ontology and the Data Perspective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Internet of Things to the Web of Things: Resource Oriented Architecture and Best Practices1</dc:title>
  <dc:creator>ADMIN</dc:creator>
  <cp:lastModifiedBy>Saraswathi R</cp:lastModifiedBy>
  <cp:revision>151</cp:revision>
  <dcterms:created xsi:type="dcterms:W3CDTF">2006-08-16T00:00:00Z</dcterms:created>
  <dcterms:modified xsi:type="dcterms:W3CDTF">2026-02-12T10:33:25Z</dcterms:modified>
</cp:coreProperties>
</file>