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6" r:id="rId30"/>
    <p:sldId id="285" r:id="rId31"/>
    <p:sldId id="288" r:id="rId32"/>
    <p:sldId id="287"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20" r:id="rId62"/>
    <p:sldId id="318"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7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73" r:id="rId92"/>
    <p:sldId id="348" r:id="rId93"/>
    <p:sldId id="349" r:id="rId94"/>
    <p:sldId id="350" r:id="rId95"/>
    <p:sldId id="351" r:id="rId96"/>
    <p:sldId id="374" r:id="rId97"/>
    <p:sldId id="352" r:id="rId98"/>
    <p:sldId id="353" r:id="rId99"/>
    <p:sldId id="375" r:id="rId100"/>
    <p:sldId id="376" r:id="rId101"/>
    <p:sldId id="354" r:id="rId102"/>
    <p:sldId id="355" r:id="rId103"/>
    <p:sldId id="377" r:id="rId104"/>
    <p:sldId id="378" r:id="rId105"/>
    <p:sldId id="356" r:id="rId106"/>
    <p:sldId id="357" r:id="rId107"/>
    <p:sldId id="358" r:id="rId108"/>
    <p:sldId id="359" r:id="rId109"/>
    <p:sldId id="360" r:id="rId110"/>
    <p:sldId id="361" r:id="rId111"/>
    <p:sldId id="362" r:id="rId112"/>
    <p:sldId id="363" r:id="rId113"/>
    <p:sldId id="365" r:id="rId114"/>
    <p:sldId id="366" r:id="rId115"/>
    <p:sldId id="367" r:id="rId116"/>
    <p:sldId id="368" r:id="rId117"/>
    <p:sldId id="369" r:id="rId118"/>
    <p:sldId id="370" r:id="rId119"/>
    <p:sldId id="371" r:id="rId120"/>
    <p:sldId id="379" r:id="rId121"/>
    <p:sldId id="380" r:id="rId122"/>
    <p:sldId id="381" r:id="rId123"/>
    <p:sldId id="382" r:id="rId124"/>
    <p:sldId id="383" r:id="rId125"/>
    <p:sldId id="384" r:id="rId126"/>
    <p:sldId id="385" r:id="rId127"/>
    <p:sldId id="386" r:id="rId128"/>
    <p:sldId id="387"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53" autoAdjust="0"/>
  </p:normalViewPr>
  <p:slideViewPr>
    <p:cSldViewPr snapToGrid="0">
      <p:cViewPr varScale="1">
        <p:scale>
          <a:sx n="68" d="100"/>
          <a:sy n="68"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39388-1AD2-4304-8BE8-C38342C6C301}"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B5D3B-A57B-407A-8DAB-0FE3F0850C0A}" type="slidenum">
              <a:rPr lang="en-US" smtClean="0"/>
              <a:t>‹#›</a:t>
            </a:fld>
            <a:endParaRPr lang="en-US"/>
          </a:p>
        </p:txBody>
      </p:sp>
    </p:spTree>
    <p:extLst>
      <p:ext uri="{BB962C8B-B14F-4D97-AF65-F5344CB8AC3E}">
        <p14:creationId xmlns:p14="http://schemas.microsoft.com/office/powerpoint/2010/main" val="99456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B5D3B-A57B-407A-8DAB-0FE3F0850C0A}" type="slidenum">
              <a:rPr lang="en-US" smtClean="0"/>
              <a:t>86</a:t>
            </a:fld>
            <a:endParaRPr lang="en-US"/>
          </a:p>
        </p:txBody>
      </p:sp>
    </p:spTree>
    <p:extLst>
      <p:ext uri="{BB962C8B-B14F-4D97-AF65-F5344CB8AC3E}">
        <p14:creationId xmlns:p14="http://schemas.microsoft.com/office/powerpoint/2010/main" val="107392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DDA24-B1FB-4F2E-9C6A-022CCCC5DFC2}"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28281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DA24-B1FB-4F2E-9C6A-022CCCC5DFC2}"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359694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DA24-B1FB-4F2E-9C6A-022CCCC5DFC2}"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54568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DDA24-B1FB-4F2E-9C6A-022CCCC5DFC2}"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316183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DDA24-B1FB-4F2E-9C6A-022CCCC5DFC2}"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108517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DDA24-B1FB-4F2E-9C6A-022CCCC5DFC2}"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428564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DDA24-B1FB-4F2E-9C6A-022CCCC5DFC2}"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83484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DDA24-B1FB-4F2E-9C6A-022CCCC5DFC2}"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207291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DDA24-B1FB-4F2E-9C6A-022CCCC5DFC2}"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361180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DDA24-B1FB-4F2E-9C6A-022CCCC5DFC2}"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149523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DDA24-B1FB-4F2E-9C6A-022CCCC5DFC2}"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A9E2C-0E87-4482-ACA5-7AA3A96ACF80}" type="slidenum">
              <a:rPr lang="en-US" smtClean="0"/>
              <a:t>‹#›</a:t>
            </a:fld>
            <a:endParaRPr lang="en-US"/>
          </a:p>
        </p:txBody>
      </p:sp>
    </p:spTree>
    <p:extLst>
      <p:ext uri="{BB962C8B-B14F-4D97-AF65-F5344CB8AC3E}">
        <p14:creationId xmlns:p14="http://schemas.microsoft.com/office/powerpoint/2010/main" val="263940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DDA24-B1FB-4F2E-9C6A-022CCCC5DFC2}" type="datetimeFigureOut">
              <a:rPr lang="en-US" smtClean="0"/>
              <a:t>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A9E2C-0E87-4482-ACA5-7AA3A96ACF80}" type="slidenum">
              <a:rPr lang="en-US" smtClean="0"/>
              <a:t>‹#›</a:t>
            </a:fld>
            <a:endParaRPr lang="en-US"/>
          </a:p>
        </p:txBody>
      </p:sp>
    </p:spTree>
    <p:extLst>
      <p:ext uri="{BB962C8B-B14F-4D97-AF65-F5344CB8AC3E}">
        <p14:creationId xmlns:p14="http://schemas.microsoft.com/office/powerpoint/2010/main" val="405542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search?q=Testing&amp;sca_esv=5d6cb306f6edd505&amp;biw=1366&amp;bih=633&amp;sxsrf=AE3TifOAZ0VFTC_hCJJIPaF0qZKwn6ehmA:1766205876881&amp;ei=tClGafm7Nbfc4-EPzrP0oAE&amp;oq=development+process+of+embedde&amp;gs_lp=Egxnd3Mtd2l6LXNlcnAaAhgCIh5kZXZlbG9wbWVudCBwcm9jZXNzIG9mIGVtYmVkZGUqAggAMgYQABgWGB4yCxAAGIAEGIoFGIYDMgsQABiABBiKBRiGAzIFEAAY7wVIkGpQAFjbWXABeAGQAQCYAd4DoAGWQKoBCDItMjEuNi4zuAEByAEA-AEBmAIfoALLQagCFMICBxAjGOoCGCfCAgoQIxjwBRjqAhgnwgINECMYngYY8AUY6gIYJ8ICDRAjGPAFGMkCGOoCGCfCAhcQABiABBiKBRiRAhjnBhjqAhi0AtgBAcICEBAAGAMYjwEY6gIYtALYAQHCAhAQLhgDGI8BGOoCGLQC2AEBwgIKECMYyQIY8AUYJ8ICChAjGIAEGIoFGCfCAgoQIxjwBRjJAhgnwgILEAAYgAQYigUYkQLCAgoQABiABBiKBRhDwgIOEC4YgwEYsQMYgAQYigXCAgUQABiABMICDhAAGIAEGIoFGLEDGIMBwgIREC4YgAQYsQMYgwEYxwEY0QPCAgUQLhiABMICEBAjGPAFGMkCGIAEGIoFGCfCAhAQABiABBiKBRixAxiDARgKwgINEAAYgAQYigUYQxixA8ICDRAAGIAEGBQYhwIYsQPCAg4QLhiABBiKBRixAxiDAcICCBAuGIAEGLEDwgIKEAAYgAQYFBiHAsICEBAAGIAEGIoFGEMYsQMYgwHCAggQABiABBiLA5gDDboGBggBEAEYAZIHCjEuMC4yMC42LjSgB_bCAbIHCDItMjAuNi40uAe-QcIHCDAuMi4yNy4yyAeMAYAIAQ&amp;sclient=gws-wiz-serp&amp;mstk=AUtExfD2rdv88CSLCTxGw8SFaamffzcCQwSKSwd-ANV0z-op5_BS_TSwfC91qgAKIQ4KpDd3DdGGABGG9Lqt_iGxgcJRZnCnpZo3V2DYo0ytdNEgqlt9OtIaphhHn6dkNNFtVlThVxb5-ip5mynY-0Ue9cgpNwFTxXo0MXbycyW3BMPk4Y8&amp;csui=3&amp;ved=2ahUKEwjGn7qMsMuRAxXQXGwGHa4AMsIQgK4QegQIARAF" TargetMode="External"/><Relationship Id="rId2" Type="http://schemas.openxmlformats.org/officeDocument/2006/relationships/hyperlink" Target="https://www.google.com/search?q=Implementation&amp;sca_esv=5d6cb306f6edd505&amp;biw=1366&amp;bih=633&amp;sxsrf=AE3TifOAZ0VFTC_hCJJIPaF0qZKwn6ehmA:1766205876881&amp;ei=tClGafm7Nbfc4-EPzrP0oAE&amp;oq=development+process+of+embedde&amp;gs_lp=Egxnd3Mtd2l6LXNlcnAaAhgCIh5kZXZlbG9wbWVudCBwcm9jZXNzIG9mIGVtYmVkZGUqAggAMgYQABgWGB4yCxAAGIAEGIoFGIYDMgsQABiABBiKBRiGAzIFEAAY7wVIkGpQAFjbWXABeAGQAQCYAd4DoAGWQKoBCDItMjEuNi4zuAEByAEA-AEBmAIfoALLQagCFMICBxAjGOoCGCfCAgoQIxjwBRjqAhgnwgINECMYngYY8AUY6gIYJ8ICDRAjGPAFGMkCGOoCGCfCAhcQABiABBiKBRiRAhjnBhjqAhi0AtgBAcICEBAAGAMYjwEY6gIYtALYAQHCAhAQLhgDGI8BGOoCGLQC2AEBwgIKECMYyQIY8AUYJ8ICChAjGIAEGIoFGCfCAgoQIxjwBRjJAhgnwgILEAAYgAQYigUYkQLCAgoQABiABBiKBRhDwgIOEC4YgwEYsQMYgAQYigXCAgUQABiABMICDhAAGIAEGIoFGLEDGIMBwgIREC4YgAQYsQMYgwEYxwEY0QPCAgUQLhiABMICEBAjGPAFGMkCGIAEGIoFGCfCAhAQABiABBiKBRixAxiDARgKwgINEAAYgAQYigUYQxixA8ICDRAAGIAEGBQYhwIYsQPCAg4QLhiABBiKBRixAxiDAcICCBAuGIAEGLEDwgIKEAAYgAQYFBiHAsICEBAAGIAEGIoFGEMYsQMYgwHCAggQABiABBiLA5gDDboGBggBEAEYAZIHCjEuMC4yMC42LjSgB_bCAbIHCDItMjAuNi40uAe-QcIHCDAuMi4yNy4yyAeMAYAIAQ&amp;sclient=gws-wiz-serp&amp;mstk=AUtExfD2rdv88CSLCTxGw8SFaamffzcCQwSKSwd-ANV0z-op5_BS_TSwfC91qgAKIQ4KpDd3DdGGABGG9Lqt_iGxgcJRZnCnpZo3V2DYo0ytdNEgqlt9OtIaphhHn6dkNNFtVlThVxb5-ip5mynY-0Ue9cgpNwFTxXo0MXbycyW3BMPk4Y8&amp;csui=3&amp;ved=2ahUKEwjGn7qMsMuRAxXQXGwGHa4AMsIQgK4QegQIARAE" TargetMode="External"/><Relationship Id="rId1" Type="http://schemas.openxmlformats.org/officeDocument/2006/relationships/slideLayout" Target="../slideLayouts/slideLayout2.xml"/><Relationship Id="rId4" Type="http://schemas.openxmlformats.org/officeDocument/2006/relationships/hyperlink" Target="https://www.google.com/search?q=Deployment&amp;sca_esv=5d6cb306f6edd505&amp;biw=1366&amp;bih=633&amp;sxsrf=AE3TifOAZ0VFTC_hCJJIPaF0qZKwn6ehmA:1766205876881&amp;ei=tClGafm7Nbfc4-EPzrP0oAE&amp;oq=development+process+of+embedde&amp;gs_lp=Egxnd3Mtd2l6LXNlcnAaAhgCIh5kZXZlbG9wbWVudCBwcm9jZXNzIG9mIGVtYmVkZGUqAggAMgYQABgWGB4yCxAAGIAEGIoFGIYDMgsQABiABBiKBRiGAzIFEAAY7wVIkGpQAFjbWXABeAGQAQCYAd4DoAGWQKoBCDItMjEuNi4zuAEByAEA-AEBmAIfoALLQagCFMICBxAjGOoCGCfCAgoQIxjwBRjqAhgnwgINECMYngYY8AUY6gIYJ8ICDRAjGPAFGMkCGOoCGCfCAhcQABiABBiKBRiRAhjnBhjqAhi0AtgBAcICEBAAGAMYjwEY6gIYtALYAQHCAhAQLhgDGI8BGOoCGLQC2AEBwgIKECMYyQIY8AUYJ8ICChAjGIAEGIoFGCfCAgoQIxjwBRjJAhgnwgILEAAYgAQYigUYkQLCAgoQABiABBiKBRhDwgIOEC4YgwEYsQMYgAQYigXCAgUQABiABMICDhAAGIAEGIoFGLEDGIMBwgIREC4YgAQYsQMYgwEYxwEY0QPCAgUQLhiABMICEBAjGPAFGMkCGIAEGIoFGCfCAhAQABiABBiKBRixAxiDARgKwgINEAAYgAQYigUYQxixA8ICDRAAGIAEGBQYhwIYsQPCAg4QLhiABBiKBRixAxiDAcICCBAuGIAEGLEDwgIKEAAYgAQYFBiHAsICEBAAGIAEGIoFGEMYsQMYgwHCAggQABiABBiLA5gDDboGBggBEAEYAZIHCjEuMC4yMC42LjSgB_bCAbIHCDItMjAuNi40uAe-QcIHCDAuMi4yNy4yyAeMAYAIAQ&amp;sclient=gws-wiz-serp&amp;mstk=AUtExfD2rdv88CSLCTxGw8SFaamffzcCQwSKSwd-ANV0z-op5_BS_TSwfC91qgAKIQ4KpDd3DdGGABGG9Lqt_iGxgcJRZnCnpZo3V2DYo0ytdNEgqlt9OtIaphhHn6dkNNFtVlThVxb5-ip5mynY-0Ue9cgpNwFTxXo0MXbycyW3BMPk4Y8&amp;csui=3&amp;ved=2ahUKEwjGn7qMsMuRAxXQXGwGHa4AMsIQgK4QegQIARA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latin typeface="Times New Roman" panose="02020603050405020304" pitchFamily="18" charset="0"/>
                <a:cs typeface="Times New Roman" panose="02020603050405020304" pitchFamily="18" charset="0"/>
              </a:rPr>
              <a:t>EMBEDDED SYSTEMS &amp; IOT</a:t>
            </a:r>
          </a:p>
        </p:txBody>
      </p:sp>
      <p:sp>
        <p:nvSpPr>
          <p:cNvPr id="3" name="Subtitle 2"/>
          <p:cNvSpPr>
            <a:spLocks noGrp="1"/>
          </p:cNvSpPr>
          <p:nvPr>
            <p:ph type="subTitle" idx="1"/>
          </p:nvPr>
        </p:nvSpPr>
        <p:spPr/>
        <p:txBody>
          <a:bodyPr>
            <a:normAutofit/>
          </a:bodyPr>
          <a:lstStyle/>
          <a:p>
            <a:r>
              <a:rPr lang="en-US" sz="4000" b="1" dirty="0">
                <a:latin typeface="Times New Roman" panose="02020603050405020304" pitchFamily="18" charset="0"/>
                <a:cs typeface="Times New Roman" panose="02020603050405020304" pitchFamily="18" charset="0"/>
              </a:rPr>
              <a:t>23ECE364B</a:t>
            </a:r>
          </a:p>
        </p:txBody>
      </p:sp>
    </p:spTree>
    <p:extLst>
      <p:ext uri="{BB962C8B-B14F-4D97-AF65-F5344CB8AC3E}">
        <p14:creationId xmlns:p14="http://schemas.microsoft.com/office/powerpoint/2010/main" val="399569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pPr marL="12700">
              <a:lnSpc>
                <a:spcPct val="100000"/>
              </a:lnSpc>
              <a:spcBef>
                <a:spcPts val="100"/>
              </a:spcBef>
            </a:pPr>
            <a:r>
              <a:rPr lang="en-US" b="1" dirty="0">
                <a:latin typeface="Times New Roman"/>
                <a:cs typeface="Times New Roman"/>
              </a:rPr>
              <a:t>Embedded</a:t>
            </a:r>
            <a:r>
              <a:rPr lang="en-US" b="1" spc="-35" dirty="0">
                <a:latin typeface="Times New Roman"/>
                <a:cs typeface="Times New Roman"/>
              </a:rPr>
              <a:t> </a:t>
            </a:r>
            <a:r>
              <a:rPr lang="en-US" b="1" dirty="0">
                <a:latin typeface="Times New Roman"/>
                <a:cs typeface="Times New Roman"/>
              </a:rPr>
              <a:t>Systems</a:t>
            </a:r>
            <a:r>
              <a:rPr lang="en-US" b="1" spc="-5" dirty="0">
                <a:latin typeface="Times New Roman"/>
                <a:cs typeface="Times New Roman"/>
              </a:rPr>
              <a:t> </a:t>
            </a:r>
            <a:r>
              <a:rPr lang="en-US" b="1" dirty="0">
                <a:latin typeface="Times New Roman"/>
                <a:cs typeface="Times New Roman"/>
              </a:rPr>
              <a:t>-</a:t>
            </a:r>
            <a:r>
              <a:rPr lang="en-US" b="1" spc="-20" dirty="0">
                <a:latin typeface="Times New Roman"/>
                <a:cs typeface="Times New Roman"/>
              </a:rPr>
              <a:t> </a:t>
            </a:r>
            <a:r>
              <a:rPr lang="en-US" b="1" dirty="0">
                <a:latin typeface="Times New Roman"/>
                <a:cs typeface="Times New Roman"/>
              </a:rPr>
              <a:t>Classification</a:t>
            </a:r>
            <a:r>
              <a:rPr lang="en-US" b="1" spc="-75" dirty="0">
                <a:latin typeface="Times New Roman"/>
                <a:cs typeface="Times New Roman"/>
              </a:rPr>
              <a:t> </a:t>
            </a:r>
            <a:r>
              <a:rPr lang="en-US" b="1" dirty="0">
                <a:latin typeface="Times New Roman"/>
                <a:cs typeface="Times New Roman"/>
              </a:rPr>
              <a:t>based</a:t>
            </a:r>
            <a:r>
              <a:rPr lang="en-US" b="1" spc="-35" dirty="0">
                <a:latin typeface="Times New Roman"/>
                <a:cs typeface="Times New Roman"/>
              </a:rPr>
              <a:t> </a:t>
            </a:r>
            <a:r>
              <a:rPr lang="en-US" b="1" dirty="0">
                <a:latin typeface="Times New Roman"/>
                <a:cs typeface="Times New Roman"/>
              </a:rPr>
              <a:t>on</a:t>
            </a:r>
            <a:r>
              <a:rPr lang="en-US" b="1" spc="-35" dirty="0">
                <a:latin typeface="Times New Roman"/>
                <a:cs typeface="Times New Roman"/>
              </a:rPr>
              <a:t> </a:t>
            </a:r>
            <a:r>
              <a:rPr lang="en-US" b="1" dirty="0">
                <a:latin typeface="Times New Roman"/>
                <a:cs typeface="Times New Roman"/>
              </a:rPr>
              <a:t>Complexity</a:t>
            </a:r>
            <a:r>
              <a:rPr lang="en-US" b="1" spc="-25" dirty="0">
                <a:latin typeface="Times New Roman"/>
                <a:cs typeface="Times New Roman"/>
              </a:rPr>
              <a:t> </a:t>
            </a:r>
            <a:r>
              <a:rPr lang="en-US" b="1" spc="-50" dirty="0" smtClean="0">
                <a:latin typeface="Times New Roman"/>
                <a:cs typeface="Times New Roman"/>
              </a:rPr>
              <a:t>&amp;</a:t>
            </a:r>
            <a:r>
              <a:rPr lang="en-US" b="1" spc="-10" dirty="0" smtClean="0">
                <a:latin typeface="Times New Roman"/>
                <a:cs typeface="Times New Roman"/>
              </a:rPr>
              <a:t>Performance</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825625"/>
            <a:ext cx="11231880" cy="4927872"/>
          </a:xfrm>
        </p:spPr>
        <p:txBody>
          <a:bodyPr>
            <a:normAutofit fontScale="92500"/>
          </a:bodyPr>
          <a:lstStyle/>
          <a:p>
            <a:pPr marL="12700" algn="just">
              <a:lnSpc>
                <a:spcPct val="200000"/>
              </a:lnSpc>
              <a:spcBef>
                <a:spcPts val="5"/>
              </a:spcBef>
            </a:pPr>
            <a:r>
              <a:rPr lang="en-US" sz="2400" b="1" dirty="0" smtClean="0">
                <a:latin typeface="Times New Roman"/>
                <a:cs typeface="Times New Roman"/>
              </a:rPr>
              <a:t>Small</a:t>
            </a:r>
            <a:r>
              <a:rPr lang="en-US" sz="2400" b="1" spc="-10" dirty="0" smtClean="0">
                <a:latin typeface="Times New Roman"/>
                <a:cs typeface="Times New Roman"/>
              </a:rPr>
              <a:t> </a:t>
            </a:r>
            <a:r>
              <a:rPr lang="en-US" sz="2400" b="1" dirty="0">
                <a:latin typeface="Times New Roman"/>
                <a:cs typeface="Times New Roman"/>
              </a:rPr>
              <a:t>Scale:</a:t>
            </a:r>
            <a:r>
              <a:rPr lang="en-US" sz="2400" b="1" spc="-75" dirty="0">
                <a:latin typeface="Times New Roman"/>
                <a:cs typeface="Times New Roman"/>
              </a:rPr>
              <a:t> </a:t>
            </a:r>
            <a:r>
              <a:rPr lang="en-US" sz="2400" dirty="0">
                <a:latin typeface="Times New Roman"/>
                <a:cs typeface="Times New Roman"/>
              </a:rPr>
              <a:t>The</a:t>
            </a:r>
            <a:r>
              <a:rPr lang="en-US" sz="2400" spc="-45" dirty="0">
                <a:latin typeface="Times New Roman"/>
                <a:cs typeface="Times New Roman"/>
              </a:rPr>
              <a:t> </a:t>
            </a:r>
            <a:r>
              <a:rPr lang="en-US" sz="2400" dirty="0">
                <a:latin typeface="Times New Roman"/>
                <a:cs typeface="Times New Roman"/>
              </a:rPr>
              <a:t>early</a:t>
            </a:r>
            <a:r>
              <a:rPr lang="en-US" sz="2400" spc="-65" dirty="0">
                <a:latin typeface="Times New Roman"/>
                <a:cs typeface="Times New Roman"/>
              </a:rPr>
              <a:t> </a:t>
            </a:r>
            <a:r>
              <a:rPr lang="en-US" sz="2400" dirty="0">
                <a:latin typeface="Times New Roman"/>
                <a:cs typeface="Times New Roman"/>
              </a:rPr>
              <a:t>embedded</a:t>
            </a:r>
            <a:r>
              <a:rPr lang="en-US" sz="2400" spc="-40" dirty="0">
                <a:latin typeface="Times New Roman"/>
                <a:cs typeface="Times New Roman"/>
              </a:rPr>
              <a:t> </a:t>
            </a:r>
            <a:r>
              <a:rPr lang="en-US" sz="2400" dirty="0">
                <a:latin typeface="Times New Roman"/>
                <a:cs typeface="Times New Roman"/>
              </a:rPr>
              <a:t>systems</a:t>
            </a:r>
            <a:r>
              <a:rPr lang="en-US" sz="2400" spc="30" dirty="0">
                <a:latin typeface="Times New Roman"/>
                <a:cs typeface="Times New Roman"/>
              </a:rPr>
              <a:t> </a:t>
            </a:r>
            <a:r>
              <a:rPr lang="en-US" sz="2400" dirty="0">
                <a:latin typeface="Times New Roman"/>
                <a:cs typeface="Times New Roman"/>
              </a:rPr>
              <a:t>built</a:t>
            </a:r>
            <a:r>
              <a:rPr lang="en-US" sz="2400" spc="-60" dirty="0">
                <a:latin typeface="Times New Roman"/>
                <a:cs typeface="Times New Roman"/>
              </a:rPr>
              <a:t> </a:t>
            </a:r>
            <a:r>
              <a:rPr lang="en-US" sz="2400" dirty="0">
                <a:latin typeface="Times New Roman"/>
                <a:cs typeface="Times New Roman"/>
              </a:rPr>
              <a:t>around</a:t>
            </a:r>
            <a:r>
              <a:rPr lang="en-US" sz="2400" spc="-40" dirty="0">
                <a:latin typeface="Times New Roman"/>
                <a:cs typeface="Times New Roman"/>
              </a:rPr>
              <a:t> </a:t>
            </a:r>
            <a:r>
              <a:rPr lang="en-US" sz="2400" dirty="0">
                <a:latin typeface="Times New Roman"/>
                <a:cs typeface="Times New Roman"/>
              </a:rPr>
              <a:t>8bit</a:t>
            </a:r>
            <a:r>
              <a:rPr lang="en-US" sz="2400" spc="-75" dirty="0">
                <a:latin typeface="Times New Roman"/>
                <a:cs typeface="Times New Roman"/>
              </a:rPr>
              <a:t> </a:t>
            </a:r>
            <a:r>
              <a:rPr lang="en-US" sz="2400" dirty="0">
                <a:latin typeface="Times New Roman"/>
                <a:cs typeface="Times New Roman"/>
              </a:rPr>
              <a:t>microprocessors</a:t>
            </a:r>
            <a:r>
              <a:rPr lang="en-US" sz="2400" spc="-80" dirty="0">
                <a:latin typeface="Times New Roman"/>
                <a:cs typeface="Times New Roman"/>
              </a:rPr>
              <a:t> </a:t>
            </a:r>
            <a:r>
              <a:rPr lang="en-US" sz="2400" spc="-20" dirty="0" smtClean="0">
                <a:latin typeface="Times New Roman"/>
                <a:cs typeface="Times New Roman"/>
              </a:rPr>
              <a:t>like </a:t>
            </a:r>
            <a:r>
              <a:rPr lang="en-US" sz="2400" dirty="0" smtClean="0">
                <a:latin typeface="Times New Roman"/>
                <a:cs typeface="Times New Roman"/>
              </a:rPr>
              <a:t>8085</a:t>
            </a:r>
            <a:r>
              <a:rPr lang="en-US" sz="2400" spc="-45" dirty="0" smtClean="0">
                <a:latin typeface="Times New Roman"/>
                <a:cs typeface="Times New Roman"/>
              </a:rPr>
              <a:t> </a:t>
            </a:r>
            <a:r>
              <a:rPr lang="en-US" sz="2400" dirty="0">
                <a:latin typeface="Times New Roman"/>
                <a:cs typeface="Times New Roman"/>
              </a:rPr>
              <a:t>and</a:t>
            </a:r>
            <a:r>
              <a:rPr lang="en-US" sz="2400" spc="-10" dirty="0">
                <a:latin typeface="Times New Roman"/>
                <a:cs typeface="Times New Roman"/>
              </a:rPr>
              <a:t> </a:t>
            </a:r>
            <a:r>
              <a:rPr lang="en-US" sz="2400" dirty="0">
                <a:latin typeface="Times New Roman"/>
                <a:cs typeface="Times New Roman"/>
              </a:rPr>
              <a:t>Z80</a:t>
            </a:r>
            <a:r>
              <a:rPr lang="en-US" sz="2400" spc="-10" dirty="0">
                <a:latin typeface="Times New Roman"/>
                <a:cs typeface="Times New Roman"/>
              </a:rPr>
              <a:t> </a:t>
            </a:r>
            <a:r>
              <a:rPr lang="en-US" sz="2400" dirty="0">
                <a:latin typeface="Times New Roman"/>
                <a:cs typeface="Times New Roman"/>
              </a:rPr>
              <a:t>and</a:t>
            </a:r>
            <a:r>
              <a:rPr lang="en-US" sz="2400" spc="-10" dirty="0">
                <a:latin typeface="Times New Roman"/>
                <a:cs typeface="Times New Roman"/>
              </a:rPr>
              <a:t> </a:t>
            </a:r>
            <a:r>
              <a:rPr lang="en-US" sz="2400" dirty="0">
                <a:latin typeface="Times New Roman"/>
                <a:cs typeface="Times New Roman"/>
              </a:rPr>
              <a:t>4bit</a:t>
            </a:r>
            <a:r>
              <a:rPr lang="en-US" sz="2400" spc="-40" dirty="0">
                <a:latin typeface="Times New Roman"/>
                <a:cs typeface="Times New Roman"/>
              </a:rPr>
              <a:t> </a:t>
            </a:r>
            <a:r>
              <a:rPr lang="en-US" sz="2400" spc="-10" dirty="0">
                <a:latin typeface="Times New Roman"/>
                <a:cs typeface="Times New Roman"/>
              </a:rPr>
              <a:t>microcontrollers</a:t>
            </a:r>
            <a:endParaRPr lang="en-US" sz="2400" dirty="0">
              <a:latin typeface="Times New Roman"/>
              <a:cs typeface="Times New Roman"/>
            </a:endParaRPr>
          </a:p>
          <a:p>
            <a:pPr marL="12700" algn="just">
              <a:lnSpc>
                <a:spcPct val="200000"/>
              </a:lnSpc>
              <a:spcBef>
                <a:spcPts val="480"/>
              </a:spcBef>
            </a:pPr>
            <a:r>
              <a:rPr lang="en-US" sz="2400" b="1" dirty="0">
                <a:latin typeface="Times New Roman"/>
                <a:cs typeface="Times New Roman"/>
              </a:rPr>
              <a:t>Medium</a:t>
            </a:r>
            <a:r>
              <a:rPr lang="en-US" sz="2400" b="1" spc="-70" dirty="0">
                <a:latin typeface="Times New Roman"/>
                <a:cs typeface="Times New Roman"/>
              </a:rPr>
              <a:t> </a:t>
            </a:r>
            <a:r>
              <a:rPr lang="en-US" sz="2400" b="1" dirty="0">
                <a:latin typeface="Times New Roman"/>
                <a:cs typeface="Times New Roman"/>
              </a:rPr>
              <a:t>Scale</a:t>
            </a:r>
            <a:r>
              <a:rPr lang="en-US" sz="2400" dirty="0">
                <a:latin typeface="Times New Roman"/>
                <a:cs typeface="Times New Roman"/>
              </a:rPr>
              <a:t>:</a:t>
            </a:r>
            <a:r>
              <a:rPr lang="en-US" sz="2400" spc="-55" dirty="0">
                <a:latin typeface="Times New Roman"/>
                <a:cs typeface="Times New Roman"/>
              </a:rPr>
              <a:t> </a:t>
            </a:r>
            <a:r>
              <a:rPr lang="en-US" sz="2400" dirty="0">
                <a:latin typeface="Times New Roman"/>
                <a:cs typeface="Times New Roman"/>
              </a:rPr>
              <a:t>Embedded</a:t>
            </a:r>
            <a:r>
              <a:rPr lang="en-US" sz="2400" spc="-35" dirty="0">
                <a:latin typeface="Times New Roman"/>
                <a:cs typeface="Times New Roman"/>
              </a:rPr>
              <a:t> </a:t>
            </a:r>
            <a:r>
              <a:rPr lang="en-US" sz="2400" dirty="0">
                <a:latin typeface="Times New Roman"/>
                <a:cs typeface="Times New Roman"/>
              </a:rPr>
              <a:t>Systems</a:t>
            </a:r>
            <a:r>
              <a:rPr lang="en-US" sz="2400" spc="30" dirty="0">
                <a:latin typeface="Times New Roman"/>
                <a:cs typeface="Times New Roman"/>
              </a:rPr>
              <a:t> </a:t>
            </a:r>
            <a:r>
              <a:rPr lang="en-US" sz="2400" dirty="0">
                <a:latin typeface="Times New Roman"/>
                <a:cs typeface="Times New Roman"/>
              </a:rPr>
              <a:t>built</a:t>
            </a:r>
            <a:r>
              <a:rPr lang="en-US" sz="2400" spc="-55" dirty="0">
                <a:latin typeface="Times New Roman"/>
                <a:cs typeface="Times New Roman"/>
              </a:rPr>
              <a:t> </a:t>
            </a:r>
            <a:r>
              <a:rPr lang="en-US" sz="2400" dirty="0">
                <a:latin typeface="Times New Roman"/>
                <a:cs typeface="Times New Roman"/>
              </a:rPr>
              <a:t>around</a:t>
            </a:r>
            <a:r>
              <a:rPr lang="en-US" sz="2400" spc="-40" dirty="0">
                <a:latin typeface="Times New Roman"/>
                <a:cs typeface="Times New Roman"/>
              </a:rPr>
              <a:t> </a:t>
            </a:r>
            <a:r>
              <a:rPr lang="en-US" sz="2400" dirty="0">
                <a:latin typeface="Times New Roman"/>
                <a:cs typeface="Times New Roman"/>
              </a:rPr>
              <a:t>16bit</a:t>
            </a:r>
            <a:r>
              <a:rPr lang="en-US" sz="2400" spc="-75" dirty="0">
                <a:latin typeface="Times New Roman"/>
                <a:cs typeface="Times New Roman"/>
              </a:rPr>
              <a:t> </a:t>
            </a:r>
            <a:r>
              <a:rPr lang="en-US" sz="2400" dirty="0">
                <a:latin typeface="Times New Roman"/>
                <a:cs typeface="Times New Roman"/>
              </a:rPr>
              <a:t>microprocessors</a:t>
            </a:r>
            <a:r>
              <a:rPr lang="en-US" sz="2400" spc="-75" dirty="0">
                <a:latin typeface="Times New Roman"/>
                <a:cs typeface="Times New Roman"/>
              </a:rPr>
              <a:t> </a:t>
            </a:r>
            <a:r>
              <a:rPr lang="en-US" sz="2400" dirty="0">
                <a:latin typeface="Times New Roman"/>
                <a:cs typeface="Times New Roman"/>
              </a:rPr>
              <a:t>and</a:t>
            </a:r>
            <a:r>
              <a:rPr lang="en-US" sz="2400" spc="-45" dirty="0">
                <a:latin typeface="Times New Roman"/>
                <a:cs typeface="Times New Roman"/>
              </a:rPr>
              <a:t> </a:t>
            </a:r>
            <a:r>
              <a:rPr lang="en-US" sz="2400" dirty="0">
                <a:latin typeface="Times New Roman"/>
                <a:cs typeface="Times New Roman"/>
              </a:rPr>
              <a:t>8</a:t>
            </a:r>
            <a:r>
              <a:rPr lang="en-US" sz="2400" spc="-40" dirty="0">
                <a:latin typeface="Times New Roman"/>
                <a:cs typeface="Times New Roman"/>
              </a:rPr>
              <a:t> </a:t>
            </a:r>
            <a:r>
              <a:rPr lang="en-US" sz="2400" spc="-25" dirty="0" smtClean="0">
                <a:latin typeface="Times New Roman"/>
                <a:cs typeface="Times New Roman"/>
              </a:rPr>
              <a:t>or </a:t>
            </a:r>
            <a:r>
              <a:rPr lang="en-US" sz="2400" dirty="0" smtClean="0">
                <a:latin typeface="Times New Roman"/>
                <a:cs typeface="Times New Roman"/>
              </a:rPr>
              <a:t>16bit</a:t>
            </a:r>
            <a:r>
              <a:rPr lang="en-US" sz="2400" spc="-60" dirty="0" smtClean="0">
                <a:latin typeface="Times New Roman"/>
                <a:cs typeface="Times New Roman"/>
              </a:rPr>
              <a:t> </a:t>
            </a:r>
            <a:r>
              <a:rPr lang="en-US" sz="2400" dirty="0">
                <a:latin typeface="Times New Roman"/>
                <a:cs typeface="Times New Roman"/>
              </a:rPr>
              <a:t>microcontrollers,</a:t>
            </a:r>
            <a:r>
              <a:rPr lang="en-US" sz="2400" spc="-60" dirty="0">
                <a:latin typeface="Times New Roman"/>
                <a:cs typeface="Times New Roman"/>
              </a:rPr>
              <a:t> </a:t>
            </a:r>
            <a:r>
              <a:rPr lang="en-US" sz="2400" dirty="0">
                <a:latin typeface="Times New Roman"/>
                <a:cs typeface="Times New Roman"/>
              </a:rPr>
              <a:t>following</a:t>
            </a:r>
            <a:r>
              <a:rPr lang="en-US" sz="2400" spc="40" dirty="0">
                <a:latin typeface="Times New Roman"/>
                <a:cs typeface="Times New Roman"/>
              </a:rPr>
              <a:t> </a:t>
            </a:r>
            <a:r>
              <a:rPr lang="en-US" sz="2400" dirty="0">
                <a:latin typeface="Times New Roman"/>
                <a:cs typeface="Times New Roman"/>
              </a:rPr>
              <a:t>the</a:t>
            </a:r>
            <a:r>
              <a:rPr lang="en-US" sz="2400" spc="-35" dirty="0">
                <a:latin typeface="Times New Roman"/>
                <a:cs typeface="Times New Roman"/>
              </a:rPr>
              <a:t> </a:t>
            </a:r>
            <a:r>
              <a:rPr lang="en-US" sz="2400" dirty="0">
                <a:latin typeface="Times New Roman"/>
                <a:cs typeface="Times New Roman"/>
              </a:rPr>
              <a:t>first</a:t>
            </a:r>
            <a:r>
              <a:rPr lang="en-US" sz="2400" spc="-50" dirty="0">
                <a:latin typeface="Times New Roman"/>
                <a:cs typeface="Times New Roman"/>
              </a:rPr>
              <a:t> </a:t>
            </a:r>
            <a:r>
              <a:rPr lang="en-US" sz="2400" dirty="0">
                <a:latin typeface="Times New Roman"/>
                <a:cs typeface="Times New Roman"/>
              </a:rPr>
              <a:t>generation</a:t>
            </a:r>
            <a:r>
              <a:rPr lang="en-US" sz="2400" spc="-25" dirty="0">
                <a:latin typeface="Times New Roman"/>
                <a:cs typeface="Times New Roman"/>
              </a:rPr>
              <a:t> </a:t>
            </a:r>
            <a:r>
              <a:rPr lang="en-US" sz="2400" dirty="0">
                <a:latin typeface="Times New Roman"/>
                <a:cs typeface="Times New Roman"/>
              </a:rPr>
              <a:t>embedded</a:t>
            </a:r>
            <a:r>
              <a:rPr lang="en-US" sz="2400" spc="-25" dirty="0">
                <a:latin typeface="Times New Roman"/>
                <a:cs typeface="Times New Roman"/>
              </a:rPr>
              <a:t> </a:t>
            </a:r>
            <a:r>
              <a:rPr lang="en-US" sz="2400" spc="-10" dirty="0">
                <a:latin typeface="Times New Roman"/>
                <a:cs typeface="Times New Roman"/>
              </a:rPr>
              <a:t>systems</a:t>
            </a:r>
            <a:endParaRPr lang="en-US" sz="2400" dirty="0">
              <a:latin typeface="Times New Roman"/>
              <a:cs typeface="Times New Roman"/>
            </a:endParaRPr>
          </a:p>
          <a:p>
            <a:pPr marL="12700" marR="5080" algn="just">
              <a:lnSpc>
                <a:spcPct val="200000"/>
              </a:lnSpc>
              <a:spcBef>
                <a:spcPts val="480"/>
              </a:spcBef>
            </a:pPr>
            <a:r>
              <a:rPr lang="en-US" sz="2400" b="1" dirty="0">
                <a:latin typeface="Times New Roman"/>
                <a:cs typeface="Times New Roman"/>
              </a:rPr>
              <a:t>Large</a:t>
            </a:r>
            <a:r>
              <a:rPr lang="en-US" sz="2400" b="1" spc="-85" dirty="0">
                <a:latin typeface="Times New Roman"/>
                <a:cs typeface="Times New Roman"/>
              </a:rPr>
              <a:t> </a:t>
            </a:r>
            <a:r>
              <a:rPr lang="en-US" sz="2400" b="1" dirty="0">
                <a:latin typeface="Times New Roman"/>
                <a:cs typeface="Times New Roman"/>
              </a:rPr>
              <a:t>Scale/Complex:</a:t>
            </a:r>
            <a:r>
              <a:rPr lang="en-US" sz="2400" b="1" spc="-60" dirty="0">
                <a:latin typeface="Times New Roman"/>
                <a:cs typeface="Times New Roman"/>
              </a:rPr>
              <a:t> </a:t>
            </a:r>
            <a:r>
              <a:rPr lang="en-US" sz="2400" dirty="0">
                <a:latin typeface="Times New Roman"/>
                <a:cs typeface="Times New Roman"/>
              </a:rPr>
              <a:t>Embedded</a:t>
            </a:r>
            <a:r>
              <a:rPr lang="en-US" sz="2400" spc="-65" dirty="0">
                <a:latin typeface="Times New Roman"/>
                <a:cs typeface="Times New Roman"/>
              </a:rPr>
              <a:t> </a:t>
            </a:r>
            <a:r>
              <a:rPr lang="en-US" sz="2400" dirty="0">
                <a:latin typeface="Times New Roman"/>
                <a:cs typeface="Times New Roman"/>
              </a:rPr>
              <a:t>Systems</a:t>
            </a:r>
            <a:r>
              <a:rPr lang="en-US" sz="2400" spc="-10" dirty="0">
                <a:latin typeface="Times New Roman"/>
                <a:cs typeface="Times New Roman"/>
              </a:rPr>
              <a:t> </a:t>
            </a:r>
            <a:r>
              <a:rPr lang="en-US" sz="2400" dirty="0">
                <a:latin typeface="Times New Roman"/>
                <a:cs typeface="Times New Roman"/>
              </a:rPr>
              <a:t>built</a:t>
            </a:r>
            <a:r>
              <a:rPr lang="en-US" sz="2400" spc="-85" dirty="0">
                <a:latin typeface="Times New Roman"/>
                <a:cs typeface="Times New Roman"/>
              </a:rPr>
              <a:t> </a:t>
            </a:r>
            <a:r>
              <a:rPr lang="en-US" sz="2400" dirty="0">
                <a:latin typeface="Times New Roman"/>
                <a:cs typeface="Times New Roman"/>
              </a:rPr>
              <a:t>around</a:t>
            </a:r>
            <a:r>
              <a:rPr lang="en-US" sz="2400" spc="-75" dirty="0">
                <a:latin typeface="Times New Roman"/>
                <a:cs typeface="Times New Roman"/>
              </a:rPr>
              <a:t> </a:t>
            </a:r>
            <a:r>
              <a:rPr lang="en-US" sz="2400" dirty="0">
                <a:latin typeface="Times New Roman"/>
                <a:cs typeface="Times New Roman"/>
              </a:rPr>
              <a:t>high</a:t>
            </a:r>
            <a:r>
              <a:rPr lang="en-US" sz="2400" spc="-50" dirty="0">
                <a:latin typeface="Times New Roman"/>
                <a:cs typeface="Times New Roman"/>
              </a:rPr>
              <a:t> </a:t>
            </a:r>
            <a:r>
              <a:rPr lang="en-US" sz="2400" dirty="0">
                <a:latin typeface="Times New Roman"/>
                <a:cs typeface="Times New Roman"/>
              </a:rPr>
              <a:t>performance</a:t>
            </a:r>
            <a:r>
              <a:rPr lang="en-US" sz="2400" spc="-55" dirty="0">
                <a:latin typeface="Times New Roman"/>
                <a:cs typeface="Times New Roman"/>
              </a:rPr>
              <a:t> </a:t>
            </a:r>
            <a:r>
              <a:rPr lang="en-US" sz="2400" spc="-10" dirty="0">
                <a:latin typeface="Times New Roman"/>
                <a:cs typeface="Times New Roman"/>
              </a:rPr>
              <a:t>16/32 </a:t>
            </a:r>
            <a:r>
              <a:rPr lang="en-US" sz="2400" dirty="0">
                <a:latin typeface="Times New Roman"/>
                <a:cs typeface="Times New Roman"/>
              </a:rPr>
              <a:t>bit</a:t>
            </a:r>
            <a:r>
              <a:rPr lang="en-US" sz="2400" spc="-40" dirty="0">
                <a:latin typeface="Times New Roman"/>
                <a:cs typeface="Times New Roman"/>
              </a:rPr>
              <a:t> </a:t>
            </a:r>
            <a:r>
              <a:rPr lang="en-US" sz="2400" dirty="0">
                <a:latin typeface="Times New Roman"/>
                <a:cs typeface="Times New Roman"/>
              </a:rPr>
              <a:t>Microprocessors/controllers,</a:t>
            </a:r>
            <a:r>
              <a:rPr lang="en-US" sz="2400" spc="-80" dirty="0">
                <a:latin typeface="Times New Roman"/>
                <a:cs typeface="Times New Roman"/>
              </a:rPr>
              <a:t> </a:t>
            </a:r>
            <a:r>
              <a:rPr lang="en-US" sz="2400" dirty="0">
                <a:latin typeface="Times New Roman"/>
                <a:cs typeface="Times New Roman"/>
              </a:rPr>
              <a:t>Application</a:t>
            </a:r>
            <a:r>
              <a:rPr lang="en-US" sz="2400" spc="-5" dirty="0">
                <a:latin typeface="Times New Roman"/>
                <a:cs typeface="Times New Roman"/>
              </a:rPr>
              <a:t> </a:t>
            </a:r>
            <a:r>
              <a:rPr lang="en-US" sz="2400" dirty="0">
                <a:latin typeface="Times New Roman"/>
                <a:cs typeface="Times New Roman"/>
              </a:rPr>
              <a:t>Specific</a:t>
            </a:r>
            <a:r>
              <a:rPr lang="en-US" sz="2400" spc="-15" dirty="0">
                <a:latin typeface="Times New Roman"/>
                <a:cs typeface="Times New Roman"/>
              </a:rPr>
              <a:t> </a:t>
            </a:r>
            <a:r>
              <a:rPr lang="en-US" sz="2400" dirty="0">
                <a:latin typeface="Times New Roman"/>
                <a:cs typeface="Times New Roman"/>
              </a:rPr>
              <a:t>Instruction</a:t>
            </a:r>
            <a:r>
              <a:rPr lang="en-US" sz="2400" spc="-5" dirty="0">
                <a:latin typeface="Times New Roman"/>
                <a:cs typeface="Times New Roman"/>
              </a:rPr>
              <a:t> </a:t>
            </a:r>
            <a:r>
              <a:rPr lang="en-US" sz="2400" dirty="0">
                <a:latin typeface="Times New Roman"/>
                <a:cs typeface="Times New Roman"/>
              </a:rPr>
              <a:t>set</a:t>
            </a:r>
            <a:r>
              <a:rPr lang="en-US" sz="2400" spc="-15" dirty="0">
                <a:latin typeface="Times New Roman"/>
                <a:cs typeface="Times New Roman"/>
              </a:rPr>
              <a:t> </a:t>
            </a:r>
            <a:r>
              <a:rPr lang="en-US" sz="2400" spc="-10" dirty="0">
                <a:latin typeface="Times New Roman"/>
                <a:cs typeface="Times New Roman"/>
              </a:rPr>
              <a:t>processors</a:t>
            </a:r>
            <a:r>
              <a:rPr lang="en-US" sz="2400" spc="500" dirty="0">
                <a:latin typeface="Times New Roman"/>
                <a:cs typeface="Times New Roman"/>
              </a:rPr>
              <a:t> </a:t>
            </a:r>
            <a:r>
              <a:rPr lang="en-US" sz="2400" dirty="0">
                <a:latin typeface="Times New Roman"/>
                <a:cs typeface="Times New Roman"/>
              </a:rPr>
              <a:t>like</a:t>
            </a:r>
            <a:r>
              <a:rPr lang="en-US" sz="2400" spc="-25" dirty="0">
                <a:latin typeface="Times New Roman"/>
                <a:cs typeface="Times New Roman"/>
              </a:rPr>
              <a:t> </a:t>
            </a:r>
            <a:r>
              <a:rPr lang="en-US" sz="2400" dirty="0">
                <a:latin typeface="Times New Roman"/>
                <a:cs typeface="Times New Roman"/>
              </a:rPr>
              <a:t>Digital Signal</a:t>
            </a:r>
            <a:r>
              <a:rPr lang="en-US" sz="2400" spc="-5" dirty="0">
                <a:latin typeface="Times New Roman"/>
                <a:cs typeface="Times New Roman"/>
              </a:rPr>
              <a:t> </a:t>
            </a:r>
            <a:r>
              <a:rPr lang="en-US" sz="2400" dirty="0">
                <a:latin typeface="Times New Roman"/>
                <a:cs typeface="Times New Roman"/>
              </a:rPr>
              <a:t>Processors</a:t>
            </a:r>
            <a:r>
              <a:rPr lang="en-US" sz="2400" spc="-55" dirty="0">
                <a:latin typeface="Times New Roman"/>
                <a:cs typeface="Times New Roman"/>
              </a:rPr>
              <a:t> </a:t>
            </a:r>
            <a:r>
              <a:rPr lang="en-US" sz="2400" dirty="0">
                <a:latin typeface="Times New Roman"/>
                <a:cs typeface="Times New Roman"/>
              </a:rPr>
              <a:t>(DSPs),</a:t>
            </a:r>
            <a:r>
              <a:rPr lang="en-US" sz="2400" spc="-45" dirty="0">
                <a:latin typeface="Times New Roman"/>
                <a:cs typeface="Times New Roman"/>
              </a:rPr>
              <a:t> </a:t>
            </a:r>
            <a:r>
              <a:rPr lang="en-US" sz="2400" dirty="0">
                <a:latin typeface="Times New Roman"/>
                <a:cs typeface="Times New Roman"/>
              </a:rPr>
              <a:t>and</a:t>
            </a:r>
            <a:r>
              <a:rPr lang="en-US" sz="2400" spc="-20" dirty="0">
                <a:latin typeface="Times New Roman"/>
                <a:cs typeface="Times New Roman"/>
              </a:rPr>
              <a:t> </a:t>
            </a:r>
            <a:r>
              <a:rPr lang="en-US" sz="2400" dirty="0">
                <a:latin typeface="Times New Roman"/>
                <a:cs typeface="Times New Roman"/>
              </a:rPr>
              <a:t>Application</a:t>
            </a:r>
            <a:r>
              <a:rPr lang="en-US" sz="2400" spc="-15" dirty="0">
                <a:latin typeface="Times New Roman"/>
                <a:cs typeface="Times New Roman"/>
              </a:rPr>
              <a:t> </a:t>
            </a:r>
            <a:r>
              <a:rPr lang="en-US" sz="2400" dirty="0">
                <a:latin typeface="Times New Roman"/>
                <a:cs typeface="Times New Roman"/>
              </a:rPr>
              <a:t>Specific</a:t>
            </a:r>
            <a:r>
              <a:rPr lang="en-US" sz="2400" spc="-30" dirty="0">
                <a:latin typeface="Times New Roman"/>
                <a:cs typeface="Times New Roman"/>
              </a:rPr>
              <a:t> </a:t>
            </a:r>
            <a:r>
              <a:rPr lang="en-US" sz="2400" dirty="0">
                <a:latin typeface="Times New Roman"/>
                <a:cs typeface="Times New Roman"/>
              </a:rPr>
              <a:t>Integrated</a:t>
            </a:r>
            <a:r>
              <a:rPr lang="en-US" sz="2400" spc="-10" dirty="0">
                <a:latin typeface="Times New Roman"/>
                <a:cs typeface="Times New Roman"/>
              </a:rPr>
              <a:t> Circuits (ASICs)</a:t>
            </a:r>
            <a:endParaRPr lang="en-US" sz="2400" dirty="0">
              <a:latin typeface="Times New Roman"/>
              <a:cs typeface="Times New Roman"/>
            </a:endParaRPr>
          </a:p>
        </p:txBody>
      </p:sp>
    </p:spTree>
    <p:extLst>
      <p:ext uri="{BB962C8B-B14F-4D97-AF65-F5344CB8AC3E}">
        <p14:creationId xmlns:p14="http://schemas.microsoft.com/office/powerpoint/2010/main" val="38543104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324" y="186010"/>
            <a:ext cx="10770475" cy="6230556"/>
          </a:xfrm>
        </p:spPr>
      </p:pic>
    </p:spTree>
    <p:extLst>
      <p:ext uri="{BB962C8B-B14F-4D97-AF65-F5344CB8AC3E}">
        <p14:creationId xmlns:p14="http://schemas.microsoft.com/office/powerpoint/2010/main" val="31744310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IoT Level 2 </a:t>
            </a:r>
          </a:p>
        </p:txBody>
      </p:sp>
      <p:sp>
        <p:nvSpPr>
          <p:cNvPr id="3" name="Content Placeholder 2"/>
          <p:cNvSpPr>
            <a:spLocks noGrp="1"/>
          </p:cNvSpPr>
          <p:nvPr>
            <p:ph idx="1"/>
          </p:nvPr>
        </p:nvSpPr>
        <p:spPr>
          <a:xfrm>
            <a:off x="838200" y="1690688"/>
            <a:ext cx="10515600" cy="4486275"/>
          </a:xfrm>
        </p:spPr>
        <p:txBody>
          <a:bodyPr/>
          <a:lstStyle/>
          <a:p>
            <a:pPr algn="just">
              <a:lnSpc>
                <a:spcPct val="150000"/>
              </a:lnSpc>
            </a:pPr>
            <a:r>
              <a:rPr lang="en-US" dirty="0">
                <a:latin typeface="Times New Roman" panose="02020603050405020304" pitchFamily="18" charset="0"/>
                <a:cs typeface="Times New Roman" panose="02020603050405020304" pitchFamily="18" charset="0"/>
              </a:rPr>
              <a:t>IoT Level2 has a </a:t>
            </a:r>
            <a:r>
              <a:rPr lang="en-US" dirty="0">
                <a:solidFill>
                  <a:srgbClr val="FF0000"/>
                </a:solidFill>
                <a:latin typeface="Times New Roman" panose="02020603050405020304" pitchFamily="18" charset="0"/>
                <a:cs typeface="Times New Roman" panose="02020603050405020304" pitchFamily="18" charset="0"/>
              </a:rPr>
              <a:t>single node that performs sensing and/or actuating and local analysis </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stored in cloud and application </a:t>
            </a:r>
            <a:r>
              <a:rPr lang="en-US" dirty="0">
                <a:latin typeface="Times New Roman" panose="02020603050405020304" pitchFamily="18" charset="0"/>
                <a:cs typeface="Times New Roman" panose="02020603050405020304" pitchFamily="18" charset="0"/>
              </a:rPr>
              <a:t>is usually cloud based.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Level2 </a:t>
            </a:r>
            <a:r>
              <a:rPr lang="en-US" dirty="0">
                <a:latin typeface="Times New Roman" panose="02020603050405020304" pitchFamily="18" charset="0"/>
                <a:cs typeface="Times New Roman" panose="02020603050405020304" pitchFamily="18" charset="0"/>
              </a:rPr>
              <a:t>IoT systems are suitable for solutions where data are involved is big, however, the primary analysis requirement is </a:t>
            </a:r>
            <a:r>
              <a:rPr lang="en-US" dirty="0">
                <a:solidFill>
                  <a:srgbClr val="FF0000"/>
                </a:solidFill>
                <a:latin typeface="Times New Roman" panose="02020603050405020304" pitchFamily="18" charset="0"/>
                <a:cs typeface="Times New Roman" panose="02020603050405020304" pitchFamily="18" charset="0"/>
              </a:rPr>
              <a:t>not computationally intensive and can be done locally itself. </a:t>
            </a:r>
          </a:p>
        </p:txBody>
      </p:sp>
    </p:spTree>
    <p:extLst>
      <p:ext uri="{BB962C8B-B14F-4D97-AF65-F5344CB8AC3E}">
        <p14:creationId xmlns:p14="http://schemas.microsoft.com/office/powerpoint/2010/main" val="7824025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569" y="154745"/>
            <a:ext cx="5655213" cy="6703255"/>
          </a:xfrm>
          <a:prstGeom prst="rect">
            <a:avLst/>
          </a:prstGeom>
        </p:spPr>
      </p:pic>
    </p:spTree>
    <p:extLst>
      <p:ext uri="{BB962C8B-B14F-4D97-AF65-F5344CB8AC3E}">
        <p14:creationId xmlns:p14="http://schemas.microsoft.com/office/powerpoint/2010/main" val="10846116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9518" y="53592"/>
            <a:ext cx="7267904" cy="6804408"/>
          </a:xfrm>
        </p:spPr>
      </p:pic>
    </p:spTree>
    <p:extLst>
      <p:ext uri="{BB962C8B-B14F-4D97-AF65-F5344CB8AC3E}">
        <p14:creationId xmlns:p14="http://schemas.microsoft.com/office/powerpoint/2010/main" val="16488074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262" y="365125"/>
            <a:ext cx="11288110" cy="5779294"/>
          </a:xfrm>
          <a:prstGeom prst="rect">
            <a:avLst/>
          </a:prstGeom>
        </p:spPr>
      </p:pic>
    </p:spTree>
    <p:extLst>
      <p:ext uri="{BB962C8B-B14F-4D97-AF65-F5344CB8AC3E}">
        <p14:creationId xmlns:p14="http://schemas.microsoft.com/office/powerpoint/2010/main" val="26793416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IoT Level 3 </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This System has a </a:t>
            </a:r>
            <a:r>
              <a:rPr lang="en-US" dirty="0">
                <a:solidFill>
                  <a:srgbClr val="FF0000"/>
                </a:solidFill>
                <a:latin typeface="Times New Roman" panose="02020603050405020304" pitchFamily="18" charset="0"/>
                <a:cs typeface="Times New Roman" panose="02020603050405020304" pitchFamily="18" charset="0"/>
              </a:rPr>
              <a:t>single node.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stored and analyzed in the cloud application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cloud.</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Level3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systems are </a:t>
            </a:r>
            <a:r>
              <a:rPr lang="en-US" dirty="0">
                <a:solidFill>
                  <a:srgbClr val="FF0000"/>
                </a:solidFill>
                <a:latin typeface="Times New Roman" panose="02020603050405020304" pitchFamily="18" charset="0"/>
                <a:cs typeface="Times New Roman" panose="02020603050405020304" pitchFamily="18" charset="0"/>
              </a:rPr>
              <a:t>suitable for solutions </a:t>
            </a:r>
            <a:r>
              <a:rPr lang="en-US" dirty="0">
                <a:latin typeface="Times New Roman" panose="02020603050405020304" pitchFamily="18" charset="0"/>
                <a:cs typeface="Times New Roman" panose="02020603050405020304" pitchFamily="18" charset="0"/>
              </a:rPr>
              <a:t>where the </a:t>
            </a:r>
            <a:r>
              <a:rPr lang="en-US" dirty="0">
                <a:solidFill>
                  <a:srgbClr val="FF0000"/>
                </a:solidFill>
                <a:latin typeface="Times New Roman" panose="02020603050405020304" pitchFamily="18" charset="0"/>
                <a:cs typeface="Times New Roman" panose="02020603050405020304" pitchFamily="18" charset="0"/>
              </a:rPr>
              <a:t>data involved is big and </a:t>
            </a:r>
            <a:r>
              <a:rPr lang="en-US" dirty="0" smtClean="0">
                <a:solidFill>
                  <a:srgbClr val="FF0000"/>
                </a:solidFill>
                <a:latin typeface="Times New Roman" panose="02020603050405020304" pitchFamily="18" charset="0"/>
                <a:cs typeface="Times New Roman" panose="02020603050405020304" pitchFamily="18" charset="0"/>
              </a:rPr>
              <a:t>analysis </a:t>
            </a:r>
            <a:r>
              <a:rPr lang="en-US" dirty="0">
                <a:solidFill>
                  <a:srgbClr val="FF0000"/>
                </a:solidFill>
                <a:latin typeface="Times New Roman" panose="02020603050405020304" pitchFamily="18" charset="0"/>
                <a:cs typeface="Times New Roman" panose="02020603050405020304" pitchFamily="18" charset="0"/>
              </a:rPr>
              <a:t>requirements </a:t>
            </a:r>
            <a:r>
              <a:rPr lang="en-US" dirty="0">
                <a:latin typeface="Times New Roman" panose="02020603050405020304" pitchFamily="18" charset="0"/>
                <a:cs typeface="Times New Roman" panose="02020603050405020304" pitchFamily="18" charset="0"/>
              </a:rPr>
              <a:t>are computationally intensive. </a:t>
            </a:r>
          </a:p>
        </p:txBody>
      </p:sp>
    </p:spTree>
    <p:extLst>
      <p:ext uri="{BB962C8B-B14F-4D97-AF65-F5344CB8AC3E}">
        <p14:creationId xmlns:p14="http://schemas.microsoft.com/office/powerpoint/2010/main" val="32603724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27939" y="225082"/>
            <a:ext cx="4867422" cy="6632917"/>
          </a:xfrm>
          <a:prstGeom prst="rect">
            <a:avLst/>
          </a:prstGeom>
        </p:spPr>
      </p:pic>
    </p:spTree>
    <p:extLst>
      <p:ext uri="{BB962C8B-B14F-4D97-AF65-F5344CB8AC3E}">
        <p14:creationId xmlns:p14="http://schemas.microsoft.com/office/powerpoint/2010/main" val="1175192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IoT Level 4 </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This System has </a:t>
            </a:r>
            <a:r>
              <a:rPr lang="en-US" dirty="0">
                <a:solidFill>
                  <a:srgbClr val="FF0000"/>
                </a:solidFill>
                <a:latin typeface="Times New Roman" panose="02020603050405020304" pitchFamily="18" charset="0"/>
                <a:cs typeface="Times New Roman" panose="02020603050405020304" pitchFamily="18" charset="0"/>
              </a:rPr>
              <a:t>multiple nodes that perform local analysis. </a:t>
            </a:r>
            <a:r>
              <a:rPr lang="en-US" dirty="0">
                <a:latin typeface="Times New Roman" panose="02020603050405020304" pitchFamily="18" charset="0"/>
                <a:cs typeface="Times New Roman" panose="02020603050405020304" pitchFamily="18" charset="0"/>
              </a:rPr>
              <a:t>Data is stored in the </a:t>
            </a:r>
            <a:r>
              <a:rPr lang="en-US" dirty="0">
                <a:solidFill>
                  <a:srgbClr val="FF0000"/>
                </a:solidFill>
                <a:latin typeface="Times New Roman" panose="02020603050405020304" pitchFamily="18" charset="0"/>
                <a:cs typeface="Times New Roman" panose="02020603050405020304" pitchFamily="18" charset="0"/>
              </a:rPr>
              <a:t>cloud and application is cloud </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Level4 </a:t>
            </a:r>
            <a:r>
              <a:rPr lang="en-US" dirty="0">
                <a:latin typeface="Times New Roman" panose="02020603050405020304" pitchFamily="18" charset="0"/>
                <a:cs typeface="Times New Roman" panose="02020603050405020304" pitchFamily="18" charset="0"/>
              </a:rPr>
              <a:t>contains </a:t>
            </a:r>
            <a:r>
              <a:rPr lang="en-US" dirty="0">
                <a:solidFill>
                  <a:srgbClr val="FF0000"/>
                </a:solidFill>
                <a:latin typeface="Times New Roman" panose="02020603050405020304" pitchFamily="18" charset="0"/>
                <a:cs typeface="Times New Roman" panose="02020603050405020304" pitchFamily="18" charset="0"/>
              </a:rPr>
              <a:t>local and cloud based observer nodes </a:t>
            </a:r>
            <a:r>
              <a:rPr lang="en-US" dirty="0">
                <a:latin typeface="Times New Roman" panose="02020603050405020304" pitchFamily="18" charset="0"/>
                <a:cs typeface="Times New Roman" panose="02020603050405020304" pitchFamily="18" charset="0"/>
              </a:rPr>
              <a:t>which can subscribe to and </a:t>
            </a:r>
            <a:r>
              <a:rPr lang="en-US" dirty="0">
                <a:solidFill>
                  <a:srgbClr val="FF0000"/>
                </a:solidFill>
                <a:latin typeface="Times New Roman" panose="02020603050405020304" pitchFamily="18" charset="0"/>
                <a:cs typeface="Times New Roman" panose="02020603050405020304" pitchFamily="18" charset="0"/>
              </a:rPr>
              <a:t>receive information collected in the cloud from IoT devices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Level </a:t>
            </a:r>
            <a:r>
              <a:rPr lang="en-US" dirty="0">
                <a:latin typeface="Times New Roman" panose="02020603050405020304" pitchFamily="18" charset="0"/>
                <a:cs typeface="Times New Roman" panose="02020603050405020304" pitchFamily="18" charset="0"/>
              </a:rPr>
              <a:t>4 IoT systems are suitable for solutions where multiple nodes are required, the data involved in big and the analysis requirements are computationally intensive. </a:t>
            </a:r>
          </a:p>
        </p:txBody>
      </p:sp>
    </p:spTree>
    <p:extLst>
      <p:ext uri="{BB962C8B-B14F-4D97-AF65-F5344CB8AC3E}">
        <p14:creationId xmlns:p14="http://schemas.microsoft.com/office/powerpoint/2010/main" val="18150320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08960" y="239150"/>
            <a:ext cx="6147582" cy="6618849"/>
          </a:xfrm>
          <a:prstGeom prst="rect">
            <a:avLst/>
          </a:prstGeom>
        </p:spPr>
      </p:pic>
    </p:spTree>
    <p:extLst>
      <p:ext uri="{BB962C8B-B14F-4D97-AF65-F5344CB8AC3E}">
        <p14:creationId xmlns:p14="http://schemas.microsoft.com/office/powerpoint/2010/main" val="25922088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IoT Level 5 </a:t>
            </a:r>
          </a:p>
        </p:txBody>
      </p:sp>
      <p:sp>
        <p:nvSpPr>
          <p:cNvPr id="3" name="Content Placeholder 2"/>
          <p:cNvSpPr>
            <a:spLocks noGrp="1"/>
          </p:cNvSpPr>
          <p:nvPr>
            <p:ph idx="1"/>
          </p:nvPr>
        </p:nvSpPr>
        <p:spPr/>
        <p:txBody>
          <a:bodyPr>
            <a:normAutofit fontScale="92500"/>
          </a:bodyPr>
          <a:lstStyle/>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System has multiple end nodes and one coordinator </a:t>
            </a:r>
            <a:r>
              <a:rPr lang="en-US" dirty="0" smtClean="0">
                <a:solidFill>
                  <a:srgbClr val="FF0000"/>
                </a:solidFill>
                <a:latin typeface="Times New Roman" panose="02020603050405020304" pitchFamily="18" charset="0"/>
                <a:cs typeface="Times New Roman" panose="02020603050405020304" pitchFamily="18" charset="0"/>
              </a:rPr>
              <a:t>node. </a:t>
            </a:r>
            <a:r>
              <a:rPr lang="en-US" dirty="0">
                <a:latin typeface="Times New Roman" panose="02020603050405020304" pitchFamily="18" charset="0"/>
                <a:cs typeface="Times New Roman" panose="02020603050405020304" pitchFamily="18" charset="0"/>
              </a:rPr>
              <a:t>The end nodes that </a:t>
            </a:r>
            <a:r>
              <a:rPr lang="en-US" dirty="0">
                <a:solidFill>
                  <a:srgbClr val="FF0000"/>
                </a:solidFill>
                <a:latin typeface="Times New Roman" panose="02020603050405020304" pitchFamily="18" charset="0"/>
                <a:cs typeface="Times New Roman" panose="02020603050405020304" pitchFamily="18" charset="0"/>
              </a:rPr>
              <a:t>perform sensing and/or actuation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Coordinator </a:t>
            </a:r>
            <a:r>
              <a:rPr lang="en-US" dirty="0">
                <a:latin typeface="Times New Roman" panose="02020603050405020304" pitchFamily="18" charset="0"/>
                <a:cs typeface="Times New Roman" panose="02020603050405020304" pitchFamily="18" charset="0"/>
              </a:rPr>
              <a:t>node collects data from the </a:t>
            </a:r>
            <a:r>
              <a:rPr lang="en-US" dirty="0">
                <a:solidFill>
                  <a:srgbClr val="FF0000"/>
                </a:solidFill>
                <a:latin typeface="Times New Roman" panose="02020603050405020304" pitchFamily="18" charset="0"/>
                <a:cs typeface="Times New Roman" panose="02020603050405020304" pitchFamily="18" charset="0"/>
              </a:rPr>
              <a:t>end nodes and sends to the cloud</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Data is </a:t>
            </a:r>
            <a:r>
              <a:rPr lang="en-US" dirty="0">
                <a:solidFill>
                  <a:srgbClr val="FF0000"/>
                </a:solidFill>
                <a:latin typeface="Times New Roman" panose="02020603050405020304" pitchFamily="18" charset="0"/>
                <a:cs typeface="Times New Roman" panose="02020603050405020304" pitchFamily="18" charset="0"/>
              </a:rPr>
              <a:t>stored and analyzed in the cloud and application </a:t>
            </a:r>
            <a:r>
              <a:rPr lang="en-US" dirty="0">
                <a:latin typeface="Times New Roman" panose="02020603050405020304" pitchFamily="18" charset="0"/>
                <a:cs typeface="Times New Roman" panose="02020603050405020304" pitchFamily="18" charset="0"/>
              </a:rPr>
              <a:t>is cloud based. Level5 IoT systems are suitable for solution based on </a:t>
            </a:r>
            <a:r>
              <a:rPr lang="en-US" dirty="0">
                <a:solidFill>
                  <a:srgbClr val="FF0000"/>
                </a:solidFill>
                <a:latin typeface="Times New Roman" panose="02020603050405020304" pitchFamily="18" charset="0"/>
                <a:cs typeface="Times New Roman" panose="02020603050405020304" pitchFamily="18" charset="0"/>
              </a:rPr>
              <a:t>wireless sensor network, in which data are high intensive. </a:t>
            </a:r>
          </a:p>
        </p:txBody>
      </p:sp>
    </p:spTree>
    <p:extLst>
      <p:ext uri="{BB962C8B-B14F-4D97-AF65-F5344CB8AC3E}">
        <p14:creationId xmlns:p14="http://schemas.microsoft.com/office/powerpoint/2010/main" val="247127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Classification</a:t>
            </a:r>
            <a:r>
              <a:rPr lang="en-US" sz="3600" b="1" spc="-1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Based</a:t>
            </a:r>
            <a:r>
              <a:rPr lang="en-US" sz="3600" b="1" spc="-35"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On</a:t>
            </a:r>
            <a:r>
              <a:rPr lang="en-US" sz="3600" b="1" spc="-4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Deterministic</a:t>
            </a:r>
            <a:r>
              <a:rPr lang="en-US" sz="3600" b="1" spc="-60" dirty="0" smtClean="0">
                <a:latin typeface="Times New Roman" panose="02020603050405020304" pitchFamily="18" charset="0"/>
                <a:cs typeface="Times New Roman" panose="02020603050405020304" pitchFamily="18" charset="0"/>
              </a:rPr>
              <a:t> </a:t>
            </a:r>
            <a:r>
              <a:rPr lang="en-US" sz="3600" b="1" spc="-10" dirty="0" err="1" smtClean="0">
                <a:latin typeface="Times New Roman" panose="02020603050405020304" pitchFamily="18" charset="0"/>
                <a:cs typeface="Times New Roman" panose="02020603050405020304" pitchFamily="18" charset="0"/>
              </a:rPr>
              <a:t>Behaviour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56870" indent="-344170" algn="just">
              <a:lnSpc>
                <a:spcPct val="150000"/>
              </a:lnSpc>
              <a:spcBef>
                <a:spcPts val="100"/>
              </a:spcBef>
              <a:tabLst>
                <a:tab pos="356870" algn="l"/>
              </a:tabLst>
            </a:pPr>
            <a:r>
              <a:rPr lang="en-US" dirty="0">
                <a:latin typeface="Times New Roman"/>
                <a:cs typeface="Times New Roman"/>
              </a:rPr>
              <a:t>It</a:t>
            </a:r>
            <a:r>
              <a:rPr lang="en-US" spc="20" dirty="0">
                <a:latin typeface="Times New Roman"/>
                <a:cs typeface="Times New Roman"/>
              </a:rPr>
              <a:t> </a:t>
            </a:r>
            <a:r>
              <a:rPr lang="en-US" dirty="0">
                <a:latin typeface="Times New Roman"/>
                <a:cs typeface="Times New Roman"/>
              </a:rPr>
              <a:t>is</a:t>
            </a:r>
            <a:r>
              <a:rPr lang="en-US" spc="-20" dirty="0">
                <a:latin typeface="Times New Roman"/>
                <a:cs typeface="Times New Roman"/>
              </a:rPr>
              <a:t> </a:t>
            </a:r>
            <a:r>
              <a:rPr lang="en-US" dirty="0">
                <a:latin typeface="Times New Roman"/>
                <a:cs typeface="Times New Roman"/>
              </a:rPr>
              <a:t>applicable</a:t>
            </a:r>
            <a:r>
              <a:rPr lang="en-US" spc="-30" dirty="0">
                <a:latin typeface="Times New Roman"/>
                <a:cs typeface="Times New Roman"/>
              </a:rPr>
              <a:t> </a:t>
            </a:r>
            <a:r>
              <a:rPr lang="en-US" dirty="0">
                <a:latin typeface="Times New Roman"/>
                <a:cs typeface="Times New Roman"/>
              </a:rPr>
              <a:t>for</a:t>
            </a:r>
            <a:r>
              <a:rPr lang="en-US" spc="-30" dirty="0">
                <a:latin typeface="Times New Roman"/>
                <a:cs typeface="Times New Roman"/>
              </a:rPr>
              <a:t> </a:t>
            </a:r>
            <a:r>
              <a:rPr lang="en-US" b="1" dirty="0">
                <a:latin typeface="Times New Roman"/>
                <a:cs typeface="Times New Roman"/>
              </a:rPr>
              <a:t>Real</a:t>
            </a:r>
            <a:r>
              <a:rPr lang="en-US" b="1" spc="-20" dirty="0">
                <a:latin typeface="Times New Roman"/>
                <a:cs typeface="Times New Roman"/>
              </a:rPr>
              <a:t> </a:t>
            </a:r>
            <a:r>
              <a:rPr lang="en-US" b="1" dirty="0">
                <a:latin typeface="Times New Roman"/>
                <a:cs typeface="Times New Roman"/>
              </a:rPr>
              <a:t>time</a:t>
            </a:r>
            <a:r>
              <a:rPr lang="en-US" b="1" spc="-45" dirty="0">
                <a:latin typeface="Times New Roman"/>
                <a:cs typeface="Times New Roman"/>
              </a:rPr>
              <a:t> </a:t>
            </a:r>
            <a:r>
              <a:rPr lang="en-US" b="1" spc="-10" dirty="0" smtClean="0">
                <a:latin typeface="Times New Roman"/>
                <a:cs typeface="Times New Roman"/>
              </a:rPr>
              <a:t>systems</a:t>
            </a:r>
            <a:endParaRPr lang="en-US" b="1" dirty="0">
              <a:latin typeface="Times New Roman"/>
              <a:cs typeface="Times New Roman"/>
            </a:endParaRPr>
          </a:p>
          <a:p>
            <a:pPr marL="356870" indent="-344170" algn="just">
              <a:lnSpc>
                <a:spcPct val="150000"/>
              </a:lnSpc>
              <a:buFont typeface="Times New Roman"/>
              <a:buChar char="•"/>
              <a:tabLst>
                <a:tab pos="356870" algn="l"/>
              </a:tabLst>
            </a:pPr>
            <a:r>
              <a:rPr lang="en-US" b="1" dirty="0">
                <a:latin typeface="Times New Roman"/>
                <a:cs typeface="Times New Roman"/>
              </a:rPr>
              <a:t>Soft</a:t>
            </a:r>
            <a:r>
              <a:rPr lang="en-US" b="1" spc="-55" dirty="0">
                <a:latin typeface="Times New Roman"/>
                <a:cs typeface="Times New Roman"/>
              </a:rPr>
              <a:t> </a:t>
            </a:r>
            <a:r>
              <a:rPr lang="en-US" b="1" dirty="0">
                <a:latin typeface="Times New Roman"/>
                <a:cs typeface="Times New Roman"/>
              </a:rPr>
              <a:t>real time</a:t>
            </a:r>
            <a:r>
              <a:rPr lang="en-US" b="1" spc="-10" dirty="0">
                <a:latin typeface="Times New Roman"/>
                <a:cs typeface="Times New Roman"/>
              </a:rPr>
              <a:t> </a:t>
            </a:r>
            <a:r>
              <a:rPr lang="en-US" b="1" dirty="0">
                <a:latin typeface="Times New Roman"/>
                <a:cs typeface="Times New Roman"/>
              </a:rPr>
              <a:t>systems</a:t>
            </a:r>
            <a:r>
              <a:rPr lang="en-US" dirty="0">
                <a:latin typeface="Times New Roman"/>
                <a:cs typeface="Times New Roman"/>
              </a:rPr>
              <a:t>:</a:t>
            </a:r>
            <a:r>
              <a:rPr lang="en-US" spc="20" dirty="0">
                <a:latin typeface="Times New Roman"/>
                <a:cs typeface="Times New Roman"/>
              </a:rPr>
              <a:t> </a:t>
            </a:r>
            <a:r>
              <a:rPr lang="en-US" dirty="0">
                <a:solidFill>
                  <a:srgbClr val="FF0000"/>
                </a:solidFill>
                <a:latin typeface="Times New Roman"/>
                <a:cs typeface="Times New Roman"/>
              </a:rPr>
              <a:t>Missing</a:t>
            </a:r>
            <a:r>
              <a:rPr lang="en-US" spc="-45" dirty="0">
                <a:solidFill>
                  <a:srgbClr val="FF0000"/>
                </a:solidFill>
                <a:latin typeface="Times New Roman"/>
                <a:cs typeface="Times New Roman"/>
              </a:rPr>
              <a:t> </a:t>
            </a:r>
            <a:r>
              <a:rPr lang="en-US" dirty="0">
                <a:solidFill>
                  <a:srgbClr val="FF0000"/>
                </a:solidFill>
                <a:latin typeface="Times New Roman"/>
                <a:cs typeface="Times New Roman"/>
              </a:rPr>
              <a:t>a</a:t>
            </a:r>
            <a:r>
              <a:rPr lang="en-US" spc="-35" dirty="0">
                <a:solidFill>
                  <a:srgbClr val="FF0000"/>
                </a:solidFill>
                <a:latin typeface="Times New Roman"/>
                <a:cs typeface="Times New Roman"/>
              </a:rPr>
              <a:t> </a:t>
            </a:r>
            <a:r>
              <a:rPr lang="en-US" dirty="0">
                <a:solidFill>
                  <a:srgbClr val="FF0000"/>
                </a:solidFill>
                <a:latin typeface="Times New Roman"/>
                <a:cs typeface="Times New Roman"/>
              </a:rPr>
              <a:t>deadline</a:t>
            </a:r>
            <a:r>
              <a:rPr lang="en-US" spc="-5" dirty="0">
                <a:solidFill>
                  <a:srgbClr val="FF0000"/>
                </a:solidFill>
                <a:latin typeface="Times New Roman"/>
                <a:cs typeface="Times New Roman"/>
              </a:rPr>
              <a:t> </a:t>
            </a:r>
            <a:r>
              <a:rPr lang="en-US" dirty="0">
                <a:solidFill>
                  <a:srgbClr val="FF0000"/>
                </a:solidFill>
                <a:latin typeface="Times New Roman"/>
                <a:cs typeface="Times New Roman"/>
              </a:rPr>
              <a:t>may</a:t>
            </a:r>
            <a:r>
              <a:rPr lang="en-US" spc="-45" dirty="0">
                <a:solidFill>
                  <a:srgbClr val="FF0000"/>
                </a:solidFill>
                <a:latin typeface="Times New Roman"/>
                <a:cs typeface="Times New Roman"/>
              </a:rPr>
              <a:t> </a:t>
            </a:r>
            <a:r>
              <a:rPr lang="en-US" dirty="0">
                <a:solidFill>
                  <a:srgbClr val="FF0000"/>
                </a:solidFill>
                <a:latin typeface="Times New Roman"/>
                <a:cs typeface="Times New Roman"/>
              </a:rPr>
              <a:t>not</a:t>
            </a:r>
            <a:r>
              <a:rPr lang="en-US" spc="-20" dirty="0">
                <a:solidFill>
                  <a:srgbClr val="FF0000"/>
                </a:solidFill>
                <a:latin typeface="Times New Roman"/>
                <a:cs typeface="Times New Roman"/>
              </a:rPr>
              <a:t> </a:t>
            </a:r>
            <a:r>
              <a:rPr lang="en-US" dirty="0">
                <a:solidFill>
                  <a:srgbClr val="FF0000"/>
                </a:solidFill>
                <a:latin typeface="Times New Roman"/>
                <a:cs typeface="Times New Roman"/>
              </a:rPr>
              <a:t>be</a:t>
            </a:r>
            <a:r>
              <a:rPr lang="en-US" spc="-30" dirty="0">
                <a:solidFill>
                  <a:srgbClr val="FF0000"/>
                </a:solidFill>
                <a:latin typeface="Times New Roman"/>
                <a:cs typeface="Times New Roman"/>
              </a:rPr>
              <a:t> </a:t>
            </a:r>
            <a:r>
              <a:rPr lang="en-US" spc="-10" dirty="0" smtClean="0">
                <a:solidFill>
                  <a:srgbClr val="FF0000"/>
                </a:solidFill>
                <a:latin typeface="Times New Roman"/>
                <a:cs typeface="Times New Roman"/>
              </a:rPr>
              <a:t>critical </a:t>
            </a:r>
            <a:r>
              <a:rPr lang="en-US" dirty="0" smtClean="0">
                <a:latin typeface="Times New Roman"/>
                <a:cs typeface="Times New Roman"/>
              </a:rPr>
              <a:t>and</a:t>
            </a:r>
            <a:r>
              <a:rPr lang="en-US" spc="-15" dirty="0" smtClean="0">
                <a:latin typeface="Times New Roman"/>
                <a:cs typeface="Times New Roman"/>
              </a:rPr>
              <a:t> </a:t>
            </a:r>
            <a:r>
              <a:rPr lang="en-US" dirty="0">
                <a:latin typeface="Times New Roman"/>
                <a:cs typeface="Times New Roman"/>
              </a:rPr>
              <a:t>can</a:t>
            </a:r>
            <a:r>
              <a:rPr lang="en-US" spc="5" dirty="0">
                <a:latin typeface="Times New Roman"/>
                <a:cs typeface="Times New Roman"/>
              </a:rPr>
              <a:t> </a:t>
            </a:r>
            <a:r>
              <a:rPr lang="en-US" dirty="0">
                <a:latin typeface="Times New Roman"/>
                <a:cs typeface="Times New Roman"/>
              </a:rPr>
              <a:t>be</a:t>
            </a:r>
            <a:r>
              <a:rPr lang="en-US" spc="-20" dirty="0">
                <a:latin typeface="Times New Roman"/>
                <a:cs typeface="Times New Roman"/>
              </a:rPr>
              <a:t> </a:t>
            </a:r>
            <a:r>
              <a:rPr lang="en-US" dirty="0">
                <a:latin typeface="Times New Roman"/>
                <a:cs typeface="Times New Roman"/>
              </a:rPr>
              <a:t>tolerated</a:t>
            </a:r>
            <a:r>
              <a:rPr lang="en-US" spc="-15" dirty="0">
                <a:latin typeface="Times New Roman"/>
                <a:cs typeface="Times New Roman"/>
              </a:rPr>
              <a:t> </a:t>
            </a:r>
            <a:r>
              <a:rPr lang="en-US" dirty="0">
                <a:latin typeface="Times New Roman"/>
                <a:cs typeface="Times New Roman"/>
              </a:rPr>
              <a:t>to</a:t>
            </a:r>
            <a:r>
              <a:rPr lang="en-US" spc="-10" dirty="0">
                <a:latin typeface="Times New Roman"/>
                <a:cs typeface="Times New Roman"/>
              </a:rPr>
              <a:t> </a:t>
            </a:r>
            <a:r>
              <a:rPr lang="en-US" dirty="0">
                <a:latin typeface="Times New Roman"/>
                <a:cs typeface="Times New Roman"/>
              </a:rPr>
              <a:t>a</a:t>
            </a:r>
            <a:r>
              <a:rPr lang="en-US" spc="-25" dirty="0">
                <a:latin typeface="Times New Roman"/>
                <a:cs typeface="Times New Roman"/>
              </a:rPr>
              <a:t> </a:t>
            </a:r>
            <a:r>
              <a:rPr lang="en-US" dirty="0">
                <a:latin typeface="Times New Roman"/>
                <a:cs typeface="Times New Roman"/>
              </a:rPr>
              <a:t>certain</a:t>
            </a:r>
            <a:r>
              <a:rPr lang="en-US" spc="-10" dirty="0">
                <a:latin typeface="Times New Roman"/>
                <a:cs typeface="Times New Roman"/>
              </a:rPr>
              <a:t> degree.</a:t>
            </a:r>
            <a:endParaRPr lang="en-US" dirty="0">
              <a:latin typeface="Times New Roman"/>
              <a:cs typeface="Times New Roman"/>
            </a:endParaRPr>
          </a:p>
          <a:p>
            <a:pPr marL="356870" marR="5080" indent="-344805" algn="just">
              <a:lnSpc>
                <a:spcPct val="150000"/>
              </a:lnSpc>
              <a:spcBef>
                <a:spcPts val="575"/>
              </a:spcBef>
              <a:buFont typeface="Times New Roman"/>
              <a:buChar char="•"/>
              <a:tabLst>
                <a:tab pos="356870" algn="l"/>
              </a:tabLst>
            </a:pPr>
            <a:r>
              <a:rPr lang="en-US" b="1" dirty="0">
                <a:latin typeface="Times New Roman"/>
                <a:cs typeface="Times New Roman"/>
              </a:rPr>
              <a:t>Hard</a:t>
            </a:r>
            <a:r>
              <a:rPr lang="en-US" b="1" spc="-35" dirty="0">
                <a:latin typeface="Times New Roman"/>
                <a:cs typeface="Times New Roman"/>
              </a:rPr>
              <a:t> </a:t>
            </a:r>
            <a:r>
              <a:rPr lang="en-US" b="1" dirty="0">
                <a:latin typeface="Times New Roman"/>
                <a:cs typeface="Times New Roman"/>
              </a:rPr>
              <a:t>real</a:t>
            </a:r>
            <a:r>
              <a:rPr lang="en-US" b="1" spc="-35" dirty="0">
                <a:latin typeface="Times New Roman"/>
                <a:cs typeface="Times New Roman"/>
              </a:rPr>
              <a:t> </a:t>
            </a:r>
            <a:r>
              <a:rPr lang="en-US" b="1" dirty="0">
                <a:latin typeface="Times New Roman"/>
                <a:cs typeface="Times New Roman"/>
              </a:rPr>
              <a:t>time</a:t>
            </a:r>
            <a:r>
              <a:rPr lang="en-US" b="1" spc="-25" dirty="0">
                <a:latin typeface="Times New Roman"/>
                <a:cs typeface="Times New Roman"/>
              </a:rPr>
              <a:t> </a:t>
            </a:r>
            <a:r>
              <a:rPr lang="en-US" b="1" dirty="0">
                <a:latin typeface="Times New Roman"/>
                <a:cs typeface="Times New Roman"/>
              </a:rPr>
              <a:t>systems</a:t>
            </a:r>
            <a:r>
              <a:rPr lang="en-US" dirty="0">
                <a:latin typeface="Times New Roman"/>
                <a:cs typeface="Times New Roman"/>
              </a:rPr>
              <a:t>:</a:t>
            </a:r>
            <a:r>
              <a:rPr lang="en-US" spc="10" dirty="0">
                <a:latin typeface="Times New Roman"/>
                <a:cs typeface="Times New Roman"/>
              </a:rPr>
              <a:t> </a:t>
            </a:r>
            <a:r>
              <a:rPr lang="en-US" dirty="0">
                <a:solidFill>
                  <a:srgbClr val="FF0000"/>
                </a:solidFill>
                <a:latin typeface="Times New Roman"/>
                <a:cs typeface="Times New Roman"/>
              </a:rPr>
              <a:t>Missing</a:t>
            </a:r>
            <a:r>
              <a:rPr lang="en-US" spc="-55" dirty="0">
                <a:solidFill>
                  <a:srgbClr val="FF0000"/>
                </a:solidFill>
                <a:latin typeface="Times New Roman"/>
                <a:cs typeface="Times New Roman"/>
              </a:rPr>
              <a:t> </a:t>
            </a:r>
            <a:r>
              <a:rPr lang="en-US" dirty="0">
                <a:solidFill>
                  <a:srgbClr val="FF0000"/>
                </a:solidFill>
                <a:latin typeface="Times New Roman"/>
                <a:cs typeface="Times New Roman"/>
              </a:rPr>
              <a:t>a</a:t>
            </a:r>
            <a:r>
              <a:rPr lang="en-US" spc="-25" dirty="0">
                <a:solidFill>
                  <a:srgbClr val="FF0000"/>
                </a:solidFill>
                <a:latin typeface="Times New Roman"/>
                <a:cs typeface="Times New Roman"/>
              </a:rPr>
              <a:t> </a:t>
            </a:r>
            <a:r>
              <a:rPr lang="en-US" dirty="0">
                <a:solidFill>
                  <a:srgbClr val="FF0000"/>
                </a:solidFill>
                <a:latin typeface="Times New Roman"/>
                <a:cs typeface="Times New Roman"/>
              </a:rPr>
              <a:t>program/task</a:t>
            </a:r>
            <a:r>
              <a:rPr lang="en-US" spc="-20" dirty="0">
                <a:solidFill>
                  <a:srgbClr val="FF0000"/>
                </a:solidFill>
                <a:latin typeface="Times New Roman"/>
                <a:cs typeface="Times New Roman"/>
              </a:rPr>
              <a:t> </a:t>
            </a:r>
            <a:r>
              <a:rPr lang="en-US" dirty="0">
                <a:solidFill>
                  <a:srgbClr val="FF0000"/>
                </a:solidFill>
                <a:latin typeface="Times New Roman"/>
                <a:cs typeface="Times New Roman"/>
              </a:rPr>
              <a:t>execution</a:t>
            </a:r>
            <a:r>
              <a:rPr lang="en-US" spc="-60" dirty="0">
                <a:solidFill>
                  <a:srgbClr val="FF0000"/>
                </a:solidFill>
                <a:latin typeface="Times New Roman"/>
                <a:cs typeface="Times New Roman"/>
              </a:rPr>
              <a:t> </a:t>
            </a:r>
            <a:r>
              <a:rPr lang="en-US" spc="-20" dirty="0">
                <a:solidFill>
                  <a:srgbClr val="FF0000"/>
                </a:solidFill>
                <a:latin typeface="Times New Roman"/>
                <a:cs typeface="Times New Roman"/>
              </a:rPr>
              <a:t>time </a:t>
            </a:r>
            <a:r>
              <a:rPr lang="en-US" dirty="0">
                <a:solidFill>
                  <a:srgbClr val="FF0000"/>
                </a:solidFill>
                <a:latin typeface="Times New Roman"/>
                <a:cs typeface="Times New Roman"/>
              </a:rPr>
              <a:t>deadline</a:t>
            </a:r>
            <a:r>
              <a:rPr lang="en-US" spc="-50" dirty="0">
                <a:solidFill>
                  <a:srgbClr val="FF0000"/>
                </a:solidFill>
                <a:latin typeface="Times New Roman"/>
                <a:cs typeface="Times New Roman"/>
              </a:rPr>
              <a:t> </a:t>
            </a:r>
            <a:r>
              <a:rPr lang="en-US" dirty="0">
                <a:solidFill>
                  <a:srgbClr val="FF0000"/>
                </a:solidFill>
                <a:latin typeface="Times New Roman"/>
                <a:cs typeface="Times New Roman"/>
              </a:rPr>
              <a:t>can</a:t>
            </a:r>
            <a:r>
              <a:rPr lang="en-US" spc="-35" dirty="0">
                <a:solidFill>
                  <a:srgbClr val="FF0000"/>
                </a:solidFill>
                <a:latin typeface="Times New Roman"/>
                <a:cs typeface="Times New Roman"/>
              </a:rPr>
              <a:t> </a:t>
            </a:r>
            <a:r>
              <a:rPr lang="en-US" dirty="0">
                <a:solidFill>
                  <a:srgbClr val="FF0000"/>
                </a:solidFill>
                <a:latin typeface="Times New Roman"/>
                <a:cs typeface="Times New Roman"/>
              </a:rPr>
              <a:t>have</a:t>
            </a:r>
            <a:r>
              <a:rPr lang="en-US" spc="-60" dirty="0">
                <a:solidFill>
                  <a:srgbClr val="FF0000"/>
                </a:solidFill>
                <a:latin typeface="Times New Roman"/>
                <a:cs typeface="Times New Roman"/>
              </a:rPr>
              <a:t> </a:t>
            </a:r>
            <a:r>
              <a:rPr lang="en-US" dirty="0">
                <a:solidFill>
                  <a:srgbClr val="FF0000"/>
                </a:solidFill>
                <a:latin typeface="Times New Roman"/>
                <a:cs typeface="Times New Roman"/>
              </a:rPr>
              <a:t>catastrophic</a:t>
            </a:r>
            <a:r>
              <a:rPr lang="en-US" spc="-55" dirty="0">
                <a:solidFill>
                  <a:srgbClr val="FF0000"/>
                </a:solidFill>
                <a:latin typeface="Times New Roman"/>
                <a:cs typeface="Times New Roman"/>
              </a:rPr>
              <a:t> </a:t>
            </a:r>
            <a:r>
              <a:rPr lang="en-US" dirty="0">
                <a:solidFill>
                  <a:srgbClr val="FF0000"/>
                </a:solidFill>
                <a:latin typeface="Times New Roman"/>
                <a:cs typeface="Times New Roman"/>
              </a:rPr>
              <a:t>consequences</a:t>
            </a:r>
            <a:r>
              <a:rPr lang="en-US" dirty="0">
                <a:latin typeface="Times New Roman"/>
                <a:cs typeface="Times New Roman"/>
              </a:rPr>
              <a:t>(financial,</a:t>
            </a:r>
            <a:r>
              <a:rPr lang="en-US" spc="-15" dirty="0">
                <a:latin typeface="Times New Roman"/>
                <a:cs typeface="Times New Roman"/>
              </a:rPr>
              <a:t> </a:t>
            </a:r>
            <a:r>
              <a:rPr lang="en-US" spc="-10" dirty="0">
                <a:latin typeface="Times New Roman"/>
                <a:cs typeface="Times New Roman"/>
              </a:rPr>
              <a:t>human </a:t>
            </a:r>
            <a:r>
              <a:rPr lang="en-US" dirty="0">
                <a:latin typeface="Times New Roman"/>
                <a:cs typeface="Times New Roman"/>
              </a:rPr>
              <a:t>loss</a:t>
            </a:r>
            <a:r>
              <a:rPr lang="en-US" spc="-15" dirty="0">
                <a:latin typeface="Times New Roman"/>
                <a:cs typeface="Times New Roman"/>
              </a:rPr>
              <a:t> </a:t>
            </a:r>
            <a:r>
              <a:rPr lang="en-US" dirty="0">
                <a:latin typeface="Times New Roman"/>
                <a:cs typeface="Times New Roman"/>
              </a:rPr>
              <a:t>of</a:t>
            </a:r>
            <a:r>
              <a:rPr lang="en-US" spc="-20" dirty="0">
                <a:latin typeface="Times New Roman"/>
                <a:cs typeface="Times New Roman"/>
              </a:rPr>
              <a:t> </a:t>
            </a:r>
            <a:r>
              <a:rPr lang="en-US" dirty="0">
                <a:latin typeface="Times New Roman"/>
                <a:cs typeface="Times New Roman"/>
              </a:rPr>
              <a:t>life</a:t>
            </a:r>
            <a:r>
              <a:rPr lang="en-US" spc="-35" dirty="0">
                <a:latin typeface="Times New Roman"/>
                <a:cs typeface="Times New Roman"/>
              </a:rPr>
              <a:t> </a:t>
            </a:r>
            <a:r>
              <a:rPr lang="en-US" spc="-20" dirty="0" err="1">
                <a:latin typeface="Times New Roman"/>
                <a:cs typeface="Times New Roman"/>
              </a:rPr>
              <a:t>etc</a:t>
            </a:r>
            <a:r>
              <a:rPr lang="en-US" spc="-20" dirty="0">
                <a:latin typeface="Times New Roman"/>
                <a:cs typeface="Times New Roman"/>
              </a:rPr>
              <a:t>)</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29534722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58794" y="0"/>
            <a:ext cx="6879101" cy="6858000"/>
          </a:xfrm>
          <a:prstGeom prst="rect">
            <a:avLst/>
          </a:prstGeom>
        </p:spPr>
      </p:pic>
    </p:spTree>
    <p:extLst>
      <p:ext uri="{BB962C8B-B14F-4D97-AF65-F5344CB8AC3E}">
        <p14:creationId xmlns:p14="http://schemas.microsoft.com/office/powerpoint/2010/main" val="2032917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Applications of IOT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b="1" dirty="0"/>
              <a:t>1) Home Automation:  </a:t>
            </a:r>
          </a:p>
          <a:p>
            <a:pPr lvl="1" algn="just">
              <a:lnSpc>
                <a:spcPct val="150000"/>
              </a:lnSpc>
            </a:pPr>
            <a:r>
              <a:rPr lang="en-US" b="1" dirty="0">
                <a:latin typeface="Times New Roman" panose="02020603050405020304" pitchFamily="18" charset="0"/>
                <a:cs typeface="Times New Roman" panose="02020603050405020304" pitchFamily="18" charset="0"/>
              </a:rPr>
              <a:t>a) Smart Lighting: </a:t>
            </a:r>
            <a:r>
              <a:rPr lang="en-US" dirty="0">
                <a:latin typeface="Times New Roman" panose="02020603050405020304" pitchFamily="18" charset="0"/>
                <a:cs typeface="Times New Roman" panose="02020603050405020304" pitchFamily="18" charset="0"/>
              </a:rPr>
              <a:t>helps in saving energy by adapting the lighting to the ambient conditions </a:t>
            </a:r>
            <a:r>
              <a:rPr lang="en-US" dirty="0" smtClean="0">
                <a:latin typeface="Times New Roman" panose="02020603050405020304" pitchFamily="18" charset="0"/>
                <a:cs typeface="Times New Roman" panose="02020603050405020304" pitchFamily="18" charset="0"/>
              </a:rPr>
              <a:t>and switching </a:t>
            </a:r>
            <a:r>
              <a:rPr lang="en-US" dirty="0">
                <a:latin typeface="Times New Roman" panose="02020603050405020304" pitchFamily="18" charset="0"/>
                <a:cs typeface="Times New Roman" panose="02020603050405020304" pitchFamily="18" charset="0"/>
              </a:rPr>
              <a:t>on/off or diming the light when needed.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b="1" dirty="0">
                <a:latin typeface="Times New Roman" panose="02020603050405020304" pitchFamily="18" charset="0"/>
                <a:cs typeface="Times New Roman" panose="02020603050405020304" pitchFamily="18" charset="0"/>
              </a:rPr>
              <a:t>b) Smart Appliances: </a:t>
            </a:r>
            <a:r>
              <a:rPr lang="en-US" dirty="0">
                <a:latin typeface="Times New Roman" panose="02020603050405020304" pitchFamily="18" charset="0"/>
                <a:cs typeface="Times New Roman" panose="02020603050405020304" pitchFamily="18" charset="0"/>
              </a:rPr>
              <a:t>make the management easier and also provide status information to the users </a:t>
            </a:r>
            <a:r>
              <a:rPr lang="en-US" dirty="0" smtClean="0">
                <a:latin typeface="Times New Roman" panose="02020603050405020304" pitchFamily="18" charset="0"/>
                <a:cs typeface="Times New Roman" panose="02020603050405020304" pitchFamily="18" charset="0"/>
              </a:rPr>
              <a:t>remotely</a:t>
            </a:r>
            <a:r>
              <a:rPr lang="en-US" dirty="0">
                <a:latin typeface="Times New Roman" panose="02020603050405020304" pitchFamily="18" charset="0"/>
                <a:cs typeface="Times New Roman" panose="02020603050405020304" pitchFamily="18" charset="0"/>
              </a:rPr>
              <a:t>. </a:t>
            </a:r>
          </a:p>
          <a:p>
            <a:pPr lvl="1" algn="just">
              <a:lnSpc>
                <a:spcPct val="150000"/>
              </a:lnSpc>
            </a:pPr>
            <a:r>
              <a:rPr lang="en-US" b="1" dirty="0">
                <a:latin typeface="Times New Roman" panose="02020603050405020304" pitchFamily="18" charset="0"/>
                <a:cs typeface="Times New Roman" panose="02020603050405020304" pitchFamily="18" charset="0"/>
              </a:rPr>
              <a:t>c) Intrusion Detection: </a:t>
            </a:r>
            <a:r>
              <a:rPr lang="en-US" dirty="0">
                <a:latin typeface="Times New Roman" panose="02020603050405020304" pitchFamily="18" charset="0"/>
                <a:cs typeface="Times New Roman" panose="02020603050405020304" pitchFamily="18" charset="0"/>
              </a:rPr>
              <a:t>use security cameras and sensors(PIR sensors and door sensors) to detect intrusion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raise alerts. Alerts can be in the form of SMS or email sent to the user. </a:t>
            </a:r>
          </a:p>
        </p:txBody>
      </p:sp>
    </p:spTree>
    <p:extLst>
      <p:ext uri="{BB962C8B-B14F-4D97-AF65-F5344CB8AC3E}">
        <p14:creationId xmlns:p14="http://schemas.microsoft.com/office/powerpoint/2010/main" val="330789482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1) Home Automation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1" algn="just">
              <a:lnSpc>
                <a:spcPct val="150000"/>
              </a:lnSpc>
            </a:pPr>
            <a:r>
              <a:rPr lang="en-US" b="1" dirty="0">
                <a:latin typeface="Times New Roman" panose="02020603050405020304" pitchFamily="18" charset="0"/>
                <a:cs typeface="Times New Roman" panose="02020603050405020304" pitchFamily="18" charset="0"/>
              </a:rPr>
              <a:t>d) Smoke/Gas Detectors: </a:t>
            </a:r>
            <a:r>
              <a:rPr lang="en-US" dirty="0">
                <a:latin typeface="Times New Roman" panose="02020603050405020304" pitchFamily="18" charset="0"/>
                <a:cs typeface="Times New Roman" panose="02020603050405020304" pitchFamily="18" charset="0"/>
              </a:rPr>
              <a:t>Smoke detectors are </a:t>
            </a:r>
            <a:r>
              <a:rPr lang="en-US" dirty="0">
                <a:solidFill>
                  <a:srgbClr val="FF0000"/>
                </a:solidFill>
                <a:latin typeface="Times New Roman" panose="02020603050405020304" pitchFamily="18" charset="0"/>
                <a:cs typeface="Times New Roman" panose="02020603050405020304" pitchFamily="18" charset="0"/>
              </a:rPr>
              <a:t>installed in homes and buildings to detect smoke that is typically an early sign of fire</a:t>
            </a:r>
            <a:r>
              <a:rPr lang="en-US" dirty="0">
                <a:latin typeface="Times New Roman" panose="02020603050405020304" pitchFamily="18" charset="0"/>
                <a:cs typeface="Times New Roman" panose="02020603050405020304" pitchFamily="18" charset="0"/>
              </a:rPr>
              <a:t>. Alerts raised by smoke detectors can be in the form of signals to a </a:t>
            </a:r>
            <a:r>
              <a:rPr lang="en-US" dirty="0">
                <a:solidFill>
                  <a:srgbClr val="FF0000"/>
                </a:solidFill>
                <a:latin typeface="Times New Roman" panose="02020603050405020304" pitchFamily="18" charset="0"/>
                <a:cs typeface="Times New Roman" panose="02020603050405020304" pitchFamily="18" charset="0"/>
              </a:rPr>
              <a:t>fire alarm system</a:t>
            </a:r>
            <a:r>
              <a:rPr lang="en-US" dirty="0">
                <a:latin typeface="Times New Roman" panose="02020603050405020304" pitchFamily="18" charset="0"/>
                <a:cs typeface="Times New Roman" panose="02020603050405020304" pitchFamily="18" charset="0"/>
              </a:rPr>
              <a:t>. Gas detectors can detect the presence of harmful gases such as CO, </a:t>
            </a:r>
            <a:r>
              <a:rPr lang="en-US" dirty="0" err="1">
                <a:latin typeface="Times New Roman" panose="02020603050405020304" pitchFamily="18" charset="0"/>
                <a:cs typeface="Times New Roman" panose="02020603050405020304" pitchFamily="18" charset="0"/>
              </a:rPr>
              <a:t>LPGetc</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45574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 Cities:</a:t>
            </a:r>
          </a:p>
        </p:txBody>
      </p:sp>
      <p:sp>
        <p:nvSpPr>
          <p:cNvPr id="3" name="Content Placeholder 2"/>
          <p:cNvSpPr>
            <a:spLocks noGrp="1"/>
          </p:cNvSpPr>
          <p:nvPr>
            <p:ph idx="1"/>
          </p:nvPr>
        </p:nvSpPr>
        <p:spPr>
          <a:xfrm>
            <a:off x="838200" y="1463040"/>
            <a:ext cx="10515600" cy="4713923"/>
          </a:xfrm>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a) Smart Parking: </a:t>
            </a:r>
            <a:r>
              <a:rPr lang="en-US" sz="2400" dirty="0">
                <a:latin typeface="Times New Roman" panose="02020603050405020304" pitchFamily="18" charset="0"/>
                <a:cs typeface="Times New Roman" panose="02020603050405020304" pitchFamily="18" charset="0"/>
              </a:rPr>
              <a:t>make the search for parking space easier and convenient for drivers. </a:t>
            </a:r>
            <a:r>
              <a:rPr lang="en-US" sz="2400" dirty="0" smtClean="0">
                <a:latin typeface="Times New Roman" panose="02020603050405020304" pitchFamily="18" charset="0"/>
                <a:cs typeface="Times New Roman" panose="02020603050405020304" pitchFamily="18" charset="0"/>
              </a:rPr>
              <a:t>Smart </a:t>
            </a:r>
            <a:r>
              <a:rPr lang="en-US" sz="2400" dirty="0">
                <a:latin typeface="Times New Roman" panose="02020603050405020304" pitchFamily="18" charset="0"/>
                <a:cs typeface="Times New Roman" panose="02020603050405020304" pitchFamily="18" charset="0"/>
              </a:rPr>
              <a:t>parking </a:t>
            </a:r>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powered by IoT systems that detect the no. of empty parking slots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send information </a:t>
            </a:r>
            <a:r>
              <a:rPr lang="en-US" sz="2400" dirty="0" smtClean="0">
                <a:latin typeface="Times New Roman" panose="02020603050405020304" pitchFamily="18" charset="0"/>
                <a:cs typeface="Times New Roman" panose="02020603050405020304" pitchFamily="18" charset="0"/>
              </a:rPr>
              <a:t>over internet </a:t>
            </a:r>
            <a:r>
              <a:rPr lang="en-US" sz="2400" dirty="0">
                <a:latin typeface="Times New Roman" panose="02020603050405020304" pitchFamily="18" charset="0"/>
                <a:cs typeface="Times New Roman" panose="02020603050405020304" pitchFamily="18" charset="0"/>
              </a:rPr>
              <a:t>to smart application </a:t>
            </a:r>
            <a:r>
              <a:rPr lang="en-US" sz="2400" dirty="0" smtClean="0">
                <a:latin typeface="Times New Roman" panose="02020603050405020304" pitchFamily="18" charset="0"/>
                <a:cs typeface="Times New Roman" panose="02020603050405020304" pitchFamily="18" charset="0"/>
              </a:rPr>
              <a:t>back ends</a:t>
            </a:r>
            <a:r>
              <a:rPr lang="en-US" sz="2400" dirty="0">
                <a:latin typeface="Times New Roman" panose="02020603050405020304" pitchFamily="18" charset="0"/>
                <a:cs typeface="Times New Roman" panose="02020603050405020304" pitchFamily="18" charset="0"/>
              </a:rPr>
              <a:t>. </a:t>
            </a:r>
          </a:p>
          <a:p>
            <a:pPr algn="just">
              <a:lnSpc>
                <a:spcPct val="150000"/>
              </a:lnSpc>
            </a:pPr>
            <a:r>
              <a:rPr lang="en-US" sz="2400" b="1" dirty="0">
                <a:latin typeface="Times New Roman" panose="02020603050405020304" pitchFamily="18" charset="0"/>
                <a:cs typeface="Times New Roman" panose="02020603050405020304" pitchFamily="18" charset="0"/>
              </a:rPr>
              <a:t>b) Smart Lighting: </a:t>
            </a:r>
            <a:r>
              <a:rPr lang="en-US" sz="2400" dirty="0">
                <a:latin typeface="Times New Roman" panose="02020603050405020304" pitchFamily="18" charset="0"/>
                <a:cs typeface="Times New Roman" panose="02020603050405020304" pitchFamily="18" charset="0"/>
              </a:rPr>
              <a:t>for roads, parks and buildings can help in saving energy. </a:t>
            </a:r>
          </a:p>
          <a:p>
            <a:pPr algn="just">
              <a:lnSpc>
                <a:spcPct val="150000"/>
              </a:lnSpc>
            </a:pPr>
            <a:r>
              <a:rPr lang="en-US" sz="2400" b="1" dirty="0">
                <a:latin typeface="Times New Roman" panose="02020603050405020304" pitchFamily="18" charset="0"/>
                <a:cs typeface="Times New Roman" panose="02020603050405020304" pitchFamily="18" charset="0"/>
              </a:rPr>
              <a:t>c) Smart Roads: </a:t>
            </a:r>
            <a:r>
              <a:rPr lang="en-US" sz="2400" dirty="0">
                <a:latin typeface="Times New Roman" panose="02020603050405020304" pitchFamily="18" charset="0"/>
                <a:cs typeface="Times New Roman" panose="02020603050405020304" pitchFamily="18" charset="0"/>
              </a:rPr>
              <a:t>Equipped with sensors can provide information on driving condition, </a:t>
            </a:r>
            <a:r>
              <a:rPr lang="en-US" sz="2400" dirty="0" smtClean="0">
                <a:latin typeface="Times New Roman" panose="02020603050405020304" pitchFamily="18" charset="0"/>
                <a:cs typeface="Times New Roman" panose="02020603050405020304" pitchFamily="18" charset="0"/>
              </a:rPr>
              <a:t>travel </a:t>
            </a:r>
            <a:r>
              <a:rPr lang="en-US" sz="2400" dirty="0">
                <a:latin typeface="Times New Roman" panose="02020603050405020304" pitchFamily="18" charset="0"/>
                <a:cs typeface="Times New Roman" panose="02020603050405020304" pitchFamily="18" charset="0"/>
              </a:rPr>
              <a:t>time </a:t>
            </a:r>
            <a:r>
              <a:rPr lang="en-US" sz="2400" dirty="0" smtClean="0">
                <a:latin typeface="Times New Roman" panose="02020603050405020304" pitchFamily="18" charset="0"/>
                <a:cs typeface="Times New Roman" panose="02020603050405020304" pitchFamily="18" charset="0"/>
              </a:rPr>
              <a:t>estimating </a:t>
            </a:r>
            <a:r>
              <a:rPr lang="en-US" sz="2400" dirty="0">
                <a:latin typeface="Times New Roman" panose="02020603050405020304" pitchFamily="18" charset="0"/>
                <a:cs typeface="Times New Roman" panose="02020603050405020304" pitchFamily="18" charset="0"/>
              </a:rPr>
              <a:t>and alert in case of poor driving conditions, traffic condition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accidents. </a:t>
            </a:r>
          </a:p>
        </p:txBody>
      </p:sp>
    </p:spTree>
    <p:extLst>
      <p:ext uri="{BB962C8B-B14F-4D97-AF65-F5344CB8AC3E}">
        <p14:creationId xmlns:p14="http://schemas.microsoft.com/office/powerpoint/2010/main" val="13835770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 Cities:</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d) Structural Health Monitoring: </a:t>
            </a:r>
            <a:r>
              <a:rPr lang="en-US" dirty="0">
                <a:latin typeface="Times New Roman" panose="02020603050405020304" pitchFamily="18" charset="0"/>
                <a:cs typeface="Times New Roman" panose="02020603050405020304" pitchFamily="18" charset="0"/>
              </a:rPr>
              <a:t>uses a network of sensors to monitor the vibration levels in the structures such as bridges and buildings. </a:t>
            </a:r>
          </a:p>
          <a:p>
            <a:pPr algn="just">
              <a:lnSpc>
                <a:spcPct val="150000"/>
              </a:lnSpc>
            </a:pPr>
            <a:r>
              <a:rPr lang="en-US" b="1" dirty="0">
                <a:latin typeface="Times New Roman" panose="02020603050405020304" pitchFamily="18" charset="0"/>
                <a:cs typeface="Times New Roman" panose="02020603050405020304" pitchFamily="18" charset="0"/>
              </a:rPr>
              <a:t>e) Surveillance: </a:t>
            </a:r>
            <a:r>
              <a:rPr lang="en-US" dirty="0">
                <a:latin typeface="Times New Roman" panose="02020603050405020304" pitchFamily="18" charset="0"/>
                <a:cs typeface="Times New Roman" panose="02020603050405020304" pitchFamily="18" charset="0"/>
              </a:rPr>
              <a:t>The video feeds from surveillance cameras can be aggregated in cloud based scalable storage solution. </a:t>
            </a:r>
          </a:p>
          <a:p>
            <a:pPr algn="just">
              <a:lnSpc>
                <a:spcPct val="150000"/>
              </a:lnSpc>
            </a:pPr>
            <a:r>
              <a:rPr lang="en-US" b="1" dirty="0">
                <a:latin typeface="Times New Roman" panose="02020603050405020304" pitchFamily="18" charset="0"/>
                <a:cs typeface="Times New Roman" panose="02020603050405020304" pitchFamily="18" charset="0"/>
              </a:rPr>
              <a:t>f) Emergency Response: </a:t>
            </a:r>
            <a:r>
              <a:rPr lang="en-US" dirty="0">
                <a:latin typeface="Times New Roman" panose="02020603050405020304" pitchFamily="18" charset="0"/>
                <a:cs typeface="Times New Roman" panose="02020603050405020304" pitchFamily="18" charset="0"/>
              </a:rPr>
              <a:t>IoT systems for fire detection, gas and water leakage detection can help in </a:t>
            </a:r>
            <a:r>
              <a:rPr lang="en-US" dirty="0" smtClean="0">
                <a:latin typeface="Times New Roman" panose="02020603050405020304" pitchFamily="18" charset="0"/>
                <a:cs typeface="Times New Roman" panose="02020603050405020304" pitchFamily="18" charset="0"/>
              </a:rPr>
              <a:t>generating </a:t>
            </a:r>
            <a:r>
              <a:rPr lang="en-US" dirty="0">
                <a:latin typeface="Times New Roman" panose="02020603050405020304" pitchFamily="18" charset="0"/>
                <a:cs typeface="Times New Roman" panose="02020603050405020304" pitchFamily="18" charset="0"/>
              </a:rPr>
              <a:t>alerts and minimizing their effects on the critical infrastructures. </a:t>
            </a:r>
          </a:p>
          <a:p>
            <a:endParaRPr lang="en-US" dirty="0"/>
          </a:p>
        </p:txBody>
      </p:sp>
    </p:spTree>
    <p:extLst>
      <p:ext uri="{BB962C8B-B14F-4D97-AF65-F5344CB8AC3E}">
        <p14:creationId xmlns:p14="http://schemas.microsoft.com/office/powerpoint/2010/main" val="8853367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 Environment: </a:t>
            </a:r>
          </a:p>
        </p:txBody>
      </p:sp>
      <p:sp>
        <p:nvSpPr>
          <p:cNvPr id="3" name="Content Placeholder 2"/>
          <p:cNvSpPr>
            <a:spLocks noGrp="1"/>
          </p:cNvSpPr>
          <p:nvPr>
            <p:ph idx="1"/>
          </p:nvPr>
        </p:nvSpPr>
        <p:spPr>
          <a:xfrm>
            <a:off x="838200" y="1403595"/>
            <a:ext cx="10515600" cy="4351338"/>
          </a:xfrm>
        </p:spPr>
        <p:txBody>
          <a:bodyPr>
            <a:noAutofit/>
          </a:bodyPr>
          <a:lstStyle/>
          <a:p>
            <a:pPr algn="just">
              <a:lnSpc>
                <a:spcPct val="170000"/>
              </a:lnSpc>
            </a:pPr>
            <a:r>
              <a:rPr lang="en-US" sz="2000" b="1" dirty="0">
                <a:latin typeface="Times New Roman" panose="02020603050405020304" pitchFamily="18" charset="0"/>
                <a:cs typeface="Times New Roman" panose="02020603050405020304" pitchFamily="18" charset="0"/>
              </a:rPr>
              <a:t>a) Weather Monitoring: </a:t>
            </a:r>
            <a:r>
              <a:rPr lang="en-US" sz="2000" dirty="0">
                <a:latin typeface="Times New Roman" panose="02020603050405020304" pitchFamily="18" charset="0"/>
                <a:cs typeface="Times New Roman" panose="02020603050405020304" pitchFamily="18" charset="0"/>
              </a:rPr>
              <a:t>Systems collect data from a no. of sensors attached and send 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data to cloud </a:t>
            </a:r>
            <a:r>
              <a:rPr lang="en-US" sz="2000" dirty="0" smtClean="0">
                <a:latin typeface="Times New Roman" panose="02020603050405020304" pitchFamily="18" charset="0"/>
                <a:cs typeface="Times New Roman" panose="02020603050405020304" pitchFamily="18" charset="0"/>
              </a:rPr>
              <a:t>based </a:t>
            </a:r>
            <a:r>
              <a:rPr lang="en-US" sz="2000" dirty="0">
                <a:latin typeface="Times New Roman" panose="02020603050405020304" pitchFamily="18" charset="0"/>
                <a:cs typeface="Times New Roman" panose="02020603050405020304" pitchFamily="18" charset="0"/>
              </a:rPr>
              <a:t>applications and storage back ends. The data collected in </a:t>
            </a:r>
            <a:r>
              <a:rPr lang="en-US" sz="2000"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can then be analyzed and </a:t>
            </a:r>
            <a:r>
              <a:rPr lang="en-US" sz="2000" dirty="0" smtClean="0">
                <a:latin typeface="Times New Roman" panose="02020603050405020304" pitchFamily="18" charset="0"/>
                <a:cs typeface="Times New Roman" panose="02020603050405020304" pitchFamily="18" charset="0"/>
              </a:rPr>
              <a:t>visualized </a:t>
            </a:r>
            <a:r>
              <a:rPr lang="en-US" sz="2000" dirty="0">
                <a:latin typeface="Times New Roman" panose="02020603050405020304" pitchFamily="18" charset="0"/>
                <a:cs typeface="Times New Roman" panose="02020603050405020304" pitchFamily="18" charset="0"/>
              </a:rPr>
              <a:t>by cloud based applications. </a:t>
            </a:r>
          </a:p>
          <a:p>
            <a:pPr algn="just">
              <a:lnSpc>
                <a:spcPct val="170000"/>
              </a:lnSpc>
            </a:pPr>
            <a:r>
              <a:rPr lang="en-US" sz="2000" b="1" dirty="0">
                <a:latin typeface="Times New Roman" panose="02020603050405020304" pitchFamily="18" charset="0"/>
                <a:cs typeface="Times New Roman" panose="02020603050405020304" pitchFamily="18" charset="0"/>
              </a:rPr>
              <a:t>b) Air Pollution Monitoring</a:t>
            </a:r>
            <a:r>
              <a:rPr lang="en-US" sz="2000" dirty="0">
                <a:latin typeface="Times New Roman" panose="02020603050405020304" pitchFamily="18" charset="0"/>
                <a:cs typeface="Times New Roman" panose="02020603050405020304" pitchFamily="18" charset="0"/>
              </a:rPr>
              <a:t>: System can monitor emission of harmful gases(CO2, CO, NO, NO2 etc.,) </a:t>
            </a: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factories and automobiles using gaseous and meteorological sensors. The collected data can be </a:t>
            </a:r>
            <a:r>
              <a:rPr lang="en-US" sz="2000" dirty="0" smtClean="0">
                <a:latin typeface="Times New Roman" panose="02020603050405020304" pitchFamily="18" charset="0"/>
                <a:cs typeface="Times New Roman" panose="02020603050405020304" pitchFamily="18" charset="0"/>
              </a:rPr>
              <a:t>analyzed </a:t>
            </a:r>
            <a:r>
              <a:rPr lang="en-US" sz="2000" dirty="0">
                <a:latin typeface="Times New Roman" panose="02020603050405020304" pitchFamily="18" charset="0"/>
                <a:cs typeface="Times New Roman" panose="02020603050405020304" pitchFamily="18" charset="0"/>
              </a:rPr>
              <a:t>to make informed decisions on pollutions control approaches. </a:t>
            </a:r>
          </a:p>
          <a:p>
            <a:pPr algn="just">
              <a:lnSpc>
                <a:spcPct val="170000"/>
              </a:lnSpc>
            </a:pPr>
            <a:r>
              <a:rPr lang="en-US" sz="2000" b="1" dirty="0">
                <a:latin typeface="Times New Roman" panose="02020603050405020304" pitchFamily="18" charset="0"/>
                <a:cs typeface="Times New Roman" panose="02020603050405020304" pitchFamily="18" charset="0"/>
              </a:rPr>
              <a:t>c) Noise Pollution Monitoring: </a:t>
            </a:r>
            <a:r>
              <a:rPr lang="en-US" sz="2000" dirty="0">
                <a:latin typeface="Times New Roman" panose="02020603050405020304" pitchFamily="18" charset="0"/>
                <a:cs typeface="Times New Roman" panose="02020603050405020304" pitchFamily="18" charset="0"/>
              </a:rPr>
              <a:t>Due to growing urban development, noise levels in </a:t>
            </a:r>
            <a:r>
              <a:rPr lang="en-US" sz="2000" dirty="0" smtClean="0">
                <a:latin typeface="Times New Roman" panose="02020603050405020304" pitchFamily="18" charset="0"/>
                <a:cs typeface="Times New Roman" panose="02020603050405020304" pitchFamily="18" charset="0"/>
              </a:rPr>
              <a:t>cities </a:t>
            </a:r>
            <a:r>
              <a:rPr lang="en-US" sz="2000" dirty="0">
                <a:latin typeface="Times New Roman" panose="02020603050405020304" pitchFamily="18" charset="0"/>
                <a:cs typeface="Times New Roman" panose="02020603050405020304" pitchFamily="18" charset="0"/>
              </a:rPr>
              <a:t>have </a:t>
            </a:r>
            <a:r>
              <a:rPr lang="en-US" sz="2000" dirty="0" smtClean="0">
                <a:latin typeface="Times New Roman" panose="02020603050405020304" pitchFamily="18" charset="0"/>
                <a:cs typeface="Times New Roman" panose="02020603050405020304" pitchFamily="18" charset="0"/>
              </a:rPr>
              <a:t>increased </a:t>
            </a:r>
            <a:r>
              <a:rPr lang="en-US" sz="2000" dirty="0">
                <a:latin typeface="Times New Roman" panose="02020603050405020304" pitchFamily="18" charset="0"/>
                <a:cs typeface="Times New Roman" panose="02020603050405020304" pitchFamily="18" charset="0"/>
              </a:rPr>
              <a:t>and even become alarmingly high in some cities. IoT based noise pollution </a:t>
            </a:r>
            <a:r>
              <a:rPr lang="en-US" sz="2000" dirty="0" smtClean="0">
                <a:latin typeface="Times New Roman" panose="02020603050405020304" pitchFamily="18" charset="0"/>
                <a:cs typeface="Times New Roman" panose="02020603050405020304" pitchFamily="18" charset="0"/>
              </a:rPr>
              <a:t>monitoring systems </a:t>
            </a:r>
            <a:r>
              <a:rPr lang="en-US" sz="2000" dirty="0">
                <a:latin typeface="Times New Roman" panose="02020603050405020304" pitchFamily="18" charset="0"/>
                <a:cs typeface="Times New Roman" panose="02020603050405020304" pitchFamily="18" charset="0"/>
              </a:rPr>
              <a:t>use a no. of noise monitoring systems that are deployed at different places in a city. The data on </a:t>
            </a:r>
            <a:r>
              <a:rPr lang="en-US" sz="2000" dirty="0" smtClean="0">
                <a:latin typeface="Times New Roman" panose="02020603050405020304" pitchFamily="18" charset="0"/>
                <a:cs typeface="Times New Roman" panose="02020603050405020304" pitchFamily="18" charset="0"/>
              </a:rPr>
              <a:t>noise </a:t>
            </a:r>
            <a:r>
              <a:rPr lang="en-US" sz="2000" dirty="0">
                <a:latin typeface="Times New Roman" panose="02020603050405020304" pitchFamily="18" charset="0"/>
                <a:cs typeface="Times New Roman" panose="02020603050405020304" pitchFamily="18" charset="0"/>
              </a:rPr>
              <a:t>levels from the station is collected on servers or in the cloud. The collected data is then aggregated </a:t>
            </a: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generate noise maps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0761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Retail: </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algn="just">
              <a:lnSpc>
                <a:spcPct val="150000"/>
              </a:lnSpc>
            </a:pPr>
            <a:r>
              <a:rPr lang="en-US" b="1" dirty="0">
                <a:latin typeface="Times New Roman" panose="02020603050405020304" pitchFamily="18" charset="0"/>
                <a:cs typeface="Times New Roman" panose="02020603050405020304" pitchFamily="18" charset="0"/>
              </a:rPr>
              <a:t>a) Inventory Management: </a:t>
            </a:r>
            <a:r>
              <a:rPr lang="en-US" dirty="0">
                <a:latin typeface="Times New Roman" panose="02020603050405020304" pitchFamily="18" charset="0"/>
                <a:cs typeface="Times New Roman" panose="02020603050405020304" pitchFamily="18" charset="0"/>
              </a:rPr>
              <a:t>IoT systems enable remote monitoring of inventory using data collected by </a:t>
            </a:r>
            <a:r>
              <a:rPr lang="en-US" dirty="0" smtClean="0">
                <a:latin typeface="Times New Roman" panose="02020603050405020304" pitchFamily="18" charset="0"/>
                <a:cs typeface="Times New Roman" panose="02020603050405020304" pitchFamily="18" charset="0"/>
              </a:rPr>
              <a:t>RFID readers</a:t>
            </a:r>
            <a:r>
              <a:rPr lang="en-US" dirty="0">
                <a:latin typeface="Times New Roman" panose="02020603050405020304" pitchFamily="18" charset="0"/>
                <a:cs typeface="Times New Roman" panose="02020603050405020304" pitchFamily="18" charset="0"/>
              </a:rPr>
              <a:t>.  </a:t>
            </a:r>
          </a:p>
          <a:p>
            <a:pPr algn="just">
              <a:lnSpc>
                <a:spcPct val="150000"/>
              </a:lnSpc>
            </a:pPr>
            <a:r>
              <a:rPr lang="en-US" b="1" dirty="0">
                <a:latin typeface="Times New Roman" panose="02020603050405020304" pitchFamily="18" charset="0"/>
                <a:cs typeface="Times New Roman" panose="02020603050405020304" pitchFamily="18" charset="0"/>
              </a:rPr>
              <a:t>b) Smart Payments: </a:t>
            </a:r>
            <a:r>
              <a:rPr lang="en-US" dirty="0">
                <a:latin typeface="Times New Roman" panose="02020603050405020304" pitchFamily="18" charset="0"/>
                <a:cs typeface="Times New Roman" panose="02020603050405020304" pitchFamily="18" charset="0"/>
              </a:rPr>
              <a:t>Solutions such as contact-less payments powered by technologies such as Near Field </a:t>
            </a:r>
            <a:r>
              <a:rPr lang="en-US" dirty="0" smtClean="0">
                <a:latin typeface="Times New Roman" panose="02020603050405020304" pitchFamily="18" charset="0"/>
                <a:cs typeface="Times New Roman" panose="02020603050405020304" pitchFamily="18" charset="0"/>
              </a:rPr>
              <a:t>Communication(NFC</a:t>
            </a: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Bluetooth.</a:t>
            </a:r>
          </a:p>
          <a:p>
            <a:pPr algn="just">
              <a:lnSpc>
                <a:spcPct val="150000"/>
              </a:lnSpc>
            </a:pPr>
            <a:r>
              <a:rPr lang="en-US" b="1" dirty="0">
                <a:latin typeface="Times New Roman" panose="02020603050405020304" pitchFamily="18" charset="0"/>
                <a:cs typeface="Times New Roman" panose="02020603050405020304" pitchFamily="18" charset="0"/>
              </a:rPr>
              <a:t>c) Smart Vending Machines: </a:t>
            </a:r>
            <a:r>
              <a:rPr lang="en-US" dirty="0">
                <a:latin typeface="Times New Roman" panose="02020603050405020304" pitchFamily="18" charset="0"/>
                <a:cs typeface="Times New Roman" panose="02020603050405020304" pitchFamily="18" charset="0"/>
              </a:rPr>
              <a:t>Sensors in a smart vending machines monitors its operations and send the data to cloud which can be used for predictive maintenance.</a:t>
            </a:r>
          </a:p>
        </p:txBody>
      </p:sp>
    </p:spTree>
    <p:extLst>
      <p:ext uri="{BB962C8B-B14F-4D97-AF65-F5344CB8AC3E}">
        <p14:creationId xmlns:p14="http://schemas.microsoft.com/office/powerpoint/2010/main" val="38551861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651"/>
            <a:ext cx="10515600" cy="1325563"/>
          </a:xfrm>
        </p:spPr>
        <p:txBody>
          <a:bodyPr/>
          <a:lstStyle/>
          <a:p>
            <a:r>
              <a:rPr lang="en-US" dirty="0">
                <a:latin typeface="Times New Roman" panose="02020603050405020304" pitchFamily="18" charset="0"/>
                <a:cs typeface="Times New Roman" panose="02020603050405020304" pitchFamily="18" charset="0"/>
              </a:rPr>
              <a:t>Agriculture:</a:t>
            </a:r>
          </a:p>
        </p:txBody>
      </p:sp>
      <p:sp>
        <p:nvSpPr>
          <p:cNvPr id="3" name="Content Placeholder 2"/>
          <p:cNvSpPr>
            <a:spLocks noGrp="1"/>
          </p:cNvSpPr>
          <p:nvPr>
            <p:ph idx="1"/>
          </p:nvPr>
        </p:nvSpPr>
        <p:spPr/>
        <p:txBody>
          <a:bodyPr/>
          <a:lstStyle/>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a</a:t>
            </a:r>
            <a:r>
              <a:rPr lang="en-US" dirty="0">
                <a:solidFill>
                  <a:srgbClr val="FF0000"/>
                </a:solidFill>
                <a:latin typeface="Times New Roman" panose="02020603050405020304" pitchFamily="18" charset="0"/>
                <a:cs typeface="Times New Roman" panose="02020603050405020304" pitchFamily="18" charset="0"/>
              </a:rPr>
              <a:t>) Smart Irrigation: </a:t>
            </a:r>
            <a:r>
              <a:rPr lang="en-US" dirty="0">
                <a:latin typeface="Times New Roman" panose="02020603050405020304" pitchFamily="18" charset="0"/>
                <a:cs typeface="Times New Roman" panose="02020603050405020304" pitchFamily="18" charset="0"/>
              </a:rPr>
              <a:t>to determine moisture amount in the soil.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b) Green House Control:</a:t>
            </a:r>
            <a:r>
              <a:rPr lang="en-US" dirty="0">
                <a:latin typeface="Times New Roman" panose="02020603050405020304" pitchFamily="18" charset="0"/>
                <a:cs typeface="Times New Roman" panose="02020603050405020304" pitchFamily="18" charset="0"/>
              </a:rPr>
              <a:t> to improve productivity. </a:t>
            </a:r>
          </a:p>
        </p:txBody>
      </p:sp>
    </p:spTree>
    <p:extLst>
      <p:ext uri="{BB962C8B-B14F-4D97-AF65-F5344CB8AC3E}">
        <p14:creationId xmlns:p14="http://schemas.microsoft.com/office/powerpoint/2010/main" val="183108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Industry: </a:t>
            </a:r>
          </a:p>
        </p:txBody>
      </p:sp>
      <p:sp>
        <p:nvSpPr>
          <p:cNvPr id="3" name="Content Placeholder 2"/>
          <p:cNvSpPr>
            <a:spLocks noGrp="1"/>
          </p:cNvSpPr>
          <p:nvPr>
            <p:ph idx="1"/>
          </p:nvPr>
        </p:nvSpPr>
        <p:spPr/>
        <p:txBody>
          <a:bodyPr/>
          <a:lstStyle/>
          <a:p>
            <a:pPr marL="514350" indent="-514350" algn="just">
              <a:lnSpc>
                <a:spcPct val="150000"/>
              </a:lnSpc>
              <a:buAutoNum type="alphaLcParenR"/>
            </a:pPr>
            <a:r>
              <a:rPr lang="en-US" dirty="0" smtClean="0">
                <a:latin typeface="Times New Roman" panose="02020603050405020304" pitchFamily="18" charset="0"/>
                <a:cs typeface="Times New Roman" panose="02020603050405020304" pitchFamily="18" charset="0"/>
              </a:rPr>
              <a:t>Machine </a:t>
            </a:r>
            <a:r>
              <a:rPr lang="en-US" dirty="0">
                <a:latin typeface="Times New Roman" panose="02020603050405020304" pitchFamily="18" charset="0"/>
                <a:cs typeface="Times New Roman" panose="02020603050405020304" pitchFamily="18" charset="0"/>
              </a:rPr>
              <a:t>diagnosis and </a:t>
            </a:r>
            <a:r>
              <a:rPr lang="en-US" dirty="0" smtClean="0">
                <a:latin typeface="Times New Roman" panose="02020603050405020304" pitchFamily="18" charset="0"/>
                <a:cs typeface="Times New Roman" panose="02020603050405020304" pitchFamily="18" charset="0"/>
              </a:rPr>
              <a:t>prognosis.</a:t>
            </a:r>
          </a:p>
          <a:p>
            <a:pPr marL="514350" indent="-514350" algn="just">
              <a:lnSpc>
                <a:spcPct val="150000"/>
              </a:lnSpc>
              <a:buAutoNum type="alphaLcParen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Indoor Air Quality </a:t>
            </a:r>
            <a:r>
              <a:rPr lang="en-US" dirty="0" smtClean="0">
                <a:latin typeface="Times New Roman" panose="02020603050405020304" pitchFamily="18" charset="0"/>
                <a:cs typeface="Times New Roman" panose="02020603050405020304" pitchFamily="18" charset="0"/>
              </a:rPr>
              <a:t>Monitoring.</a:t>
            </a:r>
          </a:p>
          <a:p>
            <a:pPr marL="0" indent="0" algn="just">
              <a:lnSpc>
                <a:spcPct val="150000"/>
              </a:lnSpc>
              <a:buNone/>
            </a:pPr>
            <a:r>
              <a:rPr lang="en-US" b="1" dirty="0">
                <a:latin typeface="Times New Roman" panose="02020603050405020304" pitchFamily="18" charset="0"/>
                <a:cs typeface="Times New Roman" panose="02020603050405020304" pitchFamily="18" charset="0"/>
              </a:rPr>
              <a:t>Health and Lifestyle: </a:t>
            </a:r>
            <a:endParaRPr lang="en-US" b="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dirty="0">
                <a:latin typeface="Times New Roman" panose="02020603050405020304" pitchFamily="18" charset="0"/>
                <a:cs typeface="Times New Roman" panose="02020603050405020304" pitchFamily="18" charset="0"/>
              </a:rPr>
              <a:t>a) Health &amp; Fitness Monitoring </a:t>
            </a:r>
          </a:p>
          <a:p>
            <a:pPr marL="0" indent="0" algn="just">
              <a:lnSpc>
                <a:spcPct val="150000"/>
              </a:lnSpc>
              <a:buNone/>
            </a:pPr>
            <a:r>
              <a:rPr lang="en-US" dirty="0">
                <a:latin typeface="Times New Roman" panose="02020603050405020304" pitchFamily="18" charset="0"/>
                <a:cs typeface="Times New Roman" panose="02020603050405020304" pitchFamily="18" charset="0"/>
              </a:rPr>
              <a:t>b) Wearable Electronics </a:t>
            </a:r>
          </a:p>
        </p:txBody>
      </p:sp>
    </p:spTree>
    <p:extLst>
      <p:ext uri="{BB962C8B-B14F-4D97-AF65-F5344CB8AC3E}">
        <p14:creationId xmlns:p14="http://schemas.microsoft.com/office/powerpoint/2010/main" val="12082663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Design Methodology for IOT Products.</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491176"/>
            <a:ext cx="10515600" cy="5022166"/>
          </a:xfrm>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Designing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systems can be a </a:t>
            </a:r>
            <a:r>
              <a:rPr lang="en-US" dirty="0">
                <a:solidFill>
                  <a:srgbClr val="FF0000"/>
                </a:solidFill>
                <a:latin typeface="Times New Roman" panose="02020603050405020304" pitchFamily="18" charset="0"/>
                <a:cs typeface="Times New Roman" panose="02020603050405020304" pitchFamily="18" charset="0"/>
              </a:rPr>
              <a:t>complex and challenging task </a:t>
            </a:r>
            <a:r>
              <a:rPr lang="en-US" dirty="0">
                <a:latin typeface="Times New Roman" panose="02020603050405020304" pitchFamily="18" charset="0"/>
                <a:cs typeface="Times New Roman" panose="02020603050405020304" pitchFamily="18" charset="0"/>
              </a:rPr>
              <a:t>as these </a:t>
            </a:r>
            <a:r>
              <a:rPr lang="en-US" dirty="0">
                <a:solidFill>
                  <a:srgbClr val="FF0000"/>
                </a:solidFill>
                <a:latin typeface="Times New Roman" panose="02020603050405020304" pitchFamily="18" charset="0"/>
                <a:cs typeface="Times New Roman" panose="02020603050405020304" pitchFamily="18" charset="0"/>
              </a:rPr>
              <a:t>systems involve interactions between various components</a:t>
            </a:r>
            <a:r>
              <a:rPr lang="en-US" dirty="0">
                <a:latin typeface="Times New Roman" panose="02020603050405020304" pitchFamily="18" charset="0"/>
                <a:cs typeface="Times New Roman" panose="02020603050405020304" pitchFamily="18" charset="0"/>
              </a:rPr>
              <a:t>. A wide range of choices are available for each component.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designers often </a:t>
            </a:r>
            <a:r>
              <a:rPr lang="en-US" dirty="0">
                <a:solidFill>
                  <a:srgbClr val="FF0000"/>
                </a:solidFill>
                <a:latin typeface="Times New Roman" panose="02020603050405020304" pitchFamily="18" charset="0"/>
                <a:cs typeface="Times New Roman" panose="02020603050405020304" pitchFamily="18" charset="0"/>
              </a:rPr>
              <a:t>tend to design the system keeping specific products </a:t>
            </a:r>
            <a:r>
              <a:rPr lang="en-US" dirty="0">
                <a:latin typeface="Times New Roman" panose="02020603050405020304" pitchFamily="18" charset="0"/>
                <a:cs typeface="Times New Roman" panose="02020603050405020304" pitchFamily="18" charset="0"/>
              </a:rPr>
              <a:t>in mind</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We will look at a generic design methodology which is independent of </a:t>
            </a:r>
            <a:r>
              <a:rPr lang="en-US" dirty="0">
                <a:solidFill>
                  <a:srgbClr val="FF0000"/>
                </a:solidFill>
                <a:latin typeface="Times New Roman" panose="02020603050405020304" pitchFamily="18" charset="0"/>
                <a:cs typeface="Times New Roman" panose="02020603050405020304" pitchFamily="18" charset="0"/>
              </a:rPr>
              <a:t>specific product, service or programming language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err="1" smtClean="0">
                <a:latin typeface="Times New Roman" panose="02020603050405020304" pitchFamily="18" charset="0"/>
                <a:cs typeface="Times New Roman" panose="02020603050405020304" pitchFamily="18" charset="0"/>
              </a:rPr>
              <a:t>IoT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systems designed with this methodology will have </a:t>
            </a:r>
            <a:r>
              <a:rPr lang="en-US" dirty="0">
                <a:solidFill>
                  <a:srgbClr val="FF0000"/>
                </a:solidFill>
                <a:latin typeface="Times New Roman" panose="02020603050405020304" pitchFamily="18" charset="0"/>
                <a:cs typeface="Times New Roman" panose="02020603050405020304" pitchFamily="18" charset="0"/>
              </a:rPr>
              <a:t>reduced design time, testing time, maintenance time, complexity and better interoperability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376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Based</a:t>
            </a:r>
            <a:r>
              <a:rPr lang="en-US" spc="-4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a:t>
            </a:r>
            <a:r>
              <a:rPr lang="en-US" spc="20" dirty="0" smtClean="0">
                <a:latin typeface="Times New Roman" panose="02020603050405020304" pitchFamily="18" charset="0"/>
                <a:cs typeface="Times New Roman" panose="02020603050405020304" pitchFamily="18" charset="0"/>
              </a:rPr>
              <a:t> </a:t>
            </a:r>
            <a:r>
              <a:rPr lang="en-US" spc="-10" dirty="0" smtClean="0">
                <a:latin typeface="Times New Roman" panose="02020603050405020304" pitchFamily="18" charset="0"/>
                <a:cs typeface="Times New Roman" panose="02020603050405020304" pitchFamily="18" charset="0"/>
              </a:rPr>
              <a:t>Triggering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56870" indent="-344170" algn="just">
              <a:lnSpc>
                <a:spcPct val="150000"/>
              </a:lnSpc>
              <a:spcBef>
                <a:spcPts val="100"/>
              </a:spcBef>
              <a:tabLst>
                <a:tab pos="356870" algn="l"/>
              </a:tabLst>
            </a:pPr>
            <a:r>
              <a:rPr lang="en-US" b="1" dirty="0">
                <a:latin typeface="Times New Roman"/>
                <a:cs typeface="Times New Roman"/>
              </a:rPr>
              <a:t>Event</a:t>
            </a:r>
            <a:r>
              <a:rPr lang="en-US" b="1" spc="-45" dirty="0">
                <a:latin typeface="Times New Roman"/>
                <a:cs typeface="Times New Roman"/>
              </a:rPr>
              <a:t> </a:t>
            </a:r>
            <a:r>
              <a:rPr lang="en-US" b="1" dirty="0">
                <a:latin typeface="Times New Roman"/>
                <a:cs typeface="Times New Roman"/>
              </a:rPr>
              <a:t>Triggered: </a:t>
            </a:r>
            <a:r>
              <a:rPr lang="en-US" dirty="0">
                <a:latin typeface="Times New Roman"/>
                <a:cs typeface="Times New Roman"/>
              </a:rPr>
              <a:t>Activities</a:t>
            </a:r>
            <a:r>
              <a:rPr lang="en-US" spc="-65" dirty="0">
                <a:latin typeface="Times New Roman"/>
                <a:cs typeface="Times New Roman"/>
              </a:rPr>
              <a:t> </a:t>
            </a:r>
            <a:r>
              <a:rPr lang="en-US" dirty="0">
                <a:latin typeface="Times New Roman"/>
                <a:cs typeface="Times New Roman"/>
              </a:rPr>
              <a:t>within</a:t>
            </a:r>
            <a:r>
              <a:rPr lang="en-US" spc="-70" dirty="0">
                <a:latin typeface="Times New Roman"/>
                <a:cs typeface="Times New Roman"/>
              </a:rPr>
              <a:t> </a:t>
            </a:r>
            <a:r>
              <a:rPr lang="en-US" dirty="0">
                <a:latin typeface="Times New Roman"/>
                <a:cs typeface="Times New Roman"/>
              </a:rPr>
              <a:t>the</a:t>
            </a:r>
            <a:r>
              <a:rPr lang="en-US" spc="-50" dirty="0">
                <a:latin typeface="Times New Roman"/>
                <a:cs typeface="Times New Roman"/>
              </a:rPr>
              <a:t> </a:t>
            </a:r>
            <a:r>
              <a:rPr lang="en-US" dirty="0">
                <a:latin typeface="Times New Roman"/>
                <a:cs typeface="Times New Roman"/>
              </a:rPr>
              <a:t>system</a:t>
            </a:r>
            <a:r>
              <a:rPr lang="en-US" spc="20" dirty="0">
                <a:latin typeface="Times New Roman"/>
                <a:cs typeface="Times New Roman"/>
              </a:rPr>
              <a:t> </a:t>
            </a:r>
            <a:r>
              <a:rPr lang="en-US" dirty="0">
                <a:latin typeface="Times New Roman"/>
                <a:cs typeface="Times New Roman"/>
              </a:rPr>
              <a:t>are</a:t>
            </a:r>
            <a:r>
              <a:rPr lang="en-US" spc="-35" dirty="0">
                <a:latin typeface="Times New Roman"/>
                <a:cs typeface="Times New Roman"/>
              </a:rPr>
              <a:t> </a:t>
            </a:r>
            <a:r>
              <a:rPr lang="en-US" dirty="0">
                <a:solidFill>
                  <a:srgbClr val="FF0000"/>
                </a:solidFill>
                <a:latin typeface="Times New Roman"/>
                <a:cs typeface="Times New Roman"/>
              </a:rPr>
              <a:t>dynamic</a:t>
            </a:r>
            <a:r>
              <a:rPr lang="en-US" spc="15" dirty="0">
                <a:solidFill>
                  <a:srgbClr val="FF0000"/>
                </a:solidFill>
                <a:latin typeface="Times New Roman"/>
                <a:cs typeface="Times New Roman"/>
              </a:rPr>
              <a:t> </a:t>
            </a:r>
            <a:r>
              <a:rPr lang="en-US" spc="-25" dirty="0" smtClean="0">
                <a:solidFill>
                  <a:srgbClr val="FF0000"/>
                </a:solidFill>
                <a:latin typeface="Times New Roman"/>
                <a:cs typeface="Times New Roman"/>
              </a:rPr>
              <a:t>and </a:t>
            </a:r>
            <a:r>
              <a:rPr lang="en-US" dirty="0" smtClean="0">
                <a:solidFill>
                  <a:srgbClr val="FF0000"/>
                </a:solidFill>
                <a:latin typeface="Times New Roman"/>
                <a:cs typeface="Times New Roman"/>
              </a:rPr>
              <a:t>depend</a:t>
            </a:r>
            <a:r>
              <a:rPr lang="en-US" spc="-10" dirty="0" smtClean="0">
                <a:solidFill>
                  <a:srgbClr val="FF0000"/>
                </a:solidFill>
                <a:latin typeface="Times New Roman"/>
                <a:cs typeface="Times New Roman"/>
              </a:rPr>
              <a:t> </a:t>
            </a:r>
            <a:r>
              <a:rPr lang="en-US" dirty="0">
                <a:solidFill>
                  <a:srgbClr val="FF0000"/>
                </a:solidFill>
                <a:latin typeface="Times New Roman"/>
                <a:cs typeface="Times New Roman"/>
              </a:rPr>
              <a:t>upon</a:t>
            </a:r>
            <a:r>
              <a:rPr lang="en-US" spc="-25" dirty="0">
                <a:solidFill>
                  <a:srgbClr val="FF0000"/>
                </a:solidFill>
                <a:latin typeface="Times New Roman"/>
                <a:cs typeface="Times New Roman"/>
              </a:rPr>
              <a:t> </a:t>
            </a:r>
            <a:r>
              <a:rPr lang="en-US" dirty="0">
                <a:solidFill>
                  <a:srgbClr val="FF0000"/>
                </a:solidFill>
                <a:latin typeface="Times New Roman"/>
                <a:cs typeface="Times New Roman"/>
              </a:rPr>
              <a:t>the</a:t>
            </a:r>
            <a:r>
              <a:rPr lang="en-US" spc="-55" dirty="0">
                <a:solidFill>
                  <a:srgbClr val="FF0000"/>
                </a:solidFill>
                <a:latin typeface="Times New Roman"/>
                <a:cs typeface="Times New Roman"/>
              </a:rPr>
              <a:t> </a:t>
            </a:r>
            <a:r>
              <a:rPr lang="en-US" dirty="0">
                <a:solidFill>
                  <a:srgbClr val="FF0000"/>
                </a:solidFill>
                <a:latin typeface="Times New Roman"/>
                <a:cs typeface="Times New Roman"/>
              </a:rPr>
              <a:t>occurrence</a:t>
            </a:r>
            <a:r>
              <a:rPr lang="en-US" spc="5" dirty="0">
                <a:solidFill>
                  <a:srgbClr val="FF0000"/>
                </a:solidFill>
                <a:latin typeface="Times New Roman"/>
                <a:cs typeface="Times New Roman"/>
              </a:rPr>
              <a:t> </a:t>
            </a:r>
            <a:r>
              <a:rPr lang="en-US" dirty="0">
                <a:solidFill>
                  <a:srgbClr val="FF0000"/>
                </a:solidFill>
                <a:latin typeface="Times New Roman"/>
                <a:cs typeface="Times New Roman"/>
              </a:rPr>
              <a:t>of</a:t>
            </a:r>
            <a:r>
              <a:rPr lang="en-US" spc="-20" dirty="0">
                <a:solidFill>
                  <a:srgbClr val="FF0000"/>
                </a:solidFill>
                <a:latin typeface="Times New Roman"/>
                <a:cs typeface="Times New Roman"/>
              </a:rPr>
              <a:t> </a:t>
            </a:r>
            <a:r>
              <a:rPr lang="en-US" dirty="0">
                <a:solidFill>
                  <a:srgbClr val="FF0000"/>
                </a:solidFill>
                <a:latin typeface="Times New Roman"/>
                <a:cs typeface="Times New Roman"/>
              </a:rPr>
              <a:t>different </a:t>
            </a:r>
            <a:r>
              <a:rPr lang="en-US" spc="-10" dirty="0">
                <a:solidFill>
                  <a:srgbClr val="FF0000"/>
                </a:solidFill>
                <a:latin typeface="Times New Roman"/>
                <a:cs typeface="Times New Roman"/>
              </a:rPr>
              <a:t>events</a:t>
            </a:r>
            <a:endParaRPr lang="en-US" dirty="0">
              <a:solidFill>
                <a:srgbClr val="FF0000"/>
              </a:solidFill>
              <a:latin typeface="Times New Roman"/>
              <a:cs typeface="Times New Roman"/>
            </a:endParaRPr>
          </a:p>
          <a:p>
            <a:pPr marL="356870" marR="5080" indent="-344805" algn="just">
              <a:lnSpc>
                <a:spcPct val="150000"/>
              </a:lnSpc>
              <a:spcBef>
                <a:spcPts val="575"/>
              </a:spcBef>
              <a:tabLst>
                <a:tab pos="356870" algn="l"/>
              </a:tabLst>
            </a:pPr>
            <a:r>
              <a:rPr lang="en-US" b="1" dirty="0">
                <a:latin typeface="Times New Roman"/>
                <a:cs typeface="Times New Roman"/>
              </a:rPr>
              <a:t>Time</a:t>
            </a:r>
            <a:r>
              <a:rPr lang="en-US" b="1" spc="-70" dirty="0">
                <a:latin typeface="Times New Roman"/>
                <a:cs typeface="Times New Roman"/>
              </a:rPr>
              <a:t> </a:t>
            </a:r>
            <a:r>
              <a:rPr lang="en-US" b="1" dirty="0">
                <a:latin typeface="Times New Roman"/>
                <a:cs typeface="Times New Roman"/>
              </a:rPr>
              <a:t>triggered:</a:t>
            </a:r>
            <a:r>
              <a:rPr lang="en-US" b="1" spc="15" dirty="0">
                <a:latin typeface="Times New Roman"/>
                <a:cs typeface="Times New Roman"/>
              </a:rPr>
              <a:t> </a:t>
            </a:r>
            <a:r>
              <a:rPr lang="en-US" dirty="0">
                <a:latin typeface="Times New Roman"/>
                <a:cs typeface="Times New Roman"/>
              </a:rPr>
              <a:t>Activities</a:t>
            </a:r>
            <a:r>
              <a:rPr lang="en-US" spc="-60" dirty="0">
                <a:latin typeface="Times New Roman"/>
                <a:cs typeface="Times New Roman"/>
              </a:rPr>
              <a:t> </a:t>
            </a:r>
            <a:r>
              <a:rPr lang="en-US" dirty="0">
                <a:latin typeface="Times New Roman"/>
                <a:cs typeface="Times New Roman"/>
              </a:rPr>
              <a:t>within</a:t>
            </a:r>
            <a:r>
              <a:rPr lang="en-US" spc="-30" dirty="0">
                <a:latin typeface="Times New Roman"/>
                <a:cs typeface="Times New Roman"/>
              </a:rPr>
              <a:t> </a:t>
            </a:r>
            <a:r>
              <a:rPr lang="en-US" dirty="0">
                <a:latin typeface="Times New Roman"/>
                <a:cs typeface="Times New Roman"/>
              </a:rPr>
              <a:t>the</a:t>
            </a:r>
            <a:r>
              <a:rPr lang="en-US" spc="-30" dirty="0">
                <a:latin typeface="Times New Roman"/>
                <a:cs typeface="Times New Roman"/>
              </a:rPr>
              <a:t> </a:t>
            </a:r>
            <a:r>
              <a:rPr lang="en-US" dirty="0">
                <a:latin typeface="Times New Roman"/>
                <a:cs typeface="Times New Roman"/>
              </a:rPr>
              <a:t>system</a:t>
            </a:r>
            <a:r>
              <a:rPr lang="en-US" spc="5" dirty="0">
                <a:latin typeface="Times New Roman"/>
                <a:cs typeface="Times New Roman"/>
              </a:rPr>
              <a:t> </a:t>
            </a:r>
            <a:r>
              <a:rPr lang="en-US" dirty="0">
                <a:latin typeface="Times New Roman"/>
                <a:cs typeface="Times New Roman"/>
              </a:rPr>
              <a:t>follow</a:t>
            </a:r>
            <a:r>
              <a:rPr lang="en-US" spc="-35" dirty="0">
                <a:latin typeface="Times New Roman"/>
                <a:cs typeface="Times New Roman"/>
              </a:rPr>
              <a:t> </a:t>
            </a:r>
            <a:r>
              <a:rPr lang="en-US" spc="-10" dirty="0">
                <a:solidFill>
                  <a:srgbClr val="FF0000"/>
                </a:solidFill>
                <a:latin typeface="Times New Roman"/>
                <a:cs typeface="Times New Roman"/>
              </a:rPr>
              <a:t>statically </a:t>
            </a:r>
            <a:r>
              <a:rPr lang="en-US" dirty="0">
                <a:solidFill>
                  <a:srgbClr val="FF0000"/>
                </a:solidFill>
                <a:latin typeface="Times New Roman"/>
                <a:cs typeface="Times New Roman"/>
              </a:rPr>
              <a:t>computed</a:t>
            </a:r>
            <a:r>
              <a:rPr lang="en-US" spc="-15" dirty="0">
                <a:solidFill>
                  <a:srgbClr val="FF0000"/>
                </a:solidFill>
                <a:latin typeface="Times New Roman"/>
                <a:cs typeface="Times New Roman"/>
              </a:rPr>
              <a:t> </a:t>
            </a:r>
            <a:r>
              <a:rPr lang="en-US" dirty="0">
                <a:solidFill>
                  <a:srgbClr val="FF0000"/>
                </a:solidFill>
                <a:latin typeface="Times New Roman"/>
                <a:cs typeface="Times New Roman"/>
              </a:rPr>
              <a:t>schedule</a:t>
            </a:r>
            <a:r>
              <a:rPr lang="en-US" dirty="0">
                <a:latin typeface="Times New Roman"/>
                <a:cs typeface="Times New Roman"/>
              </a:rPr>
              <a:t>(</a:t>
            </a:r>
            <a:r>
              <a:rPr lang="en-US" dirty="0" err="1">
                <a:latin typeface="Times New Roman"/>
                <a:cs typeface="Times New Roman"/>
              </a:rPr>
              <a:t>ie</a:t>
            </a:r>
            <a:r>
              <a:rPr lang="en-US" spc="-15" dirty="0">
                <a:latin typeface="Times New Roman"/>
                <a:cs typeface="Times New Roman"/>
              </a:rPr>
              <a:t> </a:t>
            </a:r>
            <a:r>
              <a:rPr lang="en-US" dirty="0">
                <a:latin typeface="Times New Roman"/>
                <a:cs typeface="Times New Roman"/>
              </a:rPr>
              <a:t>they</a:t>
            </a:r>
            <a:r>
              <a:rPr lang="en-US" spc="-20" dirty="0">
                <a:latin typeface="Times New Roman"/>
                <a:cs typeface="Times New Roman"/>
              </a:rPr>
              <a:t> </a:t>
            </a:r>
            <a:r>
              <a:rPr lang="en-US" dirty="0">
                <a:latin typeface="Times New Roman"/>
                <a:cs typeface="Times New Roman"/>
              </a:rPr>
              <a:t>are</a:t>
            </a:r>
            <a:r>
              <a:rPr lang="en-US" spc="-15" dirty="0">
                <a:latin typeface="Times New Roman"/>
                <a:cs typeface="Times New Roman"/>
              </a:rPr>
              <a:t> </a:t>
            </a:r>
            <a:r>
              <a:rPr lang="en-US" dirty="0">
                <a:latin typeface="Times New Roman"/>
                <a:cs typeface="Times New Roman"/>
              </a:rPr>
              <a:t>allocated</a:t>
            </a:r>
            <a:r>
              <a:rPr lang="en-US" spc="-15" dirty="0">
                <a:latin typeface="Times New Roman"/>
                <a:cs typeface="Times New Roman"/>
              </a:rPr>
              <a:t> </a:t>
            </a:r>
            <a:r>
              <a:rPr lang="en-US" dirty="0">
                <a:latin typeface="Times New Roman"/>
                <a:cs typeface="Times New Roman"/>
              </a:rPr>
              <a:t>time</a:t>
            </a:r>
            <a:r>
              <a:rPr lang="en-US" spc="-50" dirty="0">
                <a:latin typeface="Times New Roman"/>
                <a:cs typeface="Times New Roman"/>
              </a:rPr>
              <a:t> </a:t>
            </a:r>
            <a:r>
              <a:rPr lang="en-US" dirty="0">
                <a:latin typeface="Times New Roman"/>
                <a:cs typeface="Times New Roman"/>
              </a:rPr>
              <a:t>slots</a:t>
            </a:r>
            <a:r>
              <a:rPr lang="en-US" spc="-15" dirty="0">
                <a:latin typeface="Times New Roman"/>
                <a:cs typeface="Times New Roman"/>
              </a:rPr>
              <a:t> </a:t>
            </a:r>
            <a:r>
              <a:rPr lang="en-US" dirty="0">
                <a:latin typeface="Times New Roman"/>
                <a:cs typeface="Times New Roman"/>
              </a:rPr>
              <a:t>during</a:t>
            </a:r>
            <a:r>
              <a:rPr lang="en-US" spc="-35" dirty="0">
                <a:latin typeface="Times New Roman"/>
                <a:cs typeface="Times New Roman"/>
              </a:rPr>
              <a:t> </a:t>
            </a:r>
            <a:r>
              <a:rPr lang="en-US" spc="-10" dirty="0">
                <a:latin typeface="Times New Roman"/>
                <a:cs typeface="Times New Roman"/>
              </a:rPr>
              <a:t>which </a:t>
            </a:r>
            <a:r>
              <a:rPr lang="en-US" dirty="0">
                <a:latin typeface="Times New Roman"/>
                <a:cs typeface="Times New Roman"/>
              </a:rPr>
              <a:t>they</a:t>
            </a:r>
            <a:r>
              <a:rPr lang="en-US" spc="-30" dirty="0">
                <a:latin typeface="Times New Roman"/>
                <a:cs typeface="Times New Roman"/>
              </a:rPr>
              <a:t> </a:t>
            </a:r>
            <a:r>
              <a:rPr lang="en-US" dirty="0">
                <a:latin typeface="Times New Roman"/>
                <a:cs typeface="Times New Roman"/>
              </a:rPr>
              <a:t>can</a:t>
            </a:r>
            <a:r>
              <a:rPr lang="en-US" spc="-20" dirty="0">
                <a:latin typeface="Times New Roman"/>
                <a:cs typeface="Times New Roman"/>
              </a:rPr>
              <a:t> </a:t>
            </a:r>
            <a:r>
              <a:rPr lang="en-US" dirty="0">
                <a:latin typeface="Times New Roman"/>
                <a:cs typeface="Times New Roman"/>
              </a:rPr>
              <a:t>takes </a:t>
            </a:r>
            <a:r>
              <a:rPr lang="en-US" spc="-10" dirty="0">
                <a:latin typeface="Times New Roman"/>
                <a:cs typeface="Times New Roman"/>
              </a:rPr>
              <a:t>place)</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573736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25415" y="0"/>
            <a:ext cx="9636370" cy="6858000"/>
          </a:xfrm>
          <a:prstGeom prst="rect">
            <a:avLst/>
          </a:prstGeom>
        </p:spPr>
      </p:pic>
    </p:spTree>
    <p:extLst>
      <p:ext uri="{BB962C8B-B14F-4D97-AF65-F5344CB8AC3E}">
        <p14:creationId xmlns:p14="http://schemas.microsoft.com/office/powerpoint/2010/main" val="213971808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Purpose and Requirements Specification</a:t>
            </a:r>
            <a:r>
              <a:rPr lang="en-US" dirty="0"/>
              <a:t/>
            </a:r>
            <a:br>
              <a:rPr lang="en-US" dirty="0"/>
            </a:br>
            <a:endParaRPr lang="en-US" dirty="0"/>
          </a:p>
        </p:txBody>
      </p:sp>
      <p:sp>
        <p:nvSpPr>
          <p:cNvPr id="3" name="Content Placeholder 2"/>
          <p:cNvSpPr>
            <a:spLocks noGrp="1"/>
          </p:cNvSpPr>
          <p:nvPr>
            <p:ph idx="1"/>
          </p:nvPr>
        </p:nvSpPr>
        <p:spPr>
          <a:xfrm>
            <a:off x="838200" y="1463040"/>
            <a:ext cx="10515600" cy="4713923"/>
          </a:xfrm>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In this step, the </a:t>
            </a:r>
            <a:r>
              <a:rPr lang="en-US" dirty="0">
                <a:solidFill>
                  <a:srgbClr val="FF0000"/>
                </a:solidFill>
                <a:latin typeface="Times New Roman" panose="02020603050405020304" pitchFamily="18" charset="0"/>
                <a:cs typeface="Times New Roman" panose="02020603050405020304" pitchFamily="18" charset="0"/>
              </a:rPr>
              <a:t>system purpose, behavior and requirements are captured.</a:t>
            </a:r>
            <a:r>
              <a:rPr lang="en-US" dirty="0">
                <a:latin typeface="Times New Roman" panose="02020603050405020304" pitchFamily="18" charset="0"/>
                <a:cs typeface="Times New Roman" panose="02020603050405020304" pitchFamily="18" charset="0"/>
              </a:rPr>
              <a:t> Requirements can be:</a:t>
            </a:r>
          </a:p>
          <a:p>
            <a:pPr lvl="1"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Data collection requirements</a:t>
            </a:r>
          </a:p>
          <a:p>
            <a:pPr lvl="1"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Data analysis requirements</a:t>
            </a:r>
          </a:p>
          <a:p>
            <a:pPr lvl="1"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System management requirements</a:t>
            </a:r>
          </a:p>
          <a:p>
            <a:pPr lvl="1"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Security requirements</a:t>
            </a:r>
          </a:p>
          <a:p>
            <a:pPr lvl="1"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User interface requirements</a:t>
            </a:r>
          </a:p>
          <a:p>
            <a:endParaRPr lang="en-US" dirty="0"/>
          </a:p>
        </p:txBody>
      </p:sp>
    </p:spTree>
    <p:extLst>
      <p:ext uri="{BB962C8B-B14F-4D97-AF65-F5344CB8AC3E}">
        <p14:creationId xmlns:p14="http://schemas.microsoft.com/office/powerpoint/2010/main" val="3151932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4000" dirty="0">
                <a:latin typeface="Times New Roman" panose="02020603050405020304" pitchFamily="18" charset="0"/>
                <a:cs typeface="Times New Roman" panose="02020603050405020304" pitchFamily="18" charset="0"/>
              </a:rPr>
              <a:t>For home automation system the purpose and requirements specification is as follows:</a:t>
            </a:r>
          </a:p>
        </p:txBody>
      </p:sp>
      <p:pic>
        <p:nvPicPr>
          <p:cNvPr id="4" name="Content Placeholder 3"/>
          <p:cNvPicPr>
            <a:picLocks noGrp="1" noChangeAspect="1"/>
          </p:cNvPicPr>
          <p:nvPr>
            <p:ph idx="1"/>
          </p:nvPr>
        </p:nvPicPr>
        <p:blipFill>
          <a:blip r:embed="rId2"/>
          <a:stretch>
            <a:fillRect/>
          </a:stretch>
        </p:blipFill>
        <p:spPr>
          <a:xfrm>
            <a:off x="2855742" y="1690688"/>
            <a:ext cx="5684783" cy="5194489"/>
          </a:xfrm>
          <a:prstGeom prst="rect">
            <a:avLst/>
          </a:prstGeom>
        </p:spPr>
      </p:pic>
    </p:spTree>
    <p:extLst>
      <p:ext uri="{BB962C8B-B14F-4D97-AF65-F5344CB8AC3E}">
        <p14:creationId xmlns:p14="http://schemas.microsoft.com/office/powerpoint/2010/main" val="6231230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Process Specification</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166425" y="982783"/>
            <a:ext cx="7272997" cy="5495153"/>
          </a:xfrm>
          <a:prstGeom prst="rect">
            <a:avLst/>
          </a:prstGeom>
        </p:spPr>
      </p:pic>
      <p:pic>
        <p:nvPicPr>
          <p:cNvPr id="5" name="Picture 4"/>
          <p:cNvPicPr>
            <a:picLocks noChangeAspect="1"/>
          </p:cNvPicPr>
          <p:nvPr/>
        </p:nvPicPr>
        <p:blipFill>
          <a:blip r:embed="rId3"/>
          <a:stretch>
            <a:fillRect/>
          </a:stretch>
        </p:blipFill>
        <p:spPr>
          <a:xfrm>
            <a:off x="7994346" y="1477678"/>
            <a:ext cx="1914792" cy="1286054"/>
          </a:xfrm>
          <a:prstGeom prst="rect">
            <a:avLst/>
          </a:prstGeom>
        </p:spPr>
      </p:pic>
    </p:spTree>
    <p:extLst>
      <p:ext uri="{BB962C8B-B14F-4D97-AF65-F5344CB8AC3E}">
        <p14:creationId xmlns:p14="http://schemas.microsoft.com/office/powerpoint/2010/main" val="42444787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Domain Model Specification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351338"/>
          </a:xfrm>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 domain model describes the </a:t>
            </a:r>
            <a:r>
              <a:rPr lang="en-US" dirty="0">
                <a:solidFill>
                  <a:srgbClr val="FF0000"/>
                </a:solidFill>
                <a:latin typeface="Times New Roman" panose="02020603050405020304" pitchFamily="18" charset="0"/>
                <a:cs typeface="Times New Roman" panose="02020603050405020304" pitchFamily="18" charset="0"/>
              </a:rPr>
              <a:t>main concepts, entities and objects </a:t>
            </a:r>
            <a:r>
              <a:rPr lang="en-US" dirty="0">
                <a:latin typeface="Times New Roman" panose="02020603050405020304" pitchFamily="18" charset="0"/>
                <a:cs typeface="Times New Roman" panose="02020603050405020304" pitchFamily="18" charset="0"/>
              </a:rPr>
              <a:t>in the domain of the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system to be designed.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Domain </a:t>
            </a:r>
            <a:r>
              <a:rPr lang="en-US" dirty="0">
                <a:latin typeface="Times New Roman" panose="02020603050405020304" pitchFamily="18" charset="0"/>
                <a:cs typeface="Times New Roman" panose="02020603050405020304" pitchFamily="18" charset="0"/>
              </a:rPr>
              <a:t>model defines the </a:t>
            </a:r>
            <a:r>
              <a:rPr lang="en-US" dirty="0">
                <a:solidFill>
                  <a:srgbClr val="FF0000"/>
                </a:solidFill>
                <a:latin typeface="Times New Roman" panose="02020603050405020304" pitchFamily="18" charset="0"/>
                <a:cs typeface="Times New Roman" panose="02020603050405020304" pitchFamily="18" charset="0"/>
              </a:rPr>
              <a:t>attributes of the objects and relationships between objects. </a:t>
            </a:r>
            <a:r>
              <a:rPr lang="en-US" dirty="0">
                <a:latin typeface="Times New Roman" panose="02020603050405020304" pitchFamily="18" charset="0"/>
                <a:cs typeface="Times New Roman" panose="02020603050405020304" pitchFamily="18" charset="0"/>
              </a:rPr>
              <a:t>The domain model is independent of any specific technology or platform.</a:t>
            </a:r>
          </a:p>
        </p:txBody>
      </p:sp>
    </p:spTree>
    <p:extLst>
      <p:ext uri="{BB962C8B-B14F-4D97-AF65-F5344CB8AC3E}">
        <p14:creationId xmlns:p14="http://schemas.microsoft.com/office/powerpoint/2010/main" val="12616155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Information Model Specification</a:t>
            </a:r>
            <a:r>
              <a:rPr lang="en-US" dirty="0"/>
              <a:t/>
            </a:r>
            <a:br>
              <a:rPr lang="en-US" dirty="0"/>
            </a:b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Information model defines the structure of all the information in the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system. Does not describe how the information is stored and represented. To define the information model, we first list the virtual entities. Later more details like attributes and relationships are added. </a:t>
            </a:r>
          </a:p>
        </p:txBody>
      </p:sp>
    </p:spTree>
    <p:extLst>
      <p:ext uri="{BB962C8B-B14F-4D97-AF65-F5344CB8AC3E}">
        <p14:creationId xmlns:p14="http://schemas.microsoft.com/office/powerpoint/2010/main" val="18787499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61181" y="253219"/>
            <a:ext cx="11000935" cy="5739618"/>
          </a:xfrm>
          <a:prstGeom prst="rect">
            <a:avLst/>
          </a:prstGeom>
        </p:spPr>
      </p:pic>
    </p:spTree>
    <p:extLst>
      <p:ext uri="{BB962C8B-B14F-4D97-AF65-F5344CB8AC3E}">
        <p14:creationId xmlns:p14="http://schemas.microsoft.com/office/powerpoint/2010/main" val="20960631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Service Specifications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lnSpc>
                <a:spcPct val="120000"/>
              </a:lnSpc>
              <a:buNone/>
            </a:pPr>
            <a:r>
              <a:rPr lang="en-US" sz="4000" dirty="0">
                <a:latin typeface="Times New Roman" panose="02020603050405020304" pitchFamily="18" charset="0"/>
                <a:cs typeface="Times New Roman" panose="02020603050405020304" pitchFamily="18" charset="0"/>
              </a:rPr>
              <a:t>The service specification defines the following:</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Services in the system</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types</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inputs/output</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endpoints</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schedules</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preconditions</a:t>
            </a:r>
          </a:p>
          <a:p>
            <a:pPr lvl="1" algn="just">
              <a:lnSpc>
                <a:spcPct val="120000"/>
              </a:lnSpc>
            </a:pPr>
            <a:r>
              <a:rPr lang="en-US" sz="3600" dirty="0">
                <a:solidFill>
                  <a:srgbClr val="FF0000"/>
                </a:solidFill>
                <a:latin typeface="Times New Roman" panose="02020603050405020304" pitchFamily="18" charset="0"/>
                <a:cs typeface="Times New Roman" panose="02020603050405020304" pitchFamily="18" charset="0"/>
              </a:rPr>
              <a:t>Service </a:t>
            </a:r>
            <a:r>
              <a:rPr lang="en-US" sz="3600" dirty="0" smtClean="0">
                <a:solidFill>
                  <a:srgbClr val="FF0000"/>
                </a:solidFill>
                <a:latin typeface="Times New Roman" panose="02020603050405020304" pitchFamily="18" charset="0"/>
                <a:cs typeface="Times New Roman" panose="02020603050405020304" pitchFamily="18" charset="0"/>
              </a:rPr>
              <a:t>effects</a:t>
            </a:r>
            <a:r>
              <a:rPr lang="en-US" dirty="0">
                <a:solidFill>
                  <a:srgbClr val="FF0000"/>
                </a:solidFill>
              </a:rPr>
              <a:t> </a:t>
            </a:r>
          </a:p>
          <a:p>
            <a:endParaRPr lang="en-US" dirty="0"/>
          </a:p>
        </p:txBody>
      </p:sp>
    </p:spTree>
    <p:extLst>
      <p:ext uri="{BB962C8B-B14F-4D97-AF65-F5344CB8AC3E}">
        <p14:creationId xmlns:p14="http://schemas.microsoft.com/office/powerpoint/2010/main" val="18043231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31521" y="182880"/>
            <a:ext cx="9847384" cy="5994083"/>
          </a:xfrm>
          <a:prstGeom prst="rect">
            <a:avLst/>
          </a:prstGeom>
        </p:spPr>
      </p:pic>
    </p:spTree>
    <p:extLst>
      <p:ext uri="{BB962C8B-B14F-4D97-AF65-F5344CB8AC3E}">
        <p14:creationId xmlns:p14="http://schemas.microsoft.com/office/powerpoint/2010/main" val="164875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cs typeface="Times New Roman"/>
              </a:rPr>
              <a:t>Major</a:t>
            </a:r>
            <a:r>
              <a:rPr lang="en-US" b="1" spc="-40" dirty="0">
                <a:latin typeface="Times New Roman"/>
                <a:cs typeface="Times New Roman"/>
              </a:rPr>
              <a:t> </a:t>
            </a:r>
            <a:r>
              <a:rPr lang="en-US" b="1" dirty="0">
                <a:latin typeface="Times New Roman"/>
                <a:cs typeface="Times New Roman"/>
              </a:rPr>
              <a:t>Application</a:t>
            </a:r>
            <a:r>
              <a:rPr lang="en-US" b="1" spc="-60" dirty="0">
                <a:latin typeface="Times New Roman"/>
                <a:cs typeface="Times New Roman"/>
              </a:rPr>
              <a:t> </a:t>
            </a:r>
            <a:r>
              <a:rPr lang="en-US" b="1" dirty="0">
                <a:latin typeface="Times New Roman"/>
                <a:cs typeface="Times New Roman"/>
              </a:rPr>
              <a:t>Areas</a:t>
            </a:r>
            <a:r>
              <a:rPr lang="en-US" b="1" spc="-20" dirty="0">
                <a:latin typeface="Times New Roman"/>
                <a:cs typeface="Times New Roman"/>
              </a:rPr>
              <a:t> </a:t>
            </a:r>
            <a:r>
              <a:rPr lang="en-US" b="1" dirty="0">
                <a:latin typeface="Times New Roman"/>
                <a:cs typeface="Times New Roman"/>
              </a:rPr>
              <a:t>of</a:t>
            </a:r>
            <a:r>
              <a:rPr lang="en-US" b="1" spc="-55" dirty="0">
                <a:latin typeface="Times New Roman"/>
                <a:cs typeface="Times New Roman"/>
              </a:rPr>
              <a:t> </a:t>
            </a:r>
            <a:r>
              <a:rPr lang="en-US" b="1" dirty="0">
                <a:latin typeface="Times New Roman"/>
                <a:cs typeface="Times New Roman"/>
              </a:rPr>
              <a:t>Embedded</a:t>
            </a:r>
            <a:r>
              <a:rPr lang="en-US" b="1" spc="-25" dirty="0">
                <a:latin typeface="Times New Roman"/>
                <a:cs typeface="Times New Roman"/>
              </a:rPr>
              <a:t> </a:t>
            </a:r>
            <a:r>
              <a:rPr lang="en-US" b="1" spc="-10" dirty="0">
                <a:latin typeface="Times New Roman"/>
                <a:cs typeface="Times New Roman"/>
              </a:rPr>
              <a:t>Systems</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071154"/>
            <a:ext cx="10515600" cy="5105809"/>
          </a:xfrm>
        </p:spPr>
        <p:txBody>
          <a:bodyPr>
            <a:normAutofit fontScale="25000" lnSpcReduction="20000"/>
          </a:bodyPr>
          <a:lstStyle/>
          <a:p>
            <a:pPr marL="295910" indent="-283210" algn="just">
              <a:lnSpc>
                <a:spcPct val="170000"/>
              </a:lnSpc>
              <a:spcBef>
                <a:spcPts val="1730"/>
              </a:spcBef>
              <a:buFont typeface="Wingdings"/>
              <a:buChar char=""/>
              <a:tabLst>
                <a:tab pos="295910" algn="l"/>
              </a:tabLst>
            </a:pPr>
            <a:r>
              <a:rPr lang="en-US" sz="7200" b="1" dirty="0" smtClean="0">
                <a:latin typeface="Times New Roman" panose="02020603050405020304" pitchFamily="18" charset="0"/>
                <a:cs typeface="Times New Roman" panose="02020603050405020304" pitchFamily="18" charset="0"/>
              </a:rPr>
              <a:t>Consumer</a:t>
            </a:r>
            <a:r>
              <a:rPr lang="en-US" sz="7200" b="1" spc="-80" dirty="0" smtClean="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Electronics:</a:t>
            </a:r>
            <a:r>
              <a:rPr lang="en-US" sz="7200" b="1" spc="-9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Camcorders,</a:t>
            </a:r>
            <a:r>
              <a:rPr lang="en-US" sz="7200" spc="-6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Cameras</a:t>
            </a:r>
            <a:r>
              <a:rPr lang="en-US" sz="7200" spc="-45"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Household</a:t>
            </a:r>
            <a:r>
              <a:rPr lang="en-US" sz="7200" b="1" spc="-6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Appliances:</a:t>
            </a:r>
            <a:r>
              <a:rPr lang="en-US" sz="7200" b="1" spc="-4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Television,</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DVD</a:t>
            </a:r>
            <a:r>
              <a:rPr lang="en-US" sz="7200" spc="-6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players,</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Washing</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machine,</a:t>
            </a:r>
            <a:r>
              <a:rPr lang="en-US" sz="7200" spc="-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Fridge,</a:t>
            </a:r>
            <a:r>
              <a:rPr lang="en-US" sz="7200" spc="-50" dirty="0">
                <a:latin typeface="Times New Roman" panose="02020603050405020304" pitchFamily="18" charset="0"/>
                <a:cs typeface="Times New Roman" panose="02020603050405020304" pitchFamily="18" charset="0"/>
              </a:rPr>
              <a:t> </a:t>
            </a:r>
            <a:r>
              <a:rPr lang="en-US" sz="7200" spc="-10" dirty="0" smtClean="0">
                <a:latin typeface="Times New Roman" panose="02020603050405020304" pitchFamily="18" charset="0"/>
                <a:cs typeface="Times New Roman" panose="02020603050405020304" pitchFamily="18" charset="0"/>
              </a:rPr>
              <a:t>Microwave </a:t>
            </a:r>
            <a:r>
              <a:rPr lang="en-US" sz="7200" dirty="0" smtClean="0">
                <a:latin typeface="Times New Roman" panose="02020603050405020304" pitchFamily="18" charset="0"/>
                <a:cs typeface="Times New Roman" panose="02020603050405020304" pitchFamily="18" charset="0"/>
              </a:rPr>
              <a:t>Oven</a:t>
            </a:r>
            <a:r>
              <a:rPr lang="en-US" sz="7200" spc="-60" dirty="0" smtClean="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Home</a:t>
            </a:r>
            <a:r>
              <a:rPr lang="en-US" sz="7200" b="1" spc="-3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Automation</a:t>
            </a:r>
            <a:r>
              <a:rPr lang="en-US" sz="7200" b="1" spc="-3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and</a:t>
            </a:r>
            <a:r>
              <a:rPr lang="en-US" sz="7200" b="1" spc="-4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Security</a:t>
            </a:r>
            <a:r>
              <a:rPr lang="en-US" sz="7200" b="1" spc="-5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Systems:</a:t>
            </a:r>
            <a:r>
              <a:rPr lang="en-US" sz="7200" b="1"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Air</a:t>
            </a:r>
            <a:r>
              <a:rPr lang="en-US" sz="7200" spc="-3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conditioners,</a:t>
            </a:r>
            <a:r>
              <a:rPr lang="en-US" sz="7200" spc="-8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sprinklers,</a:t>
            </a:r>
            <a:r>
              <a:rPr lang="en-US" sz="7200" spc="-5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Intruder</a:t>
            </a:r>
            <a:r>
              <a:rPr lang="en-US" sz="7200" spc="-80" dirty="0">
                <a:latin typeface="Times New Roman" panose="02020603050405020304" pitchFamily="18" charset="0"/>
                <a:cs typeface="Times New Roman" panose="02020603050405020304" pitchFamily="18" charset="0"/>
              </a:rPr>
              <a:t> </a:t>
            </a:r>
            <a:r>
              <a:rPr lang="en-US" sz="7200" spc="-10" dirty="0" smtClean="0">
                <a:latin typeface="Times New Roman" panose="02020603050405020304" pitchFamily="18" charset="0"/>
                <a:cs typeface="Times New Roman" panose="02020603050405020304" pitchFamily="18" charset="0"/>
              </a:rPr>
              <a:t>detection </a:t>
            </a:r>
            <a:r>
              <a:rPr lang="en-US" sz="7200" dirty="0" smtClean="0">
                <a:latin typeface="Times New Roman" panose="02020603050405020304" pitchFamily="18" charset="0"/>
                <a:cs typeface="Times New Roman" panose="02020603050405020304" pitchFamily="18" charset="0"/>
              </a:rPr>
              <a:t>alarms</a:t>
            </a:r>
            <a:r>
              <a:rPr lang="en-US" sz="7200" dirty="0">
                <a:latin typeface="Times New Roman" panose="02020603050405020304" pitchFamily="18" charset="0"/>
                <a:cs typeface="Times New Roman" panose="02020603050405020304" pitchFamily="18" charset="0"/>
              </a:rPr>
              <a:t>,</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Closed</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Circuit</a:t>
            </a:r>
            <a:r>
              <a:rPr lang="en-US" sz="7200" spc="-5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Television</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Cameras,</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Fire</a:t>
            </a:r>
            <a:r>
              <a:rPr lang="en-US" sz="7200" spc="-4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alarms</a:t>
            </a:r>
            <a:r>
              <a:rPr lang="en-US" sz="7200" spc="-15"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spcBef>
                <a:spcPts val="5"/>
              </a:spcBef>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Automotive</a:t>
            </a:r>
            <a:r>
              <a:rPr lang="en-US" sz="7200" b="1" spc="-2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Industry:</a:t>
            </a:r>
            <a:r>
              <a:rPr lang="en-US" sz="7200" b="1" spc="-3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Anti-lock</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breaking</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systems</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(ABS),</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Engine</a:t>
            </a:r>
            <a:r>
              <a:rPr lang="en-US" sz="7200" spc="-6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Control,</a:t>
            </a:r>
            <a:r>
              <a:rPr lang="en-US" sz="7200" spc="-70" dirty="0">
                <a:latin typeface="Times New Roman" panose="02020603050405020304" pitchFamily="18" charset="0"/>
                <a:cs typeface="Times New Roman" panose="02020603050405020304" pitchFamily="18" charset="0"/>
              </a:rPr>
              <a:t> </a:t>
            </a:r>
            <a:r>
              <a:rPr lang="en-US" sz="7200" spc="-10" dirty="0" smtClean="0">
                <a:latin typeface="Times New Roman" panose="02020603050405020304" pitchFamily="18" charset="0"/>
                <a:cs typeface="Times New Roman" panose="02020603050405020304" pitchFamily="18" charset="0"/>
              </a:rPr>
              <a:t>Ignition </a:t>
            </a:r>
            <a:r>
              <a:rPr lang="en-US" sz="7200" dirty="0" smtClean="0">
                <a:latin typeface="Times New Roman" panose="02020603050405020304" pitchFamily="18" charset="0"/>
                <a:cs typeface="Times New Roman" panose="02020603050405020304" pitchFamily="18" charset="0"/>
              </a:rPr>
              <a:t>Systems</a:t>
            </a:r>
            <a:r>
              <a:rPr lang="en-US" sz="7200" dirty="0">
                <a:latin typeface="Times New Roman" panose="02020603050405020304" pitchFamily="18" charset="0"/>
                <a:cs typeface="Times New Roman" panose="02020603050405020304" pitchFamily="18" charset="0"/>
              </a:rPr>
              <a:t>,</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Automatic</a:t>
            </a:r>
            <a:r>
              <a:rPr lang="en-US" sz="7200" spc="-6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Navigation</a:t>
            </a:r>
            <a:r>
              <a:rPr lang="en-US" sz="7200" spc="-7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Systems</a:t>
            </a:r>
            <a:r>
              <a:rPr lang="en-US" sz="7200" spc="-10"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marR="208279" indent="-283845"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Telecom</a:t>
            </a:r>
            <a:r>
              <a:rPr lang="en-US" sz="7200" dirty="0">
                <a:latin typeface="Times New Roman" panose="02020603050405020304" pitchFamily="18" charset="0"/>
                <a:cs typeface="Times New Roman" panose="02020603050405020304" pitchFamily="18" charset="0"/>
              </a:rPr>
              <a:t>:</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Cellular</a:t>
            </a:r>
            <a:r>
              <a:rPr lang="en-US" sz="7200" spc="-5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Telephones,</a:t>
            </a:r>
            <a:r>
              <a:rPr lang="en-US" sz="7200" spc="-7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Telephone</a:t>
            </a:r>
            <a:r>
              <a:rPr lang="en-US" sz="7200" spc="-8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switches,</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Handset</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Multimedia</a:t>
            </a:r>
            <a:r>
              <a:rPr lang="en-US" sz="7200" spc="-75" dirty="0">
                <a:latin typeface="Times New Roman" panose="02020603050405020304" pitchFamily="18" charset="0"/>
                <a:cs typeface="Times New Roman" panose="02020603050405020304" pitchFamily="18" charset="0"/>
              </a:rPr>
              <a:t> </a:t>
            </a:r>
            <a:r>
              <a:rPr lang="en-US" sz="7200" spc="-10" dirty="0">
                <a:latin typeface="Times New Roman" panose="02020603050405020304" pitchFamily="18" charset="0"/>
                <a:cs typeface="Times New Roman" panose="02020603050405020304" pitchFamily="18" charset="0"/>
              </a:rPr>
              <a:t>Applications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spcBef>
                <a:spcPts val="5"/>
              </a:spcBef>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Computer</a:t>
            </a:r>
            <a:r>
              <a:rPr lang="en-US" sz="7200" b="1" spc="-4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Peripherals</a:t>
            </a:r>
            <a:r>
              <a:rPr lang="en-US" sz="7200" dirty="0">
                <a:latin typeface="Times New Roman" panose="02020603050405020304" pitchFamily="18" charset="0"/>
                <a:cs typeface="Times New Roman" panose="02020603050405020304" pitchFamily="18" charset="0"/>
              </a:rPr>
              <a:t>:</a:t>
            </a:r>
            <a:r>
              <a:rPr lang="en-US" sz="7200" spc="-7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Printers,</a:t>
            </a:r>
            <a:r>
              <a:rPr lang="en-US" sz="7200" spc="-7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Scanners,</a:t>
            </a:r>
            <a:r>
              <a:rPr lang="en-US" sz="7200" spc="-6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Fax</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machines</a:t>
            </a:r>
            <a:r>
              <a:rPr lang="en-US" sz="7200" spc="-15"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Computer</a:t>
            </a:r>
            <a:r>
              <a:rPr lang="en-US" sz="7200" b="1" spc="-5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Networking</a:t>
            </a:r>
            <a:r>
              <a:rPr lang="en-US" sz="7200" b="1" spc="-3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Systems:</a:t>
            </a:r>
            <a:r>
              <a:rPr lang="en-US" sz="7200" b="1" spc="-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Network</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Routers,</a:t>
            </a:r>
            <a:r>
              <a:rPr lang="en-US" sz="7200" spc="-6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Switches,</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Hubs,</a:t>
            </a:r>
            <a:r>
              <a:rPr lang="en-US" sz="7200" spc="-6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Firewalls</a:t>
            </a:r>
            <a:r>
              <a:rPr lang="en-US" sz="7200" spc="-35"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Health</a:t>
            </a:r>
            <a:r>
              <a:rPr lang="en-US" sz="7200" b="1" spc="-2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Care:</a:t>
            </a:r>
            <a:r>
              <a:rPr lang="en-US" sz="7200" b="1" spc="-2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Different</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Kinds</a:t>
            </a:r>
            <a:r>
              <a:rPr lang="en-US" sz="7200" spc="-5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of</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Scanners,</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EEG,</a:t>
            </a:r>
            <a:r>
              <a:rPr lang="en-US" sz="7200" spc="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ECG</a:t>
            </a:r>
            <a:r>
              <a:rPr lang="en-US" sz="7200" spc="-5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Machines</a:t>
            </a:r>
            <a:r>
              <a:rPr lang="en-US" sz="7200" spc="-20" dirty="0">
                <a:latin typeface="Times New Roman" panose="02020603050405020304" pitchFamily="18" charset="0"/>
                <a:cs typeface="Times New Roman" panose="02020603050405020304" pitchFamily="18" charset="0"/>
              </a:rPr>
              <a:t> etc.</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Measurement</a:t>
            </a:r>
            <a:r>
              <a:rPr lang="en-US" sz="7200" b="1" spc="-1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&amp;</a:t>
            </a:r>
            <a:r>
              <a:rPr lang="en-US" sz="7200" b="1" spc="-5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Instrumentation:</a:t>
            </a:r>
            <a:r>
              <a:rPr lang="en-US" sz="7200" b="1" spc="-5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Digital</a:t>
            </a:r>
            <a:r>
              <a:rPr lang="en-US" sz="7200" spc="-3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multi</a:t>
            </a:r>
            <a:r>
              <a:rPr lang="en-US" sz="7200" spc="-3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meters,</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Digital</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CROs,</a:t>
            </a:r>
            <a:r>
              <a:rPr lang="en-US" sz="7200" spc="-5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Logic</a:t>
            </a:r>
            <a:r>
              <a:rPr lang="en-US" sz="7200" spc="-20" dirty="0">
                <a:latin typeface="Times New Roman" panose="02020603050405020304" pitchFamily="18" charset="0"/>
                <a:cs typeface="Times New Roman" panose="02020603050405020304" pitchFamily="18" charset="0"/>
              </a:rPr>
              <a:t> </a:t>
            </a:r>
            <a:r>
              <a:rPr lang="en-US" sz="7200" spc="-10" dirty="0" smtClean="0">
                <a:latin typeface="Times New Roman" panose="02020603050405020304" pitchFamily="18" charset="0"/>
                <a:cs typeface="Times New Roman" panose="02020603050405020304" pitchFamily="18" charset="0"/>
              </a:rPr>
              <a:t>Analyzers </a:t>
            </a:r>
            <a:r>
              <a:rPr lang="en-US" sz="7200" dirty="0" smtClean="0">
                <a:latin typeface="Times New Roman" panose="02020603050405020304" pitchFamily="18" charset="0"/>
                <a:cs typeface="Times New Roman" panose="02020603050405020304" pitchFamily="18" charset="0"/>
              </a:rPr>
              <a:t>PLC</a:t>
            </a:r>
            <a:r>
              <a:rPr lang="en-US" sz="7200" spc="-70" dirty="0" smtClean="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systems</a:t>
            </a:r>
            <a:r>
              <a:rPr lang="en-US" sz="7200" spc="40"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pPr marL="295910" marR="176530" indent="-283845" algn="just">
              <a:lnSpc>
                <a:spcPct val="170000"/>
              </a:lnSpc>
              <a:spcBef>
                <a:spcPts val="5"/>
              </a:spcBef>
              <a:buFont typeface="Wingdings"/>
              <a:buChar char=""/>
              <a:tabLst>
                <a:tab pos="295910" algn="l"/>
              </a:tabLst>
            </a:pPr>
            <a:r>
              <a:rPr lang="en-US" sz="7200" b="1" dirty="0">
                <a:latin typeface="Times New Roman" panose="02020603050405020304" pitchFamily="18" charset="0"/>
                <a:cs typeface="Times New Roman" panose="02020603050405020304" pitchFamily="18" charset="0"/>
              </a:rPr>
              <a:t>Banking</a:t>
            </a:r>
            <a:r>
              <a:rPr lang="en-US" sz="7200" b="1" spc="-45"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&amp;</a:t>
            </a:r>
            <a:r>
              <a:rPr lang="en-US" sz="7200" b="1" spc="-4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Retail:</a:t>
            </a:r>
            <a:r>
              <a:rPr lang="en-US" sz="7200" b="1"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Automatic</a:t>
            </a:r>
            <a:r>
              <a:rPr lang="en-US" sz="7200" spc="-1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Teller</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Machines</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(ATM)</a:t>
            </a:r>
            <a:r>
              <a:rPr lang="en-US" sz="7200" spc="-1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and</a:t>
            </a:r>
            <a:r>
              <a:rPr lang="en-US" sz="7200" spc="-4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Currency</a:t>
            </a:r>
            <a:r>
              <a:rPr lang="en-US" sz="7200" spc="-4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counters,</a:t>
            </a:r>
            <a:r>
              <a:rPr lang="en-US" sz="7200" spc="-4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Point</a:t>
            </a:r>
            <a:r>
              <a:rPr lang="en-US" sz="7200" spc="-95" dirty="0">
                <a:latin typeface="Times New Roman" panose="02020603050405020304" pitchFamily="18" charset="0"/>
                <a:cs typeface="Times New Roman" panose="02020603050405020304" pitchFamily="18" charset="0"/>
              </a:rPr>
              <a:t> </a:t>
            </a:r>
            <a:r>
              <a:rPr lang="en-US" sz="7200" spc="-25" dirty="0">
                <a:latin typeface="Times New Roman" panose="02020603050405020304" pitchFamily="18" charset="0"/>
                <a:cs typeface="Times New Roman" panose="02020603050405020304" pitchFamily="18" charset="0"/>
              </a:rPr>
              <a:t>of </a:t>
            </a:r>
            <a:r>
              <a:rPr lang="en-US" sz="7200" dirty="0">
                <a:latin typeface="Times New Roman" panose="02020603050405020304" pitchFamily="18" charset="0"/>
                <a:cs typeface="Times New Roman" panose="02020603050405020304" pitchFamily="18" charset="0"/>
              </a:rPr>
              <a:t>Sales</a:t>
            </a:r>
            <a:r>
              <a:rPr lang="en-US" sz="7200" spc="-40" dirty="0">
                <a:latin typeface="Times New Roman" panose="02020603050405020304" pitchFamily="18" charset="0"/>
                <a:cs typeface="Times New Roman" panose="02020603050405020304" pitchFamily="18" charset="0"/>
              </a:rPr>
              <a:t> </a:t>
            </a:r>
            <a:r>
              <a:rPr lang="en-US" sz="7200" spc="-10" dirty="0">
                <a:latin typeface="Times New Roman" panose="02020603050405020304" pitchFamily="18" charset="0"/>
                <a:cs typeface="Times New Roman" panose="02020603050405020304" pitchFamily="18" charset="0"/>
              </a:rPr>
              <a:t>(POS)</a:t>
            </a:r>
            <a:endParaRPr lang="en-US" sz="7200" dirty="0">
              <a:latin typeface="Times New Roman" panose="02020603050405020304" pitchFamily="18" charset="0"/>
              <a:cs typeface="Times New Roman" panose="02020603050405020304" pitchFamily="18" charset="0"/>
            </a:endParaRPr>
          </a:p>
          <a:p>
            <a:pPr marL="295910" indent="-283210" algn="just">
              <a:lnSpc>
                <a:spcPct val="170000"/>
              </a:lnSpc>
              <a:buFont typeface="Wingdings"/>
              <a:buChar char=""/>
              <a:tabLst>
                <a:tab pos="295910" algn="l"/>
              </a:tabLst>
            </a:pPr>
            <a:r>
              <a:rPr lang="en-US" sz="7200" dirty="0">
                <a:latin typeface="Times New Roman" panose="02020603050405020304" pitchFamily="18" charset="0"/>
                <a:cs typeface="Times New Roman" panose="02020603050405020304" pitchFamily="18" charset="0"/>
              </a:rPr>
              <a:t>Card</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Readers:</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Barcode,</a:t>
            </a:r>
            <a:r>
              <a:rPr lang="en-US" sz="7200" spc="-4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Smart</a:t>
            </a:r>
            <a:r>
              <a:rPr lang="en-US" sz="7200" spc="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Card</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Readers,</a:t>
            </a:r>
            <a:r>
              <a:rPr lang="en-US" sz="7200" spc="-2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Hand</a:t>
            </a:r>
            <a:r>
              <a:rPr lang="en-US" sz="7200" spc="-35"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held</a:t>
            </a:r>
            <a:r>
              <a:rPr lang="en-US" sz="7200" spc="-3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Devices</a:t>
            </a:r>
            <a:r>
              <a:rPr lang="en-US" sz="7200" spc="20" dirty="0">
                <a:latin typeface="Times New Roman" panose="02020603050405020304" pitchFamily="18" charset="0"/>
                <a:cs typeface="Times New Roman" panose="02020603050405020304" pitchFamily="18" charset="0"/>
              </a:rPr>
              <a:t> </a:t>
            </a:r>
            <a:r>
              <a:rPr lang="en-US" sz="7200" spc="-20" dirty="0">
                <a:latin typeface="Times New Roman" panose="02020603050405020304" pitchFamily="18" charset="0"/>
                <a:cs typeface="Times New Roman" panose="02020603050405020304" pitchFamily="18" charset="0"/>
              </a:rPr>
              <a:t>etc.</a:t>
            </a:r>
            <a:endParaRPr lang="en-US" sz="7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544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Purpose</a:t>
            </a:r>
            <a:r>
              <a:rPr lang="en-US" b="1" spc="-40" dirty="0">
                <a:latin typeface="Times New Roman"/>
                <a:cs typeface="Times New Roman"/>
              </a:rPr>
              <a:t> </a:t>
            </a:r>
            <a:r>
              <a:rPr lang="en-US" b="1" dirty="0">
                <a:latin typeface="Times New Roman"/>
                <a:cs typeface="Times New Roman"/>
              </a:rPr>
              <a:t>of</a:t>
            </a:r>
            <a:r>
              <a:rPr lang="en-US" b="1" spc="-50" dirty="0">
                <a:latin typeface="Times New Roman"/>
                <a:cs typeface="Times New Roman"/>
              </a:rPr>
              <a:t> </a:t>
            </a:r>
            <a:r>
              <a:rPr lang="en-US" b="1" dirty="0">
                <a:latin typeface="Times New Roman"/>
                <a:cs typeface="Times New Roman"/>
              </a:rPr>
              <a:t>Embedded</a:t>
            </a:r>
            <a:r>
              <a:rPr lang="en-US" b="1" spc="-25" dirty="0">
                <a:latin typeface="Times New Roman"/>
                <a:cs typeface="Times New Roman"/>
              </a:rPr>
              <a:t> </a:t>
            </a:r>
            <a:r>
              <a:rPr lang="en-US" b="1" spc="-10" dirty="0">
                <a:latin typeface="Times New Roman"/>
                <a:cs typeface="Times New Roman"/>
              </a:rPr>
              <a:t>Systems</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240972"/>
            <a:ext cx="10515600" cy="5251268"/>
          </a:xfrm>
        </p:spPr>
        <p:txBody>
          <a:bodyPr>
            <a:normAutofit/>
          </a:bodyPr>
          <a:lstStyle/>
          <a:p>
            <a:pPr marL="12700" algn="just">
              <a:lnSpc>
                <a:spcPct val="150000"/>
              </a:lnSpc>
            </a:pPr>
            <a:r>
              <a:rPr lang="en-US" dirty="0" smtClean="0">
                <a:latin typeface="Times New Roman"/>
                <a:cs typeface="Times New Roman"/>
              </a:rPr>
              <a:t>Each</a:t>
            </a:r>
            <a:r>
              <a:rPr lang="en-US" spc="-15" dirty="0" smtClean="0">
                <a:latin typeface="Times New Roman"/>
                <a:cs typeface="Times New Roman"/>
              </a:rPr>
              <a:t> </a:t>
            </a:r>
            <a:r>
              <a:rPr lang="en-US" dirty="0">
                <a:latin typeface="Times New Roman"/>
                <a:cs typeface="Times New Roman"/>
              </a:rPr>
              <a:t>Embedded Systems</a:t>
            </a:r>
            <a:r>
              <a:rPr lang="en-US" spc="40" dirty="0">
                <a:latin typeface="Times New Roman"/>
                <a:cs typeface="Times New Roman"/>
              </a:rPr>
              <a:t> </a:t>
            </a:r>
            <a:r>
              <a:rPr lang="en-US" dirty="0">
                <a:latin typeface="Times New Roman"/>
                <a:cs typeface="Times New Roman"/>
              </a:rPr>
              <a:t>is</a:t>
            </a:r>
            <a:r>
              <a:rPr lang="en-US" spc="-10" dirty="0">
                <a:latin typeface="Times New Roman"/>
                <a:cs typeface="Times New Roman"/>
              </a:rPr>
              <a:t> </a:t>
            </a:r>
            <a:r>
              <a:rPr lang="en-US" dirty="0">
                <a:latin typeface="Times New Roman"/>
                <a:cs typeface="Times New Roman"/>
              </a:rPr>
              <a:t>designed to</a:t>
            </a:r>
            <a:r>
              <a:rPr lang="en-US" spc="-35" dirty="0">
                <a:latin typeface="Times New Roman"/>
                <a:cs typeface="Times New Roman"/>
              </a:rPr>
              <a:t> </a:t>
            </a:r>
            <a:r>
              <a:rPr lang="en-US" dirty="0">
                <a:latin typeface="Times New Roman"/>
                <a:cs typeface="Times New Roman"/>
              </a:rPr>
              <a:t>serve the</a:t>
            </a:r>
            <a:r>
              <a:rPr lang="en-US" spc="-25" dirty="0">
                <a:latin typeface="Times New Roman"/>
                <a:cs typeface="Times New Roman"/>
              </a:rPr>
              <a:t> </a:t>
            </a:r>
            <a:r>
              <a:rPr lang="en-US" dirty="0">
                <a:latin typeface="Times New Roman"/>
                <a:cs typeface="Times New Roman"/>
              </a:rPr>
              <a:t>purpose</a:t>
            </a:r>
            <a:r>
              <a:rPr lang="en-US" spc="5" dirty="0">
                <a:latin typeface="Times New Roman"/>
                <a:cs typeface="Times New Roman"/>
              </a:rPr>
              <a:t> </a:t>
            </a:r>
            <a:r>
              <a:rPr lang="en-US" dirty="0">
                <a:latin typeface="Times New Roman"/>
                <a:cs typeface="Times New Roman"/>
              </a:rPr>
              <a:t>of</a:t>
            </a:r>
            <a:r>
              <a:rPr lang="en-US" spc="-15" dirty="0">
                <a:latin typeface="Times New Roman"/>
                <a:cs typeface="Times New Roman"/>
              </a:rPr>
              <a:t> </a:t>
            </a:r>
            <a:r>
              <a:rPr lang="en-US" dirty="0">
                <a:latin typeface="Times New Roman"/>
                <a:cs typeface="Times New Roman"/>
              </a:rPr>
              <a:t>any</a:t>
            </a:r>
            <a:r>
              <a:rPr lang="en-US" spc="-15" dirty="0">
                <a:latin typeface="Times New Roman"/>
                <a:cs typeface="Times New Roman"/>
              </a:rPr>
              <a:t> </a:t>
            </a:r>
            <a:r>
              <a:rPr lang="en-US" spc="-25" dirty="0" smtClean="0">
                <a:latin typeface="Times New Roman"/>
                <a:cs typeface="Times New Roman"/>
              </a:rPr>
              <a:t>one </a:t>
            </a:r>
            <a:r>
              <a:rPr lang="en-US" dirty="0" smtClean="0">
                <a:latin typeface="Times New Roman"/>
                <a:cs typeface="Times New Roman"/>
              </a:rPr>
              <a:t>or</a:t>
            </a:r>
            <a:r>
              <a:rPr lang="en-US" spc="-10" dirty="0" smtClean="0">
                <a:latin typeface="Times New Roman"/>
                <a:cs typeface="Times New Roman"/>
              </a:rPr>
              <a:t> </a:t>
            </a:r>
            <a:r>
              <a:rPr lang="en-US" dirty="0">
                <a:latin typeface="Times New Roman"/>
                <a:cs typeface="Times New Roman"/>
              </a:rPr>
              <a:t>a</a:t>
            </a:r>
            <a:r>
              <a:rPr lang="en-US" spc="10" dirty="0">
                <a:latin typeface="Times New Roman"/>
                <a:cs typeface="Times New Roman"/>
              </a:rPr>
              <a:t> </a:t>
            </a:r>
            <a:r>
              <a:rPr lang="en-US" dirty="0">
                <a:latin typeface="Times New Roman"/>
                <a:cs typeface="Times New Roman"/>
              </a:rPr>
              <a:t>combination</a:t>
            </a:r>
            <a:r>
              <a:rPr lang="en-US" spc="-30" dirty="0">
                <a:latin typeface="Times New Roman"/>
                <a:cs typeface="Times New Roman"/>
              </a:rPr>
              <a:t> </a:t>
            </a:r>
            <a:r>
              <a:rPr lang="en-US" dirty="0">
                <a:latin typeface="Times New Roman"/>
                <a:cs typeface="Times New Roman"/>
              </a:rPr>
              <a:t>of</a:t>
            </a:r>
            <a:r>
              <a:rPr lang="en-US" spc="-5" dirty="0">
                <a:latin typeface="Times New Roman"/>
                <a:cs typeface="Times New Roman"/>
              </a:rPr>
              <a:t> </a:t>
            </a:r>
            <a:r>
              <a:rPr lang="en-US" dirty="0">
                <a:latin typeface="Times New Roman"/>
                <a:cs typeface="Times New Roman"/>
              </a:rPr>
              <a:t>the</a:t>
            </a:r>
            <a:r>
              <a:rPr lang="en-US" spc="-10" dirty="0">
                <a:latin typeface="Times New Roman"/>
                <a:cs typeface="Times New Roman"/>
              </a:rPr>
              <a:t> </a:t>
            </a:r>
            <a:r>
              <a:rPr lang="en-US" dirty="0">
                <a:latin typeface="Times New Roman"/>
                <a:cs typeface="Times New Roman"/>
              </a:rPr>
              <a:t>following</a:t>
            </a:r>
            <a:r>
              <a:rPr lang="en-US" spc="-30" dirty="0">
                <a:latin typeface="Times New Roman"/>
                <a:cs typeface="Times New Roman"/>
              </a:rPr>
              <a:t> </a:t>
            </a:r>
            <a:r>
              <a:rPr lang="en-US" spc="-10" dirty="0">
                <a:latin typeface="Times New Roman"/>
                <a:cs typeface="Times New Roman"/>
              </a:rPr>
              <a:t>tasks</a:t>
            </a:r>
            <a:r>
              <a:rPr lang="en-US" spc="-10" dirty="0" smtClean="0">
                <a:latin typeface="Times New Roman"/>
                <a:cs typeface="Times New Roman"/>
              </a:rPr>
              <a:t>.</a:t>
            </a:r>
            <a:endParaRPr lang="en-US" dirty="0">
              <a:latin typeface="Times New Roman"/>
              <a:cs typeface="Times New Roman"/>
            </a:endParaRPr>
          </a:p>
          <a:p>
            <a:pPr marL="755650" indent="-285750" algn="just">
              <a:lnSpc>
                <a:spcPct val="150000"/>
              </a:lnSpc>
              <a:buFont typeface="Wingdings"/>
              <a:buChar char=""/>
              <a:tabLst>
                <a:tab pos="755650" algn="l"/>
              </a:tabLst>
            </a:pPr>
            <a:r>
              <a:rPr lang="en-US" sz="2000" dirty="0">
                <a:solidFill>
                  <a:srgbClr val="FF0000"/>
                </a:solidFill>
                <a:latin typeface="Times New Roman"/>
                <a:cs typeface="Times New Roman"/>
              </a:rPr>
              <a:t>Data</a:t>
            </a:r>
            <a:r>
              <a:rPr lang="en-US" sz="2000" spc="-45" dirty="0">
                <a:solidFill>
                  <a:srgbClr val="FF0000"/>
                </a:solidFill>
                <a:latin typeface="Times New Roman"/>
                <a:cs typeface="Times New Roman"/>
              </a:rPr>
              <a:t> </a:t>
            </a:r>
            <a:r>
              <a:rPr lang="en-US" sz="2000" spc="-10" dirty="0">
                <a:solidFill>
                  <a:srgbClr val="FF0000"/>
                </a:solidFill>
                <a:latin typeface="Times New Roman"/>
                <a:cs typeface="Times New Roman"/>
              </a:rPr>
              <a:t>Collection/Storage/Representation</a:t>
            </a:r>
            <a:endParaRPr lang="en-US" sz="2000" dirty="0">
              <a:solidFill>
                <a:srgbClr val="FF0000"/>
              </a:solidFill>
              <a:latin typeface="Times New Roman"/>
              <a:cs typeface="Times New Roman"/>
            </a:endParaRPr>
          </a:p>
          <a:p>
            <a:pPr marL="755650" indent="-285750" algn="just">
              <a:lnSpc>
                <a:spcPct val="150000"/>
              </a:lnSpc>
              <a:spcBef>
                <a:spcPts val="434"/>
              </a:spcBef>
              <a:buFont typeface="Wingdings"/>
              <a:buChar char=""/>
              <a:tabLst>
                <a:tab pos="755650" algn="l"/>
              </a:tabLst>
            </a:pPr>
            <a:r>
              <a:rPr lang="en-US" sz="2000" dirty="0">
                <a:solidFill>
                  <a:srgbClr val="FF0000"/>
                </a:solidFill>
                <a:latin typeface="Times New Roman"/>
                <a:cs typeface="Times New Roman"/>
              </a:rPr>
              <a:t>Data</a:t>
            </a:r>
            <a:r>
              <a:rPr lang="en-US" sz="2000" spc="-15" dirty="0">
                <a:solidFill>
                  <a:srgbClr val="FF0000"/>
                </a:solidFill>
                <a:latin typeface="Times New Roman"/>
                <a:cs typeface="Times New Roman"/>
              </a:rPr>
              <a:t> </a:t>
            </a:r>
            <a:r>
              <a:rPr lang="en-US" sz="2000" spc="-10" dirty="0">
                <a:solidFill>
                  <a:srgbClr val="FF0000"/>
                </a:solidFill>
                <a:latin typeface="Times New Roman"/>
                <a:cs typeface="Times New Roman"/>
              </a:rPr>
              <a:t>Communication</a:t>
            </a:r>
            <a:endParaRPr lang="en-US" sz="2000" dirty="0">
              <a:solidFill>
                <a:srgbClr val="FF0000"/>
              </a:solidFill>
              <a:latin typeface="Times New Roman"/>
              <a:cs typeface="Times New Roman"/>
            </a:endParaRPr>
          </a:p>
          <a:p>
            <a:pPr marL="755650" indent="-285750" algn="just">
              <a:lnSpc>
                <a:spcPct val="150000"/>
              </a:lnSpc>
              <a:spcBef>
                <a:spcPts val="430"/>
              </a:spcBef>
              <a:buFont typeface="Wingdings"/>
              <a:buChar char=""/>
              <a:tabLst>
                <a:tab pos="755650" algn="l"/>
              </a:tabLst>
            </a:pPr>
            <a:r>
              <a:rPr lang="en-US" sz="2000" dirty="0">
                <a:solidFill>
                  <a:srgbClr val="FF0000"/>
                </a:solidFill>
                <a:latin typeface="Times New Roman"/>
                <a:cs typeface="Times New Roman"/>
              </a:rPr>
              <a:t>Data</a:t>
            </a:r>
            <a:r>
              <a:rPr lang="en-US" sz="2000" spc="-35" dirty="0">
                <a:solidFill>
                  <a:srgbClr val="FF0000"/>
                </a:solidFill>
                <a:latin typeface="Times New Roman"/>
                <a:cs typeface="Times New Roman"/>
              </a:rPr>
              <a:t> </a:t>
            </a:r>
            <a:r>
              <a:rPr lang="en-US" sz="2000" dirty="0">
                <a:solidFill>
                  <a:srgbClr val="FF0000"/>
                </a:solidFill>
                <a:latin typeface="Times New Roman"/>
                <a:cs typeface="Times New Roman"/>
              </a:rPr>
              <a:t>(Signal)</a:t>
            </a:r>
            <a:r>
              <a:rPr lang="en-US" sz="2000" spc="-30" dirty="0">
                <a:solidFill>
                  <a:srgbClr val="FF0000"/>
                </a:solidFill>
                <a:latin typeface="Times New Roman"/>
                <a:cs typeface="Times New Roman"/>
              </a:rPr>
              <a:t> </a:t>
            </a:r>
            <a:r>
              <a:rPr lang="en-US" sz="2000" spc="-10" dirty="0">
                <a:solidFill>
                  <a:srgbClr val="FF0000"/>
                </a:solidFill>
                <a:latin typeface="Times New Roman"/>
                <a:cs typeface="Times New Roman"/>
              </a:rPr>
              <a:t>Processing</a:t>
            </a:r>
            <a:endParaRPr lang="en-US" sz="2000" dirty="0">
              <a:solidFill>
                <a:srgbClr val="FF0000"/>
              </a:solidFill>
              <a:latin typeface="Times New Roman"/>
              <a:cs typeface="Times New Roman"/>
            </a:endParaRPr>
          </a:p>
          <a:p>
            <a:pPr marL="755650" indent="-285750" algn="just">
              <a:lnSpc>
                <a:spcPct val="150000"/>
              </a:lnSpc>
              <a:spcBef>
                <a:spcPts val="434"/>
              </a:spcBef>
              <a:buFont typeface="Wingdings"/>
              <a:buChar char=""/>
              <a:tabLst>
                <a:tab pos="755650" algn="l"/>
              </a:tabLst>
            </a:pPr>
            <a:r>
              <a:rPr lang="en-US" sz="2000" spc="-10" dirty="0">
                <a:solidFill>
                  <a:srgbClr val="FF0000"/>
                </a:solidFill>
                <a:latin typeface="Times New Roman"/>
                <a:cs typeface="Times New Roman"/>
              </a:rPr>
              <a:t>Monitoring</a:t>
            </a:r>
          </a:p>
          <a:p>
            <a:pPr marL="755650" indent="-285750" algn="just">
              <a:lnSpc>
                <a:spcPct val="150000"/>
              </a:lnSpc>
              <a:spcBef>
                <a:spcPts val="434"/>
              </a:spcBef>
              <a:buFont typeface="Wingdings"/>
              <a:buChar char=""/>
              <a:tabLst>
                <a:tab pos="755650" algn="l"/>
              </a:tabLst>
            </a:pPr>
            <a:r>
              <a:rPr lang="en-US" sz="2000" spc="-10" dirty="0">
                <a:solidFill>
                  <a:srgbClr val="FF0000"/>
                </a:solidFill>
                <a:latin typeface="Times New Roman"/>
                <a:cs typeface="Times New Roman"/>
              </a:rPr>
              <a:t>Control</a:t>
            </a:r>
          </a:p>
          <a:p>
            <a:pPr marL="755650" indent="-285750" algn="just">
              <a:lnSpc>
                <a:spcPct val="150000"/>
              </a:lnSpc>
              <a:spcBef>
                <a:spcPts val="430"/>
              </a:spcBef>
              <a:buFont typeface="Wingdings"/>
              <a:buChar char=""/>
              <a:tabLst>
                <a:tab pos="755650" algn="l"/>
              </a:tabLst>
            </a:pPr>
            <a:r>
              <a:rPr lang="en-US" sz="2000" spc="-10" dirty="0">
                <a:solidFill>
                  <a:srgbClr val="FF0000"/>
                </a:solidFill>
                <a:latin typeface="Times New Roman"/>
                <a:cs typeface="Times New Roman"/>
              </a:rPr>
              <a:t>Application Specific User Interface</a:t>
            </a:r>
          </a:p>
          <a:p>
            <a:endParaRPr lang="en-US" dirty="0"/>
          </a:p>
        </p:txBody>
      </p:sp>
    </p:spTree>
    <p:extLst>
      <p:ext uri="{BB962C8B-B14F-4D97-AF65-F5344CB8AC3E}">
        <p14:creationId xmlns:p14="http://schemas.microsoft.com/office/powerpoint/2010/main" val="1547522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a:cs typeface="Times New Roman"/>
              </a:rPr>
              <a:t>Purpose</a:t>
            </a:r>
            <a:r>
              <a:rPr lang="en-US" sz="3600" b="1" spc="-40" dirty="0">
                <a:latin typeface="Times New Roman"/>
                <a:cs typeface="Times New Roman"/>
              </a:rPr>
              <a:t> </a:t>
            </a:r>
            <a:r>
              <a:rPr lang="en-US" sz="3600" b="1" dirty="0">
                <a:latin typeface="Times New Roman"/>
                <a:cs typeface="Times New Roman"/>
              </a:rPr>
              <a:t>of</a:t>
            </a:r>
            <a:r>
              <a:rPr lang="en-US" sz="3600" b="1" spc="-65" dirty="0">
                <a:latin typeface="Times New Roman"/>
                <a:cs typeface="Times New Roman"/>
              </a:rPr>
              <a:t> </a:t>
            </a:r>
            <a:r>
              <a:rPr lang="en-US" sz="3600" b="1" dirty="0">
                <a:latin typeface="Times New Roman"/>
                <a:cs typeface="Times New Roman"/>
              </a:rPr>
              <a:t>Embedded</a:t>
            </a:r>
            <a:r>
              <a:rPr lang="en-US" sz="3600" b="1" spc="45" dirty="0">
                <a:latin typeface="Times New Roman"/>
                <a:cs typeface="Times New Roman"/>
              </a:rPr>
              <a:t> </a:t>
            </a:r>
            <a:r>
              <a:rPr lang="en-US" sz="3600" b="1" dirty="0">
                <a:latin typeface="Times New Roman"/>
                <a:cs typeface="Times New Roman"/>
              </a:rPr>
              <a:t>Systems</a:t>
            </a:r>
            <a:r>
              <a:rPr lang="en-US" sz="3600" b="1" spc="-10" dirty="0">
                <a:latin typeface="Times New Roman"/>
                <a:cs typeface="Times New Roman"/>
              </a:rPr>
              <a:t> </a:t>
            </a:r>
            <a:r>
              <a:rPr lang="en-US" sz="3600" b="1" dirty="0">
                <a:latin typeface="Times New Roman"/>
                <a:cs typeface="Times New Roman"/>
              </a:rPr>
              <a:t>–</a:t>
            </a:r>
            <a:r>
              <a:rPr lang="en-US" sz="3600" b="1" spc="400" dirty="0">
                <a:latin typeface="Times New Roman"/>
                <a:cs typeface="Times New Roman"/>
              </a:rPr>
              <a:t> </a:t>
            </a:r>
            <a:r>
              <a:rPr lang="en-US" sz="3600" b="1" dirty="0">
                <a:latin typeface="Times New Roman"/>
                <a:cs typeface="Times New Roman"/>
              </a:rPr>
              <a:t>Data</a:t>
            </a:r>
            <a:r>
              <a:rPr lang="en-US" sz="3600" b="1" spc="-25" dirty="0">
                <a:latin typeface="Times New Roman"/>
                <a:cs typeface="Times New Roman"/>
              </a:rPr>
              <a:t> </a:t>
            </a:r>
            <a:r>
              <a:rPr lang="en-US" sz="3600" b="1" spc="-10" dirty="0">
                <a:latin typeface="Times New Roman"/>
                <a:cs typeface="Times New Roman"/>
              </a:rPr>
              <a:t>Collection/Storage/Representation</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397726"/>
            <a:ext cx="10515600" cy="4779237"/>
          </a:xfrm>
        </p:spPr>
        <p:txBody>
          <a:bodyPr>
            <a:normAutofit/>
          </a:bodyPr>
          <a:lstStyle/>
          <a:p>
            <a:pPr marL="250190" marR="5080" indent="-238125" algn="just">
              <a:lnSpc>
                <a:spcPct val="150000"/>
              </a:lnSpc>
              <a:spcBef>
                <a:spcPts val="195"/>
              </a:spcBef>
              <a:buFont typeface="Wingdings"/>
              <a:buChar char=""/>
              <a:tabLst>
                <a:tab pos="250190" algn="l"/>
              </a:tabLst>
            </a:pPr>
            <a:r>
              <a:rPr lang="en-US" dirty="0" smtClean="0">
                <a:latin typeface="Times New Roman"/>
                <a:cs typeface="Times New Roman"/>
              </a:rPr>
              <a:t>The</a:t>
            </a:r>
            <a:r>
              <a:rPr lang="en-US" spc="204" dirty="0" smtClean="0">
                <a:latin typeface="Times New Roman"/>
                <a:cs typeface="Times New Roman"/>
              </a:rPr>
              <a:t> </a:t>
            </a:r>
            <a:r>
              <a:rPr lang="en-US" dirty="0">
                <a:latin typeface="Times New Roman"/>
                <a:cs typeface="Times New Roman"/>
              </a:rPr>
              <a:t>collected</a:t>
            </a:r>
            <a:r>
              <a:rPr lang="en-US" spc="229" dirty="0">
                <a:latin typeface="Times New Roman"/>
                <a:cs typeface="Times New Roman"/>
              </a:rPr>
              <a:t> </a:t>
            </a:r>
            <a:r>
              <a:rPr lang="en-US" dirty="0">
                <a:latin typeface="Times New Roman"/>
                <a:cs typeface="Times New Roman"/>
              </a:rPr>
              <a:t>data</a:t>
            </a:r>
            <a:r>
              <a:rPr lang="en-US" spc="210" dirty="0">
                <a:latin typeface="Times New Roman"/>
                <a:cs typeface="Times New Roman"/>
              </a:rPr>
              <a:t> </a:t>
            </a:r>
            <a:r>
              <a:rPr lang="en-US" dirty="0">
                <a:latin typeface="Times New Roman"/>
                <a:cs typeface="Times New Roman"/>
              </a:rPr>
              <a:t>can</a:t>
            </a:r>
            <a:r>
              <a:rPr lang="en-US" spc="195" dirty="0">
                <a:latin typeface="Times New Roman"/>
                <a:cs typeface="Times New Roman"/>
              </a:rPr>
              <a:t> </a:t>
            </a:r>
            <a:r>
              <a:rPr lang="en-US" dirty="0">
                <a:latin typeface="Times New Roman"/>
                <a:cs typeface="Times New Roman"/>
              </a:rPr>
              <a:t>be</a:t>
            </a:r>
            <a:r>
              <a:rPr lang="en-US" spc="210" dirty="0">
                <a:latin typeface="Times New Roman"/>
                <a:cs typeface="Times New Roman"/>
              </a:rPr>
              <a:t> </a:t>
            </a:r>
            <a:r>
              <a:rPr lang="en-US" dirty="0">
                <a:latin typeface="Times New Roman"/>
                <a:cs typeface="Times New Roman"/>
              </a:rPr>
              <a:t>either</a:t>
            </a:r>
            <a:r>
              <a:rPr lang="en-US" spc="220" dirty="0">
                <a:latin typeface="Times New Roman"/>
                <a:cs typeface="Times New Roman"/>
              </a:rPr>
              <a:t> </a:t>
            </a:r>
            <a:r>
              <a:rPr lang="en-US" dirty="0">
                <a:solidFill>
                  <a:srgbClr val="FF0000"/>
                </a:solidFill>
                <a:latin typeface="Times New Roman"/>
                <a:cs typeface="Times New Roman"/>
              </a:rPr>
              <a:t>analog</a:t>
            </a:r>
            <a:r>
              <a:rPr lang="en-US" spc="215" dirty="0">
                <a:solidFill>
                  <a:srgbClr val="FF0000"/>
                </a:solidFill>
                <a:latin typeface="Times New Roman"/>
                <a:cs typeface="Times New Roman"/>
              </a:rPr>
              <a:t> </a:t>
            </a:r>
            <a:r>
              <a:rPr lang="en-US" spc="-25" dirty="0">
                <a:solidFill>
                  <a:srgbClr val="FF0000"/>
                </a:solidFill>
                <a:latin typeface="Times New Roman"/>
                <a:cs typeface="Times New Roman"/>
              </a:rPr>
              <a:t>or </a:t>
            </a:r>
            <a:r>
              <a:rPr lang="en-US" spc="-10" dirty="0">
                <a:solidFill>
                  <a:srgbClr val="FF0000"/>
                </a:solidFill>
                <a:latin typeface="Times New Roman"/>
                <a:cs typeface="Times New Roman"/>
              </a:rPr>
              <a:t>digital</a:t>
            </a:r>
            <a:endParaRPr lang="en-US" dirty="0">
              <a:solidFill>
                <a:srgbClr val="FF0000"/>
              </a:solidFill>
              <a:latin typeface="Times New Roman"/>
              <a:cs typeface="Times New Roman"/>
            </a:endParaRPr>
          </a:p>
          <a:p>
            <a:pPr marL="250190" marR="7620" indent="-238125" algn="just">
              <a:lnSpc>
                <a:spcPct val="150000"/>
              </a:lnSpc>
              <a:spcBef>
                <a:spcPts val="190"/>
              </a:spcBef>
              <a:buFont typeface="Wingdings"/>
              <a:buChar char=""/>
              <a:tabLst>
                <a:tab pos="250190" algn="l"/>
              </a:tabLst>
            </a:pPr>
            <a:r>
              <a:rPr lang="en-US" dirty="0">
                <a:latin typeface="Times New Roman"/>
                <a:cs typeface="Times New Roman"/>
              </a:rPr>
              <a:t>Data</a:t>
            </a:r>
            <a:r>
              <a:rPr lang="en-US" spc="135" dirty="0">
                <a:latin typeface="Times New Roman"/>
                <a:cs typeface="Times New Roman"/>
              </a:rPr>
              <a:t> </a:t>
            </a:r>
            <a:r>
              <a:rPr lang="en-US" dirty="0">
                <a:latin typeface="Times New Roman"/>
                <a:cs typeface="Times New Roman"/>
              </a:rPr>
              <a:t>collection</a:t>
            </a:r>
            <a:r>
              <a:rPr lang="en-US" spc="125" dirty="0">
                <a:latin typeface="Times New Roman"/>
                <a:cs typeface="Times New Roman"/>
              </a:rPr>
              <a:t> </a:t>
            </a:r>
            <a:r>
              <a:rPr lang="en-US" dirty="0">
                <a:latin typeface="Times New Roman"/>
                <a:cs typeface="Times New Roman"/>
              </a:rPr>
              <a:t>is</a:t>
            </a:r>
            <a:r>
              <a:rPr lang="en-US" spc="125" dirty="0">
                <a:latin typeface="Times New Roman"/>
                <a:cs typeface="Times New Roman"/>
              </a:rPr>
              <a:t> </a:t>
            </a:r>
            <a:r>
              <a:rPr lang="en-US" dirty="0">
                <a:latin typeface="Times New Roman"/>
                <a:cs typeface="Times New Roman"/>
              </a:rPr>
              <a:t>usually</a:t>
            </a:r>
            <a:r>
              <a:rPr lang="en-US" spc="100" dirty="0">
                <a:latin typeface="Times New Roman"/>
                <a:cs typeface="Times New Roman"/>
              </a:rPr>
              <a:t> </a:t>
            </a:r>
            <a:r>
              <a:rPr lang="en-US" dirty="0">
                <a:latin typeface="Times New Roman"/>
                <a:cs typeface="Times New Roman"/>
              </a:rPr>
              <a:t>done</a:t>
            </a:r>
            <a:r>
              <a:rPr lang="en-US" spc="130" dirty="0">
                <a:latin typeface="Times New Roman"/>
                <a:cs typeface="Times New Roman"/>
              </a:rPr>
              <a:t> </a:t>
            </a:r>
            <a:r>
              <a:rPr lang="en-US" dirty="0">
                <a:latin typeface="Times New Roman"/>
                <a:cs typeface="Times New Roman"/>
              </a:rPr>
              <a:t>for</a:t>
            </a:r>
            <a:r>
              <a:rPr lang="en-US" spc="135" dirty="0">
                <a:latin typeface="Times New Roman"/>
                <a:cs typeface="Times New Roman"/>
              </a:rPr>
              <a:t> </a:t>
            </a:r>
            <a:r>
              <a:rPr lang="en-US" spc="-10" dirty="0">
                <a:solidFill>
                  <a:srgbClr val="FF0000"/>
                </a:solidFill>
                <a:latin typeface="Times New Roman"/>
                <a:cs typeface="Times New Roman"/>
              </a:rPr>
              <a:t>storage, </a:t>
            </a:r>
            <a:r>
              <a:rPr lang="en-US" dirty="0">
                <a:solidFill>
                  <a:srgbClr val="FF0000"/>
                </a:solidFill>
                <a:latin typeface="Times New Roman"/>
                <a:cs typeface="Times New Roman"/>
              </a:rPr>
              <a:t>analysis,</a:t>
            </a:r>
            <a:r>
              <a:rPr lang="en-US" spc="-40" dirty="0">
                <a:solidFill>
                  <a:srgbClr val="FF0000"/>
                </a:solidFill>
                <a:latin typeface="Times New Roman"/>
                <a:cs typeface="Times New Roman"/>
              </a:rPr>
              <a:t> </a:t>
            </a:r>
            <a:r>
              <a:rPr lang="en-US" dirty="0">
                <a:solidFill>
                  <a:srgbClr val="FF0000"/>
                </a:solidFill>
                <a:latin typeface="Times New Roman"/>
                <a:cs typeface="Times New Roman"/>
              </a:rPr>
              <a:t>manipulation</a:t>
            </a:r>
            <a:r>
              <a:rPr lang="en-US" spc="-25" dirty="0">
                <a:solidFill>
                  <a:srgbClr val="FF0000"/>
                </a:solidFill>
                <a:latin typeface="Times New Roman"/>
                <a:cs typeface="Times New Roman"/>
              </a:rPr>
              <a:t> </a:t>
            </a:r>
            <a:r>
              <a:rPr lang="en-US" dirty="0">
                <a:solidFill>
                  <a:srgbClr val="FF0000"/>
                </a:solidFill>
                <a:latin typeface="Times New Roman"/>
                <a:cs typeface="Times New Roman"/>
              </a:rPr>
              <a:t>and</a:t>
            </a:r>
            <a:r>
              <a:rPr lang="en-US" spc="-75" dirty="0">
                <a:solidFill>
                  <a:srgbClr val="FF0000"/>
                </a:solidFill>
                <a:latin typeface="Times New Roman"/>
                <a:cs typeface="Times New Roman"/>
              </a:rPr>
              <a:t> </a:t>
            </a:r>
            <a:r>
              <a:rPr lang="en-US" spc="-10" dirty="0">
                <a:solidFill>
                  <a:srgbClr val="FF0000"/>
                </a:solidFill>
                <a:latin typeface="Times New Roman"/>
                <a:cs typeface="Times New Roman"/>
              </a:rPr>
              <a:t>transmission</a:t>
            </a:r>
            <a:endParaRPr lang="en-US" dirty="0">
              <a:solidFill>
                <a:srgbClr val="FF0000"/>
              </a:solidFill>
              <a:latin typeface="Times New Roman"/>
              <a:cs typeface="Times New Roman"/>
            </a:endParaRPr>
          </a:p>
          <a:p>
            <a:pPr marL="250190" marR="6985" indent="-238125" algn="just">
              <a:lnSpc>
                <a:spcPct val="150000"/>
              </a:lnSpc>
              <a:spcBef>
                <a:spcPts val="220"/>
              </a:spcBef>
              <a:buFont typeface="Wingdings"/>
              <a:buChar char=""/>
              <a:tabLst>
                <a:tab pos="250190" algn="l"/>
              </a:tabLst>
            </a:pPr>
            <a:r>
              <a:rPr lang="en-US" dirty="0">
                <a:latin typeface="Times New Roman"/>
                <a:cs typeface="Times New Roman"/>
              </a:rPr>
              <a:t>The</a:t>
            </a:r>
            <a:r>
              <a:rPr lang="en-US" spc="-5" dirty="0">
                <a:latin typeface="Times New Roman"/>
                <a:cs typeface="Times New Roman"/>
              </a:rPr>
              <a:t> </a:t>
            </a:r>
            <a:r>
              <a:rPr lang="en-US" dirty="0">
                <a:latin typeface="Times New Roman"/>
                <a:cs typeface="Times New Roman"/>
              </a:rPr>
              <a:t>collected</a:t>
            </a:r>
            <a:r>
              <a:rPr lang="en-US" spc="-15" dirty="0">
                <a:latin typeface="Times New Roman"/>
                <a:cs typeface="Times New Roman"/>
              </a:rPr>
              <a:t> </a:t>
            </a:r>
            <a:r>
              <a:rPr lang="en-US" dirty="0">
                <a:latin typeface="Times New Roman"/>
                <a:cs typeface="Times New Roman"/>
              </a:rPr>
              <a:t>data may</a:t>
            </a:r>
            <a:r>
              <a:rPr lang="en-US" spc="-45" dirty="0">
                <a:latin typeface="Times New Roman"/>
                <a:cs typeface="Times New Roman"/>
              </a:rPr>
              <a:t> </a:t>
            </a:r>
            <a:r>
              <a:rPr lang="en-US" dirty="0">
                <a:latin typeface="Times New Roman"/>
                <a:cs typeface="Times New Roman"/>
              </a:rPr>
              <a:t>be</a:t>
            </a:r>
            <a:r>
              <a:rPr lang="en-US" spc="-5" dirty="0">
                <a:latin typeface="Times New Roman"/>
                <a:cs typeface="Times New Roman"/>
              </a:rPr>
              <a:t> </a:t>
            </a:r>
            <a:r>
              <a:rPr lang="en-US" dirty="0">
                <a:solidFill>
                  <a:srgbClr val="FF0000"/>
                </a:solidFill>
                <a:latin typeface="Times New Roman"/>
                <a:cs typeface="Times New Roman"/>
              </a:rPr>
              <a:t>stored</a:t>
            </a:r>
            <a:r>
              <a:rPr lang="en-US" spc="10" dirty="0">
                <a:solidFill>
                  <a:srgbClr val="FF0000"/>
                </a:solidFill>
                <a:latin typeface="Times New Roman"/>
                <a:cs typeface="Times New Roman"/>
              </a:rPr>
              <a:t> </a:t>
            </a:r>
            <a:r>
              <a:rPr lang="en-US" dirty="0">
                <a:solidFill>
                  <a:srgbClr val="FF0000"/>
                </a:solidFill>
                <a:latin typeface="Times New Roman"/>
                <a:cs typeface="Times New Roman"/>
              </a:rPr>
              <a:t>directly</a:t>
            </a:r>
            <a:r>
              <a:rPr lang="en-US" spc="-35" dirty="0">
                <a:solidFill>
                  <a:srgbClr val="FF0000"/>
                </a:solidFill>
                <a:latin typeface="Times New Roman"/>
                <a:cs typeface="Times New Roman"/>
              </a:rPr>
              <a:t> </a:t>
            </a:r>
            <a:r>
              <a:rPr lang="en-US" spc="-25" dirty="0">
                <a:solidFill>
                  <a:srgbClr val="FF0000"/>
                </a:solidFill>
                <a:latin typeface="Times New Roman"/>
                <a:cs typeface="Times New Roman"/>
              </a:rPr>
              <a:t>in </a:t>
            </a:r>
            <a:r>
              <a:rPr lang="en-US" dirty="0">
                <a:solidFill>
                  <a:srgbClr val="FF0000"/>
                </a:solidFill>
                <a:latin typeface="Times New Roman"/>
                <a:cs typeface="Times New Roman"/>
              </a:rPr>
              <a:t>the</a:t>
            </a:r>
            <a:r>
              <a:rPr lang="en-US" spc="250" dirty="0">
                <a:solidFill>
                  <a:srgbClr val="FF0000"/>
                </a:solidFill>
                <a:latin typeface="Times New Roman"/>
                <a:cs typeface="Times New Roman"/>
              </a:rPr>
              <a:t> </a:t>
            </a:r>
            <a:r>
              <a:rPr lang="en-US" dirty="0">
                <a:solidFill>
                  <a:srgbClr val="FF0000"/>
                </a:solidFill>
                <a:latin typeface="Times New Roman"/>
                <a:cs typeface="Times New Roman"/>
              </a:rPr>
              <a:t>system</a:t>
            </a:r>
            <a:r>
              <a:rPr lang="en-US" spc="245" dirty="0">
                <a:latin typeface="Times New Roman"/>
                <a:cs typeface="Times New Roman"/>
              </a:rPr>
              <a:t> </a:t>
            </a:r>
            <a:r>
              <a:rPr lang="en-US" dirty="0">
                <a:latin typeface="Times New Roman"/>
                <a:cs typeface="Times New Roman"/>
              </a:rPr>
              <a:t>or</a:t>
            </a:r>
            <a:r>
              <a:rPr lang="en-US" spc="275" dirty="0">
                <a:latin typeface="Times New Roman"/>
                <a:cs typeface="Times New Roman"/>
              </a:rPr>
              <a:t> </a:t>
            </a:r>
            <a:r>
              <a:rPr lang="en-US" dirty="0">
                <a:latin typeface="Times New Roman"/>
                <a:cs typeface="Times New Roman"/>
              </a:rPr>
              <a:t>may</a:t>
            </a:r>
            <a:r>
              <a:rPr lang="en-US" spc="215" dirty="0">
                <a:latin typeface="Times New Roman"/>
                <a:cs typeface="Times New Roman"/>
              </a:rPr>
              <a:t> </a:t>
            </a:r>
            <a:r>
              <a:rPr lang="en-US" dirty="0">
                <a:latin typeface="Times New Roman"/>
                <a:cs typeface="Times New Roman"/>
              </a:rPr>
              <a:t>be</a:t>
            </a:r>
            <a:r>
              <a:rPr lang="en-US" spc="250" dirty="0">
                <a:latin typeface="Times New Roman"/>
                <a:cs typeface="Times New Roman"/>
              </a:rPr>
              <a:t> </a:t>
            </a:r>
            <a:r>
              <a:rPr lang="en-US" dirty="0">
                <a:solidFill>
                  <a:srgbClr val="FF0000"/>
                </a:solidFill>
                <a:latin typeface="Times New Roman"/>
                <a:cs typeface="Times New Roman"/>
              </a:rPr>
              <a:t>transmitted</a:t>
            </a:r>
            <a:r>
              <a:rPr lang="en-US" spc="275" dirty="0">
                <a:solidFill>
                  <a:srgbClr val="FF0000"/>
                </a:solidFill>
                <a:latin typeface="Times New Roman"/>
                <a:cs typeface="Times New Roman"/>
              </a:rPr>
              <a:t> </a:t>
            </a:r>
            <a:r>
              <a:rPr lang="en-US" dirty="0">
                <a:solidFill>
                  <a:srgbClr val="FF0000"/>
                </a:solidFill>
                <a:latin typeface="Times New Roman"/>
                <a:cs typeface="Times New Roman"/>
              </a:rPr>
              <a:t>to</a:t>
            </a:r>
            <a:r>
              <a:rPr lang="en-US" spc="254" dirty="0">
                <a:solidFill>
                  <a:srgbClr val="FF0000"/>
                </a:solidFill>
                <a:latin typeface="Times New Roman"/>
                <a:cs typeface="Times New Roman"/>
              </a:rPr>
              <a:t> </a:t>
            </a:r>
            <a:r>
              <a:rPr lang="en-US" spc="-20" dirty="0">
                <a:solidFill>
                  <a:srgbClr val="FF0000"/>
                </a:solidFill>
                <a:latin typeface="Times New Roman"/>
                <a:cs typeface="Times New Roman"/>
              </a:rPr>
              <a:t>some </a:t>
            </a:r>
            <a:r>
              <a:rPr lang="en-US" dirty="0">
                <a:solidFill>
                  <a:srgbClr val="FF0000"/>
                </a:solidFill>
                <a:latin typeface="Times New Roman"/>
                <a:cs typeface="Times New Roman"/>
              </a:rPr>
              <a:t>other</a:t>
            </a:r>
            <a:r>
              <a:rPr lang="en-US" spc="15" dirty="0">
                <a:solidFill>
                  <a:srgbClr val="FF0000"/>
                </a:solidFill>
                <a:latin typeface="Times New Roman"/>
                <a:cs typeface="Times New Roman"/>
              </a:rPr>
              <a:t> </a:t>
            </a:r>
            <a:r>
              <a:rPr lang="en-US" dirty="0">
                <a:solidFill>
                  <a:srgbClr val="FF0000"/>
                </a:solidFill>
                <a:latin typeface="Times New Roman"/>
                <a:cs typeface="Times New Roman"/>
              </a:rPr>
              <a:t>systems </a:t>
            </a:r>
            <a:r>
              <a:rPr lang="en-US" dirty="0">
                <a:latin typeface="Times New Roman"/>
                <a:cs typeface="Times New Roman"/>
              </a:rPr>
              <a:t>or</a:t>
            </a:r>
            <a:r>
              <a:rPr lang="en-US" spc="10" dirty="0">
                <a:latin typeface="Times New Roman"/>
                <a:cs typeface="Times New Roman"/>
              </a:rPr>
              <a:t> </a:t>
            </a:r>
            <a:r>
              <a:rPr lang="en-US" dirty="0">
                <a:solidFill>
                  <a:srgbClr val="FF0000"/>
                </a:solidFill>
                <a:latin typeface="Times New Roman"/>
                <a:cs typeface="Times New Roman"/>
              </a:rPr>
              <a:t>it</a:t>
            </a:r>
            <a:r>
              <a:rPr lang="en-US" spc="25" dirty="0">
                <a:solidFill>
                  <a:srgbClr val="FF0000"/>
                </a:solidFill>
                <a:latin typeface="Times New Roman"/>
                <a:cs typeface="Times New Roman"/>
              </a:rPr>
              <a:t> </a:t>
            </a:r>
            <a:r>
              <a:rPr lang="en-US" dirty="0">
                <a:solidFill>
                  <a:srgbClr val="FF0000"/>
                </a:solidFill>
                <a:latin typeface="Times New Roman"/>
                <a:cs typeface="Times New Roman"/>
              </a:rPr>
              <a:t>may</a:t>
            </a:r>
            <a:r>
              <a:rPr lang="en-US" spc="-30" dirty="0">
                <a:solidFill>
                  <a:srgbClr val="FF0000"/>
                </a:solidFill>
                <a:latin typeface="Times New Roman"/>
                <a:cs typeface="Times New Roman"/>
              </a:rPr>
              <a:t> </a:t>
            </a:r>
            <a:r>
              <a:rPr lang="en-US" dirty="0">
                <a:solidFill>
                  <a:srgbClr val="FF0000"/>
                </a:solidFill>
                <a:latin typeface="Times New Roman"/>
                <a:cs typeface="Times New Roman"/>
              </a:rPr>
              <a:t>be</a:t>
            </a:r>
            <a:r>
              <a:rPr lang="en-US" spc="10" dirty="0">
                <a:solidFill>
                  <a:srgbClr val="FF0000"/>
                </a:solidFill>
                <a:latin typeface="Times New Roman"/>
                <a:cs typeface="Times New Roman"/>
              </a:rPr>
              <a:t> </a:t>
            </a:r>
            <a:r>
              <a:rPr lang="en-US" dirty="0">
                <a:solidFill>
                  <a:srgbClr val="FF0000"/>
                </a:solidFill>
                <a:latin typeface="Times New Roman"/>
                <a:cs typeface="Times New Roman"/>
              </a:rPr>
              <a:t>processed</a:t>
            </a:r>
            <a:r>
              <a:rPr lang="en-US" spc="25" dirty="0">
                <a:solidFill>
                  <a:srgbClr val="FF0000"/>
                </a:solidFill>
                <a:latin typeface="Times New Roman"/>
                <a:cs typeface="Times New Roman"/>
              </a:rPr>
              <a:t> </a:t>
            </a:r>
            <a:r>
              <a:rPr lang="en-US" dirty="0">
                <a:solidFill>
                  <a:srgbClr val="FF0000"/>
                </a:solidFill>
                <a:latin typeface="Times New Roman"/>
                <a:cs typeface="Times New Roman"/>
              </a:rPr>
              <a:t>by</a:t>
            </a:r>
            <a:r>
              <a:rPr lang="en-US" spc="-30" dirty="0">
                <a:solidFill>
                  <a:srgbClr val="FF0000"/>
                </a:solidFill>
                <a:latin typeface="Times New Roman"/>
                <a:cs typeface="Times New Roman"/>
              </a:rPr>
              <a:t> </a:t>
            </a:r>
            <a:r>
              <a:rPr lang="en-US" spc="-25" dirty="0">
                <a:solidFill>
                  <a:srgbClr val="FF0000"/>
                </a:solidFill>
                <a:latin typeface="Times New Roman"/>
                <a:cs typeface="Times New Roman"/>
              </a:rPr>
              <a:t>the </a:t>
            </a:r>
            <a:r>
              <a:rPr lang="en-US" dirty="0">
                <a:solidFill>
                  <a:srgbClr val="FF0000"/>
                </a:solidFill>
                <a:latin typeface="Times New Roman"/>
                <a:cs typeface="Times New Roman"/>
              </a:rPr>
              <a:t>system</a:t>
            </a:r>
            <a:r>
              <a:rPr lang="en-US" spc="210" dirty="0">
                <a:latin typeface="Times New Roman"/>
                <a:cs typeface="Times New Roman"/>
              </a:rPr>
              <a:t> </a:t>
            </a:r>
            <a:r>
              <a:rPr lang="en-US" dirty="0">
                <a:latin typeface="Times New Roman"/>
                <a:cs typeface="Times New Roman"/>
              </a:rPr>
              <a:t>or</a:t>
            </a:r>
            <a:r>
              <a:rPr lang="en-US" spc="225" dirty="0">
                <a:latin typeface="Times New Roman"/>
                <a:cs typeface="Times New Roman"/>
              </a:rPr>
              <a:t> </a:t>
            </a:r>
            <a:r>
              <a:rPr lang="en-US" dirty="0">
                <a:latin typeface="Times New Roman"/>
                <a:cs typeface="Times New Roman"/>
              </a:rPr>
              <a:t>it</a:t>
            </a:r>
            <a:r>
              <a:rPr lang="en-US" spc="215" dirty="0">
                <a:latin typeface="Times New Roman"/>
                <a:cs typeface="Times New Roman"/>
              </a:rPr>
              <a:t> </a:t>
            </a:r>
            <a:r>
              <a:rPr lang="en-US" dirty="0">
                <a:solidFill>
                  <a:srgbClr val="FF0000"/>
                </a:solidFill>
                <a:latin typeface="Times New Roman"/>
                <a:cs typeface="Times New Roman"/>
              </a:rPr>
              <a:t>may</a:t>
            </a:r>
            <a:r>
              <a:rPr lang="en-US" spc="185" dirty="0">
                <a:solidFill>
                  <a:srgbClr val="FF0000"/>
                </a:solidFill>
                <a:latin typeface="Times New Roman"/>
                <a:cs typeface="Times New Roman"/>
              </a:rPr>
              <a:t> </a:t>
            </a:r>
            <a:r>
              <a:rPr lang="en-US" dirty="0">
                <a:solidFill>
                  <a:srgbClr val="FF0000"/>
                </a:solidFill>
                <a:latin typeface="Times New Roman"/>
                <a:cs typeface="Times New Roman"/>
              </a:rPr>
              <a:t>be</a:t>
            </a:r>
            <a:r>
              <a:rPr lang="en-US" spc="220" dirty="0">
                <a:solidFill>
                  <a:srgbClr val="FF0000"/>
                </a:solidFill>
                <a:latin typeface="Times New Roman"/>
                <a:cs typeface="Times New Roman"/>
              </a:rPr>
              <a:t> </a:t>
            </a:r>
            <a:r>
              <a:rPr lang="en-US" dirty="0">
                <a:solidFill>
                  <a:srgbClr val="FF0000"/>
                </a:solidFill>
                <a:latin typeface="Times New Roman"/>
                <a:cs typeface="Times New Roman"/>
              </a:rPr>
              <a:t>deleted</a:t>
            </a:r>
            <a:r>
              <a:rPr lang="en-US" spc="235" dirty="0">
                <a:solidFill>
                  <a:srgbClr val="FF0000"/>
                </a:solidFill>
                <a:latin typeface="Times New Roman"/>
                <a:cs typeface="Times New Roman"/>
              </a:rPr>
              <a:t> </a:t>
            </a:r>
            <a:r>
              <a:rPr lang="en-US" dirty="0">
                <a:solidFill>
                  <a:srgbClr val="FF0000"/>
                </a:solidFill>
                <a:latin typeface="Times New Roman"/>
                <a:cs typeface="Times New Roman"/>
              </a:rPr>
              <a:t>instantly</a:t>
            </a:r>
            <a:r>
              <a:rPr lang="en-US" spc="185" dirty="0">
                <a:solidFill>
                  <a:srgbClr val="FF0000"/>
                </a:solidFill>
                <a:latin typeface="Times New Roman"/>
                <a:cs typeface="Times New Roman"/>
              </a:rPr>
              <a:t> </a:t>
            </a:r>
            <a:r>
              <a:rPr lang="en-US" spc="-10" dirty="0">
                <a:latin typeface="Times New Roman"/>
                <a:cs typeface="Times New Roman"/>
              </a:rPr>
              <a:t>after </a:t>
            </a:r>
            <a:r>
              <a:rPr lang="en-US" dirty="0">
                <a:latin typeface="Times New Roman"/>
                <a:cs typeface="Times New Roman"/>
              </a:rPr>
              <a:t>giving</a:t>
            </a:r>
            <a:r>
              <a:rPr lang="en-US" spc="-60" dirty="0">
                <a:latin typeface="Times New Roman"/>
                <a:cs typeface="Times New Roman"/>
              </a:rPr>
              <a:t> </a:t>
            </a:r>
            <a:r>
              <a:rPr lang="en-US" dirty="0">
                <a:latin typeface="Times New Roman"/>
                <a:cs typeface="Times New Roman"/>
              </a:rPr>
              <a:t>a</a:t>
            </a:r>
            <a:r>
              <a:rPr lang="en-US" spc="-80" dirty="0">
                <a:latin typeface="Times New Roman"/>
                <a:cs typeface="Times New Roman"/>
              </a:rPr>
              <a:t> </a:t>
            </a:r>
            <a:r>
              <a:rPr lang="en-US" dirty="0">
                <a:latin typeface="Times New Roman"/>
                <a:cs typeface="Times New Roman"/>
              </a:rPr>
              <a:t>meaningful</a:t>
            </a:r>
            <a:r>
              <a:rPr lang="en-US" spc="15" dirty="0">
                <a:latin typeface="Times New Roman"/>
                <a:cs typeface="Times New Roman"/>
              </a:rPr>
              <a:t> </a:t>
            </a:r>
            <a:r>
              <a:rPr lang="en-US" spc="-10" dirty="0">
                <a:latin typeface="Times New Roman"/>
                <a:cs typeface="Times New Roman"/>
              </a:rPr>
              <a:t>representation</a:t>
            </a:r>
            <a:endParaRPr lang="en-US" dirty="0">
              <a:latin typeface="Times New Roman"/>
              <a:cs typeface="Times New Roman"/>
            </a:endParaRPr>
          </a:p>
        </p:txBody>
      </p:sp>
    </p:spTree>
    <p:extLst>
      <p:ext uri="{BB962C8B-B14F-4D97-AF65-F5344CB8AC3E}">
        <p14:creationId xmlns:p14="http://schemas.microsoft.com/office/powerpoint/2010/main" val="70168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700">
              <a:lnSpc>
                <a:spcPct val="100000"/>
              </a:lnSpc>
              <a:spcBef>
                <a:spcPts val="110"/>
              </a:spcBef>
            </a:pPr>
            <a:r>
              <a:rPr lang="en-US" b="1" dirty="0">
                <a:latin typeface="Times New Roman"/>
                <a:cs typeface="Times New Roman"/>
              </a:rPr>
              <a:t>Purpose</a:t>
            </a:r>
            <a:r>
              <a:rPr lang="en-US" b="1" spc="-55" dirty="0">
                <a:latin typeface="Times New Roman"/>
                <a:cs typeface="Times New Roman"/>
              </a:rPr>
              <a:t> </a:t>
            </a:r>
            <a:r>
              <a:rPr lang="en-US" b="1" dirty="0">
                <a:latin typeface="Times New Roman"/>
                <a:cs typeface="Times New Roman"/>
              </a:rPr>
              <a:t>of</a:t>
            </a:r>
            <a:r>
              <a:rPr lang="en-US" b="1" spc="-10" dirty="0">
                <a:latin typeface="Times New Roman"/>
                <a:cs typeface="Times New Roman"/>
              </a:rPr>
              <a:t> </a:t>
            </a:r>
            <a:r>
              <a:rPr lang="en-US" b="1" dirty="0">
                <a:latin typeface="Times New Roman"/>
                <a:cs typeface="Times New Roman"/>
              </a:rPr>
              <a:t>Embedded</a:t>
            </a:r>
            <a:r>
              <a:rPr lang="en-US" b="1" spc="-45" dirty="0">
                <a:latin typeface="Times New Roman"/>
                <a:cs typeface="Times New Roman"/>
              </a:rPr>
              <a:t> </a:t>
            </a:r>
            <a:r>
              <a:rPr lang="en-US" b="1" dirty="0">
                <a:latin typeface="Times New Roman"/>
                <a:cs typeface="Times New Roman"/>
              </a:rPr>
              <a:t>Systems</a:t>
            </a:r>
            <a:r>
              <a:rPr lang="en-US" b="1" spc="-50" dirty="0">
                <a:latin typeface="Times New Roman"/>
                <a:cs typeface="Times New Roman"/>
              </a:rPr>
              <a:t> </a:t>
            </a:r>
            <a:r>
              <a:rPr lang="en-US" b="1" dirty="0">
                <a:latin typeface="Times New Roman"/>
                <a:cs typeface="Times New Roman"/>
              </a:rPr>
              <a:t>–</a:t>
            </a:r>
            <a:r>
              <a:rPr lang="en-US" b="1" spc="-30" dirty="0">
                <a:latin typeface="Times New Roman"/>
                <a:cs typeface="Times New Roman"/>
              </a:rPr>
              <a:t> </a:t>
            </a:r>
            <a:r>
              <a:rPr lang="en-US" b="1" dirty="0">
                <a:latin typeface="Times New Roman"/>
                <a:cs typeface="Times New Roman"/>
              </a:rPr>
              <a:t>Data</a:t>
            </a:r>
            <a:r>
              <a:rPr lang="en-US" b="1" spc="-35" dirty="0">
                <a:latin typeface="Times New Roman"/>
                <a:cs typeface="Times New Roman"/>
              </a:rPr>
              <a:t> </a:t>
            </a:r>
            <a:r>
              <a:rPr lang="en-US" b="1" spc="-10" dirty="0">
                <a:latin typeface="Times New Roman"/>
                <a:cs typeface="Times New Roman"/>
              </a:rPr>
              <a:t>Communication</a:t>
            </a:r>
            <a:endParaRPr lang="en-US" dirty="0">
              <a:latin typeface="Times New Roman"/>
              <a:cs typeface="Times New Roman"/>
            </a:endParaRPr>
          </a:p>
        </p:txBody>
      </p:sp>
      <p:sp>
        <p:nvSpPr>
          <p:cNvPr id="3" name="Content Placeholder 2"/>
          <p:cNvSpPr>
            <a:spLocks noGrp="1"/>
          </p:cNvSpPr>
          <p:nvPr>
            <p:ph idx="1"/>
          </p:nvPr>
        </p:nvSpPr>
        <p:spPr/>
        <p:txBody>
          <a:bodyPr>
            <a:normAutofit fontScale="77500" lnSpcReduction="20000"/>
          </a:bodyPr>
          <a:lstStyle/>
          <a:p>
            <a:pPr marL="250190" marR="1228090" indent="-238125" algn="just">
              <a:lnSpc>
                <a:spcPct val="150000"/>
              </a:lnSpc>
              <a:spcBef>
                <a:spcPts val="1945"/>
              </a:spcBef>
              <a:buFont typeface="Wingdings"/>
              <a:buChar char=""/>
              <a:tabLst>
                <a:tab pos="250190" algn="l"/>
              </a:tabLst>
            </a:pPr>
            <a:r>
              <a:rPr lang="en-US" dirty="0" smtClean="0">
                <a:latin typeface="Times New Roman"/>
                <a:cs typeface="Times New Roman"/>
              </a:rPr>
              <a:t>Embedded</a:t>
            </a:r>
            <a:r>
              <a:rPr lang="en-US" spc="440" dirty="0" smtClean="0">
                <a:latin typeface="Times New Roman"/>
                <a:cs typeface="Times New Roman"/>
              </a:rPr>
              <a:t>  </a:t>
            </a:r>
            <a:r>
              <a:rPr lang="en-US" dirty="0">
                <a:latin typeface="Times New Roman"/>
                <a:cs typeface="Times New Roman"/>
              </a:rPr>
              <a:t>Data</a:t>
            </a:r>
            <a:r>
              <a:rPr lang="en-US" spc="430" dirty="0">
                <a:latin typeface="Times New Roman"/>
                <a:cs typeface="Times New Roman"/>
              </a:rPr>
              <a:t>  </a:t>
            </a:r>
            <a:r>
              <a:rPr lang="en-US" dirty="0">
                <a:latin typeface="Times New Roman"/>
                <a:cs typeface="Times New Roman"/>
              </a:rPr>
              <a:t>communication</a:t>
            </a:r>
            <a:r>
              <a:rPr lang="en-US" spc="445" dirty="0">
                <a:latin typeface="Times New Roman"/>
                <a:cs typeface="Times New Roman"/>
              </a:rPr>
              <a:t>  </a:t>
            </a:r>
            <a:r>
              <a:rPr lang="en-US" dirty="0">
                <a:latin typeface="Times New Roman"/>
                <a:cs typeface="Times New Roman"/>
              </a:rPr>
              <a:t>systems</a:t>
            </a:r>
            <a:r>
              <a:rPr lang="en-US" spc="445" dirty="0">
                <a:latin typeface="Times New Roman"/>
                <a:cs typeface="Times New Roman"/>
              </a:rPr>
              <a:t>  </a:t>
            </a:r>
            <a:r>
              <a:rPr lang="en-US" spc="-25" dirty="0">
                <a:latin typeface="Times New Roman"/>
                <a:cs typeface="Times New Roman"/>
              </a:rPr>
              <a:t>are </a:t>
            </a:r>
            <a:r>
              <a:rPr lang="en-US" dirty="0">
                <a:latin typeface="Times New Roman"/>
                <a:cs typeface="Times New Roman"/>
              </a:rPr>
              <a:t>deployed</a:t>
            </a:r>
            <a:r>
              <a:rPr lang="en-US" spc="110" dirty="0">
                <a:latin typeface="Times New Roman"/>
                <a:cs typeface="Times New Roman"/>
              </a:rPr>
              <a:t>  </a:t>
            </a:r>
            <a:r>
              <a:rPr lang="en-US" dirty="0">
                <a:latin typeface="Times New Roman"/>
                <a:cs typeface="Times New Roman"/>
              </a:rPr>
              <a:t>in</a:t>
            </a:r>
            <a:r>
              <a:rPr lang="en-US" spc="95" dirty="0">
                <a:latin typeface="Times New Roman"/>
                <a:cs typeface="Times New Roman"/>
              </a:rPr>
              <a:t>  </a:t>
            </a:r>
            <a:r>
              <a:rPr lang="en-US" dirty="0">
                <a:latin typeface="Times New Roman"/>
                <a:cs typeface="Times New Roman"/>
              </a:rPr>
              <a:t>applications</a:t>
            </a:r>
            <a:r>
              <a:rPr lang="en-US" spc="95" dirty="0">
                <a:latin typeface="Times New Roman"/>
                <a:cs typeface="Times New Roman"/>
              </a:rPr>
              <a:t>  </a:t>
            </a:r>
            <a:r>
              <a:rPr lang="en-US" dirty="0">
                <a:latin typeface="Times New Roman"/>
                <a:cs typeface="Times New Roman"/>
              </a:rPr>
              <a:t>ranging</a:t>
            </a:r>
            <a:r>
              <a:rPr lang="en-US" spc="100" dirty="0">
                <a:latin typeface="Times New Roman"/>
                <a:cs typeface="Times New Roman"/>
              </a:rPr>
              <a:t>  </a:t>
            </a:r>
            <a:r>
              <a:rPr lang="en-US" dirty="0">
                <a:latin typeface="Times New Roman"/>
                <a:cs typeface="Times New Roman"/>
              </a:rPr>
              <a:t>from</a:t>
            </a:r>
            <a:r>
              <a:rPr lang="en-US" spc="80" dirty="0">
                <a:latin typeface="Times New Roman"/>
                <a:cs typeface="Times New Roman"/>
              </a:rPr>
              <a:t>  </a:t>
            </a:r>
            <a:r>
              <a:rPr lang="en-US" spc="-10" dirty="0">
                <a:solidFill>
                  <a:srgbClr val="FF0000"/>
                </a:solidFill>
                <a:latin typeface="Times New Roman"/>
                <a:cs typeface="Times New Roman"/>
              </a:rPr>
              <a:t>complex </a:t>
            </a:r>
            <a:r>
              <a:rPr lang="en-US" dirty="0">
                <a:solidFill>
                  <a:srgbClr val="FF0000"/>
                </a:solidFill>
                <a:latin typeface="Times New Roman"/>
                <a:cs typeface="Times New Roman"/>
              </a:rPr>
              <a:t>satellite</a:t>
            </a:r>
            <a:r>
              <a:rPr lang="en-US" spc="465" dirty="0">
                <a:solidFill>
                  <a:srgbClr val="FF0000"/>
                </a:solidFill>
                <a:latin typeface="Times New Roman"/>
                <a:cs typeface="Times New Roman"/>
              </a:rPr>
              <a:t> </a:t>
            </a:r>
            <a:r>
              <a:rPr lang="en-US" dirty="0">
                <a:solidFill>
                  <a:srgbClr val="FF0000"/>
                </a:solidFill>
                <a:latin typeface="Times New Roman"/>
                <a:cs typeface="Times New Roman"/>
              </a:rPr>
              <a:t>communication</a:t>
            </a:r>
            <a:r>
              <a:rPr lang="en-US" spc="490" dirty="0">
                <a:solidFill>
                  <a:srgbClr val="FF0000"/>
                </a:solidFill>
                <a:latin typeface="Times New Roman"/>
                <a:cs typeface="Times New Roman"/>
              </a:rPr>
              <a:t> </a:t>
            </a:r>
            <a:r>
              <a:rPr lang="en-US" dirty="0">
                <a:solidFill>
                  <a:srgbClr val="FF0000"/>
                </a:solidFill>
                <a:latin typeface="Times New Roman"/>
                <a:cs typeface="Times New Roman"/>
              </a:rPr>
              <a:t>systems</a:t>
            </a:r>
            <a:r>
              <a:rPr lang="en-US" spc="475" dirty="0">
                <a:solidFill>
                  <a:srgbClr val="FF0000"/>
                </a:solidFill>
                <a:latin typeface="Times New Roman"/>
                <a:cs typeface="Times New Roman"/>
              </a:rPr>
              <a:t> </a:t>
            </a:r>
            <a:r>
              <a:rPr lang="en-US" dirty="0">
                <a:solidFill>
                  <a:srgbClr val="FF0000"/>
                </a:solidFill>
                <a:latin typeface="Times New Roman"/>
                <a:cs typeface="Times New Roman"/>
              </a:rPr>
              <a:t>to</a:t>
            </a:r>
            <a:r>
              <a:rPr lang="en-US" spc="480" dirty="0">
                <a:solidFill>
                  <a:srgbClr val="FF0000"/>
                </a:solidFill>
                <a:latin typeface="Times New Roman"/>
                <a:cs typeface="Times New Roman"/>
              </a:rPr>
              <a:t> </a:t>
            </a:r>
            <a:r>
              <a:rPr lang="en-US" dirty="0">
                <a:solidFill>
                  <a:srgbClr val="FF0000"/>
                </a:solidFill>
                <a:latin typeface="Times New Roman"/>
                <a:cs typeface="Times New Roman"/>
              </a:rPr>
              <a:t>simple</a:t>
            </a:r>
            <a:r>
              <a:rPr lang="en-US" spc="465" dirty="0">
                <a:solidFill>
                  <a:srgbClr val="FF0000"/>
                </a:solidFill>
                <a:latin typeface="Times New Roman"/>
                <a:cs typeface="Times New Roman"/>
              </a:rPr>
              <a:t> </a:t>
            </a:r>
            <a:r>
              <a:rPr lang="en-US" spc="-20" dirty="0">
                <a:solidFill>
                  <a:srgbClr val="FF0000"/>
                </a:solidFill>
                <a:latin typeface="Times New Roman"/>
                <a:cs typeface="Times New Roman"/>
              </a:rPr>
              <a:t>home </a:t>
            </a:r>
            <a:r>
              <a:rPr lang="en-US" dirty="0">
                <a:solidFill>
                  <a:srgbClr val="FF0000"/>
                </a:solidFill>
                <a:latin typeface="Times New Roman"/>
                <a:cs typeface="Times New Roman"/>
              </a:rPr>
              <a:t>networking</a:t>
            </a:r>
            <a:r>
              <a:rPr lang="en-US" spc="-45" dirty="0">
                <a:solidFill>
                  <a:srgbClr val="FF0000"/>
                </a:solidFill>
                <a:latin typeface="Times New Roman"/>
                <a:cs typeface="Times New Roman"/>
              </a:rPr>
              <a:t> </a:t>
            </a:r>
            <a:r>
              <a:rPr lang="en-US" spc="-10" dirty="0">
                <a:solidFill>
                  <a:srgbClr val="FF0000"/>
                </a:solidFill>
                <a:latin typeface="Times New Roman"/>
                <a:cs typeface="Times New Roman"/>
              </a:rPr>
              <a:t>systems</a:t>
            </a:r>
            <a:endParaRPr lang="en-US" dirty="0">
              <a:solidFill>
                <a:srgbClr val="FF0000"/>
              </a:solidFill>
              <a:latin typeface="Times New Roman"/>
              <a:cs typeface="Times New Roman"/>
            </a:endParaRPr>
          </a:p>
          <a:p>
            <a:pPr marL="250190" marR="1228090" indent="-238125" algn="just">
              <a:lnSpc>
                <a:spcPct val="150000"/>
              </a:lnSpc>
              <a:spcBef>
                <a:spcPts val="220"/>
              </a:spcBef>
              <a:buFont typeface="Wingdings"/>
              <a:buChar char=""/>
              <a:tabLst>
                <a:tab pos="250190" algn="l"/>
              </a:tabLst>
            </a:pPr>
            <a:r>
              <a:rPr lang="en-US" dirty="0">
                <a:latin typeface="Times New Roman"/>
                <a:cs typeface="Times New Roman"/>
              </a:rPr>
              <a:t>Embedded</a:t>
            </a:r>
            <a:r>
              <a:rPr lang="en-US" spc="440" dirty="0">
                <a:latin typeface="Times New Roman"/>
                <a:cs typeface="Times New Roman"/>
              </a:rPr>
              <a:t>  </a:t>
            </a:r>
            <a:r>
              <a:rPr lang="en-US" dirty="0">
                <a:latin typeface="Times New Roman"/>
                <a:cs typeface="Times New Roman"/>
              </a:rPr>
              <a:t>Data</a:t>
            </a:r>
            <a:r>
              <a:rPr lang="en-US" spc="430" dirty="0">
                <a:latin typeface="Times New Roman"/>
                <a:cs typeface="Times New Roman"/>
              </a:rPr>
              <a:t>  </a:t>
            </a:r>
            <a:r>
              <a:rPr lang="en-US" dirty="0">
                <a:latin typeface="Times New Roman"/>
                <a:cs typeface="Times New Roman"/>
              </a:rPr>
              <a:t>communication</a:t>
            </a:r>
            <a:r>
              <a:rPr lang="en-US" spc="445" dirty="0">
                <a:latin typeface="Times New Roman"/>
                <a:cs typeface="Times New Roman"/>
              </a:rPr>
              <a:t>  </a:t>
            </a:r>
            <a:r>
              <a:rPr lang="en-US" dirty="0">
                <a:latin typeface="Times New Roman"/>
                <a:cs typeface="Times New Roman"/>
              </a:rPr>
              <a:t>systems</a:t>
            </a:r>
            <a:r>
              <a:rPr lang="en-US" spc="445" dirty="0">
                <a:latin typeface="Times New Roman"/>
                <a:cs typeface="Times New Roman"/>
              </a:rPr>
              <a:t>  </a:t>
            </a:r>
            <a:r>
              <a:rPr lang="en-US" spc="-25" dirty="0">
                <a:latin typeface="Times New Roman"/>
                <a:cs typeface="Times New Roman"/>
              </a:rPr>
              <a:t>are </a:t>
            </a:r>
            <a:r>
              <a:rPr lang="en-US" dirty="0">
                <a:latin typeface="Times New Roman"/>
                <a:cs typeface="Times New Roman"/>
              </a:rPr>
              <a:t>dedicated</a:t>
            </a:r>
            <a:r>
              <a:rPr lang="en-US" spc="-40" dirty="0">
                <a:latin typeface="Times New Roman"/>
                <a:cs typeface="Times New Roman"/>
              </a:rPr>
              <a:t> </a:t>
            </a:r>
            <a:r>
              <a:rPr lang="en-US" dirty="0">
                <a:latin typeface="Times New Roman"/>
                <a:cs typeface="Times New Roman"/>
              </a:rPr>
              <a:t>for</a:t>
            </a:r>
            <a:r>
              <a:rPr lang="en-US" spc="-10" dirty="0">
                <a:latin typeface="Times New Roman"/>
                <a:cs typeface="Times New Roman"/>
              </a:rPr>
              <a:t> </a:t>
            </a:r>
            <a:r>
              <a:rPr lang="en-US" dirty="0">
                <a:latin typeface="Times New Roman"/>
                <a:cs typeface="Times New Roman"/>
              </a:rPr>
              <a:t>data</a:t>
            </a:r>
            <a:r>
              <a:rPr lang="en-US" spc="-50" dirty="0">
                <a:latin typeface="Times New Roman"/>
                <a:cs typeface="Times New Roman"/>
              </a:rPr>
              <a:t> </a:t>
            </a:r>
            <a:r>
              <a:rPr lang="en-US" spc="-10" dirty="0">
                <a:latin typeface="Times New Roman"/>
                <a:cs typeface="Times New Roman"/>
              </a:rPr>
              <a:t>communication</a:t>
            </a:r>
            <a:endParaRPr lang="en-US" dirty="0">
              <a:latin typeface="Times New Roman"/>
              <a:cs typeface="Times New Roman"/>
            </a:endParaRPr>
          </a:p>
          <a:p>
            <a:pPr marL="250190" algn="just">
              <a:lnSpc>
                <a:spcPct val="150000"/>
              </a:lnSpc>
              <a:spcBef>
                <a:spcPts val="290"/>
              </a:spcBef>
            </a:pPr>
            <a:r>
              <a:rPr lang="en-US" dirty="0">
                <a:solidFill>
                  <a:srgbClr val="FF0000"/>
                </a:solidFill>
                <a:latin typeface="Times New Roman"/>
                <a:cs typeface="Times New Roman"/>
              </a:rPr>
              <a:t>The</a:t>
            </a:r>
            <a:r>
              <a:rPr lang="en-US" spc="65" dirty="0">
                <a:solidFill>
                  <a:srgbClr val="FF0000"/>
                </a:solidFill>
                <a:latin typeface="Times New Roman"/>
                <a:cs typeface="Times New Roman"/>
              </a:rPr>
              <a:t>  </a:t>
            </a:r>
            <a:r>
              <a:rPr lang="en-US" dirty="0">
                <a:solidFill>
                  <a:srgbClr val="FF0000"/>
                </a:solidFill>
                <a:latin typeface="Times New Roman"/>
                <a:cs typeface="Times New Roman"/>
              </a:rPr>
              <a:t>data</a:t>
            </a:r>
            <a:r>
              <a:rPr lang="en-US" spc="75" dirty="0">
                <a:solidFill>
                  <a:srgbClr val="FF0000"/>
                </a:solidFill>
                <a:latin typeface="Times New Roman"/>
                <a:cs typeface="Times New Roman"/>
              </a:rPr>
              <a:t>  </a:t>
            </a:r>
            <a:r>
              <a:rPr lang="en-US" dirty="0">
                <a:solidFill>
                  <a:srgbClr val="FF0000"/>
                </a:solidFill>
                <a:latin typeface="Times New Roman"/>
                <a:cs typeface="Times New Roman"/>
              </a:rPr>
              <a:t>communication</a:t>
            </a:r>
            <a:r>
              <a:rPr lang="en-US" spc="75" dirty="0">
                <a:solidFill>
                  <a:srgbClr val="FF0000"/>
                </a:solidFill>
                <a:latin typeface="Times New Roman"/>
                <a:cs typeface="Times New Roman"/>
              </a:rPr>
              <a:t>  </a:t>
            </a:r>
            <a:r>
              <a:rPr lang="en-US" dirty="0">
                <a:solidFill>
                  <a:srgbClr val="FF0000"/>
                </a:solidFill>
                <a:latin typeface="Times New Roman"/>
                <a:cs typeface="Times New Roman"/>
              </a:rPr>
              <a:t>can</a:t>
            </a:r>
            <a:r>
              <a:rPr lang="en-US" spc="65" dirty="0">
                <a:solidFill>
                  <a:srgbClr val="FF0000"/>
                </a:solidFill>
                <a:latin typeface="Times New Roman"/>
                <a:cs typeface="Times New Roman"/>
              </a:rPr>
              <a:t>  </a:t>
            </a:r>
            <a:r>
              <a:rPr lang="en-US" dirty="0">
                <a:solidFill>
                  <a:srgbClr val="FF0000"/>
                </a:solidFill>
                <a:latin typeface="Times New Roman"/>
                <a:cs typeface="Times New Roman"/>
              </a:rPr>
              <a:t>happen</a:t>
            </a:r>
            <a:r>
              <a:rPr lang="en-US" spc="65" dirty="0">
                <a:solidFill>
                  <a:srgbClr val="FF0000"/>
                </a:solidFill>
                <a:latin typeface="Times New Roman"/>
                <a:cs typeface="Times New Roman"/>
              </a:rPr>
              <a:t>  </a:t>
            </a:r>
            <a:r>
              <a:rPr lang="en-US" dirty="0" smtClean="0">
                <a:solidFill>
                  <a:srgbClr val="FF0000"/>
                </a:solidFill>
                <a:latin typeface="Times New Roman"/>
                <a:cs typeface="Times New Roman"/>
              </a:rPr>
              <a:t>through wired interface</a:t>
            </a:r>
            <a:r>
              <a:rPr lang="en-US" spc="85" dirty="0" smtClean="0">
                <a:solidFill>
                  <a:srgbClr val="FF0000"/>
                </a:solidFill>
                <a:latin typeface="Times New Roman"/>
                <a:cs typeface="Times New Roman"/>
              </a:rPr>
              <a:t>  </a:t>
            </a:r>
            <a:r>
              <a:rPr lang="en-US" dirty="0" smtClean="0">
                <a:solidFill>
                  <a:srgbClr val="FF0000"/>
                </a:solidFill>
                <a:latin typeface="Times New Roman"/>
                <a:cs typeface="Times New Roman"/>
              </a:rPr>
              <a:t>(</a:t>
            </a:r>
            <a:r>
              <a:rPr lang="en-US" dirty="0">
                <a:solidFill>
                  <a:srgbClr val="FF0000"/>
                </a:solidFill>
                <a:latin typeface="Times New Roman"/>
                <a:cs typeface="Times New Roman"/>
              </a:rPr>
              <a:t>like</a:t>
            </a:r>
            <a:r>
              <a:rPr lang="en-US" spc="-15" dirty="0">
                <a:solidFill>
                  <a:srgbClr val="FF0000"/>
                </a:solidFill>
                <a:latin typeface="Times New Roman"/>
                <a:cs typeface="Times New Roman"/>
              </a:rPr>
              <a:t> </a:t>
            </a:r>
            <a:r>
              <a:rPr lang="en-US" spc="-25" dirty="0">
                <a:solidFill>
                  <a:srgbClr val="FF0000"/>
                </a:solidFill>
                <a:latin typeface="Times New Roman"/>
                <a:cs typeface="Times New Roman"/>
              </a:rPr>
              <a:t>Wi-</a:t>
            </a:r>
            <a:r>
              <a:rPr lang="en-US" dirty="0">
                <a:solidFill>
                  <a:srgbClr val="FF0000"/>
                </a:solidFill>
                <a:latin typeface="Times New Roman"/>
                <a:cs typeface="Times New Roman"/>
              </a:rPr>
              <a:t>Fi,</a:t>
            </a:r>
            <a:r>
              <a:rPr lang="en-US" spc="5" dirty="0">
                <a:solidFill>
                  <a:srgbClr val="FF0000"/>
                </a:solidFill>
                <a:latin typeface="Times New Roman"/>
                <a:cs typeface="Times New Roman"/>
              </a:rPr>
              <a:t> </a:t>
            </a:r>
            <a:r>
              <a:rPr lang="en-US" dirty="0">
                <a:solidFill>
                  <a:srgbClr val="FF0000"/>
                </a:solidFill>
                <a:latin typeface="Times New Roman"/>
                <a:cs typeface="Times New Roman"/>
              </a:rPr>
              <a:t>GSM,/GPRS,</a:t>
            </a:r>
            <a:r>
              <a:rPr lang="en-US" spc="-15" dirty="0">
                <a:solidFill>
                  <a:srgbClr val="FF0000"/>
                </a:solidFill>
                <a:latin typeface="Times New Roman"/>
                <a:cs typeface="Times New Roman"/>
              </a:rPr>
              <a:t> </a:t>
            </a:r>
            <a:r>
              <a:rPr lang="en-US" dirty="0">
                <a:solidFill>
                  <a:srgbClr val="FF0000"/>
                </a:solidFill>
                <a:latin typeface="Times New Roman"/>
                <a:cs typeface="Times New Roman"/>
              </a:rPr>
              <a:t>Bluetooth,</a:t>
            </a:r>
            <a:r>
              <a:rPr lang="en-US" spc="-65" dirty="0">
                <a:solidFill>
                  <a:srgbClr val="FF0000"/>
                </a:solidFill>
                <a:latin typeface="Times New Roman"/>
                <a:cs typeface="Times New Roman"/>
              </a:rPr>
              <a:t> </a:t>
            </a:r>
            <a:r>
              <a:rPr lang="en-US" dirty="0" err="1">
                <a:solidFill>
                  <a:srgbClr val="FF0000"/>
                </a:solidFill>
                <a:latin typeface="Times New Roman"/>
                <a:cs typeface="Times New Roman"/>
              </a:rPr>
              <a:t>ZigBee</a:t>
            </a:r>
            <a:r>
              <a:rPr lang="en-US" spc="15" dirty="0">
                <a:solidFill>
                  <a:srgbClr val="FF0000"/>
                </a:solidFill>
                <a:latin typeface="Times New Roman"/>
                <a:cs typeface="Times New Roman"/>
              </a:rPr>
              <a:t> </a:t>
            </a:r>
            <a:r>
              <a:rPr lang="en-US" spc="-20" dirty="0" err="1">
                <a:solidFill>
                  <a:srgbClr val="FF0000"/>
                </a:solidFill>
                <a:latin typeface="Times New Roman"/>
                <a:cs typeface="Times New Roman"/>
              </a:rPr>
              <a:t>etc</a:t>
            </a:r>
            <a:r>
              <a:rPr lang="en-US" spc="-20" dirty="0">
                <a:solidFill>
                  <a:srgbClr val="FF0000"/>
                </a:solidFill>
                <a:latin typeface="Times New Roman"/>
                <a:cs typeface="Times New Roman"/>
              </a:rPr>
              <a:t>)</a:t>
            </a:r>
            <a:endParaRPr lang="en-US" dirty="0">
              <a:solidFill>
                <a:srgbClr val="FF0000"/>
              </a:solidFill>
              <a:latin typeface="Times New Roman"/>
              <a:cs typeface="Times New Roman"/>
            </a:endParaRPr>
          </a:p>
          <a:p>
            <a:pPr marL="250190" marR="5080" indent="-238125" algn="just">
              <a:lnSpc>
                <a:spcPct val="150000"/>
              </a:lnSpc>
              <a:spcBef>
                <a:spcPts val="190"/>
              </a:spcBef>
              <a:buFont typeface="Wingdings"/>
              <a:buChar char=""/>
              <a:tabLst>
                <a:tab pos="250190" algn="l"/>
              </a:tabLst>
            </a:pPr>
            <a:r>
              <a:rPr lang="en-US" dirty="0">
                <a:solidFill>
                  <a:srgbClr val="FF0000"/>
                </a:solidFill>
                <a:latin typeface="Times New Roman"/>
                <a:cs typeface="Times New Roman"/>
              </a:rPr>
              <a:t>Network</a:t>
            </a:r>
            <a:r>
              <a:rPr lang="en-US" spc="190" dirty="0">
                <a:solidFill>
                  <a:srgbClr val="FF0000"/>
                </a:solidFill>
                <a:latin typeface="Times New Roman"/>
                <a:cs typeface="Times New Roman"/>
              </a:rPr>
              <a:t> </a:t>
            </a:r>
            <a:r>
              <a:rPr lang="en-US" dirty="0">
                <a:solidFill>
                  <a:srgbClr val="FF0000"/>
                </a:solidFill>
                <a:latin typeface="Times New Roman"/>
                <a:cs typeface="Times New Roman"/>
              </a:rPr>
              <a:t>hubs,</a:t>
            </a:r>
            <a:r>
              <a:rPr lang="en-US" spc="200" dirty="0">
                <a:solidFill>
                  <a:srgbClr val="FF0000"/>
                </a:solidFill>
                <a:latin typeface="Times New Roman"/>
                <a:cs typeface="Times New Roman"/>
              </a:rPr>
              <a:t> </a:t>
            </a:r>
            <a:r>
              <a:rPr lang="en-US" dirty="0">
                <a:solidFill>
                  <a:srgbClr val="FF0000"/>
                </a:solidFill>
                <a:latin typeface="Times New Roman"/>
                <a:cs typeface="Times New Roman"/>
              </a:rPr>
              <a:t>Routers,</a:t>
            </a:r>
            <a:r>
              <a:rPr lang="en-US" spc="195" dirty="0">
                <a:solidFill>
                  <a:srgbClr val="FF0000"/>
                </a:solidFill>
                <a:latin typeface="Times New Roman"/>
                <a:cs typeface="Times New Roman"/>
              </a:rPr>
              <a:t> </a:t>
            </a:r>
            <a:r>
              <a:rPr lang="en-US" dirty="0">
                <a:solidFill>
                  <a:srgbClr val="FF0000"/>
                </a:solidFill>
                <a:latin typeface="Times New Roman"/>
                <a:cs typeface="Times New Roman"/>
              </a:rPr>
              <a:t>switches,</a:t>
            </a:r>
            <a:r>
              <a:rPr lang="en-US" spc="200" dirty="0">
                <a:solidFill>
                  <a:srgbClr val="FF0000"/>
                </a:solidFill>
                <a:latin typeface="Times New Roman"/>
                <a:cs typeface="Times New Roman"/>
              </a:rPr>
              <a:t> </a:t>
            </a:r>
            <a:r>
              <a:rPr lang="en-US" dirty="0">
                <a:solidFill>
                  <a:srgbClr val="FF0000"/>
                </a:solidFill>
                <a:latin typeface="Times New Roman"/>
                <a:cs typeface="Times New Roman"/>
              </a:rPr>
              <a:t>Modems</a:t>
            </a:r>
            <a:r>
              <a:rPr lang="en-US" spc="210" dirty="0">
                <a:solidFill>
                  <a:srgbClr val="FF0000"/>
                </a:solidFill>
                <a:latin typeface="Times New Roman"/>
                <a:cs typeface="Times New Roman"/>
              </a:rPr>
              <a:t> </a:t>
            </a:r>
            <a:r>
              <a:rPr lang="en-US" dirty="0" err="1">
                <a:solidFill>
                  <a:srgbClr val="FF0000"/>
                </a:solidFill>
                <a:latin typeface="Times New Roman"/>
                <a:cs typeface="Times New Roman"/>
              </a:rPr>
              <a:t>etc</a:t>
            </a:r>
            <a:r>
              <a:rPr lang="en-US" spc="195" dirty="0">
                <a:solidFill>
                  <a:srgbClr val="FF0000"/>
                </a:solidFill>
                <a:latin typeface="Times New Roman"/>
                <a:cs typeface="Times New Roman"/>
              </a:rPr>
              <a:t> </a:t>
            </a:r>
            <a:r>
              <a:rPr lang="en-US" spc="-25" dirty="0">
                <a:solidFill>
                  <a:srgbClr val="FF0000"/>
                </a:solidFill>
                <a:latin typeface="Times New Roman"/>
                <a:cs typeface="Times New Roman"/>
              </a:rPr>
              <a:t>are </a:t>
            </a:r>
            <a:r>
              <a:rPr lang="en-US" dirty="0">
                <a:solidFill>
                  <a:srgbClr val="FF0000"/>
                </a:solidFill>
                <a:latin typeface="Times New Roman"/>
                <a:cs typeface="Times New Roman"/>
              </a:rPr>
              <a:t>typical</a:t>
            </a:r>
            <a:r>
              <a:rPr lang="en-US" spc="465" dirty="0">
                <a:solidFill>
                  <a:srgbClr val="FF0000"/>
                </a:solidFill>
                <a:latin typeface="Times New Roman"/>
                <a:cs typeface="Times New Roman"/>
              </a:rPr>
              <a:t> </a:t>
            </a:r>
            <a:r>
              <a:rPr lang="en-US" dirty="0">
                <a:solidFill>
                  <a:srgbClr val="FF0000"/>
                </a:solidFill>
                <a:latin typeface="Times New Roman"/>
                <a:cs typeface="Times New Roman"/>
              </a:rPr>
              <a:t>examples</a:t>
            </a:r>
            <a:r>
              <a:rPr lang="en-US" spc="465" dirty="0">
                <a:solidFill>
                  <a:srgbClr val="FF0000"/>
                </a:solidFill>
                <a:latin typeface="Times New Roman"/>
                <a:cs typeface="Times New Roman"/>
              </a:rPr>
              <a:t> </a:t>
            </a:r>
            <a:r>
              <a:rPr lang="en-US" dirty="0">
                <a:solidFill>
                  <a:srgbClr val="FF0000"/>
                </a:solidFill>
                <a:latin typeface="Times New Roman"/>
                <a:cs typeface="Times New Roman"/>
              </a:rPr>
              <a:t>for</a:t>
            </a:r>
            <a:r>
              <a:rPr lang="en-US" spc="434" dirty="0">
                <a:solidFill>
                  <a:srgbClr val="FF0000"/>
                </a:solidFill>
                <a:latin typeface="Times New Roman"/>
                <a:cs typeface="Times New Roman"/>
              </a:rPr>
              <a:t> </a:t>
            </a:r>
            <a:r>
              <a:rPr lang="en-US" dirty="0">
                <a:solidFill>
                  <a:srgbClr val="FF0000"/>
                </a:solidFill>
                <a:latin typeface="Times New Roman"/>
                <a:cs typeface="Times New Roman"/>
              </a:rPr>
              <a:t>dedicated</a:t>
            </a:r>
            <a:r>
              <a:rPr lang="en-US" spc="455" dirty="0">
                <a:solidFill>
                  <a:srgbClr val="FF0000"/>
                </a:solidFill>
                <a:latin typeface="Times New Roman"/>
                <a:cs typeface="Times New Roman"/>
              </a:rPr>
              <a:t> </a:t>
            </a:r>
            <a:r>
              <a:rPr lang="en-US" dirty="0">
                <a:solidFill>
                  <a:srgbClr val="FF0000"/>
                </a:solidFill>
                <a:latin typeface="Times New Roman"/>
                <a:cs typeface="Times New Roman"/>
              </a:rPr>
              <a:t>data</a:t>
            </a:r>
            <a:r>
              <a:rPr lang="en-US" spc="434" dirty="0">
                <a:solidFill>
                  <a:srgbClr val="FF0000"/>
                </a:solidFill>
                <a:latin typeface="Times New Roman"/>
                <a:cs typeface="Times New Roman"/>
              </a:rPr>
              <a:t> </a:t>
            </a:r>
            <a:r>
              <a:rPr lang="en-US" spc="-10" dirty="0">
                <a:solidFill>
                  <a:srgbClr val="FF0000"/>
                </a:solidFill>
                <a:latin typeface="Times New Roman"/>
                <a:cs typeface="Times New Roman"/>
              </a:rPr>
              <a:t>transmission </a:t>
            </a:r>
            <a:r>
              <a:rPr lang="en-US" dirty="0">
                <a:solidFill>
                  <a:srgbClr val="FF0000"/>
                </a:solidFill>
                <a:latin typeface="Times New Roman"/>
                <a:cs typeface="Times New Roman"/>
              </a:rPr>
              <a:t>embedded</a:t>
            </a:r>
            <a:r>
              <a:rPr lang="en-US" spc="-35" dirty="0">
                <a:solidFill>
                  <a:srgbClr val="FF0000"/>
                </a:solidFill>
                <a:latin typeface="Times New Roman"/>
                <a:cs typeface="Times New Roman"/>
              </a:rPr>
              <a:t> </a:t>
            </a:r>
            <a:r>
              <a:rPr lang="en-US" spc="-10" dirty="0">
                <a:solidFill>
                  <a:srgbClr val="FF0000"/>
                </a:solidFill>
                <a:latin typeface="Times New Roman"/>
                <a:cs typeface="Times New Roman"/>
              </a:rPr>
              <a:t>systems</a:t>
            </a:r>
            <a:endParaRPr lang="en-US" dirty="0">
              <a:solidFill>
                <a:srgbClr val="FF0000"/>
              </a:solidFill>
              <a:latin typeface="Times New Roman"/>
              <a:cs typeface="Times New Roman"/>
            </a:endParaRPr>
          </a:p>
          <a:p>
            <a:pPr marL="250190" indent="-237490" algn="just">
              <a:lnSpc>
                <a:spcPct val="100000"/>
              </a:lnSpc>
              <a:spcBef>
                <a:spcPts val="195"/>
              </a:spcBef>
              <a:buFont typeface="Wingdings"/>
              <a:buChar char=""/>
              <a:tabLst>
                <a:tab pos="250190" algn="l"/>
              </a:tabLst>
            </a:pPr>
            <a:endParaRPr lang="en-US" dirty="0">
              <a:latin typeface="Times New Roman"/>
              <a:cs typeface="Times New Roman"/>
            </a:endParaRPr>
          </a:p>
          <a:p>
            <a:pPr algn="just"/>
            <a:endParaRPr lang="en-US" dirty="0"/>
          </a:p>
        </p:txBody>
      </p:sp>
    </p:spTree>
    <p:extLst>
      <p:ext uri="{BB962C8B-B14F-4D97-AF65-F5344CB8AC3E}">
        <p14:creationId xmlns:p14="http://schemas.microsoft.com/office/powerpoint/2010/main" val="3367697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cs typeface="Times New Roman"/>
              </a:rPr>
              <a:t>Purpose</a:t>
            </a:r>
            <a:r>
              <a:rPr lang="en-US" b="1" spc="-45" dirty="0">
                <a:latin typeface="Times New Roman"/>
                <a:cs typeface="Times New Roman"/>
              </a:rPr>
              <a:t> </a:t>
            </a:r>
            <a:r>
              <a:rPr lang="en-US" b="1" dirty="0">
                <a:latin typeface="Times New Roman"/>
                <a:cs typeface="Times New Roman"/>
              </a:rPr>
              <a:t>of</a:t>
            </a:r>
            <a:r>
              <a:rPr lang="en-US" b="1" spc="-25" dirty="0">
                <a:latin typeface="Times New Roman"/>
                <a:cs typeface="Times New Roman"/>
              </a:rPr>
              <a:t> </a:t>
            </a:r>
            <a:r>
              <a:rPr lang="en-US" b="1" dirty="0">
                <a:latin typeface="Times New Roman"/>
                <a:cs typeface="Times New Roman"/>
              </a:rPr>
              <a:t>Embedded</a:t>
            </a:r>
            <a:r>
              <a:rPr lang="en-US" b="1" spc="-35" dirty="0">
                <a:latin typeface="Times New Roman"/>
                <a:cs typeface="Times New Roman"/>
              </a:rPr>
              <a:t> </a:t>
            </a:r>
            <a:r>
              <a:rPr lang="en-US" b="1" dirty="0">
                <a:latin typeface="Times New Roman"/>
                <a:cs typeface="Times New Roman"/>
              </a:rPr>
              <a:t>Systems</a:t>
            </a:r>
            <a:r>
              <a:rPr lang="en-US" b="1" spc="-35" dirty="0">
                <a:latin typeface="Times New Roman"/>
                <a:cs typeface="Times New Roman"/>
              </a:rPr>
              <a:t> </a:t>
            </a:r>
            <a:r>
              <a:rPr lang="en-US" b="1" dirty="0">
                <a:latin typeface="Times New Roman"/>
                <a:cs typeface="Times New Roman"/>
              </a:rPr>
              <a:t>–</a:t>
            </a:r>
            <a:r>
              <a:rPr lang="en-US" b="1" spc="-30" dirty="0">
                <a:latin typeface="Times New Roman"/>
                <a:cs typeface="Times New Roman"/>
              </a:rPr>
              <a:t> </a:t>
            </a:r>
            <a:r>
              <a:rPr lang="en-US" b="1" dirty="0">
                <a:latin typeface="Times New Roman"/>
                <a:cs typeface="Times New Roman"/>
              </a:rPr>
              <a:t>Data (Signal)</a:t>
            </a:r>
            <a:r>
              <a:rPr lang="en-US" b="1" spc="-45" dirty="0">
                <a:latin typeface="Times New Roman"/>
                <a:cs typeface="Times New Roman"/>
              </a:rPr>
              <a:t> </a:t>
            </a:r>
            <a:r>
              <a:rPr lang="en-US" b="1" spc="-10" dirty="0">
                <a:latin typeface="Times New Roman"/>
                <a:cs typeface="Times New Roman"/>
              </a:rPr>
              <a:t>Processing</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pPr marL="250190" marR="1496060" indent="-238125" algn="just">
              <a:lnSpc>
                <a:spcPct val="150000"/>
              </a:lnSpc>
              <a:spcBef>
                <a:spcPts val="5"/>
              </a:spcBef>
              <a:buFont typeface="Wingdings"/>
              <a:buChar char=""/>
              <a:tabLst>
                <a:tab pos="250190" algn="l"/>
              </a:tabLst>
            </a:pPr>
            <a:r>
              <a:rPr lang="en-US" sz="2000" dirty="0" smtClean="0">
                <a:latin typeface="Times New Roman"/>
                <a:cs typeface="Times New Roman"/>
              </a:rPr>
              <a:t>Embedded</a:t>
            </a:r>
            <a:r>
              <a:rPr lang="en-US" sz="2000" spc="305" dirty="0" smtClean="0">
                <a:latin typeface="Times New Roman"/>
                <a:cs typeface="Times New Roman"/>
              </a:rPr>
              <a:t>    </a:t>
            </a:r>
            <a:r>
              <a:rPr lang="en-US" sz="2000" dirty="0" smtClean="0">
                <a:latin typeface="Times New Roman"/>
                <a:cs typeface="Times New Roman"/>
              </a:rPr>
              <a:t>systems</a:t>
            </a:r>
            <a:r>
              <a:rPr lang="en-US" sz="2000" spc="305" dirty="0" smtClean="0">
                <a:latin typeface="Times New Roman"/>
                <a:cs typeface="Times New Roman"/>
              </a:rPr>
              <a:t>    </a:t>
            </a:r>
            <a:r>
              <a:rPr lang="en-US" sz="2000" dirty="0" smtClean="0">
                <a:latin typeface="Times New Roman"/>
                <a:cs typeface="Times New Roman"/>
              </a:rPr>
              <a:t>with</a:t>
            </a:r>
            <a:r>
              <a:rPr lang="en-US" sz="2000" spc="315" dirty="0" smtClean="0">
                <a:latin typeface="Times New Roman"/>
                <a:cs typeface="Times New Roman"/>
              </a:rPr>
              <a:t>    </a:t>
            </a:r>
            <a:r>
              <a:rPr lang="en-US" sz="2000" dirty="0" smtClean="0">
                <a:latin typeface="Times New Roman"/>
                <a:cs typeface="Times New Roman"/>
              </a:rPr>
              <a:t>Signal</a:t>
            </a:r>
            <a:r>
              <a:rPr lang="en-US" sz="2000" spc="300" dirty="0" smtClean="0">
                <a:latin typeface="Times New Roman"/>
                <a:cs typeface="Times New Roman"/>
              </a:rPr>
              <a:t>    </a:t>
            </a:r>
            <a:r>
              <a:rPr lang="en-US" sz="2000" spc="-10" dirty="0" smtClean="0">
                <a:latin typeface="Times New Roman"/>
                <a:cs typeface="Times New Roman"/>
              </a:rPr>
              <a:t>processing </a:t>
            </a:r>
            <a:r>
              <a:rPr lang="en-US" sz="2000" dirty="0" smtClean="0">
                <a:latin typeface="Times New Roman"/>
                <a:cs typeface="Times New Roman"/>
              </a:rPr>
              <a:t>functionalities</a:t>
            </a:r>
            <a:r>
              <a:rPr lang="en-US" sz="2000" spc="200" dirty="0" smtClean="0">
                <a:latin typeface="Times New Roman"/>
                <a:cs typeface="Times New Roman"/>
              </a:rPr>
              <a:t> </a:t>
            </a:r>
            <a:r>
              <a:rPr lang="en-US" sz="2000" dirty="0" smtClean="0">
                <a:latin typeface="Times New Roman"/>
                <a:cs typeface="Times New Roman"/>
              </a:rPr>
              <a:t>are</a:t>
            </a:r>
            <a:r>
              <a:rPr lang="en-US" sz="2000" spc="185" dirty="0" smtClean="0">
                <a:latin typeface="Times New Roman"/>
                <a:cs typeface="Times New Roman"/>
              </a:rPr>
              <a:t> </a:t>
            </a:r>
            <a:r>
              <a:rPr lang="en-US" sz="2000" dirty="0" smtClean="0">
                <a:solidFill>
                  <a:srgbClr val="FF0000"/>
                </a:solidFill>
                <a:latin typeface="Times New Roman"/>
                <a:cs typeface="Times New Roman"/>
              </a:rPr>
              <a:t>employed</a:t>
            </a:r>
            <a:r>
              <a:rPr lang="en-US" sz="2000" spc="210"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in</a:t>
            </a:r>
            <a:r>
              <a:rPr lang="en-US" sz="2000" spc="19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applications</a:t>
            </a:r>
            <a:r>
              <a:rPr lang="en-US" sz="2000" spc="200" dirty="0" smtClean="0">
                <a:solidFill>
                  <a:srgbClr val="FF0000"/>
                </a:solidFill>
                <a:latin typeface="Times New Roman"/>
                <a:cs typeface="Times New Roman"/>
              </a:rPr>
              <a:t> </a:t>
            </a:r>
            <a:r>
              <a:rPr lang="en-US" sz="2000" spc="-10" dirty="0" smtClean="0">
                <a:solidFill>
                  <a:srgbClr val="FF0000"/>
                </a:solidFill>
                <a:latin typeface="Times New Roman"/>
                <a:cs typeface="Times New Roman"/>
              </a:rPr>
              <a:t>demanding </a:t>
            </a:r>
            <a:r>
              <a:rPr lang="en-US" sz="2000" dirty="0" smtClean="0">
                <a:solidFill>
                  <a:srgbClr val="FF0000"/>
                </a:solidFill>
                <a:latin typeface="Times New Roman"/>
                <a:cs typeface="Times New Roman"/>
              </a:rPr>
              <a:t>signal</a:t>
            </a:r>
            <a:r>
              <a:rPr lang="en-US" sz="2000" spc="320"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processing</a:t>
            </a:r>
            <a:r>
              <a:rPr lang="en-US" sz="2000" spc="29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like</a:t>
            </a:r>
            <a:r>
              <a:rPr lang="en-US" sz="2000" spc="31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Speech</a:t>
            </a:r>
            <a:r>
              <a:rPr lang="en-US" sz="2000" spc="340"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coding,</a:t>
            </a:r>
            <a:r>
              <a:rPr lang="en-US" sz="2000" spc="330"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synthesis,</a:t>
            </a:r>
            <a:r>
              <a:rPr lang="en-US" sz="2000" spc="325" dirty="0" smtClean="0">
                <a:solidFill>
                  <a:srgbClr val="FF0000"/>
                </a:solidFill>
                <a:latin typeface="Times New Roman"/>
                <a:cs typeface="Times New Roman"/>
              </a:rPr>
              <a:t> </a:t>
            </a:r>
            <a:r>
              <a:rPr lang="en-US" sz="2000" spc="-10" dirty="0" smtClean="0">
                <a:solidFill>
                  <a:srgbClr val="FF0000"/>
                </a:solidFill>
                <a:latin typeface="Times New Roman"/>
                <a:cs typeface="Times New Roman"/>
              </a:rPr>
              <a:t>audio </a:t>
            </a:r>
            <a:r>
              <a:rPr lang="en-US" sz="2000" dirty="0" smtClean="0">
                <a:solidFill>
                  <a:srgbClr val="FF0000"/>
                </a:solidFill>
                <a:latin typeface="Times New Roman"/>
                <a:cs typeface="Times New Roman"/>
              </a:rPr>
              <a:t>video</a:t>
            </a:r>
            <a:r>
              <a:rPr lang="en-US" sz="2000" spc="-3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codec,</a:t>
            </a:r>
            <a:r>
              <a:rPr lang="en-US" sz="2000" spc="-2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transmission</a:t>
            </a:r>
            <a:r>
              <a:rPr lang="en-US" sz="2000" spc="-15" dirty="0" smtClean="0">
                <a:solidFill>
                  <a:srgbClr val="FF0000"/>
                </a:solidFill>
                <a:latin typeface="Times New Roman"/>
                <a:cs typeface="Times New Roman"/>
              </a:rPr>
              <a:t> </a:t>
            </a:r>
            <a:r>
              <a:rPr lang="en-US" sz="2000" dirty="0" smtClean="0">
                <a:solidFill>
                  <a:srgbClr val="FF0000"/>
                </a:solidFill>
                <a:latin typeface="Times New Roman"/>
                <a:cs typeface="Times New Roman"/>
              </a:rPr>
              <a:t>applications</a:t>
            </a:r>
            <a:r>
              <a:rPr lang="en-US" sz="2000" spc="-75" dirty="0" smtClean="0">
                <a:solidFill>
                  <a:srgbClr val="FF0000"/>
                </a:solidFill>
                <a:latin typeface="Times New Roman"/>
                <a:cs typeface="Times New Roman"/>
              </a:rPr>
              <a:t> </a:t>
            </a:r>
            <a:r>
              <a:rPr lang="en-US" sz="2000" spc="-25" dirty="0" err="1" smtClean="0">
                <a:solidFill>
                  <a:srgbClr val="FF0000"/>
                </a:solidFill>
                <a:latin typeface="Times New Roman"/>
                <a:cs typeface="Times New Roman"/>
              </a:rPr>
              <a:t>etc</a:t>
            </a:r>
            <a:endParaRPr lang="en-US" sz="2000" dirty="0" smtClean="0">
              <a:solidFill>
                <a:srgbClr val="FF0000"/>
              </a:solidFill>
              <a:latin typeface="Times New Roman"/>
              <a:cs typeface="Times New Roman"/>
            </a:endParaRPr>
          </a:p>
          <a:p>
            <a:pPr marL="250190" indent="-237490" algn="just">
              <a:lnSpc>
                <a:spcPct val="150000"/>
              </a:lnSpc>
              <a:spcBef>
                <a:spcPts val="215"/>
              </a:spcBef>
              <a:buFont typeface="Wingdings"/>
              <a:buChar char=""/>
              <a:tabLst>
                <a:tab pos="250190" algn="l"/>
              </a:tabLst>
            </a:pPr>
            <a:r>
              <a:rPr lang="en-US" sz="2000" dirty="0" smtClean="0">
                <a:latin typeface="Times New Roman"/>
                <a:cs typeface="Times New Roman"/>
              </a:rPr>
              <a:t>Computational</a:t>
            </a:r>
            <a:r>
              <a:rPr lang="en-US" sz="2000" spc="-30" dirty="0" smtClean="0">
                <a:latin typeface="Times New Roman"/>
                <a:cs typeface="Times New Roman"/>
              </a:rPr>
              <a:t> </a:t>
            </a:r>
            <a:r>
              <a:rPr lang="en-US" sz="2000" dirty="0" smtClean="0">
                <a:latin typeface="Times New Roman"/>
                <a:cs typeface="Times New Roman"/>
              </a:rPr>
              <a:t>intensive</a:t>
            </a:r>
            <a:r>
              <a:rPr lang="en-US" sz="2000" spc="-50" dirty="0" smtClean="0">
                <a:latin typeface="Times New Roman"/>
                <a:cs typeface="Times New Roman"/>
              </a:rPr>
              <a:t> </a:t>
            </a:r>
            <a:r>
              <a:rPr lang="en-US" sz="2000" spc="-10" dirty="0" smtClean="0">
                <a:latin typeface="Times New Roman"/>
                <a:cs typeface="Times New Roman"/>
              </a:rPr>
              <a:t>systems</a:t>
            </a:r>
            <a:endParaRPr lang="en-US" sz="2000" dirty="0" smtClean="0">
              <a:latin typeface="Times New Roman"/>
              <a:cs typeface="Times New Roman"/>
            </a:endParaRPr>
          </a:p>
          <a:p>
            <a:pPr marL="250190" indent="-237490" algn="just">
              <a:lnSpc>
                <a:spcPct val="150000"/>
              </a:lnSpc>
              <a:spcBef>
                <a:spcPts val="195"/>
              </a:spcBef>
              <a:buFont typeface="Wingdings"/>
              <a:buChar char=""/>
              <a:tabLst>
                <a:tab pos="250190" algn="l"/>
              </a:tabLst>
            </a:pPr>
            <a:r>
              <a:rPr lang="en-US" sz="2000" dirty="0" smtClean="0">
                <a:latin typeface="Times New Roman"/>
                <a:cs typeface="Times New Roman"/>
              </a:rPr>
              <a:t>Employs</a:t>
            </a:r>
            <a:r>
              <a:rPr lang="en-US" sz="2000" spc="-5" dirty="0" smtClean="0">
                <a:latin typeface="Times New Roman"/>
                <a:cs typeface="Times New Roman"/>
              </a:rPr>
              <a:t> </a:t>
            </a:r>
            <a:r>
              <a:rPr lang="en-US" sz="2000" dirty="0" smtClean="0">
                <a:latin typeface="Times New Roman"/>
                <a:cs typeface="Times New Roman"/>
              </a:rPr>
              <a:t>Digital Signal</a:t>
            </a:r>
            <a:r>
              <a:rPr lang="en-US" sz="2000" spc="-50" dirty="0" smtClean="0">
                <a:latin typeface="Times New Roman"/>
                <a:cs typeface="Times New Roman"/>
              </a:rPr>
              <a:t> </a:t>
            </a:r>
            <a:r>
              <a:rPr lang="en-US" sz="2000" dirty="0" smtClean="0">
                <a:latin typeface="Times New Roman"/>
                <a:cs typeface="Times New Roman"/>
              </a:rPr>
              <a:t>Processors</a:t>
            </a:r>
            <a:r>
              <a:rPr lang="en-US" sz="2000" spc="-45" dirty="0" smtClean="0">
                <a:latin typeface="Times New Roman"/>
                <a:cs typeface="Times New Roman"/>
              </a:rPr>
              <a:t> </a:t>
            </a:r>
            <a:r>
              <a:rPr lang="en-US" sz="2000" spc="-10" dirty="0" smtClean="0">
                <a:latin typeface="Times New Roman"/>
                <a:cs typeface="Times New Roman"/>
              </a:rPr>
              <a:t>(DSPs)    </a:t>
            </a:r>
          </a:p>
          <a:p>
            <a:pPr marL="250190" indent="-237490" algn="just">
              <a:lnSpc>
                <a:spcPct val="150000"/>
              </a:lnSpc>
              <a:spcBef>
                <a:spcPts val="195"/>
              </a:spcBef>
              <a:buFont typeface="Wingdings"/>
              <a:buChar char=""/>
              <a:tabLst>
                <a:tab pos="250190" algn="l"/>
              </a:tabLst>
            </a:pPr>
            <a:endParaRPr lang="en-US" sz="2000" spc="-10" dirty="0">
              <a:latin typeface="Times New Roman"/>
              <a:cs typeface="Times New Roman"/>
            </a:endParaRPr>
          </a:p>
          <a:p>
            <a:pPr marL="12700" indent="0" algn="just">
              <a:lnSpc>
                <a:spcPct val="150000"/>
              </a:lnSpc>
              <a:spcBef>
                <a:spcPts val="195"/>
              </a:spcBef>
              <a:buNone/>
              <a:tabLst>
                <a:tab pos="250190" algn="l"/>
              </a:tabLst>
            </a:pPr>
            <a:r>
              <a:rPr lang="en-US" sz="2000" b="1" dirty="0" smtClean="0">
                <a:latin typeface="Times New Roman"/>
                <a:cs typeface="Times New Roman"/>
              </a:rPr>
              <a:t>                                                                                 Digital</a:t>
            </a:r>
            <a:r>
              <a:rPr lang="en-US" sz="2000" b="1" spc="-30" dirty="0" smtClean="0">
                <a:latin typeface="Times New Roman"/>
                <a:cs typeface="Times New Roman"/>
              </a:rPr>
              <a:t> </a:t>
            </a:r>
            <a:r>
              <a:rPr lang="en-US" sz="2000" b="1" spc="-10" dirty="0">
                <a:latin typeface="Times New Roman"/>
                <a:cs typeface="Times New Roman"/>
              </a:rPr>
              <a:t>hearing</a:t>
            </a:r>
            <a:r>
              <a:rPr lang="en-US" sz="2000" b="1" spc="-55" dirty="0">
                <a:latin typeface="Times New Roman"/>
                <a:cs typeface="Times New Roman"/>
              </a:rPr>
              <a:t> </a:t>
            </a:r>
            <a:r>
              <a:rPr lang="en-US" sz="2000" b="1" dirty="0">
                <a:latin typeface="Times New Roman"/>
                <a:cs typeface="Times New Roman"/>
              </a:rPr>
              <a:t>Aid</a:t>
            </a:r>
            <a:r>
              <a:rPr lang="en-US" sz="2000" b="1" spc="-20" dirty="0">
                <a:latin typeface="Times New Roman"/>
                <a:cs typeface="Times New Roman"/>
              </a:rPr>
              <a:t> </a:t>
            </a:r>
            <a:r>
              <a:rPr lang="en-US" sz="2000" b="1" dirty="0">
                <a:latin typeface="Times New Roman"/>
                <a:cs typeface="Times New Roman"/>
              </a:rPr>
              <a:t>employing</a:t>
            </a:r>
            <a:r>
              <a:rPr lang="en-US" sz="2000" b="1" spc="15" dirty="0">
                <a:latin typeface="Times New Roman"/>
                <a:cs typeface="Times New Roman"/>
              </a:rPr>
              <a:t> </a:t>
            </a:r>
            <a:r>
              <a:rPr lang="en-US" sz="2000" b="1" spc="-10" dirty="0">
                <a:latin typeface="Times New Roman"/>
                <a:cs typeface="Times New Roman"/>
              </a:rPr>
              <a:t>Signal</a:t>
            </a:r>
            <a:endParaRPr lang="en-US" sz="2000" dirty="0">
              <a:latin typeface="Times New Roman"/>
              <a:cs typeface="Times New Roman"/>
            </a:endParaRPr>
          </a:p>
          <a:p>
            <a:pPr marL="250190" indent="-237490" algn="just">
              <a:lnSpc>
                <a:spcPct val="150000"/>
              </a:lnSpc>
              <a:spcBef>
                <a:spcPts val="195"/>
              </a:spcBef>
              <a:buFont typeface="Wingdings"/>
              <a:buChar char=""/>
              <a:tabLst>
                <a:tab pos="250190" algn="l"/>
              </a:tabLst>
            </a:pPr>
            <a:endParaRPr lang="en-US" sz="2000" dirty="0">
              <a:latin typeface="Times New Roman"/>
              <a:cs typeface="Times New Roman"/>
            </a:endParaRPr>
          </a:p>
        </p:txBody>
      </p:sp>
      <p:pic>
        <p:nvPicPr>
          <p:cNvPr id="4" name="object 5"/>
          <p:cNvPicPr/>
          <p:nvPr/>
        </p:nvPicPr>
        <p:blipFill>
          <a:blip r:embed="rId2" cstate="print"/>
          <a:stretch>
            <a:fillRect/>
          </a:stretch>
        </p:blipFill>
        <p:spPr>
          <a:xfrm>
            <a:off x="7833360" y="2903932"/>
            <a:ext cx="1376978" cy="1802836"/>
          </a:xfrm>
          <a:prstGeom prst="rect">
            <a:avLst/>
          </a:prstGeom>
        </p:spPr>
      </p:pic>
    </p:spTree>
    <p:extLst>
      <p:ext uri="{BB962C8B-B14F-4D97-AF65-F5344CB8AC3E}">
        <p14:creationId xmlns:p14="http://schemas.microsoft.com/office/powerpoint/2010/main" val="3314839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cs typeface="Times New Roman"/>
              </a:rPr>
              <a:t>Purpose</a:t>
            </a:r>
            <a:r>
              <a:rPr lang="en-US" b="1" spc="-40" dirty="0">
                <a:latin typeface="Times New Roman"/>
                <a:cs typeface="Times New Roman"/>
              </a:rPr>
              <a:t> </a:t>
            </a:r>
            <a:r>
              <a:rPr lang="en-US" b="1" dirty="0">
                <a:latin typeface="Times New Roman"/>
                <a:cs typeface="Times New Roman"/>
              </a:rPr>
              <a:t>of</a:t>
            </a:r>
            <a:r>
              <a:rPr lang="en-US" b="1" spc="-20" dirty="0">
                <a:latin typeface="Times New Roman"/>
                <a:cs typeface="Times New Roman"/>
              </a:rPr>
              <a:t> </a:t>
            </a:r>
            <a:r>
              <a:rPr lang="en-US" b="1" dirty="0">
                <a:latin typeface="Times New Roman"/>
                <a:cs typeface="Times New Roman"/>
              </a:rPr>
              <a:t>Embedded</a:t>
            </a:r>
            <a:r>
              <a:rPr lang="en-US" b="1" spc="-20" dirty="0">
                <a:latin typeface="Times New Roman"/>
                <a:cs typeface="Times New Roman"/>
              </a:rPr>
              <a:t> </a:t>
            </a:r>
            <a:r>
              <a:rPr lang="en-US" b="1" dirty="0">
                <a:latin typeface="Times New Roman"/>
                <a:cs typeface="Times New Roman"/>
              </a:rPr>
              <a:t>Systems</a:t>
            </a:r>
            <a:r>
              <a:rPr lang="en-US" b="1" spc="-30" dirty="0">
                <a:latin typeface="Times New Roman"/>
                <a:cs typeface="Times New Roman"/>
              </a:rPr>
              <a:t> </a:t>
            </a:r>
            <a:r>
              <a:rPr lang="en-US" b="1" dirty="0">
                <a:latin typeface="Times New Roman"/>
                <a:cs typeface="Times New Roman"/>
              </a:rPr>
              <a:t>–</a:t>
            </a:r>
            <a:r>
              <a:rPr lang="en-US" b="1" spc="-20" dirty="0">
                <a:latin typeface="Times New Roman"/>
                <a:cs typeface="Times New Roman"/>
              </a:rPr>
              <a:t> </a:t>
            </a:r>
            <a:r>
              <a:rPr lang="en-US" b="1" spc="-10" dirty="0">
                <a:latin typeface="Times New Roman"/>
                <a:cs typeface="Times New Roman"/>
              </a:rPr>
              <a:t>Monitoring</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123406"/>
            <a:ext cx="10515600" cy="5053557"/>
          </a:xfrm>
        </p:spPr>
        <p:txBody>
          <a:bodyPr>
            <a:normAutofit fontScale="77500" lnSpcReduction="20000"/>
          </a:bodyPr>
          <a:lstStyle/>
          <a:p>
            <a:pPr marL="250190" indent="-237490" algn="just">
              <a:lnSpc>
                <a:spcPct val="160000"/>
              </a:lnSpc>
              <a:spcBef>
                <a:spcPts val="100"/>
              </a:spcBef>
              <a:buFont typeface="Wingdings"/>
              <a:buChar char=""/>
              <a:tabLst>
                <a:tab pos="250190" algn="l"/>
              </a:tabLst>
            </a:pPr>
            <a:r>
              <a:rPr lang="en-US" dirty="0">
                <a:latin typeface="Times New Roman" panose="02020603050405020304" pitchFamily="18" charset="0"/>
                <a:cs typeface="Times New Roman" panose="02020603050405020304" pitchFamily="18" charset="0"/>
              </a:rPr>
              <a:t>Embedded</a:t>
            </a:r>
            <a:r>
              <a:rPr lang="en-US" spc="4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systems</a:t>
            </a:r>
            <a:r>
              <a:rPr lang="en-US" spc="4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coming</a:t>
            </a:r>
            <a:r>
              <a:rPr lang="en-US" spc="4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under</a:t>
            </a:r>
            <a:r>
              <a:rPr lang="en-US" spc="4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a:t>
            </a:r>
            <a:r>
              <a:rPr lang="en-US" spc="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category</a:t>
            </a:r>
            <a:r>
              <a:rPr lang="en-US" spc="395" dirty="0">
                <a:latin typeface="Times New Roman" panose="02020603050405020304" pitchFamily="18" charset="0"/>
                <a:cs typeface="Times New Roman" panose="02020603050405020304" pitchFamily="18" charset="0"/>
              </a:rPr>
              <a:t> </a:t>
            </a:r>
            <a:r>
              <a:rPr lang="en-US" spc="-25" dirty="0" smtClean="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specifically</a:t>
            </a:r>
            <a:r>
              <a:rPr lang="en-US" spc="5"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designed</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35"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monitoring</a:t>
            </a:r>
            <a:r>
              <a:rPr lang="en-US" spc="-55" dirty="0">
                <a:solidFill>
                  <a:srgbClr val="FF0000"/>
                </a:solidFill>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purpose</a:t>
            </a:r>
          </a:p>
          <a:p>
            <a:pPr marL="250190" indent="-237490" algn="just">
              <a:lnSpc>
                <a:spcPct val="160000"/>
              </a:lnSpc>
              <a:spcBef>
                <a:spcPts val="215"/>
              </a:spcBef>
              <a:buFont typeface="Wingdings"/>
              <a:buChar char=""/>
              <a:tabLst>
                <a:tab pos="250190" algn="l"/>
              </a:tabLst>
            </a:pPr>
            <a:r>
              <a:rPr lang="en-US" dirty="0">
                <a:latin typeface="Times New Roman" panose="02020603050405020304" pitchFamily="18" charset="0"/>
                <a:cs typeface="Times New Roman" panose="02020603050405020304" pitchFamily="18" charset="0"/>
              </a:rPr>
              <a:t>They</a:t>
            </a:r>
            <a:r>
              <a:rPr lang="en-US" spc="6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a:t>
            </a:r>
            <a:r>
              <a:rPr lang="en-US" spc="8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determining</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state</a:t>
            </a:r>
            <a:r>
              <a:rPr lang="en-US" spc="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70" dirty="0">
                <a:latin typeface="Times New Roman" panose="02020603050405020304" pitchFamily="18" charset="0"/>
                <a:cs typeface="Times New Roman" panose="02020603050405020304" pitchFamily="18" charset="0"/>
              </a:rPr>
              <a:t>  </a:t>
            </a:r>
            <a:r>
              <a:rPr lang="en-US" spc="-20" dirty="0" smtClean="0">
                <a:latin typeface="Times New Roman" panose="02020603050405020304" pitchFamily="18" charset="0"/>
                <a:cs typeface="Times New Roman" panose="02020603050405020304" pitchFamily="18" charset="0"/>
              </a:rPr>
              <a:t>some </a:t>
            </a:r>
            <a:r>
              <a:rPr lang="en-US" dirty="0" smtClean="0">
                <a:latin typeface="Times New Roman" panose="02020603050405020304" pitchFamily="18" charset="0"/>
                <a:cs typeface="Times New Roman" panose="02020603050405020304" pitchFamily="18" charset="0"/>
              </a:rPr>
              <a:t>variables</a:t>
            </a:r>
            <a:r>
              <a:rPr lang="en-US" spc="2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using</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input</a:t>
            </a:r>
            <a:r>
              <a:rPr lang="en-US" spc="-3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sensors</a:t>
            </a:r>
          </a:p>
          <a:p>
            <a:pPr marL="250190" marR="8890" indent="-238125" algn="just">
              <a:lnSpc>
                <a:spcPct val="160000"/>
              </a:lnSpc>
              <a:spcBef>
                <a:spcPts val="195"/>
              </a:spcBef>
              <a:buFont typeface="Wingdings"/>
              <a:buChar char=""/>
              <a:tabLst>
                <a:tab pos="250190" algn="l"/>
              </a:tabLst>
            </a:pPr>
            <a:r>
              <a:rPr lang="en-US" dirty="0">
                <a:solidFill>
                  <a:srgbClr val="FF0000"/>
                </a:solidFill>
                <a:latin typeface="Times New Roman" panose="02020603050405020304" pitchFamily="18" charset="0"/>
                <a:cs typeface="Times New Roman" panose="02020603050405020304" pitchFamily="18" charset="0"/>
              </a:rPr>
              <a:t>Electro</a:t>
            </a:r>
            <a:r>
              <a:rPr lang="en-US" spc="41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Cardiogram</a:t>
            </a:r>
            <a:r>
              <a:rPr lang="en-US" spc="39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(ECG)</a:t>
            </a:r>
            <a:r>
              <a:rPr lang="en-US" spc="41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machine</a:t>
            </a:r>
            <a:r>
              <a:rPr lang="en-US" spc="409"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39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monitoring </a:t>
            </a:r>
            <a:r>
              <a:rPr lang="en-US" dirty="0">
                <a:latin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heart</a:t>
            </a:r>
            <a:r>
              <a:rPr lang="en-US" spc="-1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beat</a:t>
            </a:r>
            <a:r>
              <a:rPr lang="en-US" spc="-15"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patient</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a:t>
            </a:r>
            <a:r>
              <a:rPr lang="en-US" spc="-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typical</a:t>
            </a:r>
            <a:r>
              <a:rPr lang="en-US" spc="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example</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1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this</a:t>
            </a:r>
          </a:p>
          <a:p>
            <a:pPr marL="250190" marR="9525" indent="-238125" algn="just">
              <a:lnSpc>
                <a:spcPct val="160000"/>
              </a:lnSpc>
              <a:spcBef>
                <a:spcPts val="195"/>
              </a:spcBef>
              <a:buFont typeface="Wingdings"/>
              <a:buChar char=""/>
              <a:tabLst>
                <a:tab pos="250190" algn="l"/>
              </a:tabLst>
            </a:pPr>
            <a:r>
              <a:rPr lang="en-US" dirty="0">
                <a:latin typeface="Times New Roman" panose="02020603050405020304" pitchFamily="18" charset="0"/>
                <a:cs typeface="Times New Roman" panose="02020603050405020304" pitchFamily="18" charset="0"/>
              </a:rPr>
              <a:t>The</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sensors</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1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ECG</a:t>
            </a:r>
            <a:r>
              <a:rPr lang="en-US" spc="10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different</a:t>
            </a:r>
            <a:r>
              <a:rPr lang="en-US" spc="13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Electrodes </a:t>
            </a:r>
            <a:r>
              <a:rPr lang="en-US" dirty="0">
                <a:latin typeface="Times New Roman" panose="02020603050405020304" pitchFamily="18" charset="0"/>
                <a:cs typeface="Times New Roman" panose="02020603050405020304" pitchFamily="18" charset="0"/>
              </a:rPr>
              <a:t>connected</a:t>
            </a:r>
            <a:r>
              <a:rPr lang="en-US" spc="-3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patient’s</a:t>
            </a:r>
            <a:r>
              <a:rPr lang="en-US" spc="-5" dirty="0">
                <a:latin typeface="Times New Roman" panose="02020603050405020304" pitchFamily="18" charset="0"/>
                <a:cs typeface="Times New Roman" panose="02020603050405020304" pitchFamily="18" charset="0"/>
              </a:rPr>
              <a:t> </a:t>
            </a:r>
            <a:r>
              <a:rPr lang="en-US" spc="-20" dirty="0">
                <a:latin typeface="Times New Roman" panose="02020603050405020304" pitchFamily="18" charset="0"/>
                <a:cs typeface="Times New Roman" panose="02020603050405020304" pitchFamily="18" charset="0"/>
              </a:rPr>
              <a:t>body</a:t>
            </a:r>
          </a:p>
          <a:p>
            <a:pPr marL="250190" marR="5080" indent="-238125" algn="just">
              <a:lnSpc>
                <a:spcPct val="160000"/>
              </a:lnSpc>
              <a:spcBef>
                <a:spcPts val="215"/>
              </a:spcBef>
              <a:buFont typeface="Wingdings"/>
              <a:buChar char=""/>
              <a:tabLst>
                <a:tab pos="250190" algn="l"/>
              </a:tabLst>
            </a:pPr>
            <a:r>
              <a:rPr lang="en-US" dirty="0">
                <a:latin typeface="Times New Roman" panose="02020603050405020304" pitchFamily="18" charset="0"/>
                <a:cs typeface="Times New Roman" panose="02020603050405020304" pitchFamily="18" charset="0"/>
              </a:rPr>
              <a:t>Measuring</a:t>
            </a:r>
            <a:r>
              <a:rPr lang="en-US" spc="16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instruments</a:t>
            </a:r>
            <a:r>
              <a:rPr lang="en-US" spc="17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like</a:t>
            </a:r>
            <a:r>
              <a:rPr lang="en-US" spc="16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Digital</a:t>
            </a:r>
            <a:r>
              <a:rPr lang="en-US" spc="17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CRO,</a:t>
            </a:r>
            <a:r>
              <a:rPr lang="en-US" spc="175" dirty="0">
                <a:solidFill>
                  <a:srgbClr val="FF0000"/>
                </a:solidFill>
                <a:latin typeface="Times New Roman" panose="02020603050405020304" pitchFamily="18" charset="0"/>
                <a:cs typeface="Times New Roman" panose="02020603050405020304" pitchFamily="18" charset="0"/>
              </a:rPr>
              <a:t>  </a:t>
            </a:r>
            <a:r>
              <a:rPr lang="en-US" spc="-10" dirty="0">
                <a:solidFill>
                  <a:srgbClr val="FF0000"/>
                </a:solidFill>
                <a:latin typeface="Times New Roman" panose="02020603050405020304" pitchFamily="18" charset="0"/>
                <a:cs typeface="Times New Roman" panose="02020603050405020304" pitchFamily="18" charset="0"/>
              </a:rPr>
              <a:t>Digital </a:t>
            </a:r>
            <a:r>
              <a:rPr lang="en-US" dirty="0">
                <a:solidFill>
                  <a:srgbClr val="FF0000"/>
                </a:solidFill>
                <a:latin typeface="Times New Roman" panose="02020603050405020304" pitchFamily="18" charset="0"/>
                <a:cs typeface="Times New Roman" panose="02020603050405020304" pitchFamily="18" charset="0"/>
              </a:rPr>
              <a:t>Multi</a:t>
            </a:r>
            <a:r>
              <a:rPr lang="en-US" spc="29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meter,</a:t>
            </a:r>
            <a:r>
              <a:rPr lang="en-US" spc="295"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Logic</a:t>
            </a:r>
            <a:r>
              <a:rPr lang="en-US" spc="33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Analyzer</a:t>
            </a:r>
            <a:r>
              <a:rPr lang="en-US" spc="315"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etc</a:t>
            </a:r>
            <a:r>
              <a:rPr lang="en-US" spc="300"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used</a:t>
            </a:r>
            <a:r>
              <a:rPr lang="en-US" spc="31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a:t>
            </a:r>
            <a:r>
              <a:rPr lang="en-US" spc="3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Control</a:t>
            </a:r>
            <a:r>
              <a:rPr lang="en-US" spc="290" dirty="0">
                <a:latin typeface="Times New Roman" panose="02020603050405020304" pitchFamily="18" charset="0"/>
                <a:cs typeface="Times New Roman" panose="02020603050405020304" pitchFamily="18" charset="0"/>
              </a:rPr>
              <a:t> </a:t>
            </a:r>
            <a:r>
              <a:rPr lang="en-US" spc="-50" dirty="0">
                <a:latin typeface="Times New Roman" panose="02020603050405020304" pitchFamily="18" charset="0"/>
                <a:cs typeface="Times New Roman" panose="02020603050405020304" pitchFamily="18" charset="0"/>
              </a:rPr>
              <a:t>&amp; </a:t>
            </a:r>
            <a:r>
              <a:rPr lang="en-US" dirty="0">
                <a:latin typeface="Times New Roman" panose="02020603050405020304" pitchFamily="18" charset="0"/>
                <a:cs typeface="Times New Roman" panose="02020603050405020304" pitchFamily="18" charset="0"/>
              </a:rPr>
              <a:t>Instrumentation</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applications</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t>
            </a:r>
            <a:r>
              <a:rPr lang="en-US" spc="9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a:t>
            </a:r>
            <a:r>
              <a:rPr lang="en-US" spc="114"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examples</a:t>
            </a:r>
            <a:r>
              <a:rPr lang="en-US" spc="105" dirty="0">
                <a:latin typeface="Times New Roman" panose="02020603050405020304" pitchFamily="18" charset="0"/>
                <a:cs typeface="Times New Roman" panose="02020603050405020304" pitchFamily="18" charset="0"/>
              </a:rPr>
              <a:t>  </a:t>
            </a:r>
            <a:r>
              <a:rPr lang="en-US" spc="-25"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embedded</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systems</a:t>
            </a:r>
            <a:r>
              <a:rPr lang="en-US" spc="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monitoring</a:t>
            </a:r>
            <a:r>
              <a:rPr lang="en-US" spc="-65" dirty="0">
                <a:latin typeface="Times New Roman" panose="02020603050405020304" pitchFamily="18" charset="0"/>
                <a:cs typeface="Times New Roman" panose="02020603050405020304" pitchFamily="18" charset="0"/>
              </a:rPr>
              <a:t> </a:t>
            </a:r>
            <a:r>
              <a:rPr lang="en-US" spc="-10" dirty="0" smtClean="0">
                <a:latin typeface="Times New Roman" panose="02020603050405020304" pitchFamily="18" charset="0"/>
                <a:cs typeface="Times New Roman" panose="02020603050405020304" pitchFamily="18" charset="0"/>
              </a:rPr>
              <a:t>purpose.</a:t>
            </a:r>
            <a:endParaRPr lang="en-US" spc="-1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49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cs typeface="Times New Roman"/>
              </a:rPr>
              <a:t>Purpose</a:t>
            </a:r>
            <a:r>
              <a:rPr lang="en-US" b="1" spc="-40" dirty="0">
                <a:latin typeface="Times New Roman"/>
                <a:cs typeface="Times New Roman"/>
              </a:rPr>
              <a:t> </a:t>
            </a:r>
            <a:r>
              <a:rPr lang="en-US" b="1" dirty="0">
                <a:latin typeface="Times New Roman"/>
                <a:cs typeface="Times New Roman"/>
              </a:rPr>
              <a:t>of</a:t>
            </a:r>
            <a:r>
              <a:rPr lang="en-US" b="1" spc="-20" dirty="0">
                <a:latin typeface="Times New Roman"/>
                <a:cs typeface="Times New Roman"/>
              </a:rPr>
              <a:t> </a:t>
            </a:r>
            <a:r>
              <a:rPr lang="en-US" b="1" dirty="0">
                <a:latin typeface="Times New Roman"/>
                <a:cs typeface="Times New Roman"/>
              </a:rPr>
              <a:t>Embedded</a:t>
            </a:r>
            <a:r>
              <a:rPr lang="en-US" b="1" spc="-20" dirty="0">
                <a:latin typeface="Times New Roman"/>
                <a:cs typeface="Times New Roman"/>
              </a:rPr>
              <a:t> </a:t>
            </a:r>
            <a:r>
              <a:rPr lang="en-US" b="1" dirty="0">
                <a:latin typeface="Times New Roman"/>
                <a:cs typeface="Times New Roman"/>
              </a:rPr>
              <a:t>Systems</a:t>
            </a:r>
            <a:r>
              <a:rPr lang="en-US" b="1" spc="-30" dirty="0">
                <a:latin typeface="Times New Roman"/>
                <a:cs typeface="Times New Roman"/>
              </a:rPr>
              <a:t> </a:t>
            </a:r>
            <a:r>
              <a:rPr lang="en-US" b="1" dirty="0">
                <a:latin typeface="Times New Roman"/>
                <a:cs typeface="Times New Roman"/>
              </a:rPr>
              <a:t>–</a:t>
            </a:r>
            <a:r>
              <a:rPr lang="en-US" b="1" spc="-20" dirty="0">
                <a:latin typeface="Times New Roman"/>
                <a:cs typeface="Times New Roman"/>
              </a:rPr>
              <a:t> </a:t>
            </a:r>
            <a:r>
              <a:rPr lang="en-US" b="1" spc="-10" dirty="0">
                <a:latin typeface="Times New Roman"/>
                <a:cs typeface="Times New Roman"/>
              </a:rPr>
              <a:t>Control</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838200" y="1018903"/>
            <a:ext cx="10515600" cy="5551714"/>
          </a:xfrm>
        </p:spPr>
        <p:txBody>
          <a:bodyPr>
            <a:noAutofit/>
          </a:bodyPr>
          <a:lstStyle/>
          <a:p>
            <a:pPr marL="250190" indent="-237490" algn="just">
              <a:lnSpc>
                <a:spcPct val="170000"/>
              </a:lnSpc>
              <a:spcBef>
                <a:spcPts val="360"/>
              </a:spcBef>
              <a:buFont typeface="Wingdings"/>
              <a:buChar char=""/>
              <a:tabLst>
                <a:tab pos="250190" algn="l"/>
              </a:tabLst>
            </a:pPr>
            <a:r>
              <a:rPr lang="en-US" sz="1800" dirty="0" smtClean="0">
                <a:latin typeface="Times New Roman"/>
                <a:cs typeface="Times New Roman"/>
              </a:rPr>
              <a:t>Embedded</a:t>
            </a:r>
            <a:r>
              <a:rPr lang="en-US" sz="1800" spc="25" dirty="0" smtClean="0">
                <a:latin typeface="Times New Roman"/>
                <a:cs typeface="Times New Roman"/>
              </a:rPr>
              <a:t> </a:t>
            </a:r>
            <a:r>
              <a:rPr lang="en-US" sz="1800" dirty="0">
                <a:latin typeface="Times New Roman"/>
                <a:cs typeface="Times New Roman"/>
              </a:rPr>
              <a:t>systems</a:t>
            </a:r>
            <a:r>
              <a:rPr lang="en-US" sz="1800" spc="40" dirty="0">
                <a:latin typeface="Times New Roman"/>
                <a:cs typeface="Times New Roman"/>
              </a:rPr>
              <a:t> </a:t>
            </a:r>
            <a:r>
              <a:rPr lang="en-US" sz="1800" dirty="0">
                <a:latin typeface="Times New Roman"/>
                <a:cs typeface="Times New Roman"/>
              </a:rPr>
              <a:t>with</a:t>
            </a:r>
            <a:r>
              <a:rPr lang="en-US" sz="1800" spc="30" dirty="0">
                <a:latin typeface="Times New Roman"/>
                <a:cs typeface="Times New Roman"/>
              </a:rPr>
              <a:t> </a:t>
            </a:r>
            <a:r>
              <a:rPr lang="en-US" sz="1800" dirty="0">
                <a:latin typeface="Times New Roman"/>
                <a:cs typeface="Times New Roman"/>
              </a:rPr>
              <a:t>control</a:t>
            </a:r>
            <a:r>
              <a:rPr lang="en-US" sz="1800" spc="5" dirty="0">
                <a:latin typeface="Times New Roman"/>
                <a:cs typeface="Times New Roman"/>
              </a:rPr>
              <a:t> </a:t>
            </a:r>
            <a:r>
              <a:rPr lang="en-US" sz="1800" dirty="0">
                <a:latin typeface="Times New Roman"/>
                <a:cs typeface="Times New Roman"/>
              </a:rPr>
              <a:t>functionalities</a:t>
            </a:r>
            <a:r>
              <a:rPr lang="en-US" sz="1800" spc="30" dirty="0">
                <a:latin typeface="Times New Roman"/>
                <a:cs typeface="Times New Roman"/>
              </a:rPr>
              <a:t> </a:t>
            </a:r>
            <a:r>
              <a:rPr lang="en-US" sz="1800" dirty="0">
                <a:latin typeface="Times New Roman"/>
                <a:cs typeface="Times New Roman"/>
              </a:rPr>
              <a:t>are used</a:t>
            </a:r>
            <a:r>
              <a:rPr lang="en-US" sz="1800" spc="25" dirty="0">
                <a:latin typeface="Times New Roman"/>
                <a:cs typeface="Times New Roman"/>
              </a:rPr>
              <a:t> </a:t>
            </a:r>
            <a:r>
              <a:rPr lang="en-US" sz="1800" dirty="0">
                <a:latin typeface="Times New Roman"/>
                <a:cs typeface="Times New Roman"/>
              </a:rPr>
              <a:t>for</a:t>
            </a:r>
            <a:r>
              <a:rPr lang="en-US" sz="1800" spc="5" dirty="0">
                <a:latin typeface="Times New Roman"/>
                <a:cs typeface="Times New Roman"/>
              </a:rPr>
              <a:t> </a:t>
            </a:r>
            <a:r>
              <a:rPr lang="en-US" sz="1800" dirty="0">
                <a:latin typeface="Times New Roman"/>
                <a:cs typeface="Times New Roman"/>
              </a:rPr>
              <a:t>imposing</a:t>
            </a:r>
            <a:r>
              <a:rPr lang="en-US" sz="1800" spc="5" dirty="0">
                <a:latin typeface="Times New Roman"/>
                <a:cs typeface="Times New Roman"/>
              </a:rPr>
              <a:t> </a:t>
            </a:r>
            <a:r>
              <a:rPr lang="en-US" sz="1800" dirty="0">
                <a:solidFill>
                  <a:srgbClr val="FF0000"/>
                </a:solidFill>
                <a:latin typeface="Times New Roman"/>
                <a:cs typeface="Times New Roman"/>
              </a:rPr>
              <a:t>control</a:t>
            </a:r>
            <a:r>
              <a:rPr lang="en-US" sz="1800" spc="10" dirty="0">
                <a:solidFill>
                  <a:srgbClr val="FF0000"/>
                </a:solidFill>
                <a:latin typeface="Times New Roman"/>
                <a:cs typeface="Times New Roman"/>
              </a:rPr>
              <a:t> </a:t>
            </a:r>
            <a:r>
              <a:rPr lang="en-US" sz="1800" dirty="0">
                <a:solidFill>
                  <a:srgbClr val="FF0000"/>
                </a:solidFill>
                <a:latin typeface="Times New Roman"/>
                <a:cs typeface="Times New Roman"/>
              </a:rPr>
              <a:t>over</a:t>
            </a:r>
            <a:r>
              <a:rPr lang="en-US" sz="1800" spc="10" dirty="0">
                <a:solidFill>
                  <a:srgbClr val="FF0000"/>
                </a:solidFill>
                <a:latin typeface="Times New Roman"/>
                <a:cs typeface="Times New Roman"/>
              </a:rPr>
              <a:t> </a:t>
            </a:r>
            <a:r>
              <a:rPr lang="en-US" sz="1800" dirty="0">
                <a:solidFill>
                  <a:srgbClr val="FF0000"/>
                </a:solidFill>
                <a:latin typeface="Times New Roman"/>
                <a:cs typeface="Times New Roman"/>
              </a:rPr>
              <a:t>some</a:t>
            </a:r>
            <a:r>
              <a:rPr lang="en-US" sz="1800" spc="-5" dirty="0">
                <a:solidFill>
                  <a:srgbClr val="FF0000"/>
                </a:solidFill>
                <a:latin typeface="Times New Roman"/>
                <a:cs typeface="Times New Roman"/>
              </a:rPr>
              <a:t> </a:t>
            </a:r>
            <a:r>
              <a:rPr lang="en-US" sz="1800" spc="-10" dirty="0" smtClean="0">
                <a:solidFill>
                  <a:srgbClr val="FF0000"/>
                </a:solidFill>
                <a:latin typeface="Times New Roman"/>
                <a:cs typeface="Times New Roman"/>
              </a:rPr>
              <a:t>variables </a:t>
            </a:r>
            <a:r>
              <a:rPr lang="en-US" sz="1800" dirty="0" smtClean="0">
                <a:solidFill>
                  <a:srgbClr val="FF0000"/>
                </a:solidFill>
                <a:latin typeface="Times New Roman"/>
                <a:cs typeface="Times New Roman"/>
              </a:rPr>
              <a:t>according</a:t>
            </a:r>
            <a:r>
              <a:rPr lang="en-US" sz="1800" spc="-45" dirty="0" smtClean="0">
                <a:solidFill>
                  <a:srgbClr val="FF0000"/>
                </a:solidFill>
                <a:latin typeface="Times New Roman"/>
                <a:cs typeface="Times New Roman"/>
              </a:rPr>
              <a:t> </a:t>
            </a:r>
            <a:r>
              <a:rPr lang="en-US" sz="1800" dirty="0">
                <a:solidFill>
                  <a:srgbClr val="FF0000"/>
                </a:solidFill>
                <a:latin typeface="Times New Roman"/>
                <a:cs typeface="Times New Roman"/>
              </a:rPr>
              <a:t>to</a:t>
            </a:r>
            <a:r>
              <a:rPr lang="en-US" sz="1800" spc="-10" dirty="0">
                <a:solidFill>
                  <a:srgbClr val="FF0000"/>
                </a:solidFill>
                <a:latin typeface="Times New Roman"/>
                <a:cs typeface="Times New Roman"/>
              </a:rPr>
              <a:t> </a:t>
            </a:r>
            <a:r>
              <a:rPr lang="en-US" sz="1800" dirty="0">
                <a:solidFill>
                  <a:srgbClr val="FF0000"/>
                </a:solidFill>
                <a:latin typeface="Times New Roman"/>
                <a:cs typeface="Times New Roman"/>
              </a:rPr>
              <a:t>the</a:t>
            </a:r>
            <a:r>
              <a:rPr lang="en-US" sz="1800" spc="-35" dirty="0">
                <a:solidFill>
                  <a:srgbClr val="FF0000"/>
                </a:solidFill>
                <a:latin typeface="Times New Roman"/>
                <a:cs typeface="Times New Roman"/>
              </a:rPr>
              <a:t> </a:t>
            </a:r>
            <a:r>
              <a:rPr lang="en-US" sz="1800" dirty="0">
                <a:solidFill>
                  <a:srgbClr val="FF0000"/>
                </a:solidFill>
                <a:latin typeface="Times New Roman"/>
                <a:cs typeface="Times New Roman"/>
              </a:rPr>
              <a:t>changes</a:t>
            </a:r>
            <a:r>
              <a:rPr lang="en-US" sz="1800" spc="-15" dirty="0">
                <a:solidFill>
                  <a:srgbClr val="FF0000"/>
                </a:solidFill>
                <a:latin typeface="Times New Roman"/>
                <a:cs typeface="Times New Roman"/>
              </a:rPr>
              <a:t> </a:t>
            </a:r>
            <a:r>
              <a:rPr lang="en-US" sz="1800" dirty="0">
                <a:solidFill>
                  <a:srgbClr val="FF0000"/>
                </a:solidFill>
                <a:latin typeface="Times New Roman"/>
                <a:cs typeface="Times New Roman"/>
              </a:rPr>
              <a:t>in</a:t>
            </a:r>
            <a:r>
              <a:rPr lang="en-US" sz="1800" spc="-10" dirty="0">
                <a:solidFill>
                  <a:srgbClr val="FF0000"/>
                </a:solidFill>
                <a:latin typeface="Times New Roman"/>
                <a:cs typeface="Times New Roman"/>
              </a:rPr>
              <a:t> </a:t>
            </a:r>
            <a:r>
              <a:rPr lang="en-US" sz="1800" dirty="0">
                <a:solidFill>
                  <a:srgbClr val="FF0000"/>
                </a:solidFill>
                <a:latin typeface="Times New Roman"/>
                <a:cs typeface="Times New Roman"/>
              </a:rPr>
              <a:t>input</a:t>
            </a:r>
            <a:r>
              <a:rPr lang="en-US" sz="1800" spc="-45" dirty="0">
                <a:solidFill>
                  <a:srgbClr val="FF0000"/>
                </a:solidFill>
                <a:latin typeface="Times New Roman"/>
                <a:cs typeface="Times New Roman"/>
              </a:rPr>
              <a:t> </a:t>
            </a:r>
            <a:r>
              <a:rPr lang="en-US" sz="1800" spc="-10" dirty="0">
                <a:solidFill>
                  <a:srgbClr val="FF0000"/>
                </a:solidFill>
                <a:latin typeface="Times New Roman"/>
                <a:cs typeface="Times New Roman"/>
              </a:rPr>
              <a:t>variables</a:t>
            </a:r>
            <a:endParaRPr lang="en-US" sz="1800" dirty="0">
              <a:solidFill>
                <a:srgbClr val="FF0000"/>
              </a:solidFill>
              <a:latin typeface="Times New Roman"/>
              <a:cs typeface="Times New Roman"/>
            </a:endParaRPr>
          </a:p>
          <a:p>
            <a:pPr marL="250190" indent="-237490" algn="just">
              <a:lnSpc>
                <a:spcPct val="170000"/>
              </a:lnSpc>
              <a:spcBef>
                <a:spcPts val="215"/>
              </a:spcBef>
              <a:buFont typeface="Wingdings"/>
              <a:buChar char=""/>
              <a:tabLst>
                <a:tab pos="250190" algn="l"/>
              </a:tabLst>
            </a:pPr>
            <a:r>
              <a:rPr lang="en-US" sz="1800" dirty="0">
                <a:latin typeface="Times New Roman"/>
                <a:cs typeface="Times New Roman"/>
              </a:rPr>
              <a:t>Embedded</a:t>
            </a:r>
            <a:r>
              <a:rPr lang="en-US" sz="1800" spc="-50" dirty="0">
                <a:latin typeface="Times New Roman"/>
                <a:cs typeface="Times New Roman"/>
              </a:rPr>
              <a:t> </a:t>
            </a:r>
            <a:r>
              <a:rPr lang="en-US" sz="1800" dirty="0">
                <a:latin typeface="Times New Roman"/>
                <a:cs typeface="Times New Roman"/>
              </a:rPr>
              <a:t>system</a:t>
            </a:r>
            <a:r>
              <a:rPr lang="en-US" sz="1800" spc="15" dirty="0">
                <a:latin typeface="Times New Roman"/>
                <a:cs typeface="Times New Roman"/>
              </a:rPr>
              <a:t> </a:t>
            </a:r>
            <a:r>
              <a:rPr lang="en-US" sz="1800" dirty="0">
                <a:latin typeface="Times New Roman"/>
                <a:cs typeface="Times New Roman"/>
              </a:rPr>
              <a:t>with</a:t>
            </a:r>
            <a:r>
              <a:rPr lang="en-US" sz="1800" spc="-35" dirty="0">
                <a:latin typeface="Times New Roman"/>
                <a:cs typeface="Times New Roman"/>
              </a:rPr>
              <a:t> </a:t>
            </a:r>
            <a:r>
              <a:rPr lang="en-US" sz="1800" dirty="0">
                <a:latin typeface="Times New Roman"/>
                <a:cs typeface="Times New Roman"/>
              </a:rPr>
              <a:t>control</a:t>
            </a:r>
            <a:r>
              <a:rPr lang="en-US" sz="1800" spc="-30" dirty="0">
                <a:latin typeface="Times New Roman"/>
                <a:cs typeface="Times New Roman"/>
              </a:rPr>
              <a:t> </a:t>
            </a:r>
            <a:r>
              <a:rPr lang="en-US" sz="1800" dirty="0">
                <a:latin typeface="Times New Roman"/>
                <a:cs typeface="Times New Roman"/>
              </a:rPr>
              <a:t>functionality</a:t>
            </a:r>
            <a:r>
              <a:rPr lang="en-US" sz="1800" spc="-65" dirty="0">
                <a:latin typeface="Times New Roman"/>
                <a:cs typeface="Times New Roman"/>
              </a:rPr>
              <a:t> </a:t>
            </a:r>
            <a:r>
              <a:rPr lang="en-US" sz="1800" dirty="0">
                <a:latin typeface="Times New Roman"/>
                <a:cs typeface="Times New Roman"/>
              </a:rPr>
              <a:t>contains</a:t>
            </a:r>
            <a:r>
              <a:rPr lang="en-US" sz="1800" spc="-65" dirty="0">
                <a:latin typeface="Times New Roman"/>
                <a:cs typeface="Times New Roman"/>
              </a:rPr>
              <a:t> </a:t>
            </a:r>
            <a:r>
              <a:rPr lang="en-US" sz="1800" dirty="0">
                <a:solidFill>
                  <a:srgbClr val="FF0000"/>
                </a:solidFill>
                <a:latin typeface="Times New Roman"/>
                <a:cs typeface="Times New Roman"/>
              </a:rPr>
              <a:t>both</a:t>
            </a:r>
            <a:r>
              <a:rPr lang="en-US" sz="1800" spc="-55" dirty="0">
                <a:solidFill>
                  <a:srgbClr val="FF0000"/>
                </a:solidFill>
                <a:latin typeface="Times New Roman"/>
                <a:cs typeface="Times New Roman"/>
              </a:rPr>
              <a:t> </a:t>
            </a:r>
            <a:r>
              <a:rPr lang="en-US" sz="1800" dirty="0">
                <a:solidFill>
                  <a:srgbClr val="FF0000"/>
                </a:solidFill>
                <a:latin typeface="Times New Roman"/>
                <a:cs typeface="Times New Roman"/>
              </a:rPr>
              <a:t>sensors</a:t>
            </a:r>
            <a:r>
              <a:rPr lang="en-US" sz="1800" spc="5" dirty="0">
                <a:solidFill>
                  <a:srgbClr val="FF0000"/>
                </a:solidFill>
                <a:latin typeface="Times New Roman"/>
                <a:cs typeface="Times New Roman"/>
              </a:rPr>
              <a:t> </a:t>
            </a:r>
            <a:r>
              <a:rPr lang="en-US" sz="1800" dirty="0">
                <a:solidFill>
                  <a:srgbClr val="FF0000"/>
                </a:solidFill>
                <a:latin typeface="Times New Roman"/>
                <a:cs typeface="Times New Roman"/>
              </a:rPr>
              <a:t>and</a:t>
            </a:r>
            <a:r>
              <a:rPr lang="en-US" sz="1800" spc="-55" dirty="0">
                <a:solidFill>
                  <a:srgbClr val="FF0000"/>
                </a:solidFill>
                <a:latin typeface="Times New Roman"/>
                <a:cs typeface="Times New Roman"/>
              </a:rPr>
              <a:t> </a:t>
            </a:r>
            <a:r>
              <a:rPr lang="en-US" sz="1800" spc="-10" dirty="0">
                <a:solidFill>
                  <a:srgbClr val="FF0000"/>
                </a:solidFill>
                <a:latin typeface="Times New Roman"/>
                <a:cs typeface="Times New Roman"/>
              </a:rPr>
              <a:t>actuators</a:t>
            </a:r>
            <a:endParaRPr lang="en-US" sz="1800" dirty="0">
              <a:solidFill>
                <a:srgbClr val="FF0000"/>
              </a:solidFill>
              <a:latin typeface="Times New Roman"/>
              <a:cs typeface="Times New Roman"/>
            </a:endParaRPr>
          </a:p>
          <a:p>
            <a:pPr marL="250190" marR="13335" indent="-238125" algn="just">
              <a:lnSpc>
                <a:spcPct val="170000"/>
              </a:lnSpc>
              <a:spcBef>
                <a:spcPts val="195"/>
              </a:spcBef>
              <a:buFont typeface="Wingdings"/>
              <a:buChar char=""/>
              <a:tabLst>
                <a:tab pos="250190" algn="l"/>
              </a:tabLst>
            </a:pPr>
            <a:r>
              <a:rPr lang="en-US" sz="1800" dirty="0">
                <a:latin typeface="Times New Roman"/>
                <a:cs typeface="Times New Roman"/>
              </a:rPr>
              <a:t>Sensors</a:t>
            </a:r>
            <a:r>
              <a:rPr lang="en-US" sz="1800" spc="195" dirty="0">
                <a:latin typeface="Times New Roman"/>
                <a:cs typeface="Times New Roman"/>
              </a:rPr>
              <a:t> </a:t>
            </a:r>
            <a:r>
              <a:rPr lang="en-US" sz="1800" dirty="0">
                <a:latin typeface="Times New Roman"/>
                <a:cs typeface="Times New Roman"/>
              </a:rPr>
              <a:t>are</a:t>
            </a:r>
            <a:r>
              <a:rPr lang="en-US" sz="1800" spc="175" dirty="0">
                <a:latin typeface="Times New Roman"/>
                <a:cs typeface="Times New Roman"/>
              </a:rPr>
              <a:t> </a:t>
            </a:r>
            <a:r>
              <a:rPr lang="en-US" sz="1800" dirty="0">
                <a:latin typeface="Times New Roman"/>
                <a:cs typeface="Times New Roman"/>
              </a:rPr>
              <a:t>connected</a:t>
            </a:r>
            <a:r>
              <a:rPr lang="en-US" sz="1800" spc="215" dirty="0">
                <a:latin typeface="Times New Roman"/>
                <a:cs typeface="Times New Roman"/>
              </a:rPr>
              <a:t> </a:t>
            </a:r>
            <a:r>
              <a:rPr lang="en-US" sz="1800" dirty="0">
                <a:latin typeface="Times New Roman"/>
                <a:cs typeface="Times New Roman"/>
              </a:rPr>
              <a:t>to</a:t>
            </a:r>
            <a:r>
              <a:rPr lang="en-US" sz="1800" spc="180" dirty="0">
                <a:latin typeface="Times New Roman"/>
                <a:cs typeface="Times New Roman"/>
              </a:rPr>
              <a:t> </a:t>
            </a:r>
            <a:r>
              <a:rPr lang="en-US" sz="1800" dirty="0">
                <a:latin typeface="Times New Roman"/>
                <a:cs typeface="Times New Roman"/>
              </a:rPr>
              <a:t>the</a:t>
            </a:r>
            <a:r>
              <a:rPr lang="en-US" sz="1800" spc="185" dirty="0">
                <a:latin typeface="Times New Roman"/>
                <a:cs typeface="Times New Roman"/>
              </a:rPr>
              <a:t> </a:t>
            </a:r>
            <a:r>
              <a:rPr lang="en-US" sz="1800" dirty="0">
                <a:solidFill>
                  <a:srgbClr val="FF0000"/>
                </a:solidFill>
                <a:latin typeface="Times New Roman"/>
                <a:cs typeface="Times New Roman"/>
              </a:rPr>
              <a:t>input</a:t>
            </a:r>
            <a:r>
              <a:rPr lang="en-US" sz="1800" spc="180" dirty="0">
                <a:solidFill>
                  <a:srgbClr val="FF0000"/>
                </a:solidFill>
                <a:latin typeface="Times New Roman"/>
                <a:cs typeface="Times New Roman"/>
              </a:rPr>
              <a:t> </a:t>
            </a:r>
            <a:r>
              <a:rPr lang="en-US" sz="1800" dirty="0">
                <a:solidFill>
                  <a:srgbClr val="FF0000"/>
                </a:solidFill>
                <a:latin typeface="Times New Roman"/>
                <a:cs typeface="Times New Roman"/>
              </a:rPr>
              <a:t>port</a:t>
            </a:r>
            <a:r>
              <a:rPr lang="en-US" sz="1800" spc="200" dirty="0">
                <a:solidFill>
                  <a:srgbClr val="FF0000"/>
                </a:solidFill>
                <a:latin typeface="Times New Roman"/>
                <a:cs typeface="Times New Roman"/>
              </a:rPr>
              <a:t> </a:t>
            </a:r>
            <a:r>
              <a:rPr lang="en-US" sz="1800" dirty="0">
                <a:solidFill>
                  <a:srgbClr val="FF0000"/>
                </a:solidFill>
                <a:latin typeface="Times New Roman"/>
                <a:cs typeface="Times New Roman"/>
              </a:rPr>
              <a:t>for</a:t>
            </a:r>
            <a:r>
              <a:rPr lang="en-US" sz="1800" spc="185" dirty="0">
                <a:solidFill>
                  <a:srgbClr val="FF0000"/>
                </a:solidFill>
                <a:latin typeface="Times New Roman"/>
                <a:cs typeface="Times New Roman"/>
              </a:rPr>
              <a:t> </a:t>
            </a:r>
            <a:r>
              <a:rPr lang="en-US" sz="1800" dirty="0">
                <a:solidFill>
                  <a:srgbClr val="FF0000"/>
                </a:solidFill>
                <a:latin typeface="Times New Roman"/>
                <a:cs typeface="Times New Roman"/>
              </a:rPr>
              <a:t>capturing</a:t>
            </a:r>
            <a:r>
              <a:rPr lang="en-US" sz="1800" spc="200" dirty="0">
                <a:solidFill>
                  <a:srgbClr val="FF0000"/>
                </a:solidFill>
                <a:latin typeface="Times New Roman"/>
                <a:cs typeface="Times New Roman"/>
              </a:rPr>
              <a:t> </a:t>
            </a:r>
            <a:r>
              <a:rPr lang="en-US" sz="1800" dirty="0">
                <a:solidFill>
                  <a:srgbClr val="FF0000"/>
                </a:solidFill>
                <a:latin typeface="Times New Roman"/>
                <a:cs typeface="Times New Roman"/>
              </a:rPr>
              <a:t>the</a:t>
            </a:r>
            <a:r>
              <a:rPr lang="en-US" sz="1800" spc="175" dirty="0">
                <a:solidFill>
                  <a:srgbClr val="FF0000"/>
                </a:solidFill>
                <a:latin typeface="Times New Roman"/>
                <a:cs typeface="Times New Roman"/>
              </a:rPr>
              <a:t> </a:t>
            </a:r>
            <a:r>
              <a:rPr lang="en-US" sz="1800" dirty="0">
                <a:solidFill>
                  <a:srgbClr val="FF0000"/>
                </a:solidFill>
                <a:latin typeface="Times New Roman"/>
                <a:cs typeface="Times New Roman"/>
              </a:rPr>
              <a:t>changes</a:t>
            </a:r>
            <a:r>
              <a:rPr lang="en-US" sz="1800" spc="200" dirty="0">
                <a:solidFill>
                  <a:srgbClr val="FF0000"/>
                </a:solidFill>
                <a:latin typeface="Times New Roman"/>
                <a:cs typeface="Times New Roman"/>
              </a:rPr>
              <a:t> </a:t>
            </a:r>
            <a:r>
              <a:rPr lang="en-US" sz="1800" dirty="0">
                <a:solidFill>
                  <a:srgbClr val="FF0000"/>
                </a:solidFill>
                <a:latin typeface="Times New Roman"/>
                <a:cs typeface="Times New Roman"/>
              </a:rPr>
              <a:t>in</a:t>
            </a:r>
            <a:r>
              <a:rPr lang="en-US" sz="1800" spc="180" dirty="0">
                <a:solidFill>
                  <a:srgbClr val="FF0000"/>
                </a:solidFill>
                <a:latin typeface="Times New Roman"/>
                <a:cs typeface="Times New Roman"/>
              </a:rPr>
              <a:t> </a:t>
            </a:r>
            <a:r>
              <a:rPr lang="en-US" sz="1800" dirty="0">
                <a:solidFill>
                  <a:srgbClr val="FF0000"/>
                </a:solidFill>
                <a:latin typeface="Times New Roman"/>
                <a:cs typeface="Times New Roman"/>
              </a:rPr>
              <a:t>environmental</a:t>
            </a:r>
            <a:r>
              <a:rPr lang="en-US" sz="1800" spc="175" dirty="0">
                <a:solidFill>
                  <a:srgbClr val="FF0000"/>
                </a:solidFill>
                <a:latin typeface="Times New Roman"/>
                <a:cs typeface="Times New Roman"/>
              </a:rPr>
              <a:t> </a:t>
            </a:r>
            <a:r>
              <a:rPr lang="en-US" sz="1800" dirty="0">
                <a:solidFill>
                  <a:srgbClr val="FF0000"/>
                </a:solidFill>
                <a:latin typeface="Times New Roman"/>
                <a:cs typeface="Times New Roman"/>
              </a:rPr>
              <a:t>variable</a:t>
            </a:r>
            <a:r>
              <a:rPr lang="en-US" sz="1800" spc="180" dirty="0">
                <a:solidFill>
                  <a:srgbClr val="FF0000"/>
                </a:solidFill>
                <a:latin typeface="Times New Roman"/>
                <a:cs typeface="Times New Roman"/>
              </a:rPr>
              <a:t> </a:t>
            </a:r>
            <a:r>
              <a:rPr lang="en-US" sz="1800" spc="-25" dirty="0">
                <a:solidFill>
                  <a:srgbClr val="FF0000"/>
                </a:solidFill>
                <a:latin typeface="Times New Roman"/>
                <a:cs typeface="Times New Roman"/>
              </a:rPr>
              <a:t>or </a:t>
            </a:r>
            <a:r>
              <a:rPr lang="en-US" sz="1800" dirty="0">
                <a:solidFill>
                  <a:srgbClr val="FF0000"/>
                </a:solidFill>
                <a:latin typeface="Times New Roman"/>
                <a:cs typeface="Times New Roman"/>
              </a:rPr>
              <a:t>measuring</a:t>
            </a:r>
            <a:r>
              <a:rPr lang="en-US" sz="1800" spc="-50" dirty="0">
                <a:solidFill>
                  <a:srgbClr val="FF0000"/>
                </a:solidFill>
                <a:latin typeface="Times New Roman"/>
                <a:cs typeface="Times New Roman"/>
              </a:rPr>
              <a:t> </a:t>
            </a:r>
            <a:r>
              <a:rPr lang="en-US" sz="1800" spc="-10" dirty="0">
                <a:solidFill>
                  <a:srgbClr val="FF0000"/>
                </a:solidFill>
                <a:latin typeface="Times New Roman"/>
                <a:cs typeface="Times New Roman"/>
              </a:rPr>
              <a:t>variable</a:t>
            </a:r>
            <a:endParaRPr lang="en-US" sz="1800" dirty="0">
              <a:solidFill>
                <a:srgbClr val="FF0000"/>
              </a:solidFill>
              <a:latin typeface="Times New Roman"/>
              <a:cs typeface="Times New Roman"/>
            </a:endParaRPr>
          </a:p>
          <a:p>
            <a:pPr marL="250190" marR="5080" indent="-238125" algn="just">
              <a:lnSpc>
                <a:spcPct val="170000"/>
              </a:lnSpc>
              <a:spcBef>
                <a:spcPts val="195"/>
              </a:spcBef>
              <a:buFont typeface="Wingdings"/>
              <a:buChar char=""/>
              <a:tabLst>
                <a:tab pos="250190" algn="l"/>
              </a:tabLst>
            </a:pPr>
            <a:r>
              <a:rPr lang="en-US" sz="1800" dirty="0">
                <a:latin typeface="Times New Roman"/>
                <a:cs typeface="Times New Roman"/>
              </a:rPr>
              <a:t>The</a:t>
            </a:r>
            <a:r>
              <a:rPr lang="en-US" sz="1800" spc="335" dirty="0">
                <a:latin typeface="Times New Roman"/>
                <a:cs typeface="Times New Roman"/>
              </a:rPr>
              <a:t> </a:t>
            </a:r>
            <a:r>
              <a:rPr lang="en-US" sz="1800" dirty="0">
                <a:latin typeface="Times New Roman"/>
                <a:cs typeface="Times New Roman"/>
              </a:rPr>
              <a:t>actuators</a:t>
            </a:r>
            <a:r>
              <a:rPr lang="en-US" sz="1800" spc="365" dirty="0">
                <a:latin typeface="Times New Roman"/>
                <a:cs typeface="Times New Roman"/>
              </a:rPr>
              <a:t> </a:t>
            </a:r>
            <a:r>
              <a:rPr lang="en-US" sz="1800" dirty="0">
                <a:latin typeface="Times New Roman"/>
                <a:cs typeface="Times New Roman"/>
              </a:rPr>
              <a:t>connected</a:t>
            </a:r>
            <a:r>
              <a:rPr lang="en-US" sz="1800" spc="355" dirty="0">
                <a:latin typeface="Times New Roman"/>
                <a:cs typeface="Times New Roman"/>
              </a:rPr>
              <a:t> </a:t>
            </a:r>
            <a:r>
              <a:rPr lang="en-US" sz="1800" dirty="0">
                <a:latin typeface="Times New Roman"/>
                <a:cs typeface="Times New Roman"/>
              </a:rPr>
              <a:t>to</a:t>
            </a:r>
            <a:r>
              <a:rPr lang="en-US" sz="1800" spc="320" dirty="0">
                <a:latin typeface="Times New Roman"/>
                <a:cs typeface="Times New Roman"/>
              </a:rPr>
              <a:t> </a:t>
            </a:r>
            <a:r>
              <a:rPr lang="en-US" sz="1800" dirty="0">
                <a:latin typeface="Times New Roman"/>
                <a:cs typeface="Times New Roman"/>
              </a:rPr>
              <a:t>the</a:t>
            </a:r>
            <a:r>
              <a:rPr lang="en-US" sz="1800" spc="340" dirty="0">
                <a:latin typeface="Times New Roman"/>
                <a:cs typeface="Times New Roman"/>
              </a:rPr>
              <a:t> </a:t>
            </a:r>
            <a:r>
              <a:rPr lang="en-US" sz="1800" dirty="0">
                <a:solidFill>
                  <a:srgbClr val="FF0000"/>
                </a:solidFill>
                <a:latin typeface="Times New Roman"/>
                <a:cs typeface="Times New Roman"/>
              </a:rPr>
              <a:t>output</a:t>
            </a:r>
            <a:r>
              <a:rPr lang="en-US" sz="1800" spc="345" dirty="0">
                <a:solidFill>
                  <a:srgbClr val="FF0000"/>
                </a:solidFill>
                <a:latin typeface="Times New Roman"/>
                <a:cs typeface="Times New Roman"/>
              </a:rPr>
              <a:t> </a:t>
            </a:r>
            <a:r>
              <a:rPr lang="en-US" sz="1800" dirty="0">
                <a:solidFill>
                  <a:srgbClr val="FF0000"/>
                </a:solidFill>
                <a:latin typeface="Times New Roman"/>
                <a:cs typeface="Times New Roman"/>
              </a:rPr>
              <a:t>port</a:t>
            </a:r>
            <a:r>
              <a:rPr lang="en-US" sz="1800" spc="365" dirty="0">
                <a:solidFill>
                  <a:srgbClr val="FF0000"/>
                </a:solidFill>
                <a:latin typeface="Times New Roman"/>
                <a:cs typeface="Times New Roman"/>
              </a:rPr>
              <a:t> </a:t>
            </a:r>
            <a:r>
              <a:rPr lang="en-US" sz="1800" dirty="0">
                <a:solidFill>
                  <a:srgbClr val="FF0000"/>
                </a:solidFill>
                <a:latin typeface="Times New Roman"/>
                <a:cs typeface="Times New Roman"/>
              </a:rPr>
              <a:t>are</a:t>
            </a:r>
            <a:r>
              <a:rPr lang="en-US" sz="1800" spc="340" dirty="0">
                <a:solidFill>
                  <a:srgbClr val="FF0000"/>
                </a:solidFill>
                <a:latin typeface="Times New Roman"/>
                <a:cs typeface="Times New Roman"/>
              </a:rPr>
              <a:t> </a:t>
            </a:r>
            <a:r>
              <a:rPr lang="en-US" sz="1800" dirty="0">
                <a:solidFill>
                  <a:srgbClr val="FF0000"/>
                </a:solidFill>
                <a:latin typeface="Times New Roman"/>
                <a:cs typeface="Times New Roman"/>
              </a:rPr>
              <a:t>controlled</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according</a:t>
            </a:r>
            <a:r>
              <a:rPr lang="en-US" sz="1800" spc="330" dirty="0">
                <a:solidFill>
                  <a:srgbClr val="FF0000"/>
                </a:solidFill>
                <a:latin typeface="Times New Roman"/>
                <a:cs typeface="Times New Roman"/>
              </a:rPr>
              <a:t> </a:t>
            </a:r>
            <a:r>
              <a:rPr lang="en-US" sz="1800" dirty="0">
                <a:solidFill>
                  <a:srgbClr val="FF0000"/>
                </a:solidFill>
                <a:latin typeface="Times New Roman"/>
                <a:cs typeface="Times New Roman"/>
              </a:rPr>
              <a:t>to</a:t>
            </a:r>
            <a:r>
              <a:rPr lang="en-US" sz="1800" spc="340" dirty="0">
                <a:solidFill>
                  <a:srgbClr val="FF0000"/>
                </a:solidFill>
                <a:latin typeface="Times New Roman"/>
                <a:cs typeface="Times New Roman"/>
              </a:rPr>
              <a:t> </a:t>
            </a:r>
            <a:r>
              <a:rPr lang="en-US" sz="1800" dirty="0">
                <a:solidFill>
                  <a:srgbClr val="FF0000"/>
                </a:solidFill>
                <a:latin typeface="Times New Roman"/>
                <a:cs typeface="Times New Roman"/>
              </a:rPr>
              <a:t>the</a:t>
            </a:r>
            <a:r>
              <a:rPr lang="en-US" sz="1800" spc="340" dirty="0">
                <a:solidFill>
                  <a:srgbClr val="FF0000"/>
                </a:solidFill>
                <a:latin typeface="Times New Roman"/>
                <a:cs typeface="Times New Roman"/>
              </a:rPr>
              <a:t> </a:t>
            </a:r>
            <a:r>
              <a:rPr lang="en-US" sz="1800" dirty="0">
                <a:solidFill>
                  <a:srgbClr val="FF0000"/>
                </a:solidFill>
                <a:latin typeface="Times New Roman"/>
                <a:cs typeface="Times New Roman"/>
              </a:rPr>
              <a:t>changes</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in</a:t>
            </a:r>
            <a:r>
              <a:rPr lang="en-US" sz="1800" spc="365" dirty="0">
                <a:solidFill>
                  <a:srgbClr val="FF0000"/>
                </a:solidFill>
                <a:latin typeface="Times New Roman"/>
                <a:cs typeface="Times New Roman"/>
              </a:rPr>
              <a:t> </a:t>
            </a:r>
            <a:r>
              <a:rPr lang="en-US" sz="1800" spc="-10" dirty="0">
                <a:solidFill>
                  <a:srgbClr val="FF0000"/>
                </a:solidFill>
                <a:latin typeface="Times New Roman"/>
                <a:cs typeface="Times New Roman"/>
              </a:rPr>
              <a:t>input </a:t>
            </a:r>
            <a:r>
              <a:rPr lang="en-US" sz="1800" dirty="0">
                <a:solidFill>
                  <a:srgbClr val="FF0000"/>
                </a:solidFill>
                <a:latin typeface="Times New Roman"/>
                <a:cs typeface="Times New Roman"/>
              </a:rPr>
              <a:t>variable</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to</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put</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an</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impact</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on</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the</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controlling</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variable</a:t>
            </a:r>
            <a:r>
              <a:rPr lang="en-US" sz="1800" spc="360" dirty="0">
                <a:solidFill>
                  <a:srgbClr val="FF0000"/>
                </a:solidFill>
                <a:latin typeface="Times New Roman"/>
                <a:cs typeface="Times New Roman"/>
              </a:rPr>
              <a:t> </a:t>
            </a:r>
            <a:r>
              <a:rPr lang="en-US" sz="1800" dirty="0">
                <a:solidFill>
                  <a:srgbClr val="FF0000"/>
                </a:solidFill>
                <a:latin typeface="Times New Roman"/>
                <a:cs typeface="Times New Roman"/>
              </a:rPr>
              <a:t>to</a:t>
            </a:r>
            <a:r>
              <a:rPr lang="en-US" sz="1800" spc="335" dirty="0">
                <a:solidFill>
                  <a:srgbClr val="FF0000"/>
                </a:solidFill>
                <a:latin typeface="Times New Roman"/>
                <a:cs typeface="Times New Roman"/>
              </a:rPr>
              <a:t> </a:t>
            </a:r>
            <a:r>
              <a:rPr lang="en-US" sz="1800" dirty="0">
                <a:solidFill>
                  <a:srgbClr val="FF0000"/>
                </a:solidFill>
                <a:latin typeface="Times New Roman"/>
                <a:cs typeface="Times New Roman"/>
              </a:rPr>
              <a:t>bring</a:t>
            </a:r>
            <a:r>
              <a:rPr lang="en-US" sz="1800" spc="335" dirty="0">
                <a:solidFill>
                  <a:srgbClr val="FF0000"/>
                </a:solidFill>
                <a:latin typeface="Times New Roman"/>
                <a:cs typeface="Times New Roman"/>
              </a:rPr>
              <a:t> </a:t>
            </a:r>
            <a:r>
              <a:rPr lang="en-US" sz="1800" dirty="0">
                <a:solidFill>
                  <a:srgbClr val="FF0000"/>
                </a:solidFill>
                <a:latin typeface="Times New Roman"/>
                <a:cs typeface="Times New Roman"/>
              </a:rPr>
              <a:t>the</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controlled</a:t>
            </a:r>
            <a:r>
              <a:rPr lang="en-US" sz="1800" spc="375" dirty="0">
                <a:solidFill>
                  <a:srgbClr val="FF0000"/>
                </a:solidFill>
                <a:latin typeface="Times New Roman"/>
                <a:cs typeface="Times New Roman"/>
              </a:rPr>
              <a:t> </a:t>
            </a:r>
            <a:r>
              <a:rPr lang="en-US" sz="1800" dirty="0">
                <a:solidFill>
                  <a:srgbClr val="FF0000"/>
                </a:solidFill>
                <a:latin typeface="Times New Roman"/>
                <a:cs typeface="Times New Roman"/>
              </a:rPr>
              <a:t>variable</a:t>
            </a:r>
            <a:r>
              <a:rPr lang="en-US" sz="1800" spc="355" dirty="0">
                <a:solidFill>
                  <a:srgbClr val="FF0000"/>
                </a:solidFill>
                <a:latin typeface="Times New Roman"/>
                <a:cs typeface="Times New Roman"/>
              </a:rPr>
              <a:t> </a:t>
            </a:r>
            <a:r>
              <a:rPr lang="en-US" sz="1800" dirty="0">
                <a:solidFill>
                  <a:srgbClr val="FF0000"/>
                </a:solidFill>
                <a:latin typeface="Times New Roman"/>
                <a:cs typeface="Times New Roman"/>
              </a:rPr>
              <a:t>to</a:t>
            </a:r>
            <a:r>
              <a:rPr lang="en-US" sz="1800" spc="335" dirty="0">
                <a:solidFill>
                  <a:srgbClr val="FF0000"/>
                </a:solidFill>
                <a:latin typeface="Times New Roman"/>
                <a:cs typeface="Times New Roman"/>
              </a:rPr>
              <a:t> </a:t>
            </a:r>
            <a:r>
              <a:rPr lang="en-US" sz="1800" spc="-25" dirty="0">
                <a:solidFill>
                  <a:srgbClr val="FF0000"/>
                </a:solidFill>
                <a:latin typeface="Times New Roman"/>
                <a:cs typeface="Times New Roman"/>
              </a:rPr>
              <a:t>the </a:t>
            </a:r>
            <a:r>
              <a:rPr lang="en-US" sz="1800" dirty="0">
                <a:solidFill>
                  <a:srgbClr val="FF0000"/>
                </a:solidFill>
                <a:latin typeface="Times New Roman"/>
                <a:cs typeface="Times New Roman"/>
              </a:rPr>
              <a:t>specified</a:t>
            </a:r>
            <a:r>
              <a:rPr lang="en-US" sz="1800" spc="-50" dirty="0">
                <a:solidFill>
                  <a:srgbClr val="FF0000"/>
                </a:solidFill>
                <a:latin typeface="Times New Roman"/>
                <a:cs typeface="Times New Roman"/>
              </a:rPr>
              <a:t> </a:t>
            </a:r>
            <a:r>
              <a:rPr lang="en-US" sz="1800" spc="-20" dirty="0">
                <a:solidFill>
                  <a:srgbClr val="FF0000"/>
                </a:solidFill>
                <a:latin typeface="Times New Roman"/>
                <a:cs typeface="Times New Roman"/>
              </a:rPr>
              <a:t>range</a:t>
            </a:r>
            <a:endParaRPr lang="en-US" sz="1800" dirty="0">
              <a:solidFill>
                <a:srgbClr val="FF0000"/>
              </a:solidFill>
              <a:latin typeface="Times New Roman"/>
              <a:cs typeface="Times New Roman"/>
            </a:endParaRPr>
          </a:p>
          <a:p>
            <a:pPr marL="250190" indent="-237490" algn="just">
              <a:lnSpc>
                <a:spcPct val="170000"/>
              </a:lnSpc>
              <a:spcBef>
                <a:spcPts val="215"/>
              </a:spcBef>
              <a:buFont typeface="Wingdings"/>
              <a:buChar char=""/>
              <a:tabLst>
                <a:tab pos="250190" algn="l"/>
              </a:tabLst>
            </a:pPr>
            <a:r>
              <a:rPr lang="en-US" sz="1800" dirty="0">
                <a:latin typeface="Times New Roman"/>
                <a:cs typeface="Times New Roman"/>
              </a:rPr>
              <a:t>Air</a:t>
            </a:r>
            <a:r>
              <a:rPr lang="en-US" sz="1800" spc="50" dirty="0">
                <a:latin typeface="Times New Roman"/>
                <a:cs typeface="Times New Roman"/>
              </a:rPr>
              <a:t> </a:t>
            </a:r>
            <a:r>
              <a:rPr lang="en-US" sz="1800" dirty="0">
                <a:latin typeface="Times New Roman"/>
                <a:cs typeface="Times New Roman"/>
              </a:rPr>
              <a:t>conditioner</a:t>
            </a:r>
            <a:r>
              <a:rPr lang="en-US" sz="1800" spc="70" dirty="0">
                <a:latin typeface="Times New Roman"/>
                <a:cs typeface="Times New Roman"/>
              </a:rPr>
              <a:t> </a:t>
            </a:r>
            <a:r>
              <a:rPr lang="en-US" sz="1800" dirty="0">
                <a:latin typeface="Times New Roman"/>
                <a:cs typeface="Times New Roman"/>
              </a:rPr>
              <a:t>for</a:t>
            </a:r>
            <a:r>
              <a:rPr lang="en-US" sz="1800" spc="55" dirty="0">
                <a:latin typeface="Times New Roman"/>
                <a:cs typeface="Times New Roman"/>
              </a:rPr>
              <a:t> </a:t>
            </a:r>
            <a:r>
              <a:rPr lang="en-US" sz="1800" dirty="0">
                <a:latin typeface="Times New Roman"/>
                <a:cs typeface="Times New Roman"/>
              </a:rPr>
              <a:t>controlling</a:t>
            </a:r>
            <a:r>
              <a:rPr lang="en-US" sz="1800" spc="60" dirty="0">
                <a:latin typeface="Times New Roman"/>
                <a:cs typeface="Times New Roman"/>
              </a:rPr>
              <a:t> </a:t>
            </a:r>
            <a:r>
              <a:rPr lang="en-US" sz="1800" dirty="0">
                <a:latin typeface="Times New Roman"/>
                <a:cs typeface="Times New Roman"/>
              </a:rPr>
              <a:t>room</a:t>
            </a:r>
            <a:r>
              <a:rPr lang="en-US" sz="1800" spc="60" dirty="0">
                <a:latin typeface="Times New Roman"/>
                <a:cs typeface="Times New Roman"/>
              </a:rPr>
              <a:t> </a:t>
            </a:r>
            <a:r>
              <a:rPr lang="en-US" sz="1800" dirty="0">
                <a:latin typeface="Times New Roman"/>
                <a:cs typeface="Times New Roman"/>
              </a:rPr>
              <a:t>temperature</a:t>
            </a:r>
            <a:r>
              <a:rPr lang="en-US" sz="1800" spc="55" dirty="0">
                <a:latin typeface="Times New Roman"/>
                <a:cs typeface="Times New Roman"/>
              </a:rPr>
              <a:t> </a:t>
            </a:r>
            <a:r>
              <a:rPr lang="en-US" sz="1800" dirty="0">
                <a:latin typeface="Times New Roman"/>
                <a:cs typeface="Times New Roman"/>
              </a:rPr>
              <a:t>is</a:t>
            </a:r>
            <a:r>
              <a:rPr lang="en-US" sz="1800" spc="60" dirty="0">
                <a:latin typeface="Times New Roman"/>
                <a:cs typeface="Times New Roman"/>
              </a:rPr>
              <a:t> </a:t>
            </a:r>
            <a:r>
              <a:rPr lang="en-US" sz="1800" dirty="0">
                <a:latin typeface="Times New Roman"/>
                <a:cs typeface="Times New Roman"/>
              </a:rPr>
              <a:t>a</a:t>
            </a:r>
            <a:r>
              <a:rPr lang="en-US" sz="1800" spc="65" dirty="0">
                <a:latin typeface="Times New Roman"/>
                <a:cs typeface="Times New Roman"/>
              </a:rPr>
              <a:t> </a:t>
            </a:r>
            <a:r>
              <a:rPr lang="en-US" sz="1800" dirty="0">
                <a:latin typeface="Times New Roman"/>
                <a:cs typeface="Times New Roman"/>
              </a:rPr>
              <a:t>typical</a:t>
            </a:r>
            <a:r>
              <a:rPr lang="en-US" sz="1800" spc="55" dirty="0">
                <a:latin typeface="Times New Roman"/>
                <a:cs typeface="Times New Roman"/>
              </a:rPr>
              <a:t> </a:t>
            </a:r>
            <a:r>
              <a:rPr lang="en-US" sz="1800" dirty="0">
                <a:latin typeface="Times New Roman"/>
                <a:cs typeface="Times New Roman"/>
              </a:rPr>
              <a:t>example</a:t>
            </a:r>
            <a:r>
              <a:rPr lang="en-US" sz="1800" spc="50" dirty="0">
                <a:latin typeface="Times New Roman"/>
                <a:cs typeface="Times New Roman"/>
              </a:rPr>
              <a:t> </a:t>
            </a:r>
            <a:r>
              <a:rPr lang="en-US" sz="1800" dirty="0">
                <a:latin typeface="Times New Roman"/>
                <a:cs typeface="Times New Roman"/>
              </a:rPr>
              <a:t>for</a:t>
            </a:r>
            <a:r>
              <a:rPr lang="en-US" sz="1800" spc="75" dirty="0">
                <a:latin typeface="Times New Roman"/>
                <a:cs typeface="Times New Roman"/>
              </a:rPr>
              <a:t> </a:t>
            </a:r>
            <a:r>
              <a:rPr lang="en-US" sz="1800" dirty="0">
                <a:latin typeface="Times New Roman"/>
                <a:cs typeface="Times New Roman"/>
              </a:rPr>
              <a:t>embedded</a:t>
            </a:r>
            <a:r>
              <a:rPr lang="en-US" sz="1800" spc="80" dirty="0">
                <a:latin typeface="Times New Roman"/>
                <a:cs typeface="Times New Roman"/>
              </a:rPr>
              <a:t> </a:t>
            </a:r>
            <a:r>
              <a:rPr lang="en-US" sz="1800" dirty="0">
                <a:latin typeface="Times New Roman"/>
                <a:cs typeface="Times New Roman"/>
              </a:rPr>
              <a:t>system</a:t>
            </a:r>
            <a:r>
              <a:rPr lang="en-US" sz="1800" spc="80" dirty="0">
                <a:latin typeface="Times New Roman"/>
                <a:cs typeface="Times New Roman"/>
              </a:rPr>
              <a:t> </a:t>
            </a:r>
            <a:r>
              <a:rPr lang="en-US" sz="1800" spc="-20" dirty="0" smtClean="0">
                <a:latin typeface="Times New Roman"/>
                <a:cs typeface="Times New Roman"/>
              </a:rPr>
              <a:t>with </a:t>
            </a:r>
            <a:r>
              <a:rPr lang="en-US" sz="1800" dirty="0" smtClean="0">
                <a:latin typeface="Times New Roman"/>
                <a:cs typeface="Times New Roman"/>
              </a:rPr>
              <a:t>‘Control</a:t>
            </a:r>
            <a:r>
              <a:rPr lang="en-US" sz="1800" dirty="0">
                <a:latin typeface="Times New Roman"/>
                <a:cs typeface="Times New Roman"/>
              </a:rPr>
              <a:t>’</a:t>
            </a:r>
            <a:r>
              <a:rPr lang="en-US" sz="1800" spc="-50" dirty="0">
                <a:latin typeface="Times New Roman"/>
                <a:cs typeface="Times New Roman"/>
              </a:rPr>
              <a:t> </a:t>
            </a:r>
            <a:r>
              <a:rPr lang="en-US" sz="1800" spc="-10" dirty="0">
                <a:latin typeface="Times New Roman"/>
                <a:cs typeface="Times New Roman"/>
              </a:rPr>
              <a:t>functionality</a:t>
            </a:r>
            <a:endParaRPr lang="en-US" sz="1800" dirty="0">
              <a:latin typeface="Times New Roman"/>
              <a:cs typeface="Times New Roman"/>
            </a:endParaRPr>
          </a:p>
          <a:p>
            <a:pPr marL="250190" indent="-237490" algn="just">
              <a:lnSpc>
                <a:spcPct val="170000"/>
              </a:lnSpc>
              <a:spcBef>
                <a:spcPts val="190"/>
              </a:spcBef>
              <a:buFont typeface="Wingdings"/>
              <a:buChar char=""/>
              <a:tabLst>
                <a:tab pos="250190" algn="l"/>
              </a:tabLst>
            </a:pPr>
            <a:r>
              <a:rPr lang="en-US" sz="1800" dirty="0">
                <a:latin typeface="Times New Roman"/>
                <a:cs typeface="Times New Roman"/>
              </a:rPr>
              <a:t>Air</a:t>
            </a:r>
            <a:r>
              <a:rPr lang="en-US" sz="1800" spc="35" dirty="0">
                <a:latin typeface="Times New Roman"/>
                <a:cs typeface="Times New Roman"/>
              </a:rPr>
              <a:t> </a:t>
            </a:r>
            <a:r>
              <a:rPr lang="en-US" sz="1800" dirty="0">
                <a:latin typeface="Times New Roman"/>
                <a:cs typeface="Times New Roman"/>
              </a:rPr>
              <a:t>conditioner</a:t>
            </a:r>
            <a:r>
              <a:rPr lang="en-US" sz="1800" spc="55" dirty="0">
                <a:latin typeface="Times New Roman"/>
                <a:cs typeface="Times New Roman"/>
              </a:rPr>
              <a:t> </a:t>
            </a:r>
            <a:r>
              <a:rPr lang="en-US" sz="1800" dirty="0">
                <a:latin typeface="Times New Roman"/>
                <a:cs typeface="Times New Roman"/>
              </a:rPr>
              <a:t>contains</a:t>
            </a:r>
            <a:r>
              <a:rPr lang="en-US" sz="1800" spc="25" dirty="0">
                <a:latin typeface="Times New Roman"/>
                <a:cs typeface="Times New Roman"/>
              </a:rPr>
              <a:t> </a:t>
            </a:r>
            <a:r>
              <a:rPr lang="en-US" sz="1800" dirty="0">
                <a:latin typeface="Times New Roman"/>
                <a:cs typeface="Times New Roman"/>
              </a:rPr>
              <a:t>a</a:t>
            </a:r>
            <a:r>
              <a:rPr lang="en-US" sz="1800" spc="55" dirty="0">
                <a:latin typeface="Times New Roman"/>
                <a:cs typeface="Times New Roman"/>
              </a:rPr>
              <a:t> </a:t>
            </a:r>
            <a:r>
              <a:rPr lang="en-US" sz="1800" dirty="0">
                <a:latin typeface="Times New Roman"/>
                <a:cs typeface="Times New Roman"/>
              </a:rPr>
              <a:t>room</a:t>
            </a:r>
            <a:r>
              <a:rPr lang="en-US" sz="1800" spc="40" dirty="0">
                <a:latin typeface="Times New Roman"/>
                <a:cs typeface="Times New Roman"/>
              </a:rPr>
              <a:t> </a:t>
            </a:r>
            <a:r>
              <a:rPr lang="en-US" sz="1800" dirty="0">
                <a:latin typeface="Times New Roman"/>
                <a:cs typeface="Times New Roman"/>
              </a:rPr>
              <a:t>temperature</a:t>
            </a:r>
            <a:r>
              <a:rPr lang="en-US" sz="1800" spc="40" dirty="0">
                <a:latin typeface="Times New Roman"/>
                <a:cs typeface="Times New Roman"/>
              </a:rPr>
              <a:t> </a:t>
            </a:r>
            <a:r>
              <a:rPr lang="en-US" sz="1800" dirty="0">
                <a:latin typeface="Times New Roman"/>
                <a:cs typeface="Times New Roman"/>
              </a:rPr>
              <a:t>sensing</a:t>
            </a:r>
            <a:r>
              <a:rPr lang="en-US" sz="1800" spc="40" dirty="0">
                <a:latin typeface="Times New Roman"/>
                <a:cs typeface="Times New Roman"/>
              </a:rPr>
              <a:t> </a:t>
            </a:r>
            <a:r>
              <a:rPr lang="en-US" sz="1800" dirty="0">
                <a:latin typeface="Times New Roman"/>
                <a:cs typeface="Times New Roman"/>
              </a:rPr>
              <a:t>element</a:t>
            </a:r>
            <a:r>
              <a:rPr lang="en-US" sz="1800" spc="60" dirty="0">
                <a:latin typeface="Times New Roman"/>
                <a:cs typeface="Times New Roman"/>
              </a:rPr>
              <a:t> </a:t>
            </a:r>
            <a:r>
              <a:rPr lang="en-US" sz="1800" dirty="0">
                <a:latin typeface="Times New Roman"/>
                <a:cs typeface="Times New Roman"/>
              </a:rPr>
              <a:t>(sensor)</a:t>
            </a:r>
            <a:r>
              <a:rPr lang="en-US" sz="1800" spc="40" dirty="0">
                <a:latin typeface="Times New Roman"/>
                <a:cs typeface="Times New Roman"/>
              </a:rPr>
              <a:t> </a:t>
            </a:r>
            <a:r>
              <a:rPr lang="en-US" sz="1800" dirty="0">
                <a:latin typeface="Times New Roman"/>
                <a:cs typeface="Times New Roman"/>
              </a:rPr>
              <a:t>which</a:t>
            </a:r>
            <a:r>
              <a:rPr lang="en-US" sz="1800" spc="60" dirty="0">
                <a:latin typeface="Times New Roman"/>
                <a:cs typeface="Times New Roman"/>
              </a:rPr>
              <a:t> </a:t>
            </a:r>
            <a:r>
              <a:rPr lang="en-US" sz="1800" dirty="0">
                <a:latin typeface="Times New Roman"/>
                <a:cs typeface="Times New Roman"/>
              </a:rPr>
              <a:t>may</a:t>
            </a:r>
            <a:r>
              <a:rPr lang="en-US" sz="1800" spc="15" dirty="0">
                <a:latin typeface="Times New Roman"/>
                <a:cs typeface="Times New Roman"/>
              </a:rPr>
              <a:t> </a:t>
            </a:r>
            <a:r>
              <a:rPr lang="en-US" sz="1800" dirty="0">
                <a:latin typeface="Times New Roman"/>
                <a:cs typeface="Times New Roman"/>
              </a:rPr>
              <a:t>be</a:t>
            </a:r>
            <a:r>
              <a:rPr lang="en-US" sz="1800" spc="30" dirty="0">
                <a:latin typeface="Times New Roman"/>
                <a:cs typeface="Times New Roman"/>
              </a:rPr>
              <a:t> </a:t>
            </a:r>
            <a:r>
              <a:rPr lang="en-US" sz="1800" dirty="0">
                <a:latin typeface="Times New Roman"/>
                <a:cs typeface="Times New Roman"/>
              </a:rPr>
              <a:t>a</a:t>
            </a:r>
            <a:r>
              <a:rPr lang="en-US" sz="1800" spc="25" dirty="0">
                <a:latin typeface="Times New Roman"/>
                <a:cs typeface="Times New Roman"/>
              </a:rPr>
              <a:t> </a:t>
            </a:r>
            <a:r>
              <a:rPr lang="en-US" sz="1800" spc="-10" dirty="0" smtClean="0">
                <a:latin typeface="Times New Roman"/>
                <a:cs typeface="Times New Roman"/>
              </a:rPr>
              <a:t>thermistor </a:t>
            </a:r>
            <a:r>
              <a:rPr lang="en-US" sz="1800" dirty="0" smtClean="0">
                <a:latin typeface="Times New Roman"/>
                <a:cs typeface="Times New Roman"/>
              </a:rPr>
              <a:t>and</a:t>
            </a:r>
            <a:r>
              <a:rPr lang="en-US" sz="1800" spc="-45" dirty="0" smtClean="0">
                <a:latin typeface="Times New Roman"/>
                <a:cs typeface="Times New Roman"/>
              </a:rPr>
              <a:t> </a:t>
            </a:r>
            <a:r>
              <a:rPr lang="en-US" sz="1800" dirty="0">
                <a:latin typeface="Times New Roman"/>
                <a:cs typeface="Times New Roman"/>
              </a:rPr>
              <a:t>a</a:t>
            </a:r>
            <a:r>
              <a:rPr lang="en-US" sz="1800" spc="-25" dirty="0">
                <a:latin typeface="Times New Roman"/>
                <a:cs typeface="Times New Roman"/>
              </a:rPr>
              <a:t> </a:t>
            </a:r>
            <a:r>
              <a:rPr lang="en-US" sz="1800" dirty="0">
                <a:latin typeface="Times New Roman"/>
                <a:cs typeface="Times New Roman"/>
              </a:rPr>
              <a:t>handheld</a:t>
            </a:r>
            <a:r>
              <a:rPr lang="en-US" sz="1800" spc="-35" dirty="0">
                <a:latin typeface="Times New Roman"/>
                <a:cs typeface="Times New Roman"/>
              </a:rPr>
              <a:t> </a:t>
            </a:r>
            <a:r>
              <a:rPr lang="en-US" sz="1800" dirty="0">
                <a:latin typeface="Times New Roman"/>
                <a:cs typeface="Times New Roman"/>
              </a:rPr>
              <a:t>unit</a:t>
            </a:r>
            <a:r>
              <a:rPr lang="en-US" sz="1800" spc="-40" dirty="0">
                <a:latin typeface="Times New Roman"/>
                <a:cs typeface="Times New Roman"/>
              </a:rPr>
              <a:t> </a:t>
            </a:r>
            <a:r>
              <a:rPr lang="en-US" sz="1800" dirty="0">
                <a:latin typeface="Times New Roman"/>
                <a:cs typeface="Times New Roman"/>
              </a:rPr>
              <a:t>for</a:t>
            </a:r>
            <a:r>
              <a:rPr lang="en-US" sz="1800" spc="-20" dirty="0">
                <a:latin typeface="Times New Roman"/>
                <a:cs typeface="Times New Roman"/>
              </a:rPr>
              <a:t> </a:t>
            </a:r>
            <a:r>
              <a:rPr lang="en-US" sz="1800" dirty="0">
                <a:latin typeface="Times New Roman"/>
                <a:cs typeface="Times New Roman"/>
              </a:rPr>
              <a:t>setting</a:t>
            </a:r>
            <a:r>
              <a:rPr lang="en-US" sz="1800" spc="-20" dirty="0">
                <a:latin typeface="Times New Roman"/>
                <a:cs typeface="Times New Roman"/>
              </a:rPr>
              <a:t> </a:t>
            </a:r>
            <a:r>
              <a:rPr lang="en-US" sz="1800" dirty="0">
                <a:latin typeface="Times New Roman"/>
                <a:cs typeface="Times New Roman"/>
              </a:rPr>
              <a:t>up</a:t>
            </a:r>
            <a:r>
              <a:rPr lang="en-US" sz="1800" spc="-45" dirty="0">
                <a:latin typeface="Times New Roman"/>
                <a:cs typeface="Times New Roman"/>
              </a:rPr>
              <a:t> </a:t>
            </a:r>
            <a:r>
              <a:rPr lang="en-US" sz="1800" dirty="0">
                <a:latin typeface="Times New Roman"/>
                <a:cs typeface="Times New Roman"/>
              </a:rPr>
              <a:t>(feeding)</a:t>
            </a:r>
            <a:r>
              <a:rPr lang="en-US" sz="1800" spc="10" dirty="0">
                <a:latin typeface="Times New Roman"/>
                <a:cs typeface="Times New Roman"/>
              </a:rPr>
              <a:t> </a:t>
            </a:r>
            <a:r>
              <a:rPr lang="en-US" sz="1800" dirty="0">
                <a:latin typeface="Times New Roman"/>
                <a:cs typeface="Times New Roman"/>
              </a:rPr>
              <a:t>the</a:t>
            </a:r>
            <a:r>
              <a:rPr lang="en-US" sz="1800" spc="-30" dirty="0">
                <a:latin typeface="Times New Roman"/>
                <a:cs typeface="Times New Roman"/>
              </a:rPr>
              <a:t> </a:t>
            </a:r>
            <a:r>
              <a:rPr lang="en-US" sz="1800" dirty="0">
                <a:latin typeface="Times New Roman"/>
                <a:cs typeface="Times New Roman"/>
              </a:rPr>
              <a:t>desired</a:t>
            </a:r>
            <a:r>
              <a:rPr lang="en-US" sz="1800" spc="-15" dirty="0">
                <a:latin typeface="Times New Roman"/>
                <a:cs typeface="Times New Roman"/>
              </a:rPr>
              <a:t> </a:t>
            </a:r>
            <a:r>
              <a:rPr lang="en-US" sz="1800" spc="-10" dirty="0" smtClean="0">
                <a:latin typeface="Times New Roman"/>
                <a:cs typeface="Times New Roman"/>
              </a:rPr>
              <a:t>temperature</a:t>
            </a:r>
            <a:endParaRPr lang="en-US" sz="1800" dirty="0">
              <a:latin typeface="Times New Roman"/>
              <a:cs typeface="Times New Roman"/>
            </a:endParaRPr>
          </a:p>
        </p:txBody>
      </p:sp>
    </p:spTree>
    <p:extLst>
      <p:ext uri="{BB962C8B-B14F-4D97-AF65-F5344CB8AC3E}">
        <p14:creationId xmlns:p14="http://schemas.microsoft.com/office/powerpoint/2010/main" val="1220141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EMBEDDED SYSTEMS AND INTERNET OF THINGS </a:t>
            </a:r>
          </a:p>
        </p:txBody>
      </p:sp>
      <p:sp>
        <p:nvSpPr>
          <p:cNvPr id="3" name="Content Placeholder 2"/>
          <p:cNvSpPr>
            <a:spLocks noGrp="1"/>
          </p:cNvSpPr>
          <p:nvPr>
            <p:ph idx="1"/>
          </p:nvPr>
        </p:nvSpPr>
        <p:spPr/>
        <p:txBody>
          <a:bodyPr>
            <a:norm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Introduction, Hardware &amp; Software Architecture of Embedded Systems, Embedded Systems, Development process, Architecture of Internet of Things, Physical Design &amp; Logical Design of IoT,IoT Enabling Technologies, IoT Levels &amp; Deployment Tools, Applications of Embedded Systems and IoT, Design Methodology for IOT Products.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664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a:cs typeface="Times New Roman"/>
              </a:rPr>
              <a:t>Purpose</a:t>
            </a:r>
            <a:r>
              <a:rPr lang="en-US" b="1" spc="-40" dirty="0">
                <a:latin typeface="Times New Roman"/>
                <a:cs typeface="Times New Roman"/>
              </a:rPr>
              <a:t> </a:t>
            </a:r>
            <a:r>
              <a:rPr lang="en-US" b="1" dirty="0">
                <a:latin typeface="Times New Roman"/>
                <a:cs typeface="Times New Roman"/>
              </a:rPr>
              <a:t>of</a:t>
            </a:r>
            <a:r>
              <a:rPr lang="en-US" b="1" spc="-15" dirty="0">
                <a:latin typeface="Times New Roman"/>
                <a:cs typeface="Times New Roman"/>
              </a:rPr>
              <a:t> </a:t>
            </a:r>
            <a:r>
              <a:rPr lang="en-US" b="1" dirty="0">
                <a:latin typeface="Times New Roman"/>
                <a:cs typeface="Times New Roman"/>
              </a:rPr>
              <a:t>Embedded</a:t>
            </a:r>
            <a:r>
              <a:rPr lang="en-US" b="1" spc="-25" dirty="0">
                <a:latin typeface="Times New Roman"/>
                <a:cs typeface="Times New Roman"/>
              </a:rPr>
              <a:t> </a:t>
            </a:r>
            <a:r>
              <a:rPr lang="en-US" b="1" dirty="0">
                <a:latin typeface="Times New Roman"/>
                <a:cs typeface="Times New Roman"/>
              </a:rPr>
              <a:t>Systems</a:t>
            </a:r>
            <a:r>
              <a:rPr lang="en-US" b="1" spc="-25" dirty="0">
                <a:latin typeface="Times New Roman"/>
                <a:cs typeface="Times New Roman"/>
              </a:rPr>
              <a:t> </a:t>
            </a:r>
            <a:r>
              <a:rPr lang="en-US" b="1" dirty="0">
                <a:latin typeface="Times New Roman"/>
                <a:cs typeface="Times New Roman"/>
              </a:rPr>
              <a:t>–</a:t>
            </a:r>
            <a:r>
              <a:rPr lang="en-US" b="1" spc="-145" dirty="0">
                <a:latin typeface="Times New Roman"/>
                <a:cs typeface="Times New Roman"/>
              </a:rPr>
              <a:t> </a:t>
            </a:r>
            <a:r>
              <a:rPr lang="en-US" b="1" dirty="0">
                <a:latin typeface="Times New Roman"/>
                <a:cs typeface="Times New Roman"/>
              </a:rPr>
              <a:t>Application</a:t>
            </a:r>
            <a:r>
              <a:rPr lang="en-US" b="1" spc="-45" dirty="0">
                <a:latin typeface="Times New Roman"/>
                <a:cs typeface="Times New Roman"/>
              </a:rPr>
              <a:t> </a:t>
            </a:r>
            <a:r>
              <a:rPr lang="en-US" b="1" dirty="0">
                <a:latin typeface="Times New Roman"/>
                <a:cs typeface="Times New Roman"/>
              </a:rPr>
              <a:t>Specific</a:t>
            </a:r>
            <a:r>
              <a:rPr lang="en-US" b="1" spc="-70" dirty="0">
                <a:latin typeface="Times New Roman"/>
                <a:cs typeface="Times New Roman"/>
              </a:rPr>
              <a:t> </a:t>
            </a:r>
            <a:r>
              <a:rPr lang="en-US" b="1" dirty="0">
                <a:latin typeface="Times New Roman"/>
                <a:cs typeface="Times New Roman"/>
              </a:rPr>
              <a:t>User</a:t>
            </a:r>
            <a:r>
              <a:rPr lang="en-US" b="1" spc="-65" dirty="0">
                <a:latin typeface="Times New Roman"/>
                <a:cs typeface="Times New Roman"/>
              </a:rPr>
              <a:t> </a:t>
            </a:r>
            <a:r>
              <a:rPr lang="en-US" b="1" spc="-10" dirty="0">
                <a:latin typeface="Times New Roman"/>
                <a:cs typeface="Times New Roman"/>
              </a:rPr>
              <a:t>Interface</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lstStyle/>
          <a:p>
            <a:pPr marL="250190" indent="-237490" algn="just">
              <a:lnSpc>
                <a:spcPct val="150000"/>
              </a:lnSpc>
              <a:buFont typeface="Wingdings"/>
              <a:buChar char=""/>
              <a:tabLst>
                <a:tab pos="250190" algn="l"/>
                <a:tab pos="1375410" algn="l"/>
                <a:tab pos="2244090" algn="l"/>
                <a:tab pos="2948940" algn="l"/>
                <a:tab pos="3369310" algn="l"/>
                <a:tab pos="4330065" algn="l"/>
                <a:tab pos="4741545" algn="l"/>
                <a:tab pos="4988560" algn="l"/>
              </a:tabLst>
            </a:pPr>
            <a:r>
              <a:rPr lang="en-US" sz="2000" spc="-10" dirty="0" smtClean="0">
                <a:latin typeface="Times New Roman"/>
                <a:cs typeface="Times New Roman"/>
              </a:rPr>
              <a:t>Embedded</a:t>
            </a:r>
            <a:r>
              <a:rPr lang="en-US" sz="2000" dirty="0">
                <a:latin typeface="Times New Roman"/>
                <a:cs typeface="Times New Roman"/>
              </a:rPr>
              <a:t>	</a:t>
            </a:r>
            <a:r>
              <a:rPr lang="en-US" sz="2000" spc="-10" dirty="0">
                <a:latin typeface="Times New Roman"/>
                <a:cs typeface="Times New Roman"/>
              </a:rPr>
              <a:t>systems</a:t>
            </a:r>
            <a:r>
              <a:rPr lang="en-US" sz="2000" dirty="0">
                <a:latin typeface="Times New Roman"/>
                <a:cs typeface="Times New Roman"/>
              </a:rPr>
              <a:t>	</a:t>
            </a:r>
            <a:r>
              <a:rPr lang="en-US" sz="2000" spc="-10" dirty="0">
                <a:latin typeface="Times New Roman"/>
                <a:cs typeface="Times New Roman"/>
              </a:rPr>
              <a:t>which</a:t>
            </a:r>
            <a:r>
              <a:rPr lang="en-US" sz="2000" dirty="0">
                <a:latin typeface="Times New Roman"/>
                <a:cs typeface="Times New Roman"/>
              </a:rPr>
              <a:t>	</a:t>
            </a:r>
            <a:r>
              <a:rPr lang="en-US" sz="2000" spc="-25" dirty="0">
                <a:latin typeface="Times New Roman"/>
                <a:cs typeface="Times New Roman"/>
              </a:rPr>
              <a:t>are</a:t>
            </a:r>
            <a:r>
              <a:rPr lang="en-US" sz="2000" dirty="0">
                <a:latin typeface="Times New Roman"/>
                <a:cs typeface="Times New Roman"/>
              </a:rPr>
              <a:t>	</a:t>
            </a:r>
            <a:r>
              <a:rPr lang="en-US" sz="2000" spc="-10" dirty="0">
                <a:latin typeface="Times New Roman"/>
                <a:cs typeface="Times New Roman"/>
              </a:rPr>
              <a:t>designed</a:t>
            </a:r>
            <a:r>
              <a:rPr lang="en-US" sz="2000" dirty="0">
                <a:latin typeface="Times New Roman"/>
                <a:cs typeface="Times New Roman"/>
              </a:rPr>
              <a:t>	</a:t>
            </a:r>
            <a:r>
              <a:rPr lang="en-US" sz="2000" spc="-25" dirty="0">
                <a:latin typeface="Times New Roman"/>
                <a:cs typeface="Times New Roman"/>
              </a:rPr>
              <a:t>for</a:t>
            </a:r>
            <a:r>
              <a:rPr lang="en-US" sz="2000" dirty="0">
                <a:latin typeface="Times New Roman"/>
                <a:cs typeface="Times New Roman"/>
              </a:rPr>
              <a:t>	</a:t>
            </a:r>
            <a:r>
              <a:rPr lang="en-US" sz="2000" spc="-50" dirty="0">
                <a:latin typeface="Times New Roman"/>
                <a:cs typeface="Times New Roman"/>
              </a:rPr>
              <a:t>a</a:t>
            </a:r>
            <a:r>
              <a:rPr lang="en-US" sz="2000" dirty="0">
                <a:latin typeface="Times New Roman"/>
                <a:cs typeface="Times New Roman"/>
              </a:rPr>
              <a:t>	</a:t>
            </a:r>
            <a:r>
              <a:rPr lang="en-US" sz="2000" spc="-10" dirty="0" smtClean="0">
                <a:latin typeface="Times New Roman"/>
                <a:cs typeface="Times New Roman"/>
              </a:rPr>
              <a:t>specific application</a:t>
            </a:r>
            <a:endParaRPr lang="en-US" sz="2000" dirty="0">
              <a:latin typeface="Times New Roman"/>
              <a:cs typeface="Times New Roman"/>
            </a:endParaRPr>
          </a:p>
          <a:p>
            <a:pPr marL="250190" marR="2516505" indent="-238125" algn="just">
              <a:lnSpc>
                <a:spcPct val="150000"/>
              </a:lnSpc>
              <a:spcBef>
                <a:spcPts val="220"/>
              </a:spcBef>
              <a:buFont typeface="Wingdings"/>
              <a:buChar char=""/>
              <a:tabLst>
                <a:tab pos="250190" algn="l"/>
              </a:tabLst>
            </a:pPr>
            <a:r>
              <a:rPr lang="en-US" sz="2000" dirty="0">
                <a:latin typeface="Times New Roman"/>
                <a:cs typeface="Times New Roman"/>
              </a:rPr>
              <a:t>Contains</a:t>
            </a:r>
            <a:r>
              <a:rPr lang="en-US" sz="2000" spc="250" dirty="0">
                <a:latin typeface="Times New Roman"/>
                <a:cs typeface="Times New Roman"/>
              </a:rPr>
              <a:t> </a:t>
            </a:r>
            <a:r>
              <a:rPr lang="en-US" sz="2000" dirty="0">
                <a:latin typeface="Times New Roman"/>
                <a:cs typeface="Times New Roman"/>
              </a:rPr>
              <a:t>Application</a:t>
            </a:r>
            <a:r>
              <a:rPr lang="en-US" sz="2000" spc="265" dirty="0">
                <a:latin typeface="Times New Roman"/>
                <a:cs typeface="Times New Roman"/>
              </a:rPr>
              <a:t> </a:t>
            </a:r>
            <a:r>
              <a:rPr lang="en-US" sz="2000" dirty="0">
                <a:latin typeface="Times New Roman"/>
                <a:cs typeface="Times New Roman"/>
              </a:rPr>
              <a:t>Specific</a:t>
            </a:r>
            <a:r>
              <a:rPr lang="en-US" sz="2000" spc="254" dirty="0">
                <a:latin typeface="Times New Roman"/>
                <a:cs typeface="Times New Roman"/>
              </a:rPr>
              <a:t> </a:t>
            </a:r>
            <a:r>
              <a:rPr lang="en-US" sz="2000" dirty="0">
                <a:latin typeface="Times New Roman"/>
                <a:cs typeface="Times New Roman"/>
              </a:rPr>
              <a:t>User</a:t>
            </a:r>
            <a:r>
              <a:rPr lang="en-US" sz="2000" spc="250" dirty="0">
                <a:latin typeface="Times New Roman"/>
                <a:cs typeface="Times New Roman"/>
              </a:rPr>
              <a:t> </a:t>
            </a:r>
            <a:r>
              <a:rPr lang="en-US" sz="2000" dirty="0">
                <a:latin typeface="Times New Roman"/>
                <a:cs typeface="Times New Roman"/>
              </a:rPr>
              <a:t>interface</a:t>
            </a:r>
            <a:r>
              <a:rPr lang="en-US" sz="2000" spc="250" dirty="0">
                <a:latin typeface="Times New Roman"/>
                <a:cs typeface="Times New Roman"/>
              </a:rPr>
              <a:t> </a:t>
            </a:r>
            <a:r>
              <a:rPr lang="en-US" sz="2000" dirty="0">
                <a:latin typeface="Times New Roman"/>
                <a:cs typeface="Times New Roman"/>
              </a:rPr>
              <a:t>(rather</a:t>
            </a:r>
            <a:r>
              <a:rPr lang="en-US" sz="2000" spc="250" dirty="0">
                <a:latin typeface="Times New Roman"/>
                <a:cs typeface="Times New Roman"/>
              </a:rPr>
              <a:t> </a:t>
            </a:r>
            <a:r>
              <a:rPr lang="en-US" sz="2000" spc="-20" dirty="0">
                <a:latin typeface="Times New Roman"/>
                <a:cs typeface="Times New Roman"/>
              </a:rPr>
              <a:t>than </a:t>
            </a:r>
            <a:r>
              <a:rPr lang="en-US" sz="2000" dirty="0" smtClean="0">
                <a:latin typeface="Times New Roman"/>
                <a:cs typeface="Times New Roman"/>
              </a:rPr>
              <a:t>general standard</a:t>
            </a:r>
            <a:r>
              <a:rPr lang="en-US" sz="2000" spc="-25" dirty="0" smtClean="0">
                <a:latin typeface="Times New Roman"/>
                <a:cs typeface="Times New Roman"/>
              </a:rPr>
              <a:t> </a:t>
            </a:r>
            <a:r>
              <a:rPr lang="en-US" sz="2000" dirty="0">
                <a:latin typeface="Times New Roman"/>
                <a:cs typeface="Times New Roman"/>
              </a:rPr>
              <a:t>UI</a:t>
            </a:r>
            <a:r>
              <a:rPr lang="en-US" sz="2000" spc="-40" dirty="0">
                <a:latin typeface="Times New Roman"/>
                <a:cs typeface="Times New Roman"/>
              </a:rPr>
              <a:t> </a:t>
            </a:r>
            <a:r>
              <a:rPr lang="en-US" sz="2000" dirty="0">
                <a:latin typeface="Times New Roman"/>
                <a:cs typeface="Times New Roman"/>
              </a:rPr>
              <a:t>)</a:t>
            </a:r>
            <a:r>
              <a:rPr lang="en-US" sz="2000" spc="-15" dirty="0">
                <a:latin typeface="Times New Roman"/>
                <a:cs typeface="Times New Roman"/>
              </a:rPr>
              <a:t> </a:t>
            </a:r>
            <a:r>
              <a:rPr lang="en-US" sz="2000" dirty="0">
                <a:solidFill>
                  <a:srgbClr val="FF0000"/>
                </a:solidFill>
                <a:latin typeface="Times New Roman"/>
                <a:cs typeface="Times New Roman"/>
              </a:rPr>
              <a:t>like</a:t>
            </a:r>
            <a:r>
              <a:rPr lang="en-US" sz="2000" spc="-20" dirty="0">
                <a:solidFill>
                  <a:srgbClr val="FF0000"/>
                </a:solidFill>
                <a:latin typeface="Times New Roman"/>
                <a:cs typeface="Times New Roman"/>
              </a:rPr>
              <a:t> </a:t>
            </a:r>
            <a:r>
              <a:rPr lang="en-US" sz="2000" dirty="0">
                <a:solidFill>
                  <a:srgbClr val="FF0000"/>
                </a:solidFill>
                <a:latin typeface="Times New Roman"/>
                <a:cs typeface="Times New Roman"/>
              </a:rPr>
              <a:t>key</a:t>
            </a:r>
            <a:r>
              <a:rPr lang="en-US" sz="2000" spc="15" dirty="0">
                <a:solidFill>
                  <a:srgbClr val="FF0000"/>
                </a:solidFill>
                <a:latin typeface="Times New Roman"/>
                <a:cs typeface="Times New Roman"/>
              </a:rPr>
              <a:t> </a:t>
            </a:r>
            <a:r>
              <a:rPr lang="en-US" sz="2000" dirty="0">
                <a:solidFill>
                  <a:srgbClr val="FF0000"/>
                </a:solidFill>
                <a:latin typeface="Times New Roman"/>
                <a:cs typeface="Times New Roman"/>
              </a:rPr>
              <a:t>board,</a:t>
            </a:r>
            <a:r>
              <a:rPr lang="en-US" sz="2000" spc="-50" dirty="0">
                <a:solidFill>
                  <a:srgbClr val="FF0000"/>
                </a:solidFill>
                <a:latin typeface="Times New Roman"/>
                <a:cs typeface="Times New Roman"/>
              </a:rPr>
              <a:t> </a:t>
            </a:r>
            <a:r>
              <a:rPr lang="en-US" sz="2000" dirty="0">
                <a:solidFill>
                  <a:srgbClr val="FF0000"/>
                </a:solidFill>
                <a:latin typeface="Times New Roman"/>
                <a:cs typeface="Times New Roman"/>
              </a:rPr>
              <a:t>Display</a:t>
            </a:r>
            <a:r>
              <a:rPr lang="en-US" sz="2000" spc="-30" dirty="0">
                <a:solidFill>
                  <a:srgbClr val="FF0000"/>
                </a:solidFill>
                <a:latin typeface="Times New Roman"/>
                <a:cs typeface="Times New Roman"/>
              </a:rPr>
              <a:t> </a:t>
            </a:r>
            <a:r>
              <a:rPr lang="en-US" sz="2000" dirty="0">
                <a:solidFill>
                  <a:srgbClr val="FF0000"/>
                </a:solidFill>
                <a:latin typeface="Times New Roman"/>
                <a:cs typeface="Times New Roman"/>
              </a:rPr>
              <a:t>units</a:t>
            </a:r>
            <a:r>
              <a:rPr lang="en-US" sz="2000" spc="-45" dirty="0">
                <a:solidFill>
                  <a:srgbClr val="FF0000"/>
                </a:solidFill>
                <a:latin typeface="Times New Roman"/>
                <a:cs typeface="Times New Roman"/>
              </a:rPr>
              <a:t> </a:t>
            </a:r>
            <a:r>
              <a:rPr lang="en-US" sz="2000" spc="-25" dirty="0" err="1">
                <a:solidFill>
                  <a:srgbClr val="FF0000"/>
                </a:solidFill>
                <a:latin typeface="Times New Roman"/>
                <a:cs typeface="Times New Roman"/>
              </a:rPr>
              <a:t>etc</a:t>
            </a:r>
            <a:endParaRPr lang="en-US" sz="2000" dirty="0">
              <a:solidFill>
                <a:srgbClr val="FF0000"/>
              </a:solidFill>
              <a:latin typeface="Times New Roman"/>
              <a:cs typeface="Times New Roman"/>
            </a:endParaRPr>
          </a:p>
          <a:p>
            <a:pPr marL="250190" indent="-237490" algn="just">
              <a:lnSpc>
                <a:spcPct val="150000"/>
              </a:lnSpc>
              <a:spcBef>
                <a:spcPts val="190"/>
              </a:spcBef>
              <a:buFont typeface="Wingdings"/>
              <a:buChar char=""/>
              <a:tabLst>
                <a:tab pos="250190" algn="l"/>
              </a:tabLst>
            </a:pPr>
            <a:r>
              <a:rPr lang="en-US" sz="2000" dirty="0">
                <a:latin typeface="Times New Roman"/>
                <a:cs typeface="Times New Roman"/>
              </a:rPr>
              <a:t>Aimed</a:t>
            </a:r>
            <a:r>
              <a:rPr lang="en-US" sz="2000" spc="35" dirty="0">
                <a:latin typeface="Times New Roman"/>
                <a:cs typeface="Times New Roman"/>
              </a:rPr>
              <a:t> </a:t>
            </a:r>
            <a:r>
              <a:rPr lang="en-US" sz="2000" dirty="0">
                <a:latin typeface="Times New Roman"/>
                <a:cs typeface="Times New Roman"/>
              </a:rPr>
              <a:t>at</a:t>
            </a:r>
            <a:r>
              <a:rPr lang="en-US" sz="2000" spc="-20" dirty="0">
                <a:latin typeface="Times New Roman"/>
                <a:cs typeface="Times New Roman"/>
              </a:rPr>
              <a:t> </a:t>
            </a:r>
            <a:r>
              <a:rPr lang="en-US" sz="2000" dirty="0">
                <a:latin typeface="Times New Roman"/>
                <a:cs typeface="Times New Roman"/>
              </a:rPr>
              <a:t>a</a:t>
            </a:r>
            <a:r>
              <a:rPr lang="en-US" sz="2000" spc="-30" dirty="0">
                <a:latin typeface="Times New Roman"/>
                <a:cs typeface="Times New Roman"/>
              </a:rPr>
              <a:t> </a:t>
            </a:r>
            <a:r>
              <a:rPr lang="en-US" sz="2000" dirty="0">
                <a:latin typeface="Times New Roman"/>
                <a:cs typeface="Times New Roman"/>
              </a:rPr>
              <a:t>specific target</a:t>
            </a:r>
            <a:r>
              <a:rPr lang="en-US" sz="2000" spc="5" dirty="0">
                <a:latin typeface="Times New Roman"/>
                <a:cs typeface="Times New Roman"/>
              </a:rPr>
              <a:t> </a:t>
            </a:r>
            <a:r>
              <a:rPr lang="en-US" sz="2000" dirty="0">
                <a:latin typeface="Times New Roman"/>
                <a:cs typeface="Times New Roman"/>
              </a:rPr>
              <a:t>group</a:t>
            </a:r>
            <a:r>
              <a:rPr lang="en-US" sz="2000" spc="-6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spc="-10" dirty="0">
                <a:latin typeface="Times New Roman"/>
                <a:cs typeface="Times New Roman"/>
              </a:rPr>
              <a:t>users</a:t>
            </a:r>
            <a:endParaRPr lang="en-US" sz="2000" dirty="0">
              <a:latin typeface="Times New Roman"/>
              <a:cs typeface="Times New Roman"/>
            </a:endParaRPr>
          </a:p>
          <a:p>
            <a:pPr marL="250190" indent="-237490" algn="just">
              <a:lnSpc>
                <a:spcPct val="150000"/>
              </a:lnSpc>
              <a:spcBef>
                <a:spcPts val="195"/>
              </a:spcBef>
              <a:buFont typeface="Wingdings"/>
              <a:buChar char=""/>
              <a:tabLst>
                <a:tab pos="250190" algn="l"/>
              </a:tabLst>
            </a:pPr>
            <a:r>
              <a:rPr lang="en-US" sz="2000" dirty="0">
                <a:solidFill>
                  <a:srgbClr val="FF0000"/>
                </a:solidFill>
                <a:latin typeface="Times New Roman"/>
                <a:cs typeface="Times New Roman"/>
              </a:rPr>
              <a:t>Mobile</a:t>
            </a:r>
            <a:r>
              <a:rPr lang="en-US" sz="2000" spc="395" dirty="0">
                <a:solidFill>
                  <a:srgbClr val="FF0000"/>
                </a:solidFill>
                <a:latin typeface="Times New Roman"/>
                <a:cs typeface="Times New Roman"/>
              </a:rPr>
              <a:t> </a:t>
            </a:r>
            <a:r>
              <a:rPr lang="en-US" sz="2000" dirty="0">
                <a:solidFill>
                  <a:srgbClr val="FF0000"/>
                </a:solidFill>
                <a:latin typeface="Times New Roman"/>
                <a:cs typeface="Times New Roman"/>
              </a:rPr>
              <a:t>handsets,</a:t>
            </a:r>
            <a:r>
              <a:rPr lang="en-US" sz="2000" spc="405" dirty="0">
                <a:solidFill>
                  <a:srgbClr val="FF0000"/>
                </a:solidFill>
                <a:latin typeface="Times New Roman"/>
                <a:cs typeface="Times New Roman"/>
              </a:rPr>
              <a:t> </a:t>
            </a:r>
            <a:r>
              <a:rPr lang="en-US" sz="2000" dirty="0">
                <a:solidFill>
                  <a:srgbClr val="FF0000"/>
                </a:solidFill>
                <a:latin typeface="Times New Roman"/>
                <a:cs typeface="Times New Roman"/>
              </a:rPr>
              <a:t>Control</a:t>
            </a:r>
            <a:r>
              <a:rPr lang="en-US" sz="2000" spc="375" dirty="0">
                <a:solidFill>
                  <a:srgbClr val="FF0000"/>
                </a:solidFill>
                <a:latin typeface="Times New Roman"/>
                <a:cs typeface="Times New Roman"/>
              </a:rPr>
              <a:t> </a:t>
            </a:r>
            <a:r>
              <a:rPr lang="en-US" sz="2000" dirty="0">
                <a:solidFill>
                  <a:srgbClr val="FF0000"/>
                </a:solidFill>
                <a:latin typeface="Times New Roman"/>
                <a:cs typeface="Times New Roman"/>
              </a:rPr>
              <a:t>units</a:t>
            </a:r>
            <a:r>
              <a:rPr lang="en-US" sz="2000" spc="350" dirty="0">
                <a:solidFill>
                  <a:srgbClr val="FF0000"/>
                </a:solidFill>
                <a:latin typeface="Times New Roman"/>
                <a:cs typeface="Times New Roman"/>
              </a:rPr>
              <a:t> </a:t>
            </a:r>
            <a:r>
              <a:rPr lang="en-US" sz="2000" dirty="0">
                <a:solidFill>
                  <a:srgbClr val="FF0000"/>
                </a:solidFill>
                <a:latin typeface="Times New Roman"/>
                <a:cs typeface="Times New Roman"/>
              </a:rPr>
              <a:t>in</a:t>
            </a:r>
            <a:r>
              <a:rPr lang="en-US" sz="2000" spc="405" dirty="0">
                <a:solidFill>
                  <a:srgbClr val="FF0000"/>
                </a:solidFill>
                <a:latin typeface="Times New Roman"/>
                <a:cs typeface="Times New Roman"/>
              </a:rPr>
              <a:t> </a:t>
            </a:r>
            <a:r>
              <a:rPr lang="en-US" sz="2000" dirty="0">
                <a:solidFill>
                  <a:srgbClr val="FF0000"/>
                </a:solidFill>
                <a:latin typeface="Times New Roman"/>
                <a:cs typeface="Times New Roman"/>
              </a:rPr>
              <a:t>industrial</a:t>
            </a:r>
            <a:r>
              <a:rPr lang="en-US" sz="2000" spc="400" dirty="0">
                <a:solidFill>
                  <a:srgbClr val="FF0000"/>
                </a:solidFill>
                <a:latin typeface="Times New Roman"/>
                <a:cs typeface="Times New Roman"/>
              </a:rPr>
              <a:t> </a:t>
            </a:r>
            <a:r>
              <a:rPr lang="en-US" sz="2000" spc="-10" dirty="0" smtClean="0">
                <a:solidFill>
                  <a:srgbClr val="FF0000"/>
                </a:solidFill>
                <a:latin typeface="Times New Roman"/>
                <a:cs typeface="Times New Roman"/>
              </a:rPr>
              <a:t>applications </a:t>
            </a:r>
            <a:r>
              <a:rPr lang="en-US" sz="2000" dirty="0" err="1" smtClean="0">
                <a:latin typeface="Times New Roman"/>
                <a:cs typeface="Times New Roman"/>
              </a:rPr>
              <a:t>etc</a:t>
            </a:r>
            <a:r>
              <a:rPr lang="en-US" sz="2000" spc="-30" dirty="0" smtClean="0">
                <a:latin typeface="Times New Roman"/>
                <a:cs typeface="Times New Roman"/>
              </a:rPr>
              <a:t> </a:t>
            </a:r>
            <a:r>
              <a:rPr lang="en-US" sz="2000" dirty="0">
                <a:latin typeface="Times New Roman"/>
                <a:cs typeface="Times New Roman"/>
              </a:rPr>
              <a:t>are</a:t>
            </a:r>
            <a:r>
              <a:rPr lang="en-US" sz="2000" spc="-10" dirty="0">
                <a:latin typeface="Times New Roman"/>
                <a:cs typeface="Times New Roman"/>
              </a:rPr>
              <a:t> </a:t>
            </a:r>
            <a:r>
              <a:rPr lang="en-US" sz="2000" dirty="0">
                <a:latin typeface="Times New Roman"/>
                <a:cs typeface="Times New Roman"/>
              </a:rPr>
              <a:t>examples</a:t>
            </a:r>
            <a:r>
              <a:rPr lang="en-US" sz="2000" spc="5" dirty="0">
                <a:latin typeface="Times New Roman"/>
                <a:cs typeface="Times New Roman"/>
              </a:rPr>
              <a:t> </a:t>
            </a:r>
            <a:r>
              <a:rPr lang="en-US" sz="2000" dirty="0">
                <a:latin typeface="Times New Roman"/>
                <a:cs typeface="Times New Roman"/>
              </a:rPr>
              <a:t>for</a:t>
            </a:r>
            <a:r>
              <a:rPr lang="en-US" sz="2000" spc="-25" dirty="0">
                <a:latin typeface="Times New Roman"/>
                <a:cs typeface="Times New Roman"/>
              </a:rPr>
              <a:t> </a:t>
            </a:r>
            <a:r>
              <a:rPr lang="en-US" sz="2000" spc="-20" dirty="0">
                <a:latin typeface="Times New Roman"/>
                <a:cs typeface="Times New Roman"/>
              </a:rPr>
              <a:t>this</a:t>
            </a:r>
            <a:endParaRPr lang="en-US" sz="2000" dirty="0">
              <a:latin typeface="Times New Roman"/>
              <a:cs typeface="Times New Roman"/>
            </a:endParaRPr>
          </a:p>
          <a:p>
            <a:endParaRPr lang="en-US" dirty="0"/>
          </a:p>
        </p:txBody>
      </p:sp>
    </p:spTree>
    <p:extLst>
      <p:ext uri="{BB962C8B-B14F-4D97-AF65-F5344CB8AC3E}">
        <p14:creationId xmlns:p14="http://schemas.microsoft.com/office/powerpoint/2010/main" val="1324318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39800">
              <a:lnSpc>
                <a:spcPct val="100000"/>
              </a:lnSpc>
              <a:spcBef>
                <a:spcPts val="100"/>
              </a:spcBef>
            </a:pPr>
            <a:r>
              <a:rPr lang="en-US" sz="3100" b="1" spc="-20" dirty="0">
                <a:latin typeface="Times New Roman"/>
                <a:cs typeface="Times New Roman"/>
              </a:rPr>
              <a:t>Smart’</a:t>
            </a:r>
            <a:r>
              <a:rPr lang="en-US" sz="3100" b="1" spc="-130" dirty="0">
                <a:latin typeface="Times New Roman"/>
                <a:cs typeface="Times New Roman"/>
              </a:rPr>
              <a:t> </a:t>
            </a:r>
            <a:r>
              <a:rPr lang="en-US" sz="3100" b="1" dirty="0">
                <a:latin typeface="Times New Roman"/>
                <a:cs typeface="Times New Roman"/>
              </a:rPr>
              <a:t>running</a:t>
            </a:r>
            <a:r>
              <a:rPr lang="en-US" sz="3100" b="1" spc="-45" dirty="0">
                <a:latin typeface="Times New Roman"/>
                <a:cs typeface="Times New Roman"/>
              </a:rPr>
              <a:t> </a:t>
            </a:r>
            <a:r>
              <a:rPr lang="en-US" sz="3100" b="1" dirty="0">
                <a:latin typeface="Times New Roman"/>
                <a:cs typeface="Times New Roman"/>
              </a:rPr>
              <a:t>shoes</a:t>
            </a:r>
            <a:r>
              <a:rPr lang="en-US" sz="3100" b="1" spc="-5" dirty="0">
                <a:latin typeface="Times New Roman"/>
                <a:cs typeface="Times New Roman"/>
              </a:rPr>
              <a:t> </a:t>
            </a:r>
            <a:r>
              <a:rPr lang="en-US" sz="3100" b="1" spc="-20" dirty="0">
                <a:latin typeface="Times New Roman"/>
                <a:cs typeface="Times New Roman"/>
              </a:rPr>
              <a:t>from</a:t>
            </a:r>
            <a:r>
              <a:rPr lang="en-US" sz="3100" b="1" spc="-155" dirty="0">
                <a:latin typeface="Times New Roman"/>
                <a:cs typeface="Times New Roman"/>
              </a:rPr>
              <a:t> </a:t>
            </a:r>
            <a:r>
              <a:rPr lang="en-US" sz="3100" b="1" dirty="0">
                <a:latin typeface="Times New Roman"/>
                <a:cs typeface="Times New Roman"/>
              </a:rPr>
              <a:t>Adidas</a:t>
            </a:r>
            <a:r>
              <a:rPr lang="en-US" sz="3100" b="1" spc="25" dirty="0">
                <a:latin typeface="Times New Roman"/>
                <a:cs typeface="Times New Roman"/>
              </a:rPr>
              <a:t> </a:t>
            </a:r>
            <a:r>
              <a:rPr lang="en-US" sz="3100" b="1" dirty="0">
                <a:latin typeface="Times New Roman"/>
                <a:cs typeface="Times New Roman"/>
              </a:rPr>
              <a:t>–</a:t>
            </a:r>
            <a:r>
              <a:rPr lang="en-US" sz="3100" b="1" spc="-55" dirty="0">
                <a:latin typeface="Times New Roman"/>
                <a:cs typeface="Times New Roman"/>
              </a:rPr>
              <a:t> </a:t>
            </a:r>
            <a:r>
              <a:rPr lang="en-US" sz="3100" b="1" dirty="0">
                <a:latin typeface="Times New Roman"/>
                <a:cs typeface="Times New Roman"/>
              </a:rPr>
              <a:t>The</a:t>
            </a:r>
            <a:r>
              <a:rPr lang="en-US" sz="3100" b="1" spc="-15" dirty="0">
                <a:latin typeface="Times New Roman"/>
                <a:cs typeface="Times New Roman"/>
              </a:rPr>
              <a:t> </a:t>
            </a:r>
            <a:r>
              <a:rPr lang="en-US" sz="3100" b="1" spc="-10" dirty="0">
                <a:latin typeface="Times New Roman"/>
                <a:cs typeface="Times New Roman"/>
              </a:rPr>
              <a:t>Innovative</a:t>
            </a:r>
            <a:r>
              <a:rPr lang="en-US" sz="3100" dirty="0">
                <a:latin typeface="Times New Roman"/>
                <a:cs typeface="Times New Roman"/>
              </a:rPr>
              <a:t/>
            </a:r>
            <a:br>
              <a:rPr lang="en-US" sz="3100" dirty="0">
                <a:latin typeface="Times New Roman"/>
                <a:cs typeface="Times New Roman"/>
              </a:rPr>
            </a:br>
            <a:r>
              <a:rPr lang="en-US" sz="3100" b="1" dirty="0">
                <a:latin typeface="Times New Roman"/>
                <a:cs typeface="Times New Roman"/>
              </a:rPr>
              <a:t>bonding</a:t>
            </a:r>
            <a:r>
              <a:rPr lang="en-US" sz="3100" b="1" spc="-40" dirty="0">
                <a:latin typeface="Times New Roman"/>
                <a:cs typeface="Times New Roman"/>
              </a:rPr>
              <a:t> </a:t>
            </a:r>
            <a:r>
              <a:rPr lang="en-US" sz="3100" b="1" dirty="0">
                <a:latin typeface="Times New Roman"/>
                <a:cs typeface="Times New Roman"/>
              </a:rPr>
              <a:t>of</a:t>
            </a:r>
            <a:r>
              <a:rPr lang="en-US" sz="3100" b="1" spc="-25" dirty="0">
                <a:latin typeface="Times New Roman"/>
                <a:cs typeface="Times New Roman"/>
              </a:rPr>
              <a:t> </a:t>
            </a:r>
            <a:r>
              <a:rPr lang="en-US" sz="3100" b="1" dirty="0">
                <a:latin typeface="Times New Roman"/>
                <a:cs typeface="Times New Roman"/>
              </a:rPr>
              <a:t>Life</a:t>
            </a:r>
            <a:r>
              <a:rPr lang="en-US" sz="3100" b="1" spc="-45" dirty="0">
                <a:latin typeface="Times New Roman"/>
                <a:cs typeface="Times New Roman"/>
              </a:rPr>
              <a:t> </a:t>
            </a:r>
            <a:r>
              <a:rPr lang="en-US" sz="3100" b="1" dirty="0">
                <a:latin typeface="Times New Roman"/>
                <a:cs typeface="Times New Roman"/>
              </a:rPr>
              <a:t>Style</a:t>
            </a:r>
            <a:r>
              <a:rPr lang="en-US" sz="3100" b="1" spc="-30" dirty="0">
                <a:latin typeface="Times New Roman"/>
                <a:cs typeface="Times New Roman"/>
              </a:rPr>
              <a:t> </a:t>
            </a:r>
            <a:r>
              <a:rPr lang="en-US" sz="3100" b="1" dirty="0">
                <a:latin typeface="Times New Roman"/>
                <a:cs typeface="Times New Roman"/>
              </a:rPr>
              <a:t>with</a:t>
            </a:r>
            <a:r>
              <a:rPr lang="en-US" sz="3100" b="1" spc="-30" dirty="0">
                <a:latin typeface="Times New Roman"/>
                <a:cs typeface="Times New Roman"/>
              </a:rPr>
              <a:t> </a:t>
            </a:r>
            <a:r>
              <a:rPr lang="en-US" sz="3100" b="1" spc="-10" dirty="0">
                <a:latin typeface="Times New Roman"/>
                <a:cs typeface="Times New Roman"/>
              </a:rPr>
              <a:t>Embedded</a:t>
            </a:r>
            <a:r>
              <a:rPr lang="en-US" sz="3100" b="1" spc="-60" dirty="0">
                <a:latin typeface="Times New Roman"/>
                <a:cs typeface="Times New Roman"/>
              </a:rPr>
              <a:t> </a:t>
            </a:r>
            <a:r>
              <a:rPr lang="en-US" sz="3100" b="1" spc="-10" dirty="0">
                <a:latin typeface="Times New Roman"/>
                <a:cs typeface="Times New Roman"/>
              </a:rPr>
              <a:t>Technology</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p:txBody>
          <a:bodyPr>
            <a:normAutofit fontScale="62500" lnSpcReduction="20000"/>
          </a:bodyPr>
          <a:lstStyle/>
          <a:p>
            <a:pPr marL="250190" marR="2797175" indent="-238125" algn="just">
              <a:lnSpc>
                <a:spcPct val="170000"/>
              </a:lnSpc>
              <a:spcBef>
                <a:spcPts val="1440"/>
              </a:spcBef>
              <a:buFont typeface="Wingdings"/>
              <a:buChar char=""/>
              <a:tabLst>
                <a:tab pos="250190" algn="l"/>
              </a:tabLst>
            </a:pPr>
            <a:r>
              <a:rPr lang="en-US" dirty="0">
                <a:latin typeface="Times New Roman"/>
                <a:cs typeface="Times New Roman"/>
              </a:rPr>
              <a:t>Shoe</a:t>
            </a:r>
            <a:r>
              <a:rPr lang="en-US" spc="-55" dirty="0">
                <a:latin typeface="Times New Roman"/>
                <a:cs typeface="Times New Roman"/>
              </a:rPr>
              <a:t> </a:t>
            </a:r>
            <a:r>
              <a:rPr lang="en-US" dirty="0">
                <a:latin typeface="Times New Roman"/>
                <a:cs typeface="Times New Roman"/>
              </a:rPr>
              <a:t>developed</a:t>
            </a:r>
            <a:r>
              <a:rPr lang="en-US" spc="5" dirty="0">
                <a:latin typeface="Times New Roman"/>
                <a:cs typeface="Times New Roman"/>
              </a:rPr>
              <a:t> </a:t>
            </a:r>
            <a:r>
              <a:rPr lang="en-US" dirty="0">
                <a:latin typeface="Times New Roman"/>
                <a:cs typeface="Times New Roman"/>
              </a:rPr>
              <a:t>by</a:t>
            </a:r>
            <a:r>
              <a:rPr lang="en-US" spc="-55" dirty="0">
                <a:latin typeface="Times New Roman"/>
                <a:cs typeface="Times New Roman"/>
              </a:rPr>
              <a:t> </a:t>
            </a:r>
            <a:r>
              <a:rPr lang="en-US" dirty="0">
                <a:latin typeface="Times New Roman"/>
                <a:cs typeface="Times New Roman"/>
              </a:rPr>
              <a:t>Adidas,</a:t>
            </a:r>
            <a:r>
              <a:rPr lang="en-US" spc="10" dirty="0">
                <a:latin typeface="Times New Roman"/>
                <a:cs typeface="Times New Roman"/>
              </a:rPr>
              <a:t> </a:t>
            </a:r>
            <a:r>
              <a:rPr lang="en-US" dirty="0">
                <a:latin typeface="Times New Roman"/>
                <a:cs typeface="Times New Roman"/>
              </a:rPr>
              <a:t>which</a:t>
            </a:r>
            <a:r>
              <a:rPr lang="en-US" spc="-10" dirty="0">
                <a:latin typeface="Times New Roman"/>
                <a:cs typeface="Times New Roman"/>
              </a:rPr>
              <a:t> </a:t>
            </a:r>
            <a:r>
              <a:rPr lang="en-US" dirty="0">
                <a:latin typeface="Times New Roman"/>
                <a:cs typeface="Times New Roman"/>
              </a:rPr>
              <a:t>constantly</a:t>
            </a:r>
            <a:r>
              <a:rPr lang="en-US" spc="-40" dirty="0">
                <a:latin typeface="Times New Roman"/>
                <a:cs typeface="Times New Roman"/>
              </a:rPr>
              <a:t> </a:t>
            </a:r>
            <a:r>
              <a:rPr lang="en-US" spc="-10" dirty="0">
                <a:latin typeface="Times New Roman"/>
                <a:cs typeface="Times New Roman"/>
              </a:rPr>
              <a:t>adapts </a:t>
            </a:r>
            <a:r>
              <a:rPr lang="en-US" dirty="0">
                <a:latin typeface="Times New Roman"/>
                <a:cs typeface="Times New Roman"/>
              </a:rPr>
              <a:t>its</a:t>
            </a:r>
            <a:r>
              <a:rPr lang="en-US" spc="155" dirty="0">
                <a:latin typeface="Times New Roman"/>
                <a:cs typeface="Times New Roman"/>
              </a:rPr>
              <a:t> </a:t>
            </a:r>
            <a:r>
              <a:rPr lang="en-US" spc="-10" dirty="0">
                <a:latin typeface="Times New Roman"/>
                <a:cs typeface="Times New Roman"/>
              </a:rPr>
              <a:t>shock-</a:t>
            </a:r>
            <a:r>
              <a:rPr lang="en-US" dirty="0">
                <a:latin typeface="Times New Roman"/>
                <a:cs typeface="Times New Roman"/>
              </a:rPr>
              <a:t>absorbing</a:t>
            </a:r>
            <a:r>
              <a:rPr lang="en-US" spc="155" dirty="0">
                <a:latin typeface="Times New Roman"/>
                <a:cs typeface="Times New Roman"/>
              </a:rPr>
              <a:t> </a:t>
            </a:r>
            <a:r>
              <a:rPr lang="en-US" dirty="0">
                <a:latin typeface="Times New Roman"/>
                <a:cs typeface="Times New Roman"/>
              </a:rPr>
              <a:t>characteristics</a:t>
            </a:r>
            <a:r>
              <a:rPr lang="en-US" spc="155" dirty="0">
                <a:latin typeface="Times New Roman"/>
                <a:cs typeface="Times New Roman"/>
              </a:rPr>
              <a:t> </a:t>
            </a:r>
            <a:r>
              <a:rPr lang="en-US" dirty="0">
                <a:latin typeface="Times New Roman"/>
                <a:cs typeface="Times New Roman"/>
              </a:rPr>
              <a:t>to</a:t>
            </a:r>
            <a:r>
              <a:rPr lang="en-US" spc="170" dirty="0">
                <a:latin typeface="Times New Roman"/>
                <a:cs typeface="Times New Roman"/>
              </a:rPr>
              <a:t> </a:t>
            </a:r>
            <a:r>
              <a:rPr lang="en-US" dirty="0">
                <a:latin typeface="Times New Roman"/>
                <a:cs typeface="Times New Roman"/>
              </a:rPr>
              <a:t>customize</a:t>
            </a:r>
            <a:r>
              <a:rPr lang="en-US" spc="155" dirty="0">
                <a:latin typeface="Times New Roman"/>
                <a:cs typeface="Times New Roman"/>
              </a:rPr>
              <a:t> </a:t>
            </a:r>
            <a:r>
              <a:rPr lang="en-US" spc="-25" dirty="0">
                <a:latin typeface="Times New Roman"/>
                <a:cs typeface="Times New Roman"/>
              </a:rPr>
              <a:t>its </a:t>
            </a:r>
            <a:r>
              <a:rPr lang="en-US" dirty="0">
                <a:latin typeface="Times New Roman"/>
                <a:cs typeface="Times New Roman"/>
              </a:rPr>
              <a:t>value</a:t>
            </a:r>
            <a:r>
              <a:rPr lang="en-US" spc="210" dirty="0">
                <a:latin typeface="Times New Roman"/>
                <a:cs typeface="Times New Roman"/>
              </a:rPr>
              <a:t>  </a:t>
            </a:r>
            <a:r>
              <a:rPr lang="en-US" dirty="0">
                <a:latin typeface="Times New Roman"/>
                <a:cs typeface="Times New Roman"/>
              </a:rPr>
              <a:t>to</a:t>
            </a:r>
            <a:r>
              <a:rPr lang="en-US" spc="229" dirty="0">
                <a:latin typeface="Times New Roman"/>
                <a:cs typeface="Times New Roman"/>
              </a:rPr>
              <a:t>  </a:t>
            </a:r>
            <a:r>
              <a:rPr lang="en-US" dirty="0">
                <a:latin typeface="Times New Roman"/>
                <a:cs typeface="Times New Roman"/>
              </a:rPr>
              <a:t>the</a:t>
            </a:r>
            <a:r>
              <a:rPr lang="en-US" spc="215" dirty="0">
                <a:latin typeface="Times New Roman"/>
                <a:cs typeface="Times New Roman"/>
              </a:rPr>
              <a:t>  </a:t>
            </a:r>
            <a:r>
              <a:rPr lang="en-US" dirty="0">
                <a:latin typeface="Times New Roman"/>
                <a:cs typeface="Times New Roman"/>
              </a:rPr>
              <a:t>individual</a:t>
            </a:r>
            <a:r>
              <a:rPr lang="en-US" spc="220" dirty="0">
                <a:latin typeface="Times New Roman"/>
                <a:cs typeface="Times New Roman"/>
              </a:rPr>
              <a:t>  </a:t>
            </a:r>
            <a:r>
              <a:rPr lang="en-US" dirty="0">
                <a:latin typeface="Times New Roman"/>
                <a:cs typeface="Times New Roman"/>
              </a:rPr>
              <a:t>runner,</a:t>
            </a:r>
            <a:r>
              <a:rPr lang="en-US" spc="229" dirty="0">
                <a:latin typeface="Times New Roman"/>
                <a:cs typeface="Times New Roman"/>
              </a:rPr>
              <a:t>  </a:t>
            </a:r>
            <a:r>
              <a:rPr lang="en-US" dirty="0">
                <a:latin typeface="Times New Roman"/>
                <a:cs typeface="Times New Roman"/>
              </a:rPr>
              <a:t>depending</a:t>
            </a:r>
            <a:r>
              <a:rPr lang="en-US" spc="225" dirty="0">
                <a:latin typeface="Times New Roman"/>
                <a:cs typeface="Times New Roman"/>
              </a:rPr>
              <a:t>  </a:t>
            </a:r>
            <a:r>
              <a:rPr lang="en-US" spc="-25" dirty="0">
                <a:latin typeface="Times New Roman"/>
                <a:cs typeface="Times New Roman"/>
              </a:rPr>
              <a:t>on </a:t>
            </a:r>
            <a:r>
              <a:rPr lang="en-US" dirty="0">
                <a:latin typeface="Times New Roman"/>
                <a:cs typeface="Times New Roman"/>
              </a:rPr>
              <a:t>running</a:t>
            </a:r>
            <a:r>
              <a:rPr lang="en-US" spc="135" dirty="0">
                <a:latin typeface="Times New Roman"/>
                <a:cs typeface="Times New Roman"/>
              </a:rPr>
              <a:t>  </a:t>
            </a:r>
            <a:r>
              <a:rPr lang="en-US" dirty="0">
                <a:latin typeface="Times New Roman"/>
                <a:cs typeface="Times New Roman"/>
              </a:rPr>
              <a:t>style,</a:t>
            </a:r>
            <a:r>
              <a:rPr lang="en-US" spc="140" dirty="0">
                <a:latin typeface="Times New Roman"/>
                <a:cs typeface="Times New Roman"/>
              </a:rPr>
              <a:t>  </a:t>
            </a:r>
            <a:r>
              <a:rPr lang="en-US" dirty="0">
                <a:latin typeface="Times New Roman"/>
                <a:cs typeface="Times New Roman"/>
              </a:rPr>
              <a:t>pace,</a:t>
            </a:r>
            <a:r>
              <a:rPr lang="en-US" spc="135" dirty="0">
                <a:latin typeface="Times New Roman"/>
                <a:cs typeface="Times New Roman"/>
              </a:rPr>
              <a:t>  </a:t>
            </a:r>
            <a:r>
              <a:rPr lang="en-US" dirty="0">
                <a:latin typeface="Times New Roman"/>
                <a:cs typeface="Times New Roman"/>
              </a:rPr>
              <a:t>body</a:t>
            </a:r>
            <a:r>
              <a:rPr lang="en-US" spc="125" dirty="0">
                <a:latin typeface="Times New Roman"/>
                <a:cs typeface="Times New Roman"/>
              </a:rPr>
              <a:t>  </a:t>
            </a:r>
            <a:r>
              <a:rPr lang="en-US" dirty="0">
                <a:latin typeface="Times New Roman"/>
                <a:cs typeface="Times New Roman"/>
              </a:rPr>
              <a:t>weight,</a:t>
            </a:r>
            <a:r>
              <a:rPr lang="en-US" spc="145" dirty="0">
                <a:latin typeface="Times New Roman"/>
                <a:cs typeface="Times New Roman"/>
              </a:rPr>
              <a:t>  </a:t>
            </a:r>
            <a:r>
              <a:rPr lang="en-US" dirty="0">
                <a:latin typeface="Times New Roman"/>
                <a:cs typeface="Times New Roman"/>
              </a:rPr>
              <a:t>and</a:t>
            </a:r>
            <a:r>
              <a:rPr lang="en-US" spc="145" dirty="0">
                <a:latin typeface="Times New Roman"/>
                <a:cs typeface="Times New Roman"/>
              </a:rPr>
              <a:t>  </a:t>
            </a:r>
            <a:r>
              <a:rPr lang="en-US" spc="-10" dirty="0">
                <a:latin typeface="Times New Roman"/>
                <a:cs typeface="Times New Roman"/>
              </a:rPr>
              <a:t>running surface</a:t>
            </a:r>
            <a:endParaRPr lang="en-US" dirty="0">
              <a:latin typeface="Times New Roman"/>
              <a:cs typeface="Times New Roman"/>
            </a:endParaRPr>
          </a:p>
          <a:p>
            <a:pPr marL="250190" marR="2797175" indent="-238125" algn="just">
              <a:lnSpc>
                <a:spcPct val="170000"/>
              </a:lnSpc>
              <a:spcBef>
                <a:spcPts val="220"/>
              </a:spcBef>
              <a:buFont typeface="Wingdings"/>
              <a:buChar char=""/>
              <a:tabLst>
                <a:tab pos="250190" algn="l"/>
              </a:tabLst>
            </a:pPr>
            <a:r>
              <a:rPr lang="en-US" dirty="0">
                <a:latin typeface="Times New Roman"/>
                <a:cs typeface="Times New Roman"/>
              </a:rPr>
              <a:t>It</a:t>
            </a:r>
            <a:r>
              <a:rPr lang="en-US" spc="130" dirty="0">
                <a:latin typeface="Times New Roman"/>
                <a:cs typeface="Times New Roman"/>
              </a:rPr>
              <a:t> </a:t>
            </a:r>
            <a:r>
              <a:rPr lang="en-US" dirty="0">
                <a:latin typeface="Times New Roman"/>
                <a:cs typeface="Times New Roman"/>
              </a:rPr>
              <a:t>contains</a:t>
            </a:r>
            <a:r>
              <a:rPr lang="en-US" spc="130" dirty="0">
                <a:latin typeface="Times New Roman"/>
                <a:cs typeface="Times New Roman"/>
              </a:rPr>
              <a:t> </a:t>
            </a:r>
            <a:r>
              <a:rPr lang="en-US" dirty="0">
                <a:latin typeface="Times New Roman"/>
                <a:cs typeface="Times New Roman"/>
              </a:rPr>
              <a:t>sensors,</a:t>
            </a:r>
            <a:r>
              <a:rPr lang="en-US" spc="130" dirty="0">
                <a:latin typeface="Times New Roman"/>
                <a:cs typeface="Times New Roman"/>
              </a:rPr>
              <a:t> </a:t>
            </a:r>
            <a:r>
              <a:rPr lang="en-US" dirty="0">
                <a:latin typeface="Times New Roman"/>
                <a:cs typeface="Times New Roman"/>
              </a:rPr>
              <a:t>actuators</a:t>
            </a:r>
            <a:r>
              <a:rPr lang="en-US" spc="125" dirty="0">
                <a:latin typeface="Times New Roman"/>
                <a:cs typeface="Times New Roman"/>
              </a:rPr>
              <a:t> </a:t>
            </a:r>
            <a:r>
              <a:rPr lang="en-US" dirty="0">
                <a:latin typeface="Times New Roman"/>
                <a:cs typeface="Times New Roman"/>
              </a:rPr>
              <a:t>and</a:t>
            </a:r>
            <a:r>
              <a:rPr lang="en-US" spc="140" dirty="0">
                <a:latin typeface="Times New Roman"/>
                <a:cs typeface="Times New Roman"/>
              </a:rPr>
              <a:t> </a:t>
            </a:r>
            <a:r>
              <a:rPr lang="en-US" dirty="0">
                <a:latin typeface="Times New Roman"/>
                <a:cs typeface="Times New Roman"/>
              </a:rPr>
              <a:t>a</a:t>
            </a:r>
            <a:r>
              <a:rPr lang="en-US" spc="140" dirty="0">
                <a:latin typeface="Times New Roman"/>
                <a:cs typeface="Times New Roman"/>
              </a:rPr>
              <a:t> </a:t>
            </a:r>
            <a:r>
              <a:rPr lang="en-US" spc="-10" dirty="0">
                <a:latin typeface="Times New Roman"/>
                <a:cs typeface="Times New Roman"/>
              </a:rPr>
              <a:t>microprocessor </a:t>
            </a:r>
            <a:r>
              <a:rPr lang="en-US" dirty="0">
                <a:latin typeface="Times New Roman"/>
                <a:cs typeface="Times New Roman"/>
              </a:rPr>
              <a:t>unit</a:t>
            </a:r>
            <a:r>
              <a:rPr lang="en-US" spc="70" dirty="0">
                <a:latin typeface="Times New Roman"/>
                <a:cs typeface="Times New Roman"/>
              </a:rPr>
              <a:t>  </a:t>
            </a:r>
            <a:r>
              <a:rPr lang="en-US" dirty="0">
                <a:latin typeface="Times New Roman"/>
                <a:cs typeface="Times New Roman"/>
              </a:rPr>
              <a:t>which</a:t>
            </a:r>
            <a:r>
              <a:rPr lang="en-US" spc="85" dirty="0">
                <a:latin typeface="Times New Roman"/>
                <a:cs typeface="Times New Roman"/>
              </a:rPr>
              <a:t>  </a:t>
            </a:r>
            <a:r>
              <a:rPr lang="en-US" dirty="0">
                <a:latin typeface="Times New Roman"/>
                <a:cs typeface="Times New Roman"/>
              </a:rPr>
              <a:t>runs</a:t>
            </a:r>
            <a:r>
              <a:rPr lang="en-US" spc="75" dirty="0">
                <a:latin typeface="Times New Roman"/>
                <a:cs typeface="Times New Roman"/>
              </a:rPr>
              <a:t>  </a:t>
            </a:r>
            <a:r>
              <a:rPr lang="en-US" dirty="0">
                <a:latin typeface="Times New Roman"/>
                <a:cs typeface="Times New Roman"/>
              </a:rPr>
              <a:t>the</a:t>
            </a:r>
            <a:r>
              <a:rPr lang="en-US" spc="75" dirty="0">
                <a:latin typeface="Times New Roman"/>
                <a:cs typeface="Times New Roman"/>
              </a:rPr>
              <a:t>  </a:t>
            </a:r>
            <a:r>
              <a:rPr lang="en-US" dirty="0">
                <a:latin typeface="Times New Roman"/>
                <a:cs typeface="Times New Roman"/>
              </a:rPr>
              <a:t>algorithm</a:t>
            </a:r>
            <a:r>
              <a:rPr lang="en-US" spc="75" dirty="0">
                <a:latin typeface="Times New Roman"/>
                <a:cs typeface="Times New Roman"/>
              </a:rPr>
              <a:t>  </a:t>
            </a:r>
            <a:r>
              <a:rPr lang="en-US" dirty="0">
                <a:latin typeface="Times New Roman"/>
                <a:cs typeface="Times New Roman"/>
              </a:rPr>
              <a:t>for</a:t>
            </a:r>
            <a:r>
              <a:rPr lang="en-US" spc="80" dirty="0">
                <a:latin typeface="Times New Roman"/>
                <a:cs typeface="Times New Roman"/>
              </a:rPr>
              <a:t>  </a:t>
            </a:r>
            <a:r>
              <a:rPr lang="en-US" dirty="0">
                <a:latin typeface="Times New Roman"/>
                <a:cs typeface="Times New Roman"/>
              </a:rPr>
              <a:t>adapting</a:t>
            </a:r>
            <a:r>
              <a:rPr lang="en-US" spc="70" dirty="0">
                <a:latin typeface="Times New Roman"/>
                <a:cs typeface="Times New Roman"/>
              </a:rPr>
              <a:t>  </a:t>
            </a:r>
            <a:r>
              <a:rPr lang="en-US" spc="-25" dirty="0">
                <a:latin typeface="Times New Roman"/>
                <a:cs typeface="Times New Roman"/>
              </a:rPr>
              <a:t>the </a:t>
            </a:r>
            <a:r>
              <a:rPr lang="en-US" spc="-10" dirty="0">
                <a:latin typeface="Times New Roman"/>
                <a:cs typeface="Times New Roman"/>
              </a:rPr>
              <a:t>shock-</a:t>
            </a:r>
            <a:r>
              <a:rPr lang="en-US" dirty="0">
                <a:latin typeface="Times New Roman"/>
                <a:cs typeface="Times New Roman"/>
              </a:rPr>
              <a:t>absorbing</a:t>
            </a:r>
            <a:r>
              <a:rPr lang="en-US" spc="-40" dirty="0">
                <a:latin typeface="Times New Roman"/>
                <a:cs typeface="Times New Roman"/>
              </a:rPr>
              <a:t> </a:t>
            </a:r>
            <a:r>
              <a:rPr lang="en-US" dirty="0">
                <a:latin typeface="Times New Roman"/>
                <a:cs typeface="Times New Roman"/>
              </a:rPr>
              <a:t>characteristics</a:t>
            </a:r>
            <a:r>
              <a:rPr lang="en-US" spc="30" dirty="0">
                <a:latin typeface="Times New Roman"/>
                <a:cs typeface="Times New Roman"/>
              </a:rPr>
              <a:t> </a:t>
            </a:r>
            <a:r>
              <a:rPr lang="en-US" dirty="0">
                <a:latin typeface="Times New Roman"/>
                <a:cs typeface="Times New Roman"/>
              </a:rPr>
              <a:t>of</a:t>
            </a:r>
            <a:r>
              <a:rPr lang="en-US" spc="-20" dirty="0">
                <a:latin typeface="Times New Roman"/>
                <a:cs typeface="Times New Roman"/>
              </a:rPr>
              <a:t> </a:t>
            </a:r>
            <a:r>
              <a:rPr lang="en-US" dirty="0">
                <a:latin typeface="Times New Roman"/>
                <a:cs typeface="Times New Roman"/>
              </a:rPr>
              <a:t>the</a:t>
            </a:r>
            <a:r>
              <a:rPr lang="en-US" spc="-25" dirty="0">
                <a:latin typeface="Times New Roman"/>
                <a:cs typeface="Times New Roman"/>
              </a:rPr>
              <a:t> </a:t>
            </a:r>
            <a:r>
              <a:rPr lang="en-US" spc="-20" dirty="0">
                <a:latin typeface="Times New Roman"/>
                <a:cs typeface="Times New Roman"/>
              </a:rPr>
              <a:t>shoe</a:t>
            </a:r>
            <a:endParaRPr lang="en-US" dirty="0">
              <a:latin typeface="Times New Roman"/>
              <a:cs typeface="Times New Roman"/>
            </a:endParaRPr>
          </a:p>
          <a:p>
            <a:pPr marL="250190" marR="2797175" indent="-238125" algn="just">
              <a:lnSpc>
                <a:spcPct val="170000"/>
              </a:lnSpc>
              <a:spcBef>
                <a:spcPts val="195"/>
              </a:spcBef>
              <a:buFont typeface="Wingdings"/>
              <a:buChar char=""/>
              <a:tabLst>
                <a:tab pos="250190" algn="l"/>
              </a:tabLst>
            </a:pPr>
            <a:r>
              <a:rPr lang="en-US" dirty="0">
                <a:latin typeface="Times New Roman"/>
                <a:cs typeface="Times New Roman"/>
              </a:rPr>
              <a:t>A</a:t>
            </a:r>
            <a:r>
              <a:rPr lang="en-US" spc="30" dirty="0">
                <a:latin typeface="Times New Roman"/>
                <a:cs typeface="Times New Roman"/>
              </a:rPr>
              <a:t>  </a:t>
            </a:r>
            <a:r>
              <a:rPr lang="en-US" dirty="0">
                <a:latin typeface="Times New Roman"/>
                <a:cs typeface="Times New Roman"/>
              </a:rPr>
              <a:t>‘Hall</a:t>
            </a:r>
            <a:r>
              <a:rPr lang="en-US" spc="45" dirty="0">
                <a:latin typeface="Times New Roman"/>
                <a:cs typeface="Times New Roman"/>
              </a:rPr>
              <a:t>  </a:t>
            </a:r>
            <a:r>
              <a:rPr lang="en-US" dirty="0">
                <a:latin typeface="Times New Roman"/>
                <a:cs typeface="Times New Roman"/>
              </a:rPr>
              <a:t>effect</a:t>
            </a:r>
            <a:r>
              <a:rPr lang="en-US" spc="45" dirty="0">
                <a:latin typeface="Times New Roman"/>
                <a:cs typeface="Times New Roman"/>
              </a:rPr>
              <a:t>  </a:t>
            </a:r>
            <a:r>
              <a:rPr lang="en-US" dirty="0">
                <a:latin typeface="Times New Roman"/>
                <a:cs typeface="Times New Roman"/>
              </a:rPr>
              <a:t>sensor’</a:t>
            </a:r>
            <a:r>
              <a:rPr lang="en-US" spc="40" dirty="0">
                <a:latin typeface="Times New Roman"/>
                <a:cs typeface="Times New Roman"/>
              </a:rPr>
              <a:t>  </a:t>
            </a:r>
            <a:r>
              <a:rPr lang="en-US" dirty="0">
                <a:latin typeface="Times New Roman"/>
                <a:cs typeface="Times New Roman"/>
              </a:rPr>
              <a:t>placed</a:t>
            </a:r>
            <a:r>
              <a:rPr lang="en-US" spc="35" dirty="0">
                <a:latin typeface="Times New Roman"/>
                <a:cs typeface="Times New Roman"/>
              </a:rPr>
              <a:t>  </a:t>
            </a:r>
            <a:r>
              <a:rPr lang="en-US" dirty="0">
                <a:latin typeface="Times New Roman"/>
                <a:cs typeface="Times New Roman"/>
              </a:rPr>
              <a:t>at</a:t>
            </a:r>
            <a:r>
              <a:rPr lang="en-US" spc="45" dirty="0">
                <a:latin typeface="Times New Roman"/>
                <a:cs typeface="Times New Roman"/>
              </a:rPr>
              <a:t>  </a:t>
            </a:r>
            <a:r>
              <a:rPr lang="en-US" dirty="0">
                <a:latin typeface="Times New Roman"/>
                <a:cs typeface="Times New Roman"/>
              </a:rPr>
              <a:t>the</a:t>
            </a:r>
            <a:r>
              <a:rPr lang="en-US" spc="40" dirty="0">
                <a:latin typeface="Times New Roman"/>
                <a:cs typeface="Times New Roman"/>
              </a:rPr>
              <a:t>  </a:t>
            </a:r>
            <a:r>
              <a:rPr lang="en-US" dirty="0">
                <a:latin typeface="Times New Roman"/>
                <a:cs typeface="Times New Roman"/>
              </a:rPr>
              <a:t>top</a:t>
            </a:r>
            <a:r>
              <a:rPr lang="en-US" spc="35" dirty="0">
                <a:latin typeface="Times New Roman"/>
                <a:cs typeface="Times New Roman"/>
              </a:rPr>
              <a:t>  </a:t>
            </a:r>
            <a:r>
              <a:rPr lang="en-US" dirty="0">
                <a:latin typeface="Times New Roman"/>
                <a:cs typeface="Times New Roman"/>
              </a:rPr>
              <a:t>of</a:t>
            </a:r>
            <a:r>
              <a:rPr lang="en-US" spc="30" dirty="0">
                <a:latin typeface="Times New Roman"/>
                <a:cs typeface="Times New Roman"/>
              </a:rPr>
              <a:t>  </a:t>
            </a:r>
            <a:r>
              <a:rPr lang="en-US" spc="-25" dirty="0">
                <a:latin typeface="Times New Roman"/>
                <a:cs typeface="Times New Roman"/>
              </a:rPr>
              <a:t>the </a:t>
            </a:r>
            <a:r>
              <a:rPr lang="en-US" dirty="0">
                <a:latin typeface="Times New Roman"/>
                <a:cs typeface="Times New Roman"/>
              </a:rPr>
              <a:t>“cushioning</a:t>
            </a:r>
            <a:r>
              <a:rPr lang="en-US" spc="275" dirty="0">
                <a:latin typeface="Times New Roman"/>
                <a:cs typeface="Times New Roman"/>
              </a:rPr>
              <a:t> </a:t>
            </a:r>
            <a:r>
              <a:rPr lang="en-US" dirty="0">
                <a:latin typeface="Times New Roman"/>
                <a:cs typeface="Times New Roman"/>
              </a:rPr>
              <a:t>element”</a:t>
            </a:r>
            <a:r>
              <a:rPr lang="en-US" spc="280" dirty="0">
                <a:latin typeface="Times New Roman"/>
                <a:cs typeface="Times New Roman"/>
              </a:rPr>
              <a:t> </a:t>
            </a:r>
            <a:r>
              <a:rPr lang="en-US" dirty="0">
                <a:latin typeface="Times New Roman"/>
                <a:cs typeface="Times New Roman"/>
              </a:rPr>
              <a:t>senses</a:t>
            </a:r>
            <a:r>
              <a:rPr lang="en-US" spc="280" dirty="0">
                <a:latin typeface="Times New Roman"/>
                <a:cs typeface="Times New Roman"/>
              </a:rPr>
              <a:t> </a:t>
            </a:r>
            <a:r>
              <a:rPr lang="en-US" dirty="0">
                <a:latin typeface="Times New Roman"/>
                <a:cs typeface="Times New Roman"/>
              </a:rPr>
              <a:t>the</a:t>
            </a:r>
            <a:r>
              <a:rPr lang="en-US" spc="265" dirty="0">
                <a:latin typeface="Times New Roman"/>
                <a:cs typeface="Times New Roman"/>
              </a:rPr>
              <a:t> </a:t>
            </a:r>
            <a:r>
              <a:rPr lang="en-US" dirty="0">
                <a:latin typeface="Times New Roman"/>
                <a:cs typeface="Times New Roman"/>
              </a:rPr>
              <a:t>compression</a:t>
            </a:r>
            <a:r>
              <a:rPr lang="en-US" spc="300" dirty="0">
                <a:latin typeface="Times New Roman"/>
                <a:cs typeface="Times New Roman"/>
              </a:rPr>
              <a:t> </a:t>
            </a:r>
            <a:r>
              <a:rPr lang="en-US" spc="-25" dirty="0">
                <a:latin typeface="Times New Roman"/>
                <a:cs typeface="Times New Roman"/>
              </a:rPr>
              <a:t>and </a:t>
            </a:r>
            <a:r>
              <a:rPr lang="en-US" dirty="0">
                <a:latin typeface="Times New Roman"/>
                <a:cs typeface="Times New Roman"/>
              </a:rPr>
              <a:t>passes</a:t>
            </a:r>
            <a:r>
              <a:rPr lang="en-US" spc="-10" dirty="0">
                <a:latin typeface="Times New Roman"/>
                <a:cs typeface="Times New Roman"/>
              </a:rPr>
              <a:t> </a:t>
            </a:r>
            <a:r>
              <a:rPr lang="en-US" dirty="0">
                <a:latin typeface="Times New Roman"/>
                <a:cs typeface="Times New Roman"/>
              </a:rPr>
              <a:t>it</a:t>
            </a:r>
            <a:r>
              <a:rPr lang="en-US" spc="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dirty="0">
                <a:latin typeface="Times New Roman"/>
                <a:cs typeface="Times New Roman"/>
              </a:rPr>
              <a:t>the</a:t>
            </a:r>
            <a:r>
              <a:rPr lang="en-US" spc="-30" dirty="0">
                <a:latin typeface="Times New Roman"/>
                <a:cs typeface="Times New Roman"/>
              </a:rPr>
              <a:t> </a:t>
            </a:r>
            <a:r>
              <a:rPr lang="en-US" spc="-10" dirty="0">
                <a:latin typeface="Times New Roman"/>
                <a:cs typeface="Times New Roman"/>
              </a:rPr>
              <a:t>Microprocessor</a:t>
            </a:r>
            <a:endParaRPr lang="en-US" dirty="0">
              <a:latin typeface="Times New Roman"/>
              <a:cs typeface="Times New Roman"/>
            </a:endParaRPr>
          </a:p>
          <a:p>
            <a:pPr marL="250190" marR="2797175" indent="-238125" algn="just">
              <a:lnSpc>
                <a:spcPct val="170000"/>
              </a:lnSpc>
              <a:spcBef>
                <a:spcPts val="195"/>
              </a:spcBef>
              <a:buFont typeface="Wingdings"/>
              <a:buChar char=""/>
              <a:tabLst>
                <a:tab pos="250190" algn="l"/>
              </a:tabLst>
            </a:pPr>
            <a:r>
              <a:rPr lang="en-US" dirty="0">
                <a:latin typeface="Times New Roman"/>
                <a:cs typeface="Times New Roman"/>
              </a:rPr>
              <a:t>A</a:t>
            </a:r>
            <a:r>
              <a:rPr lang="en-US" spc="165" dirty="0">
                <a:latin typeface="Times New Roman"/>
                <a:cs typeface="Times New Roman"/>
              </a:rPr>
              <a:t> </a:t>
            </a:r>
            <a:r>
              <a:rPr lang="en-US" dirty="0">
                <a:latin typeface="Times New Roman"/>
                <a:cs typeface="Times New Roman"/>
              </a:rPr>
              <a:t>micro</a:t>
            </a:r>
            <a:r>
              <a:rPr lang="en-US" spc="200" dirty="0">
                <a:latin typeface="Times New Roman"/>
                <a:cs typeface="Times New Roman"/>
              </a:rPr>
              <a:t> </a:t>
            </a:r>
            <a:r>
              <a:rPr lang="en-US" dirty="0">
                <a:latin typeface="Times New Roman"/>
                <a:cs typeface="Times New Roman"/>
              </a:rPr>
              <a:t>motor</a:t>
            </a:r>
            <a:r>
              <a:rPr lang="en-US" spc="175" dirty="0">
                <a:latin typeface="Times New Roman"/>
                <a:cs typeface="Times New Roman"/>
              </a:rPr>
              <a:t> </a:t>
            </a:r>
            <a:r>
              <a:rPr lang="en-US" dirty="0">
                <a:latin typeface="Times New Roman"/>
                <a:cs typeface="Times New Roman"/>
              </a:rPr>
              <a:t>actuator</a:t>
            </a:r>
            <a:r>
              <a:rPr lang="en-US" spc="170" dirty="0">
                <a:latin typeface="Times New Roman"/>
                <a:cs typeface="Times New Roman"/>
              </a:rPr>
              <a:t> </a:t>
            </a:r>
            <a:r>
              <a:rPr lang="en-US" dirty="0">
                <a:latin typeface="Times New Roman"/>
                <a:cs typeface="Times New Roman"/>
              </a:rPr>
              <a:t>controls</a:t>
            </a:r>
            <a:r>
              <a:rPr lang="en-US" spc="155" dirty="0">
                <a:latin typeface="Times New Roman"/>
                <a:cs typeface="Times New Roman"/>
              </a:rPr>
              <a:t> </a:t>
            </a:r>
            <a:r>
              <a:rPr lang="en-US" dirty="0">
                <a:latin typeface="Times New Roman"/>
                <a:cs typeface="Times New Roman"/>
              </a:rPr>
              <a:t>the</a:t>
            </a:r>
            <a:r>
              <a:rPr lang="en-US" spc="165" dirty="0">
                <a:latin typeface="Times New Roman"/>
                <a:cs typeface="Times New Roman"/>
              </a:rPr>
              <a:t> </a:t>
            </a:r>
            <a:r>
              <a:rPr lang="en-US" dirty="0">
                <a:latin typeface="Times New Roman"/>
                <a:cs typeface="Times New Roman"/>
              </a:rPr>
              <a:t>cushioning</a:t>
            </a:r>
            <a:r>
              <a:rPr lang="en-US" spc="165" dirty="0">
                <a:latin typeface="Times New Roman"/>
                <a:cs typeface="Times New Roman"/>
              </a:rPr>
              <a:t> </a:t>
            </a:r>
            <a:r>
              <a:rPr lang="en-US" spc="-25" dirty="0">
                <a:latin typeface="Times New Roman"/>
                <a:cs typeface="Times New Roman"/>
              </a:rPr>
              <a:t>as </a:t>
            </a:r>
            <a:r>
              <a:rPr lang="en-US" dirty="0">
                <a:latin typeface="Times New Roman"/>
                <a:cs typeface="Times New Roman"/>
              </a:rPr>
              <a:t>per</a:t>
            </a:r>
            <a:r>
              <a:rPr lang="en-US" spc="425" dirty="0">
                <a:latin typeface="Times New Roman"/>
                <a:cs typeface="Times New Roman"/>
              </a:rPr>
              <a:t> </a:t>
            </a:r>
            <a:r>
              <a:rPr lang="en-US" dirty="0">
                <a:latin typeface="Times New Roman"/>
                <a:cs typeface="Times New Roman"/>
              </a:rPr>
              <a:t>the</a:t>
            </a:r>
            <a:r>
              <a:rPr lang="en-US" spc="409" dirty="0">
                <a:latin typeface="Times New Roman"/>
                <a:cs typeface="Times New Roman"/>
              </a:rPr>
              <a:t> </a:t>
            </a:r>
            <a:r>
              <a:rPr lang="en-US" dirty="0">
                <a:latin typeface="Times New Roman"/>
                <a:cs typeface="Times New Roman"/>
              </a:rPr>
              <a:t>commands</a:t>
            </a:r>
            <a:r>
              <a:rPr lang="en-US" spc="430" dirty="0">
                <a:latin typeface="Times New Roman"/>
                <a:cs typeface="Times New Roman"/>
              </a:rPr>
              <a:t> </a:t>
            </a:r>
            <a:r>
              <a:rPr lang="en-US" dirty="0">
                <a:latin typeface="Times New Roman"/>
                <a:cs typeface="Times New Roman"/>
              </a:rPr>
              <a:t>from</a:t>
            </a:r>
            <a:r>
              <a:rPr lang="en-US" spc="390" dirty="0">
                <a:latin typeface="Times New Roman"/>
                <a:cs typeface="Times New Roman"/>
              </a:rPr>
              <a:t> </a:t>
            </a:r>
            <a:r>
              <a:rPr lang="en-US" dirty="0">
                <a:latin typeface="Times New Roman"/>
                <a:cs typeface="Times New Roman"/>
              </a:rPr>
              <a:t>the</a:t>
            </a:r>
            <a:r>
              <a:rPr lang="en-US" spc="409" dirty="0">
                <a:latin typeface="Times New Roman"/>
                <a:cs typeface="Times New Roman"/>
              </a:rPr>
              <a:t> </a:t>
            </a:r>
            <a:r>
              <a:rPr lang="en-US" dirty="0">
                <a:latin typeface="Times New Roman"/>
                <a:cs typeface="Times New Roman"/>
              </a:rPr>
              <a:t>MPU,</a:t>
            </a:r>
            <a:r>
              <a:rPr lang="en-US" spc="405" dirty="0">
                <a:latin typeface="Times New Roman"/>
                <a:cs typeface="Times New Roman"/>
              </a:rPr>
              <a:t> </a:t>
            </a:r>
            <a:r>
              <a:rPr lang="en-US" dirty="0">
                <a:latin typeface="Times New Roman"/>
                <a:cs typeface="Times New Roman"/>
              </a:rPr>
              <a:t>based</a:t>
            </a:r>
            <a:r>
              <a:rPr lang="en-US" spc="409" dirty="0">
                <a:latin typeface="Times New Roman"/>
                <a:cs typeface="Times New Roman"/>
              </a:rPr>
              <a:t> </a:t>
            </a:r>
            <a:r>
              <a:rPr lang="en-US" dirty="0">
                <a:latin typeface="Times New Roman"/>
                <a:cs typeface="Times New Roman"/>
              </a:rPr>
              <a:t>on</a:t>
            </a:r>
            <a:r>
              <a:rPr lang="en-US" spc="409" dirty="0">
                <a:latin typeface="Times New Roman"/>
                <a:cs typeface="Times New Roman"/>
              </a:rPr>
              <a:t> </a:t>
            </a:r>
            <a:r>
              <a:rPr lang="en-US" spc="-25" dirty="0">
                <a:latin typeface="Times New Roman"/>
                <a:cs typeface="Times New Roman"/>
              </a:rPr>
              <a:t>the </a:t>
            </a:r>
            <a:r>
              <a:rPr lang="en-US" dirty="0">
                <a:latin typeface="Times New Roman"/>
                <a:cs typeface="Times New Roman"/>
              </a:rPr>
              <a:t>compression</a:t>
            </a:r>
            <a:r>
              <a:rPr lang="en-US" spc="-20" dirty="0">
                <a:latin typeface="Times New Roman"/>
                <a:cs typeface="Times New Roman"/>
              </a:rPr>
              <a:t> </a:t>
            </a:r>
            <a:r>
              <a:rPr lang="en-US" dirty="0">
                <a:latin typeface="Times New Roman"/>
                <a:cs typeface="Times New Roman"/>
              </a:rPr>
              <a:t>sensed</a:t>
            </a:r>
            <a:r>
              <a:rPr lang="en-US" spc="-25" dirty="0">
                <a:latin typeface="Times New Roman"/>
                <a:cs typeface="Times New Roman"/>
              </a:rPr>
              <a:t> </a:t>
            </a:r>
            <a:r>
              <a:rPr lang="en-US" dirty="0">
                <a:latin typeface="Times New Roman"/>
                <a:cs typeface="Times New Roman"/>
              </a:rPr>
              <a:t>by</a:t>
            </a:r>
            <a:r>
              <a:rPr lang="en-US" spc="-65" dirty="0">
                <a:latin typeface="Times New Roman"/>
                <a:cs typeface="Times New Roman"/>
              </a:rPr>
              <a:t> </a:t>
            </a:r>
            <a:r>
              <a:rPr lang="en-US" dirty="0">
                <a:latin typeface="Times New Roman"/>
                <a:cs typeface="Times New Roman"/>
              </a:rPr>
              <a:t>the</a:t>
            </a:r>
            <a:r>
              <a:rPr lang="en-US" spc="-40" dirty="0">
                <a:latin typeface="Times New Roman"/>
                <a:cs typeface="Times New Roman"/>
              </a:rPr>
              <a:t> </a:t>
            </a:r>
            <a:r>
              <a:rPr lang="en-US" dirty="0">
                <a:latin typeface="Times New Roman"/>
                <a:cs typeface="Times New Roman"/>
              </a:rPr>
              <a:t>‘Hall</a:t>
            </a:r>
            <a:r>
              <a:rPr lang="en-US" spc="-35" dirty="0">
                <a:latin typeface="Times New Roman"/>
                <a:cs typeface="Times New Roman"/>
              </a:rPr>
              <a:t> </a:t>
            </a:r>
            <a:r>
              <a:rPr lang="en-US" dirty="0">
                <a:latin typeface="Times New Roman"/>
                <a:cs typeface="Times New Roman"/>
              </a:rPr>
              <a:t>effect</a:t>
            </a:r>
            <a:r>
              <a:rPr lang="en-US" spc="15" dirty="0">
                <a:latin typeface="Times New Roman"/>
                <a:cs typeface="Times New Roman"/>
              </a:rPr>
              <a:t> </a:t>
            </a:r>
            <a:r>
              <a:rPr lang="en-US" spc="-10" dirty="0">
                <a:latin typeface="Times New Roman"/>
                <a:cs typeface="Times New Roman"/>
              </a:rPr>
              <a:t>sensor’</a:t>
            </a:r>
            <a:endParaRPr lang="en-US" dirty="0">
              <a:latin typeface="Times New Roman"/>
              <a:cs typeface="Times New Roman"/>
            </a:endParaRPr>
          </a:p>
        </p:txBody>
      </p:sp>
      <p:pic>
        <p:nvPicPr>
          <p:cNvPr id="4" name="object 9"/>
          <p:cNvPicPr/>
          <p:nvPr/>
        </p:nvPicPr>
        <p:blipFill>
          <a:blip r:embed="rId2" cstate="print"/>
          <a:stretch>
            <a:fillRect/>
          </a:stretch>
        </p:blipFill>
        <p:spPr>
          <a:xfrm>
            <a:off x="8680594" y="1690688"/>
            <a:ext cx="2833371" cy="1426891"/>
          </a:xfrm>
          <a:prstGeom prst="rect">
            <a:avLst/>
          </a:prstGeom>
        </p:spPr>
      </p:pic>
    </p:spTree>
    <p:extLst>
      <p:ext uri="{BB962C8B-B14F-4D97-AF65-F5344CB8AC3E}">
        <p14:creationId xmlns:p14="http://schemas.microsoft.com/office/powerpoint/2010/main" val="1881359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Typical Architecture of an Embedded System</a:t>
            </a: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Typical embedded system consisting of two main parts: </a:t>
            </a:r>
            <a:r>
              <a:rPr lang="en-US" dirty="0" smtClean="0">
                <a:solidFill>
                  <a:srgbClr val="FF0000"/>
                </a:solidFill>
                <a:latin typeface="Times New Roman" panose="02020603050405020304" pitchFamily="18" charset="0"/>
                <a:cs typeface="Times New Roman" panose="02020603050405020304" pitchFamily="18" charset="0"/>
              </a:rPr>
              <a:t>embedded hardware and embedded software. </a:t>
            </a:r>
          </a:p>
          <a:p>
            <a:pPr algn="just">
              <a:lnSpc>
                <a:spcPct val="150000"/>
              </a:lnSpc>
            </a:pPr>
            <a:r>
              <a:rPr lang="en-US" dirty="0" smtClean="0">
                <a:latin typeface="Times New Roman" panose="02020603050405020304" pitchFamily="18" charset="0"/>
                <a:cs typeface="Times New Roman" panose="02020603050405020304" pitchFamily="18" charset="0"/>
              </a:rPr>
              <a:t>The embedded hardware primarily includes the </a:t>
            </a:r>
            <a:r>
              <a:rPr lang="en-US" dirty="0" smtClean="0">
                <a:solidFill>
                  <a:srgbClr val="FF0000"/>
                </a:solidFill>
                <a:latin typeface="Times New Roman" panose="02020603050405020304" pitchFamily="18" charset="0"/>
                <a:cs typeface="Times New Roman" panose="02020603050405020304" pitchFamily="18" charset="0"/>
              </a:rPr>
              <a:t>processor, memory, bus, peripheral devices, I/O ports, and various controllers.</a:t>
            </a:r>
          </a:p>
          <a:p>
            <a:pPr algn="just">
              <a:lnSpc>
                <a:spcPct val="150000"/>
              </a:lnSpc>
            </a:pPr>
            <a:r>
              <a:rPr lang="en-US" dirty="0" smtClean="0">
                <a:latin typeface="Times New Roman" panose="02020603050405020304" pitchFamily="18" charset="0"/>
                <a:cs typeface="Times New Roman" panose="02020603050405020304" pitchFamily="18" charset="0"/>
              </a:rPr>
              <a:t> The embedded software usually contains the </a:t>
            </a:r>
            <a:r>
              <a:rPr lang="en-US" dirty="0" smtClean="0">
                <a:solidFill>
                  <a:srgbClr val="FF0000"/>
                </a:solidFill>
                <a:latin typeface="Times New Roman" panose="02020603050405020304" pitchFamily="18" charset="0"/>
                <a:cs typeface="Times New Roman" panose="02020603050405020304" pitchFamily="18" charset="0"/>
              </a:rPr>
              <a:t>embedded operating system and various applications.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461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82338" y="0"/>
            <a:ext cx="9207136" cy="6176963"/>
          </a:xfrm>
          <a:prstGeom prst="rect">
            <a:avLst/>
          </a:prstGeom>
        </p:spPr>
      </p:pic>
    </p:spTree>
    <p:extLst>
      <p:ext uri="{BB962C8B-B14F-4D97-AF65-F5344CB8AC3E}">
        <p14:creationId xmlns:p14="http://schemas.microsoft.com/office/powerpoint/2010/main" val="231791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Hardware</a:t>
            </a:r>
            <a:r>
              <a:rPr lang="en-US" dirty="0" smtClean="0"/>
              <a:t> </a:t>
            </a:r>
            <a:r>
              <a:rPr lang="en-US" dirty="0">
                <a:latin typeface="Times New Roman" panose="02020603050405020304" pitchFamily="18" charset="0"/>
                <a:cs typeface="Times New Roman" panose="02020603050405020304" pitchFamily="18" charset="0"/>
              </a:rPr>
              <a:t>architecture</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There are basically two types of architecture that apply to embedded systems: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Von </a:t>
            </a:r>
            <a:r>
              <a:rPr lang="en-US" dirty="0">
                <a:solidFill>
                  <a:srgbClr val="FF0000"/>
                </a:solidFill>
                <a:latin typeface="Times New Roman" panose="02020603050405020304" pitchFamily="18" charset="0"/>
                <a:cs typeface="Times New Roman" panose="02020603050405020304" pitchFamily="18" charset="0"/>
              </a:rPr>
              <a:t>Neumann architecture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Harvard </a:t>
            </a:r>
            <a:r>
              <a:rPr lang="en-US" dirty="0">
                <a:solidFill>
                  <a:srgbClr val="FF0000"/>
                </a:solidFill>
                <a:latin typeface="Times New Roman" panose="02020603050405020304" pitchFamily="18" charset="0"/>
                <a:cs typeface="Times New Roman" panose="02020603050405020304" pitchFamily="18" charset="0"/>
              </a:rPr>
              <a:t>architecture.</a:t>
            </a:r>
          </a:p>
        </p:txBody>
      </p:sp>
    </p:spTree>
    <p:extLst>
      <p:ext uri="{BB962C8B-B14F-4D97-AF65-F5344CB8AC3E}">
        <p14:creationId xmlns:p14="http://schemas.microsoft.com/office/powerpoint/2010/main" val="3231653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Von Neumann Architecture </a:t>
            </a:r>
          </a:p>
        </p:txBody>
      </p:sp>
      <p:sp>
        <p:nvSpPr>
          <p:cNvPr id="3" name="Content Placeholder 2"/>
          <p:cNvSpPr>
            <a:spLocks noGrp="1"/>
          </p:cNvSpPr>
          <p:nvPr>
            <p:ph idx="1"/>
          </p:nvPr>
        </p:nvSpPr>
        <p:spPr/>
        <p:txBody>
          <a:bodyPr/>
          <a:lstStyle/>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Von Neumann architecture (also known as Princeton architecture)</a:t>
            </a:r>
            <a:r>
              <a:rPr lang="en-US" dirty="0">
                <a:latin typeface="Times New Roman" panose="02020603050405020304" pitchFamily="18" charset="0"/>
                <a:cs typeface="Times New Roman" panose="02020603050405020304" pitchFamily="18" charset="0"/>
              </a:rPr>
              <a:t> was first proposed by John von Neumann.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important feature of this architecture is that the </a:t>
            </a:r>
            <a:r>
              <a:rPr lang="en-US" dirty="0">
                <a:solidFill>
                  <a:srgbClr val="FF0000"/>
                </a:solidFill>
                <a:latin typeface="Times New Roman" panose="02020603050405020304" pitchFamily="18" charset="0"/>
                <a:cs typeface="Times New Roman" panose="02020603050405020304" pitchFamily="18" charset="0"/>
              </a:rPr>
              <a:t>software and data use the same memory</a:t>
            </a:r>
            <a:r>
              <a:rPr lang="en-US" dirty="0">
                <a:latin typeface="Times New Roman" panose="02020603050405020304" pitchFamily="18" charset="0"/>
                <a:cs typeface="Times New Roman" panose="02020603050405020304" pitchFamily="18" charset="0"/>
              </a:rPr>
              <a:t>: that is</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program is data, and the data is the program" </a:t>
            </a:r>
          </a:p>
        </p:txBody>
      </p:sp>
    </p:spTree>
    <p:extLst>
      <p:ext uri="{BB962C8B-B14F-4D97-AF65-F5344CB8AC3E}">
        <p14:creationId xmlns:p14="http://schemas.microsoft.com/office/powerpoint/2010/main" val="19298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Von Neumann Architecture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200" y="1779520"/>
            <a:ext cx="9089571" cy="4495800"/>
          </a:xfrm>
          <a:prstGeom prst="rect">
            <a:avLst/>
          </a:prstGeom>
        </p:spPr>
      </p:pic>
    </p:spTree>
    <p:extLst>
      <p:ext uri="{BB962C8B-B14F-4D97-AF65-F5344CB8AC3E}">
        <p14:creationId xmlns:p14="http://schemas.microsoft.com/office/powerpoint/2010/main" val="1012327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Von Neumann Architecture </a:t>
            </a:r>
            <a:endParaRPr lang="en-US" dirty="0"/>
          </a:p>
        </p:txBody>
      </p:sp>
      <p:sp>
        <p:nvSpPr>
          <p:cNvPr id="3" name="Content Placeholder 2"/>
          <p:cNvSpPr>
            <a:spLocks noGrp="1"/>
          </p:cNvSpPr>
          <p:nvPr>
            <p:ph idx="1"/>
          </p:nvPr>
        </p:nvSpPr>
        <p:spPr/>
        <p:txBody>
          <a:bodyPr>
            <a:normAutofit/>
          </a:bodyPr>
          <a:lstStyle/>
          <a:p>
            <a:pPr marL="285750" indent="-285750">
              <a:lnSpc>
                <a:spcPct val="150000"/>
              </a:lnSpc>
            </a:pPr>
            <a:r>
              <a:rPr lang="en-US" dirty="0">
                <a:latin typeface="Times New Roman" panose="02020603050405020304" pitchFamily="18" charset="0"/>
                <a:cs typeface="Times New Roman" panose="02020603050405020304" pitchFamily="18" charset="0"/>
              </a:rPr>
              <a:t>Path or bus exists for </a:t>
            </a:r>
            <a:r>
              <a:rPr lang="en-US" dirty="0">
                <a:solidFill>
                  <a:srgbClr val="FF0000"/>
                </a:solidFill>
                <a:latin typeface="Times New Roman" panose="02020603050405020304" pitchFamily="18" charset="0"/>
                <a:cs typeface="Times New Roman" panose="02020603050405020304" pitchFamily="18" charset="0"/>
              </a:rPr>
              <a:t>both instruction and data</a:t>
            </a:r>
            <a:r>
              <a:rPr lang="en-US" dirty="0">
                <a:latin typeface="Times New Roman" panose="02020603050405020304" pitchFamily="18" charset="0"/>
                <a:cs typeface="Times New Roman" panose="02020603050405020304" pitchFamily="18" charset="0"/>
              </a:rPr>
              <a:t>. As a result, the </a:t>
            </a:r>
            <a:r>
              <a:rPr lang="en-US" dirty="0">
                <a:solidFill>
                  <a:srgbClr val="FF0000"/>
                </a:solidFill>
                <a:latin typeface="Times New Roman" panose="02020603050405020304" pitchFamily="18" charset="0"/>
                <a:cs typeface="Times New Roman" panose="02020603050405020304" pitchFamily="18" charset="0"/>
              </a:rPr>
              <a:t>CPU does one operation at a time</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pPr>
            <a:r>
              <a:rPr lang="en-US" dirty="0">
                <a:solidFill>
                  <a:srgbClr val="FF0000"/>
                </a:solidFill>
                <a:latin typeface="Times New Roman" panose="02020603050405020304" pitchFamily="18" charset="0"/>
                <a:cs typeface="Times New Roman" panose="02020603050405020304" pitchFamily="18" charset="0"/>
              </a:rPr>
              <a:t>Instruction fetch and a data operation </a:t>
            </a:r>
            <a:r>
              <a:rPr lang="en-US" dirty="0">
                <a:latin typeface="Times New Roman" panose="02020603050405020304" pitchFamily="18" charset="0"/>
                <a:cs typeface="Times New Roman" panose="02020603050405020304" pitchFamily="18" charset="0"/>
              </a:rPr>
              <a:t>cannot occur simultaneously, sharing a common bus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nSpc>
                <a:spcPct val="150000"/>
              </a:lnSpc>
            </a:pPr>
            <a:r>
              <a:rPr lang="en-IN" dirty="0">
                <a:latin typeface="Times New Roman" panose="02020603050405020304" pitchFamily="18" charset="0"/>
                <a:cs typeface="Times New Roman" panose="02020603050405020304" pitchFamily="18" charset="0"/>
              </a:rPr>
              <a:t>It supports </a:t>
            </a:r>
            <a:r>
              <a:rPr lang="en-IN" dirty="0">
                <a:solidFill>
                  <a:srgbClr val="FF0000"/>
                </a:solidFill>
                <a:latin typeface="Times New Roman" panose="02020603050405020304" pitchFamily="18" charset="0"/>
                <a:cs typeface="Times New Roman" panose="02020603050405020304" pitchFamily="18" charset="0"/>
              </a:rPr>
              <a:t>simple hardware</a:t>
            </a:r>
            <a:r>
              <a:rPr lang="en-I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nSpc>
                <a:spcPct val="150000"/>
              </a:lnSpc>
            </a:pPr>
            <a:r>
              <a:rPr lang="en-US" dirty="0">
                <a:solidFill>
                  <a:srgbClr val="FF0000"/>
                </a:solidFill>
                <a:latin typeface="Times New Roman" panose="02020603050405020304" pitchFamily="18" charset="0"/>
                <a:cs typeface="Times New Roman" panose="02020603050405020304" pitchFamily="18" charset="0"/>
              </a:rPr>
              <a:t>Processing speed very fast </a:t>
            </a:r>
            <a:r>
              <a:rPr lang="en-US" dirty="0">
                <a:latin typeface="Times New Roman" panose="02020603050405020304" pitchFamily="18" charset="0"/>
                <a:cs typeface="Times New Roman" panose="02020603050405020304" pitchFamily="18" charset="0"/>
              </a:rPr>
              <a:t>but small amount of memory</a:t>
            </a:r>
            <a:endParaRPr lang="en-IN" dirty="0">
              <a:latin typeface="Times New Roman" panose="02020603050405020304" pitchFamily="18" charset="0"/>
              <a:cs typeface="Times New Roman" panose="02020603050405020304" pitchFamily="18" charset="0"/>
            </a:endParaRPr>
          </a:p>
          <a:p>
            <a:pPr>
              <a:lnSpc>
                <a:spcPct val="150000"/>
              </a:lnSpc>
            </a:pPr>
            <a:endParaRPr lang="en-US" dirty="0"/>
          </a:p>
        </p:txBody>
      </p:sp>
    </p:spTree>
    <p:extLst>
      <p:ext uri="{BB962C8B-B14F-4D97-AF65-F5344CB8AC3E}">
        <p14:creationId xmlns:p14="http://schemas.microsoft.com/office/powerpoint/2010/main" val="1934127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Von Neumann Architecture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998617" y="1825625"/>
            <a:ext cx="6936378" cy="4659956"/>
          </a:xfrm>
          <a:prstGeom prst="rect">
            <a:avLst/>
          </a:prstGeom>
        </p:spPr>
      </p:pic>
    </p:spTree>
    <p:extLst>
      <p:ext uri="{BB962C8B-B14F-4D97-AF65-F5344CB8AC3E}">
        <p14:creationId xmlns:p14="http://schemas.microsoft.com/office/powerpoint/2010/main" val="1567926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Harvard Architecture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59848" y="1825625"/>
            <a:ext cx="6331901" cy="4351338"/>
          </a:xfrm>
          <a:prstGeom prst="rect">
            <a:avLst/>
          </a:prstGeom>
        </p:spPr>
      </p:pic>
    </p:spTree>
    <p:extLst>
      <p:ext uri="{BB962C8B-B14F-4D97-AF65-F5344CB8AC3E}">
        <p14:creationId xmlns:p14="http://schemas.microsoft.com/office/powerpoint/2010/main" val="3003977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0"/>
            <a:ext cx="10515600" cy="1325563"/>
          </a:xfrm>
        </p:spPr>
        <p:txBody>
          <a:bodyPr/>
          <a:lstStyle/>
          <a:p>
            <a:r>
              <a:rPr lang="en-US" b="1" dirty="0" smtClean="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0160"/>
            <a:ext cx="10515600" cy="5577840"/>
          </a:xfrm>
        </p:spPr>
        <p:txBody>
          <a:bodyPr/>
          <a:lstStyle/>
          <a:p>
            <a:pPr marL="0" indent="0">
              <a:buNone/>
            </a:pPr>
            <a:r>
              <a:rPr lang="en-US" sz="2400" b="1" dirty="0" smtClean="0">
                <a:latin typeface="Times New Roman" panose="02020603050405020304" pitchFamily="18" charset="0"/>
                <a:cs typeface="Times New Roman" panose="02020603050405020304" pitchFamily="18" charset="0"/>
              </a:rPr>
              <a:t>MICROPROCESSOR </a:t>
            </a:r>
          </a:p>
          <a:p>
            <a:r>
              <a:rPr lang="en-US" dirty="0" smtClean="0">
                <a:latin typeface="Times New Roman" panose="02020603050405020304" pitchFamily="18" charset="0"/>
                <a:cs typeface="Times New Roman" panose="02020603050405020304" pitchFamily="18" charset="0"/>
              </a:rPr>
              <a:t>A microprocessor is a </a:t>
            </a:r>
            <a:r>
              <a:rPr lang="en-US" dirty="0" smtClean="0">
                <a:solidFill>
                  <a:srgbClr val="FF0000"/>
                </a:solidFill>
                <a:latin typeface="Times New Roman" panose="02020603050405020304" pitchFamily="18" charset="0"/>
                <a:cs typeface="Times New Roman" panose="02020603050405020304" pitchFamily="18" charset="0"/>
              </a:rPr>
              <a:t>single semiconductor chip </a:t>
            </a:r>
          </a:p>
          <a:p>
            <a:r>
              <a:rPr lang="en-US" dirty="0" smtClean="0">
                <a:latin typeface="Times New Roman" panose="02020603050405020304" pitchFamily="18" charset="0"/>
                <a:cs typeface="Times New Roman" panose="02020603050405020304" pitchFamily="18" charset="0"/>
              </a:rPr>
              <a:t>That integrates the </a:t>
            </a:r>
            <a:r>
              <a:rPr lang="en-US" dirty="0" smtClean="0">
                <a:solidFill>
                  <a:srgbClr val="FF0000"/>
                </a:solidFill>
                <a:latin typeface="Times New Roman" panose="02020603050405020304" pitchFamily="18" charset="0"/>
                <a:cs typeface="Times New Roman" panose="02020603050405020304" pitchFamily="18" charset="0"/>
              </a:rPr>
              <a:t>main five functional units of a computer</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arithmetic/logical, control, storage, input, and output.</a:t>
            </a:r>
          </a:p>
          <a:p>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r="42309" b="13283"/>
          <a:stretch/>
        </p:blipFill>
        <p:spPr>
          <a:xfrm>
            <a:off x="3383280" y="3336063"/>
            <a:ext cx="5486399" cy="3417434"/>
          </a:xfrm>
          <a:prstGeom prst="rect">
            <a:avLst/>
          </a:prstGeom>
        </p:spPr>
      </p:pic>
    </p:spTree>
    <p:extLst>
      <p:ext uri="{BB962C8B-B14F-4D97-AF65-F5344CB8AC3E}">
        <p14:creationId xmlns:p14="http://schemas.microsoft.com/office/powerpoint/2010/main" val="3370358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latin typeface="Times New Roman" panose="02020603050405020304" pitchFamily="18" charset="0"/>
                <a:cs typeface="Times New Roman" panose="02020603050405020304" pitchFamily="18" charset="0"/>
              </a:rPr>
              <a:t>Harvard Architecture </a:t>
            </a:r>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 Harvard architecture was first named after the </a:t>
            </a:r>
            <a:r>
              <a:rPr lang="en-US" dirty="0">
                <a:solidFill>
                  <a:srgbClr val="FF0000"/>
                </a:solidFill>
                <a:latin typeface="Times New Roman" panose="02020603050405020304" pitchFamily="18" charset="0"/>
                <a:cs typeface="Times New Roman" panose="02020603050405020304" pitchFamily="18" charset="0"/>
              </a:rPr>
              <a:t>Harvard Mark I computer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Compared </a:t>
            </a:r>
            <a:r>
              <a:rPr lang="en-US" dirty="0">
                <a:latin typeface="Times New Roman" panose="02020603050405020304" pitchFamily="18" charset="0"/>
                <a:cs typeface="Times New Roman" panose="02020603050405020304" pitchFamily="18" charset="0"/>
              </a:rPr>
              <a:t>with the Von Neumann architecture, a Harvard architecture processor has two outstanding features.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First</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instructions and data are stored in two separate memory modules</a:t>
            </a:r>
            <a:r>
              <a:rPr lang="en-US" dirty="0">
                <a:latin typeface="Times New Roman" panose="02020603050405020304" pitchFamily="18" charset="0"/>
                <a:cs typeface="Times New Roman" panose="02020603050405020304" pitchFamily="18" charset="0"/>
              </a:rPr>
              <a:t>; instructions and data do not coexist in the same module</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Second, </a:t>
            </a:r>
            <a:r>
              <a:rPr lang="en-US" dirty="0">
                <a:solidFill>
                  <a:srgbClr val="FF0000"/>
                </a:solidFill>
                <a:latin typeface="Times New Roman" panose="02020603050405020304" pitchFamily="18" charset="0"/>
                <a:cs typeface="Times New Roman" panose="02020603050405020304" pitchFamily="18" charset="0"/>
              </a:rPr>
              <a:t>two independent buses are used as dedicated communication paths between the CPU and memory; there is no connection between the two buses.</a:t>
            </a:r>
          </a:p>
        </p:txBody>
      </p:sp>
    </p:spTree>
    <p:extLst>
      <p:ext uri="{BB962C8B-B14F-4D97-AF65-F5344CB8AC3E}">
        <p14:creationId xmlns:p14="http://schemas.microsoft.com/office/powerpoint/2010/main" val="1488135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Harvard Architecture </a:t>
            </a:r>
            <a:endParaRPr lang="en-US" dirty="0"/>
          </a:p>
        </p:txBody>
      </p:sp>
      <p:pic>
        <p:nvPicPr>
          <p:cNvPr id="4" name="Content Placeholder 3"/>
          <p:cNvPicPr>
            <a:picLocks noGrp="1" noChangeAspect="1"/>
          </p:cNvPicPr>
          <p:nvPr>
            <p:ph idx="1"/>
          </p:nvPr>
        </p:nvPicPr>
        <p:blipFill>
          <a:blip r:embed="rId2"/>
          <a:stretch>
            <a:fillRect/>
          </a:stretch>
        </p:blipFill>
        <p:spPr>
          <a:xfrm>
            <a:off x="1844040" y="781947"/>
            <a:ext cx="8503920" cy="5303576"/>
          </a:xfrm>
          <a:prstGeom prst="rect">
            <a:avLst/>
          </a:prstGeom>
        </p:spPr>
      </p:pic>
    </p:spTree>
    <p:extLst>
      <p:ext uri="{BB962C8B-B14F-4D97-AF65-F5344CB8AC3E}">
        <p14:creationId xmlns:p14="http://schemas.microsoft.com/office/powerpoint/2010/main" val="1114664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Harvard Architecture </a:t>
            </a:r>
            <a:endParaRPr lang="en-US" dirty="0"/>
          </a:p>
        </p:txBody>
      </p:sp>
      <p:sp>
        <p:nvSpPr>
          <p:cNvPr id="3" name="Content Placeholder 2"/>
          <p:cNvSpPr>
            <a:spLocks noGrp="1"/>
          </p:cNvSpPr>
          <p:nvPr>
            <p:ph idx="1"/>
          </p:nvPr>
        </p:nvSpPr>
        <p:spPr>
          <a:xfrm>
            <a:off x="838200" y="1825625"/>
            <a:ext cx="10515600" cy="4614364"/>
          </a:xfrm>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Because the Harvard architecture has </a:t>
            </a:r>
            <a:r>
              <a:rPr lang="en-US" dirty="0">
                <a:solidFill>
                  <a:srgbClr val="FF0000"/>
                </a:solidFill>
                <a:latin typeface="Times New Roman" panose="02020603050405020304" pitchFamily="18" charset="0"/>
                <a:cs typeface="Times New Roman" panose="02020603050405020304" pitchFamily="18" charset="0"/>
              </a:rPr>
              <a:t>separate program memory and data memory, it can provide greater data-memory bandwidth, making it the ideal choice for digital signal processing.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systems designed for </a:t>
            </a:r>
            <a:r>
              <a:rPr lang="en-US" dirty="0">
                <a:solidFill>
                  <a:srgbClr val="FF0000"/>
                </a:solidFill>
                <a:latin typeface="Times New Roman" panose="02020603050405020304" pitchFamily="18" charset="0"/>
                <a:cs typeface="Times New Roman" panose="02020603050405020304" pitchFamily="18" charset="0"/>
              </a:rPr>
              <a:t>digital signal processing </a:t>
            </a:r>
            <a:r>
              <a:rPr lang="en-US" dirty="0">
                <a:latin typeface="Times New Roman" panose="02020603050405020304" pitchFamily="18" charset="0"/>
                <a:cs typeface="Times New Roman" panose="02020603050405020304" pitchFamily="18" charset="0"/>
              </a:rPr>
              <a:t>(DSP) adopt the Harvard architecture.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Von Neumann architecture features simple hardware design and </a:t>
            </a:r>
            <a:r>
              <a:rPr lang="en-US" dirty="0">
                <a:solidFill>
                  <a:srgbClr val="FF0000"/>
                </a:solidFill>
                <a:latin typeface="Times New Roman" panose="02020603050405020304" pitchFamily="18" charset="0"/>
                <a:cs typeface="Times New Roman" panose="02020603050405020304" pitchFamily="18" charset="0"/>
              </a:rPr>
              <a:t>flexible program and data storage </a:t>
            </a:r>
            <a:r>
              <a:rPr lang="en-US" dirty="0">
                <a:latin typeface="Times New Roman" panose="02020603050405020304" pitchFamily="18" charset="0"/>
                <a:cs typeface="Times New Roman" panose="02020603050405020304" pitchFamily="18" charset="0"/>
              </a:rPr>
              <a:t>and is usually the </a:t>
            </a:r>
            <a:r>
              <a:rPr lang="en-US" dirty="0">
                <a:solidFill>
                  <a:srgbClr val="FF0000"/>
                </a:solidFill>
                <a:latin typeface="Times New Roman" panose="02020603050405020304" pitchFamily="18" charset="0"/>
                <a:cs typeface="Times New Roman" panose="02020603050405020304" pitchFamily="18" charset="0"/>
              </a:rPr>
              <a:t>one chosen for </a:t>
            </a:r>
            <a:r>
              <a:rPr lang="en-US" dirty="0" smtClean="0">
                <a:solidFill>
                  <a:srgbClr val="FF0000"/>
                </a:solidFill>
                <a:latin typeface="Times New Roman" panose="02020603050405020304" pitchFamily="18" charset="0"/>
                <a:cs typeface="Times New Roman" panose="02020603050405020304" pitchFamily="18" charset="0"/>
              </a:rPr>
              <a:t>general purpose </a:t>
            </a:r>
            <a:r>
              <a:rPr lang="en-US" dirty="0">
                <a:solidFill>
                  <a:srgbClr val="FF0000"/>
                </a:solidFill>
                <a:latin typeface="Times New Roman" panose="02020603050405020304" pitchFamily="18" charset="0"/>
                <a:cs typeface="Times New Roman" panose="02020603050405020304" pitchFamily="18" charset="0"/>
              </a:rPr>
              <a:t>and most embedded systems.</a:t>
            </a:r>
          </a:p>
        </p:txBody>
      </p:sp>
    </p:spTree>
    <p:extLst>
      <p:ext uri="{BB962C8B-B14F-4D97-AF65-F5344CB8AC3E}">
        <p14:creationId xmlns:p14="http://schemas.microsoft.com/office/powerpoint/2010/main" val="1512408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Harvard Architecture </a:t>
            </a:r>
            <a:endParaRPr lang="en-US" dirty="0"/>
          </a:p>
        </p:txBody>
      </p:sp>
      <p:sp>
        <p:nvSpPr>
          <p:cNvPr id="3" name="Content Placeholder 2"/>
          <p:cNvSpPr>
            <a:spLocks noGrp="1"/>
          </p:cNvSpPr>
          <p:nvPr>
            <p:ph idx="1"/>
          </p:nvPr>
        </p:nvSpPr>
        <p:spPr>
          <a:xfrm>
            <a:off x="838200" y="1825625"/>
            <a:ext cx="10515600" cy="4679678"/>
          </a:xfrm>
        </p:spPr>
        <p:txBody>
          <a:bodyPr>
            <a:normAutofit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To efficiently perform </a:t>
            </a:r>
            <a:r>
              <a:rPr lang="en-US" dirty="0">
                <a:solidFill>
                  <a:srgbClr val="FF0000"/>
                </a:solidFill>
                <a:latin typeface="Times New Roman" panose="02020603050405020304" pitchFamily="18" charset="0"/>
                <a:cs typeface="Times New Roman" panose="02020603050405020304" pitchFamily="18" charset="0"/>
              </a:rPr>
              <a:t>memory reads/writes</a:t>
            </a:r>
            <a:r>
              <a:rPr lang="en-US" dirty="0">
                <a:latin typeface="Times New Roman" panose="02020603050405020304" pitchFamily="18" charset="0"/>
                <a:cs typeface="Times New Roman" panose="02020603050405020304" pitchFamily="18" charset="0"/>
              </a:rPr>
              <a:t>, the processor is </a:t>
            </a:r>
            <a:r>
              <a:rPr lang="en-US" dirty="0">
                <a:solidFill>
                  <a:srgbClr val="FF0000"/>
                </a:solidFill>
                <a:latin typeface="Times New Roman" panose="02020603050405020304" pitchFamily="18" charset="0"/>
                <a:cs typeface="Times New Roman" panose="02020603050405020304" pitchFamily="18" charset="0"/>
              </a:rPr>
              <a:t>not directly connected to the main memory</a:t>
            </a:r>
            <a:r>
              <a:rPr lang="en-US" dirty="0">
                <a:latin typeface="Times New Roman" panose="02020603050405020304" pitchFamily="18" charset="0"/>
                <a:cs typeface="Times New Roman" panose="02020603050405020304" pitchFamily="18" charset="0"/>
              </a:rPr>
              <a:t>, but to the cache</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Commonly, the only difference between the Harvard architecture and the Von Neumann architecture </a:t>
            </a:r>
            <a:r>
              <a:rPr lang="en-US" dirty="0" smtClean="0">
                <a:latin typeface="Times New Roman" panose="02020603050405020304" pitchFamily="18" charset="0"/>
                <a:cs typeface="Times New Roman" panose="02020603050405020304" pitchFamily="18" charset="0"/>
              </a:rPr>
              <a:t>is </a:t>
            </a:r>
            <a:r>
              <a:rPr lang="en-US" dirty="0" smtClean="0">
                <a:solidFill>
                  <a:srgbClr val="FF0000"/>
                </a:solidFill>
                <a:latin typeface="Times New Roman" panose="02020603050405020304" pitchFamily="18" charset="0"/>
                <a:cs typeface="Times New Roman" panose="02020603050405020304" pitchFamily="18" charset="0"/>
              </a:rPr>
              <a:t>single or dual L1 cache</a:t>
            </a:r>
            <a:r>
              <a:rPr lang="en-US" dirty="0" smtClean="0">
                <a:latin typeface="Times New Roman" panose="02020603050405020304" pitchFamily="18" charset="0"/>
                <a:cs typeface="Times New Roman" panose="02020603050405020304" pitchFamily="18" charset="0"/>
              </a:rPr>
              <a:t>. </a:t>
            </a:r>
          </a:p>
          <a:p>
            <a:pPr algn="just">
              <a:lnSpc>
                <a:spcPct val="150000"/>
              </a:lnSpc>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Harvard architecture, the </a:t>
            </a:r>
            <a:r>
              <a:rPr lang="en-US" dirty="0">
                <a:solidFill>
                  <a:srgbClr val="FF0000"/>
                </a:solidFill>
                <a:latin typeface="Times New Roman" panose="02020603050405020304" pitchFamily="18" charset="0"/>
                <a:cs typeface="Times New Roman" panose="02020603050405020304" pitchFamily="18" charset="0"/>
              </a:rPr>
              <a:t>L1 </a:t>
            </a:r>
            <a:r>
              <a:rPr lang="en-US" dirty="0" smtClean="0">
                <a:solidFill>
                  <a:srgbClr val="FF0000"/>
                </a:solidFill>
                <a:latin typeface="Times New Roman" panose="02020603050405020304" pitchFamily="18" charset="0"/>
                <a:cs typeface="Times New Roman" panose="02020603050405020304" pitchFamily="18" charset="0"/>
              </a:rPr>
              <a:t>cache </a:t>
            </a:r>
            <a:r>
              <a:rPr lang="en-US" dirty="0">
                <a:solidFill>
                  <a:srgbClr val="FF0000"/>
                </a:solidFill>
                <a:latin typeface="Times New Roman" panose="02020603050405020304" pitchFamily="18" charset="0"/>
                <a:cs typeface="Times New Roman" panose="02020603050405020304" pitchFamily="18" charset="0"/>
              </a:rPr>
              <a:t>is often divided into an instruction cache (I cache) and a data cache (D cache), </a:t>
            </a:r>
            <a:r>
              <a:rPr lang="en-US" dirty="0">
                <a:latin typeface="Times New Roman" panose="02020603050405020304" pitchFamily="18" charset="0"/>
                <a:cs typeface="Times New Roman" panose="02020603050405020304" pitchFamily="18" charset="0"/>
              </a:rPr>
              <a:t>but the Von Neumann architecture has a single cache.</a:t>
            </a:r>
          </a:p>
        </p:txBody>
      </p:sp>
    </p:spTree>
    <p:extLst>
      <p:ext uri="{BB962C8B-B14F-4D97-AF65-F5344CB8AC3E}">
        <p14:creationId xmlns:p14="http://schemas.microsoft.com/office/powerpoint/2010/main" val="471858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EMBEDDED SOFTWARE architecture </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a:stretch>
            <a:fillRect/>
          </a:stretch>
        </p:blipFill>
        <p:spPr>
          <a:xfrm>
            <a:off x="1214845" y="1161074"/>
            <a:ext cx="8934995" cy="5604105"/>
          </a:xfrm>
          <a:prstGeom prst="rect">
            <a:avLst/>
          </a:prstGeom>
        </p:spPr>
      </p:pic>
    </p:spTree>
    <p:extLst>
      <p:ext uri="{BB962C8B-B14F-4D97-AF65-F5344CB8AC3E}">
        <p14:creationId xmlns:p14="http://schemas.microsoft.com/office/powerpoint/2010/main" val="1172032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EMBEDDED SOFTWARE</a:t>
            </a: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16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whole software structure is divided in 4 </a:t>
            </a:r>
            <a:r>
              <a:rPr lang="en-US" dirty="0" smtClean="0">
                <a:latin typeface="Times New Roman" panose="02020603050405020304" pitchFamily="18" charset="0"/>
                <a:cs typeface="Times New Roman" panose="02020603050405020304" pitchFamily="18" charset="0"/>
              </a:rPr>
              <a:t>layers.</a:t>
            </a:r>
          </a:p>
          <a:p>
            <a:pPr algn="just">
              <a:lnSpc>
                <a:spcPct val="16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layers are separated by </a:t>
            </a:r>
            <a:r>
              <a:rPr lang="en-US" dirty="0">
                <a:solidFill>
                  <a:srgbClr val="FF0000"/>
                </a:solidFill>
                <a:latin typeface="Times New Roman" panose="02020603050405020304" pitchFamily="18" charset="0"/>
                <a:cs typeface="Times New Roman" panose="02020603050405020304" pitchFamily="18" charset="0"/>
              </a:rPr>
              <a:t>dotted lines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60000"/>
              </a:lnSpc>
            </a:pPr>
            <a:r>
              <a:rPr lang="en-US" dirty="0" smtClean="0">
                <a:latin typeface="Times New Roman" panose="02020603050405020304" pitchFamily="18" charset="0"/>
                <a:cs typeface="Times New Roman" panose="02020603050405020304" pitchFamily="18" charset="0"/>
              </a:rPr>
              <a:t>Physical </a:t>
            </a:r>
            <a:r>
              <a:rPr lang="en-US" dirty="0">
                <a:latin typeface="Times New Roman" panose="02020603050405020304" pitchFamily="18" charset="0"/>
                <a:cs typeface="Times New Roman" panose="02020603050405020304" pitchFamily="18" charset="0"/>
              </a:rPr>
              <a:t>level : is the </a:t>
            </a:r>
            <a:r>
              <a:rPr lang="en-US" dirty="0">
                <a:solidFill>
                  <a:srgbClr val="FF0000"/>
                </a:solidFill>
                <a:latin typeface="Times New Roman" panose="02020603050405020304" pitchFamily="18" charset="0"/>
                <a:cs typeface="Times New Roman" panose="02020603050405020304" pitchFamily="18" charset="0"/>
              </a:rPr>
              <a:t>lowest level and it depends on the hardware directly</a:t>
            </a:r>
            <a:r>
              <a:rPr lang="en-US" dirty="0">
                <a:latin typeface="Times New Roman" panose="02020603050405020304" pitchFamily="18" charset="0"/>
                <a:cs typeface="Times New Roman" panose="02020603050405020304" pitchFamily="18" charset="0"/>
              </a:rPr>
              <a:t>. The modules present in this level correspond to the physical modules of the node; these are the force sensors, accelerometer (not mounted), the USB port, the mini-SD slot (optional) and the RF module, which is controlled by the CPU using the SPI bus</a:t>
            </a:r>
            <a:r>
              <a:rPr lang="en-US" dirty="0" smtClean="0">
                <a:latin typeface="Times New Roman" panose="02020603050405020304" pitchFamily="18" charset="0"/>
                <a:cs typeface="Times New Roman" panose="02020603050405020304" pitchFamily="18" charset="0"/>
              </a:rPr>
              <a:t>.</a:t>
            </a:r>
          </a:p>
          <a:p>
            <a:pPr algn="just">
              <a:lnSpc>
                <a:spcPct val="16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Controller level : the functions developed in this level permit the application level to invoke controller functions. The ADC module converts analogical signals from the force sensors to digital, and the SPI allows communications of the CPU with the accelerometer and the mini-SD card and the RF chip. In this layer the set of USB and RTC (Real Time Clock) functions are also included. </a:t>
            </a:r>
          </a:p>
          <a:p>
            <a:endParaRPr lang="en-US" dirty="0"/>
          </a:p>
        </p:txBody>
      </p:sp>
    </p:spTree>
    <p:extLst>
      <p:ext uri="{BB962C8B-B14F-4D97-AF65-F5344CB8AC3E}">
        <p14:creationId xmlns:p14="http://schemas.microsoft.com/office/powerpoint/2010/main" val="1916825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Application Layer</a:t>
            </a:r>
          </a:p>
        </p:txBody>
      </p:sp>
      <p:sp>
        <p:nvSpPr>
          <p:cNvPr id="4" name="Rectangle 1"/>
          <p:cNvSpPr>
            <a:spLocks noGrp="1" noChangeArrowheads="1"/>
          </p:cNvSpPr>
          <p:nvPr>
            <p:ph idx="1"/>
          </p:nvPr>
        </p:nvSpPr>
        <p:spPr bwMode="auto">
          <a:xfrm>
            <a:off x="679270" y="2200811"/>
            <a:ext cx="1067453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topmost layer</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where user-defined logic resides.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Controls system behavior using </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high-level function calls</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like:</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Read() / Write()</a:t>
            </a:r>
            <a:r>
              <a:rPr kumimoji="0" lang="en-US"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 for data transfer</a:t>
            </a:r>
            <a:endParaRPr kumimoji="0" 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SendRF</a:t>
            </a:r>
            <a:r>
              <a:rPr kumimoji="0" lang="en-US"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en-US"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sz="16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RecRF</a:t>
            </a:r>
            <a:r>
              <a:rPr kumimoji="0" lang="en-US"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en-US"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 for RF communication</a:t>
            </a:r>
            <a:endParaRPr kumimoji="0" 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SetChan</a:t>
            </a:r>
            <a:r>
              <a:rPr kumimoji="0" lang="en-US"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en-US"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 to configure RF channel</a:t>
            </a:r>
            <a:endParaRPr kumimoji="0" 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16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ReadAD</a:t>
            </a:r>
            <a:r>
              <a:rPr kumimoji="0" lang="en-US" sz="1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en-US" sz="2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 to read analog sensor data</a:t>
            </a:r>
            <a:endParaRPr kumimoji="0" lang="en-US" sz="36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Independent of hardware details.</a:t>
            </a:r>
          </a:p>
        </p:txBody>
      </p:sp>
    </p:spTree>
    <p:extLst>
      <p:ext uri="{BB962C8B-B14F-4D97-AF65-F5344CB8AC3E}">
        <p14:creationId xmlns:p14="http://schemas.microsoft.com/office/powerpoint/2010/main" val="4076833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Interrupt Service Routines (ISR)</a:t>
            </a:r>
          </a:p>
        </p:txBody>
      </p:sp>
      <p:sp>
        <p:nvSpPr>
          <p:cNvPr id="4" name="Rectangle 1"/>
          <p:cNvSpPr>
            <a:spLocks noGrp="1" noChangeArrowheads="1"/>
          </p:cNvSpPr>
          <p:nvPr>
            <p:ph idx="1"/>
          </p:nvPr>
        </p:nvSpPr>
        <p:spPr bwMode="auto">
          <a:xfrm>
            <a:off x="481164" y="1690688"/>
            <a:ext cx="1157585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Shown on both sides of the diagram.</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Handle </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asynchronous events</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such as:</a:t>
            </a:r>
          </a:p>
          <a:p>
            <a:pPr marL="457200" lvl="1" indent="0" algn="just" eaLnBrk="0" fontAlgn="base" hangingPunct="0">
              <a:lnSpc>
                <a:spcPct val="150000"/>
              </a:lnSpc>
              <a:spcBef>
                <a:spcPct val="0"/>
              </a:spcBef>
              <a:spcAft>
                <a:spcPct val="0"/>
              </a:spcAft>
              <a:buFontTx/>
              <a:buChar char="•"/>
            </a:pPr>
            <a:r>
              <a:rPr kumimoji="0" lang="en-US"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Timer overflow</a:t>
            </a:r>
          </a:p>
          <a:p>
            <a:pPr marL="457200" lvl="1" indent="0" algn="just" eaLnBrk="0" fontAlgn="base" hangingPunct="0">
              <a:lnSpc>
                <a:spcPct val="150000"/>
              </a:lnSpc>
              <a:spcBef>
                <a:spcPct val="0"/>
              </a:spcBef>
              <a:spcAft>
                <a:spcPct val="0"/>
              </a:spcAft>
              <a:buFontTx/>
              <a:buChar char="•"/>
            </a:pPr>
            <a:r>
              <a:rPr kumimoji="0" lang="en-US"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Data reception</a:t>
            </a:r>
          </a:p>
          <a:p>
            <a:pPr marL="457200" lvl="1" indent="0" algn="just" eaLnBrk="0" fontAlgn="base" hangingPunct="0">
              <a:lnSpc>
                <a:spcPct val="150000"/>
              </a:lnSpc>
              <a:spcBef>
                <a:spcPct val="0"/>
              </a:spcBef>
              <a:spcAft>
                <a:spcPct val="0"/>
              </a:spcAft>
              <a:buFontTx/>
              <a:buChar char="•"/>
            </a:pPr>
            <a:r>
              <a:rPr kumimoji="0" lang="en-US"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Communication completion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Improve </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real-time responsiveness</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097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Device Driver / Interface Layer</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Acts as a bridge between application and hardware.</a:t>
            </a:r>
          </a:p>
          <a:p>
            <a:pPr algn="just">
              <a:lnSpc>
                <a:spcPct val="150000"/>
              </a:lnSpc>
            </a:pPr>
            <a:r>
              <a:rPr lang="en-US" dirty="0">
                <a:latin typeface="Times New Roman" panose="02020603050405020304" pitchFamily="18" charset="0"/>
                <a:cs typeface="Times New Roman" panose="02020603050405020304" pitchFamily="18" charset="0"/>
              </a:rPr>
              <a:t>Includes drivers for:</a:t>
            </a:r>
          </a:p>
          <a:p>
            <a:pPr lvl="1" algn="just">
              <a:lnSpc>
                <a:spcPct val="150000"/>
              </a:lnSpc>
            </a:pPr>
            <a:r>
              <a:rPr lang="en-US" b="1" dirty="0">
                <a:latin typeface="Times New Roman" panose="02020603050405020304" pitchFamily="18" charset="0"/>
                <a:cs typeface="Times New Roman" panose="02020603050405020304" pitchFamily="18" charset="0"/>
              </a:rPr>
              <a:t>USB</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b="1" dirty="0">
                <a:latin typeface="Times New Roman" panose="02020603050405020304" pitchFamily="18" charset="0"/>
                <a:cs typeface="Times New Roman" panose="02020603050405020304" pitchFamily="18" charset="0"/>
              </a:rPr>
              <a:t>SPI</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b="1" dirty="0">
                <a:latin typeface="Times New Roman" panose="02020603050405020304" pitchFamily="18" charset="0"/>
                <a:cs typeface="Times New Roman" panose="02020603050405020304" pitchFamily="18" charset="0"/>
              </a:rPr>
              <a:t>ADC</a:t>
            </a:r>
            <a:endParaRPr lang="en-US" dirty="0">
              <a:latin typeface="Times New Roman" panose="02020603050405020304" pitchFamily="18" charset="0"/>
              <a:cs typeface="Times New Roman" panose="02020603050405020304" pitchFamily="18" charset="0"/>
            </a:endParaRPr>
          </a:p>
          <a:p>
            <a:pPr lvl="1" algn="just">
              <a:lnSpc>
                <a:spcPct val="150000"/>
              </a:lnSpc>
            </a:pPr>
            <a:r>
              <a:rPr lang="en-US" b="1" dirty="0">
                <a:latin typeface="Times New Roman" panose="02020603050405020304" pitchFamily="18" charset="0"/>
                <a:cs typeface="Times New Roman" panose="02020603050405020304" pitchFamily="18" charset="0"/>
              </a:rPr>
              <a:t>Timer</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Converts application requests into </a:t>
            </a:r>
            <a:r>
              <a:rPr lang="en-US" b="1" dirty="0">
                <a:latin typeface="Times New Roman" panose="02020603050405020304" pitchFamily="18" charset="0"/>
                <a:cs typeface="Times New Roman" panose="02020603050405020304" pitchFamily="18" charset="0"/>
              </a:rPr>
              <a:t>hardware-specific commands</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685032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Hardware Abstraction / Interface Layer</a:t>
            </a:r>
          </a:p>
        </p:txBody>
      </p:sp>
      <p:sp>
        <p:nvSpPr>
          <p:cNvPr id="3" name="Content Placeholder 2"/>
          <p:cNvSpPr>
            <a:spLocks noGrp="1"/>
          </p:cNvSpPr>
          <p:nvPr>
            <p:ph idx="1"/>
          </p:nvPr>
        </p:nvSpPr>
        <p:spPr/>
        <p:txBody>
          <a:bodyPr/>
          <a:lstStyle/>
          <a:p>
            <a:pPr algn="just">
              <a:lnSpc>
                <a:spcPct val="150000"/>
              </a:lnSpc>
            </a:pPr>
            <a:r>
              <a:rPr lang="en-US" b="1" dirty="0">
                <a:latin typeface="Times New Roman" panose="02020603050405020304" pitchFamily="18" charset="0"/>
                <a:cs typeface="Times New Roman" panose="02020603050405020304" pitchFamily="18" charset="0"/>
              </a:rPr>
              <a:t>SPI</a:t>
            </a:r>
            <a:r>
              <a:rPr lang="en-US" dirty="0">
                <a:latin typeface="Times New Roman" panose="02020603050405020304" pitchFamily="18" charset="0"/>
                <a:cs typeface="Times New Roman" panose="02020603050405020304" pitchFamily="18" charset="0"/>
              </a:rPr>
              <a:t>: Used to communicate with SD card and RF module (MRF24J40).</a:t>
            </a:r>
          </a:p>
          <a:p>
            <a:pPr algn="just">
              <a:lnSpc>
                <a:spcPct val="150000"/>
              </a:lnSpc>
            </a:pPr>
            <a:r>
              <a:rPr lang="en-US" b="1" dirty="0">
                <a:latin typeface="Times New Roman" panose="02020603050405020304" pitchFamily="18" charset="0"/>
                <a:cs typeface="Times New Roman" panose="02020603050405020304" pitchFamily="18" charset="0"/>
              </a:rPr>
              <a:t>USB</a:t>
            </a:r>
            <a:r>
              <a:rPr lang="en-US" dirty="0">
                <a:latin typeface="Times New Roman" panose="02020603050405020304" pitchFamily="18" charset="0"/>
                <a:cs typeface="Times New Roman" panose="02020603050405020304" pitchFamily="18" charset="0"/>
              </a:rPr>
              <a:t>: Used for external communication or data transfer.</a:t>
            </a:r>
          </a:p>
          <a:p>
            <a:pPr algn="just">
              <a:lnSpc>
                <a:spcPct val="150000"/>
              </a:lnSpc>
            </a:pPr>
            <a:r>
              <a:rPr lang="en-US" b="1" dirty="0">
                <a:latin typeface="Times New Roman" panose="02020603050405020304" pitchFamily="18" charset="0"/>
                <a:cs typeface="Times New Roman" panose="02020603050405020304" pitchFamily="18" charset="0"/>
              </a:rPr>
              <a:t>ADC</a:t>
            </a:r>
            <a:r>
              <a:rPr lang="en-US" dirty="0">
                <a:latin typeface="Times New Roman" panose="02020603050405020304" pitchFamily="18" charset="0"/>
                <a:cs typeface="Times New Roman" panose="02020603050405020304" pitchFamily="18" charset="0"/>
              </a:rPr>
              <a:t>: Converts analog sensor signals to digital data.</a:t>
            </a:r>
          </a:p>
          <a:p>
            <a:pPr algn="just">
              <a:lnSpc>
                <a:spcPct val="150000"/>
              </a:lnSpc>
            </a:pPr>
            <a:r>
              <a:rPr lang="en-US" b="1" dirty="0">
                <a:latin typeface="Times New Roman" panose="02020603050405020304" pitchFamily="18" charset="0"/>
                <a:cs typeface="Times New Roman" panose="02020603050405020304" pitchFamily="18" charset="0"/>
              </a:rPr>
              <a:t>Timer1</a:t>
            </a:r>
            <a:r>
              <a:rPr lang="en-US" dirty="0">
                <a:latin typeface="Times New Roman" panose="02020603050405020304" pitchFamily="18" charset="0"/>
                <a:cs typeface="Times New Roman" panose="02020603050405020304" pitchFamily="18" charset="0"/>
              </a:rPr>
              <a:t>: Generates timing events and interrupts.</a:t>
            </a:r>
          </a:p>
          <a:p>
            <a:endParaRPr lang="en-US" dirty="0"/>
          </a:p>
        </p:txBody>
      </p:sp>
    </p:spTree>
    <p:extLst>
      <p:ext uri="{BB962C8B-B14F-4D97-AF65-F5344CB8AC3E}">
        <p14:creationId xmlns:p14="http://schemas.microsoft.com/office/powerpoint/2010/main" val="184616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INTRODUCTION</a:t>
            </a:r>
            <a:endParaRPr lang="en-US" dirty="0"/>
          </a:p>
        </p:txBody>
      </p:sp>
      <p:sp>
        <p:nvSpPr>
          <p:cNvPr id="3" name="Content Placeholder 2"/>
          <p:cNvSpPr>
            <a:spLocks noGrp="1"/>
          </p:cNvSpPr>
          <p:nvPr>
            <p:ph idx="1"/>
          </p:nvPr>
        </p:nvSpPr>
        <p:spPr>
          <a:xfrm>
            <a:off x="942702" y="1306285"/>
            <a:ext cx="10515600" cy="5355771"/>
          </a:xfrm>
        </p:spPr>
        <p:txBody>
          <a:bodyPr/>
          <a:lstStyle/>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MICROCONTROLLER </a:t>
            </a:r>
          </a:p>
          <a:p>
            <a:pPr algn="just">
              <a:lnSpc>
                <a:spcPct val="150000"/>
              </a:lnSpc>
            </a:pPr>
            <a:r>
              <a:rPr lang="en-US" dirty="0" smtClean="0">
                <a:latin typeface="Times New Roman" panose="02020603050405020304" pitchFamily="18" charset="0"/>
                <a:cs typeface="Times New Roman" panose="02020603050405020304" pitchFamily="18" charset="0"/>
              </a:rPr>
              <a:t>A microcontroller is a </a:t>
            </a:r>
            <a:r>
              <a:rPr lang="en-US" dirty="0" smtClean="0">
                <a:solidFill>
                  <a:srgbClr val="FF0000"/>
                </a:solidFill>
                <a:latin typeface="Times New Roman" panose="02020603050405020304" pitchFamily="18" charset="0"/>
                <a:cs typeface="Times New Roman" panose="02020603050405020304" pitchFamily="18" charset="0"/>
              </a:rPr>
              <a:t>highly integrated chip </a:t>
            </a:r>
            <a:r>
              <a:rPr lang="en-US" dirty="0" smtClean="0">
                <a:latin typeface="Times New Roman" panose="02020603050405020304" pitchFamily="18" charset="0"/>
                <a:cs typeface="Times New Roman" panose="02020603050405020304" pitchFamily="18" charset="0"/>
              </a:rPr>
              <a:t>that contains many or all of the components comprising a controller.</a:t>
            </a:r>
          </a:p>
          <a:p>
            <a:pPr algn="just">
              <a:lnSpc>
                <a:spcPct val="150000"/>
              </a:lnSpc>
            </a:pPr>
            <a:r>
              <a:rPr lang="en-US" dirty="0" smtClean="0">
                <a:latin typeface="Times New Roman" panose="02020603050405020304" pitchFamily="18" charset="0"/>
                <a:cs typeface="Times New Roman" panose="02020603050405020304" pitchFamily="18" charset="0"/>
              </a:rPr>
              <a:t> This includes a </a:t>
            </a:r>
            <a:r>
              <a:rPr lang="en-US" dirty="0" smtClean="0">
                <a:solidFill>
                  <a:srgbClr val="FF0000"/>
                </a:solidFill>
                <a:latin typeface="Times New Roman" panose="02020603050405020304" pitchFamily="18" charset="0"/>
                <a:cs typeface="Times New Roman" panose="02020603050405020304" pitchFamily="18" charset="0"/>
              </a:rPr>
              <a:t>CPU, RAM and ROM, I/O ports, and timers.</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58381"/>
          <a:stretch/>
        </p:blipFill>
        <p:spPr>
          <a:xfrm>
            <a:off x="4077787" y="4049486"/>
            <a:ext cx="3733802" cy="2808514"/>
          </a:xfrm>
          <a:prstGeom prst="rect">
            <a:avLst/>
          </a:prstGeom>
        </p:spPr>
      </p:pic>
    </p:spTree>
    <p:extLst>
      <p:ext uri="{BB962C8B-B14F-4D97-AF65-F5344CB8AC3E}">
        <p14:creationId xmlns:p14="http://schemas.microsoft.com/office/powerpoint/2010/main" val="3950142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Hardware Layer</a:t>
            </a:r>
          </a:p>
        </p:txBody>
      </p:sp>
      <p:sp>
        <p:nvSpPr>
          <p:cNvPr id="3" name="Content Placeholder 2"/>
          <p:cNvSpPr>
            <a:spLocks noGrp="1"/>
          </p:cNvSpPr>
          <p:nvPr>
            <p:ph idx="1"/>
          </p:nvPr>
        </p:nvSpPr>
        <p:spPr/>
        <p:txBody>
          <a:bodyPr>
            <a:normAutofit lnSpcReduction="10000"/>
          </a:bodyPr>
          <a:lstStyle/>
          <a:p>
            <a:pPr marL="0" lvl="0" indent="0" algn="just" eaLnBrk="0" fontAlgn="base" hangingPunct="0">
              <a:lnSpc>
                <a:spcPct val="150000"/>
              </a:lnSpc>
              <a:spcBef>
                <a:spcPct val="0"/>
              </a:spcBef>
              <a:spcAft>
                <a:spcPct val="0"/>
              </a:spcAft>
              <a:buFontTx/>
              <a:buChar char="•"/>
            </a:pPr>
            <a:r>
              <a:rPr lang="en-US" dirty="0">
                <a:latin typeface="Times New Roman" panose="02020603050405020304" pitchFamily="18" charset="0"/>
                <a:cs typeface="Times New Roman" panose="02020603050405020304" pitchFamily="18" charset="0"/>
              </a:rPr>
              <a:t>Physical components of the embedded system</a:t>
            </a:r>
          </a:p>
          <a:p>
            <a:pPr marL="0" lvl="0" indent="0" algn="just" eaLnBrk="0" fontAlgn="base" hangingPunct="0">
              <a:lnSpc>
                <a:spcPct val="150000"/>
              </a:lnSpc>
              <a:spcBef>
                <a:spcPct val="0"/>
              </a:spcBef>
              <a:spcAft>
                <a:spcPct val="0"/>
              </a:spcAft>
              <a:buFontTx/>
              <a:buChar char="•"/>
            </a:pPr>
            <a:r>
              <a:rPr lang="en-US" dirty="0">
                <a:latin typeface="Times New Roman" panose="02020603050405020304" pitchFamily="18" charset="0"/>
                <a:cs typeface="Times New Roman" panose="02020603050405020304" pitchFamily="18" charset="0"/>
              </a:rPr>
              <a:t>Includes:</a:t>
            </a:r>
          </a:p>
          <a:p>
            <a:pPr marL="457200" lvl="1" indent="0" algn="just" eaLnBrk="0" fontAlgn="base" hangingPunct="0">
              <a:lnSpc>
                <a:spcPct val="150000"/>
              </a:lnSpc>
              <a:spcBef>
                <a:spcPct val="0"/>
              </a:spcBef>
              <a:spcAft>
                <a:spcPct val="0"/>
              </a:spcAft>
              <a:buFontTx/>
              <a:buChar char="•"/>
            </a:pPr>
            <a:r>
              <a:rPr lang="en-US" sz="2800" dirty="0" smtClean="0">
                <a:solidFill>
                  <a:srgbClr val="FF0000"/>
                </a:solidFill>
                <a:latin typeface="Times New Roman" panose="02020603050405020304" pitchFamily="18" charset="0"/>
                <a:cs typeface="Times New Roman" panose="02020603050405020304" pitchFamily="18" charset="0"/>
              </a:rPr>
              <a:t>Sensors</a:t>
            </a:r>
          </a:p>
          <a:p>
            <a:pPr marL="457200" lvl="1" indent="0" algn="just" eaLnBrk="0" fontAlgn="base" hangingPunct="0">
              <a:lnSpc>
                <a:spcPct val="150000"/>
              </a:lnSpc>
              <a:spcBef>
                <a:spcPct val="0"/>
              </a:spcBef>
              <a:spcAft>
                <a:spcPct val="0"/>
              </a:spcAft>
              <a:buFontTx/>
              <a:buChar char="•"/>
            </a:pPr>
            <a:r>
              <a:rPr lang="en-US" sz="2800" dirty="0" smtClean="0">
                <a:solidFill>
                  <a:srgbClr val="FF0000"/>
                </a:solidFill>
                <a:latin typeface="Times New Roman" panose="02020603050405020304" pitchFamily="18" charset="0"/>
                <a:cs typeface="Times New Roman" panose="02020603050405020304" pitchFamily="18" charset="0"/>
              </a:rPr>
              <a:t>SD </a:t>
            </a:r>
            <a:r>
              <a:rPr lang="en-US" sz="2800" dirty="0">
                <a:solidFill>
                  <a:srgbClr val="FF0000"/>
                </a:solidFill>
                <a:latin typeface="Times New Roman" panose="02020603050405020304" pitchFamily="18" charset="0"/>
                <a:cs typeface="Times New Roman" panose="02020603050405020304" pitchFamily="18" charset="0"/>
              </a:rPr>
              <a:t>card</a:t>
            </a:r>
          </a:p>
          <a:p>
            <a:pPr marL="457200" lvl="1" indent="0" algn="just" eaLnBrk="0" fontAlgn="base" hangingPunct="0">
              <a:lnSpc>
                <a:spcPct val="150000"/>
              </a:lnSpc>
              <a:spcBef>
                <a:spcPct val="0"/>
              </a:spcBef>
              <a:spcAft>
                <a:spcPct val="0"/>
              </a:spcAft>
              <a:buFontTx/>
              <a:buChar char="•"/>
            </a:pPr>
            <a:r>
              <a:rPr lang="en-US" sz="2800" dirty="0" smtClean="0">
                <a:solidFill>
                  <a:srgbClr val="FF0000"/>
                </a:solidFill>
                <a:latin typeface="Times New Roman" panose="02020603050405020304" pitchFamily="18" charset="0"/>
                <a:cs typeface="Times New Roman" panose="02020603050405020304" pitchFamily="18" charset="0"/>
              </a:rPr>
              <a:t>RF module (MRF24J40)</a:t>
            </a:r>
          </a:p>
          <a:p>
            <a:pPr marL="457200" lvl="1" indent="0" algn="just" eaLnBrk="0" fontAlgn="base" hangingPunct="0">
              <a:lnSpc>
                <a:spcPct val="150000"/>
              </a:lnSpc>
              <a:spcBef>
                <a:spcPct val="0"/>
              </a:spcBef>
              <a:spcAft>
                <a:spcPct val="0"/>
              </a:spcAft>
              <a:buFontTx/>
              <a:buChar char="•"/>
            </a:pPr>
            <a:r>
              <a:rPr lang="en-US" sz="2800" dirty="0" smtClean="0">
                <a:solidFill>
                  <a:srgbClr val="FF0000"/>
                </a:solidFill>
                <a:latin typeface="Times New Roman" panose="02020603050405020304" pitchFamily="18" charset="0"/>
                <a:cs typeface="Times New Roman" panose="02020603050405020304" pitchFamily="18" charset="0"/>
              </a:rPr>
              <a:t>USB </a:t>
            </a:r>
            <a:r>
              <a:rPr lang="en-US" sz="2800" dirty="0">
                <a:solidFill>
                  <a:srgbClr val="FF0000"/>
                </a:solidFill>
                <a:latin typeface="Times New Roman" panose="02020603050405020304" pitchFamily="18" charset="0"/>
                <a:cs typeface="Times New Roman" panose="02020603050405020304" pitchFamily="18" charset="0"/>
              </a:rPr>
              <a:t>device</a:t>
            </a:r>
          </a:p>
          <a:p>
            <a:pPr marL="0" lvl="0" indent="0" algn="just" eaLnBrk="0" fontAlgn="base" hangingPunct="0">
              <a:lnSpc>
                <a:spcPct val="150000"/>
              </a:lnSpc>
              <a:spcBef>
                <a:spcPct val="0"/>
              </a:spcBef>
              <a:spcAft>
                <a:spcPct val="0"/>
              </a:spcAft>
              <a:buFontTx/>
              <a:buChar char="•"/>
            </a:pPr>
            <a:r>
              <a:rPr lang="en-US" dirty="0">
                <a:latin typeface="Times New Roman" panose="02020603050405020304" pitchFamily="18" charset="0"/>
                <a:cs typeface="Times New Roman" panose="02020603050405020304" pitchFamily="18" charset="0"/>
              </a:rPr>
              <a:t>Performs actual data sensing and actuation</a:t>
            </a:r>
          </a:p>
          <a:p>
            <a:endParaRPr lang="en-US" dirty="0"/>
          </a:p>
        </p:txBody>
      </p:sp>
    </p:spTree>
    <p:extLst>
      <p:ext uri="{BB962C8B-B14F-4D97-AF65-F5344CB8AC3E}">
        <p14:creationId xmlns:p14="http://schemas.microsoft.com/office/powerpoint/2010/main" val="3015119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EMBEDDED SYSTEMS</a:t>
            </a:r>
          </a:p>
        </p:txBody>
      </p:sp>
      <p:pic>
        <p:nvPicPr>
          <p:cNvPr id="4" name="Content Placeholder 3"/>
          <p:cNvPicPr>
            <a:picLocks noGrp="1" noChangeAspect="1"/>
          </p:cNvPicPr>
          <p:nvPr>
            <p:ph idx="1"/>
          </p:nvPr>
        </p:nvPicPr>
        <p:blipFill>
          <a:blip r:embed="rId2"/>
          <a:stretch>
            <a:fillRect/>
          </a:stretch>
        </p:blipFill>
        <p:spPr>
          <a:xfrm>
            <a:off x="2397256" y="1690688"/>
            <a:ext cx="6251488" cy="5163888"/>
          </a:xfrm>
          <a:prstGeom prst="rect">
            <a:avLst/>
          </a:prstGeom>
        </p:spPr>
      </p:pic>
    </p:spTree>
    <p:extLst>
      <p:ext uri="{BB962C8B-B14F-4D97-AF65-F5344CB8AC3E}">
        <p14:creationId xmlns:p14="http://schemas.microsoft.com/office/powerpoint/2010/main" val="2008607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EMBEDDED SYSTEMS</a:t>
            </a: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An embedded system is a combination of 3 things, </a:t>
            </a:r>
            <a:r>
              <a:rPr lang="en-US" dirty="0" smtClean="0">
                <a:solidFill>
                  <a:srgbClr val="FF0000"/>
                </a:solidFill>
                <a:latin typeface="Times New Roman" panose="02020603050405020304" pitchFamily="18" charset="0"/>
                <a:cs typeface="Times New Roman" panose="02020603050405020304" pitchFamily="18" charset="0"/>
              </a:rPr>
              <a:t>Hardware, </a:t>
            </a:r>
            <a:r>
              <a:rPr lang="en-US" dirty="0">
                <a:solidFill>
                  <a:srgbClr val="FF0000"/>
                </a:solidFill>
                <a:latin typeface="Times New Roman" panose="02020603050405020304" pitchFamily="18" charset="0"/>
                <a:cs typeface="Times New Roman" panose="02020603050405020304" pitchFamily="18" charset="0"/>
              </a:rPr>
              <a:t>Software Mechanical Components and </a:t>
            </a:r>
            <a:r>
              <a:rPr lang="en-US" dirty="0">
                <a:latin typeface="Times New Roman" panose="02020603050405020304" pitchFamily="18" charset="0"/>
                <a:cs typeface="Times New Roman" panose="02020603050405020304" pitchFamily="18" charset="0"/>
              </a:rPr>
              <a:t>it is supposed to do one specific task only</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typical embedded system contains a </a:t>
            </a:r>
            <a:r>
              <a:rPr lang="en-US" dirty="0">
                <a:solidFill>
                  <a:srgbClr val="FF0000"/>
                </a:solidFill>
                <a:latin typeface="Times New Roman" panose="02020603050405020304" pitchFamily="18" charset="0"/>
                <a:cs typeface="Times New Roman" panose="02020603050405020304" pitchFamily="18" charset="0"/>
              </a:rPr>
              <a:t>single chip controller which acts as the master brain of the system.</a:t>
            </a:r>
          </a:p>
        </p:txBody>
      </p:sp>
    </p:spTree>
    <p:extLst>
      <p:ext uri="{BB962C8B-B14F-4D97-AF65-F5344CB8AC3E}">
        <p14:creationId xmlns:p14="http://schemas.microsoft.com/office/powerpoint/2010/main" val="3343511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Core of the Embedded Systems</a:t>
            </a:r>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dirty="0">
                <a:solidFill>
                  <a:schemeClr val="accent1">
                    <a:lumMod val="75000"/>
                  </a:schemeClr>
                </a:solidFill>
                <a:latin typeface="Times New Roman" panose="02020603050405020304" pitchFamily="18" charset="0"/>
                <a:cs typeface="Times New Roman" panose="02020603050405020304" pitchFamily="18" charset="0"/>
              </a:rPr>
              <a:t>core of the embedded system falls into any one of the following categories. </a:t>
            </a:r>
          </a:p>
          <a:p>
            <a:pPr marL="0" indent="0">
              <a:buNone/>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General Purpose and Domain Specific Processors </a:t>
            </a:r>
          </a:p>
          <a:p>
            <a:pPr algn="ctr"/>
            <a:r>
              <a:rPr lang="en-US" dirty="0">
                <a:latin typeface="Times New Roman" panose="02020603050405020304" pitchFamily="18" charset="0"/>
                <a:cs typeface="Times New Roman" panose="02020603050405020304" pitchFamily="18" charset="0"/>
              </a:rPr>
              <a:t>o Microprocessors</a:t>
            </a:r>
          </a:p>
          <a:p>
            <a:pPr algn="ctr"/>
            <a:r>
              <a:rPr lang="en-US" dirty="0">
                <a:latin typeface="Times New Roman" panose="02020603050405020304" pitchFamily="18" charset="0"/>
                <a:cs typeface="Times New Roman" panose="02020603050405020304" pitchFamily="18" charset="0"/>
              </a:rPr>
              <a:t>o  Microcontrollers </a:t>
            </a:r>
          </a:p>
          <a:p>
            <a:pPr algn="ctr"/>
            <a:r>
              <a:rPr lang="en-US" dirty="0">
                <a:latin typeface="Times New Roman" panose="02020603050405020304" pitchFamily="18" charset="0"/>
                <a:cs typeface="Times New Roman" panose="02020603050405020304" pitchFamily="18" charset="0"/>
              </a:rPr>
              <a:t>o  Digital Signal Processors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Programmable Logic Devices (PLDs)</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Application Specific Integrated Circuits (ASICs)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Commercial off the shelf Components (COTS)</a:t>
            </a:r>
            <a:endParaRPr lang="en-IN"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304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Embedded System Development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latin typeface="Times New Roman" panose="02020603050405020304" pitchFamily="18" charset="0"/>
                <a:cs typeface="Times New Roman" panose="02020603050405020304" pitchFamily="18" charset="0"/>
              </a:rPr>
              <a:t>It is</a:t>
            </a:r>
            <a:r>
              <a:rPr lang="en-US" dirty="0">
                <a:latin typeface="Times New Roman" panose="02020603050405020304" pitchFamily="18" charset="0"/>
                <a:cs typeface="Times New Roman" panose="02020603050405020304" pitchFamily="18" charset="0"/>
              </a:rPr>
              <a:t> a structured lifecycle involving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b="1" dirty="0" smtClean="0">
                <a:latin typeface="Times New Roman" panose="02020603050405020304" pitchFamily="18" charset="0"/>
                <a:cs typeface="Times New Roman" panose="02020603050405020304" pitchFamily="18" charset="0"/>
              </a:rPr>
              <a:t>Requirement Analysis</a:t>
            </a:r>
          </a:p>
          <a:p>
            <a:pPr algn="just">
              <a:lnSpc>
                <a:spcPct val="150000"/>
              </a:lnSpc>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System </a:t>
            </a:r>
            <a:r>
              <a:rPr lang="en-US" b="1" dirty="0" smtClean="0">
                <a:latin typeface="Times New Roman" panose="02020603050405020304" pitchFamily="18" charset="0"/>
                <a:cs typeface="Times New Roman" panose="02020603050405020304" pitchFamily="18" charset="0"/>
              </a:rPr>
              <a:t>Architecture</a:t>
            </a:r>
          </a:p>
          <a:p>
            <a:pPr algn="just">
              <a:lnSpc>
                <a:spcPct val="150000"/>
              </a:lnSpc>
            </a:pPr>
            <a:r>
              <a:rPr lang="en-US" b="1" dirty="0" smtClean="0">
                <a:latin typeface="Times New Roman" panose="02020603050405020304" pitchFamily="18" charset="0"/>
                <a:cs typeface="Times New Roman" panose="02020603050405020304" pitchFamily="18" charset="0"/>
              </a:rPr>
              <a:t> Hardware/</a:t>
            </a:r>
            <a:r>
              <a:rPr lang="en-US" b="1" dirty="0" err="1" smtClean="0">
                <a:latin typeface="Times New Roman" panose="02020603050405020304" pitchFamily="18" charset="0"/>
                <a:cs typeface="Times New Roman" panose="02020603050405020304" pitchFamily="18" charset="0"/>
              </a:rPr>
              <a:t>SoftwareDesign</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gn="just">
              <a:lnSpc>
                <a:spcPct val="150000"/>
              </a:lnSpc>
            </a:pPr>
            <a:r>
              <a:rPr lang="en-US" b="1" dirty="0" smtClean="0">
                <a:latin typeface="Times New Roman" panose="02020603050405020304" pitchFamily="18" charset="0"/>
                <a:cs typeface="Times New Roman" panose="02020603050405020304" pitchFamily="18" charset="0"/>
              </a:rPr>
              <a:t>Prototyping</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2"/>
              </a:rPr>
              <a:t>Implementation</a:t>
            </a:r>
            <a:r>
              <a:rPr lang="en-US" b="1" dirty="0">
                <a:latin typeface="Times New Roman" panose="02020603050405020304" pitchFamily="18" charset="0"/>
                <a:cs typeface="Times New Roman" panose="02020603050405020304" pitchFamily="18" charset="0"/>
              </a:rPr>
              <a:t> (Coding/Building), </a:t>
            </a:r>
            <a:endParaRPr lang="en-US" b="1" dirty="0" smtClean="0">
              <a:latin typeface="Times New Roman" panose="02020603050405020304" pitchFamily="18" charset="0"/>
              <a:cs typeface="Times New Roman" panose="02020603050405020304" pitchFamily="18" charset="0"/>
            </a:endParaRPr>
          </a:p>
          <a:p>
            <a:pPr algn="just">
              <a:lnSpc>
                <a:spcPct val="150000"/>
              </a:lnSpc>
            </a:pPr>
            <a:r>
              <a:rPr lang="en-US" b="1" dirty="0" smtClean="0">
                <a:latin typeface="Times New Roman" panose="02020603050405020304" pitchFamily="18" charset="0"/>
                <a:cs typeface="Times New Roman" panose="02020603050405020304" pitchFamily="18" charset="0"/>
                <a:hlinkClick r:id="rId3"/>
              </a:rPr>
              <a:t>Testing</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4"/>
              </a:rPr>
              <a:t>Deployment</a:t>
            </a:r>
            <a:r>
              <a:rPr lang="en-US" b="1" dirty="0">
                <a:latin typeface="Times New Roman" panose="02020603050405020304" pitchFamily="18" charset="0"/>
                <a:cs typeface="Times New Roman" panose="02020603050405020304" pitchFamily="18" charset="0"/>
              </a:rPr>
              <a:t>, and Maintenance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221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Embedded System Development Process</a:t>
            </a:r>
            <a:endParaRPr lang="en-US" dirty="0"/>
          </a:p>
        </p:txBody>
      </p:sp>
      <p:sp>
        <p:nvSpPr>
          <p:cNvPr id="5" name="Content Placeholder 4"/>
          <p:cNvSpPr>
            <a:spLocks noGrp="1"/>
          </p:cNvSpPr>
          <p:nvPr>
            <p:ph idx="1"/>
          </p:nvPr>
        </p:nvSpPr>
        <p:spPr/>
        <p:txBody>
          <a:bodyPr/>
          <a:lstStyle/>
          <a:p>
            <a:pPr algn="just">
              <a:lnSpc>
                <a:spcPct val="150000"/>
              </a:lnSpc>
            </a:pPr>
            <a:r>
              <a:rPr lang="en-US" b="1" dirty="0">
                <a:latin typeface="Times New Roman" panose="02020603050405020304" pitchFamily="18" charset="0"/>
                <a:cs typeface="Times New Roman" panose="02020603050405020304" pitchFamily="18" charset="0"/>
              </a:rPr>
              <a:t>Requirement Definition &amp; Analysis</a:t>
            </a:r>
            <a:r>
              <a:rPr lang="en-US" dirty="0">
                <a:latin typeface="Times New Roman" panose="02020603050405020304" pitchFamily="18" charset="0"/>
                <a:cs typeface="Times New Roman" panose="02020603050405020304" pitchFamily="18" charset="0"/>
              </a:rPr>
              <a:t>: Understand the </a:t>
            </a:r>
            <a:r>
              <a:rPr lang="en-US" dirty="0">
                <a:solidFill>
                  <a:srgbClr val="FF0000"/>
                </a:solidFill>
                <a:latin typeface="Times New Roman" panose="02020603050405020304" pitchFamily="18" charset="0"/>
                <a:cs typeface="Times New Roman" panose="02020603050405020304" pitchFamily="18" charset="0"/>
              </a:rPr>
              <a:t>product's purpose, functions (data collection, control, communication), constraints (power, cost, size, real-time deadlines).</a:t>
            </a:r>
          </a:p>
          <a:p>
            <a:pPr algn="just">
              <a:lnSpc>
                <a:spcPct val="150000"/>
              </a:lnSpc>
            </a:pPr>
            <a:r>
              <a:rPr lang="en-US" b="1" dirty="0">
                <a:latin typeface="Times New Roman" panose="02020603050405020304" pitchFamily="18" charset="0"/>
                <a:cs typeface="Times New Roman" panose="02020603050405020304" pitchFamily="18" charset="0"/>
              </a:rPr>
              <a:t>System Architecture Design</a:t>
            </a:r>
            <a:r>
              <a:rPr lang="en-US" dirty="0">
                <a:latin typeface="Times New Roman" panose="02020603050405020304" pitchFamily="18" charset="0"/>
                <a:cs typeface="Times New Roman" panose="02020603050405020304" pitchFamily="18" charset="0"/>
              </a:rPr>
              <a:t>: Define overall structure, select </a:t>
            </a:r>
            <a:r>
              <a:rPr lang="en-US" dirty="0">
                <a:solidFill>
                  <a:srgbClr val="FF0000"/>
                </a:solidFill>
                <a:latin typeface="Times New Roman" panose="02020603050405020304" pitchFamily="18" charset="0"/>
                <a:cs typeface="Times New Roman" panose="02020603050405020304" pitchFamily="18" charset="0"/>
              </a:rPr>
              <a:t>processor (MCU/MPU), memory, peripherals, and partition tasks between hardware and software</a:t>
            </a:r>
          </a:p>
          <a:p>
            <a:endParaRPr lang="en-US" dirty="0"/>
          </a:p>
        </p:txBody>
      </p:sp>
    </p:spTree>
    <p:extLst>
      <p:ext uri="{BB962C8B-B14F-4D97-AF65-F5344CB8AC3E}">
        <p14:creationId xmlns:p14="http://schemas.microsoft.com/office/powerpoint/2010/main" val="4238746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Embedded System Development Process</a:t>
            </a:r>
            <a:endParaRPr lang="en-US" dirty="0"/>
          </a:p>
        </p:txBody>
      </p:sp>
      <p:sp>
        <p:nvSpPr>
          <p:cNvPr id="3" name="Content Placeholder 2"/>
          <p:cNvSpPr>
            <a:spLocks noGrp="1"/>
          </p:cNvSpPr>
          <p:nvPr>
            <p:ph idx="1"/>
          </p:nvPr>
        </p:nvSpPr>
        <p:spPr>
          <a:xfrm>
            <a:off x="838200" y="1332411"/>
            <a:ext cx="10515600" cy="4844552"/>
          </a:xfrm>
        </p:spPr>
        <p:txBody>
          <a:bodyPr>
            <a:noAutofit/>
          </a:bodyPr>
          <a:lstStyle/>
          <a:p>
            <a:pPr algn="just">
              <a:lnSpc>
                <a:spcPct val="160000"/>
              </a:lnSpc>
            </a:pPr>
            <a:r>
              <a:rPr lang="en-US" sz="2400" b="1" dirty="0">
                <a:latin typeface="Times New Roman" panose="02020603050405020304" pitchFamily="18" charset="0"/>
                <a:cs typeface="Times New Roman" panose="02020603050405020304" pitchFamily="18" charset="0"/>
              </a:rPr>
              <a:t>Hardware Design</a:t>
            </a:r>
            <a:r>
              <a:rPr lang="en-US" sz="2400" dirty="0">
                <a:latin typeface="Times New Roman" panose="02020603050405020304" pitchFamily="18" charset="0"/>
                <a:cs typeface="Times New Roman" panose="02020603050405020304" pitchFamily="18" charset="0"/>
              </a:rPr>
              <a:t>: Schematic capture, PCB layout, component selection (sensors, actuators, interfaces).</a:t>
            </a:r>
          </a:p>
          <a:p>
            <a:pPr algn="just">
              <a:lnSpc>
                <a:spcPct val="160000"/>
              </a:lnSpc>
            </a:pPr>
            <a:r>
              <a:rPr lang="en-US" sz="2400" b="1" dirty="0">
                <a:latin typeface="Times New Roman" panose="02020603050405020304" pitchFamily="18" charset="0"/>
                <a:cs typeface="Times New Roman" panose="02020603050405020304" pitchFamily="18" charset="0"/>
              </a:rPr>
              <a:t>Software Design</a:t>
            </a:r>
            <a:r>
              <a:rPr lang="en-US" sz="2400" dirty="0">
                <a:latin typeface="Times New Roman" panose="02020603050405020304" pitchFamily="18" charset="0"/>
                <a:cs typeface="Times New Roman" panose="02020603050405020304" pitchFamily="18" charset="0"/>
              </a:rPr>
              <a:t>: Define modules, APIs, select OS (RTOS or bare-metal), and design control logic.</a:t>
            </a:r>
          </a:p>
          <a:p>
            <a:pPr algn="just">
              <a:lnSpc>
                <a:spcPct val="160000"/>
              </a:lnSpc>
            </a:pPr>
            <a:r>
              <a:rPr lang="en-US" sz="2400" b="1" dirty="0">
                <a:latin typeface="Times New Roman" panose="02020603050405020304" pitchFamily="18" charset="0"/>
                <a:cs typeface="Times New Roman" panose="02020603050405020304" pitchFamily="18" charset="0"/>
              </a:rPr>
              <a:t>Prototyping</a:t>
            </a:r>
            <a:r>
              <a:rPr lang="en-US" sz="2400" dirty="0">
                <a:latin typeface="Times New Roman" panose="02020603050405020304" pitchFamily="18" charset="0"/>
                <a:cs typeface="Times New Roman" panose="02020603050405020304" pitchFamily="18" charset="0"/>
              </a:rPr>
              <a:t>: Build initial functional models (Proof of Concept) to validate hardware and software integration.</a:t>
            </a:r>
          </a:p>
          <a:p>
            <a:pPr algn="just">
              <a:lnSpc>
                <a:spcPct val="160000"/>
              </a:lnSpc>
            </a:pPr>
            <a:r>
              <a:rPr lang="en-US" sz="2400" b="1" dirty="0">
                <a:latin typeface="Times New Roman" panose="02020603050405020304" pitchFamily="18" charset="0"/>
                <a:cs typeface="Times New Roman" panose="02020603050405020304" pitchFamily="18" charset="0"/>
              </a:rPr>
              <a:t>Implementation (Coding &amp; Building)</a:t>
            </a:r>
            <a:r>
              <a:rPr lang="en-US" sz="2400" dirty="0">
                <a:latin typeface="Times New Roman" panose="02020603050405020304" pitchFamily="18" charset="0"/>
                <a:cs typeface="Times New Roman" panose="02020603050405020304" pitchFamily="18" charset="0"/>
              </a:rPr>
              <a:t>: Write firmware (C/C++, Assembly), compile, link, and generate executable code for the target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391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Embedded System Development Process</a:t>
            </a:r>
            <a:endParaRPr lang="en-US"/>
          </a:p>
        </p:txBody>
      </p:sp>
      <p:sp>
        <p:nvSpPr>
          <p:cNvPr id="3" name="Content Placeholder 2"/>
          <p:cNvSpPr>
            <a:spLocks noGrp="1"/>
          </p:cNvSpPr>
          <p:nvPr>
            <p:ph idx="1"/>
          </p:nvPr>
        </p:nvSpPr>
        <p:spPr/>
        <p:txBody>
          <a:bodyPr/>
          <a:lstStyle/>
          <a:p>
            <a:pPr algn="just">
              <a:lnSpc>
                <a:spcPct val="150000"/>
              </a:lnSpc>
            </a:pPr>
            <a:r>
              <a:rPr lang="en-US" b="1" dirty="0">
                <a:latin typeface="Times New Roman" panose="02020603050405020304" pitchFamily="18" charset="0"/>
                <a:cs typeface="Times New Roman" panose="02020603050405020304" pitchFamily="18" charset="0"/>
              </a:rPr>
              <a:t>Testing &amp; Validation</a:t>
            </a:r>
            <a:r>
              <a:rPr lang="en-US" dirty="0">
                <a:latin typeface="Times New Roman" panose="02020603050405020304" pitchFamily="18" charset="0"/>
                <a:cs typeface="Times New Roman" panose="02020603050405020304" pitchFamily="18" charset="0"/>
              </a:rPr>
              <a:t>: Verify functionality, performance, safety, and reliability on target hardware (debugging, simulation, field trials).</a:t>
            </a:r>
          </a:p>
          <a:p>
            <a:pPr algn="just">
              <a:lnSpc>
                <a:spcPct val="150000"/>
              </a:lnSpc>
            </a:pPr>
            <a:r>
              <a:rPr lang="en-US" b="1" dirty="0" smtClean="0">
                <a:latin typeface="Times New Roman" panose="02020603050405020304" pitchFamily="18" charset="0"/>
                <a:cs typeface="Times New Roman" panose="02020603050405020304" pitchFamily="18" charset="0"/>
              </a:rPr>
              <a:t>Deployment </a:t>
            </a:r>
            <a:r>
              <a:rPr lang="en-US" b="1" dirty="0">
                <a:latin typeface="Times New Roman" panose="02020603050405020304" pitchFamily="18" charset="0"/>
                <a:cs typeface="Times New Roman" panose="02020603050405020304" pitchFamily="18" charset="0"/>
              </a:rPr>
              <a:t>&amp; Release</a:t>
            </a:r>
            <a:r>
              <a:rPr lang="en-US" dirty="0">
                <a:latin typeface="Times New Roman" panose="02020603050405020304" pitchFamily="18" charset="0"/>
                <a:cs typeface="Times New Roman" panose="02020603050405020304" pitchFamily="18" charset="0"/>
              </a:rPr>
              <a:t>: Manufacture, distribute, and launch the product.</a:t>
            </a:r>
          </a:p>
          <a:p>
            <a:pPr algn="just">
              <a:lnSpc>
                <a:spcPct val="150000"/>
              </a:lnSpc>
            </a:pPr>
            <a:r>
              <a:rPr lang="en-US" b="1" dirty="0">
                <a:latin typeface="Times New Roman" panose="02020603050405020304" pitchFamily="18" charset="0"/>
                <a:cs typeface="Times New Roman" panose="02020603050405020304" pitchFamily="18" charset="0"/>
              </a:rPr>
              <a:t>Maintenance &amp; Support</a:t>
            </a:r>
            <a:r>
              <a:rPr lang="en-US" dirty="0">
                <a:latin typeface="Times New Roman" panose="02020603050405020304" pitchFamily="18" charset="0"/>
                <a:cs typeface="Times New Roman" panose="02020603050405020304" pitchFamily="18" charset="0"/>
              </a:rPr>
              <a:t>: Ongoing updates, bug fixes, and improvements in the field.</a:t>
            </a:r>
            <a:r>
              <a:rPr lang="en-US" dirty="0"/>
              <a:t> </a:t>
            </a:r>
          </a:p>
          <a:p>
            <a:endParaRPr lang="en-US" dirty="0"/>
          </a:p>
        </p:txBody>
      </p:sp>
    </p:spTree>
    <p:extLst>
      <p:ext uri="{BB962C8B-B14F-4D97-AF65-F5344CB8AC3E}">
        <p14:creationId xmlns:p14="http://schemas.microsoft.com/office/powerpoint/2010/main" val="603933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Internet of Things - IOT</a:t>
            </a:r>
            <a:r>
              <a:rPr lang="en-US" b="1" dirty="0"/>
              <a:t/>
            </a:r>
            <a:br>
              <a:rPr lang="en-US" b="1" dirty="0"/>
            </a:br>
            <a:endParaRPr lang="en-US" dirty="0"/>
          </a:p>
        </p:txBody>
      </p:sp>
      <p:sp>
        <p:nvSpPr>
          <p:cNvPr id="3" name="Content Placeholder 2"/>
          <p:cNvSpPr>
            <a:spLocks noGrp="1"/>
          </p:cNvSpPr>
          <p:nvPr>
            <p:ph idx="1"/>
          </p:nvPr>
        </p:nvSpPr>
        <p:spPr>
          <a:xfrm>
            <a:off x="838200" y="1358537"/>
            <a:ext cx="10515600" cy="4818426"/>
          </a:xfrm>
        </p:spPr>
        <p:txBody>
          <a:bodyPr>
            <a:normAutofit fontScale="92500" lnSpcReduction="20000"/>
          </a:bodyPr>
          <a:lstStyle/>
          <a:p>
            <a:pPr algn="just">
              <a:lnSpc>
                <a:spcPct val="170000"/>
              </a:lnSpc>
            </a:pPr>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Internet of Things (IoT) </a:t>
            </a:r>
            <a:r>
              <a:rPr lang="en-US" dirty="0">
                <a:latin typeface="Times New Roman" panose="02020603050405020304" pitchFamily="18" charset="0"/>
                <a:cs typeface="Times New Roman" panose="02020603050405020304" pitchFamily="18" charset="0"/>
              </a:rPr>
              <a:t>refers </a:t>
            </a:r>
            <a:endParaRPr lang="en-US"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 </a:t>
            </a:r>
            <a:r>
              <a:rPr lang="en-US" dirty="0">
                <a:solidFill>
                  <a:srgbClr val="FF0000"/>
                </a:solidFill>
                <a:latin typeface="Times New Roman" panose="02020603050405020304" pitchFamily="18" charset="0"/>
                <a:cs typeface="Times New Roman" panose="02020603050405020304" pitchFamily="18" charset="0"/>
              </a:rPr>
              <a:t>network of interconnected physical objects </a:t>
            </a:r>
            <a:r>
              <a:rPr lang="en-US" dirty="0">
                <a:latin typeface="Times New Roman" panose="02020603050405020304" pitchFamily="18" charset="0"/>
                <a:cs typeface="Times New Roman" panose="02020603050405020304" pitchFamily="18" charset="0"/>
              </a:rPr>
              <a:t>such as devices, machines, vehicles</a:t>
            </a:r>
            <a:r>
              <a:rPr lang="en-US" dirty="0" smtClean="0">
                <a:latin typeface="Times New Roman" panose="02020603050405020304" pitchFamily="18" charset="0"/>
                <a:cs typeface="Times New Roman" panose="02020603050405020304" pitchFamily="18" charset="0"/>
              </a:rPr>
              <a:t>,</a:t>
            </a:r>
          </a:p>
          <a:p>
            <a:pPr algn="just">
              <a:lnSpc>
                <a:spcPct val="17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en-US" dirty="0">
                <a:solidFill>
                  <a:srgbClr val="FF0000"/>
                </a:solidFill>
                <a:latin typeface="Times New Roman" panose="02020603050405020304" pitchFamily="18" charset="0"/>
                <a:cs typeface="Times New Roman" panose="02020603050405020304" pitchFamily="18" charset="0"/>
              </a:rPr>
              <a:t>people embedded with sensors, software, and unique identifiers </a:t>
            </a:r>
            <a:r>
              <a:rPr lang="en-US" dirty="0">
                <a:latin typeface="Times New Roman" panose="02020603050405020304" pitchFamily="18" charset="0"/>
                <a:cs typeface="Times New Roman" panose="02020603050405020304" pitchFamily="18" charset="0"/>
              </a:rPr>
              <a:t>that enable them to collect, exchange, and process data over a network </a:t>
            </a:r>
            <a:endParaRPr lang="en-US"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requiring direct </a:t>
            </a:r>
            <a:r>
              <a:rPr lang="en-US" dirty="0">
                <a:solidFill>
                  <a:srgbClr val="FF0000"/>
                </a:solidFill>
                <a:latin typeface="Times New Roman" panose="02020603050405020304" pitchFamily="18" charset="0"/>
                <a:cs typeface="Times New Roman" panose="02020603050405020304" pitchFamily="18" charset="0"/>
              </a:rPr>
              <a:t>human-to-human or human-to-computer interaction.</a:t>
            </a:r>
          </a:p>
        </p:txBody>
      </p:sp>
    </p:spTree>
    <p:extLst>
      <p:ext uri="{BB962C8B-B14F-4D97-AF65-F5344CB8AC3E}">
        <p14:creationId xmlns:p14="http://schemas.microsoft.com/office/powerpoint/2010/main" val="1664057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architecture</a:t>
            </a:r>
          </a:p>
        </p:txBody>
      </p:sp>
      <p:sp>
        <p:nvSpPr>
          <p:cNvPr id="3" name="Content Placeholder 2"/>
          <p:cNvSpPr>
            <a:spLocks noGrp="1"/>
          </p:cNvSpPr>
          <p:nvPr>
            <p:ph idx="1"/>
          </p:nvPr>
        </p:nvSpPr>
        <p:spPr>
          <a:xfrm>
            <a:off x="838200" y="1593669"/>
            <a:ext cx="11353800" cy="5029200"/>
          </a:xfrm>
        </p:spPr>
        <p:txBody>
          <a:bodyPr>
            <a:noAutofit/>
          </a:bodyPr>
          <a:lstStyle/>
          <a:p>
            <a:pPr algn="just">
              <a:lnSpc>
                <a:spcPct val="150000"/>
              </a:lnSpc>
            </a:pPr>
            <a:r>
              <a:rPr lang="en-US" sz="1800" dirty="0">
                <a:latin typeface="Times New Roman" panose="02020603050405020304" pitchFamily="18" charset="0"/>
                <a:cs typeface="Times New Roman" panose="02020603050405020304" pitchFamily="18" charset="0"/>
              </a:rPr>
              <a:t>IoT architecture refers to the </a:t>
            </a:r>
            <a:r>
              <a:rPr lang="en-US" sz="1800" dirty="0">
                <a:solidFill>
                  <a:srgbClr val="FF0000"/>
                </a:solidFill>
                <a:latin typeface="Times New Roman" panose="02020603050405020304" pitchFamily="18" charset="0"/>
                <a:cs typeface="Times New Roman" panose="02020603050405020304" pitchFamily="18" charset="0"/>
              </a:rPr>
              <a:t>tangle of components </a:t>
            </a:r>
            <a:r>
              <a:rPr lang="en-US" sz="1800" dirty="0">
                <a:latin typeface="Times New Roman" panose="02020603050405020304" pitchFamily="18" charset="0"/>
                <a:cs typeface="Times New Roman" panose="02020603050405020304" pitchFamily="18" charset="0"/>
              </a:rPr>
              <a:t>such as </a:t>
            </a:r>
            <a:r>
              <a:rPr lang="en-US" sz="1800" dirty="0">
                <a:solidFill>
                  <a:srgbClr val="FF0000"/>
                </a:solidFill>
                <a:latin typeface="Times New Roman" panose="02020603050405020304" pitchFamily="18" charset="0"/>
                <a:cs typeface="Times New Roman" panose="02020603050405020304" pitchFamily="18" charset="0"/>
              </a:rPr>
              <a:t>sensors, actuators, cloud services, Protocols, and layers </a:t>
            </a:r>
            <a:r>
              <a:rPr lang="en-US" sz="1800" dirty="0">
                <a:latin typeface="Times New Roman" panose="02020603050405020304" pitchFamily="18" charset="0"/>
                <a:cs typeface="Times New Roman" panose="02020603050405020304" pitchFamily="18" charset="0"/>
              </a:rPr>
              <a:t>that make up IoT networking systems</a:t>
            </a:r>
            <a:r>
              <a:rPr lang="en-US" sz="1800" dirty="0" smtClean="0">
                <a:latin typeface="Times New Roman" panose="02020603050405020304" pitchFamily="18" charset="0"/>
                <a:cs typeface="Times New Roman" panose="02020603050405020304" pitchFamily="18" charset="0"/>
              </a:rPr>
              <a:t>.</a:t>
            </a:r>
          </a:p>
          <a:p>
            <a:pPr algn="just">
              <a:lnSpc>
                <a:spcPct val="150000"/>
              </a:lnSpc>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 general, it is divided into layers that allow </a:t>
            </a:r>
            <a:r>
              <a:rPr lang="en-US" sz="1800" dirty="0">
                <a:solidFill>
                  <a:srgbClr val="FF0000"/>
                </a:solidFill>
                <a:latin typeface="Times New Roman" panose="02020603050405020304" pitchFamily="18" charset="0"/>
                <a:cs typeface="Times New Roman" panose="02020603050405020304" pitchFamily="18" charset="0"/>
              </a:rPr>
              <a:t>administrators to evaluate, monitor, and maintain the integrity of the </a:t>
            </a:r>
            <a:r>
              <a:rPr lang="en-US" sz="1800" dirty="0" smtClean="0">
                <a:solidFill>
                  <a:srgbClr val="FF0000"/>
                </a:solidFill>
                <a:latin typeface="Times New Roman" panose="02020603050405020304" pitchFamily="18" charset="0"/>
                <a:cs typeface="Times New Roman" panose="02020603050405020304" pitchFamily="18" charset="0"/>
              </a:rPr>
              <a:t>system</a:t>
            </a:r>
          </a:p>
          <a:p>
            <a:pPr algn="just">
              <a:lnSpc>
                <a:spcPct val="150000"/>
              </a:lnSpc>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architecture of IoT is a </a:t>
            </a:r>
            <a:r>
              <a:rPr lang="en-US" sz="1800" dirty="0">
                <a:solidFill>
                  <a:srgbClr val="FF0000"/>
                </a:solidFill>
                <a:latin typeface="Times New Roman" panose="02020603050405020304" pitchFamily="18" charset="0"/>
                <a:cs typeface="Times New Roman" panose="02020603050405020304" pitchFamily="18" charset="0"/>
              </a:rPr>
              <a:t>four-step process </a:t>
            </a:r>
            <a:r>
              <a:rPr lang="en-US" sz="1800" dirty="0">
                <a:latin typeface="Times New Roman" panose="02020603050405020304" pitchFamily="18" charset="0"/>
                <a:cs typeface="Times New Roman" panose="02020603050405020304" pitchFamily="18" charset="0"/>
              </a:rPr>
              <a:t>through which data flows from devices </a:t>
            </a:r>
            <a:endParaRPr lang="en-US" sz="18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connected </a:t>
            </a:r>
            <a:r>
              <a:rPr lang="en-US" sz="2000" dirty="0">
                <a:solidFill>
                  <a:srgbClr val="FF0000"/>
                </a:solidFill>
                <a:latin typeface="Times New Roman" panose="02020603050405020304" pitchFamily="18" charset="0"/>
                <a:cs typeface="Times New Roman" panose="02020603050405020304" pitchFamily="18" charset="0"/>
              </a:rPr>
              <a:t>to sensors, </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through </a:t>
            </a:r>
            <a:r>
              <a:rPr lang="en-US" sz="2000" dirty="0">
                <a:solidFill>
                  <a:srgbClr val="FF0000"/>
                </a:solidFill>
                <a:latin typeface="Times New Roman" panose="02020603050405020304" pitchFamily="18" charset="0"/>
                <a:cs typeface="Times New Roman" panose="02020603050405020304" pitchFamily="18" charset="0"/>
              </a:rPr>
              <a:t>a network, and </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then </a:t>
            </a:r>
            <a:r>
              <a:rPr lang="en-US" sz="2000" dirty="0">
                <a:solidFill>
                  <a:srgbClr val="FF0000"/>
                </a:solidFill>
                <a:latin typeface="Times New Roman" panose="02020603050405020304" pitchFamily="18" charset="0"/>
                <a:cs typeface="Times New Roman" panose="02020603050405020304" pitchFamily="18" charset="0"/>
              </a:rPr>
              <a:t>through the cloud for processing</a:t>
            </a:r>
            <a:r>
              <a:rPr lang="en-US" sz="2000"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analysis, and storage. </a:t>
            </a:r>
            <a:endParaRPr lang="en-US" sz="2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54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Difference between Microprocessor and Microcontroller</a:t>
            </a:r>
            <a:br>
              <a:rPr lang="en-US" b="1"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3624434"/>
              </p:ext>
            </p:extLst>
          </p:nvPr>
        </p:nvGraphicFramePr>
        <p:xfrm>
          <a:off x="522514" y="1580608"/>
          <a:ext cx="11090366" cy="4976947"/>
        </p:xfrm>
        <a:graphic>
          <a:graphicData uri="http://schemas.openxmlformats.org/drawingml/2006/table">
            <a:tbl>
              <a:tblPr/>
              <a:tblGrid>
                <a:gridCol w="5545183"/>
                <a:gridCol w="5545183"/>
              </a:tblGrid>
              <a:tr h="552994">
                <a:tc>
                  <a:txBody>
                    <a:bodyPr/>
                    <a:lstStyle/>
                    <a:p>
                      <a:pPr algn="just" fontAlgn="base"/>
                      <a:r>
                        <a:rPr lang="en-US" b="1" dirty="0">
                          <a:solidFill>
                            <a:srgbClr val="383838"/>
                          </a:solidFill>
                          <a:effectLst/>
                          <a:latin typeface="Times New Roman" panose="02020603050405020304" pitchFamily="18" charset="0"/>
                          <a:cs typeface="Times New Roman" panose="02020603050405020304" pitchFamily="18" charset="0"/>
                        </a:rPr>
                        <a:t>Microprocessor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base"/>
                      <a:r>
                        <a:rPr lang="en-US" b="1">
                          <a:solidFill>
                            <a:srgbClr val="383838"/>
                          </a:solidFill>
                          <a:effectLst/>
                          <a:latin typeface="Times New Roman" panose="02020603050405020304" pitchFamily="18" charset="0"/>
                          <a:cs typeface="Times New Roman" panose="02020603050405020304" pitchFamily="18" charset="0"/>
                        </a:rPr>
                        <a:t>Microcontroller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967740">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Microprocessor is the heart of Computer system.</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t"/>
                      <a:r>
                        <a:rPr lang="en-US" dirty="0">
                          <a:solidFill>
                            <a:srgbClr val="383838"/>
                          </a:solidFill>
                          <a:effectLst/>
                          <a:latin typeface="Times New Roman" panose="02020603050405020304" pitchFamily="18" charset="0"/>
                          <a:cs typeface="Times New Roman" panose="02020603050405020304" pitchFamily="18" charset="0"/>
                        </a:rPr>
                        <a:t>Micro Controller is the heart of an embedded system.</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1382485">
                <a:tc>
                  <a:txBody>
                    <a:bodyPr/>
                    <a:lstStyle/>
                    <a:p>
                      <a:pPr algn="just" fontAlgn="t"/>
                      <a:r>
                        <a:rPr lang="en-US" dirty="0">
                          <a:solidFill>
                            <a:srgbClr val="383838"/>
                          </a:solidFill>
                          <a:effectLst/>
                          <a:latin typeface="Times New Roman" panose="02020603050405020304" pitchFamily="18" charset="0"/>
                          <a:cs typeface="Times New Roman" panose="02020603050405020304" pitchFamily="18" charset="0"/>
                        </a:rPr>
                        <a:t>It is only a processor, so memory and I/O components need to be connected externally</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Micro Controller has a processor along with internal memory and I/O components.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967740">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Memory and I/O has to be connected externally, so the circuit becomes large.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Memory and I/O are already present, and the internal circuit is small.</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552994">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You can’t use it in compact systems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You can use it in compact systems.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552994">
                <a:tc>
                  <a:txBody>
                    <a:bodyPr/>
                    <a:lstStyle/>
                    <a:p>
                      <a:pPr algn="just" fontAlgn="t"/>
                      <a:r>
                        <a:rPr lang="en-US">
                          <a:solidFill>
                            <a:srgbClr val="383838"/>
                          </a:solidFill>
                          <a:effectLst/>
                          <a:latin typeface="Times New Roman" panose="02020603050405020304" pitchFamily="18" charset="0"/>
                          <a:cs typeface="Times New Roman" panose="02020603050405020304" pitchFamily="18" charset="0"/>
                        </a:rPr>
                        <a:t>Cost of the entire system is high</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just" fontAlgn="t"/>
                      <a:r>
                        <a:rPr lang="en-US" dirty="0">
                          <a:solidFill>
                            <a:srgbClr val="383838"/>
                          </a:solidFill>
                          <a:effectLst/>
                          <a:latin typeface="Times New Roman" panose="02020603050405020304" pitchFamily="18" charset="0"/>
                          <a:cs typeface="Times New Roman" panose="02020603050405020304" pitchFamily="18" charset="0"/>
                        </a:rPr>
                        <a:t>Cost of the entire system is low</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92361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architecture</a:t>
            </a:r>
            <a:endParaRPr lang="en-US" dirty="0"/>
          </a:p>
        </p:txBody>
      </p:sp>
      <p:pic>
        <p:nvPicPr>
          <p:cNvPr id="4" name="Content Placeholder 3"/>
          <p:cNvPicPr>
            <a:picLocks noGrp="1" noChangeAspect="1"/>
          </p:cNvPicPr>
          <p:nvPr>
            <p:ph idx="1"/>
          </p:nvPr>
        </p:nvPicPr>
        <p:blipFill>
          <a:blip r:embed="rId2"/>
          <a:stretch>
            <a:fillRect/>
          </a:stretch>
        </p:blipFill>
        <p:spPr>
          <a:xfrm>
            <a:off x="2090057" y="1799499"/>
            <a:ext cx="7850777" cy="4836432"/>
          </a:xfrm>
          <a:prstGeom prst="rect">
            <a:avLst/>
          </a:prstGeom>
        </p:spPr>
      </p:pic>
    </p:spTree>
    <p:extLst>
      <p:ext uri="{BB962C8B-B14F-4D97-AF65-F5344CB8AC3E}">
        <p14:creationId xmlns:p14="http://schemas.microsoft.com/office/powerpoint/2010/main" val="2727429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architecture</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There are four layers present </a:t>
            </a:r>
          </a:p>
          <a:p>
            <a:pPr lvl="1" algn="just">
              <a:lnSpc>
                <a:spcPct val="150000"/>
              </a:lnSpc>
            </a:pPr>
            <a:r>
              <a:rPr lang="en-US" sz="2800" dirty="0" smtClean="0">
                <a:latin typeface="Times New Roman" panose="02020603050405020304" pitchFamily="18" charset="0"/>
                <a:cs typeface="Times New Roman" panose="02020603050405020304" pitchFamily="18" charset="0"/>
              </a:rPr>
              <a:t>i.e., </a:t>
            </a:r>
            <a:r>
              <a:rPr lang="en-US" sz="2800" dirty="0" smtClean="0">
                <a:solidFill>
                  <a:srgbClr val="FF0000"/>
                </a:solidFill>
                <a:latin typeface="Times New Roman" panose="02020603050405020304" pitchFamily="18" charset="0"/>
                <a:cs typeface="Times New Roman" panose="02020603050405020304" pitchFamily="18" charset="0"/>
              </a:rPr>
              <a:t>The perception layer, </a:t>
            </a:r>
          </a:p>
          <a:p>
            <a:pPr lvl="1"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Network layer, </a:t>
            </a:r>
          </a:p>
          <a:p>
            <a:pPr lvl="1"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Processing layer, and</a:t>
            </a:r>
          </a:p>
          <a:p>
            <a:pPr lvl="1" algn="just">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 Application layer.</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751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1)Perception/Sensing Layer:</a:t>
            </a:r>
          </a:p>
        </p:txBody>
      </p:sp>
      <p:sp>
        <p:nvSpPr>
          <p:cNvPr id="3" name="Content Placeholder 2"/>
          <p:cNvSpPr>
            <a:spLocks noGrp="1"/>
          </p:cNvSpPr>
          <p:nvPr>
            <p:ph idx="1"/>
          </p:nvPr>
        </p:nvSpPr>
        <p:spPr>
          <a:xfrm>
            <a:off x="838200" y="1384663"/>
            <a:ext cx="10515600" cy="4792300"/>
          </a:xfrm>
        </p:spPr>
        <p:txBody>
          <a:bodyPr>
            <a:normAutofit fontScale="850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The first layer of any </a:t>
            </a:r>
            <a:r>
              <a:rPr lang="en-US" dirty="0">
                <a:solidFill>
                  <a:srgbClr val="FF0000"/>
                </a:solidFill>
                <a:latin typeface="Times New Roman" panose="02020603050405020304" pitchFamily="18" charset="0"/>
                <a:cs typeface="Times New Roman" panose="02020603050405020304" pitchFamily="18" charset="0"/>
              </a:rPr>
              <a:t>IoT system involves “things” or endpoint devices </a:t>
            </a:r>
            <a:r>
              <a:rPr lang="en-US" dirty="0">
                <a:latin typeface="Times New Roman" panose="02020603050405020304" pitchFamily="18" charset="0"/>
                <a:cs typeface="Times New Roman" panose="02020603050405020304" pitchFamily="18" charset="0"/>
              </a:rPr>
              <a:t>that serve as a </a:t>
            </a:r>
            <a:r>
              <a:rPr lang="en-US" dirty="0" smtClean="0">
                <a:latin typeface="Times New Roman" panose="02020603050405020304" pitchFamily="18" charset="0"/>
                <a:cs typeface="Times New Roman" panose="02020603050405020304" pitchFamily="18" charset="0"/>
              </a:rPr>
              <a:t>conduct </a:t>
            </a:r>
            <a:r>
              <a:rPr lang="en-US" dirty="0">
                <a:latin typeface="Times New Roman" panose="02020603050405020304" pitchFamily="18" charset="0"/>
                <a:cs typeface="Times New Roman" panose="02020603050405020304" pitchFamily="18" charset="0"/>
              </a:rPr>
              <a:t>between the </a:t>
            </a:r>
            <a:r>
              <a:rPr lang="en-US" dirty="0">
                <a:solidFill>
                  <a:srgbClr val="FF0000"/>
                </a:solidFill>
                <a:latin typeface="Times New Roman" panose="02020603050405020304" pitchFamily="18" charset="0"/>
                <a:cs typeface="Times New Roman" panose="02020603050405020304" pitchFamily="18" charset="0"/>
              </a:rPr>
              <a:t>physical and the digital worlds.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Perception </a:t>
            </a:r>
            <a:r>
              <a:rPr lang="en-US" dirty="0">
                <a:latin typeface="Times New Roman" panose="02020603050405020304" pitchFamily="18" charset="0"/>
                <a:cs typeface="Times New Roman" panose="02020603050405020304" pitchFamily="18" charset="0"/>
              </a:rPr>
              <a:t>refers to the </a:t>
            </a:r>
            <a:r>
              <a:rPr lang="en-US" dirty="0">
                <a:solidFill>
                  <a:srgbClr val="FF0000"/>
                </a:solidFill>
                <a:latin typeface="Times New Roman" panose="02020603050405020304" pitchFamily="18" charset="0"/>
                <a:cs typeface="Times New Roman" panose="02020603050405020304" pitchFamily="18" charset="0"/>
              </a:rPr>
              <a:t>physical layer, which includes sensors and actuators </a:t>
            </a:r>
            <a:r>
              <a:rPr lang="en-US" dirty="0">
                <a:latin typeface="Times New Roman" panose="02020603050405020304" pitchFamily="18" charset="0"/>
                <a:cs typeface="Times New Roman" panose="02020603050405020304" pitchFamily="18" charset="0"/>
              </a:rPr>
              <a:t>that are capable of </a:t>
            </a:r>
            <a:r>
              <a:rPr lang="en-US" dirty="0">
                <a:solidFill>
                  <a:srgbClr val="FF0000"/>
                </a:solidFill>
                <a:latin typeface="Times New Roman" panose="02020603050405020304" pitchFamily="18" charset="0"/>
                <a:cs typeface="Times New Roman" panose="02020603050405020304" pitchFamily="18" charset="0"/>
              </a:rPr>
              <a:t>collecting, accepting, and processing data over the network</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Sensors and actuators can be connected either </a:t>
            </a:r>
            <a:r>
              <a:rPr lang="en-US" dirty="0">
                <a:solidFill>
                  <a:srgbClr val="FF0000"/>
                </a:solidFill>
                <a:latin typeface="Times New Roman" panose="02020603050405020304" pitchFamily="18" charset="0"/>
                <a:cs typeface="Times New Roman" panose="02020603050405020304" pitchFamily="18" charset="0"/>
              </a:rPr>
              <a:t>wirelessly or via wired connections</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architecture does not limit the scope of its components nor their location.</a:t>
            </a:r>
          </a:p>
        </p:txBody>
      </p:sp>
    </p:spTree>
    <p:extLst>
      <p:ext uri="{BB962C8B-B14F-4D97-AF65-F5344CB8AC3E}">
        <p14:creationId xmlns:p14="http://schemas.microsoft.com/office/powerpoint/2010/main" val="12243832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 Network Layer:</a:t>
            </a:r>
          </a:p>
        </p:txBody>
      </p:sp>
      <p:sp>
        <p:nvSpPr>
          <p:cNvPr id="3" name="Content Placeholder 2"/>
          <p:cNvSpPr>
            <a:spLocks noGrp="1"/>
          </p:cNvSpPr>
          <p:nvPr>
            <p:ph idx="1"/>
          </p:nvPr>
        </p:nvSpPr>
        <p:spPr>
          <a:xfrm>
            <a:off x="838200" y="1397726"/>
            <a:ext cx="10515600" cy="5003073"/>
          </a:xfrm>
        </p:spPr>
        <p:txBody>
          <a:bodyPr>
            <a:normAutofit fontScale="77500" lnSpcReduction="20000"/>
          </a:bodyPr>
          <a:lstStyle/>
          <a:p>
            <a:pPr algn="just">
              <a:lnSpc>
                <a:spcPct val="150000"/>
              </a:lnSpc>
            </a:pPr>
            <a:r>
              <a:rPr lang="en-US" dirty="0" smtClean="0">
                <a:latin typeface="Times New Roman" panose="02020603050405020304" pitchFamily="18" charset="0"/>
                <a:cs typeface="Times New Roman" panose="02020603050405020304" pitchFamily="18" charset="0"/>
              </a:rPr>
              <a:t>Network layers provide an overview of how </a:t>
            </a:r>
            <a:r>
              <a:rPr lang="en-US" dirty="0" smtClean="0">
                <a:solidFill>
                  <a:srgbClr val="FF0000"/>
                </a:solidFill>
                <a:latin typeface="Times New Roman" panose="02020603050405020304" pitchFamily="18" charset="0"/>
                <a:cs typeface="Times New Roman" panose="02020603050405020304" pitchFamily="18" charset="0"/>
              </a:rPr>
              <a:t>data is moved </a:t>
            </a:r>
            <a:r>
              <a:rPr lang="en-US" dirty="0" smtClean="0">
                <a:latin typeface="Times New Roman" panose="02020603050405020304" pitchFamily="18" charset="0"/>
                <a:cs typeface="Times New Roman" panose="02020603050405020304" pitchFamily="18" charset="0"/>
              </a:rPr>
              <a:t>throughout the application. </a:t>
            </a:r>
          </a:p>
          <a:p>
            <a:pPr algn="just">
              <a:lnSpc>
                <a:spcPct val="150000"/>
              </a:lnSpc>
            </a:pPr>
            <a:r>
              <a:rPr lang="en-US" dirty="0" smtClean="0">
                <a:latin typeface="Times New Roman" panose="02020603050405020304" pitchFamily="18" charset="0"/>
                <a:cs typeface="Times New Roman" panose="02020603050405020304" pitchFamily="18" charset="0"/>
              </a:rPr>
              <a:t>This layer contains </a:t>
            </a:r>
            <a:r>
              <a:rPr lang="en-US" dirty="0" smtClean="0">
                <a:solidFill>
                  <a:srgbClr val="FF0000"/>
                </a:solidFill>
                <a:latin typeface="Times New Roman" panose="02020603050405020304" pitchFamily="18" charset="0"/>
                <a:cs typeface="Times New Roman" panose="02020603050405020304" pitchFamily="18" charset="0"/>
              </a:rPr>
              <a:t>Data Acquiring Systems (DAS) and Internet/Network gateways</a:t>
            </a:r>
            <a:r>
              <a:rPr lang="en-US" dirty="0" smtClean="0">
                <a:latin typeface="Times New Roman" panose="02020603050405020304" pitchFamily="18" charset="0"/>
                <a:cs typeface="Times New Roman" panose="02020603050405020304" pitchFamily="18" charset="0"/>
              </a:rPr>
              <a:t>. </a:t>
            </a:r>
          </a:p>
          <a:p>
            <a:pPr algn="just">
              <a:lnSpc>
                <a:spcPct val="150000"/>
              </a:lnSpc>
            </a:pPr>
            <a:r>
              <a:rPr lang="en-US" dirty="0" smtClean="0">
                <a:latin typeface="Times New Roman" panose="02020603050405020304" pitchFamily="18" charset="0"/>
                <a:cs typeface="Times New Roman" panose="02020603050405020304" pitchFamily="18" charset="0"/>
              </a:rPr>
              <a:t>A DAS performs </a:t>
            </a:r>
            <a:r>
              <a:rPr lang="en-US" dirty="0" smtClean="0">
                <a:solidFill>
                  <a:srgbClr val="FF0000"/>
                </a:solidFill>
                <a:latin typeface="Times New Roman" panose="02020603050405020304" pitchFamily="18" charset="0"/>
                <a:cs typeface="Times New Roman" panose="02020603050405020304" pitchFamily="18" charset="0"/>
              </a:rPr>
              <a:t>data aggregation and conversion functions</a:t>
            </a:r>
            <a:r>
              <a:rPr lang="en-US" dirty="0" smtClean="0">
                <a:latin typeface="Times New Roman" panose="02020603050405020304" pitchFamily="18" charset="0"/>
                <a:cs typeface="Times New Roman" panose="02020603050405020304" pitchFamily="18" charset="0"/>
              </a:rPr>
              <a:t> (collecting and aggregating data from sensors, then converting analog data to digital data, etc.). </a:t>
            </a:r>
          </a:p>
          <a:p>
            <a:pPr algn="just">
              <a:lnSpc>
                <a:spcPct val="150000"/>
              </a:lnSpc>
            </a:pPr>
            <a:r>
              <a:rPr lang="en-US" dirty="0" smtClean="0">
                <a:latin typeface="Times New Roman" panose="02020603050405020304" pitchFamily="18" charset="0"/>
                <a:cs typeface="Times New Roman" panose="02020603050405020304" pitchFamily="18" charset="0"/>
              </a:rPr>
              <a:t>It is necessary </a:t>
            </a:r>
            <a:r>
              <a:rPr lang="en-US" dirty="0" smtClean="0">
                <a:solidFill>
                  <a:srgbClr val="FF0000"/>
                </a:solidFill>
                <a:latin typeface="Times New Roman" panose="02020603050405020304" pitchFamily="18" charset="0"/>
                <a:cs typeface="Times New Roman" panose="02020603050405020304" pitchFamily="18" charset="0"/>
              </a:rPr>
              <a:t>to transmit and process the data collected</a:t>
            </a:r>
            <a:r>
              <a:rPr lang="en-US" dirty="0" smtClean="0">
                <a:latin typeface="Times New Roman" panose="02020603050405020304" pitchFamily="18" charset="0"/>
                <a:cs typeface="Times New Roman" panose="02020603050405020304" pitchFamily="18" charset="0"/>
              </a:rPr>
              <a:t> by the sensor devices. That’s what the network layer does. </a:t>
            </a:r>
          </a:p>
          <a:p>
            <a:pPr algn="just">
              <a:lnSpc>
                <a:spcPct val="150000"/>
              </a:lnSpc>
            </a:pPr>
            <a:r>
              <a:rPr lang="en-US" dirty="0" smtClean="0">
                <a:latin typeface="Times New Roman" panose="02020603050405020304" pitchFamily="18" charset="0"/>
                <a:cs typeface="Times New Roman" panose="02020603050405020304" pitchFamily="18" charset="0"/>
              </a:rPr>
              <a:t>It allows these </a:t>
            </a:r>
            <a:r>
              <a:rPr lang="en-US" dirty="0" smtClean="0">
                <a:solidFill>
                  <a:srgbClr val="FF0000"/>
                </a:solidFill>
                <a:latin typeface="Times New Roman" panose="02020603050405020304" pitchFamily="18" charset="0"/>
                <a:cs typeface="Times New Roman" panose="02020603050405020304" pitchFamily="18" charset="0"/>
              </a:rPr>
              <a:t>devices to connect and communicate with other servers, smart devices</a:t>
            </a:r>
            <a:r>
              <a:rPr lang="en-US" dirty="0">
                <a:solidFill>
                  <a:srgbClr val="FF0000"/>
                </a:solidFill>
                <a:latin typeface="Times New Roman" panose="02020603050405020304" pitchFamily="18" charset="0"/>
                <a:cs typeface="Times New Roman" panose="02020603050405020304" pitchFamily="18" charset="0"/>
              </a:rPr>
              <a:t>, and </a:t>
            </a:r>
            <a:r>
              <a:rPr lang="en-US" dirty="0" smtClean="0">
                <a:solidFill>
                  <a:srgbClr val="FF0000"/>
                </a:solidFill>
                <a:latin typeface="Times New Roman" panose="02020603050405020304" pitchFamily="18" charset="0"/>
                <a:cs typeface="Times New Roman" panose="02020603050405020304" pitchFamily="18" charset="0"/>
              </a:rPr>
              <a:t>network </a:t>
            </a:r>
            <a:r>
              <a:rPr lang="en-US" dirty="0">
                <a:solidFill>
                  <a:srgbClr val="FF0000"/>
                </a:solidFill>
                <a:latin typeface="Times New Roman" panose="02020603050405020304" pitchFamily="18" charset="0"/>
                <a:cs typeface="Times New Roman" panose="02020603050405020304" pitchFamily="18" charset="0"/>
              </a:rPr>
              <a:t>devices</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well, it handles </a:t>
            </a:r>
            <a:r>
              <a:rPr lang="en-US" dirty="0">
                <a:solidFill>
                  <a:srgbClr val="FF0000"/>
                </a:solidFill>
                <a:latin typeface="Times New Roman" panose="02020603050405020304" pitchFamily="18" charset="0"/>
                <a:cs typeface="Times New Roman" panose="02020603050405020304" pitchFamily="18" charset="0"/>
              </a:rPr>
              <a:t>all data transmissions for the devices.</a:t>
            </a:r>
          </a:p>
        </p:txBody>
      </p:sp>
    </p:spTree>
    <p:extLst>
      <p:ext uri="{BB962C8B-B14F-4D97-AF65-F5344CB8AC3E}">
        <p14:creationId xmlns:p14="http://schemas.microsoft.com/office/powerpoint/2010/main" val="8064835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Processing Layer:</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 processing layer is the </a:t>
            </a:r>
            <a:r>
              <a:rPr lang="en-US" dirty="0">
                <a:solidFill>
                  <a:srgbClr val="FF0000"/>
                </a:solidFill>
                <a:latin typeface="Times New Roman" panose="02020603050405020304" pitchFamily="18" charset="0"/>
                <a:cs typeface="Times New Roman" panose="02020603050405020304" pitchFamily="18" charset="0"/>
              </a:rPr>
              <a:t>brain of the IoT ecosystem</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Typically, </a:t>
            </a:r>
            <a:r>
              <a:rPr lang="en-US" dirty="0">
                <a:solidFill>
                  <a:srgbClr val="FF0000"/>
                </a:solidFill>
                <a:latin typeface="Times New Roman" panose="02020603050405020304" pitchFamily="18" charset="0"/>
                <a:cs typeface="Times New Roman" panose="02020603050405020304" pitchFamily="18" charset="0"/>
              </a:rPr>
              <a:t>data is analyzed, pre-processed, and stored</a:t>
            </a:r>
            <a:r>
              <a:rPr lang="en-US" dirty="0">
                <a:latin typeface="Times New Roman" panose="02020603050405020304" pitchFamily="18" charset="0"/>
                <a:cs typeface="Times New Roman" panose="02020603050405020304" pitchFamily="18" charset="0"/>
              </a:rPr>
              <a:t> here before being </a:t>
            </a:r>
            <a:r>
              <a:rPr lang="en-US" dirty="0">
                <a:solidFill>
                  <a:srgbClr val="FF0000"/>
                </a:solidFill>
                <a:latin typeface="Times New Roman" panose="02020603050405020304" pitchFamily="18" charset="0"/>
                <a:cs typeface="Times New Roman" panose="02020603050405020304" pitchFamily="18" charset="0"/>
              </a:rPr>
              <a:t>sent to the data center</a:t>
            </a:r>
            <a:r>
              <a:rPr lang="en-US" dirty="0">
                <a:latin typeface="Times New Roman" panose="02020603050405020304" pitchFamily="18" charset="0"/>
                <a:cs typeface="Times New Roman" panose="02020603050405020304" pitchFamily="18" charset="0"/>
              </a:rPr>
              <a:t>, where it is accessed by </a:t>
            </a:r>
            <a:r>
              <a:rPr lang="en-US" dirty="0">
                <a:solidFill>
                  <a:srgbClr val="FF0000"/>
                </a:solidFill>
                <a:latin typeface="Times New Roman" panose="02020603050405020304" pitchFamily="18" charset="0"/>
                <a:cs typeface="Times New Roman" panose="02020603050405020304" pitchFamily="18" charset="0"/>
              </a:rPr>
              <a:t>software applications that monitor and manage the data </a:t>
            </a:r>
            <a:r>
              <a:rPr lang="en-US" dirty="0">
                <a:latin typeface="Times New Roman" panose="02020603050405020304" pitchFamily="18" charset="0"/>
                <a:cs typeface="Times New Roman" panose="02020603050405020304" pitchFamily="18" charset="0"/>
              </a:rPr>
              <a:t>as well as prepare further actions.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where </a:t>
            </a:r>
            <a:r>
              <a:rPr lang="en-US" dirty="0">
                <a:solidFill>
                  <a:srgbClr val="FF0000"/>
                </a:solidFill>
                <a:latin typeface="Times New Roman" panose="02020603050405020304" pitchFamily="18" charset="0"/>
                <a:cs typeface="Times New Roman" panose="02020603050405020304" pitchFamily="18" charset="0"/>
              </a:rPr>
              <a:t>Edge IT or edge analytics </a:t>
            </a:r>
            <a:r>
              <a:rPr lang="en-US" dirty="0">
                <a:latin typeface="Times New Roman" panose="02020603050405020304" pitchFamily="18" charset="0"/>
                <a:cs typeface="Times New Roman" panose="02020603050405020304" pitchFamily="18" charset="0"/>
              </a:rPr>
              <a:t>enters the picture.</a:t>
            </a:r>
          </a:p>
        </p:txBody>
      </p:sp>
    </p:spTree>
    <p:extLst>
      <p:ext uri="{BB962C8B-B14F-4D97-AF65-F5344CB8AC3E}">
        <p14:creationId xmlns:p14="http://schemas.microsoft.com/office/powerpoint/2010/main" val="394255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Application Layer:</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User interaction takes place at the </a:t>
            </a:r>
            <a:r>
              <a:rPr lang="en-US" dirty="0">
                <a:solidFill>
                  <a:srgbClr val="FF0000"/>
                </a:solidFill>
                <a:latin typeface="Times New Roman" panose="02020603050405020304" pitchFamily="18" charset="0"/>
                <a:cs typeface="Times New Roman" panose="02020603050405020304" pitchFamily="18" charset="0"/>
              </a:rPr>
              <a:t>application layer,</a:t>
            </a:r>
            <a:r>
              <a:rPr lang="en-US" dirty="0">
                <a:latin typeface="Times New Roman" panose="02020603050405020304" pitchFamily="18" charset="0"/>
                <a:cs typeface="Times New Roman" panose="02020603050405020304" pitchFamily="18" charset="0"/>
              </a:rPr>
              <a:t> which delivers application-specific services to the user.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example might be a </a:t>
            </a:r>
            <a:r>
              <a:rPr lang="en-US" dirty="0">
                <a:solidFill>
                  <a:srgbClr val="FF0000"/>
                </a:solidFill>
                <a:latin typeface="Times New Roman" panose="02020603050405020304" pitchFamily="18" charset="0"/>
                <a:cs typeface="Times New Roman" panose="02020603050405020304" pitchFamily="18" charset="0"/>
              </a:rPr>
              <a:t>smart home application</a:t>
            </a:r>
            <a:r>
              <a:rPr lang="en-US" dirty="0">
                <a:latin typeface="Times New Roman" panose="02020603050405020304" pitchFamily="18" charset="0"/>
                <a:cs typeface="Times New Roman" panose="02020603050405020304" pitchFamily="18" charset="0"/>
              </a:rPr>
              <a:t> where users can turn on a </a:t>
            </a:r>
            <a:r>
              <a:rPr lang="en-US" dirty="0">
                <a:solidFill>
                  <a:srgbClr val="FF0000"/>
                </a:solidFill>
                <a:latin typeface="Times New Roman" panose="02020603050405020304" pitchFamily="18" charset="0"/>
                <a:cs typeface="Times New Roman" panose="02020603050405020304" pitchFamily="18" charset="0"/>
              </a:rPr>
              <a:t>coffee maker by tapping a button in an app or a dashboard</a:t>
            </a:r>
            <a:r>
              <a:rPr lang="en-US" dirty="0">
                <a:latin typeface="Times New Roman" panose="02020603050405020304" pitchFamily="18" charset="0"/>
                <a:cs typeface="Times New Roman" panose="02020603050405020304" pitchFamily="18" charset="0"/>
              </a:rPr>
              <a:t> that shows the status of the devices in a system.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many ways in which the </a:t>
            </a:r>
            <a:r>
              <a:rPr lang="en-US" dirty="0">
                <a:solidFill>
                  <a:srgbClr val="FF0000"/>
                </a:solidFill>
                <a:latin typeface="Times New Roman" panose="02020603050405020304" pitchFamily="18" charset="0"/>
                <a:cs typeface="Times New Roman" panose="02020603050405020304" pitchFamily="18" charset="0"/>
              </a:rPr>
              <a:t>Internet of Things</a:t>
            </a:r>
            <a:r>
              <a:rPr lang="en-US" dirty="0">
                <a:latin typeface="Times New Roman" panose="02020603050405020304" pitchFamily="18" charset="0"/>
                <a:cs typeface="Times New Roman" panose="02020603050405020304" pitchFamily="18" charset="0"/>
              </a:rPr>
              <a:t> can be deployed such as smart cities, smart homes, and smart health.</a:t>
            </a:r>
          </a:p>
        </p:txBody>
      </p:sp>
    </p:spTree>
    <p:extLst>
      <p:ext uri="{BB962C8B-B14F-4D97-AF65-F5344CB8AC3E}">
        <p14:creationId xmlns:p14="http://schemas.microsoft.com/office/powerpoint/2010/main" val="8147687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Times New Roman" panose="02020603050405020304" pitchFamily="18" charset="0"/>
                <a:cs typeface="Times New Roman" panose="02020603050405020304" pitchFamily="18" charset="0"/>
              </a:rPr>
              <a:t>Physical Design of IoT</a:t>
            </a:r>
          </a:p>
        </p:txBody>
      </p:sp>
      <p:sp>
        <p:nvSpPr>
          <p:cNvPr id="3" name="Content Placeholder 2"/>
          <p:cNvSpPr>
            <a:spLocks noGrp="1"/>
          </p:cNvSpPr>
          <p:nvPr>
            <p:ph idx="1"/>
          </p:nvPr>
        </p:nvSpPr>
        <p:spPr>
          <a:xfrm>
            <a:off x="838200" y="1123406"/>
            <a:ext cx="10515600" cy="5577839"/>
          </a:xfrm>
        </p:spPr>
        <p:txBody>
          <a:bodyPr>
            <a:noAutofit/>
          </a:bodyPr>
          <a:lstStyle/>
          <a:p>
            <a:pPr algn="just">
              <a:lnSpc>
                <a:spcPct val="150000"/>
              </a:lnSpc>
            </a:pPr>
            <a:r>
              <a:rPr lang="en-US" sz="2200" dirty="0" smtClean="0">
                <a:latin typeface="Times New Roman" panose="02020603050405020304" pitchFamily="18" charset="0"/>
                <a:cs typeface="Times New Roman" panose="02020603050405020304" pitchFamily="18" charset="0"/>
              </a:rPr>
              <a:t>The "Things" in IoT usually </a:t>
            </a:r>
            <a:r>
              <a:rPr lang="en-US" sz="2200" dirty="0" smtClean="0">
                <a:solidFill>
                  <a:srgbClr val="FF0000"/>
                </a:solidFill>
                <a:latin typeface="Times New Roman" panose="02020603050405020304" pitchFamily="18" charset="0"/>
                <a:cs typeface="Times New Roman" panose="02020603050405020304" pitchFamily="18" charset="0"/>
              </a:rPr>
              <a:t>refers to IoT devices </a:t>
            </a:r>
            <a:r>
              <a:rPr lang="en-US" sz="2200" dirty="0" smtClean="0">
                <a:latin typeface="Times New Roman" panose="02020603050405020304" pitchFamily="18" charset="0"/>
                <a:cs typeface="Times New Roman" panose="02020603050405020304" pitchFamily="18" charset="0"/>
              </a:rPr>
              <a:t>which have unique </a:t>
            </a:r>
            <a:r>
              <a:rPr lang="en-US" sz="2200" dirty="0" smtClean="0">
                <a:solidFill>
                  <a:srgbClr val="FF0000"/>
                </a:solidFill>
                <a:latin typeface="Times New Roman" panose="02020603050405020304" pitchFamily="18" charset="0"/>
                <a:cs typeface="Times New Roman" panose="02020603050405020304" pitchFamily="18" charset="0"/>
              </a:rPr>
              <a:t>identities and can perform remote sensing, actuating and monitoring capabilities.</a:t>
            </a:r>
          </a:p>
          <a:p>
            <a:pPr algn="just">
              <a:lnSpc>
                <a:spcPct val="150000"/>
              </a:lnSpc>
            </a:pPr>
            <a:r>
              <a:rPr lang="en-US" sz="2200" dirty="0" smtClean="0">
                <a:latin typeface="Times New Roman" panose="02020603050405020304" pitchFamily="18" charset="0"/>
                <a:cs typeface="Times New Roman" panose="02020603050405020304" pitchFamily="18" charset="0"/>
              </a:rPr>
              <a:t>IoT </a:t>
            </a:r>
            <a:r>
              <a:rPr lang="en-US" sz="2200" dirty="0">
                <a:latin typeface="Times New Roman" panose="02020603050405020304" pitchFamily="18" charset="0"/>
                <a:cs typeface="Times New Roman" panose="02020603050405020304" pitchFamily="18" charset="0"/>
              </a:rPr>
              <a:t>devices can: </a:t>
            </a:r>
            <a:endParaRPr lang="en-US" sz="2200" dirty="0" smtClean="0">
              <a:latin typeface="Times New Roman" panose="02020603050405020304" pitchFamily="18" charset="0"/>
              <a:cs typeface="Times New Roman" panose="02020603050405020304" pitchFamily="18" charset="0"/>
            </a:endParaRPr>
          </a:p>
          <a:p>
            <a:pPr algn="just">
              <a:lnSpc>
                <a:spcPct val="150000"/>
              </a:lnSpc>
            </a:pPr>
            <a:r>
              <a:rPr lang="en-US" sz="2200" dirty="0" smtClean="0">
                <a:solidFill>
                  <a:srgbClr val="FF0000"/>
                </a:solidFill>
                <a:latin typeface="Times New Roman" panose="02020603050405020304" pitchFamily="18" charset="0"/>
                <a:cs typeface="Times New Roman" panose="02020603050405020304" pitchFamily="18" charset="0"/>
              </a:rPr>
              <a:t>Exchange </a:t>
            </a:r>
            <a:r>
              <a:rPr lang="en-US" sz="2200" dirty="0">
                <a:solidFill>
                  <a:srgbClr val="FF0000"/>
                </a:solidFill>
                <a:latin typeface="Times New Roman" panose="02020603050405020304" pitchFamily="18" charset="0"/>
                <a:cs typeface="Times New Roman" panose="02020603050405020304" pitchFamily="18" charset="0"/>
              </a:rPr>
              <a:t>data with other connected devices and applications </a:t>
            </a:r>
            <a:r>
              <a:rPr lang="en-US" sz="2200" dirty="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directly or indirectly</a:t>
            </a:r>
            <a:r>
              <a:rPr lang="en-US" sz="2200" dirty="0">
                <a:latin typeface="Times New Roman" panose="02020603050405020304" pitchFamily="18" charset="0"/>
                <a:cs typeface="Times New Roman" panose="02020603050405020304" pitchFamily="18" charset="0"/>
              </a:rPr>
              <a:t>), or </a:t>
            </a:r>
            <a:endParaRPr lang="en-US" sz="2200" dirty="0" smtClean="0">
              <a:latin typeface="Times New Roman" panose="02020603050405020304" pitchFamily="18" charset="0"/>
              <a:cs typeface="Times New Roman" panose="02020603050405020304" pitchFamily="18" charset="0"/>
            </a:endParaRPr>
          </a:p>
          <a:p>
            <a:pPr algn="just">
              <a:lnSpc>
                <a:spcPct val="150000"/>
              </a:lnSpc>
            </a:pPr>
            <a:r>
              <a:rPr lang="en-US" sz="2200" dirty="0" smtClean="0">
                <a:latin typeface="Times New Roman" panose="02020603050405020304" pitchFamily="18" charset="0"/>
                <a:cs typeface="Times New Roman" panose="02020603050405020304" pitchFamily="18" charset="0"/>
              </a:rPr>
              <a:t>Collect </a:t>
            </a:r>
            <a:r>
              <a:rPr lang="en-US" sz="2200" dirty="0">
                <a:solidFill>
                  <a:srgbClr val="FF0000"/>
                </a:solidFill>
                <a:latin typeface="Times New Roman" panose="02020603050405020304" pitchFamily="18" charset="0"/>
                <a:cs typeface="Times New Roman" panose="02020603050405020304" pitchFamily="18" charset="0"/>
              </a:rPr>
              <a:t>data from other devices and process </a:t>
            </a:r>
            <a:r>
              <a:rPr lang="en-US" sz="2200" dirty="0">
                <a:latin typeface="Times New Roman" panose="02020603050405020304" pitchFamily="18" charset="0"/>
                <a:cs typeface="Times New Roman" panose="02020603050405020304" pitchFamily="18" charset="0"/>
              </a:rPr>
              <a:t>the data locally or </a:t>
            </a:r>
            <a:endParaRPr lang="en-US" sz="2200" dirty="0" smtClean="0">
              <a:latin typeface="Times New Roman" panose="02020603050405020304" pitchFamily="18" charset="0"/>
              <a:cs typeface="Times New Roman" panose="02020603050405020304" pitchFamily="18" charset="0"/>
            </a:endParaRPr>
          </a:p>
          <a:p>
            <a:pPr algn="just">
              <a:lnSpc>
                <a:spcPct val="150000"/>
              </a:lnSpc>
            </a:pPr>
            <a:r>
              <a:rPr lang="en-US" sz="2200" dirty="0" smtClean="0">
                <a:latin typeface="Times New Roman" panose="02020603050405020304" pitchFamily="18" charset="0"/>
                <a:cs typeface="Times New Roman" panose="02020603050405020304" pitchFamily="18" charset="0"/>
              </a:rPr>
              <a:t> Send the </a:t>
            </a:r>
            <a:r>
              <a:rPr lang="en-US" sz="2200" dirty="0" smtClean="0">
                <a:solidFill>
                  <a:srgbClr val="FF0000"/>
                </a:solidFill>
                <a:latin typeface="Times New Roman" panose="02020603050405020304" pitchFamily="18" charset="0"/>
                <a:cs typeface="Times New Roman" panose="02020603050405020304" pitchFamily="18" charset="0"/>
              </a:rPr>
              <a:t>data to centralized servers or cloud-based </a:t>
            </a:r>
            <a:r>
              <a:rPr lang="en-US" sz="2200" dirty="0" smtClean="0">
                <a:latin typeface="Times New Roman" panose="02020603050405020304" pitchFamily="18" charset="0"/>
                <a:cs typeface="Times New Roman" panose="02020603050405020304" pitchFamily="18" charset="0"/>
              </a:rPr>
              <a:t>application back-ends for processing the data, or </a:t>
            </a:r>
          </a:p>
          <a:p>
            <a:pPr algn="just">
              <a:lnSpc>
                <a:spcPct val="150000"/>
              </a:lnSpc>
            </a:pPr>
            <a:r>
              <a:rPr lang="en-US" sz="2200" dirty="0" smtClean="0">
                <a:latin typeface="Times New Roman" panose="02020603050405020304" pitchFamily="18" charset="0"/>
                <a:cs typeface="Times New Roman" panose="02020603050405020304" pitchFamily="18" charset="0"/>
              </a:rPr>
              <a:t> Perform </a:t>
            </a:r>
            <a:r>
              <a:rPr lang="en-US" sz="2200" dirty="0" smtClean="0">
                <a:solidFill>
                  <a:srgbClr val="FF0000"/>
                </a:solidFill>
                <a:latin typeface="Times New Roman" panose="02020603050405020304" pitchFamily="18" charset="0"/>
                <a:cs typeface="Times New Roman" panose="02020603050405020304" pitchFamily="18" charset="0"/>
              </a:rPr>
              <a:t>some tasks locally and other tasks within the IoT infrastructure</a:t>
            </a:r>
            <a:r>
              <a:rPr lang="en-US" sz="2200" dirty="0" smtClean="0">
                <a:latin typeface="Times New Roman" panose="02020603050405020304" pitchFamily="18" charset="0"/>
                <a:cs typeface="Times New Roman" panose="02020603050405020304" pitchFamily="18" charset="0"/>
              </a:rPr>
              <a:t>, based on temporal and space constraints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2874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block diagram of an IoT Device </a:t>
            </a:r>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 </a:t>
            </a:r>
            <a:r>
              <a:rPr lang="en-US" dirty="0">
                <a:latin typeface="Times New Roman" panose="02020603050405020304" pitchFamily="18" charset="0"/>
                <a:cs typeface="Times New Roman" panose="02020603050405020304" pitchFamily="18" charset="0"/>
              </a:rPr>
              <a:t>An IoT device may consist of several interfaces for connections to other devices, both wired and wireless.</a:t>
            </a: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I/O interfaces for sensors</a:t>
            </a: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Interfaces for Internet connectivity</a:t>
            </a: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Memory and storage interfaces</a:t>
            </a: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Audio/video interfaces. </a:t>
            </a:r>
          </a:p>
        </p:txBody>
      </p:sp>
    </p:spTree>
    <p:extLst>
      <p:ext uri="{BB962C8B-B14F-4D97-AF65-F5344CB8AC3E}">
        <p14:creationId xmlns:p14="http://schemas.microsoft.com/office/powerpoint/2010/main" val="38753677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35131"/>
            <a:ext cx="11965577" cy="6622869"/>
          </a:xfrm>
          <a:prstGeom prst="rect">
            <a:avLst/>
          </a:prstGeom>
        </p:spPr>
      </p:pic>
    </p:spTree>
    <p:extLst>
      <p:ext uri="{BB962C8B-B14F-4D97-AF65-F5344CB8AC3E}">
        <p14:creationId xmlns:p14="http://schemas.microsoft.com/office/powerpoint/2010/main" val="8057560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block diagram of an IoT Device </a:t>
            </a:r>
          </a:p>
        </p:txBody>
      </p:sp>
      <p:sp>
        <p:nvSpPr>
          <p:cNvPr id="3" name="Content Placeholder 2"/>
          <p:cNvSpPr>
            <a:spLocks noGrp="1"/>
          </p:cNvSpPr>
          <p:nvPr>
            <p:ph idx="1"/>
          </p:nvPr>
        </p:nvSpPr>
        <p:spPr>
          <a:xfrm>
            <a:off x="838200" y="1489165"/>
            <a:ext cx="10515600" cy="4687797"/>
          </a:xfrm>
        </p:spPr>
        <p:txBody>
          <a:bodyPr>
            <a:noAutofit/>
          </a:bodyPr>
          <a:lstStyle/>
          <a:p>
            <a:pPr algn="just">
              <a:lnSpc>
                <a:spcPct val="100000"/>
              </a:lnSpc>
            </a:pPr>
            <a:r>
              <a:rPr lang="en-US" sz="2000" dirty="0">
                <a:latin typeface="Times New Roman" panose="02020603050405020304" pitchFamily="18" charset="0"/>
                <a:cs typeface="Times New Roman" panose="02020603050405020304" pitchFamily="18" charset="0"/>
              </a:rPr>
              <a:t>HDMI: High definition multimedia Interface.</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3.5mm: Audio Jack which headphone adapter.</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RCA: Radio corporation of America.</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UART: Universal Asynchronous Receiver Transmitter.</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SPI: Serial Peripheral Interface.</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I2C: Inter integrated circuit</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CAN: Controller Area Network used for Micro-controllers and devices to communicate.</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SD: Secure digital (memory card)</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MMC: multimedia card</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SDIO: Secure digital Input Output</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GPU: Graphics processing unit.</a:t>
            </a:r>
          </a:p>
          <a:p>
            <a:pPr algn="just">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DDR: Double data rate</a:t>
            </a:r>
          </a:p>
        </p:txBody>
      </p:sp>
    </p:spTree>
    <p:extLst>
      <p:ext uri="{BB962C8B-B14F-4D97-AF65-F5344CB8AC3E}">
        <p14:creationId xmlns:p14="http://schemas.microsoft.com/office/powerpoint/2010/main" val="939830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108523"/>
              </p:ext>
            </p:extLst>
          </p:nvPr>
        </p:nvGraphicFramePr>
        <p:xfrm>
          <a:off x="91440" y="156755"/>
          <a:ext cx="11939450" cy="6701244"/>
        </p:xfrm>
        <a:graphic>
          <a:graphicData uri="http://schemas.openxmlformats.org/drawingml/2006/table">
            <a:tbl>
              <a:tblPr/>
              <a:tblGrid>
                <a:gridCol w="5969725"/>
                <a:gridCol w="5969725"/>
              </a:tblGrid>
              <a:tr h="889849">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Due to external components, the total power consumption is high. Therefore, it is not ideal for the devices running on stored power like batteries.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As external components are low, total power consumption is less. So it can be used with devices running on stored power like batteries.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478236">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Most of the microprocessors do not have power saving features.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Most of the microcontrollers offer power-saving mode.</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478236">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is mainly used in personal computers.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is used mainly in a washing machine, MP3 players, and embedded systems.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4043">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Microprocessor has a smaller number of registers, so more operations are memory-based.</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Microcontroller has more register. Hence the programs are easier to write.</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478236">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Microprocessors are based on Von Neumann model</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 controllers are based on Harvard architecture</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4043">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is a central processing unit on a single silicon-based integrated chip.</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is a byproduct of the development of microprocessors with a CPU along with other peripherals.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4043">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has no RAM, ROM, Input-Output units, timers, and other peripherals on the chip.</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dirty="0">
                          <a:solidFill>
                            <a:srgbClr val="383838"/>
                          </a:solidFill>
                          <a:effectLst/>
                          <a:latin typeface="Times New Roman" panose="02020603050405020304" pitchFamily="18" charset="0"/>
                          <a:cs typeface="Times New Roman" panose="02020603050405020304" pitchFamily="18" charset="0"/>
                        </a:rPr>
                        <a:t>It has a CPU along with RAM, ROM, and other peripherals embedded on a single chip.</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478236">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uses an external bus to interface to RAM, ROM, and other peripherals.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 uses an internal controlling bus.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4043">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Microprocessor-based systems can run at a very high speed because of the technology involved.</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Microcontroller based systems run up to 200MHz or more depending on the architecture.</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84043">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It’s used for general purpose</a:t>
                      </a:r>
                      <a:br>
                        <a:rPr lang="en-US" sz="1400">
                          <a:solidFill>
                            <a:srgbClr val="383838"/>
                          </a:solidFill>
                          <a:effectLst/>
                          <a:latin typeface="Times New Roman" panose="02020603050405020304" pitchFamily="18" charset="0"/>
                          <a:cs typeface="Times New Roman" panose="02020603050405020304" pitchFamily="18" charset="0"/>
                        </a:rPr>
                      </a:br>
                      <a:r>
                        <a:rPr lang="en-US" sz="1400">
                          <a:solidFill>
                            <a:srgbClr val="383838"/>
                          </a:solidFill>
                          <a:effectLst/>
                          <a:latin typeface="Times New Roman" panose="02020603050405020304" pitchFamily="18" charset="0"/>
                          <a:cs typeface="Times New Roman" panose="02020603050405020304" pitchFamily="18" charset="0"/>
                        </a:rPr>
                        <a:t>applications that allow you to handle loads of data.</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It’s used for application-specific systems.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478236">
                <a:tc>
                  <a:txBody>
                    <a:bodyPr/>
                    <a:lstStyle/>
                    <a:p>
                      <a:pPr fontAlgn="t"/>
                      <a:r>
                        <a:rPr lang="en-US" sz="1400">
                          <a:solidFill>
                            <a:srgbClr val="383838"/>
                          </a:solidFill>
                          <a:effectLst/>
                          <a:latin typeface="Times New Roman" panose="02020603050405020304" pitchFamily="18" charset="0"/>
                          <a:cs typeface="Times New Roman" panose="02020603050405020304" pitchFamily="18" charset="0"/>
                        </a:rPr>
                        <a:t>It’s complex and expensive, with a large number of instructions to process.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fontAlgn="t"/>
                      <a:r>
                        <a:rPr lang="en-US" sz="1400" dirty="0">
                          <a:solidFill>
                            <a:srgbClr val="383838"/>
                          </a:solidFill>
                          <a:effectLst/>
                          <a:latin typeface="Times New Roman" panose="02020603050405020304" pitchFamily="18" charset="0"/>
                          <a:cs typeface="Times New Roman" panose="02020603050405020304" pitchFamily="18" charset="0"/>
                        </a:rPr>
                        <a:t>It’s simple and inexpensive with less number of instructions to process.</a:t>
                      </a:r>
                    </a:p>
                  </a:txBody>
                  <a:tcPr marL="44401" marR="44401" marT="22201" marB="22201">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97123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Protocols:</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a) Link Layer </a:t>
            </a:r>
            <a:r>
              <a:rPr lang="en-US" dirty="0" smtClean="0">
                <a:latin typeface="Times New Roman" panose="02020603050405020304" pitchFamily="18" charset="0"/>
                <a:cs typeface="Times New Roman" panose="02020603050405020304" pitchFamily="18" charset="0"/>
              </a:rPr>
              <a:t>:</a:t>
            </a:r>
          </a:p>
          <a:p>
            <a:pPr lvl="1" algn="just">
              <a:lnSpc>
                <a:spcPct val="150000"/>
              </a:lnSpc>
            </a:pPr>
            <a:r>
              <a:rPr lang="en-US" dirty="0">
                <a:latin typeface="Times New Roman" panose="02020603050405020304" pitchFamily="18" charset="0"/>
                <a:cs typeface="Times New Roman" panose="02020603050405020304" pitchFamily="18" charset="0"/>
              </a:rPr>
              <a:t>Protocols determine how </a:t>
            </a:r>
            <a:r>
              <a:rPr lang="en-US" dirty="0">
                <a:solidFill>
                  <a:srgbClr val="FF0000"/>
                </a:solidFill>
                <a:latin typeface="Times New Roman" panose="02020603050405020304" pitchFamily="18" charset="0"/>
                <a:cs typeface="Times New Roman" panose="02020603050405020304" pitchFamily="18" charset="0"/>
              </a:rPr>
              <a:t>data is physically sent over the network‘s physical layer or medium. </a:t>
            </a:r>
            <a:endParaRPr lang="en-US" dirty="0" smtClean="0">
              <a:solidFill>
                <a:srgbClr val="FF0000"/>
              </a:solidFill>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Local </a:t>
            </a:r>
            <a:r>
              <a:rPr lang="en-US" dirty="0">
                <a:latin typeface="Times New Roman" panose="02020603050405020304" pitchFamily="18" charset="0"/>
                <a:cs typeface="Times New Roman" panose="02020603050405020304" pitchFamily="18" charset="0"/>
              </a:rPr>
              <a:t>network connect to which host is attached. </a:t>
            </a:r>
            <a:endParaRPr lang="en-US"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Hosts </a:t>
            </a:r>
            <a:r>
              <a:rPr lang="en-US" dirty="0">
                <a:latin typeface="Times New Roman" panose="02020603050405020304" pitchFamily="18" charset="0"/>
                <a:cs typeface="Times New Roman" panose="02020603050405020304" pitchFamily="18" charset="0"/>
              </a:rPr>
              <a:t>on the same link </a:t>
            </a:r>
            <a:r>
              <a:rPr lang="en-US" dirty="0">
                <a:solidFill>
                  <a:srgbClr val="FF0000"/>
                </a:solidFill>
                <a:latin typeface="Times New Roman" panose="02020603050405020304" pitchFamily="18" charset="0"/>
                <a:cs typeface="Times New Roman" panose="02020603050405020304" pitchFamily="18" charset="0"/>
              </a:rPr>
              <a:t>exchange data packets over the link layer using link layer protocols</a:t>
            </a:r>
            <a:r>
              <a:rPr lang="en-US" dirty="0" smtClean="0">
                <a:solidFill>
                  <a:srgbClr val="FF0000"/>
                </a:solidFill>
                <a:latin typeface="Times New Roman" panose="02020603050405020304" pitchFamily="18" charset="0"/>
                <a:cs typeface="Times New Roman" panose="02020603050405020304" pitchFamily="18" charset="0"/>
              </a:rPr>
              <a:t>.</a:t>
            </a:r>
          </a:p>
          <a:p>
            <a:pPr lvl="1"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Link layer determines </a:t>
            </a:r>
            <a:r>
              <a:rPr lang="en-US" dirty="0">
                <a:solidFill>
                  <a:srgbClr val="FF0000"/>
                </a:solidFill>
                <a:latin typeface="Times New Roman" panose="02020603050405020304" pitchFamily="18" charset="0"/>
                <a:cs typeface="Times New Roman" panose="02020603050405020304" pitchFamily="18" charset="0"/>
              </a:rPr>
              <a:t>how packets are coded and </a:t>
            </a:r>
            <a:r>
              <a:rPr lang="en-US" dirty="0" err="1">
                <a:solidFill>
                  <a:srgbClr val="FF0000"/>
                </a:solidFill>
                <a:latin typeface="Times New Roman" panose="02020603050405020304" pitchFamily="18" charset="0"/>
                <a:cs typeface="Times New Roman" panose="02020603050405020304" pitchFamily="18" charset="0"/>
              </a:rPr>
              <a:t>signalled</a:t>
            </a:r>
            <a:r>
              <a:rPr lang="en-US" dirty="0">
                <a:solidFill>
                  <a:srgbClr val="FF0000"/>
                </a:solidFill>
                <a:latin typeface="Times New Roman" panose="02020603050405020304" pitchFamily="18" charset="0"/>
                <a:cs typeface="Times New Roman" panose="02020603050405020304" pitchFamily="18" charset="0"/>
              </a:rPr>
              <a:t> by the h/w device over the medium to which the host is attached.</a:t>
            </a:r>
          </a:p>
        </p:txBody>
      </p:sp>
    </p:spTree>
    <p:extLst>
      <p:ext uri="{BB962C8B-B14F-4D97-AF65-F5344CB8AC3E}">
        <p14:creationId xmlns:p14="http://schemas.microsoft.com/office/powerpoint/2010/main" val="2891316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Protocols:</a:t>
            </a:r>
            <a:r>
              <a:rPr lang="en-US" dirty="0"/>
              <a:t/>
            </a:r>
            <a:br>
              <a:rPr lang="en-US" dirty="0"/>
            </a:br>
            <a:endParaRPr lang="en-US" dirty="0"/>
          </a:p>
        </p:txBody>
      </p:sp>
      <p:sp>
        <p:nvSpPr>
          <p:cNvPr id="3" name="Content Placeholder 2"/>
          <p:cNvSpPr>
            <a:spLocks noGrp="1"/>
          </p:cNvSpPr>
          <p:nvPr>
            <p:ph idx="1"/>
          </p:nvPr>
        </p:nvSpPr>
        <p:spPr>
          <a:xfrm>
            <a:off x="838200" y="1094508"/>
            <a:ext cx="10515600" cy="5763491"/>
          </a:xfrm>
        </p:spPr>
        <p:txBody>
          <a:bodyPr>
            <a:noAutofit/>
          </a:bodyPr>
          <a:lstStyle/>
          <a:p>
            <a:pPr algn="just">
              <a:lnSpc>
                <a:spcPct val="12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802.3-Ethernet: IEEE802.3 is collection of wired Ethernet standards for the link layer.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802.3 uses coaxial cable; 802.3i uses copper twisted pair connection; 802.3j uses fiber optic connection; 802.3ae </a:t>
            </a:r>
            <a:r>
              <a:rPr lang="en-US" sz="2000" dirty="0" smtClean="0">
                <a:latin typeface="Times New Roman" panose="02020603050405020304" pitchFamily="18" charset="0"/>
                <a:cs typeface="Times New Roman" panose="02020603050405020304" pitchFamily="18" charset="0"/>
              </a:rPr>
              <a:t>uses Ethernet </a:t>
            </a:r>
            <a:r>
              <a:rPr lang="en-US" sz="2000" dirty="0" err="1">
                <a:latin typeface="Times New Roman" panose="02020603050405020304" pitchFamily="18" charset="0"/>
                <a:cs typeface="Times New Roman" panose="02020603050405020304" pitchFamily="18" charset="0"/>
              </a:rPr>
              <a:t>overfiber</a:t>
            </a:r>
            <a:r>
              <a:rPr lang="en-US" sz="2000" dirty="0">
                <a:latin typeface="Times New Roman" panose="02020603050405020304" pitchFamily="18" charset="0"/>
                <a:cs typeface="Times New Roman" panose="02020603050405020304" pitchFamily="18" charset="0"/>
              </a:rPr>
              <a:t>.</a:t>
            </a:r>
          </a:p>
          <a:p>
            <a:pPr algn="just">
              <a:lnSpc>
                <a:spcPct val="12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802.11-WiFi: IEEE802.11 is a collection of wireless LAN(WLAN) communication standards </a:t>
            </a:r>
            <a:r>
              <a:rPr lang="en-US" sz="2000" dirty="0" smtClean="0">
                <a:latin typeface="Times New Roman" panose="02020603050405020304" pitchFamily="18" charset="0"/>
                <a:cs typeface="Times New Roman" panose="02020603050405020304" pitchFamily="18" charset="0"/>
              </a:rPr>
              <a:t>including extensive </a:t>
            </a:r>
            <a:r>
              <a:rPr lang="en-US" sz="2000" dirty="0">
                <a:latin typeface="Times New Roman" panose="02020603050405020304" pitchFamily="18" charset="0"/>
                <a:cs typeface="Times New Roman" panose="02020603050405020304" pitchFamily="18" charset="0"/>
              </a:rPr>
              <a:t>description of link layer.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802.11a operates in 5GHz band, 802.11b and 802.11g operates </a:t>
            </a:r>
            <a:r>
              <a:rPr lang="en-US" sz="2000" dirty="0" smtClean="0">
                <a:latin typeface="Times New Roman" panose="02020603050405020304" pitchFamily="18" charset="0"/>
                <a:cs typeface="Times New Roman" panose="02020603050405020304" pitchFamily="18" charset="0"/>
              </a:rPr>
              <a:t>in 2.4GHz </a:t>
            </a:r>
            <a:r>
              <a:rPr lang="en-US" sz="2000" dirty="0">
                <a:latin typeface="Times New Roman" panose="02020603050405020304" pitchFamily="18" charset="0"/>
                <a:cs typeface="Times New Roman" panose="02020603050405020304" pitchFamily="18" charset="0"/>
              </a:rPr>
              <a:t>band, 802.11n operates in 2.4/5GHz band, 802.11ac operates in 5GHz band, 802.11ad operates </a:t>
            </a:r>
            <a:r>
              <a:rPr lang="en-US" sz="2000" dirty="0" smtClean="0">
                <a:latin typeface="Times New Roman" panose="02020603050405020304" pitchFamily="18" charset="0"/>
                <a:cs typeface="Times New Roman" panose="02020603050405020304" pitchFamily="18" charset="0"/>
              </a:rPr>
              <a:t>in 60Ghzband</a:t>
            </a:r>
            <a:r>
              <a:rPr lang="en-US" sz="2000" dirty="0">
                <a:latin typeface="Times New Roman" panose="02020603050405020304" pitchFamily="18" charset="0"/>
                <a:cs typeface="Times New Roman" panose="02020603050405020304" pitchFamily="18" charset="0"/>
              </a:rPr>
              <a:t>.</a:t>
            </a:r>
          </a:p>
          <a:p>
            <a:pPr algn="just">
              <a:lnSpc>
                <a:spcPct val="120000"/>
              </a:lnSpc>
            </a:pPr>
            <a:r>
              <a:rPr lang="en-US" sz="2000" dirty="0" smtClean="0">
                <a:latin typeface="Times New Roman" panose="02020603050405020304" pitchFamily="18" charset="0"/>
                <a:cs typeface="Times New Roman" panose="02020603050405020304" pitchFamily="18" charset="0"/>
              </a:rPr>
              <a:t>802.16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WiMax</a:t>
            </a:r>
            <a:r>
              <a:rPr lang="en-US" sz="2000" dirty="0">
                <a:latin typeface="Times New Roman" panose="02020603050405020304" pitchFamily="18" charset="0"/>
                <a:cs typeface="Times New Roman" panose="02020603050405020304" pitchFamily="18" charset="0"/>
              </a:rPr>
              <a:t>: IEEE802.16 is a collection of wireless broadband standards including </a:t>
            </a:r>
            <a:r>
              <a:rPr lang="en-US" sz="2000" dirty="0" smtClean="0">
                <a:latin typeface="Times New Roman" panose="02020603050405020304" pitchFamily="18" charset="0"/>
                <a:cs typeface="Times New Roman" panose="02020603050405020304" pitchFamily="18" charset="0"/>
              </a:rPr>
              <a:t>exclusive description </a:t>
            </a:r>
            <a:r>
              <a:rPr lang="en-US" sz="2000" dirty="0">
                <a:latin typeface="Times New Roman" panose="02020603050405020304" pitchFamily="18" charset="0"/>
                <a:cs typeface="Times New Roman" panose="02020603050405020304" pitchFamily="18" charset="0"/>
              </a:rPr>
              <a:t>of link layer. </a:t>
            </a:r>
            <a:r>
              <a:rPr lang="en-US" sz="2000" dirty="0" err="1">
                <a:latin typeface="Times New Roman" panose="02020603050405020304" pitchFamily="18" charset="0"/>
                <a:cs typeface="Times New Roman" panose="02020603050405020304" pitchFamily="18" charset="0"/>
              </a:rPr>
              <a:t>WiMax</a:t>
            </a:r>
            <a:r>
              <a:rPr lang="en-US" sz="2000" dirty="0">
                <a:latin typeface="Times New Roman" panose="02020603050405020304" pitchFamily="18" charset="0"/>
                <a:cs typeface="Times New Roman" panose="02020603050405020304" pitchFamily="18" charset="0"/>
              </a:rPr>
              <a:t> provide data rates from 1.5 Mb/s to 1Gb/s.</a:t>
            </a:r>
          </a:p>
          <a:p>
            <a:pPr algn="just">
              <a:lnSpc>
                <a:spcPct val="120000"/>
              </a:lnSpc>
            </a:pPr>
            <a:r>
              <a:rPr lang="en-US" sz="2000" dirty="0" smtClean="0">
                <a:latin typeface="Times New Roman" panose="02020603050405020304" pitchFamily="18" charset="0"/>
                <a:cs typeface="Times New Roman" panose="02020603050405020304" pitchFamily="18" charset="0"/>
              </a:rPr>
              <a:t>802.15.4-LR-WPAN</a:t>
            </a:r>
            <a:r>
              <a:rPr lang="en-US" sz="2000" dirty="0">
                <a:latin typeface="Times New Roman" panose="02020603050405020304" pitchFamily="18" charset="0"/>
                <a:cs typeface="Times New Roman" panose="02020603050405020304" pitchFamily="18" charset="0"/>
              </a:rPr>
              <a:t>: IEEE802.15.4 is a collection of standards for low rate wireless personal </a:t>
            </a:r>
            <a:r>
              <a:rPr lang="en-US" sz="2000" dirty="0" smtClean="0">
                <a:latin typeface="Times New Roman" panose="02020603050405020304" pitchFamily="18" charset="0"/>
                <a:cs typeface="Times New Roman" panose="02020603050405020304" pitchFamily="18" charset="0"/>
              </a:rPr>
              <a:t>area network(LR-WPAN</a:t>
            </a:r>
            <a:r>
              <a:rPr lang="en-US" sz="2000" dirty="0">
                <a:latin typeface="Times New Roman" panose="02020603050405020304" pitchFamily="18" charset="0"/>
                <a:cs typeface="Times New Roman" panose="02020603050405020304" pitchFamily="18" charset="0"/>
              </a:rPr>
              <a:t>). Basis for high level communication protocols such as </a:t>
            </a:r>
            <a:r>
              <a:rPr lang="en-US" sz="2000" dirty="0" err="1">
                <a:latin typeface="Times New Roman" panose="02020603050405020304" pitchFamily="18" charset="0"/>
                <a:cs typeface="Times New Roman" panose="02020603050405020304" pitchFamily="18" charset="0"/>
              </a:rPr>
              <a:t>ZigBee</a:t>
            </a:r>
            <a:r>
              <a:rPr lang="en-US" sz="2000" dirty="0">
                <a:latin typeface="Times New Roman" panose="02020603050405020304" pitchFamily="18" charset="0"/>
                <a:cs typeface="Times New Roman" panose="02020603050405020304" pitchFamily="18" charset="0"/>
              </a:rPr>
              <a:t>. Provides data rate </a:t>
            </a:r>
            <a:r>
              <a:rPr lang="en-US" sz="2000" dirty="0" smtClean="0">
                <a:latin typeface="Times New Roman" panose="02020603050405020304" pitchFamily="18" charset="0"/>
                <a:cs typeface="Times New Roman" panose="02020603050405020304" pitchFamily="18" charset="0"/>
              </a:rPr>
              <a:t>from 40kb/s </a:t>
            </a:r>
            <a:r>
              <a:rPr lang="en-US" sz="2000" dirty="0">
                <a:latin typeface="Times New Roman" panose="02020603050405020304" pitchFamily="18" charset="0"/>
                <a:cs typeface="Times New Roman" panose="02020603050405020304" pitchFamily="18" charset="0"/>
              </a:rPr>
              <a:t>to250kb/s.</a:t>
            </a:r>
          </a:p>
          <a:p>
            <a:pPr algn="just">
              <a:lnSpc>
                <a:spcPct val="120000"/>
              </a:lnSpc>
            </a:pPr>
            <a:r>
              <a:rPr lang="en-US" sz="2000" dirty="0" smtClean="0">
                <a:latin typeface="Times New Roman" panose="02020603050405020304" pitchFamily="18" charset="0"/>
                <a:cs typeface="Times New Roman" panose="02020603050405020304" pitchFamily="18" charset="0"/>
              </a:rPr>
              <a:t>2G/3G/4G-Mobile </a:t>
            </a:r>
            <a:r>
              <a:rPr lang="en-US" sz="2000" dirty="0">
                <a:latin typeface="Times New Roman" panose="02020603050405020304" pitchFamily="18" charset="0"/>
                <a:cs typeface="Times New Roman" panose="02020603050405020304" pitchFamily="18" charset="0"/>
              </a:rPr>
              <a:t>Communication: Data rates from 9.6kb/s(2G) to up to100Mb/s(4G). B) </a:t>
            </a:r>
          </a:p>
        </p:txBody>
      </p:sp>
    </p:spTree>
    <p:extLst>
      <p:ext uri="{BB962C8B-B14F-4D97-AF65-F5344CB8AC3E}">
        <p14:creationId xmlns:p14="http://schemas.microsoft.com/office/powerpoint/2010/main" val="42287716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Network/Internet Layer:</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Responsible for sending </a:t>
            </a:r>
            <a:r>
              <a:rPr lang="en-US" dirty="0">
                <a:solidFill>
                  <a:srgbClr val="FF0000"/>
                </a:solidFill>
                <a:latin typeface="Times New Roman" panose="02020603050405020304" pitchFamily="18" charset="0"/>
                <a:cs typeface="Times New Roman" panose="02020603050405020304" pitchFamily="18" charset="0"/>
              </a:rPr>
              <a:t>IP datagrams from source n/w to destination n/w</a:t>
            </a:r>
            <a:r>
              <a:rPr lang="en-US"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Performs the </a:t>
            </a:r>
            <a:r>
              <a:rPr lang="en-US" dirty="0">
                <a:solidFill>
                  <a:srgbClr val="FF0000"/>
                </a:solidFill>
                <a:latin typeface="Times New Roman" panose="02020603050405020304" pitchFamily="18" charset="0"/>
                <a:cs typeface="Times New Roman" panose="02020603050405020304" pitchFamily="18" charset="0"/>
              </a:rPr>
              <a:t>host addressing and packet routing</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Datagrams </a:t>
            </a:r>
            <a:r>
              <a:rPr lang="en-US" dirty="0">
                <a:latin typeface="Times New Roman" panose="02020603050405020304" pitchFamily="18" charset="0"/>
                <a:cs typeface="Times New Roman" panose="02020603050405020304" pitchFamily="18" charset="0"/>
              </a:rPr>
              <a:t>contains source and destination address. </a:t>
            </a:r>
          </a:p>
        </p:txBody>
      </p:sp>
      <p:pic>
        <p:nvPicPr>
          <p:cNvPr id="5" name="Picture 2" descr="What is a Host? Understanding &amp; Key Compon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13" y="-10121070"/>
            <a:ext cx="13213228" cy="694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480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Protocols:</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IPv4: </a:t>
            </a:r>
            <a:r>
              <a:rPr lang="en-US" dirty="0">
                <a:solidFill>
                  <a:srgbClr val="FF0000"/>
                </a:solidFill>
                <a:latin typeface="Times New Roman" panose="02020603050405020304" pitchFamily="18" charset="0"/>
                <a:cs typeface="Times New Roman" panose="02020603050405020304" pitchFamily="18" charset="0"/>
              </a:rPr>
              <a:t>Internet Protocol version4 </a:t>
            </a:r>
            <a:r>
              <a:rPr lang="en-US" dirty="0">
                <a:latin typeface="Times New Roman" panose="02020603050405020304" pitchFamily="18" charset="0"/>
                <a:cs typeface="Times New Roman" panose="02020603050405020304" pitchFamily="18" charset="0"/>
              </a:rPr>
              <a:t>is used to identify the devices on a n/w using a hierarchical addressing scheme</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32 bit address. Allows total of 2*32addresses</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IPv6: </a:t>
            </a:r>
            <a:r>
              <a:rPr lang="en-US" dirty="0">
                <a:solidFill>
                  <a:srgbClr val="FF0000"/>
                </a:solidFill>
                <a:latin typeface="Times New Roman" panose="02020603050405020304" pitchFamily="18" charset="0"/>
                <a:cs typeface="Times New Roman" panose="02020603050405020304" pitchFamily="18" charset="0"/>
              </a:rPr>
              <a:t>Internet Protocol version6 </a:t>
            </a:r>
            <a:r>
              <a:rPr lang="en-US" dirty="0">
                <a:latin typeface="Times New Roman" panose="02020603050405020304" pitchFamily="18" charset="0"/>
                <a:cs typeface="Times New Roman" panose="02020603050405020304" pitchFamily="18" charset="0"/>
              </a:rPr>
              <a:t>uses 128 bit address scheme and allows 2*128 addresses.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6LOWPAN:(IPv6 over Low power Wireless Personal Area Network) operates in 2.4 GHz frequency range and data transfer 250 kb/s.</a:t>
            </a:r>
            <a:r>
              <a:rPr lang="en-US" dirty="0"/>
              <a:t> </a:t>
            </a:r>
          </a:p>
        </p:txBody>
      </p:sp>
    </p:spTree>
    <p:extLst>
      <p:ext uri="{BB962C8B-B14F-4D97-AF65-F5344CB8AC3E}">
        <p14:creationId xmlns:p14="http://schemas.microsoft.com/office/powerpoint/2010/main" val="189363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 Transport Layer:</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Provides </a:t>
            </a:r>
            <a:r>
              <a:rPr lang="en-US" dirty="0">
                <a:solidFill>
                  <a:srgbClr val="FF0000"/>
                </a:solidFill>
                <a:latin typeface="Times New Roman" panose="02020603050405020304" pitchFamily="18" charset="0"/>
                <a:cs typeface="Times New Roman" panose="02020603050405020304" pitchFamily="18" charset="0"/>
              </a:rPr>
              <a:t>end-to-end message transfer </a:t>
            </a:r>
            <a:r>
              <a:rPr lang="en-US" dirty="0">
                <a:latin typeface="Times New Roman" panose="02020603050405020304" pitchFamily="18" charset="0"/>
                <a:cs typeface="Times New Roman" panose="02020603050405020304" pitchFamily="18" charset="0"/>
              </a:rPr>
              <a:t>capability independent of the underlying n/w</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Set up on </a:t>
            </a:r>
            <a:r>
              <a:rPr lang="en-US" dirty="0" smtClean="0">
                <a:solidFill>
                  <a:srgbClr val="FF0000"/>
                </a:solidFill>
                <a:latin typeface="Times New Roman" panose="02020603050405020304" pitchFamily="18" charset="0"/>
                <a:cs typeface="Times New Roman" panose="02020603050405020304" pitchFamily="18" charset="0"/>
              </a:rPr>
              <a:t>connection </a:t>
            </a:r>
            <a:r>
              <a:rPr lang="en-US" dirty="0">
                <a:solidFill>
                  <a:srgbClr val="FF0000"/>
                </a:solidFill>
                <a:latin typeface="Times New Roman" panose="02020603050405020304" pitchFamily="18" charset="0"/>
                <a:cs typeface="Times New Roman" panose="02020603050405020304" pitchFamily="18" charset="0"/>
              </a:rPr>
              <a:t>with ACK as in TCP and without ACK as in UDP.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Provides </a:t>
            </a:r>
            <a:r>
              <a:rPr lang="en-US" dirty="0">
                <a:latin typeface="Times New Roman" panose="02020603050405020304" pitchFamily="18" charset="0"/>
                <a:cs typeface="Times New Roman" panose="02020603050405020304" pitchFamily="18" charset="0"/>
              </a:rPr>
              <a:t>functions such as error </a:t>
            </a:r>
            <a:r>
              <a:rPr lang="en-US" dirty="0" smtClean="0">
                <a:latin typeface="Times New Roman" panose="02020603050405020304" pitchFamily="18" charset="0"/>
                <a:cs typeface="Times New Roman" panose="02020603050405020304" pitchFamily="18" charset="0"/>
              </a:rPr>
              <a:t>control</a:t>
            </a:r>
            <a:r>
              <a:rPr lang="en-US" dirty="0">
                <a:latin typeface="Times New Roman" panose="02020603050405020304" pitchFamily="18" charset="0"/>
                <a:cs typeface="Times New Roman" panose="02020603050405020304" pitchFamily="18" charset="0"/>
              </a:rPr>
              <a:t>, segmentation, flow control and congestion control. </a:t>
            </a:r>
          </a:p>
        </p:txBody>
      </p:sp>
    </p:spTree>
    <p:extLst>
      <p:ext uri="{BB962C8B-B14F-4D97-AF65-F5344CB8AC3E}">
        <p14:creationId xmlns:p14="http://schemas.microsoft.com/office/powerpoint/2010/main" val="1055763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Protocols:</a:t>
            </a:r>
          </a:p>
        </p:txBody>
      </p:sp>
      <p:sp>
        <p:nvSpPr>
          <p:cNvPr id="3" name="Content Placeholder 2"/>
          <p:cNvSpPr>
            <a:spLocks noGrp="1"/>
          </p:cNvSpPr>
          <p:nvPr>
            <p:ph idx="1"/>
          </p:nvPr>
        </p:nvSpPr>
        <p:spPr>
          <a:xfrm>
            <a:off x="838200" y="1350498"/>
            <a:ext cx="10515600" cy="5162844"/>
          </a:xfrm>
        </p:spPr>
        <p:txBody>
          <a:bodyPr>
            <a:normAutofit fontScale="70000" lnSpcReduction="20000"/>
          </a:bodyPr>
          <a:lstStyle/>
          <a:p>
            <a:pPr algn="just">
              <a:lnSpc>
                <a:spcPct val="170000"/>
              </a:lnSpc>
            </a:pPr>
            <a:r>
              <a:rPr lang="en-US" dirty="0" smtClean="0">
                <a:latin typeface="Times New Roman" panose="02020603050405020304" pitchFamily="18" charset="0"/>
                <a:cs typeface="Times New Roman" panose="02020603050405020304" pitchFamily="18" charset="0"/>
              </a:rPr>
              <a:t>TCP</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Transmission Control Protocol </a:t>
            </a:r>
            <a:r>
              <a:rPr lang="en-US" dirty="0">
                <a:latin typeface="Times New Roman" panose="02020603050405020304" pitchFamily="18" charset="0"/>
                <a:cs typeface="Times New Roman" panose="02020603050405020304" pitchFamily="18" charset="0"/>
              </a:rPr>
              <a:t>used by </a:t>
            </a:r>
            <a:r>
              <a:rPr lang="en-US" dirty="0">
                <a:solidFill>
                  <a:srgbClr val="FF0000"/>
                </a:solidFill>
                <a:latin typeface="Times New Roman" panose="02020603050405020304" pitchFamily="18" charset="0"/>
                <a:cs typeface="Times New Roman" panose="02020603050405020304" pitchFamily="18" charset="0"/>
              </a:rPr>
              <a:t>web browsers(along with HTTP and HTTPS), email(along with SMTP, FTP).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Connection </a:t>
            </a:r>
            <a:r>
              <a:rPr lang="en-US" dirty="0">
                <a:solidFill>
                  <a:srgbClr val="FF0000"/>
                </a:solidFill>
                <a:latin typeface="Times New Roman" panose="02020603050405020304" pitchFamily="18" charset="0"/>
                <a:cs typeface="Times New Roman" panose="02020603050405020304" pitchFamily="18" charset="0"/>
              </a:rPr>
              <a:t>oriented and stateless protocol</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IP </a:t>
            </a:r>
            <a:r>
              <a:rPr lang="en-US" dirty="0">
                <a:latin typeface="Times New Roman" panose="02020603050405020304" pitchFamily="18" charset="0"/>
                <a:cs typeface="Times New Roman" panose="02020603050405020304" pitchFamily="18" charset="0"/>
              </a:rPr>
              <a:t>Protocol deals with </a:t>
            </a:r>
            <a:r>
              <a:rPr lang="en-US" dirty="0">
                <a:solidFill>
                  <a:srgbClr val="FF0000"/>
                </a:solidFill>
                <a:latin typeface="Times New Roman" panose="02020603050405020304" pitchFamily="18" charset="0"/>
                <a:cs typeface="Times New Roman" panose="02020603050405020304" pitchFamily="18" charset="0"/>
              </a:rPr>
              <a:t>sending packets, TCP ensures reliable transmission of protocols in order.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Avoids </a:t>
            </a:r>
            <a:r>
              <a:rPr lang="en-US" dirty="0">
                <a:solidFill>
                  <a:srgbClr val="FF0000"/>
                </a:solidFill>
                <a:latin typeface="Times New Roman" panose="02020603050405020304" pitchFamily="18" charset="0"/>
                <a:cs typeface="Times New Roman" panose="02020603050405020304" pitchFamily="18" charset="0"/>
              </a:rPr>
              <a:t>n/w congestion and </a:t>
            </a:r>
            <a:r>
              <a:rPr lang="en-US" dirty="0" smtClean="0">
                <a:solidFill>
                  <a:srgbClr val="FF0000"/>
                </a:solidFill>
                <a:latin typeface="Times New Roman" panose="02020603050405020304" pitchFamily="18" charset="0"/>
                <a:cs typeface="Times New Roman" panose="02020603050405020304" pitchFamily="18" charset="0"/>
              </a:rPr>
              <a:t>congestion collapse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UDP</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User Datagram Protocol is connectionless protocol.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70000"/>
              </a:lnSpc>
            </a:pPr>
            <a:r>
              <a:rPr lang="en-US" dirty="0" smtClean="0">
                <a:latin typeface="Times New Roman" panose="02020603050405020304" pitchFamily="18" charset="0"/>
                <a:cs typeface="Times New Roman" panose="02020603050405020304" pitchFamily="18" charset="0"/>
              </a:rPr>
              <a:t>Useful </a:t>
            </a:r>
            <a:r>
              <a:rPr lang="en-US" dirty="0">
                <a:latin typeface="Times New Roman" panose="02020603050405020304" pitchFamily="18" charset="0"/>
                <a:cs typeface="Times New Roman" panose="02020603050405020304" pitchFamily="18" charset="0"/>
              </a:rPr>
              <a:t>in </a:t>
            </a:r>
            <a:r>
              <a:rPr lang="en-US" dirty="0">
                <a:solidFill>
                  <a:srgbClr val="FF0000"/>
                </a:solidFill>
                <a:latin typeface="Times New Roman" panose="02020603050405020304" pitchFamily="18" charset="0"/>
                <a:cs typeface="Times New Roman" panose="02020603050405020304" pitchFamily="18" charset="0"/>
              </a:rPr>
              <a:t>time sensitive applications, very small data units to exchange</a:t>
            </a:r>
            <a:r>
              <a:rPr lang="en-US" dirty="0" smtClean="0">
                <a:latin typeface="Times New Roman" panose="02020603050405020304" pitchFamily="18" charset="0"/>
                <a:cs typeface="Times New Roman" panose="02020603050405020304" pitchFamily="18" charset="0"/>
              </a:rPr>
              <a:t>.</a:t>
            </a:r>
          </a:p>
          <a:p>
            <a:pPr algn="just">
              <a:lnSpc>
                <a:spcPct val="17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Transaction oriented and stateless protocol. Does not provide guaranteed delivery. </a:t>
            </a:r>
          </a:p>
        </p:txBody>
      </p:sp>
    </p:spTree>
    <p:extLst>
      <p:ext uri="{BB962C8B-B14F-4D97-AF65-F5344CB8AC3E}">
        <p14:creationId xmlns:p14="http://schemas.microsoft.com/office/powerpoint/2010/main" val="16601760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 Application Layer:</a:t>
            </a:r>
          </a:p>
        </p:txBody>
      </p:sp>
      <p:sp>
        <p:nvSpPr>
          <p:cNvPr id="3" name="Content Placeholder 2"/>
          <p:cNvSpPr>
            <a:spLocks noGrp="1"/>
          </p:cNvSpPr>
          <p:nvPr>
            <p:ph idx="1"/>
          </p:nvPr>
        </p:nvSpPr>
        <p:spPr>
          <a:xfrm>
            <a:off x="964810" y="1477109"/>
            <a:ext cx="10515600" cy="5233180"/>
          </a:xfrm>
        </p:spPr>
        <p:txBody>
          <a:bodyPr>
            <a:normAutofit fontScale="77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Defines how the applications </a:t>
            </a:r>
            <a:r>
              <a:rPr lang="en-US" dirty="0">
                <a:solidFill>
                  <a:srgbClr val="FF0000"/>
                </a:solidFill>
                <a:latin typeface="Times New Roman" panose="02020603050405020304" pitchFamily="18" charset="0"/>
                <a:cs typeface="Times New Roman" panose="02020603050405020304" pitchFamily="18" charset="0"/>
              </a:rPr>
              <a:t>interface with lower layer protocols to send data over the n/w.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Enables </a:t>
            </a:r>
            <a:r>
              <a:rPr lang="en-US" dirty="0">
                <a:latin typeface="Times New Roman" panose="02020603050405020304" pitchFamily="18" charset="0"/>
                <a:cs typeface="Times New Roman" panose="02020603050405020304" pitchFamily="18" charset="0"/>
              </a:rPr>
              <a:t>process-to-process communication using ports</a:t>
            </a:r>
            <a:r>
              <a:rPr lang="en-US" dirty="0" smtClean="0"/>
              <a:t>.</a:t>
            </a:r>
          </a:p>
          <a:p>
            <a:pPr algn="just">
              <a:lnSpc>
                <a:spcPct val="150000"/>
              </a:lnSpc>
            </a:pPr>
            <a:r>
              <a:rPr lang="en-US" b="1" dirty="0">
                <a:latin typeface="Times New Roman" panose="02020603050405020304" pitchFamily="18" charset="0"/>
                <a:cs typeface="Times New Roman" panose="02020603050405020304" pitchFamily="18" charset="0"/>
              </a:rPr>
              <a:t>Protocols</a:t>
            </a:r>
            <a:r>
              <a:rPr lang="en-US" b="1" dirty="0" smtClean="0">
                <a:latin typeface="Times New Roman" panose="02020603050405020304" pitchFamily="18" charset="0"/>
                <a:cs typeface="Times New Roman" panose="02020603050405020304" pitchFamily="18" charset="0"/>
              </a:rPr>
              <a:t>:</a:t>
            </a:r>
          </a:p>
          <a:p>
            <a:pPr algn="just">
              <a:lnSpc>
                <a:spcPct val="170000"/>
              </a:lnSpc>
            </a:pPr>
            <a:r>
              <a:rPr lang="en-US" dirty="0">
                <a:solidFill>
                  <a:srgbClr val="FF0000"/>
                </a:solidFill>
                <a:latin typeface="Times New Roman" panose="02020603050405020304" pitchFamily="18" charset="0"/>
                <a:cs typeface="Times New Roman" panose="02020603050405020304" pitchFamily="18" charset="0"/>
              </a:rPr>
              <a:t>HTTP: Hyper Text Transfer Protocol </a:t>
            </a:r>
            <a:r>
              <a:rPr lang="en-US" dirty="0">
                <a:latin typeface="Times New Roman" panose="02020603050405020304" pitchFamily="18" charset="0"/>
                <a:cs typeface="Times New Roman" panose="02020603050405020304" pitchFamily="18" charset="0"/>
              </a:rPr>
              <a:t>that forms foundation of </a:t>
            </a:r>
            <a:r>
              <a:rPr lang="en-US" dirty="0">
                <a:solidFill>
                  <a:srgbClr val="FF0000"/>
                </a:solidFill>
                <a:latin typeface="Times New Roman" panose="02020603050405020304" pitchFamily="18" charset="0"/>
                <a:cs typeface="Times New Roman" panose="02020603050405020304" pitchFamily="18" charset="0"/>
              </a:rPr>
              <a:t>WWW. Follow </a:t>
            </a:r>
            <a:r>
              <a:rPr lang="en-US" dirty="0" smtClean="0">
                <a:solidFill>
                  <a:srgbClr val="FF0000"/>
                </a:solidFill>
                <a:latin typeface="Times New Roman" panose="02020603050405020304" pitchFamily="18" charset="0"/>
                <a:cs typeface="Times New Roman" panose="02020603050405020304" pitchFamily="18" charset="0"/>
              </a:rPr>
              <a:t>request response </a:t>
            </a:r>
            <a:r>
              <a:rPr lang="en-US" dirty="0">
                <a:solidFill>
                  <a:srgbClr val="FF0000"/>
                </a:solidFill>
                <a:latin typeface="Times New Roman" panose="02020603050405020304" pitchFamily="18" charset="0"/>
                <a:cs typeface="Times New Roman" panose="02020603050405020304" pitchFamily="18" charset="0"/>
              </a:rPr>
              <a:t>model Stateless protocol. </a:t>
            </a:r>
          </a:p>
          <a:p>
            <a:pPr algn="just">
              <a:lnSpc>
                <a:spcPct val="170000"/>
              </a:lnSpc>
            </a:pPr>
            <a:r>
              <a:rPr lang="en-US" dirty="0" err="1" smtClean="0">
                <a:solidFill>
                  <a:srgbClr val="FF0000"/>
                </a:solidFill>
                <a:latin typeface="Times New Roman" panose="02020603050405020304" pitchFamily="18" charset="0"/>
                <a:cs typeface="Times New Roman" panose="02020603050405020304" pitchFamily="18" charset="0"/>
              </a:rPr>
              <a:t>CoAP</a:t>
            </a:r>
            <a:r>
              <a:rPr lang="en-US" dirty="0">
                <a:solidFill>
                  <a:srgbClr val="FF0000"/>
                </a:solidFill>
                <a:latin typeface="Times New Roman" panose="02020603050405020304" pitchFamily="18" charset="0"/>
                <a:cs typeface="Times New Roman" panose="02020603050405020304" pitchFamily="18" charset="0"/>
              </a:rPr>
              <a:t>: Constrained Application Protocol </a:t>
            </a:r>
            <a:r>
              <a:rPr lang="en-US" dirty="0">
                <a:latin typeface="Times New Roman" panose="02020603050405020304" pitchFamily="18" charset="0"/>
                <a:cs typeface="Times New Roman" panose="02020603050405020304" pitchFamily="18" charset="0"/>
              </a:rPr>
              <a:t>for </a:t>
            </a:r>
            <a:r>
              <a:rPr lang="en-US" dirty="0">
                <a:solidFill>
                  <a:srgbClr val="FF0000"/>
                </a:solidFill>
                <a:latin typeface="Times New Roman" panose="02020603050405020304" pitchFamily="18" charset="0"/>
                <a:cs typeface="Times New Roman" panose="02020603050405020304" pitchFamily="18" charset="0"/>
              </a:rPr>
              <a:t>machine-to-machine(M2M) applications </a:t>
            </a:r>
            <a:r>
              <a:rPr lang="en-US" dirty="0">
                <a:latin typeface="Times New Roman" panose="02020603050405020304" pitchFamily="18" charset="0"/>
                <a:cs typeface="Times New Roman" panose="02020603050405020304" pitchFamily="18" charset="0"/>
              </a:rPr>
              <a:t>with constrained devices, constrained environment and constrained n/w. Uses client-server architecture. </a:t>
            </a:r>
          </a:p>
          <a:p>
            <a:pPr algn="just">
              <a:lnSpc>
                <a:spcPct val="150000"/>
              </a:lnSpc>
            </a:pPr>
            <a:endParaRPr lang="en-US" dirty="0"/>
          </a:p>
        </p:txBody>
      </p:sp>
    </p:spTree>
    <p:extLst>
      <p:ext uri="{BB962C8B-B14F-4D97-AF65-F5344CB8AC3E}">
        <p14:creationId xmlns:p14="http://schemas.microsoft.com/office/powerpoint/2010/main" val="2380941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Protocols</a:t>
            </a:r>
            <a:r>
              <a:rPr lang="en-US" dirty="0"/>
              <a:t>:</a:t>
            </a:r>
          </a:p>
        </p:txBody>
      </p:sp>
      <p:sp>
        <p:nvSpPr>
          <p:cNvPr id="3" name="Content Placeholder 2"/>
          <p:cNvSpPr>
            <a:spLocks noGrp="1"/>
          </p:cNvSpPr>
          <p:nvPr>
            <p:ph idx="1"/>
          </p:nvPr>
        </p:nvSpPr>
        <p:spPr>
          <a:xfrm>
            <a:off x="838200" y="1252025"/>
            <a:ext cx="10515600" cy="4924938"/>
          </a:xfrm>
        </p:spPr>
        <p:txBody>
          <a:bodyPr>
            <a:noAutofit/>
          </a:bodyPr>
          <a:lstStyle/>
          <a:p>
            <a:pPr algn="just">
              <a:lnSpc>
                <a:spcPct val="170000"/>
              </a:lnSpc>
            </a:pPr>
            <a:r>
              <a:rPr lang="en-US" sz="2400" dirty="0" smtClean="0">
                <a:solidFill>
                  <a:srgbClr val="FF0000"/>
                </a:solidFill>
                <a:latin typeface="Times New Roman" panose="02020603050405020304" pitchFamily="18" charset="0"/>
                <a:cs typeface="Times New Roman" panose="02020603050405020304" pitchFamily="18" charset="0"/>
              </a:rPr>
              <a:t>Web Socket</a:t>
            </a:r>
            <a:r>
              <a:rPr lang="en-US" sz="2400" dirty="0">
                <a:latin typeface="Times New Roman" panose="02020603050405020304" pitchFamily="18" charset="0"/>
                <a:cs typeface="Times New Roman" panose="02020603050405020304" pitchFamily="18" charset="0"/>
              </a:rPr>
              <a:t>: allows full duplex communication over a single socket connection. </a:t>
            </a:r>
          </a:p>
          <a:p>
            <a:pPr algn="just">
              <a:lnSpc>
                <a:spcPct val="170000"/>
              </a:lnSpc>
            </a:pPr>
            <a:r>
              <a:rPr lang="en-US" sz="2400" dirty="0" smtClean="0">
                <a:solidFill>
                  <a:srgbClr val="FF0000"/>
                </a:solidFill>
                <a:latin typeface="Times New Roman" panose="02020603050405020304" pitchFamily="18" charset="0"/>
                <a:cs typeface="Times New Roman" panose="02020603050405020304" pitchFamily="18" charset="0"/>
              </a:rPr>
              <a:t>MQTT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Message Queue Telemetry Transport is light weight messaging protocol based on </a:t>
            </a:r>
            <a:r>
              <a:rPr lang="en-US" sz="2400" dirty="0" smtClean="0">
                <a:latin typeface="Times New Roman" panose="02020603050405020304" pitchFamily="18" charset="0"/>
                <a:cs typeface="Times New Roman" panose="02020603050405020304" pitchFamily="18" charset="0"/>
              </a:rPr>
              <a:t>publish subscribe </a:t>
            </a:r>
            <a:r>
              <a:rPr lang="en-US" sz="2400" dirty="0">
                <a:latin typeface="Times New Roman" panose="02020603050405020304" pitchFamily="18" charset="0"/>
                <a:cs typeface="Times New Roman" panose="02020603050405020304" pitchFamily="18" charset="0"/>
              </a:rPr>
              <a:t>model. Uses client server architecture. Well suited for constrained environment. </a:t>
            </a:r>
          </a:p>
          <a:p>
            <a:pPr algn="just">
              <a:lnSpc>
                <a:spcPct val="17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XMPP:</a:t>
            </a:r>
            <a:r>
              <a:rPr lang="en-US" sz="2400" dirty="0">
                <a:latin typeface="Times New Roman" panose="02020603050405020304" pitchFamily="18" charset="0"/>
                <a:cs typeface="Times New Roman" panose="02020603050405020304" pitchFamily="18" charset="0"/>
              </a:rPr>
              <a:t> Extensible Message and Presence Protocol for real time communication and streaming XML </a:t>
            </a:r>
            <a:r>
              <a:rPr lang="en-US" sz="2400" dirty="0" smtClean="0">
                <a:latin typeface="Times New Roman" panose="02020603050405020304" pitchFamily="18" charset="0"/>
                <a:cs typeface="Times New Roman" panose="02020603050405020304" pitchFamily="18" charset="0"/>
              </a:rPr>
              <a:t>data </a:t>
            </a:r>
            <a:r>
              <a:rPr lang="en-US" sz="2400" dirty="0">
                <a:latin typeface="Times New Roman" panose="02020603050405020304" pitchFamily="18" charset="0"/>
                <a:cs typeface="Times New Roman" panose="02020603050405020304" pitchFamily="18" charset="0"/>
              </a:rPr>
              <a:t>between network entities. Support client-server and server-server communication. </a:t>
            </a:r>
          </a:p>
          <a:p>
            <a:pPr algn="just">
              <a:lnSpc>
                <a:spcPct val="170000"/>
              </a:lnSpc>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660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Protocols:</a:t>
            </a:r>
          </a:p>
        </p:txBody>
      </p:sp>
      <p:sp>
        <p:nvSpPr>
          <p:cNvPr id="3" name="Content Placeholder 2"/>
          <p:cNvSpPr>
            <a:spLocks noGrp="1"/>
          </p:cNvSpPr>
          <p:nvPr>
            <p:ph idx="1"/>
          </p:nvPr>
        </p:nvSpPr>
        <p:spPr/>
        <p:txBody>
          <a:bodyPr>
            <a:normAutofit lnSpcReduction="10000"/>
          </a:bodyPr>
          <a:lstStyle/>
          <a:p>
            <a:pPr algn="just">
              <a:lnSpc>
                <a:spcPct val="170000"/>
              </a:lnSpc>
            </a:pPr>
            <a:r>
              <a:rPr lang="en-US" dirty="0">
                <a:solidFill>
                  <a:srgbClr val="FF0000"/>
                </a:solidFill>
                <a:latin typeface="Times New Roman" panose="02020603050405020304" pitchFamily="18" charset="0"/>
                <a:cs typeface="Times New Roman" panose="02020603050405020304" pitchFamily="18" charset="0"/>
              </a:rPr>
              <a:t>DDS: Data Distribution Service </a:t>
            </a:r>
            <a:r>
              <a:rPr lang="en-US" dirty="0">
                <a:latin typeface="Times New Roman" panose="02020603050405020304" pitchFamily="18" charset="0"/>
                <a:cs typeface="Times New Roman" panose="02020603050405020304" pitchFamily="18" charset="0"/>
              </a:rPr>
              <a:t>is data centric middleware standards for device-to-device or machine-to-machine communication. Uses publish-subscribe model. </a:t>
            </a:r>
          </a:p>
          <a:p>
            <a:pPr algn="just">
              <a:lnSpc>
                <a:spcPct val="170000"/>
              </a:lnSpc>
            </a:pPr>
            <a:r>
              <a:rPr lang="en-US" dirty="0" smtClean="0">
                <a:solidFill>
                  <a:srgbClr val="FF0000"/>
                </a:solidFill>
                <a:latin typeface="Times New Roman" panose="02020603050405020304" pitchFamily="18" charset="0"/>
                <a:cs typeface="Times New Roman" panose="02020603050405020304" pitchFamily="18" charset="0"/>
              </a:rPr>
              <a:t>AMQP</a:t>
            </a:r>
            <a:r>
              <a:rPr lang="en-US" dirty="0">
                <a:solidFill>
                  <a:srgbClr val="FF0000"/>
                </a:solidFill>
                <a:latin typeface="Times New Roman" panose="02020603050405020304" pitchFamily="18" charset="0"/>
                <a:cs typeface="Times New Roman" panose="02020603050405020304" pitchFamily="18" charset="0"/>
              </a:rPr>
              <a:t>: Advanced Message Queuing Protocol </a:t>
            </a:r>
            <a:r>
              <a:rPr lang="en-US" dirty="0">
                <a:latin typeface="Times New Roman" panose="02020603050405020304" pitchFamily="18" charset="0"/>
                <a:cs typeface="Times New Roman" panose="02020603050405020304" pitchFamily="18" charset="0"/>
              </a:rPr>
              <a:t>is open application layer protocol for business </a:t>
            </a:r>
            <a:r>
              <a:rPr lang="en-US" dirty="0" smtClean="0">
                <a:latin typeface="Times New Roman" panose="02020603050405020304" pitchFamily="18" charset="0"/>
                <a:cs typeface="Times New Roman" panose="02020603050405020304" pitchFamily="18" charset="0"/>
              </a:rPr>
              <a:t>messaging</a:t>
            </a:r>
            <a:r>
              <a:rPr lang="en-US" dirty="0">
                <a:latin typeface="Times New Roman" panose="02020603050405020304" pitchFamily="18" charset="0"/>
                <a:cs typeface="Times New Roman" panose="02020603050405020304" pitchFamily="18" charset="0"/>
              </a:rPr>
              <a:t>. Supports both point-to-point and publish-subscribe model.</a:t>
            </a:r>
          </a:p>
          <a:p>
            <a:endParaRPr lang="en-US" dirty="0"/>
          </a:p>
        </p:txBody>
      </p:sp>
    </p:spTree>
    <p:extLst>
      <p:ext uri="{BB962C8B-B14F-4D97-AF65-F5344CB8AC3E}">
        <p14:creationId xmlns:p14="http://schemas.microsoft.com/office/powerpoint/2010/main" val="41765904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LOGICAL DESIGN of IoT</a:t>
            </a: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Refers </a:t>
            </a:r>
            <a:r>
              <a:rPr lang="en-US" dirty="0">
                <a:latin typeface="Times New Roman" panose="02020603050405020304" pitchFamily="18" charset="0"/>
                <a:cs typeface="Times New Roman" panose="02020603050405020304" pitchFamily="18" charset="0"/>
              </a:rPr>
              <a:t>to an abstract represent of entities and processes without going into the low level specifies of </a:t>
            </a:r>
            <a:r>
              <a:rPr lang="en-US" dirty="0" smtClean="0">
                <a:latin typeface="Times New Roman" panose="02020603050405020304" pitchFamily="18" charset="0"/>
                <a:cs typeface="Times New Roman" panose="02020603050405020304" pitchFamily="18" charset="0"/>
              </a:rPr>
              <a:t>implementation</a:t>
            </a:r>
            <a:r>
              <a:rPr lang="en-US" dirty="0">
                <a:latin typeface="Times New Roman" panose="02020603050405020304" pitchFamily="18" charset="0"/>
                <a:cs typeface="Times New Roman" panose="02020603050405020304" pitchFamily="18" charset="0"/>
              </a:rPr>
              <a:t>.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1) IoT Functional Blocks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2) IoT Communication Models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3) IoT Comm. APIs</a:t>
            </a:r>
          </a:p>
        </p:txBody>
      </p:sp>
    </p:spTree>
    <p:extLst>
      <p:ext uri="{BB962C8B-B14F-4D97-AF65-F5344CB8AC3E}">
        <p14:creationId xmlns:p14="http://schemas.microsoft.com/office/powerpoint/2010/main" val="3552151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to Embedded System</a:t>
            </a:r>
          </a:p>
        </p:txBody>
      </p:sp>
      <p:sp>
        <p:nvSpPr>
          <p:cNvPr id="3" name="Content Placeholder 2"/>
          <p:cNvSpPr>
            <a:spLocks noGrp="1"/>
          </p:cNvSpPr>
          <p:nvPr>
            <p:ph idx="1"/>
          </p:nvPr>
        </p:nvSpPr>
        <p:spPr>
          <a:xfrm>
            <a:off x="838199" y="1825624"/>
            <a:ext cx="10944497" cy="4509861"/>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Embedded </a:t>
            </a:r>
            <a:r>
              <a:rPr lang="en-US" sz="3200" b="1" dirty="0" smtClean="0">
                <a:latin typeface="Times New Roman" panose="02020603050405020304" pitchFamily="18" charset="0"/>
                <a:cs typeface="Times New Roman" panose="02020603050405020304" pitchFamily="18" charset="0"/>
              </a:rPr>
              <a:t>System</a:t>
            </a:r>
          </a:p>
          <a:p>
            <a:pPr marL="0" indent="0" algn="just">
              <a:lnSpc>
                <a:spcPct val="150000"/>
              </a:lnSpc>
              <a:buNone/>
            </a:pPr>
            <a:r>
              <a:rPr lang="en-US" sz="32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t>
            </a:r>
            <a:r>
              <a:rPr lang="en-US" dirty="0">
                <a:solidFill>
                  <a:srgbClr val="FF0000"/>
                </a:solidFill>
                <a:latin typeface="Times New Roman" panose="02020603050405020304" pitchFamily="18" charset="0"/>
                <a:cs typeface="Times New Roman" panose="02020603050405020304" pitchFamily="18" charset="0"/>
              </a:rPr>
              <a:t>Electronic/Electro mechanical system </a:t>
            </a:r>
            <a:r>
              <a:rPr lang="en-US" dirty="0">
                <a:latin typeface="Times New Roman" panose="02020603050405020304" pitchFamily="18" charset="0"/>
                <a:cs typeface="Times New Roman" panose="02020603050405020304" pitchFamily="18" charset="0"/>
              </a:rPr>
              <a:t>which is designed to </a:t>
            </a:r>
            <a:r>
              <a:rPr lang="en-US" dirty="0">
                <a:solidFill>
                  <a:srgbClr val="FF0000"/>
                </a:solidFill>
                <a:latin typeface="Times New Roman" panose="02020603050405020304" pitchFamily="18" charset="0"/>
                <a:cs typeface="Times New Roman" panose="02020603050405020304" pitchFamily="18" charset="0"/>
              </a:rPr>
              <a:t>perform a specific function </a:t>
            </a:r>
            <a:r>
              <a:rPr lang="en-US" dirty="0">
                <a:latin typeface="Times New Roman" panose="02020603050405020304" pitchFamily="18" charset="0"/>
                <a:cs typeface="Times New Roman" panose="02020603050405020304" pitchFamily="18" charset="0"/>
              </a:rPr>
              <a:t>and is a combination </a:t>
            </a:r>
            <a:r>
              <a:rPr lang="en-US" dirty="0">
                <a:solidFill>
                  <a:srgbClr val="FF0000"/>
                </a:solidFill>
                <a:latin typeface="Times New Roman" panose="02020603050405020304" pitchFamily="18" charset="0"/>
                <a:cs typeface="Times New Roman" panose="02020603050405020304" pitchFamily="18" charset="0"/>
              </a:rPr>
              <a:t>of both hardware and firmware (Software</a:t>
            </a:r>
            <a:r>
              <a:rPr lang="en-US" dirty="0" smtClean="0">
                <a:solidFill>
                  <a:srgbClr val="FF0000"/>
                </a:solidFill>
                <a:latin typeface="Times New Roman" panose="02020603050405020304" pitchFamily="18" charset="0"/>
                <a:cs typeface="Times New Roman" panose="02020603050405020304" pitchFamily="18" charset="0"/>
              </a:rPr>
              <a:t>)</a:t>
            </a: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E.g. Electronic Toys, Mobile Handsets, Washing Machines, Air Conditioners, Automotive Control Units, Set Top Box, DVD Player etc…</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28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74" y="0"/>
            <a:ext cx="10515600" cy="1325563"/>
          </a:xfrm>
        </p:spPr>
        <p:txBody>
          <a:bodyPr/>
          <a:lstStyle/>
          <a:p>
            <a:r>
              <a:rPr lang="en-US" dirty="0">
                <a:latin typeface="Times New Roman" panose="02020603050405020304" pitchFamily="18" charset="0"/>
                <a:cs typeface="Times New Roman" panose="02020603050405020304" pitchFamily="18" charset="0"/>
              </a:rPr>
              <a:t>IoT Functional Blocks:</a:t>
            </a:r>
          </a:p>
        </p:txBody>
      </p:sp>
      <p:sp>
        <p:nvSpPr>
          <p:cNvPr id="3" name="Content Placeholder 2"/>
          <p:cNvSpPr>
            <a:spLocks noGrp="1"/>
          </p:cNvSpPr>
          <p:nvPr>
            <p:ph idx="1"/>
          </p:nvPr>
        </p:nvSpPr>
        <p:spPr>
          <a:xfrm>
            <a:off x="936674" y="1055077"/>
            <a:ext cx="10515600" cy="4671720"/>
          </a:xfrm>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 Provide the system the capabilities for identification, sensing, actuation, communication and management  </a:t>
            </a: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Device</a:t>
            </a:r>
            <a:r>
              <a:rPr lang="en-US" sz="2000" dirty="0">
                <a:latin typeface="Times New Roman" panose="02020603050405020304" pitchFamily="18" charset="0"/>
                <a:cs typeface="Times New Roman" panose="02020603050405020304" pitchFamily="18" charset="0"/>
              </a:rPr>
              <a:t>: An IoT system comprises of devices that provide </a:t>
            </a:r>
            <a:r>
              <a:rPr lang="en-US" sz="2000" dirty="0">
                <a:solidFill>
                  <a:srgbClr val="FF0000"/>
                </a:solidFill>
                <a:latin typeface="Times New Roman" panose="02020603050405020304" pitchFamily="18" charset="0"/>
                <a:cs typeface="Times New Roman" panose="02020603050405020304" pitchFamily="18" charset="0"/>
              </a:rPr>
              <a:t>sensing, actuation, monitoring and control </a:t>
            </a:r>
            <a:r>
              <a:rPr lang="en-US" sz="2000" dirty="0" smtClean="0">
                <a:solidFill>
                  <a:srgbClr val="FF0000"/>
                </a:solidFill>
                <a:latin typeface="Times New Roman" panose="02020603050405020304" pitchFamily="18" charset="0"/>
                <a:cs typeface="Times New Roman" panose="02020603050405020304" pitchFamily="18" charset="0"/>
              </a:rPr>
              <a:t>functions</a:t>
            </a:r>
            <a:r>
              <a:rPr lang="en-US" sz="2000"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Communication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handles the communication for IoT system.  </a:t>
            </a:r>
          </a:p>
          <a:p>
            <a:pPr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Services:</a:t>
            </a:r>
            <a:r>
              <a:rPr lang="en-US" sz="2000" dirty="0">
                <a:latin typeface="Times New Roman" panose="02020603050405020304" pitchFamily="18" charset="0"/>
                <a:cs typeface="Times New Roman" panose="02020603050405020304" pitchFamily="18" charset="0"/>
              </a:rPr>
              <a:t> for device monitoring, device control services, data publishing services and services for </a:t>
            </a:r>
            <a:r>
              <a:rPr lang="en-US" sz="2000" dirty="0" smtClean="0">
                <a:latin typeface="Times New Roman" panose="02020603050405020304" pitchFamily="18" charset="0"/>
                <a:cs typeface="Times New Roman" panose="02020603050405020304" pitchFamily="18" charset="0"/>
              </a:rPr>
              <a:t>device </a:t>
            </a:r>
            <a:r>
              <a:rPr lang="en-US" sz="2000" dirty="0">
                <a:latin typeface="Times New Roman" panose="02020603050405020304" pitchFamily="18" charset="0"/>
                <a:cs typeface="Times New Roman" panose="02020603050405020304" pitchFamily="18" charset="0"/>
              </a:rPr>
              <a:t>discovery. </a:t>
            </a:r>
          </a:p>
          <a:p>
            <a:pPr algn="just">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Management</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Provides various functions to govern the IoT system.  </a:t>
            </a:r>
          </a:p>
          <a:p>
            <a:pPr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Security:</a:t>
            </a:r>
            <a:r>
              <a:rPr lang="en-US" sz="2000" dirty="0">
                <a:latin typeface="Times New Roman" panose="02020603050405020304" pitchFamily="18" charset="0"/>
                <a:cs typeface="Times New Roman" panose="02020603050405020304" pitchFamily="18" charset="0"/>
              </a:rPr>
              <a:t> Secures IoT system and priority functions such as authentication, authorization, message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context integrity and data security.  </a:t>
            </a:r>
          </a:p>
          <a:p>
            <a:pPr algn="just">
              <a:lnSpc>
                <a:spcPct val="150000"/>
              </a:lnSpc>
            </a:pPr>
            <a:r>
              <a:rPr lang="en-US" sz="2000" dirty="0" smtClean="0">
                <a:latin typeface="Times New Roman" panose="02020603050405020304" pitchFamily="18" charset="0"/>
                <a:cs typeface="Times New Roman" panose="02020603050405020304" pitchFamily="18" charset="0"/>
              </a:rPr>
              <a:t>Application</a:t>
            </a:r>
            <a:r>
              <a:rPr lang="en-US" sz="2000" dirty="0">
                <a:latin typeface="Times New Roman" panose="02020603050405020304" pitchFamily="18" charset="0"/>
                <a:cs typeface="Times New Roman" panose="02020603050405020304" pitchFamily="18" charset="0"/>
              </a:rPr>
              <a:t>: IoT application provide an interface that the users can use to control and monitor </a:t>
            </a:r>
            <a:r>
              <a:rPr lang="en-US" sz="2000" dirty="0" smtClean="0">
                <a:latin typeface="Times New Roman" panose="02020603050405020304" pitchFamily="18" charset="0"/>
                <a:cs typeface="Times New Roman" panose="02020603050405020304" pitchFamily="18" charset="0"/>
              </a:rPr>
              <a:t>various </a:t>
            </a:r>
            <a:r>
              <a:rPr lang="en-US" sz="2000" dirty="0">
                <a:latin typeface="Times New Roman" panose="02020603050405020304" pitchFamily="18" charset="0"/>
                <a:cs typeface="Times New Roman" panose="02020603050405020304" pitchFamily="18" charset="0"/>
              </a:rPr>
              <a:t>aspects of IoT system. </a:t>
            </a:r>
          </a:p>
        </p:txBody>
      </p:sp>
    </p:spTree>
    <p:extLst>
      <p:ext uri="{BB962C8B-B14F-4D97-AF65-F5344CB8AC3E}">
        <p14:creationId xmlns:p14="http://schemas.microsoft.com/office/powerpoint/2010/main" val="686107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Functional Blocks: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2695" y="1825625"/>
            <a:ext cx="7340528" cy="4393468"/>
          </a:xfrm>
          <a:prstGeom prst="rect">
            <a:avLst/>
          </a:prstGeom>
        </p:spPr>
      </p:pic>
    </p:spTree>
    <p:extLst>
      <p:ext uri="{BB962C8B-B14F-4D97-AF65-F5344CB8AC3E}">
        <p14:creationId xmlns:p14="http://schemas.microsoft.com/office/powerpoint/2010/main" val="16704419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Communication Models: </a:t>
            </a: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Request-Response  </a:t>
            </a:r>
          </a:p>
          <a:p>
            <a:r>
              <a:rPr lang="en-US" dirty="0">
                <a:latin typeface="Times New Roman" panose="02020603050405020304" pitchFamily="18" charset="0"/>
                <a:cs typeface="Times New Roman" panose="02020603050405020304" pitchFamily="18" charset="0"/>
              </a:rPr>
              <a:t>B) Publish-Subscribe  </a:t>
            </a:r>
          </a:p>
          <a:p>
            <a:r>
              <a:rPr lang="en-US" dirty="0">
                <a:latin typeface="Times New Roman" panose="02020603050405020304" pitchFamily="18" charset="0"/>
                <a:cs typeface="Times New Roman" panose="02020603050405020304" pitchFamily="18" charset="0"/>
              </a:rPr>
              <a:t>C)Push-Pull  </a:t>
            </a:r>
          </a:p>
          <a:p>
            <a:r>
              <a:rPr lang="en-US" dirty="0">
                <a:latin typeface="Times New Roman" panose="02020603050405020304" pitchFamily="18" charset="0"/>
                <a:cs typeface="Times New Roman" panose="02020603050405020304" pitchFamily="18" charset="0"/>
              </a:rPr>
              <a:t>D) Exclusive Pair </a:t>
            </a:r>
          </a:p>
        </p:txBody>
      </p:sp>
    </p:spTree>
    <p:extLst>
      <p:ext uri="{BB962C8B-B14F-4D97-AF65-F5344CB8AC3E}">
        <p14:creationId xmlns:p14="http://schemas.microsoft.com/office/powerpoint/2010/main" val="8096756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Request-Response </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Request-Response is a </a:t>
            </a:r>
            <a:r>
              <a:rPr lang="en-US" dirty="0">
                <a:solidFill>
                  <a:srgbClr val="FF0000"/>
                </a:solidFill>
                <a:latin typeface="Times New Roman" panose="02020603050405020304" pitchFamily="18" charset="0"/>
                <a:cs typeface="Times New Roman" panose="02020603050405020304" pitchFamily="18" charset="0"/>
              </a:rPr>
              <a:t>communication model</a:t>
            </a:r>
            <a:r>
              <a:rPr lang="en-US" dirty="0">
                <a:latin typeface="Times New Roman" panose="02020603050405020304" pitchFamily="18" charset="0"/>
                <a:cs typeface="Times New Roman" panose="02020603050405020304" pitchFamily="18" charset="0"/>
              </a:rPr>
              <a:t> in which the </a:t>
            </a:r>
            <a:r>
              <a:rPr lang="en-US" dirty="0">
                <a:solidFill>
                  <a:srgbClr val="FF0000"/>
                </a:solidFill>
                <a:latin typeface="Times New Roman" panose="02020603050405020304" pitchFamily="18" charset="0"/>
                <a:cs typeface="Times New Roman" panose="02020603050405020304" pitchFamily="18" charset="0"/>
              </a:rPr>
              <a:t>client sends requests to the server and the server responds to the requests. </a:t>
            </a:r>
            <a:endParaRPr lang="en-US"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server receives a request</a:t>
            </a:r>
            <a:r>
              <a:rPr lang="en-US" dirty="0">
                <a:latin typeface="Times New Roman" panose="02020603050405020304" pitchFamily="18" charset="0"/>
                <a:cs typeface="Times New Roman" panose="02020603050405020304" pitchFamily="18" charset="0"/>
              </a:rPr>
              <a:t>, it decides </a:t>
            </a:r>
            <a:r>
              <a:rPr lang="en-US" dirty="0">
                <a:solidFill>
                  <a:srgbClr val="FF0000"/>
                </a:solidFill>
                <a:latin typeface="Times New Roman" panose="02020603050405020304" pitchFamily="18" charset="0"/>
                <a:cs typeface="Times New Roman" panose="02020603050405020304" pitchFamily="18" charset="0"/>
              </a:rPr>
              <a:t>how to respond, fetches the data, retrieves resource representations, prepares the response, and then sends the response to the client. </a:t>
            </a:r>
          </a:p>
        </p:txBody>
      </p:sp>
    </p:spTree>
    <p:extLst>
      <p:ext uri="{BB962C8B-B14F-4D97-AF65-F5344CB8AC3E}">
        <p14:creationId xmlns:p14="http://schemas.microsoft.com/office/powerpoint/2010/main" val="16025266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Request-Response</a:t>
            </a:r>
            <a:br>
              <a:rPr lang="en-US" dirty="0" smtClean="0">
                <a:latin typeface="Times New Roman" panose="02020603050405020304" pitchFamily="18" charset="0"/>
                <a:cs typeface="Times New Roman" panose="02020603050405020304" pitchFamily="18" charset="0"/>
              </a:rPr>
            </a:br>
            <a:endParaRPr lang="en-US" dirty="0"/>
          </a:p>
        </p:txBody>
      </p:sp>
      <p:pic>
        <p:nvPicPr>
          <p:cNvPr id="4" name="Content Placeholder 3"/>
          <p:cNvPicPr>
            <a:picLocks noGrp="1" noChangeAspect="1"/>
          </p:cNvPicPr>
          <p:nvPr>
            <p:ph idx="1"/>
          </p:nvPr>
        </p:nvPicPr>
        <p:blipFill>
          <a:blip r:embed="rId2"/>
          <a:stretch>
            <a:fillRect/>
          </a:stretch>
        </p:blipFill>
        <p:spPr>
          <a:xfrm>
            <a:off x="1558176" y="2166424"/>
            <a:ext cx="8334381" cy="3792076"/>
          </a:xfrm>
          <a:prstGeom prst="rect">
            <a:avLst/>
          </a:prstGeom>
        </p:spPr>
      </p:pic>
    </p:spTree>
    <p:extLst>
      <p:ext uri="{BB962C8B-B14F-4D97-AF65-F5344CB8AC3E}">
        <p14:creationId xmlns:p14="http://schemas.microsoft.com/office/powerpoint/2010/main" val="20773169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911" y="365124"/>
            <a:ext cx="11479237" cy="6331097"/>
          </a:xfrm>
        </p:spPr>
      </p:pic>
    </p:spTree>
    <p:extLst>
      <p:ext uri="{BB962C8B-B14F-4D97-AF65-F5344CB8AC3E}">
        <p14:creationId xmlns:p14="http://schemas.microsoft.com/office/powerpoint/2010/main" val="3273632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 Publish-Subscribe communication model:</a:t>
            </a:r>
          </a:p>
        </p:txBody>
      </p:sp>
      <p:sp>
        <p:nvSpPr>
          <p:cNvPr id="3" name="Content Placeholder 2"/>
          <p:cNvSpPr>
            <a:spLocks noGrp="1"/>
          </p:cNvSpPr>
          <p:nvPr>
            <p:ph idx="1"/>
          </p:nvPr>
        </p:nvSpPr>
        <p:spPr>
          <a:xfrm>
            <a:off x="838200" y="1825625"/>
            <a:ext cx="10515600" cy="4617378"/>
          </a:xfrm>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a. Publish-Subscribe is a communication model that </a:t>
            </a:r>
            <a:r>
              <a:rPr lang="en-US" dirty="0">
                <a:solidFill>
                  <a:srgbClr val="FF0000"/>
                </a:solidFill>
                <a:latin typeface="Times New Roman" panose="02020603050405020304" pitchFamily="18" charset="0"/>
                <a:cs typeface="Times New Roman" panose="02020603050405020304" pitchFamily="18" charset="0"/>
              </a:rPr>
              <a:t>involves publishers, brokers </a:t>
            </a:r>
            <a:r>
              <a:rPr lang="en-US" dirty="0" smtClean="0">
                <a:solidFill>
                  <a:srgbClr val="FF0000"/>
                </a:solidFill>
                <a:latin typeface="Times New Roman" panose="02020603050405020304" pitchFamily="18" charset="0"/>
                <a:cs typeface="Times New Roman" panose="02020603050405020304" pitchFamily="18" charset="0"/>
              </a:rPr>
              <a:t>and consumers</a:t>
            </a:r>
            <a:r>
              <a:rPr lang="en-US" dirty="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dirty="0">
                <a:latin typeface="Times New Roman" panose="02020603050405020304" pitchFamily="18" charset="0"/>
                <a:cs typeface="Times New Roman" panose="02020603050405020304" pitchFamily="18" charset="0"/>
              </a:rPr>
              <a:t>b. Publishers are the source of data. Publishers send the </a:t>
            </a:r>
            <a:r>
              <a:rPr lang="en-US" dirty="0">
                <a:solidFill>
                  <a:srgbClr val="FF0000"/>
                </a:solidFill>
                <a:latin typeface="Times New Roman" panose="02020603050405020304" pitchFamily="18" charset="0"/>
                <a:cs typeface="Times New Roman" panose="02020603050405020304" pitchFamily="18" charset="0"/>
              </a:rPr>
              <a:t>data to the topics</a:t>
            </a:r>
            <a:r>
              <a:rPr lang="en-US" dirty="0">
                <a:latin typeface="Times New Roman" panose="02020603050405020304" pitchFamily="18" charset="0"/>
                <a:cs typeface="Times New Roman" panose="02020603050405020304" pitchFamily="18" charset="0"/>
              </a:rPr>
              <a:t> which are managed by </a:t>
            </a:r>
            <a:r>
              <a:rPr lang="en-US" dirty="0" smtClean="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broker.</a:t>
            </a:r>
            <a:r>
              <a:rPr lang="en-US" dirty="0">
                <a:latin typeface="Times New Roman" panose="02020603050405020304" pitchFamily="18" charset="0"/>
                <a:cs typeface="Times New Roman" panose="02020603050405020304" pitchFamily="18" charset="0"/>
              </a:rPr>
              <a:t> Publishers are not aware of the consumers.  </a:t>
            </a:r>
          </a:p>
          <a:p>
            <a:pPr algn="just">
              <a:lnSpc>
                <a:spcPct val="150000"/>
              </a:lnSpc>
            </a:pPr>
            <a:r>
              <a:rPr lang="en-US" dirty="0">
                <a:latin typeface="Times New Roman" panose="02020603050405020304" pitchFamily="18" charset="0"/>
                <a:cs typeface="Times New Roman" panose="02020603050405020304" pitchFamily="18" charset="0"/>
              </a:rPr>
              <a:t>c.  </a:t>
            </a:r>
            <a:r>
              <a:rPr lang="en-US" dirty="0">
                <a:solidFill>
                  <a:srgbClr val="FF0000"/>
                </a:solidFill>
                <a:latin typeface="Times New Roman" panose="02020603050405020304" pitchFamily="18" charset="0"/>
                <a:cs typeface="Times New Roman" panose="02020603050405020304" pitchFamily="18" charset="0"/>
              </a:rPr>
              <a:t>Consumers subscribe to the topics </a:t>
            </a:r>
            <a:r>
              <a:rPr lang="en-US" dirty="0">
                <a:latin typeface="Times New Roman" panose="02020603050405020304" pitchFamily="18" charset="0"/>
                <a:cs typeface="Times New Roman" panose="02020603050405020304" pitchFamily="18" charset="0"/>
              </a:rPr>
              <a:t>which are managed by the broker.  </a:t>
            </a:r>
          </a:p>
          <a:p>
            <a:pPr algn="just">
              <a:lnSpc>
                <a:spcPct val="150000"/>
              </a:lnSpc>
            </a:pPr>
            <a:r>
              <a:rPr lang="en-US" dirty="0">
                <a:latin typeface="Times New Roman" panose="02020603050405020304" pitchFamily="18" charset="0"/>
                <a:cs typeface="Times New Roman" panose="02020603050405020304" pitchFamily="18" charset="0"/>
              </a:rPr>
              <a:t>d.  When the </a:t>
            </a:r>
            <a:r>
              <a:rPr lang="en-US" dirty="0">
                <a:solidFill>
                  <a:srgbClr val="FF0000"/>
                </a:solidFill>
                <a:latin typeface="Times New Roman" panose="02020603050405020304" pitchFamily="18" charset="0"/>
                <a:cs typeface="Times New Roman" panose="02020603050405020304" pitchFamily="18" charset="0"/>
              </a:rPr>
              <a:t>broker receives data for a topic from the publisher</a:t>
            </a:r>
            <a:r>
              <a:rPr lang="en-US" dirty="0">
                <a:latin typeface="Times New Roman" panose="02020603050405020304" pitchFamily="18" charset="0"/>
                <a:cs typeface="Times New Roman" panose="02020603050405020304" pitchFamily="18" charset="0"/>
              </a:rPr>
              <a:t>, it sends the data to all the </a:t>
            </a:r>
            <a:r>
              <a:rPr lang="en-US" dirty="0" smtClean="0">
                <a:latin typeface="Times New Roman" panose="02020603050405020304" pitchFamily="18" charset="0"/>
                <a:cs typeface="Times New Roman" panose="02020603050405020304" pitchFamily="18" charset="0"/>
              </a:rPr>
              <a:t>subscribed </a:t>
            </a:r>
            <a:r>
              <a:rPr lang="en-US" dirty="0">
                <a:latin typeface="Times New Roman" panose="02020603050405020304" pitchFamily="18" charset="0"/>
                <a:cs typeface="Times New Roman" panose="02020603050405020304" pitchFamily="18" charset="0"/>
              </a:rPr>
              <a:t>consumers </a:t>
            </a:r>
          </a:p>
        </p:txBody>
      </p:sp>
    </p:spTree>
    <p:extLst>
      <p:ext uri="{BB962C8B-B14F-4D97-AF65-F5344CB8AC3E}">
        <p14:creationId xmlns:p14="http://schemas.microsoft.com/office/powerpoint/2010/main" val="1589194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 Publish-Subscribe communication model:</a:t>
            </a:r>
            <a:endParaRPr lang="en-US" dirty="0"/>
          </a:p>
        </p:txBody>
      </p:sp>
      <p:pic>
        <p:nvPicPr>
          <p:cNvPr id="4" name="Content Placeholder 3"/>
          <p:cNvPicPr>
            <a:picLocks noGrp="1" noChangeAspect="1"/>
          </p:cNvPicPr>
          <p:nvPr>
            <p:ph idx="1"/>
          </p:nvPr>
        </p:nvPicPr>
        <p:blipFill>
          <a:blip r:embed="rId2"/>
          <a:stretch>
            <a:fillRect/>
          </a:stretch>
        </p:blipFill>
        <p:spPr>
          <a:xfrm>
            <a:off x="2278966" y="1690688"/>
            <a:ext cx="7352389" cy="4385123"/>
          </a:xfrm>
          <a:prstGeom prst="rect">
            <a:avLst/>
          </a:prstGeom>
        </p:spPr>
      </p:pic>
    </p:spTree>
    <p:extLst>
      <p:ext uri="{BB962C8B-B14F-4D97-AF65-F5344CB8AC3E}">
        <p14:creationId xmlns:p14="http://schemas.microsoft.com/office/powerpoint/2010/main" val="4196544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 Push-Pull communication model: </a:t>
            </a:r>
          </a:p>
        </p:txBody>
      </p:sp>
      <p:sp>
        <p:nvSpPr>
          <p:cNvPr id="3" name="Content Placeholder 2"/>
          <p:cNvSpPr>
            <a:spLocks noGrp="1"/>
          </p:cNvSpPr>
          <p:nvPr>
            <p:ph idx="1"/>
          </p:nvPr>
        </p:nvSpPr>
        <p:spPr>
          <a:xfrm>
            <a:off x="838200" y="1589649"/>
            <a:ext cx="10515600" cy="4587314"/>
          </a:xfrm>
        </p:spPr>
        <p:txBody>
          <a:bodyPr>
            <a:normAutofit fontScale="85000" lnSpcReduction="10000"/>
          </a:bodyPr>
          <a:lstStyle/>
          <a:p>
            <a:pPr algn="just">
              <a:lnSpc>
                <a:spcPct val="150000"/>
              </a:lnSpc>
            </a:pPr>
            <a:r>
              <a:rPr lang="en-US" dirty="0">
                <a:latin typeface="Times New Roman" panose="02020603050405020304" pitchFamily="18" charset="0"/>
                <a:cs typeface="Times New Roman" panose="02020603050405020304" pitchFamily="18" charset="0"/>
              </a:rPr>
              <a:t>a. </a:t>
            </a:r>
            <a:r>
              <a:rPr lang="en-US" dirty="0">
                <a:solidFill>
                  <a:srgbClr val="FF0000"/>
                </a:solidFill>
                <a:latin typeface="Times New Roman" panose="02020603050405020304" pitchFamily="18" charset="0"/>
                <a:cs typeface="Times New Roman" panose="02020603050405020304" pitchFamily="18" charset="0"/>
              </a:rPr>
              <a:t>Push-Pull is a communication model </a:t>
            </a:r>
            <a:r>
              <a:rPr lang="en-US" dirty="0">
                <a:latin typeface="Times New Roman" panose="02020603050405020304" pitchFamily="18" charset="0"/>
                <a:cs typeface="Times New Roman" panose="02020603050405020304" pitchFamily="18" charset="0"/>
              </a:rPr>
              <a:t>in which the </a:t>
            </a:r>
            <a:r>
              <a:rPr lang="en-US" dirty="0">
                <a:solidFill>
                  <a:srgbClr val="FF0000"/>
                </a:solidFill>
                <a:latin typeface="Times New Roman" panose="02020603050405020304" pitchFamily="18" charset="0"/>
                <a:cs typeface="Times New Roman" panose="02020603050405020304" pitchFamily="18" charset="0"/>
              </a:rPr>
              <a:t>data producers push the data to queues and </a:t>
            </a:r>
            <a:r>
              <a:rPr lang="en-US" dirty="0" smtClean="0">
                <a:solidFill>
                  <a:srgbClr val="FF0000"/>
                </a:solidFill>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consumers pull the data from the queues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Producers </a:t>
            </a:r>
            <a:r>
              <a:rPr lang="en-US" dirty="0">
                <a:latin typeface="Times New Roman" panose="02020603050405020304" pitchFamily="18" charset="0"/>
                <a:cs typeface="Times New Roman" panose="02020603050405020304" pitchFamily="18" charset="0"/>
              </a:rPr>
              <a:t>do not need to be aware of </a:t>
            </a:r>
            <a:r>
              <a:rPr lang="en-US" dirty="0" smtClean="0">
                <a:latin typeface="Times New Roman" panose="02020603050405020304" pitchFamily="18" charset="0"/>
                <a:cs typeface="Times New Roman" panose="02020603050405020304" pitchFamily="18" charset="0"/>
              </a:rPr>
              <a:t>the consumers</a:t>
            </a:r>
            <a:r>
              <a:rPr lang="en-US" dirty="0">
                <a:latin typeface="Times New Roman" panose="02020603050405020304" pitchFamily="18" charset="0"/>
                <a:cs typeface="Times New Roman" panose="02020603050405020304" pitchFamily="18" charset="0"/>
              </a:rPr>
              <a:t>.  </a:t>
            </a:r>
          </a:p>
          <a:p>
            <a:pPr algn="just">
              <a:lnSpc>
                <a:spcPct val="150000"/>
              </a:lnSpc>
            </a:pPr>
            <a:r>
              <a:rPr lang="en-US" dirty="0">
                <a:latin typeface="Times New Roman" panose="02020603050405020304" pitchFamily="18" charset="0"/>
                <a:cs typeface="Times New Roman" panose="02020603050405020304" pitchFamily="18" charset="0"/>
              </a:rPr>
              <a:t>b.  Queues help in </a:t>
            </a:r>
            <a:r>
              <a:rPr lang="en-US" dirty="0">
                <a:solidFill>
                  <a:srgbClr val="FF0000"/>
                </a:solidFill>
                <a:latin typeface="Times New Roman" panose="02020603050405020304" pitchFamily="18" charset="0"/>
                <a:cs typeface="Times New Roman" panose="02020603050405020304" pitchFamily="18" charset="0"/>
              </a:rPr>
              <a:t>decoupling the messaging </a:t>
            </a:r>
            <a:r>
              <a:rPr lang="en-US" dirty="0">
                <a:latin typeface="Times New Roman" panose="02020603050405020304" pitchFamily="18" charset="0"/>
                <a:cs typeface="Times New Roman" panose="02020603050405020304" pitchFamily="18" charset="0"/>
              </a:rPr>
              <a:t>between the producers and consumers.  </a:t>
            </a:r>
          </a:p>
          <a:p>
            <a:pPr algn="just">
              <a:lnSpc>
                <a:spcPct val="150000"/>
              </a:lnSpc>
            </a:pPr>
            <a:r>
              <a:rPr lang="en-US" dirty="0">
                <a:latin typeface="Times New Roman" panose="02020603050405020304" pitchFamily="18" charset="0"/>
                <a:cs typeface="Times New Roman" panose="02020603050405020304" pitchFamily="18" charset="0"/>
              </a:rPr>
              <a:t>c. Queues also act as a buffer which helps in situations when there is a </a:t>
            </a:r>
            <a:r>
              <a:rPr lang="en-US" dirty="0">
                <a:solidFill>
                  <a:srgbClr val="FF0000"/>
                </a:solidFill>
                <a:latin typeface="Times New Roman" panose="02020603050405020304" pitchFamily="18" charset="0"/>
                <a:cs typeface="Times New Roman" panose="02020603050405020304" pitchFamily="18" charset="0"/>
              </a:rPr>
              <a:t>mismatch between the </a:t>
            </a:r>
            <a:r>
              <a:rPr lang="en-US" dirty="0" smtClean="0">
                <a:solidFill>
                  <a:srgbClr val="FF0000"/>
                </a:solidFill>
                <a:latin typeface="Times New Roman" panose="02020603050405020304" pitchFamily="18" charset="0"/>
                <a:cs typeface="Times New Roman" panose="02020603050405020304" pitchFamily="18" charset="0"/>
              </a:rPr>
              <a:t>rate </a:t>
            </a:r>
            <a:r>
              <a:rPr lang="en-US" dirty="0">
                <a:solidFill>
                  <a:srgbClr val="FF0000"/>
                </a:solidFill>
                <a:latin typeface="Times New Roman" panose="02020603050405020304" pitchFamily="18" charset="0"/>
                <a:cs typeface="Times New Roman" panose="02020603050405020304" pitchFamily="18" charset="0"/>
              </a:rPr>
              <a:t>at which the producers push data and the rate</a:t>
            </a:r>
            <a:r>
              <a:rPr lang="en-US" dirty="0">
                <a:latin typeface="Times New Roman" panose="02020603050405020304" pitchFamily="18" charset="0"/>
                <a:cs typeface="Times New Roman" panose="02020603050405020304" pitchFamily="18" charset="0"/>
              </a:rPr>
              <a:t> at which the consumers pull.</a:t>
            </a:r>
          </a:p>
        </p:txBody>
      </p:sp>
    </p:spTree>
    <p:extLst>
      <p:ext uri="{BB962C8B-B14F-4D97-AF65-F5344CB8AC3E}">
        <p14:creationId xmlns:p14="http://schemas.microsoft.com/office/powerpoint/2010/main" val="26531963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 Push-Pull communication model: </a:t>
            </a:r>
            <a:endParaRPr lang="en-US" dirty="0"/>
          </a:p>
        </p:txBody>
      </p:sp>
      <p:pic>
        <p:nvPicPr>
          <p:cNvPr id="4" name="Content Placeholder 3"/>
          <p:cNvPicPr>
            <a:picLocks noGrp="1" noChangeAspect="1"/>
          </p:cNvPicPr>
          <p:nvPr>
            <p:ph idx="1"/>
          </p:nvPr>
        </p:nvPicPr>
        <p:blipFill>
          <a:blip r:embed="rId2"/>
          <a:stretch>
            <a:fillRect/>
          </a:stretch>
        </p:blipFill>
        <p:spPr>
          <a:xfrm>
            <a:off x="1565377" y="1963091"/>
            <a:ext cx="7648962" cy="3969048"/>
          </a:xfrm>
          <a:prstGeom prst="rect">
            <a:avLst/>
          </a:prstGeom>
        </p:spPr>
      </p:pic>
    </p:spTree>
    <p:extLst>
      <p:ext uri="{BB962C8B-B14F-4D97-AF65-F5344CB8AC3E}">
        <p14:creationId xmlns:p14="http://schemas.microsoft.com/office/powerpoint/2010/main" val="161254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History of Embedded Systems:</a:t>
            </a: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Recognized Modern Embedded System: Apollo Guidance Computer (AGC)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Mass Produced Embedded System: </a:t>
            </a:r>
            <a:r>
              <a:rPr lang="en-US" dirty="0" err="1">
                <a:latin typeface="Times New Roman" panose="02020603050405020304" pitchFamily="18" charset="0"/>
                <a:cs typeface="Times New Roman" panose="02020603050405020304" pitchFamily="18" charset="0"/>
              </a:rPr>
              <a:t>Autonetics</a:t>
            </a:r>
            <a:r>
              <a:rPr lang="en-US" dirty="0">
                <a:latin typeface="Times New Roman" panose="02020603050405020304" pitchFamily="18" charset="0"/>
                <a:cs typeface="Times New Roman" panose="02020603050405020304" pitchFamily="18" charset="0"/>
              </a:rPr>
              <a:t> D-17 Guidance computer </a:t>
            </a:r>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Classification </a:t>
            </a:r>
            <a:r>
              <a:rPr lang="en-US" b="1" dirty="0">
                <a:latin typeface="Times New Roman" panose="02020603050405020304" pitchFamily="18" charset="0"/>
                <a:cs typeface="Times New Roman" panose="02020603050405020304" pitchFamily="18" charset="0"/>
              </a:rPr>
              <a:t>of Embedded Systems: </a:t>
            </a:r>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Generation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Complexity &amp; Performance Requirements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deterministic behavior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Based </a:t>
            </a:r>
            <a:r>
              <a:rPr lang="en-US" dirty="0">
                <a:latin typeface="Times New Roman" panose="02020603050405020304" pitchFamily="18" charset="0"/>
                <a:cs typeface="Times New Roman" panose="02020603050405020304" pitchFamily="18" charset="0"/>
              </a:rPr>
              <a:t>on Triggering</a:t>
            </a:r>
          </a:p>
        </p:txBody>
      </p:sp>
    </p:spTree>
    <p:extLst>
      <p:ext uri="{BB962C8B-B14F-4D97-AF65-F5344CB8AC3E}">
        <p14:creationId xmlns:p14="http://schemas.microsoft.com/office/powerpoint/2010/main" val="619190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D) Exclusive Pair communication model: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 Exclusive Pair is a </a:t>
            </a:r>
            <a:r>
              <a:rPr lang="en-US" dirty="0">
                <a:solidFill>
                  <a:srgbClr val="FF0000"/>
                </a:solidFill>
                <a:latin typeface="Times New Roman" panose="02020603050405020304" pitchFamily="18" charset="0"/>
                <a:cs typeface="Times New Roman" panose="02020603050405020304" pitchFamily="18" charset="0"/>
              </a:rPr>
              <a:t>bidirectional, fully duplex communication model </a:t>
            </a:r>
            <a:r>
              <a:rPr lang="en-US" dirty="0">
                <a:latin typeface="Times New Roman" panose="02020603050405020304" pitchFamily="18" charset="0"/>
                <a:cs typeface="Times New Roman" panose="02020603050405020304" pitchFamily="18" charset="0"/>
              </a:rPr>
              <a:t>that uses a persistent </a:t>
            </a:r>
            <a:r>
              <a:rPr lang="en-US" dirty="0" smtClean="0">
                <a:latin typeface="Times New Roman" panose="02020603050405020304" pitchFamily="18" charset="0"/>
                <a:cs typeface="Times New Roman" panose="02020603050405020304" pitchFamily="18" charset="0"/>
              </a:rPr>
              <a:t>connection </a:t>
            </a:r>
            <a:r>
              <a:rPr lang="en-US" dirty="0">
                <a:latin typeface="Times New Roman" panose="02020603050405020304" pitchFamily="18" charset="0"/>
                <a:cs typeface="Times New Roman" panose="02020603050405020304" pitchFamily="18" charset="0"/>
              </a:rPr>
              <a:t>between the client and server.  </a:t>
            </a:r>
          </a:p>
          <a:p>
            <a:pPr algn="just">
              <a:lnSpc>
                <a:spcPct val="150000"/>
              </a:lnSpc>
            </a:pPr>
            <a:r>
              <a:rPr lang="en-US" dirty="0">
                <a:latin typeface="Times New Roman" panose="02020603050405020304" pitchFamily="18" charset="0"/>
                <a:cs typeface="Times New Roman" panose="02020603050405020304" pitchFamily="18" charset="0"/>
              </a:rPr>
              <a:t>b. Once the </a:t>
            </a:r>
            <a:r>
              <a:rPr lang="en-US" dirty="0">
                <a:solidFill>
                  <a:srgbClr val="FF0000"/>
                </a:solidFill>
                <a:latin typeface="Times New Roman" panose="02020603050405020304" pitchFamily="18" charset="0"/>
                <a:cs typeface="Times New Roman" panose="02020603050405020304" pitchFamily="18" charset="0"/>
              </a:rPr>
              <a:t>connection is setup it remains open </a:t>
            </a:r>
            <a:r>
              <a:rPr lang="en-US" dirty="0">
                <a:latin typeface="Times New Roman" panose="02020603050405020304" pitchFamily="18" charset="0"/>
                <a:cs typeface="Times New Roman" panose="02020603050405020304" pitchFamily="18" charset="0"/>
              </a:rPr>
              <a:t>until the client sends a request to close the </a:t>
            </a:r>
            <a:r>
              <a:rPr lang="en-US" dirty="0" smtClean="0">
                <a:latin typeface="Times New Roman" panose="02020603050405020304" pitchFamily="18" charset="0"/>
                <a:cs typeface="Times New Roman" panose="02020603050405020304" pitchFamily="18" charset="0"/>
              </a:rPr>
              <a:t>connection</a:t>
            </a:r>
            <a:r>
              <a:rPr lang="en-US" dirty="0">
                <a:latin typeface="Times New Roman" panose="02020603050405020304" pitchFamily="18" charset="0"/>
                <a:cs typeface="Times New Roman" panose="02020603050405020304" pitchFamily="18" charset="0"/>
              </a:rPr>
              <a:t>.  </a:t>
            </a:r>
          </a:p>
          <a:p>
            <a:pPr algn="just">
              <a:lnSpc>
                <a:spcPct val="150000"/>
              </a:lnSpc>
            </a:pPr>
            <a:r>
              <a:rPr lang="en-US" dirty="0">
                <a:latin typeface="Times New Roman" panose="02020603050405020304" pitchFamily="18" charset="0"/>
                <a:cs typeface="Times New Roman" panose="02020603050405020304" pitchFamily="18" charset="0"/>
              </a:rPr>
              <a:t>c. Client and server can send messages to each other after connection setup.</a:t>
            </a:r>
          </a:p>
        </p:txBody>
      </p:sp>
    </p:spTree>
    <p:extLst>
      <p:ext uri="{BB962C8B-B14F-4D97-AF65-F5344CB8AC3E}">
        <p14:creationId xmlns:p14="http://schemas.microsoft.com/office/powerpoint/2010/main" val="41459711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 Exclusive Pair communication model:</a:t>
            </a:r>
            <a:endParaRPr lang="en-US" dirty="0"/>
          </a:p>
        </p:txBody>
      </p:sp>
      <p:pic>
        <p:nvPicPr>
          <p:cNvPr id="4" name="Content Placeholder 3"/>
          <p:cNvPicPr>
            <a:picLocks noGrp="1" noChangeAspect="1"/>
          </p:cNvPicPr>
          <p:nvPr>
            <p:ph idx="1"/>
          </p:nvPr>
        </p:nvPicPr>
        <p:blipFill>
          <a:blip r:embed="rId2"/>
          <a:stretch>
            <a:fillRect/>
          </a:stretch>
        </p:blipFill>
        <p:spPr>
          <a:xfrm>
            <a:off x="2223576" y="1986109"/>
            <a:ext cx="7969931" cy="4341937"/>
          </a:xfrm>
          <a:prstGeom prst="rect">
            <a:avLst/>
          </a:prstGeom>
        </p:spPr>
      </p:pic>
    </p:spTree>
    <p:extLst>
      <p:ext uri="{BB962C8B-B14F-4D97-AF65-F5344CB8AC3E}">
        <p14:creationId xmlns:p14="http://schemas.microsoft.com/office/powerpoint/2010/main" val="25039061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Communication APIs:</a:t>
            </a:r>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a) REST based communication APIs(Request-Response Based Model) </a:t>
            </a:r>
            <a:r>
              <a:rPr lang="en-US" dirty="0" smtClean="0">
                <a:latin typeface="Times New Roman" panose="02020603050405020304" pitchFamily="18" charset="0"/>
                <a:cs typeface="Times New Roman" panose="02020603050405020304" pitchFamily="18" charset="0"/>
              </a:rPr>
              <a:t>b)</a:t>
            </a:r>
            <a:r>
              <a:rPr lang="en-US" dirty="0" err="1" smtClean="0">
                <a:latin typeface="Times New Roman" panose="02020603050405020304" pitchFamily="18" charset="0"/>
                <a:cs typeface="Times New Roman" panose="02020603050405020304" pitchFamily="18" charset="0"/>
              </a:rPr>
              <a:t>WebSocket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based Communication APIs(Exclusive </a:t>
            </a:r>
            <a:r>
              <a:rPr lang="en-US" dirty="0" err="1">
                <a:latin typeface="Times New Roman" panose="02020603050405020304" pitchFamily="18" charset="0"/>
                <a:cs typeface="Times New Roman" panose="02020603050405020304" pitchFamily="18" charset="0"/>
              </a:rPr>
              <a:t>PairBasedModel</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78047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Request-Response model used by REST: </a:t>
            </a:r>
          </a:p>
        </p:txBody>
      </p:sp>
      <p:sp>
        <p:nvSpPr>
          <p:cNvPr id="3" name="Content Placeholder 2"/>
          <p:cNvSpPr>
            <a:spLocks noGrp="1"/>
          </p:cNvSpPr>
          <p:nvPr>
            <p:ph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REST </a:t>
            </a:r>
            <a:r>
              <a:rPr lang="en-US" dirty="0" err="1" smtClean="0">
                <a:latin typeface="Times New Roman" panose="02020603050405020304" pitchFamily="18" charset="0"/>
                <a:cs typeface="Times New Roman" panose="02020603050405020304" pitchFamily="18" charset="0"/>
              </a:rPr>
              <a:t>ful</a:t>
            </a:r>
            <a:r>
              <a:rPr lang="en-US" dirty="0" smtClean="0">
                <a:latin typeface="Times New Roman" panose="02020603050405020304" pitchFamily="18" charset="0"/>
                <a:cs typeface="Times New Roman" panose="02020603050405020304" pitchFamily="18" charset="0"/>
              </a:rPr>
              <a:t> web service </a:t>
            </a:r>
            <a:r>
              <a:rPr lang="en-US" dirty="0">
                <a:latin typeface="Times New Roman" panose="02020603050405020304" pitchFamily="18" charset="0"/>
                <a:cs typeface="Times New Roman" panose="02020603050405020304" pitchFamily="18" charset="0"/>
              </a:rPr>
              <a:t>is a collection of resources which are represented by URIs. </a:t>
            </a:r>
            <a:r>
              <a:rPr lang="en-US" dirty="0" smtClean="0">
                <a:latin typeface="Times New Roman" panose="02020603050405020304" pitchFamily="18" charset="0"/>
                <a:cs typeface="Times New Roman" panose="02020603050405020304" pitchFamily="18" charset="0"/>
              </a:rPr>
              <a:t>REST </a:t>
            </a:r>
            <a:r>
              <a:rPr lang="en-US" dirty="0" err="1" smtClean="0">
                <a:latin typeface="Times New Roman" panose="02020603050405020304" pitchFamily="18" charset="0"/>
                <a:cs typeface="Times New Roman" panose="02020603050405020304" pitchFamily="18" charset="0"/>
              </a:rPr>
              <a:t>ful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web API has a base URI(</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http://example.com/api/tasks/).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clients and requests to these URIs using the methods defined by the HTTP protocol(</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GET, PUT, POST or DELETE). A </a:t>
            </a:r>
            <a:r>
              <a:rPr lang="en-US" dirty="0" smtClean="0">
                <a:latin typeface="Times New Roman" panose="02020603050405020304" pitchFamily="18" charset="0"/>
                <a:cs typeface="Times New Roman" panose="02020603050405020304" pitchFamily="18" charset="0"/>
              </a:rPr>
              <a:t>REST </a:t>
            </a:r>
            <a:r>
              <a:rPr lang="en-US" dirty="0" err="1" smtClean="0">
                <a:latin typeface="Times New Roman" panose="02020603050405020304" pitchFamily="18" charset="0"/>
                <a:cs typeface="Times New Roman" panose="02020603050405020304" pitchFamily="18" charset="0"/>
              </a:rPr>
              <a:t>ful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web service can support various internet media types. </a:t>
            </a:r>
          </a:p>
        </p:txBody>
      </p:sp>
    </p:spTree>
    <p:extLst>
      <p:ext uri="{BB962C8B-B14F-4D97-AF65-F5344CB8AC3E}">
        <p14:creationId xmlns:p14="http://schemas.microsoft.com/office/powerpoint/2010/main" val="3659698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Request-Response model used by REST: </a:t>
            </a:r>
            <a:endParaRPr lang="en-US" dirty="0"/>
          </a:p>
        </p:txBody>
      </p:sp>
      <p:pic>
        <p:nvPicPr>
          <p:cNvPr id="4" name="Content Placeholder 3"/>
          <p:cNvPicPr>
            <a:picLocks noGrp="1" noChangeAspect="1"/>
          </p:cNvPicPr>
          <p:nvPr>
            <p:ph idx="1"/>
          </p:nvPr>
        </p:nvPicPr>
        <p:blipFill>
          <a:blip r:embed="rId2"/>
          <a:stretch>
            <a:fillRect/>
          </a:stretch>
        </p:blipFill>
        <p:spPr>
          <a:xfrm>
            <a:off x="1997613" y="1887636"/>
            <a:ext cx="6879632" cy="4428758"/>
          </a:xfrm>
          <a:prstGeom prst="rect">
            <a:avLst/>
          </a:prstGeom>
        </p:spPr>
      </p:pic>
    </p:spTree>
    <p:extLst>
      <p:ext uri="{BB962C8B-B14F-4D97-AF65-F5344CB8AC3E}">
        <p14:creationId xmlns:p14="http://schemas.microsoft.com/office/powerpoint/2010/main" val="4428839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WebSocket</a:t>
            </a:r>
            <a:r>
              <a:rPr lang="en-US" dirty="0">
                <a:latin typeface="Times New Roman" panose="02020603050405020304" pitchFamily="18" charset="0"/>
                <a:cs typeface="Times New Roman" panose="02020603050405020304" pitchFamily="18" charset="0"/>
              </a:rPr>
              <a:t> Based Communication APIs: </a:t>
            </a:r>
          </a:p>
        </p:txBody>
      </p:sp>
      <p:sp>
        <p:nvSpPr>
          <p:cNvPr id="3" name="Content Placeholder 2"/>
          <p:cNvSpPr>
            <a:spLocks noGrp="1"/>
          </p:cNvSpPr>
          <p:nvPr>
            <p:ph idx="1"/>
          </p:nvPr>
        </p:nvSpPr>
        <p:spPr/>
        <p:txBody>
          <a:bodyPr/>
          <a:lstStyle/>
          <a:p>
            <a:pPr algn="just">
              <a:lnSpc>
                <a:spcPct val="150000"/>
              </a:lnSpc>
            </a:pPr>
            <a:r>
              <a:rPr lang="en-US" dirty="0" err="1">
                <a:latin typeface="Times New Roman" panose="02020603050405020304" pitchFamily="18" charset="0"/>
                <a:cs typeface="Times New Roman" panose="02020603050405020304" pitchFamily="18" charset="0"/>
              </a:rPr>
              <a:t>WebSocket</a:t>
            </a:r>
            <a:r>
              <a:rPr lang="en-US" dirty="0">
                <a:latin typeface="Times New Roman" panose="02020603050405020304" pitchFamily="18" charset="0"/>
                <a:cs typeface="Times New Roman" panose="02020603050405020304" pitchFamily="18" charset="0"/>
              </a:rPr>
              <a:t> APIs allow </a:t>
            </a:r>
            <a:r>
              <a:rPr lang="en-US" dirty="0">
                <a:solidFill>
                  <a:srgbClr val="FF0000"/>
                </a:solidFill>
                <a:latin typeface="Times New Roman" panose="02020603050405020304" pitchFamily="18" charset="0"/>
                <a:cs typeface="Times New Roman" panose="02020603050405020304" pitchFamily="18" charset="0"/>
              </a:rPr>
              <a:t>bi-directional, full duplex communication between clients and servers.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WebSocket</a:t>
            </a:r>
            <a:r>
              <a:rPr lang="en-US" dirty="0">
                <a:latin typeface="Times New Roman" panose="02020603050405020304" pitchFamily="18" charset="0"/>
                <a:cs typeface="Times New Roman" panose="02020603050405020304" pitchFamily="18" charset="0"/>
              </a:rPr>
              <a:t> APIs follow the exclusive pair </a:t>
            </a:r>
            <a:r>
              <a:rPr lang="en-US" dirty="0" smtClean="0">
                <a:latin typeface="Times New Roman" panose="02020603050405020304" pitchFamily="18" charset="0"/>
                <a:cs typeface="Times New Roman" panose="02020603050405020304" pitchFamily="18" charset="0"/>
              </a:rPr>
              <a:t>communication 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8261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WebSocket</a:t>
            </a:r>
            <a:r>
              <a:rPr lang="en-US" dirty="0">
                <a:latin typeface="Times New Roman" panose="02020603050405020304" pitchFamily="18" charset="0"/>
                <a:cs typeface="Times New Roman" panose="02020603050405020304" pitchFamily="18" charset="0"/>
              </a:rPr>
              <a:t> Based Communication APIs: </a:t>
            </a:r>
            <a:endParaRPr lang="en-US" dirty="0"/>
          </a:p>
        </p:txBody>
      </p:sp>
      <p:pic>
        <p:nvPicPr>
          <p:cNvPr id="4" name="Content Placeholder 3"/>
          <p:cNvPicPr>
            <a:picLocks noGrp="1" noChangeAspect="1"/>
          </p:cNvPicPr>
          <p:nvPr>
            <p:ph idx="1"/>
          </p:nvPr>
        </p:nvPicPr>
        <p:blipFill>
          <a:blip r:embed="rId3"/>
          <a:stretch>
            <a:fillRect/>
          </a:stretch>
        </p:blipFill>
        <p:spPr>
          <a:xfrm>
            <a:off x="1674055" y="1690688"/>
            <a:ext cx="7174937" cy="4937139"/>
          </a:xfrm>
          <a:prstGeom prst="rect">
            <a:avLst/>
          </a:prstGeom>
        </p:spPr>
      </p:pic>
    </p:spTree>
    <p:extLst>
      <p:ext uri="{BB962C8B-B14F-4D97-AF65-F5344CB8AC3E}">
        <p14:creationId xmlns:p14="http://schemas.microsoft.com/office/powerpoint/2010/main" val="2081143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Enabling Technologies </a:t>
            </a:r>
          </a:p>
        </p:txBody>
      </p:sp>
      <p:sp>
        <p:nvSpPr>
          <p:cNvPr id="3" name="Content Placeholder 2"/>
          <p:cNvSpPr>
            <a:spLocks noGrp="1"/>
          </p:cNvSpPr>
          <p:nvPr>
            <p:ph idx="1"/>
          </p:nvPr>
        </p:nvSpPr>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IoT is enabled by several technologies including </a:t>
            </a:r>
            <a:r>
              <a:rPr lang="en-US" dirty="0">
                <a:solidFill>
                  <a:srgbClr val="FF0000"/>
                </a:solidFill>
                <a:latin typeface="Times New Roman" panose="02020603050405020304" pitchFamily="18" charset="0"/>
                <a:cs typeface="Times New Roman" panose="02020603050405020304" pitchFamily="18" charset="0"/>
              </a:rPr>
              <a:t>Wireless Sensor Networks, Cloud Computing, Big Data </a:t>
            </a:r>
            <a:endParaRPr lang="en-US"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90538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Wireless Sensor Networks </a:t>
            </a:r>
          </a:p>
        </p:txBody>
      </p:sp>
      <p:sp>
        <p:nvSpPr>
          <p:cNvPr id="3" name="Content Placeholder 2"/>
          <p:cNvSpPr>
            <a:spLocks noGrp="1"/>
          </p:cNvSpPr>
          <p:nvPr>
            <p:ph idx="1"/>
          </p:nvPr>
        </p:nvSpPr>
        <p:spPr/>
        <p:txBody>
          <a:bodyPr>
            <a:normAutofit fontScale="92500"/>
          </a:bodyPr>
          <a:lstStyle/>
          <a:p>
            <a:pPr algn="just">
              <a:lnSpc>
                <a:spcPct val="150000"/>
              </a:lnSpc>
            </a:pPr>
            <a:r>
              <a:rPr lang="en-US" dirty="0">
                <a:latin typeface="Times New Roman" panose="02020603050405020304" pitchFamily="18" charset="0"/>
                <a:cs typeface="Times New Roman" panose="02020603050405020304" pitchFamily="18" charset="0"/>
              </a:rPr>
              <a:t>A wireless sensor network comprises of distributed </a:t>
            </a:r>
            <a:r>
              <a:rPr lang="en-US" dirty="0">
                <a:solidFill>
                  <a:srgbClr val="FF0000"/>
                </a:solidFill>
                <a:latin typeface="Times New Roman" panose="02020603050405020304" pitchFamily="18" charset="0"/>
                <a:cs typeface="Times New Roman" panose="02020603050405020304" pitchFamily="18" charset="0"/>
              </a:rPr>
              <a:t>devices with sensors which are used to monitor the environmental and physical conditions</a:t>
            </a:r>
            <a:r>
              <a:rPr lang="en-US" dirty="0" smtClean="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WSN consist of </a:t>
            </a:r>
            <a:r>
              <a:rPr lang="en-US" dirty="0">
                <a:solidFill>
                  <a:srgbClr val="FF0000"/>
                </a:solidFill>
                <a:latin typeface="Times New Roman" panose="02020603050405020304" pitchFamily="18" charset="0"/>
                <a:cs typeface="Times New Roman" panose="02020603050405020304" pitchFamily="18" charset="0"/>
              </a:rPr>
              <a:t>a number of end nodes and routers and a </a:t>
            </a:r>
            <a:r>
              <a:rPr lang="en-US" dirty="0" err="1" smtClean="0">
                <a:solidFill>
                  <a:srgbClr val="FF0000"/>
                </a:solidFill>
                <a:latin typeface="Times New Roman" panose="02020603050405020304" pitchFamily="18" charset="0"/>
                <a:cs typeface="Times New Roman" panose="02020603050405020304" pitchFamily="18" charset="0"/>
              </a:rPr>
              <a:t>co-ordinator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coordinator </a:t>
            </a:r>
            <a:r>
              <a:rPr lang="en-US" dirty="0">
                <a:solidFill>
                  <a:srgbClr val="FF0000"/>
                </a:solidFill>
                <a:latin typeface="Times New Roman" panose="02020603050405020304" pitchFamily="18" charset="0"/>
                <a:cs typeface="Times New Roman" panose="02020603050405020304" pitchFamily="18" charset="0"/>
              </a:rPr>
              <a:t>collects the data from all the nodes</a:t>
            </a:r>
            <a:r>
              <a:rPr lang="en-US" dirty="0">
                <a:latin typeface="Times New Roman" panose="02020603050405020304" pitchFamily="18" charset="0"/>
                <a:cs typeface="Times New Roman" panose="02020603050405020304" pitchFamily="18" charset="0"/>
              </a:rPr>
              <a:t>. Coordinator also acts </a:t>
            </a:r>
            <a:r>
              <a:rPr lang="en-US" dirty="0">
                <a:solidFill>
                  <a:srgbClr val="FF0000"/>
                </a:solidFill>
                <a:latin typeface="Times New Roman" panose="02020603050405020304" pitchFamily="18" charset="0"/>
                <a:cs typeface="Times New Roman" panose="02020603050405020304" pitchFamily="18" charset="0"/>
              </a:rPr>
              <a:t>as a gateway that connects the WSN to the internet. </a:t>
            </a:r>
          </a:p>
        </p:txBody>
      </p:sp>
    </p:spTree>
    <p:extLst>
      <p:ext uri="{BB962C8B-B14F-4D97-AF65-F5344CB8AC3E}">
        <p14:creationId xmlns:p14="http://schemas.microsoft.com/office/powerpoint/2010/main" val="31328435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WSNs used in IoT systems </a:t>
            </a:r>
          </a:p>
        </p:txBody>
      </p:sp>
      <p:sp>
        <p:nvSpPr>
          <p:cNvPr id="3" name="Content Placeholder 2"/>
          <p:cNvSpPr>
            <a:spLocks noGrp="1"/>
          </p:cNvSpPr>
          <p:nvPr>
            <p:ph idx="1"/>
          </p:nvPr>
        </p:nvSpPr>
        <p:spPr>
          <a:xfrm>
            <a:off x="838200" y="1434906"/>
            <a:ext cx="10515600" cy="5317586"/>
          </a:xfrm>
        </p:spPr>
        <p:txBody>
          <a:bodyPr>
            <a:normAutofit fontScale="70000" lnSpcReduction="20000"/>
          </a:bodyPr>
          <a:lstStyle/>
          <a:p>
            <a:pPr algn="just">
              <a:lnSpc>
                <a:spcPct val="170000"/>
              </a:lnSpc>
            </a:pPr>
            <a:r>
              <a:rPr lang="en-US" dirty="0">
                <a:latin typeface="Times New Roman" panose="02020603050405020304" pitchFamily="18" charset="0"/>
                <a:cs typeface="Times New Roman" panose="02020603050405020304" pitchFamily="18" charset="0"/>
              </a:rPr>
              <a:t>Weather Monitoring System: in which nodes collect temp, humidity and other data, which is </a:t>
            </a:r>
            <a:r>
              <a:rPr lang="en-US" dirty="0" smtClean="0">
                <a:latin typeface="Times New Roman" panose="02020603050405020304" pitchFamily="18" charset="0"/>
                <a:cs typeface="Times New Roman" panose="02020603050405020304" pitchFamily="18" charset="0"/>
              </a:rPr>
              <a:t>aggregated </a:t>
            </a:r>
            <a:r>
              <a:rPr lang="en-US" dirty="0">
                <a:latin typeface="Times New Roman" panose="02020603050405020304" pitchFamily="18" charset="0"/>
                <a:cs typeface="Times New Roman" panose="02020603050405020304" pitchFamily="18" charset="0"/>
              </a:rPr>
              <a:t>and analyzed.  </a:t>
            </a:r>
          </a:p>
          <a:p>
            <a:pPr algn="just">
              <a:lnSpc>
                <a:spcPct val="170000"/>
              </a:lnSpc>
            </a:pPr>
            <a:r>
              <a:rPr lang="en-US" b="1" dirty="0" smtClean="0">
                <a:latin typeface="Times New Roman" panose="02020603050405020304" pitchFamily="18" charset="0"/>
                <a:cs typeface="Times New Roman" panose="02020603050405020304" pitchFamily="18" charset="0"/>
              </a:rPr>
              <a:t>Indoor </a:t>
            </a:r>
            <a:r>
              <a:rPr lang="en-US" b="1" dirty="0">
                <a:latin typeface="Times New Roman" panose="02020603050405020304" pitchFamily="18" charset="0"/>
                <a:cs typeface="Times New Roman" panose="02020603050405020304" pitchFamily="18" charset="0"/>
              </a:rPr>
              <a:t>air quality monitoring systems</a:t>
            </a:r>
            <a:r>
              <a:rPr lang="en-US" dirty="0">
                <a:latin typeface="Times New Roman" panose="02020603050405020304" pitchFamily="18" charset="0"/>
                <a:cs typeface="Times New Roman" panose="02020603050405020304" pitchFamily="18" charset="0"/>
              </a:rPr>
              <a:t>: to collect data on </a:t>
            </a:r>
            <a:r>
              <a:rPr lang="en-US" dirty="0">
                <a:solidFill>
                  <a:srgbClr val="FF0000"/>
                </a:solidFill>
                <a:latin typeface="Times New Roman" panose="02020603050405020304" pitchFamily="18" charset="0"/>
                <a:cs typeface="Times New Roman" panose="02020603050405020304" pitchFamily="18" charset="0"/>
              </a:rPr>
              <a:t>the indoor air quality and </a:t>
            </a:r>
            <a:r>
              <a:rPr lang="en-US" dirty="0" smtClean="0">
                <a:solidFill>
                  <a:srgbClr val="FF0000"/>
                </a:solidFill>
                <a:latin typeface="Times New Roman" panose="02020603050405020304" pitchFamily="18" charset="0"/>
                <a:cs typeface="Times New Roman" panose="02020603050405020304" pitchFamily="18" charset="0"/>
              </a:rPr>
              <a:t>concentration </a:t>
            </a:r>
            <a:r>
              <a:rPr lang="en-US" dirty="0">
                <a:solidFill>
                  <a:srgbClr val="FF0000"/>
                </a:solidFill>
                <a:latin typeface="Times New Roman" panose="02020603050405020304" pitchFamily="18" charset="0"/>
                <a:cs typeface="Times New Roman" panose="02020603050405020304" pitchFamily="18" charset="0"/>
              </a:rPr>
              <a:t>of various gases.  </a:t>
            </a:r>
          </a:p>
          <a:p>
            <a:pPr algn="just">
              <a:lnSpc>
                <a:spcPct val="170000"/>
              </a:lnSpc>
            </a:pPr>
            <a:r>
              <a:rPr lang="en-US" b="1" dirty="0" smtClean="0">
                <a:latin typeface="Times New Roman" panose="02020603050405020304" pitchFamily="18" charset="0"/>
                <a:cs typeface="Times New Roman" panose="02020603050405020304" pitchFamily="18" charset="0"/>
              </a:rPr>
              <a:t>Soil </a:t>
            </a:r>
            <a:r>
              <a:rPr lang="en-US" b="1" dirty="0">
                <a:latin typeface="Times New Roman" panose="02020603050405020304" pitchFamily="18" charset="0"/>
                <a:cs typeface="Times New Roman" panose="02020603050405020304" pitchFamily="18" charset="0"/>
              </a:rPr>
              <a:t>Moisture Monitoring Systems: </a:t>
            </a:r>
            <a:r>
              <a:rPr lang="en-US" dirty="0">
                <a:latin typeface="Times New Roman" panose="02020603050405020304" pitchFamily="18" charset="0"/>
                <a:cs typeface="Times New Roman" panose="02020603050405020304" pitchFamily="18" charset="0"/>
              </a:rPr>
              <a:t>to monitor soil moisture at various locations.  </a:t>
            </a:r>
          </a:p>
          <a:p>
            <a:pPr algn="just">
              <a:lnSpc>
                <a:spcPct val="170000"/>
              </a:lnSpc>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Surveillance Systems: </a:t>
            </a:r>
            <a:r>
              <a:rPr lang="en-US" dirty="0">
                <a:latin typeface="Times New Roman" panose="02020603050405020304" pitchFamily="18" charset="0"/>
                <a:cs typeface="Times New Roman" panose="02020603050405020304" pitchFamily="18" charset="0"/>
              </a:rPr>
              <a:t>use WSNs for collecting surveillance data(motion data detection).  </a:t>
            </a:r>
          </a:p>
          <a:p>
            <a:pPr algn="just">
              <a:lnSpc>
                <a:spcPct val="170000"/>
              </a:lnSpc>
            </a:pPr>
            <a:r>
              <a:rPr lang="en-US"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Smart Grids : </a:t>
            </a:r>
            <a:r>
              <a:rPr lang="en-US" dirty="0">
                <a:latin typeface="Times New Roman" panose="02020603050405020304" pitchFamily="18" charset="0"/>
                <a:cs typeface="Times New Roman" panose="02020603050405020304" pitchFamily="18" charset="0"/>
              </a:rPr>
              <a:t>use WSNs for monitoring grids at various points.  </a:t>
            </a:r>
          </a:p>
          <a:p>
            <a:pPr algn="just">
              <a:lnSpc>
                <a:spcPct val="170000"/>
              </a:lnSpc>
            </a:pPr>
            <a:r>
              <a:rPr lang="en-US" b="1" dirty="0" smtClean="0">
                <a:latin typeface="Times New Roman" panose="02020603050405020304" pitchFamily="18" charset="0"/>
                <a:cs typeface="Times New Roman" panose="02020603050405020304" pitchFamily="18" charset="0"/>
              </a:rPr>
              <a:t>Structural </a:t>
            </a:r>
            <a:r>
              <a:rPr lang="en-US" b="1" dirty="0">
                <a:latin typeface="Times New Roman" panose="02020603050405020304" pitchFamily="18" charset="0"/>
                <a:cs typeface="Times New Roman" panose="02020603050405020304" pitchFamily="18" charset="0"/>
              </a:rPr>
              <a:t>Health Monitoring Systems: </a:t>
            </a:r>
            <a:r>
              <a:rPr lang="en-US" dirty="0">
                <a:latin typeface="Times New Roman" panose="02020603050405020304" pitchFamily="18" charset="0"/>
                <a:cs typeface="Times New Roman" panose="02020603050405020304" pitchFamily="18" charset="0"/>
              </a:rPr>
              <a:t>Use WSNs to monitor the health of </a:t>
            </a:r>
            <a:r>
              <a:rPr lang="en-US" dirty="0" smtClean="0">
                <a:latin typeface="Times New Roman" panose="02020603050405020304" pitchFamily="18" charset="0"/>
                <a:cs typeface="Times New Roman" panose="02020603050405020304" pitchFamily="18" charset="0"/>
              </a:rPr>
              <a:t>structures(building</a:t>
            </a:r>
            <a:r>
              <a:rPr lang="en-US" dirty="0">
                <a:latin typeface="Times New Roman" panose="02020603050405020304" pitchFamily="18" charset="0"/>
                <a:cs typeface="Times New Roman" panose="02020603050405020304" pitchFamily="18" charset="0"/>
              </a:rPr>
              <a:t>, bridges) by collecting vibrations from sensor nodes deployed at various </a:t>
            </a:r>
            <a:r>
              <a:rPr lang="en-US" dirty="0" smtClean="0">
                <a:latin typeface="Times New Roman" panose="02020603050405020304" pitchFamily="18" charset="0"/>
                <a:cs typeface="Times New Roman" panose="02020603050405020304" pitchFamily="18" charset="0"/>
              </a:rPr>
              <a:t>points </a:t>
            </a:r>
            <a:r>
              <a:rPr lang="en-US" dirty="0">
                <a:latin typeface="Times New Roman" panose="02020603050405020304" pitchFamily="18" charset="0"/>
                <a:cs typeface="Times New Roman" panose="02020603050405020304" pitchFamily="18" charset="0"/>
              </a:rPr>
              <a:t>in the structure. </a:t>
            </a:r>
          </a:p>
        </p:txBody>
      </p:sp>
    </p:spTree>
    <p:extLst>
      <p:ext uri="{BB962C8B-B14F-4D97-AF65-F5344CB8AC3E}">
        <p14:creationId xmlns:p14="http://schemas.microsoft.com/office/powerpoint/2010/main" val="364620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Embedded Systems - Classification based on Generation</a:t>
            </a:r>
          </a:p>
        </p:txBody>
      </p:sp>
      <p:sp>
        <p:nvSpPr>
          <p:cNvPr id="3" name="Content Placeholder 2"/>
          <p:cNvSpPr>
            <a:spLocks noGrp="1"/>
          </p:cNvSpPr>
          <p:nvPr>
            <p:ph idx="1"/>
          </p:nvPr>
        </p:nvSpPr>
        <p:spPr>
          <a:xfrm>
            <a:off x="838200" y="1825625"/>
            <a:ext cx="10515600" cy="4927872"/>
          </a:xfrm>
        </p:spPr>
        <p:txBody>
          <a:bodyPr>
            <a:normAutofit fontScale="77500" lnSpcReduction="20000"/>
          </a:bodyPr>
          <a:lstStyle/>
          <a:p>
            <a:pPr algn="just">
              <a:lnSpc>
                <a:spcPct val="160000"/>
              </a:lnSpc>
            </a:pPr>
            <a:r>
              <a:rPr lang="en-US" b="1" dirty="0">
                <a:latin typeface="Times New Roman" panose="02020603050405020304" pitchFamily="18" charset="0"/>
                <a:cs typeface="Times New Roman" panose="02020603050405020304" pitchFamily="18" charset="0"/>
              </a:rPr>
              <a:t>First Generation: </a:t>
            </a:r>
            <a:r>
              <a:rPr lang="en-US" dirty="0">
                <a:latin typeface="Times New Roman" panose="02020603050405020304" pitchFamily="18" charset="0"/>
                <a:cs typeface="Times New Roman" panose="02020603050405020304" pitchFamily="18" charset="0"/>
              </a:rPr>
              <a:t>The early embedded systems built around </a:t>
            </a:r>
            <a:r>
              <a:rPr lang="en-US" dirty="0" smtClean="0">
                <a:latin typeface="Times New Roman" panose="02020603050405020304" pitchFamily="18" charset="0"/>
                <a:cs typeface="Times New Roman" panose="02020603050405020304" pitchFamily="18" charset="0"/>
              </a:rPr>
              <a:t>8 bit microprocessor like </a:t>
            </a:r>
            <a:r>
              <a:rPr lang="en-US" dirty="0">
                <a:latin typeface="Times New Roman" panose="02020603050405020304" pitchFamily="18" charset="0"/>
                <a:cs typeface="Times New Roman" panose="02020603050405020304" pitchFamily="18" charset="0"/>
              </a:rPr>
              <a:t>8085 and Z80 and </a:t>
            </a:r>
            <a:r>
              <a:rPr lang="en-US" dirty="0" smtClean="0">
                <a:latin typeface="Times New Roman" panose="02020603050405020304" pitchFamily="18" charset="0"/>
                <a:cs typeface="Times New Roman" panose="02020603050405020304" pitchFamily="18" charset="0"/>
              </a:rPr>
              <a:t>4 bit </a:t>
            </a:r>
            <a:r>
              <a:rPr lang="en-US" dirty="0">
                <a:latin typeface="Times New Roman" panose="02020603050405020304" pitchFamily="18" charset="0"/>
                <a:cs typeface="Times New Roman" panose="02020603050405020304" pitchFamily="18" charset="0"/>
              </a:rPr>
              <a:t>microcontrollers</a:t>
            </a:r>
          </a:p>
          <a:p>
            <a:pPr algn="just">
              <a:lnSpc>
                <a:spcPct val="160000"/>
              </a:lnSpc>
            </a:pPr>
            <a:r>
              <a:rPr lang="en-US" b="1" dirty="0">
                <a:latin typeface="Times New Roman" panose="02020603050405020304" pitchFamily="18" charset="0"/>
                <a:cs typeface="Times New Roman" panose="02020603050405020304" pitchFamily="18" charset="0"/>
              </a:rPr>
              <a:t>Second Generation: </a:t>
            </a:r>
            <a:r>
              <a:rPr lang="en-US" dirty="0">
                <a:latin typeface="Times New Roman" panose="02020603050405020304" pitchFamily="18" charset="0"/>
                <a:cs typeface="Times New Roman" panose="02020603050405020304" pitchFamily="18" charset="0"/>
              </a:rPr>
              <a:t>Embedded Systems built around 16bit microprocessors and </a:t>
            </a:r>
            <a:r>
              <a:rPr lang="en-US" dirty="0" smtClean="0">
                <a:latin typeface="Times New Roman" panose="02020603050405020304" pitchFamily="18" charset="0"/>
                <a:cs typeface="Times New Roman" panose="02020603050405020304" pitchFamily="18" charset="0"/>
              </a:rPr>
              <a:t>8 or </a:t>
            </a:r>
            <a:r>
              <a:rPr lang="en-US" dirty="0">
                <a:latin typeface="Times New Roman" panose="02020603050405020304" pitchFamily="18" charset="0"/>
                <a:cs typeface="Times New Roman" panose="02020603050405020304" pitchFamily="18" charset="0"/>
              </a:rPr>
              <a:t>16bit microcontrollers, following the first generation embedded systems</a:t>
            </a:r>
          </a:p>
          <a:p>
            <a:pPr algn="just">
              <a:lnSpc>
                <a:spcPct val="160000"/>
              </a:lnSpc>
            </a:pPr>
            <a:r>
              <a:rPr lang="en-US" b="1" dirty="0">
                <a:latin typeface="Times New Roman" panose="02020603050405020304" pitchFamily="18" charset="0"/>
                <a:cs typeface="Times New Roman" panose="02020603050405020304" pitchFamily="18" charset="0"/>
              </a:rPr>
              <a:t>Third Generation: </a:t>
            </a:r>
            <a:r>
              <a:rPr lang="en-US" dirty="0">
                <a:latin typeface="Times New Roman" panose="02020603050405020304" pitchFamily="18" charset="0"/>
                <a:cs typeface="Times New Roman" panose="02020603050405020304" pitchFamily="18" charset="0"/>
              </a:rPr>
              <a:t>Embedded Systems built around high performance 16/32 bit </a:t>
            </a:r>
            <a:r>
              <a:rPr lang="en-US" dirty="0" smtClean="0">
                <a:latin typeface="Times New Roman" panose="02020603050405020304" pitchFamily="18" charset="0"/>
                <a:cs typeface="Times New Roman" panose="02020603050405020304" pitchFamily="18" charset="0"/>
              </a:rPr>
              <a:t>Microprocessors/controllers</a:t>
            </a:r>
            <a:r>
              <a:rPr lang="en-US" dirty="0">
                <a:latin typeface="Times New Roman" panose="02020603050405020304" pitchFamily="18" charset="0"/>
                <a:cs typeface="Times New Roman" panose="02020603050405020304" pitchFamily="18" charset="0"/>
              </a:rPr>
              <a:t>, Application Specific Instruction set processors like </a:t>
            </a:r>
            <a:r>
              <a:rPr lang="en-US" dirty="0" smtClean="0">
                <a:latin typeface="Times New Roman" panose="02020603050405020304" pitchFamily="18" charset="0"/>
                <a:cs typeface="Times New Roman" panose="02020603050405020304" pitchFamily="18" charset="0"/>
              </a:rPr>
              <a:t>Digital </a:t>
            </a:r>
            <a:r>
              <a:rPr lang="en-US" dirty="0">
                <a:latin typeface="Times New Roman" panose="02020603050405020304" pitchFamily="18" charset="0"/>
                <a:cs typeface="Times New Roman" panose="02020603050405020304" pitchFamily="18" charset="0"/>
              </a:rPr>
              <a:t>Signal Processors (DSPs), and Application Specific Integrated Circuits </a:t>
            </a:r>
            <a:r>
              <a:rPr lang="en-US" dirty="0" smtClean="0">
                <a:latin typeface="Times New Roman" panose="02020603050405020304" pitchFamily="18" charset="0"/>
                <a:cs typeface="Times New Roman" panose="02020603050405020304" pitchFamily="18" charset="0"/>
              </a:rPr>
              <a:t>ASICs).</a:t>
            </a:r>
            <a:endParaRPr lang="en-US" dirty="0">
              <a:latin typeface="Times New Roman" panose="02020603050405020304" pitchFamily="18" charset="0"/>
              <a:cs typeface="Times New Roman" panose="02020603050405020304" pitchFamily="18" charset="0"/>
            </a:endParaRPr>
          </a:p>
          <a:p>
            <a:pPr algn="just">
              <a:lnSpc>
                <a:spcPct val="160000"/>
              </a:lnSpc>
            </a:pPr>
            <a:r>
              <a:rPr lang="en-US" b="1" dirty="0" smtClean="0">
                <a:latin typeface="Times New Roman" panose="02020603050405020304" pitchFamily="18" charset="0"/>
                <a:cs typeface="Times New Roman" panose="02020603050405020304" pitchFamily="18" charset="0"/>
              </a:rPr>
              <a:t>Fourth Generation: </a:t>
            </a:r>
            <a:r>
              <a:rPr lang="en-US" dirty="0" smtClean="0">
                <a:latin typeface="Times New Roman" panose="02020603050405020304" pitchFamily="18" charset="0"/>
                <a:cs typeface="Times New Roman" panose="02020603050405020304" pitchFamily="18" charset="0"/>
              </a:rPr>
              <a:t>Embedded </a:t>
            </a:r>
            <a:r>
              <a:rPr lang="en-US" dirty="0">
                <a:latin typeface="Times New Roman" panose="02020603050405020304" pitchFamily="18" charset="0"/>
                <a:cs typeface="Times New Roman" panose="02020603050405020304" pitchFamily="18" charset="0"/>
              </a:rPr>
              <a:t>Systems built around System on Chips (</a:t>
            </a:r>
            <a:r>
              <a:rPr lang="en-US" dirty="0" err="1">
                <a:latin typeface="Times New Roman" panose="02020603050405020304" pitchFamily="18" charset="0"/>
                <a:cs typeface="Times New Roman" panose="02020603050405020304" pitchFamily="18" charset="0"/>
              </a:rPr>
              <a:t>SoCs</a:t>
            </a:r>
            <a:r>
              <a:rPr lang="en-US" dirty="0" smtClean="0">
                <a:latin typeface="Times New Roman" panose="02020603050405020304" pitchFamily="18" charset="0"/>
                <a:cs typeface="Times New Roman" panose="02020603050405020304" pitchFamily="18" charset="0"/>
              </a:rPr>
              <a:t>),Re-configurable </a:t>
            </a:r>
            <a:r>
              <a:rPr lang="en-US" dirty="0">
                <a:latin typeface="Times New Roman" panose="02020603050405020304" pitchFamily="18" charset="0"/>
                <a:cs typeface="Times New Roman" panose="02020603050405020304" pitchFamily="18" charset="0"/>
              </a:rPr>
              <a:t>processors and multicore processors</a:t>
            </a:r>
          </a:p>
        </p:txBody>
      </p:sp>
    </p:spTree>
    <p:extLst>
      <p:ext uri="{BB962C8B-B14F-4D97-AF65-F5344CB8AC3E}">
        <p14:creationId xmlns:p14="http://schemas.microsoft.com/office/powerpoint/2010/main" val="2704139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Cloud Computing </a:t>
            </a:r>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Cloud computing is a </a:t>
            </a:r>
            <a:r>
              <a:rPr lang="en-US" dirty="0">
                <a:solidFill>
                  <a:srgbClr val="FF0000"/>
                </a:solidFill>
                <a:latin typeface="Times New Roman" panose="02020603050405020304" pitchFamily="18" charset="0"/>
                <a:cs typeface="Times New Roman" panose="02020603050405020304" pitchFamily="18" charset="0"/>
              </a:rPr>
              <a:t>transformative computing paradigm </a:t>
            </a:r>
            <a:r>
              <a:rPr lang="en-US" dirty="0">
                <a:latin typeface="Times New Roman" panose="02020603050405020304" pitchFamily="18" charset="0"/>
                <a:cs typeface="Times New Roman" panose="02020603050405020304" pitchFamily="18" charset="0"/>
              </a:rPr>
              <a:t>that involves delivering applications and services over the internet.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Cloud </a:t>
            </a:r>
            <a:r>
              <a:rPr lang="en-US" dirty="0">
                <a:latin typeface="Times New Roman" panose="02020603050405020304" pitchFamily="18" charset="0"/>
                <a:cs typeface="Times New Roman" panose="02020603050405020304" pitchFamily="18" charset="0"/>
              </a:rPr>
              <a:t>computing involves </a:t>
            </a:r>
            <a:r>
              <a:rPr lang="en-US" dirty="0">
                <a:solidFill>
                  <a:srgbClr val="FF0000"/>
                </a:solidFill>
                <a:latin typeface="Times New Roman" panose="02020603050405020304" pitchFamily="18" charset="0"/>
                <a:cs typeface="Times New Roman" panose="02020603050405020304" pitchFamily="18" charset="0"/>
              </a:rPr>
              <a:t>provisioning of computing, networking and storage resources on demand and providing these resources </a:t>
            </a:r>
            <a:r>
              <a:rPr lang="en-US" dirty="0">
                <a:latin typeface="Times New Roman" panose="02020603050405020304" pitchFamily="18" charset="0"/>
                <a:cs typeface="Times New Roman" panose="02020603050405020304" pitchFamily="18" charset="0"/>
              </a:rPr>
              <a:t>as metered services to the users, in a “pay as you go”.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Cloud </a:t>
            </a:r>
            <a:r>
              <a:rPr lang="en-US" dirty="0">
                <a:latin typeface="Times New Roman" panose="02020603050405020304" pitchFamily="18" charset="0"/>
                <a:cs typeface="Times New Roman" panose="02020603050405020304" pitchFamily="18" charset="0"/>
              </a:rPr>
              <a:t>computing resources can be provisioned on-demand by the users, without requiring interactions with the cloud service provider. The process of provisioning resources is automated. </a:t>
            </a:r>
          </a:p>
        </p:txBody>
      </p:sp>
    </p:spTree>
    <p:extLst>
      <p:ext uri="{BB962C8B-B14F-4D97-AF65-F5344CB8AC3E}">
        <p14:creationId xmlns:p14="http://schemas.microsoft.com/office/powerpoint/2010/main" val="11805149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he Impact of Cloud Computing on Web Development and App Development | by  H&amp;M Innovance LLP | Best web development company | Medium"/>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803" y="510639"/>
            <a:ext cx="8205849" cy="566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164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Cloud computing services are offered to users in different forms. </a:t>
            </a:r>
          </a:p>
        </p:txBody>
      </p:sp>
      <p:sp>
        <p:nvSpPr>
          <p:cNvPr id="3" name="Content Placeholder 2"/>
          <p:cNvSpPr>
            <a:spLocks noGrp="1"/>
          </p:cNvSpPr>
          <p:nvPr>
            <p:ph idx="1"/>
          </p:nvPr>
        </p:nvSpPr>
        <p:spPr>
          <a:xfrm>
            <a:off x="838200" y="1167618"/>
            <a:ext cx="10964594" cy="4937759"/>
          </a:xfrm>
        </p:spPr>
        <p:txBody>
          <a:bodyPr>
            <a:noAutofit/>
          </a:bodyPr>
          <a:lstStyle/>
          <a:p>
            <a:pPr algn="just">
              <a:lnSpc>
                <a:spcPct val="150000"/>
              </a:lnSpc>
            </a:pPr>
            <a:r>
              <a:rPr lang="en-US" sz="2400" dirty="0">
                <a:solidFill>
                  <a:srgbClr val="FF0000"/>
                </a:solidFill>
                <a:latin typeface="Times New Roman" panose="02020603050405020304" pitchFamily="18" charset="0"/>
                <a:cs typeface="Times New Roman" panose="02020603050405020304" pitchFamily="18" charset="0"/>
              </a:rPr>
              <a:t>Infrastructure-as-a-service(</a:t>
            </a:r>
            <a:r>
              <a:rPr lang="en-US" sz="2400" dirty="0" err="1">
                <a:solidFill>
                  <a:srgbClr val="FF0000"/>
                </a:solidFill>
                <a:latin typeface="Times New Roman" panose="02020603050405020304" pitchFamily="18" charset="0"/>
                <a:cs typeface="Times New Roman" panose="02020603050405020304" pitchFamily="18" charset="0"/>
              </a:rPr>
              <a:t>IaaS</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Provides users the ability to provision computing and </a:t>
            </a:r>
            <a:r>
              <a:rPr lang="en-US" sz="2400" dirty="0" smtClean="0">
                <a:latin typeface="Times New Roman" panose="02020603050405020304" pitchFamily="18" charset="0"/>
                <a:cs typeface="Times New Roman" panose="02020603050405020304" pitchFamily="18" charset="0"/>
              </a:rPr>
              <a:t>storage </a:t>
            </a:r>
            <a:r>
              <a:rPr lang="en-US" sz="2400" dirty="0">
                <a:latin typeface="Times New Roman" panose="02020603050405020304" pitchFamily="18" charset="0"/>
                <a:cs typeface="Times New Roman" panose="02020603050405020304" pitchFamily="18" charset="0"/>
              </a:rPr>
              <a:t>resources. These resources are provided to the users as a virtual machine instances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virtual storage.  </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Platform-as-a-Service(</a:t>
            </a:r>
            <a:r>
              <a:rPr lang="en-US" sz="2400" dirty="0" err="1">
                <a:solidFill>
                  <a:srgbClr val="FF0000"/>
                </a:solidFill>
                <a:latin typeface="Times New Roman" panose="02020603050405020304" pitchFamily="18" charset="0"/>
                <a:cs typeface="Times New Roman" panose="02020603050405020304" pitchFamily="18" charset="0"/>
              </a:rPr>
              <a:t>PaaS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Provides users the ability to develop and </a:t>
            </a:r>
            <a:r>
              <a:rPr lang="en-US" sz="2400" dirty="0" smtClean="0">
                <a:latin typeface="Times New Roman" panose="02020603050405020304" pitchFamily="18" charset="0"/>
                <a:cs typeface="Times New Roman" panose="02020603050405020304" pitchFamily="18" charset="0"/>
              </a:rPr>
              <a:t>deploy application </a:t>
            </a:r>
            <a:r>
              <a:rPr lang="en-US" sz="2400" dirty="0">
                <a:latin typeface="Times New Roman" panose="02020603050405020304" pitchFamily="18" charset="0"/>
                <a:cs typeface="Times New Roman" panose="02020603050405020304" pitchFamily="18" charset="0"/>
              </a:rPr>
              <a:t>in cloud using the </a:t>
            </a:r>
            <a:r>
              <a:rPr lang="en-US" sz="2400" dirty="0">
                <a:solidFill>
                  <a:srgbClr val="FF0000"/>
                </a:solidFill>
                <a:latin typeface="Times New Roman" panose="02020603050405020304" pitchFamily="18" charset="0"/>
                <a:cs typeface="Times New Roman" panose="02020603050405020304" pitchFamily="18" charset="0"/>
              </a:rPr>
              <a:t>development tools, APIs, software libraries and services </a:t>
            </a:r>
            <a:r>
              <a:rPr lang="en-US" sz="2400" dirty="0" smtClean="0">
                <a:solidFill>
                  <a:srgbClr val="FF0000"/>
                </a:solidFill>
                <a:latin typeface="Times New Roman" panose="02020603050405020304" pitchFamily="18" charset="0"/>
                <a:cs typeface="Times New Roman" panose="02020603050405020304" pitchFamily="18" charset="0"/>
              </a:rPr>
              <a:t>provided </a:t>
            </a:r>
            <a:r>
              <a:rPr lang="en-US" sz="2400" dirty="0">
                <a:solidFill>
                  <a:srgbClr val="FF0000"/>
                </a:solidFill>
                <a:latin typeface="Times New Roman" panose="02020603050405020304" pitchFamily="18" charset="0"/>
                <a:cs typeface="Times New Roman" panose="02020603050405020304" pitchFamily="18" charset="0"/>
              </a:rPr>
              <a:t>by the cloud service provider.  </a:t>
            </a:r>
            <a:endParaRPr lang="en-US" sz="24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Software-as-a-Service(</a:t>
            </a:r>
            <a:r>
              <a:rPr lang="en-US" sz="2400" dirty="0" err="1" smtClean="0">
                <a:solidFill>
                  <a:srgbClr val="FF0000"/>
                </a:solidFill>
                <a:latin typeface="Times New Roman" panose="02020603050405020304" pitchFamily="18" charset="0"/>
                <a:cs typeface="Times New Roman" panose="02020603050405020304" pitchFamily="18" charset="0"/>
              </a:rPr>
              <a:t>SaaS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Provides the user a complete software application or the </a:t>
            </a:r>
            <a:r>
              <a:rPr lang="en-US" sz="2400" dirty="0" smtClean="0">
                <a:latin typeface="Times New Roman" panose="02020603050405020304" pitchFamily="18" charset="0"/>
                <a:cs typeface="Times New Roman" panose="02020603050405020304" pitchFamily="18" charset="0"/>
              </a:rPr>
              <a:t>user </a:t>
            </a:r>
            <a:r>
              <a:rPr lang="en-US" sz="2400" dirty="0">
                <a:latin typeface="Times New Roman" panose="02020603050405020304" pitchFamily="18" charset="0"/>
                <a:cs typeface="Times New Roman" panose="02020603050405020304" pitchFamily="18" charset="0"/>
              </a:rPr>
              <a:t>interface to the application itself. The cloud service provider manages the underlying </a:t>
            </a:r>
            <a:r>
              <a:rPr lang="en-US" sz="2400" dirty="0" smtClean="0">
                <a:latin typeface="Times New Roman" panose="02020603050405020304" pitchFamily="18" charset="0"/>
                <a:cs typeface="Times New Roman" panose="02020603050405020304" pitchFamily="18" charset="0"/>
              </a:rPr>
              <a:t>cloud </a:t>
            </a:r>
            <a:r>
              <a:rPr lang="en-US" sz="2400" dirty="0">
                <a:latin typeface="Times New Roman" panose="02020603050405020304" pitchFamily="18" charset="0"/>
                <a:cs typeface="Times New Roman" panose="02020603050405020304" pitchFamily="18" charset="0"/>
              </a:rPr>
              <a:t>infrastructure including servers, network, operating systems, storage, and </a:t>
            </a:r>
            <a:r>
              <a:rPr lang="en-US" sz="2400" dirty="0" smtClean="0">
                <a:latin typeface="Times New Roman" panose="02020603050405020304" pitchFamily="18" charset="0"/>
                <a:cs typeface="Times New Roman" panose="02020603050405020304" pitchFamily="18" charset="0"/>
              </a:rPr>
              <a:t>application </a:t>
            </a:r>
            <a:r>
              <a:rPr lang="en-US" sz="2400" dirty="0">
                <a:latin typeface="Times New Roman" panose="02020603050405020304" pitchFamily="18" charset="0"/>
                <a:cs typeface="Times New Roman" panose="02020603050405020304" pitchFamily="18" charset="0"/>
              </a:rPr>
              <a:t>software. </a:t>
            </a:r>
          </a:p>
        </p:txBody>
      </p:sp>
    </p:spTree>
    <p:extLst>
      <p:ext uri="{BB962C8B-B14F-4D97-AF65-F5344CB8AC3E}">
        <p14:creationId xmlns:p14="http://schemas.microsoft.com/office/powerpoint/2010/main" val="12628731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Big data Analysis </a:t>
            </a:r>
          </a:p>
        </p:txBody>
      </p:sp>
      <p:sp>
        <p:nvSpPr>
          <p:cNvPr id="3" name="Content Placeholder 2"/>
          <p:cNvSpPr>
            <a:spLocks noGrp="1"/>
          </p:cNvSpPr>
          <p:nvPr>
            <p:ph idx="1"/>
          </p:nvPr>
        </p:nvSpPr>
        <p:spPr>
          <a:xfrm>
            <a:off x="838200" y="1690688"/>
            <a:ext cx="10515600" cy="4772123"/>
          </a:xfrm>
        </p:spPr>
        <p:txBody>
          <a:bodyPr>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Big data is defined as collections of </a:t>
            </a:r>
            <a:r>
              <a:rPr lang="en-US" sz="2000" dirty="0">
                <a:solidFill>
                  <a:srgbClr val="FF0000"/>
                </a:solidFill>
                <a:latin typeface="Times New Roman" panose="02020603050405020304" pitchFamily="18" charset="0"/>
                <a:cs typeface="Times New Roman" panose="02020603050405020304" pitchFamily="18" charset="0"/>
              </a:rPr>
              <a:t>data sets whose volume , velocity or variety is so larg</a:t>
            </a:r>
            <a:r>
              <a:rPr lang="en-US" sz="2000" dirty="0">
                <a:latin typeface="Times New Roman" panose="02020603050405020304" pitchFamily="18" charset="0"/>
                <a:cs typeface="Times New Roman" panose="02020603050405020304" pitchFamily="18" charset="0"/>
              </a:rPr>
              <a:t>e that it is difficult to </a:t>
            </a:r>
            <a:r>
              <a:rPr lang="en-US" sz="2000" dirty="0">
                <a:solidFill>
                  <a:srgbClr val="FF0000"/>
                </a:solidFill>
                <a:latin typeface="Times New Roman" panose="02020603050405020304" pitchFamily="18" charset="0"/>
                <a:cs typeface="Times New Roman" panose="02020603050405020304" pitchFamily="18" charset="0"/>
              </a:rPr>
              <a:t>store, manage, process and analyze the data using traditional databases and data processing tools</a:t>
            </a:r>
            <a:r>
              <a:rPr lang="en-US" sz="2000"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Sensor data generated by IoT systems. </a:t>
            </a: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Machine sensor data collected from </a:t>
            </a:r>
            <a:r>
              <a:rPr lang="en-US" sz="2000" dirty="0">
                <a:latin typeface="Times New Roman" panose="02020603050405020304" pitchFamily="18" charset="0"/>
                <a:cs typeface="Times New Roman" panose="02020603050405020304" pitchFamily="18" charset="0"/>
              </a:rPr>
              <a:t>sensors established in industrial and energy systems. </a:t>
            </a:r>
          </a:p>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Health and fitness data generated </a:t>
            </a:r>
            <a:r>
              <a:rPr lang="en-US" sz="2000" dirty="0">
                <a:latin typeface="Times New Roman" panose="02020603050405020304" pitchFamily="18" charset="0"/>
                <a:cs typeface="Times New Roman" panose="02020603050405020304" pitchFamily="18" charset="0"/>
              </a:rPr>
              <a:t>IoT devices. </a:t>
            </a:r>
          </a:p>
          <a:p>
            <a:pPr algn="just">
              <a:lnSpc>
                <a:spcPct val="150000"/>
              </a:lnSpc>
            </a:pPr>
            <a:r>
              <a:rPr lang="en-US" sz="2000" dirty="0">
                <a:latin typeface="Times New Roman" panose="02020603050405020304" pitchFamily="18" charset="0"/>
                <a:cs typeface="Times New Roman" panose="02020603050405020304" pitchFamily="18" charset="0"/>
              </a:rPr>
              <a:t> Data generated by IoT systems for location and tracking vehicles. </a:t>
            </a:r>
          </a:p>
          <a:p>
            <a:pPr algn="just">
              <a:lnSpc>
                <a:spcPct val="150000"/>
              </a:lnSpc>
            </a:pPr>
            <a:r>
              <a:rPr lang="en-US" sz="2000" dirty="0">
                <a:latin typeface="Times New Roman" panose="02020603050405020304" pitchFamily="18" charset="0"/>
                <a:cs typeface="Times New Roman" panose="02020603050405020304" pitchFamily="18" charset="0"/>
              </a:rPr>
              <a:t> Data generated by retail inventory monitoring systems.  </a:t>
            </a:r>
          </a:p>
        </p:txBody>
      </p:sp>
    </p:spTree>
    <p:extLst>
      <p:ext uri="{BB962C8B-B14F-4D97-AF65-F5344CB8AC3E}">
        <p14:creationId xmlns:p14="http://schemas.microsoft.com/office/powerpoint/2010/main" val="26025606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Big data Analysis </a:t>
            </a:r>
            <a:endParaRPr lang="en-US"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The underlying characteristics of Big Data are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Volume: </a:t>
            </a:r>
            <a:r>
              <a:rPr lang="en-US" dirty="0">
                <a:latin typeface="Times New Roman" panose="02020603050405020304" pitchFamily="18" charset="0"/>
                <a:cs typeface="Times New Roman" panose="02020603050405020304" pitchFamily="18" charset="0"/>
              </a:rPr>
              <a:t>There is </a:t>
            </a:r>
            <a:r>
              <a:rPr lang="en-US" dirty="0">
                <a:solidFill>
                  <a:srgbClr val="FF0000"/>
                </a:solidFill>
                <a:latin typeface="Times New Roman" panose="02020603050405020304" pitchFamily="18" charset="0"/>
                <a:cs typeface="Times New Roman" panose="02020603050405020304" pitchFamily="18" charset="0"/>
              </a:rPr>
              <a:t>no fixed threshold </a:t>
            </a:r>
            <a:r>
              <a:rPr lang="en-US" dirty="0">
                <a:latin typeface="Times New Roman" panose="02020603050405020304" pitchFamily="18" charset="0"/>
                <a:cs typeface="Times New Roman" panose="02020603050405020304" pitchFamily="18" charset="0"/>
              </a:rPr>
              <a:t>for the volume of data for big data. Big data is used for massive scale </a:t>
            </a:r>
            <a:r>
              <a:rPr lang="en-US" dirty="0" smtClean="0">
                <a:latin typeface="Times New Roman" panose="02020603050405020304" pitchFamily="18" charset="0"/>
                <a:cs typeface="Times New Roman" panose="02020603050405020304" pitchFamily="18" charset="0"/>
              </a:rPr>
              <a:t>data</a:t>
            </a:r>
            <a:r>
              <a:rPr lang="en-US" dirty="0">
                <a:latin typeface="Times New Roman" panose="02020603050405020304" pitchFamily="18" charset="0"/>
                <a:cs typeface="Times New Roman" panose="02020603050405020304" pitchFamily="18" charset="0"/>
              </a:rPr>
              <a:t>.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Velocity:</a:t>
            </a:r>
            <a:r>
              <a:rPr lang="en-US" dirty="0">
                <a:latin typeface="Times New Roman" panose="02020603050405020304" pitchFamily="18" charset="0"/>
                <a:cs typeface="Times New Roman" panose="02020603050405020304" pitchFamily="18" charset="0"/>
              </a:rPr>
              <a:t> Velocity is another important characteristics of </a:t>
            </a:r>
            <a:r>
              <a:rPr lang="en-US" dirty="0">
                <a:solidFill>
                  <a:srgbClr val="FF0000"/>
                </a:solidFill>
                <a:latin typeface="Times New Roman" panose="02020603050405020304" pitchFamily="18" charset="0"/>
                <a:cs typeface="Times New Roman" panose="02020603050405020304" pitchFamily="18" charset="0"/>
              </a:rPr>
              <a:t>Big Data and the primary reason for exponential </a:t>
            </a:r>
            <a:r>
              <a:rPr lang="en-US" dirty="0" smtClean="0">
                <a:solidFill>
                  <a:srgbClr val="FF0000"/>
                </a:solidFill>
                <a:latin typeface="Times New Roman" panose="02020603050405020304" pitchFamily="18" charset="0"/>
                <a:cs typeface="Times New Roman" panose="02020603050405020304" pitchFamily="18" charset="0"/>
              </a:rPr>
              <a:t>growth </a:t>
            </a:r>
            <a:r>
              <a:rPr lang="en-US" dirty="0">
                <a:solidFill>
                  <a:srgbClr val="FF0000"/>
                </a:solidFill>
                <a:latin typeface="Times New Roman" panose="02020603050405020304" pitchFamily="18" charset="0"/>
                <a:cs typeface="Times New Roman" panose="02020603050405020304" pitchFamily="18" charset="0"/>
              </a:rPr>
              <a:t>of data.  </a:t>
            </a:r>
          </a:p>
          <a:p>
            <a:pPr algn="just">
              <a:lnSpc>
                <a:spcPct val="150000"/>
              </a:lnSpc>
            </a:pPr>
            <a:r>
              <a:rPr lang="en-US" dirty="0">
                <a:solidFill>
                  <a:srgbClr val="FF0000"/>
                </a:solidFill>
                <a:latin typeface="Times New Roman" panose="02020603050405020304" pitchFamily="18" charset="0"/>
                <a:cs typeface="Times New Roman" panose="02020603050405020304" pitchFamily="18" charset="0"/>
              </a:rPr>
              <a:t>Variety: </a:t>
            </a:r>
            <a:r>
              <a:rPr lang="en-US" dirty="0">
                <a:latin typeface="Times New Roman" panose="02020603050405020304" pitchFamily="18" charset="0"/>
                <a:cs typeface="Times New Roman" panose="02020603050405020304" pitchFamily="18" charset="0"/>
              </a:rPr>
              <a:t>Variety refers to the form of data. Big data comes in different forms such as </a:t>
            </a:r>
            <a:r>
              <a:rPr lang="en-US" dirty="0">
                <a:solidFill>
                  <a:srgbClr val="FF0000"/>
                </a:solidFill>
                <a:latin typeface="Times New Roman" panose="02020603050405020304" pitchFamily="18" charset="0"/>
                <a:cs typeface="Times New Roman" panose="02020603050405020304" pitchFamily="18" charset="0"/>
              </a:rPr>
              <a:t>structured or </a:t>
            </a:r>
            <a:r>
              <a:rPr lang="en-US" dirty="0" smtClean="0">
                <a:solidFill>
                  <a:srgbClr val="FF0000"/>
                </a:solidFill>
                <a:latin typeface="Times New Roman" panose="02020603050405020304" pitchFamily="18" charset="0"/>
                <a:cs typeface="Times New Roman" panose="02020603050405020304" pitchFamily="18" charset="0"/>
              </a:rPr>
              <a:t>unstructured </a:t>
            </a:r>
            <a:r>
              <a:rPr lang="en-US" dirty="0">
                <a:solidFill>
                  <a:srgbClr val="FF0000"/>
                </a:solidFill>
                <a:latin typeface="Times New Roman" panose="02020603050405020304" pitchFamily="18" charset="0"/>
                <a:cs typeface="Times New Roman" panose="02020603050405020304" pitchFamily="18" charset="0"/>
              </a:rPr>
              <a:t>data including test data, image , audio, video and sensor data . </a:t>
            </a:r>
          </a:p>
        </p:txBody>
      </p:sp>
    </p:spTree>
    <p:extLst>
      <p:ext uri="{BB962C8B-B14F-4D97-AF65-F5344CB8AC3E}">
        <p14:creationId xmlns:p14="http://schemas.microsoft.com/office/powerpoint/2010/main" val="4708387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Communication Protocols: </a:t>
            </a: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Communication Protocols  form the </a:t>
            </a:r>
            <a:r>
              <a:rPr lang="en-US" dirty="0">
                <a:solidFill>
                  <a:srgbClr val="FF0000"/>
                </a:solidFill>
                <a:latin typeface="Times New Roman" panose="02020603050405020304" pitchFamily="18" charset="0"/>
                <a:cs typeface="Times New Roman" panose="02020603050405020304" pitchFamily="18" charset="0"/>
              </a:rPr>
              <a:t>back-bone of IoT systems </a:t>
            </a:r>
            <a:r>
              <a:rPr lang="en-US" dirty="0">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enable network connectivity and </a:t>
            </a:r>
            <a:r>
              <a:rPr lang="en-US" dirty="0" smtClean="0">
                <a:solidFill>
                  <a:srgbClr val="FF0000"/>
                </a:solidFill>
                <a:latin typeface="Times New Roman" panose="02020603050405020304" pitchFamily="18" charset="0"/>
                <a:cs typeface="Times New Roman" panose="02020603050405020304" pitchFamily="18" charset="0"/>
              </a:rPr>
              <a:t>coupling </a:t>
            </a:r>
            <a:r>
              <a:rPr lang="en-US" dirty="0">
                <a:solidFill>
                  <a:srgbClr val="FF0000"/>
                </a:solidFill>
                <a:latin typeface="Times New Roman" panose="02020603050405020304" pitchFamily="18" charset="0"/>
                <a:cs typeface="Times New Roman" panose="02020603050405020304" pitchFamily="18" charset="0"/>
              </a:rPr>
              <a:t>to applications.    </a:t>
            </a:r>
          </a:p>
          <a:p>
            <a:pPr algn="just">
              <a:lnSpc>
                <a:spcPct val="150000"/>
              </a:lnSpc>
            </a:pPr>
            <a:r>
              <a:rPr lang="en-US" dirty="0" smtClean="0">
                <a:latin typeface="Times New Roman" panose="02020603050405020304" pitchFamily="18" charset="0"/>
                <a:cs typeface="Times New Roman" panose="02020603050405020304" pitchFamily="18" charset="0"/>
              </a:rPr>
              <a:t>Allow </a:t>
            </a:r>
            <a:r>
              <a:rPr lang="en-US" dirty="0">
                <a:latin typeface="Times New Roman" panose="02020603050405020304" pitchFamily="18" charset="0"/>
                <a:cs typeface="Times New Roman" panose="02020603050405020304" pitchFamily="18" charset="0"/>
              </a:rPr>
              <a:t>devices to exchange data over network.  </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Define the </a:t>
            </a:r>
            <a:r>
              <a:rPr lang="en-US" dirty="0">
                <a:solidFill>
                  <a:srgbClr val="FF0000"/>
                </a:solidFill>
                <a:latin typeface="Times New Roman" panose="02020603050405020304" pitchFamily="18" charset="0"/>
                <a:cs typeface="Times New Roman" panose="02020603050405020304" pitchFamily="18" charset="0"/>
              </a:rPr>
              <a:t>exchange formats, data encoding addressing schemes </a:t>
            </a:r>
            <a:r>
              <a:rPr lang="en-US" dirty="0">
                <a:latin typeface="Times New Roman" panose="02020603050405020304" pitchFamily="18" charset="0"/>
                <a:cs typeface="Times New Roman" panose="02020603050405020304" pitchFamily="18" charset="0"/>
              </a:rPr>
              <a:t>for device and routing of </a:t>
            </a:r>
            <a:r>
              <a:rPr lang="en-US" dirty="0" smtClean="0">
                <a:latin typeface="Times New Roman" panose="02020603050405020304" pitchFamily="18" charset="0"/>
                <a:cs typeface="Times New Roman" panose="02020603050405020304" pitchFamily="18" charset="0"/>
              </a:rPr>
              <a:t>packets </a:t>
            </a:r>
            <a:r>
              <a:rPr lang="en-US" dirty="0">
                <a:latin typeface="Times New Roman" panose="02020603050405020304" pitchFamily="18" charset="0"/>
                <a:cs typeface="Times New Roman" panose="02020603050405020304" pitchFamily="18" charset="0"/>
              </a:rPr>
              <a:t>from source to destination.  </a:t>
            </a:r>
          </a:p>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includes </a:t>
            </a:r>
            <a:r>
              <a:rPr lang="en-US" dirty="0">
                <a:solidFill>
                  <a:srgbClr val="FF0000"/>
                </a:solidFill>
                <a:latin typeface="Times New Roman" panose="02020603050405020304" pitchFamily="18" charset="0"/>
                <a:cs typeface="Times New Roman" panose="02020603050405020304" pitchFamily="18" charset="0"/>
              </a:rPr>
              <a:t>sequence control, flow control and retransmission of lost packets. </a:t>
            </a:r>
          </a:p>
        </p:txBody>
      </p:sp>
    </p:spTree>
    <p:extLst>
      <p:ext uri="{BB962C8B-B14F-4D97-AF65-F5344CB8AC3E}">
        <p14:creationId xmlns:p14="http://schemas.microsoft.com/office/powerpoint/2010/main" val="33516488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512" y="463137"/>
            <a:ext cx="8932976" cy="5024799"/>
          </a:xfrm>
        </p:spPr>
      </p:pic>
    </p:spTree>
    <p:extLst>
      <p:ext uri="{BB962C8B-B14F-4D97-AF65-F5344CB8AC3E}">
        <p14:creationId xmlns:p14="http://schemas.microsoft.com/office/powerpoint/2010/main" val="41807289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IOT Levels and Deployment Templates. </a:t>
            </a:r>
          </a:p>
        </p:txBody>
      </p:sp>
      <p:sp>
        <p:nvSpPr>
          <p:cNvPr id="3" name="Content Placeholder 2"/>
          <p:cNvSpPr>
            <a:spLocks noGrp="1"/>
          </p:cNvSpPr>
          <p:nvPr>
            <p:ph idx="1"/>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I</a:t>
            </a:r>
            <a:r>
              <a:rPr lang="en-US" b="1" dirty="0" smtClean="0">
                <a:solidFill>
                  <a:srgbClr val="C00000"/>
                </a:solidFill>
                <a:latin typeface="Times New Roman" panose="02020603050405020304" pitchFamily="18" charset="0"/>
                <a:cs typeface="Times New Roman" panose="02020603050405020304" pitchFamily="18" charset="0"/>
              </a:rPr>
              <a:t>oT </a:t>
            </a:r>
            <a:r>
              <a:rPr lang="en-US" b="1" dirty="0">
                <a:solidFill>
                  <a:srgbClr val="C00000"/>
                </a:solidFill>
                <a:latin typeface="Times New Roman" panose="02020603050405020304" pitchFamily="18" charset="0"/>
                <a:cs typeface="Times New Roman" panose="02020603050405020304" pitchFamily="18" charset="0"/>
              </a:rPr>
              <a:t>Level-1 </a:t>
            </a:r>
            <a:endParaRPr lang="en-US" b="1" dirty="0" smtClean="0">
              <a:solidFill>
                <a:srgbClr val="C00000"/>
              </a:solidFill>
              <a:latin typeface="Times New Roman" panose="02020603050405020304" pitchFamily="18" charset="0"/>
              <a:cs typeface="Times New Roman" panose="02020603050405020304" pitchFamily="18" charset="0"/>
            </a:endParaRPr>
          </a:p>
          <a:p>
            <a:pPr lvl="1" algn="just">
              <a:lnSpc>
                <a:spcPct val="150000"/>
              </a:lnSpc>
            </a:pPr>
            <a:r>
              <a:rPr lang="en-US" dirty="0">
                <a:latin typeface="Times New Roman" panose="02020603050405020304" pitchFamily="18" charset="0"/>
                <a:cs typeface="Times New Roman" panose="02020603050405020304" pitchFamily="18" charset="0"/>
              </a:rPr>
              <a:t>Level-1 IoT systems has a </a:t>
            </a:r>
            <a:r>
              <a:rPr lang="en-US" dirty="0">
                <a:solidFill>
                  <a:srgbClr val="FF0000"/>
                </a:solidFill>
                <a:latin typeface="Times New Roman" panose="02020603050405020304" pitchFamily="18" charset="0"/>
                <a:cs typeface="Times New Roman" panose="02020603050405020304" pitchFamily="18" charset="0"/>
              </a:rPr>
              <a:t>single node that performs sensing and/or actuation</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stores data, performs analysis and host the application. </a:t>
            </a:r>
            <a:endParaRPr lang="en-US" dirty="0" smtClean="0">
              <a:solidFill>
                <a:srgbClr val="FF0000"/>
              </a:solidFill>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Suitable </a:t>
            </a:r>
            <a:r>
              <a:rPr lang="en-US" dirty="0">
                <a:latin typeface="Times New Roman" panose="02020603050405020304" pitchFamily="18" charset="0"/>
                <a:cs typeface="Times New Roman" panose="02020603050405020304" pitchFamily="18" charset="0"/>
              </a:rPr>
              <a:t>for </a:t>
            </a:r>
            <a:r>
              <a:rPr lang="en-US" dirty="0">
                <a:solidFill>
                  <a:srgbClr val="FF0000"/>
                </a:solidFill>
                <a:latin typeface="Times New Roman" panose="02020603050405020304" pitchFamily="18" charset="0"/>
                <a:cs typeface="Times New Roman" panose="02020603050405020304" pitchFamily="18" charset="0"/>
              </a:rPr>
              <a:t>modeling low cost and low complexity solutions </a:t>
            </a:r>
            <a:r>
              <a:rPr lang="en-US" dirty="0">
                <a:latin typeface="Times New Roman" panose="02020603050405020304" pitchFamily="18" charset="0"/>
                <a:cs typeface="Times New Roman" panose="02020603050405020304" pitchFamily="18" charset="0"/>
              </a:rPr>
              <a:t>where the data involved </a:t>
            </a:r>
            <a:r>
              <a:rPr lang="en-US" dirty="0">
                <a:solidFill>
                  <a:srgbClr val="FF0000"/>
                </a:solidFill>
                <a:latin typeface="Times New Roman" panose="02020603050405020304" pitchFamily="18" charset="0"/>
                <a:cs typeface="Times New Roman" panose="02020603050405020304" pitchFamily="18" charset="0"/>
              </a:rPr>
              <a:t>is not big and analysis requirement are not computationally intensive</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21431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24554" y="200048"/>
            <a:ext cx="6091311" cy="6715288"/>
          </a:xfrm>
          <a:prstGeom prst="rect">
            <a:avLst/>
          </a:prstGeom>
        </p:spPr>
      </p:pic>
    </p:spTree>
    <p:extLst>
      <p:ext uri="{BB962C8B-B14F-4D97-AF65-F5344CB8AC3E}">
        <p14:creationId xmlns:p14="http://schemas.microsoft.com/office/powerpoint/2010/main" val="21884358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383" y="-9096"/>
            <a:ext cx="5237017" cy="67814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65125"/>
            <a:ext cx="6387563" cy="4767054"/>
          </a:xfrm>
          <a:prstGeom prst="rect">
            <a:avLst/>
          </a:prstGeom>
        </p:spPr>
      </p:pic>
    </p:spTree>
    <p:extLst>
      <p:ext uri="{BB962C8B-B14F-4D97-AF65-F5344CB8AC3E}">
        <p14:creationId xmlns:p14="http://schemas.microsoft.com/office/powerpoint/2010/main" val="130905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6645</Words>
  <Application>Microsoft Office PowerPoint</Application>
  <PresentationFormat>Widescreen</PresentationFormat>
  <Paragraphs>525</Paragraphs>
  <Slides>128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128</vt:i4>
      </vt:variant>
    </vt:vector>
  </HeadingPairs>
  <TitlesOfParts>
    <vt:vector size="134" baseType="lpstr">
      <vt:lpstr>Arial</vt:lpstr>
      <vt:lpstr>Calibri</vt:lpstr>
      <vt:lpstr>Calibri Light</vt:lpstr>
      <vt:lpstr>Times New Roman</vt:lpstr>
      <vt:lpstr>Wingdings</vt:lpstr>
      <vt:lpstr>Office Theme</vt:lpstr>
      <vt:lpstr>EMBEDDED SYSTEMS &amp; IOT</vt:lpstr>
      <vt:lpstr>EMBEDDED SYSTEMS AND INTERNET OF THINGS </vt:lpstr>
      <vt:lpstr>INTRODUCTION</vt:lpstr>
      <vt:lpstr>INTRODUCTION</vt:lpstr>
      <vt:lpstr>Difference between Microprocessor and Microcontroller </vt:lpstr>
      <vt:lpstr>PowerPoint Presentation</vt:lpstr>
      <vt:lpstr>Introduction to Embedded System</vt:lpstr>
      <vt:lpstr>History of Embedded Systems:</vt:lpstr>
      <vt:lpstr>Embedded Systems - Classification based on Generation</vt:lpstr>
      <vt:lpstr>Embedded Systems - Classification based on Complexity &amp;Performance </vt:lpstr>
      <vt:lpstr>Classification Based On Deterministic Behaviour</vt:lpstr>
      <vt:lpstr>Based On Triggering</vt:lpstr>
      <vt:lpstr>Major Application Areas of Embedded Systems </vt:lpstr>
      <vt:lpstr>Purpose of Embedded Systems </vt:lpstr>
      <vt:lpstr>Purpose of Embedded Systems – Data Collection/Storage/Representation </vt:lpstr>
      <vt:lpstr>Purpose of Embedded Systems – Data Communication</vt:lpstr>
      <vt:lpstr>Purpose of Embedded Systems – Data (Signal) Processing </vt:lpstr>
      <vt:lpstr>Purpose of Embedded Systems – Monitoring </vt:lpstr>
      <vt:lpstr>Purpose of Embedded Systems – Control </vt:lpstr>
      <vt:lpstr>Purpose of Embedded Systems – Application Specific User Interface </vt:lpstr>
      <vt:lpstr>Smart’ running shoes from Adidas – The Innovative bonding of Life Style with Embedded Technology </vt:lpstr>
      <vt:lpstr>Typical Architecture of an Embedded System</vt:lpstr>
      <vt:lpstr>PowerPoint Presentation</vt:lpstr>
      <vt:lpstr>Hardware architecture</vt:lpstr>
      <vt:lpstr>Von Neumann Architecture </vt:lpstr>
      <vt:lpstr>Von Neumann Architecture </vt:lpstr>
      <vt:lpstr>Von Neumann Architecture </vt:lpstr>
      <vt:lpstr>Von Neumann Architecture </vt:lpstr>
      <vt:lpstr>Harvard Architecture </vt:lpstr>
      <vt:lpstr>Harvard Architecture </vt:lpstr>
      <vt:lpstr>Harvard Architecture </vt:lpstr>
      <vt:lpstr>Harvard Architecture </vt:lpstr>
      <vt:lpstr>Harvard Architecture </vt:lpstr>
      <vt:lpstr>EMBEDDED SOFTWARE architecture  </vt:lpstr>
      <vt:lpstr>EMBEDDED SOFTWARE</vt:lpstr>
      <vt:lpstr>Application Layer</vt:lpstr>
      <vt:lpstr>Interrupt Service Routines (ISR)</vt:lpstr>
      <vt:lpstr>Device Driver / Interface Layer</vt:lpstr>
      <vt:lpstr>Hardware Abstraction / Interface Layer</vt:lpstr>
      <vt:lpstr>Hardware Layer</vt:lpstr>
      <vt:lpstr>EMBEDDED SYSTEMS</vt:lpstr>
      <vt:lpstr>EMBEDDED SYSTEMS</vt:lpstr>
      <vt:lpstr>The Core of the Embedded Systems</vt:lpstr>
      <vt:lpstr>Embedded System Development Process</vt:lpstr>
      <vt:lpstr>Embedded System Development Process</vt:lpstr>
      <vt:lpstr>Embedded System Development Process</vt:lpstr>
      <vt:lpstr>Embedded System Development Process</vt:lpstr>
      <vt:lpstr>Internet of Things - IOT </vt:lpstr>
      <vt:lpstr>IoT architecture</vt:lpstr>
      <vt:lpstr>IoT architecture</vt:lpstr>
      <vt:lpstr>IoT architecture</vt:lpstr>
      <vt:lpstr>1)Perception/Sensing Layer:</vt:lpstr>
      <vt:lpstr>2) Network Layer:</vt:lpstr>
      <vt:lpstr>3) Processing Layer:</vt:lpstr>
      <vt:lpstr>4) Application Layer:</vt:lpstr>
      <vt:lpstr>Physical Design of IoT</vt:lpstr>
      <vt:lpstr>Generic block diagram of an IoT Device </vt:lpstr>
      <vt:lpstr>PowerPoint Presentation</vt:lpstr>
      <vt:lpstr>Generic block diagram of an IoT Device </vt:lpstr>
      <vt:lpstr>IoT Protocols:</vt:lpstr>
      <vt:lpstr>Protocols: </vt:lpstr>
      <vt:lpstr>b) Network/Internet Layer:</vt:lpstr>
      <vt:lpstr>Protocols:</vt:lpstr>
      <vt:lpstr>c) Transport Layer:</vt:lpstr>
      <vt:lpstr>Protocols:</vt:lpstr>
      <vt:lpstr>d) Application Layer:</vt:lpstr>
      <vt:lpstr>Protocols:</vt:lpstr>
      <vt:lpstr>Protocols:</vt:lpstr>
      <vt:lpstr>LOGICAL DESIGN of IoT</vt:lpstr>
      <vt:lpstr>IoT Functional Blocks:</vt:lpstr>
      <vt:lpstr>IoT Functional Blocks:</vt:lpstr>
      <vt:lpstr>IoT Communication Models: </vt:lpstr>
      <vt:lpstr>Request-Response </vt:lpstr>
      <vt:lpstr>Request-Response </vt:lpstr>
      <vt:lpstr>PowerPoint Presentation</vt:lpstr>
      <vt:lpstr>B) Publish-Subscribe communication model:</vt:lpstr>
      <vt:lpstr>B) Publish-Subscribe communication model:</vt:lpstr>
      <vt:lpstr>C) Push-Pull communication model: </vt:lpstr>
      <vt:lpstr>C) Push-Pull communication model: </vt:lpstr>
      <vt:lpstr>D) Exclusive Pair communication model:</vt:lpstr>
      <vt:lpstr>D) Exclusive Pair communication model:</vt:lpstr>
      <vt:lpstr>3)IoT Communication APIs:</vt:lpstr>
      <vt:lpstr>Request-Response model used by REST: </vt:lpstr>
      <vt:lpstr>Request-Response model used by REST: </vt:lpstr>
      <vt:lpstr>b) WebSocket Based Communication APIs: </vt:lpstr>
      <vt:lpstr>b) WebSocket Based Communication APIs: </vt:lpstr>
      <vt:lpstr>IoT Enabling Technologies </vt:lpstr>
      <vt:lpstr>Wireless Sensor Networks </vt:lpstr>
      <vt:lpstr>WSNs used in IoT systems </vt:lpstr>
      <vt:lpstr>Cloud Computing </vt:lpstr>
      <vt:lpstr>PowerPoint Presentation</vt:lpstr>
      <vt:lpstr>Cloud computing services are offered to users in different forms. </vt:lpstr>
      <vt:lpstr>Big data Analysis </vt:lpstr>
      <vt:lpstr>Big data Analysis </vt:lpstr>
      <vt:lpstr>Communication Protocols: </vt:lpstr>
      <vt:lpstr>PowerPoint Presentation</vt:lpstr>
      <vt:lpstr>IOT Levels and Deployment Templates. </vt:lpstr>
      <vt:lpstr>PowerPoint Presentation</vt:lpstr>
      <vt:lpstr>PowerPoint Presentation</vt:lpstr>
      <vt:lpstr>PowerPoint Presentation</vt:lpstr>
      <vt:lpstr>IoT Level 2 </vt:lpstr>
      <vt:lpstr>PowerPoint Presentation</vt:lpstr>
      <vt:lpstr>PowerPoint Presentation</vt:lpstr>
      <vt:lpstr>PowerPoint Presentation</vt:lpstr>
      <vt:lpstr>IoT Level 3 </vt:lpstr>
      <vt:lpstr>PowerPoint Presentation</vt:lpstr>
      <vt:lpstr>IoT Level 4 </vt:lpstr>
      <vt:lpstr>PowerPoint Presentation</vt:lpstr>
      <vt:lpstr>IoT Level 5 </vt:lpstr>
      <vt:lpstr>PowerPoint Presentation</vt:lpstr>
      <vt:lpstr>Applications of IOT</vt:lpstr>
      <vt:lpstr>1) Home Automation</vt:lpstr>
      <vt:lpstr>2) Cities:</vt:lpstr>
      <vt:lpstr>2) Cities:</vt:lpstr>
      <vt:lpstr>3) Environment: </vt:lpstr>
      <vt:lpstr>Retail: </vt:lpstr>
      <vt:lpstr>Agriculture:</vt:lpstr>
      <vt:lpstr> Industry: </vt:lpstr>
      <vt:lpstr>Design Methodology for IOT Products. </vt:lpstr>
      <vt:lpstr>PowerPoint Presentation</vt:lpstr>
      <vt:lpstr>Purpose and Requirements Specification </vt:lpstr>
      <vt:lpstr>For home automation system the purpose and requirements specification is as follows:</vt:lpstr>
      <vt:lpstr>Process Specification </vt:lpstr>
      <vt:lpstr>Domain Model Specification </vt:lpstr>
      <vt:lpstr>Information Model Specification </vt:lpstr>
      <vt:lpstr>PowerPoint Presentation</vt:lpstr>
      <vt:lpstr>Service Specifications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104</cp:revision>
  <dcterms:created xsi:type="dcterms:W3CDTF">2025-12-16T15:51:32Z</dcterms:created>
  <dcterms:modified xsi:type="dcterms:W3CDTF">2026-01-07T07:13:00Z</dcterms:modified>
</cp:coreProperties>
</file>