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60" r:id="rId23"/>
    <p:sldId id="261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62" r:id="rId32"/>
    <p:sldId id="263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300" r:id="rId46"/>
    <p:sldId id="302" r:id="rId47"/>
    <p:sldId id="303" r:id="rId48"/>
    <p:sldId id="304" r:id="rId49"/>
    <p:sldId id="301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2" r:id="rId84"/>
    <p:sldId id="343" r:id="rId85"/>
    <p:sldId id="341" r:id="rId86"/>
    <p:sldId id="344" r:id="rId87"/>
    <p:sldId id="345" r:id="rId88"/>
    <p:sldId id="346" r:id="rId89"/>
    <p:sldId id="347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9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3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7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8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596E-772C-421A-8737-A7D0D733C3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D27C-C834-4BF3-9033-A13A73828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4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procus.com/analog-to-digital-conversion-using-pic-microcontrolle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search?q=ARM+Register+Set+(32-bit)&amp;oq=&amp;gs_lcrp=EgZjaHJvbWUqCQgAECMYJxjqAjIJCAAQIxgnGOoCMgkIARAjGCcY6gIyCQgCECMYJxjqAjIJCAMQIxgnGOoCMgkIBBAjGCcY6gIyDAgFECMYJxjqAhitBjIMCAYQIxgnGOoCGK0GMgwIBxAjGCcY6gIYrQYyGAgIEAAYQhiRAhi0AhjqAhiABBiKBRjnBjIYCAkQABhCGJECGLQCGOoCGIAEGIoFGOcGMhgIChAAGEIYkQIYtAIY6gIYgAQYigUY5wYyGAgLEAAYQhiRAhi0AhjqAhiABBiKBRjnBtIBCTIwNDhqMGoxNagCDLACAfEFfwQdjL9sNDU&amp;sourceid=chrome&amp;ie=UTF-8&amp;mstk=AUtExfBu6rtFgwVyIXT5Ic121v8TluZ0RYsxxYQ4Yuq_Dp7g3jz9QGBwA4Ck7T0lw5V4eVhLyMABHiC03pxRUVN8LMHoq4XZa609rcc3gmFX_GLG7vhCvFrJY-g4LmDJVlFMp1rVnINbSoGwbOdKezzslEIjuhdf1KHTWjxhYoeE8Sbwp30wf36dDyh7sem202fYVUl1zvxd2-ZZNwvWqWTQJbkOY-_Q_UZeLZ3hzMqabxS7Ay0s-8shl2bAdVJH-maIRU0JRLHmBCaSNLDwsYAf_rtm&amp;csui=3&amp;ved=2ahUKEwjmnNmbpKGSAxUFSmwGHYyAHFoQgK4QegQIAhA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Load-Store+Architecture&amp;oq=Memory+Organisation+of+ARM+Microcontroller+&amp;gs_lcrp=EgZjaHJvbWUyCQgAEEUYORjvBTIICAEQABgWGB4yCAgCEAAYFhgeMg0IAxAAGIYDGIAEGIoFMg0IBBAAGIYDGIAEGIoFMg0IBRAAGIYDGIAEGIoFMg0IBhAAGIYDGIAEGIoFMgcIBxAAGO8FMgcICBAAGO8F0gEJNDg4M2owajE1qAIIsAIB8QXORZMPnlhGXg&amp;sourceid=chrome&amp;ie=UTF-8&amp;mstk=AUtExfAIi6l5VOHsOjz7-nPyqtXmZYh46IMlzDxIREMtUpTsWonfe54bQ5nmvqhhyW6uQCtAQ59wdQlQ3arapKS11CV93JvoaQHNZaYY6aRa5YHed1GEFXp4RpaSpEawsjOCIhoNDxxlK0GbjOry_QWzvByo2O7Qaq1Ck-EsjOoSKMm6tGQ&amp;csui=3&amp;ved=2ahUKEwjnv67wxq2SAxXKzjgGHQtiNBIQgK4QegQIAxAK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4wHtjqhQI" TargetMode="External"/><Relationship Id="rId2" Type="http://schemas.openxmlformats.org/officeDocument/2006/relationships/hyperlink" Target="https://learn.sparkfun.com/tutorials/arm-programming/a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SP+(In-System+Programming)+Port&amp;sca_esv=0bd1decbe45b1982&amp;biw=1366&amp;bih=633&amp;aic=0&amp;sxsrf=ANbL-n5unHw4r8J52oPuETFUAIM9s7mF5Q:1769581508331&amp;ei=xKt5aZn9E9aZseMPovbD0QU&amp;ved=2ahUKEwiW5v3tzK2SAxXMUGcHHdB1IGUQgK4QegQIAxAD&amp;uact=5&amp;oq=Programming+ports,+of+ARM+Microcontroller&amp;gs_lp=Egxnd3Mtd2l6LXNlcnAiKVByb2dyYW1taW5nIHBvcnRzLCBvZiBBUk0gTWljcm9jb250cm9sbGVyMgUQABjvBTIFEAAY7wUyBRAAGO8FMggQABiABBiiBDIFEAAY7wVI7ghQAFgAcAB4AZABAJgBtAGgAbQBqgEDMC4xuAEDyAEA-AEC-AEBmAIBoALBAZgDAJIHAzAuMaAH-QKyBwMwLjG4B8EBwgcDMy0xyAcJgAgB&amp;sclient=gws-wiz-serp" TargetMode="External"/><Relationship Id="rId2" Type="http://schemas.openxmlformats.org/officeDocument/2006/relationships/hyperlink" Target="https://www.google.com/search?q=JTAG+Port+(Joint+Test+Action+Group)&amp;sca_esv=0bd1decbe45b1982&amp;biw=1366&amp;bih=633&amp;aic=0&amp;sxsrf=ANbL-n5unHw4r8J52oPuETFUAIM9s7mF5Q:1769581508331&amp;ei=xKt5aZn9E9aZseMPovbD0QU&amp;ved=2ahUKEwiW5v3tzK2SAxXMUGcHHdB1IGUQgK4QegQIAxAB&amp;uact=5&amp;oq=Programming+ports,+of+ARM+Microcontroller&amp;gs_lp=Egxnd3Mtd2l6LXNlcnAiKVByb2dyYW1taW5nIHBvcnRzLCBvZiBBUk0gTWljcm9jb250cm9sbGVyMgUQABjvBTIFEAAY7wUyBRAAGO8FMggQABiABBiiBDIFEAAY7wVI7ghQAFgAcAB4AZABAJgBtAGgAbQBqgEDMC4xuAEDyAEA-AEC-AEBmAIBoALBAZgDAJIHAzAuMaAH-QKyBwMwLjG4B8EBwgcDMy0xyAcJgAgB&amp;sclient=gws-wiz-serp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GPIO+Ports+(General+Purpose+Input/Output)&amp;sca_esv=0bd1decbe45b1982&amp;biw=1366&amp;bih=633&amp;aic=0&amp;sxsrf=ANbL-n5unHw4r8J52oPuETFUAIM9s7mF5Q:1769581508331&amp;ei=xKt5aZn9E9aZseMPovbD0QU&amp;ved=2ahUKEwiW5v3tzK2SAxXMUGcHHdB1IGUQgK4QegQIAxAF&amp;uact=5&amp;oq=Programming+ports,+of+ARM+Microcontroller&amp;gs_lp=Egxnd3Mtd2l6LXNlcnAiKVByb2dyYW1taW5nIHBvcnRzLCBvZiBBUk0gTWljcm9jb250cm9sbGVyMgUQABjvBTIFEAAY7wUyBRAAGO8FMggQABiABBiiBDIFEAAY7wVI7ghQAFgAcAB4AZABAJgBtAGgAbQBqgEDMC4xuAEDyAEA-AEC-AEBmAIBoALBAZgDAJIHAzAuMaAH-QKyBwMwLjG4B8EBwgcDMy0xyAcJgAgB&amp;sclient=gws-wiz-serp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ODIR&amp;sca_esv=0bd1decbe45b1982&amp;biw=1366&amp;bih=633&amp;aic=0&amp;sxsrf=ANbL-n5unHw4r8J52oPuETFUAIM9s7mF5Q:1769581508331&amp;ei=xKt5aZn9E9aZseMPovbD0QU&amp;ved=2ahUKEwiW5v3tzK2SAxXMUGcHHdB1IGUQgK4QegQIBRAD&amp;uact=5&amp;oq=Programming+ports,+of+ARM+Microcontroller&amp;gs_lp=Egxnd3Mtd2l6LXNlcnAiKVByb2dyYW1taW5nIHBvcnRzLCBvZiBBUk0gTWljcm9jb250cm9sbGVyMgUQABjvBTIFEAAY7wUyBRAAGO8FMggQABiABBiiBDIFEAAY7wVI7ghQAFgAcAB4AZABAJgBtAGgAbQBqgEDMC4xuAEDyAEA-AEC-AEBmAIBoALBAZgDAJIHAzAuMaAH-QKyBwMwLjG4B8EBwgcDMy0xyAcJgAgB&amp;sclient=gws-wiz-serp&amp;mstk=AUtExfARqQ6q7Sjb_HiURHdWFZws7wAPD0h_ea6v48f3QH0rwBziXPBSXQuSa2NsS7nSIjeCRvsMsaPmk2ZNVsD9N7odS9y5MsHn5zBZafVtY-smn5mHA8t0qXq3yL5VtaDSg8EkCX3EVc8fzZh4sg5bk0nvGknjITpNmx5FaIPjdgGU7QL00hy_q7G5WXaIIPB9uGlvRlds5UMT4OUIMSs5a6UICPDaQ8YQyXwjTuEbYMimWT71mHgmNNMbcVh6O6p8rRi3dQ4ufzvrdoVbu4j15IwyZxcR1TJcE1NswpMQBJqK-Q&amp;csui=3" TargetMode="External"/><Relationship Id="rId2" Type="http://schemas.openxmlformats.org/officeDocument/2006/relationships/hyperlink" Target="https://www.google.com/search?q=PINSEL0/1&amp;sca_esv=0bd1decbe45b1982&amp;biw=1366&amp;bih=633&amp;aic=0&amp;sxsrf=ANbL-n5unHw4r8J52oPuETFUAIM9s7mF5Q:1769581508331&amp;ei=xKt5aZn9E9aZseMPovbD0QU&amp;ved=2ahUKEwiW5v3tzK2SAxXMUGcHHdB1IGUQgK4QegQIBRAB&amp;uact=5&amp;oq=Programming+ports,+of+ARM+Microcontroller&amp;gs_lp=Egxnd3Mtd2l6LXNlcnAiKVByb2dyYW1taW5nIHBvcnRzLCBvZiBBUk0gTWljcm9jb250cm9sbGVyMgUQABjvBTIFEAAY7wUyBRAAGO8FMggQABiABBiiBDIFEAAY7wVI7ghQAFgAcAB4AZABAJgBtAGgAbQBqgEDMC4xuAEDyAEA-AEC-AEBmAIBoALBAZgDAJIHAzAuMaAH-QKyBwMwLjG4B8EBwgcDMy0xyAcJgAgB&amp;sclient=gws-wiz-serp&amp;mstk=AUtExfARqQ6q7Sjb_HiURHdWFZws7wAPD0h_ea6v48f3QH0rwBziXPBSXQuSa2NsS7nSIjeCRvsMsaPmk2ZNVsD9N7odS9y5MsHn5zBZafVtY-smn5mHA8t0qXq3yL5VtaDSg8EkCX3EVc8fzZh4sg5bk0nvGknjITpNmx5FaIPjdgGU7QL00hy_q7G5WXaIIPB9uGlvRlds5UMT4OUIMSs5a6UICPDaQ8YQyXwjTuEbYMimWT71mHgmNNMbcVh6O6p8rRi3dQ4ufzvrdoVbu4j15IwyZxcR1TJcE1NswpMQBJqK-Q&amp;csui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IOSET/IOCLR&amp;sca_esv=0bd1decbe45b1982&amp;biw=1366&amp;bih=633&amp;aic=0&amp;sxsrf=ANbL-n5unHw4r8J52oPuETFUAIM9s7mF5Q:1769581508331&amp;ei=xKt5aZn9E9aZseMPovbD0QU&amp;ved=2ahUKEwiW5v3tzK2SAxXMUGcHHdB1IGUQgK4QegQIBRAF&amp;uact=5&amp;oq=Programming+ports,+of+ARM+Microcontroller&amp;gs_lp=Egxnd3Mtd2l6LXNlcnAiKVByb2dyYW1taW5nIHBvcnRzLCBvZiBBUk0gTWljcm9jb250cm9sbGVyMgUQABjvBTIFEAAY7wUyBRAAGO8FMggQABiABBiiBDIFEAAY7wVI7ghQAFgAcAB4AZABAJgBtAGgAbQBqgEDMC4xuAEDyAEA-AEC-AEBmAIBoALBAZgDAJIHAzAuMaAH-QKyBwMwLjG4B8EBwgcDMy0xyAcJgAgB&amp;sclient=gws-wiz-serp&amp;mstk=AUtExfARqQ6q7Sjb_HiURHdWFZws7wAPD0h_ea6v48f3QH0rwBziXPBSXQuSa2NsS7nSIjeCRvsMsaPmk2ZNVsD9N7odS9y5MsHn5zBZafVtY-smn5mHA8t0qXq3yL5VtaDSg8EkCX3EVc8fzZh4sg5bk0nvGknjITpNmx5FaIPjdgGU7QL00hy_q7G5WXaIIPB9uGlvRlds5UMT4OUIMSs5a6UICPDaQ8YQyXwjTuEbYMimWT71mHgmNNMbcVh6O6p8rRi3dQ4ufzvrdoVbu4j15IwyZxcR1TJcE1NswpMQBJqK-Q&amp;csui=3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Unit-2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MICROCONTROLLERS ARCHITECTURE AND PROGRAMMING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0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686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1990, the research section of Acorn separated from the parent company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: Advanced RISC Machines Limited.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ARM is a 32-bit architecture. When used in relation to the ARM : 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Byte means 8 bits 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Halfword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means 16 bits. 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Word means 32 bits.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Most ARM's implement two instruction sets 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32-bit ARM Instruction Set 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16-bit Thumb Instruction Set </a:t>
            </a:r>
          </a:p>
        </p:txBody>
      </p:sp>
    </p:spTree>
    <p:extLst>
      <p:ext uri="{BB962C8B-B14F-4D97-AF65-F5344CB8AC3E}">
        <p14:creationId xmlns:p14="http://schemas.microsoft.com/office/powerpoint/2010/main" val="237607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3" y="104502"/>
            <a:ext cx="11051177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9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ARM architecture processor is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reduced instruction set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[RISC] machine and it's a 32 bit RISC microcontroller.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ARM cortex is a complicated microcontroller within the ARM family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ARMv7 design. There are 3 subfamilies within the ARM cortex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ARM Cortex Ax-series 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ARM Cortex Rx-series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ARM Cortex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-series </a:t>
            </a:r>
          </a:p>
        </p:txBody>
      </p:sp>
    </p:spTree>
    <p:extLst>
      <p:ext uri="{BB962C8B-B14F-4D97-AF65-F5344CB8AC3E}">
        <p14:creationId xmlns:p14="http://schemas.microsoft.com/office/powerpoint/2010/main" val="99861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ARM Architecture consists of following: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Arithmetic Logic Unit 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Booth multiplier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Barrel shifter 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Control unit 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Register file</a:t>
            </a:r>
          </a:p>
        </p:txBody>
      </p:sp>
    </p:spTree>
    <p:extLst>
      <p:ext uri="{BB962C8B-B14F-4D97-AF65-F5344CB8AC3E}">
        <p14:creationId xmlns:p14="http://schemas.microsoft.com/office/powerpoint/2010/main" val="421408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864" y="222069"/>
            <a:ext cx="8425542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Priority encoder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encoder is used in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load and store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within the register file to be loaded 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Multiplexers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multiplexers are accustomed to the management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processor buses.</a:t>
            </a:r>
          </a:p>
        </p:txBody>
      </p:sp>
    </p:spTree>
    <p:extLst>
      <p:ext uri="{BB962C8B-B14F-4D97-AF65-F5344CB8AC3E}">
        <p14:creationId xmlns:p14="http://schemas.microsoft.com/office/powerpoint/2010/main" val="91438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Arithmetic Logic Unit (ALU)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 has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32-bits inputs.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comes from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file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 the other comes from the shifter.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registers flags modified by the ALU outputs.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V-bit output goes 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flag as well as the Count goes to the C flag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foremost significant bit really represents the S flag, the ALU output operation is done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get the Z flag.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 has a 4-bit function bus that permits up to 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opcode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implemented. </a:t>
            </a:r>
          </a:p>
        </p:txBody>
      </p:sp>
    </p:spTree>
    <p:extLst>
      <p:ext uri="{BB962C8B-B14F-4D97-AF65-F5344CB8AC3E}">
        <p14:creationId xmlns:p14="http://schemas.microsoft.com/office/powerpoint/2010/main" val="276727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Booth multiplier factor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multiplier factor has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32-bit inputs and the inputs return from the register file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multiplier output is barely 32-Least Significant Bits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merchandise.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entity representation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multiplier factor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shown in the above block diagram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multiplication starts whenever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 04 input goes active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 of the output goes high when finishing.</a:t>
            </a:r>
          </a:p>
        </p:txBody>
      </p:sp>
    </p:spTree>
    <p:extLst>
      <p:ext uri="{BB962C8B-B14F-4D97-AF65-F5344CB8AC3E}">
        <p14:creationId xmlns:p14="http://schemas.microsoft.com/office/powerpoint/2010/main" val="29035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Barrel shifter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barrel shifter features a 32-bit input to be shifted.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is coming back from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file or it might be immediate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shifter has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control inputs coming back from the instruction register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field within the instruction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 the operation of the barrel shifter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field indicates the kind of shift to be performed.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by which the register thought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shifted is contained in an immediate field within the instruction or it might be the lower 6 bits of a register within the register file.</a:t>
            </a:r>
          </a:p>
        </p:txBody>
      </p:sp>
    </p:spTree>
    <p:extLst>
      <p:ext uri="{BB962C8B-B14F-4D97-AF65-F5344CB8AC3E}">
        <p14:creationId xmlns:p14="http://schemas.microsoft.com/office/powerpoint/2010/main" val="361531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unit is sometimes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combinational circuit design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Here, the control unit is implemented by easy state machine.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 timing is additionally included within the control unit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Signals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unit are connected to each component within the processor to supervise its operation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05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Architecture, Pin Diagram, Register Set &amp; Modes, Memory Organization, Instruction set, Programming ports, Timer/Counter, Serial communication, I/O System, Development Tools, interrupts in C, Introduction ARM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Incremented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and store instructions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incremented updates the contents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register before the processor core reads or writes the next register value from or to the consecutive memory location.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processor core continues the execution of instruction. Only when an exception or interrupt occurs, the normal execution flow is changed.</a:t>
            </a:r>
          </a:p>
        </p:txBody>
      </p:sp>
    </p:spTree>
    <p:extLst>
      <p:ext uri="{BB962C8B-B14F-4D97-AF65-F5344CB8AC3E}">
        <p14:creationId xmlns:p14="http://schemas.microsoft.com/office/powerpoint/2010/main" val="251856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Register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holds the address generated by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and store instructions and places it on the address bus.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Instruction decoder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decodes the instruction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opcode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from the memory and then the instruction is executed.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Register file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is a bank of 32-bit registers used for storing data items.</a:t>
            </a:r>
          </a:p>
        </p:txBody>
      </p:sp>
    </p:spTree>
    <p:extLst>
      <p:ext uri="{BB962C8B-B14F-4D97-AF65-F5344CB8AC3E}">
        <p14:creationId xmlns:p14="http://schemas.microsoft.com/office/powerpoint/2010/main" val="274999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ARM7 Based (LPC2148) Microcontroller Pin Configuration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LPC2148 microcontroller is designed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Philips (NXP Semiconductor) with several in-built features &amp; peripherals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these reasons, it will make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reliable as well as the efficient option for an application developer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LPC2148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16-bit or 32-bit microcontroller based on ARM7 family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7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ARM Pins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pins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and reset pins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GPIO pins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interface pins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 pins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PWM, Timer and Debug pins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Power Supply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VDD – 3.3V main supply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VSS – Ground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VBAT – Battery supply for RTC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VREF – Reference voltage for ADC operation</a:t>
            </a:r>
          </a:p>
        </p:txBody>
      </p:sp>
    </p:spTree>
    <p:extLst>
      <p:ext uri="{BB962C8B-B14F-4D97-AF65-F5344CB8AC3E}">
        <p14:creationId xmlns:p14="http://schemas.microsoft.com/office/powerpoint/2010/main" val="37648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Clock and Reset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XTAL1 and XTAL2 are used to connect external crystal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PLL pins are used for frequency multiplication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 pin initializes the system during power-up or fault</a:t>
            </a:r>
          </a:p>
        </p:txBody>
      </p:sp>
    </p:spTree>
    <p:extLst>
      <p:ext uri="{BB962C8B-B14F-4D97-AF65-F5344CB8AC3E}">
        <p14:creationId xmlns:p14="http://schemas.microsoft.com/office/powerpoint/2010/main" val="5879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GPIO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0: P0.0 to P0.31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1: P1.16 to P1.31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Pins can be configured as input or output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pin supports alternate peripheral functions</a:t>
            </a:r>
          </a:p>
        </p:txBody>
      </p:sp>
    </p:spTree>
    <p:extLst>
      <p:ext uri="{BB962C8B-B14F-4D97-AF65-F5344CB8AC3E}">
        <p14:creationId xmlns:p14="http://schemas.microsoft.com/office/powerpoint/2010/main" val="31984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Communication Interface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UART pins are used for serial communication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 pins support high-speed data transfer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I2C pins are used for two-wire communication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 pins enable USB device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318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Analog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pins convert analog signals to digital values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LPC2148 has 10-bit ADC channels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 pin converts digital data to analog output</a:t>
            </a:r>
          </a:p>
        </p:txBody>
      </p:sp>
    </p:spTree>
    <p:extLst>
      <p:ext uri="{BB962C8B-B14F-4D97-AF65-F5344CB8AC3E}">
        <p14:creationId xmlns:p14="http://schemas.microsoft.com/office/powerpoint/2010/main" val="1722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PWM and Timer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PWM pins generate pulse width modulated signals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motor control and power control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Timer pins include capture and match functions</a:t>
            </a:r>
          </a:p>
        </p:txBody>
      </p:sp>
    </p:spTree>
    <p:extLst>
      <p:ext uri="{BB962C8B-B14F-4D97-AF65-F5344CB8AC3E}">
        <p14:creationId xmlns:p14="http://schemas.microsoft.com/office/powerpoint/2010/main" val="37937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HISTORY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0060"/>
            <a:ext cx="9392227" cy="48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JTAG / Debug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TCK – Test Clock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TMS – Test Mode Select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TDI – Test Data Input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TDO – Test Data Output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debugging and programming</a:t>
            </a:r>
          </a:p>
        </p:txBody>
      </p:sp>
    </p:spTree>
    <p:extLst>
      <p:ext uri="{BB962C8B-B14F-4D97-AF65-F5344CB8AC3E}">
        <p14:creationId xmlns:p14="http://schemas.microsoft.com/office/powerpoint/2010/main" val="15506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RM7 Based Microcontroller (LPC2148) Pin Configu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503"/>
            <a:ext cx="9350829" cy="65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Pin1-(P0.21/ PWM5CAP1.3/ AD1.6)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P0.21 is a GPIO pin (general purpose I/O pin)</a:t>
            </a:r>
          </a:p>
          <a:p>
            <a:pPr fontAlgn="base"/>
            <a:r>
              <a:rPr lang="en-US" dirty="0"/>
              <a:t>AD1.6 is obtainable in LPC2144/46/48 microcontrollers only where an AD1.6 denotes ADC-1, </a:t>
            </a:r>
            <a:r>
              <a:rPr lang="en-US" dirty="0" err="1"/>
              <a:t>i</a:t>
            </a:r>
            <a:r>
              <a:rPr lang="en-US" dirty="0"/>
              <a:t>/p-6.</a:t>
            </a:r>
          </a:p>
          <a:p>
            <a:pPr fontAlgn="base"/>
            <a:r>
              <a:rPr lang="en-US" dirty="0"/>
              <a:t>PWM5 is a pulse width modulator output-5.</a:t>
            </a:r>
          </a:p>
          <a:p>
            <a:pPr fontAlgn="base"/>
            <a:r>
              <a:rPr lang="en-US" dirty="0"/>
              <a:t>CAP1.3 is a Capture </a:t>
            </a:r>
            <a:r>
              <a:rPr lang="en-US" dirty="0" err="1"/>
              <a:t>i</a:t>
            </a:r>
            <a:r>
              <a:rPr lang="en-US" dirty="0"/>
              <a:t>/p for Timer-1, channel-3</a:t>
            </a:r>
          </a:p>
        </p:txBody>
      </p:sp>
    </p:spTree>
    <p:extLst>
      <p:ext uri="{BB962C8B-B14F-4D97-AF65-F5344CB8AC3E}">
        <p14:creationId xmlns:p14="http://schemas.microsoft.com/office/powerpoint/2010/main" val="6673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Pin2-(P0.22/ CAP0.0/AD1.7/ MAT0.0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P0.22 is a GPIO digital pin</a:t>
            </a:r>
          </a:p>
          <a:p>
            <a:pPr fontAlgn="base"/>
            <a:r>
              <a:rPr lang="en-US" dirty="0"/>
              <a:t>AD1.7 pin is available in LPC2144/46/48 only where an AD1.7 denotes ADC-1, input-7</a:t>
            </a:r>
          </a:p>
          <a:p>
            <a:pPr fontAlgn="base"/>
            <a:r>
              <a:rPr lang="en-US" dirty="0"/>
              <a:t>CAP0.0 is a capture input pin for Timer-0, channel-0.</a:t>
            </a:r>
          </a:p>
          <a:p>
            <a:pPr fontAlgn="base"/>
            <a:r>
              <a:rPr lang="en-US" dirty="0"/>
              <a:t>MAT0.0 is a match o/p for Timer-0, channel-0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06"/>
            <a:ext cx="10515600" cy="5967957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Pin3-RTXC1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I/p to the RTC-oscillator circuit</a:t>
            </a:r>
          </a:p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Pin4- TRACEPKT3/ P1.19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TRACEPKT3 is a trace packet, bit-3, standard input/output port by the inner pull-up.</a:t>
            </a: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P1.19 is a GPIO digital pin</a:t>
            </a:r>
          </a:p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Pin5-RTXC2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output pin from the RTC oscillator circuit</a:t>
            </a:r>
          </a:p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Pin6, Pin18, Pin25, Pin42, and Pin50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pins are a ground reference</a:t>
            </a:r>
          </a:p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Pin7-VDDA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pin is an analog voltage power supply (3.3V), and this voltage is very useful for the on-chip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analog to digital converters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digital to analog converters.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9"/>
            <a:ext cx="10515600" cy="6046334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Pin8- P1.18/TRACEPKT2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P1.18 is a GPIO digital pin</a:t>
            </a: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TRACEPKT2 is a trace packet, bit-2, standard input/output port by the inner pull-up.</a:t>
            </a:r>
          </a:p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Pin9- P0.25/AOUT/AD0.4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P0.25 is a GPIO digital pin I</a:t>
            </a: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AD0.4 denotes ADC-0, input-4</a:t>
            </a:r>
          </a:p>
          <a:p>
            <a:pPr algn="just"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output of DAC and that is accessible only in LPC2142/ LPC2144/ LPC2146/ LPC2148</a:t>
            </a:r>
          </a:p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Pin10- D+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pin is a USB bidirectional D+ line</a:t>
            </a:r>
          </a:p>
          <a:p>
            <a:pPr algn="just"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Pin11- D-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pin is a USB bidirectional D-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06"/>
            <a:ext cx="10515600" cy="596795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1" dirty="0"/>
              <a:t>Pin12-P1.17/TRACEPKT1</a:t>
            </a:r>
            <a:endParaRPr lang="en-US" dirty="0"/>
          </a:p>
          <a:p>
            <a:pPr fontAlgn="base"/>
            <a:r>
              <a:rPr lang="en-US" dirty="0"/>
              <a:t>P1.17 is a GPIO digital pin</a:t>
            </a:r>
          </a:p>
          <a:p>
            <a:pPr fontAlgn="base"/>
            <a:r>
              <a:rPr lang="en-US" dirty="0"/>
              <a:t>TRACEPKT1 is a trace packet, bit-1, standard input/output port by the inner pull-up.</a:t>
            </a:r>
          </a:p>
          <a:p>
            <a:pPr fontAlgn="base"/>
            <a:r>
              <a:rPr lang="en-US" b="1" dirty="0"/>
              <a:t>Pin13-P0.28/ CAP0.2/ AD0.1/MAT0.2</a:t>
            </a:r>
            <a:endParaRPr lang="en-US" dirty="0"/>
          </a:p>
          <a:p>
            <a:pPr fontAlgn="base"/>
            <a:r>
              <a:rPr lang="en-US" dirty="0"/>
              <a:t>P0.28 is a GPIO digital pin</a:t>
            </a:r>
          </a:p>
          <a:p>
            <a:pPr fontAlgn="base"/>
            <a:r>
              <a:rPr lang="en-US" dirty="0"/>
              <a:t>AD0.1 denotes ADC-0, input-1</a:t>
            </a:r>
          </a:p>
          <a:p>
            <a:pPr fontAlgn="base"/>
            <a:r>
              <a:rPr lang="en-US" dirty="0"/>
              <a:t>CAP0.2 is a capture </a:t>
            </a:r>
            <a:r>
              <a:rPr lang="en-US" dirty="0" err="1"/>
              <a:t>i</a:t>
            </a:r>
            <a:r>
              <a:rPr lang="en-US" dirty="0"/>
              <a:t>/p for Timer-0, channel-2.</a:t>
            </a:r>
          </a:p>
          <a:p>
            <a:pPr fontAlgn="base"/>
            <a:r>
              <a:rPr lang="en-US" dirty="0"/>
              <a:t>MAT0.2 is a match o/p for Timer-0, channel-2</a:t>
            </a:r>
          </a:p>
          <a:p>
            <a:pPr fontAlgn="base"/>
            <a:r>
              <a:rPr lang="en-US" b="1" dirty="0"/>
              <a:t>Pin14-P0.29/ CAP0.3/ AD0.2/MAT0.3</a:t>
            </a:r>
            <a:endParaRPr lang="en-US" dirty="0"/>
          </a:p>
          <a:p>
            <a:pPr fontAlgn="base"/>
            <a:r>
              <a:rPr lang="en-US" dirty="0"/>
              <a:t>P0.29 is a GPIO digital pin</a:t>
            </a:r>
          </a:p>
          <a:p>
            <a:pPr fontAlgn="base"/>
            <a:r>
              <a:rPr lang="en-US" dirty="0"/>
              <a:t>AD0.2 denotes ADC-0, input-2</a:t>
            </a:r>
          </a:p>
          <a:p>
            <a:pPr fontAlgn="base"/>
            <a:r>
              <a:rPr lang="en-US" dirty="0"/>
              <a:t>CAP0.3 is a capture </a:t>
            </a:r>
            <a:r>
              <a:rPr lang="en-US" dirty="0" err="1"/>
              <a:t>i</a:t>
            </a:r>
            <a:r>
              <a:rPr lang="en-US" dirty="0"/>
              <a:t>/p for Timer-0, channel-3.</a:t>
            </a:r>
          </a:p>
          <a:p>
            <a:pPr fontAlgn="base"/>
            <a:r>
              <a:rPr lang="en-US" dirty="0"/>
              <a:t>MAT0.3 is a match o/p for Timer-0, channel-3</a:t>
            </a:r>
          </a:p>
        </p:txBody>
      </p:sp>
    </p:spTree>
    <p:extLst>
      <p:ext uri="{BB962C8B-B14F-4D97-AF65-F5344CB8AC3E}">
        <p14:creationId xmlns:p14="http://schemas.microsoft.com/office/powerpoint/2010/main" val="31246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0"/>
            <a:ext cx="11144794" cy="6858000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Pin15-P0.30/ EINT3/ AD0.3/CAP0.0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P0.30 is a GPIO digital pin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AD0.3 denotes ADC-0, input-3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EINT3 is an external interrupt 3-input.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CAP0.3 is a capture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 for Timer-0, channel-0.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Pin16- P1.16/TRACEPKT0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P1.16 is a GPIO digital pin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TRACEPKT1 is a trace packet, bit-0, standard input/output port by inner pull-up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Pin17-P0.31/UP_LED/CONNECT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P0.31 is a GPIO digital pin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UP_LED is a USB good link LED indicator. When the device is arranged then it is low and when the device is not arranged, then it is high.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CONNECT- This signal is used to control an exterior resistor (1.5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under the control of a software control, and it is used by the feature of Soft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"/>
            <a:ext cx="10515600" cy="633548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Pin19- P0.0/PWM/TXD0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P0.0 is a GPIO digital pin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TXD0 is a transmitter o/p for UART0.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PWM1 is a pulse width modulator o/p-1.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Pin20- P1.31/TRST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P1.31 is a GPIO digital pin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TRST is a test reset for JTAG interface.</a:t>
            </a:r>
          </a:p>
          <a:p>
            <a:pPr fontAlgn="base"/>
            <a:r>
              <a:rPr lang="en-US" b="1" dirty="0"/>
              <a:t>Pin21-P0.1/ PWM3/ RXD0/EINT0</a:t>
            </a:r>
            <a:endParaRPr lang="en-US" dirty="0"/>
          </a:p>
          <a:p>
            <a:pPr fontAlgn="base"/>
            <a:r>
              <a:rPr lang="en-US" dirty="0"/>
              <a:t>P0.1 is a GPIO digital pin</a:t>
            </a:r>
          </a:p>
          <a:p>
            <a:pPr fontAlgn="base"/>
            <a:r>
              <a:rPr lang="en-US" dirty="0"/>
              <a:t>RXD0 is a receiver </a:t>
            </a:r>
            <a:r>
              <a:rPr lang="en-US" dirty="0" err="1"/>
              <a:t>i</a:t>
            </a:r>
            <a:r>
              <a:rPr lang="en-US" dirty="0"/>
              <a:t>/p for UART0.</a:t>
            </a:r>
          </a:p>
          <a:p>
            <a:pPr fontAlgn="base"/>
            <a:r>
              <a:rPr lang="en-US" dirty="0"/>
              <a:t>PWM3 is a pulse width modulator o/p-3.</a:t>
            </a:r>
          </a:p>
          <a:p>
            <a:pPr fontAlgn="base"/>
            <a:r>
              <a:rPr lang="en-US" dirty="0"/>
              <a:t>EINT0 is an external interrupt 0-input</a:t>
            </a:r>
          </a:p>
          <a:p>
            <a:pPr fontAlgn="base"/>
            <a:r>
              <a:rPr lang="en-US" b="1" dirty="0"/>
              <a:t>Pin22- P0.2/ CAP0.0/ SCL0</a:t>
            </a:r>
            <a:endParaRPr lang="en-US" dirty="0"/>
          </a:p>
          <a:p>
            <a:pPr fontAlgn="base"/>
            <a:r>
              <a:rPr lang="en-US" dirty="0"/>
              <a:t>P0.2 is a GPIO digital pin</a:t>
            </a:r>
          </a:p>
          <a:p>
            <a:pPr fontAlgn="base"/>
            <a:r>
              <a:rPr lang="en-US" dirty="0"/>
              <a:t>SCL0 is an I2C0 clock I/O, and open-drain o/p</a:t>
            </a:r>
          </a:p>
          <a:p>
            <a:pPr fontAlgn="base"/>
            <a:r>
              <a:rPr lang="en-US" dirty="0"/>
              <a:t>CAP0.0 is a capture </a:t>
            </a:r>
            <a:r>
              <a:rPr lang="en-US" dirty="0" err="1"/>
              <a:t>i</a:t>
            </a:r>
            <a:r>
              <a:rPr lang="en-US" dirty="0"/>
              <a:t>/p for Timer-0, channel-0.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"/>
            <a:ext cx="10515600" cy="6400800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Pin 23, 43, and 51- VDD</a:t>
            </a:r>
            <a:endParaRPr lang="en-US" dirty="0"/>
          </a:p>
          <a:p>
            <a:pPr fontAlgn="base"/>
            <a:r>
              <a:rPr lang="en-US" dirty="0"/>
              <a:t>These pins are power supply voltage for the I/O ports as well as the core.</a:t>
            </a:r>
          </a:p>
          <a:p>
            <a:pPr fontAlgn="base"/>
            <a:r>
              <a:rPr lang="en-US" b="1" dirty="0"/>
              <a:t>Pin24- P1.26/RTCK</a:t>
            </a:r>
            <a:endParaRPr lang="en-US" dirty="0"/>
          </a:p>
          <a:p>
            <a:pPr fontAlgn="base"/>
            <a:r>
              <a:rPr lang="en-US" dirty="0"/>
              <a:t>P1.26 is a GPIO digital pin</a:t>
            </a:r>
          </a:p>
          <a:p>
            <a:pPr fontAlgn="base"/>
            <a:r>
              <a:rPr lang="en-US" dirty="0"/>
              <a:t>RTCK is a returned test CLK o/p, an additional signal added to the JTAG-port. When the frequency of processor changes then it helps debugger synchronization.</a:t>
            </a:r>
          </a:p>
          <a:p>
            <a:pPr fontAlgn="base"/>
            <a:r>
              <a:rPr lang="en-US" b="1" dirty="0"/>
              <a:t>Pin26- P0.3/ SDA0/ MAT0.0/EINT1</a:t>
            </a:r>
            <a:endParaRPr lang="en-US" dirty="0"/>
          </a:p>
          <a:p>
            <a:pPr fontAlgn="base"/>
            <a:r>
              <a:rPr lang="en-US" dirty="0"/>
              <a:t>P0.3 is a GPIO digital pin</a:t>
            </a:r>
          </a:p>
          <a:p>
            <a:pPr fontAlgn="base"/>
            <a:r>
              <a:rPr lang="en-US" dirty="0"/>
              <a:t>SDA0 is an I2C0 data I/O and open drain o/p for I2C bus observance.</a:t>
            </a:r>
          </a:p>
          <a:p>
            <a:pPr fontAlgn="base"/>
            <a:r>
              <a:rPr lang="en-US" dirty="0"/>
              <a:t>MAT0.0 is matched o/p for timer-0, channel-0.</a:t>
            </a:r>
          </a:p>
          <a:p>
            <a:pPr fontAlgn="base"/>
            <a:r>
              <a:rPr lang="en-US" dirty="0"/>
              <a:t>EINT1 is an external interrupt 1-i/p.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" y="365125"/>
            <a:ext cx="11364686" cy="63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"/>
            <a:ext cx="10515600" cy="608552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1" dirty="0"/>
              <a:t>Pin27-P0.4/ CAP0.1/ SCK0/AD0.6</a:t>
            </a:r>
            <a:endParaRPr lang="en-US" dirty="0"/>
          </a:p>
          <a:p>
            <a:pPr fontAlgn="base"/>
            <a:r>
              <a:rPr lang="en-US" dirty="0"/>
              <a:t>P0.4 is a GPIO digital pin I/O</a:t>
            </a:r>
          </a:p>
          <a:p>
            <a:pPr fontAlgn="base"/>
            <a:r>
              <a:rPr lang="en-US" dirty="0"/>
              <a:t>SCK0 is a serial CLK for SPI0 and SPI CLK o/p from master/ </a:t>
            </a:r>
            <a:r>
              <a:rPr lang="en-US" dirty="0" err="1"/>
              <a:t>i</a:t>
            </a:r>
            <a:r>
              <a:rPr lang="en-US" dirty="0"/>
              <a:t>/p to slave.</a:t>
            </a:r>
          </a:p>
          <a:p>
            <a:pPr fontAlgn="base"/>
            <a:r>
              <a:rPr lang="en-US" dirty="0"/>
              <a:t>CAP0.1 is a capture </a:t>
            </a:r>
            <a:r>
              <a:rPr lang="en-US" dirty="0" err="1"/>
              <a:t>i</a:t>
            </a:r>
            <a:r>
              <a:rPr lang="en-US" dirty="0"/>
              <a:t>/p for timer-0, channel-0.</a:t>
            </a:r>
          </a:p>
          <a:p>
            <a:pPr fontAlgn="base"/>
            <a:r>
              <a:rPr lang="en-US" dirty="0"/>
              <a:t>IAD0.6 denotes ADC-0, input-6</a:t>
            </a:r>
          </a:p>
          <a:p>
            <a:pPr fontAlgn="base"/>
            <a:r>
              <a:rPr lang="en-US" b="1" dirty="0"/>
              <a:t>Pin28-P1.25/EXTIN0</a:t>
            </a:r>
            <a:endParaRPr lang="en-US" dirty="0"/>
          </a:p>
          <a:p>
            <a:pPr fontAlgn="base"/>
            <a:r>
              <a:rPr lang="en-US" dirty="0"/>
              <a:t>P1.25 is a GPIO digital pin I/O</a:t>
            </a:r>
          </a:p>
          <a:p>
            <a:pPr fontAlgn="base"/>
            <a:r>
              <a:rPr lang="en-US" dirty="0"/>
              <a:t>EXTIN0 is an external trigger </a:t>
            </a:r>
            <a:r>
              <a:rPr lang="en-US" dirty="0" err="1"/>
              <a:t>i</a:t>
            </a:r>
            <a:r>
              <a:rPr lang="en-US" dirty="0"/>
              <a:t>/p, and standard input/output with inner pull-up</a:t>
            </a:r>
          </a:p>
          <a:p>
            <a:pPr fontAlgn="base"/>
            <a:r>
              <a:rPr lang="en-US" b="1" dirty="0"/>
              <a:t>Pin29- P0.5/MAT0.1/MISO0/AD0.7</a:t>
            </a:r>
            <a:endParaRPr lang="en-US" dirty="0"/>
          </a:p>
          <a:p>
            <a:pPr fontAlgn="base"/>
            <a:r>
              <a:rPr lang="en-US" dirty="0"/>
              <a:t>P0.5 is a GPIO digital pin I/O</a:t>
            </a:r>
          </a:p>
          <a:p>
            <a:pPr fontAlgn="base"/>
            <a:r>
              <a:rPr lang="en-US" dirty="0"/>
              <a:t>MISO0 is a master in slave out for SPI0, data </a:t>
            </a:r>
            <a:r>
              <a:rPr lang="en-US" dirty="0" err="1"/>
              <a:t>i</a:t>
            </a:r>
            <a:r>
              <a:rPr lang="en-US" dirty="0"/>
              <a:t>/p to SPI-master/data o/p from SPI slave.</a:t>
            </a:r>
          </a:p>
          <a:p>
            <a:pPr fontAlgn="base"/>
            <a:r>
              <a:rPr lang="en-US" dirty="0"/>
              <a:t>MAT0.1 is a match o/p for timer-0, channel-1.</a:t>
            </a:r>
          </a:p>
          <a:p>
            <a:pPr fontAlgn="base"/>
            <a:r>
              <a:rPr lang="en-US" dirty="0"/>
              <a:t>AD0.7 denotes ADC-0, input-7.</a:t>
            </a:r>
          </a:p>
        </p:txBody>
      </p:sp>
    </p:spTree>
    <p:extLst>
      <p:ext uri="{BB962C8B-B14F-4D97-AF65-F5344CB8AC3E}">
        <p14:creationId xmlns:p14="http://schemas.microsoft.com/office/powerpoint/2010/main" val="12540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"/>
            <a:ext cx="10515600" cy="603327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Pin30-P0.6/MOSI0/CAP0.2/AD1.0</a:t>
            </a:r>
            <a:endParaRPr lang="en-US" dirty="0"/>
          </a:p>
          <a:p>
            <a:pPr fontAlgn="base"/>
            <a:r>
              <a:rPr lang="en-US" dirty="0"/>
              <a:t>P0.6 is a GPIO digital pin I/O</a:t>
            </a:r>
          </a:p>
          <a:p>
            <a:pPr fontAlgn="base"/>
            <a:r>
              <a:rPr lang="en-US" dirty="0"/>
              <a:t>MOSI0 is a master out slave in for SPI0, and data o/p from SPI master/ data </a:t>
            </a:r>
            <a:r>
              <a:rPr lang="en-US" dirty="0" err="1"/>
              <a:t>i</a:t>
            </a:r>
            <a:r>
              <a:rPr lang="en-US" dirty="0"/>
              <a:t>/p to SPI slave.</a:t>
            </a:r>
          </a:p>
          <a:p>
            <a:pPr fontAlgn="base"/>
            <a:r>
              <a:rPr lang="en-US" dirty="0"/>
              <a:t>CAP0.2 is a capture </a:t>
            </a:r>
            <a:r>
              <a:rPr lang="en-US" dirty="0" err="1"/>
              <a:t>i</a:t>
            </a:r>
            <a:r>
              <a:rPr lang="en-US" dirty="0"/>
              <a:t>/p for Timer-0, channel-2.</a:t>
            </a:r>
          </a:p>
          <a:p>
            <a:pPr fontAlgn="base"/>
            <a:r>
              <a:rPr lang="en-US" b="1" dirty="0"/>
              <a:t>Pin31-P0.7/ PWM2/ SSEL0/EINT2</a:t>
            </a:r>
            <a:endParaRPr lang="en-US" dirty="0"/>
          </a:p>
          <a:p>
            <a:pPr fontAlgn="base"/>
            <a:r>
              <a:rPr lang="en-US" dirty="0"/>
              <a:t>P0.7 is a GPIO digital pin I/O</a:t>
            </a:r>
          </a:p>
          <a:p>
            <a:pPr fontAlgn="base"/>
            <a:r>
              <a:rPr lang="en-US" dirty="0"/>
              <a:t>SSEL0 is a slave select for SPI0 and chooses the SPI-interface as a slave.</a:t>
            </a:r>
          </a:p>
          <a:p>
            <a:pPr fontAlgn="base"/>
            <a:r>
              <a:rPr lang="en-US" dirty="0"/>
              <a:t>PWM2 is a pulse width modulator output-2.</a:t>
            </a:r>
          </a:p>
          <a:p>
            <a:pPr fontAlgn="base"/>
            <a:r>
              <a:rPr lang="en-US" dirty="0"/>
              <a:t>EINT2 is an external interrupt 2-input.</a:t>
            </a:r>
          </a:p>
          <a:p>
            <a:pPr fontAlgn="base"/>
            <a:r>
              <a:rPr lang="en-US" b="1" dirty="0"/>
              <a:t>Pin32-P1.24/TRACECLK</a:t>
            </a:r>
            <a:endParaRPr lang="en-US" dirty="0"/>
          </a:p>
          <a:p>
            <a:pPr fontAlgn="base"/>
            <a:r>
              <a:rPr lang="en-US" dirty="0"/>
              <a:t>P1.24 is a GPIO digital pin I/O.</a:t>
            </a:r>
          </a:p>
          <a:p>
            <a:pPr fontAlgn="base"/>
            <a:r>
              <a:rPr lang="en-US" dirty="0"/>
              <a:t>TRACECLK is a trace CLK and standard input/output port with inner pull-up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64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943"/>
            <a:ext cx="10515600" cy="598102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/>
              <a:t>Pin33-P0.8/TXD1/PWM4/AD1.1</a:t>
            </a:r>
            <a:endParaRPr lang="en-US" dirty="0"/>
          </a:p>
          <a:p>
            <a:pPr fontAlgn="base"/>
            <a:r>
              <a:rPr lang="en-US" dirty="0"/>
              <a:t>P0.8 is a GPIO digital pin I/O</a:t>
            </a:r>
          </a:p>
          <a:p>
            <a:pPr fontAlgn="base"/>
            <a:r>
              <a:rPr lang="en-US" dirty="0"/>
              <a:t>TXD1 is a transmitter o/p for UART1.</a:t>
            </a:r>
          </a:p>
          <a:p>
            <a:pPr fontAlgn="base"/>
            <a:r>
              <a:rPr lang="en-US" dirty="0"/>
              <a:t>PWM4 is a pulse width modulator o/p-4.</a:t>
            </a:r>
          </a:p>
          <a:p>
            <a:pPr fontAlgn="base"/>
            <a:r>
              <a:rPr lang="en-US" dirty="0"/>
              <a:t>AD1.1 denotes ADC-1, input-1, and it is obtainable only in LPC2144/46/48.</a:t>
            </a:r>
          </a:p>
          <a:p>
            <a:pPr fontAlgn="base"/>
            <a:r>
              <a:rPr lang="en-US" b="1" dirty="0"/>
              <a:t>Pin34- P0.9/PWM6/RXD1/EINT3</a:t>
            </a:r>
            <a:endParaRPr lang="en-US" dirty="0"/>
          </a:p>
          <a:p>
            <a:pPr fontAlgn="base"/>
            <a:r>
              <a:rPr lang="en-US" dirty="0"/>
              <a:t>P0.9 is a GPIO digital pin I/O</a:t>
            </a:r>
          </a:p>
          <a:p>
            <a:pPr fontAlgn="base"/>
            <a:r>
              <a:rPr lang="en-US" dirty="0"/>
              <a:t>RXD1 is a receiver </a:t>
            </a:r>
            <a:r>
              <a:rPr lang="en-US" dirty="0" err="1"/>
              <a:t>i</a:t>
            </a:r>
            <a:r>
              <a:rPr lang="en-US" dirty="0"/>
              <a:t>/p for UART1.</a:t>
            </a:r>
          </a:p>
          <a:p>
            <a:pPr fontAlgn="base"/>
            <a:r>
              <a:rPr lang="en-US" dirty="0"/>
              <a:t>PWM6 is a pulse width modulator o/p-6.</a:t>
            </a:r>
          </a:p>
          <a:p>
            <a:pPr fontAlgn="base"/>
            <a:r>
              <a:rPr lang="en-US" dirty="0"/>
              <a:t>EINT3 is an external interrupt 3-input</a:t>
            </a:r>
          </a:p>
          <a:p>
            <a:pPr fontAlgn="base"/>
            <a:r>
              <a:rPr lang="en-US" b="1" dirty="0"/>
              <a:t>Pin35-P0.10/RTS1/CAP1.0/AD1.2</a:t>
            </a:r>
            <a:endParaRPr lang="en-US" dirty="0"/>
          </a:p>
          <a:p>
            <a:pPr fontAlgn="base"/>
            <a:r>
              <a:rPr lang="en-US" dirty="0"/>
              <a:t>P0.10 is a GPIO digital pin I/O</a:t>
            </a:r>
          </a:p>
          <a:p>
            <a:pPr fontAlgn="base"/>
            <a:r>
              <a:rPr lang="en-US" dirty="0"/>
              <a:t>RTS1 is requesting to send o/p for UART1 and LPC2144/46/48.</a:t>
            </a:r>
          </a:p>
          <a:p>
            <a:pPr fontAlgn="base"/>
            <a:r>
              <a:rPr lang="en-US" dirty="0"/>
              <a:t>CAP1.0 is a capture </a:t>
            </a:r>
            <a:r>
              <a:rPr lang="en-US" dirty="0" err="1"/>
              <a:t>i</a:t>
            </a:r>
            <a:r>
              <a:rPr lang="en-US" dirty="0"/>
              <a:t>/p for timer-1, channel-0.</a:t>
            </a:r>
          </a:p>
          <a:p>
            <a:pPr fontAlgn="base"/>
            <a:r>
              <a:rPr lang="en-US" dirty="0"/>
              <a:t>AD1.2 denotes ADC-1, input-2, and it is obtainable only in LPC2144/46/48</a:t>
            </a:r>
          </a:p>
        </p:txBody>
      </p:sp>
    </p:spTree>
    <p:extLst>
      <p:ext uri="{BB962C8B-B14F-4D97-AF65-F5344CB8AC3E}">
        <p14:creationId xmlns:p14="http://schemas.microsoft.com/office/powerpoint/2010/main" val="3004415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/>
              <a:t>Pin36-P1.23/PIPESTAT2</a:t>
            </a:r>
            <a:endParaRPr lang="en-US" dirty="0"/>
          </a:p>
          <a:p>
            <a:pPr fontAlgn="base"/>
            <a:r>
              <a:rPr lang="en-US" dirty="0"/>
              <a:t>P1.23 is a GPIO digital pin I/O</a:t>
            </a:r>
          </a:p>
          <a:p>
            <a:pPr fontAlgn="base"/>
            <a:r>
              <a:rPr lang="en-US" dirty="0"/>
              <a:t>PIPESTAT2 is a pipeline status, bit-2., and standard </a:t>
            </a:r>
            <a:r>
              <a:rPr lang="en-US" dirty="0" err="1"/>
              <a:t>Input/Output</a:t>
            </a:r>
            <a:r>
              <a:rPr lang="en-US" dirty="0"/>
              <a:t> port with inner pull-up</a:t>
            </a:r>
          </a:p>
          <a:p>
            <a:pPr fontAlgn="base"/>
            <a:r>
              <a:rPr lang="en-US" b="1" dirty="0"/>
              <a:t>Pin37-P0.11/ CAP1.1/CTS1/ SCL1</a:t>
            </a:r>
            <a:endParaRPr lang="en-US" dirty="0"/>
          </a:p>
          <a:p>
            <a:pPr fontAlgn="base"/>
            <a:r>
              <a:rPr lang="en-US" dirty="0"/>
              <a:t>P0.11 is a GPIO digital pin I/O</a:t>
            </a:r>
          </a:p>
          <a:p>
            <a:pPr fontAlgn="base"/>
            <a:r>
              <a:rPr lang="en-US" dirty="0"/>
              <a:t>CTS1 is clear to send </a:t>
            </a:r>
            <a:r>
              <a:rPr lang="en-US" dirty="0" err="1"/>
              <a:t>i</a:t>
            </a:r>
            <a:r>
              <a:rPr lang="en-US" dirty="0"/>
              <a:t>/p for UART1, and these are accessible only in LPC2144/46/48</a:t>
            </a:r>
          </a:p>
          <a:p>
            <a:pPr fontAlgn="base"/>
            <a:r>
              <a:rPr lang="en-US" dirty="0"/>
              <a:t>CAP1.1 is a capture </a:t>
            </a:r>
            <a:r>
              <a:rPr lang="en-US" dirty="0" err="1"/>
              <a:t>i</a:t>
            </a:r>
            <a:r>
              <a:rPr lang="en-US" dirty="0"/>
              <a:t>/p for timer-1, channel-1.</a:t>
            </a:r>
          </a:p>
          <a:p>
            <a:pPr fontAlgn="base"/>
            <a:r>
              <a:rPr lang="en-US" dirty="0"/>
              <a:t>SCL1 — I2C1 CLK I/O, and open drain o/p for the I2C-bus observance</a:t>
            </a:r>
          </a:p>
          <a:p>
            <a:pPr fontAlgn="base"/>
            <a:r>
              <a:rPr lang="en-US" b="1" dirty="0"/>
              <a:t>Pin38-P0.12/ MAT1.0/AD1.3/ DSR1</a:t>
            </a:r>
            <a:endParaRPr lang="en-US" dirty="0"/>
          </a:p>
          <a:p>
            <a:pPr fontAlgn="base"/>
            <a:r>
              <a:rPr lang="en-US" dirty="0"/>
              <a:t>P0.12 is a GPIO digital pin I/O</a:t>
            </a:r>
          </a:p>
          <a:p>
            <a:pPr fontAlgn="base"/>
            <a:r>
              <a:rPr lang="en-US" dirty="0"/>
              <a:t>DSR1 is a data set ready </a:t>
            </a:r>
            <a:r>
              <a:rPr lang="en-US" dirty="0" err="1"/>
              <a:t>i</a:t>
            </a:r>
            <a:r>
              <a:rPr lang="en-US" dirty="0"/>
              <a:t>/p for UART1, and these are accessible only in LPC2144/46/48.</a:t>
            </a:r>
          </a:p>
          <a:p>
            <a:pPr fontAlgn="base"/>
            <a:r>
              <a:rPr lang="en-US" dirty="0"/>
              <a:t>MAT1.0 is a match o/p for timer-1, channel-0.</a:t>
            </a:r>
          </a:p>
          <a:p>
            <a:pPr fontAlgn="base"/>
            <a:r>
              <a:rPr lang="en-US" dirty="0"/>
              <a:t>AD1.3 denotes ADC input-3, and it is accessible only in LPC2144/46/48.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5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Processor Modes and Registers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privileged modes and a non-privileged user mode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Privilege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perform certain tasks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done from User (Unprivileged) mode.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mode, there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on operations that affect overall system configuration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example, MMU configuration and cache operations.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 events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described in Exception Handling.</a:t>
            </a:r>
          </a:p>
        </p:txBody>
      </p:sp>
    </p:spTree>
    <p:extLst>
      <p:ext uri="{BB962C8B-B14F-4D97-AF65-F5344CB8AC3E}">
        <p14:creationId xmlns:p14="http://schemas.microsoft.com/office/powerpoint/2010/main" val="3002148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2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Processor Modes and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ARM microcontroller architecture (ARM7/9/11) utilizes a 32-bit RISC design with 37 registers (31 general-purpose, 6 status) and 7 operating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directly accessible registers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(r0-r15).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banked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registers(r8-r14)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fast interrupt (FIQ) and privileged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11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ARM Register Set (32-bit)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processors have 16 visible </a:t>
            </a:r>
            <a:r>
              <a:rPr lang="en-US" dirty="0" smtClean="0"/>
              <a:t>registers </a:t>
            </a:r>
            <a:r>
              <a:rPr lang="en-US" dirty="0"/>
              <a:t> (r0-r15).</a:t>
            </a:r>
          </a:p>
          <a:p>
            <a:r>
              <a:rPr lang="en-US" dirty="0"/>
              <a:t>one or two Program Status Registers (CPSR, </a:t>
            </a:r>
            <a:r>
              <a:rPr lang="en-US" dirty="0" smtClean="0"/>
              <a:t>SPSR).</a:t>
            </a:r>
          </a:p>
          <a:p>
            <a:r>
              <a:rPr lang="en-US" dirty="0"/>
              <a:t>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04" y="2730137"/>
            <a:ext cx="10334896" cy="38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3691"/>
            <a:ext cx="11795760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RM Registers - ARM Series | ROBOTIC ELECTRON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365125"/>
            <a:ext cx="11234057" cy="632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2188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2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set defines the operations that can change the state. ARM instructions are all 32bit long are all 32-bit long (except for Thumb mode) There are 232 possible machine instructions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71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ARM instruction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Load-store architecture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3-address instructions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Conditional execution of every instruction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Possible to load/store multiple registers at once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Possible to combine shift and ALU operations in a single instruction</a:t>
            </a:r>
          </a:p>
        </p:txBody>
      </p:sp>
    </p:spTree>
    <p:extLst>
      <p:ext uri="{BB962C8B-B14F-4D97-AF65-F5344CB8AC3E}">
        <p14:creationId xmlns:p14="http://schemas.microsoft.com/office/powerpoint/2010/main" val="1087093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instructions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move, arithmetic, logical, comparison and multiply instructions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load / store instruction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work on registers, NOT memory.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each perform a specific operation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two operands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33" y="4519510"/>
            <a:ext cx="7282380" cy="19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65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and MVN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instruction move the data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register to another register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is as follows 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destination_reg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source_reg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Registers R1 to R12 can be used for data movement. These are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purpose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registers. The register R13, R14 and R15 are also used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movement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"MVN" stands for "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Negated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Toggling is done 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MVN instruction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Toggling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switching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and 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easiest type of toggling is just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switching all the bits in a register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easily done with a MVN instruction.</a:t>
            </a:r>
          </a:p>
        </p:txBody>
      </p:sp>
    </p:spTree>
    <p:extLst>
      <p:ext uri="{BB962C8B-B14F-4D97-AF65-F5344CB8AC3E}">
        <p14:creationId xmlns:p14="http://schemas.microsoft.com/office/powerpoint/2010/main" val="1782869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MVN instruction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5" y="2220686"/>
            <a:ext cx="8601424" cy="25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2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: MVN </a:t>
            </a:r>
            <a:r>
              <a:rPr lang="en-US" b="1" dirty="0" err="1"/>
              <a:t>rO</a:t>
            </a:r>
            <a:r>
              <a:rPr lang="en-US" b="1" dirty="0"/>
              <a:t>, r2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complemented value of r2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bits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second_register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switch (1 to 0 or 0 to 1) and then the result will be stuck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first_register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R5, R7	; copy content of R7 to R5 MOV R9,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R3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content of R3 to R9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R4	; move the complemented value of R4 to R1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17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Shift and Rotate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Logical and arithmetic are the two shift types. There are six mnemonics for the different shift types :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Logical Shift Left (LSL)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Shift Left (ASL)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Logical Shift Right (LSR)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Shift Right (ASR)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Rotate Right (ROR)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Rotate Right with Extend (RRX)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09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Logical Shift Left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by the specified amount. LSL means "logical shift left by the specified number of bits." This instruction is executed in a single clock cycle.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LSL #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is the number of bit positions by which the value is shifted. Shifting left by n-bit on a signed or unsigned binary number has the effect of multiplying it by 2n</a:t>
            </a:r>
          </a:p>
        </p:txBody>
      </p:sp>
    </p:spTree>
    <p:extLst>
      <p:ext uri="{BB962C8B-B14F-4D97-AF65-F5344CB8AC3E}">
        <p14:creationId xmlns:p14="http://schemas.microsoft.com/office/powerpoint/2010/main" val="11887832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Logical Shift Left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86375" y="1794388"/>
            <a:ext cx="13079777" cy="421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15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Shift Right (LSR)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465744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LSR by 0 to 32 places, fill the vacated bits at the most significant end of the word with zeros.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shifts can be useful as efficient ways of performing multiplication or division of unsigned integers by powers of two.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Shifting right by n-bit on an unsigned binary number has the effect of dividing it by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5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7" y="365125"/>
            <a:ext cx="11547566" cy="61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9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537" y="1593669"/>
            <a:ext cx="8595360" cy="44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1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Arithmetic Shift Left and Right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Shift Left (ASL) is same as logical shift left.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Shift Right (ASR) by 0 to 32 places, fill the vacated bits at the most significant end of the word with zeros if the source operand was positive and with ones it is negative.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6080" y="3657297"/>
            <a:ext cx="6440982" cy="34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31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Rotate Right (ROR)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 right by 0 to 32 places. The last bit rotated out is available in the carry flag. Rotate left instruction is not used in ARM processor.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 left by "n" positions is the same as a rotate right by (32 - n).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75" y="3484559"/>
            <a:ext cx="5301265" cy="28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4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Conditional Code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processor supports for conditional execution. The instruction is executed only when condition is true. Any data processing instruction is used for this purpose.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instruction sets only allow branches to be executed conditionally. However by reusing the condition evaluation hardware, ARM effectively increase number of instruction. All instructions contain a condition field which determines whether the CPU will execute them.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 28 to 31 of each ARM instruction provide a condition field that defines whether the current instruction is to be executed.</a:t>
            </a:r>
          </a:p>
        </p:txBody>
      </p:sp>
    </p:spTree>
    <p:extLst>
      <p:ext uri="{BB962C8B-B14F-4D97-AF65-F5344CB8AC3E}">
        <p14:creationId xmlns:p14="http://schemas.microsoft.com/office/powerpoint/2010/main" val="739407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7" y="182880"/>
            <a:ext cx="885661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308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Compare Instruction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four instructions set the status bits/flags (N, Z, C, V) in the PSR according to the results of their operations.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CMP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Compare, using subtraction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CMN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negated, using addition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TEQ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for equality, using XOR - does not affect V flag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TST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bit(s), using AND - does not affect V flag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is done by using subtraction operation. Source and destination value is not changed only conditional flags are affected.</a:t>
            </a:r>
          </a:p>
        </p:txBody>
      </p:sp>
    </p:spTree>
    <p:extLst>
      <p:ext uri="{BB962C8B-B14F-4D97-AF65-F5344CB8AC3E}">
        <p14:creationId xmlns:p14="http://schemas.microsoft.com/office/powerpoint/2010/main" val="231990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Multiplication Instruction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651"/>
            <a:ext cx="10515600" cy="521031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instruction takes more than one cycle. it also requires hardware to perform operation.</a:t>
            </a:r>
          </a:p>
          <a:p>
            <a:pPr algn="just">
              <a:lnSpc>
                <a:spcPct val="16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</a:t>
            </a:r>
          </a:p>
          <a:p>
            <a:pPr algn="just">
              <a:lnSpc>
                <a:spcPct val="16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: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 Rd,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Rd = Destination register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Source register</a:t>
            </a:r>
          </a:p>
          <a:p>
            <a:pPr algn="just">
              <a:lnSpc>
                <a:spcPct val="16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 RO, R1, R2 @ RO = R1 x R2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:</a:t>
            </a:r>
          </a:p>
          <a:p>
            <a:pPr lvl="1" algn="just">
              <a:lnSpc>
                <a:spcPct val="16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operand cannot be immediate.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register must be different from the first operand.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 bit is set, C flag is meaningless.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92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Register Load and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instructions transfer large quantities of data more efficiently. It is used for procedure entry and exit for saving and restoring workspace registers and the return address.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39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LDM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LDR and STR instructions only load/store a single 32-bit word. ARM processor can load/store ANY subset of the 16 registers in a single instruction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Image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0494" y="3281044"/>
            <a:ext cx="6091011" cy="2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3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STM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registers can be specified. However, beware that if you include rl5 (PC), you are effectively forcing a branch in the program flow.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complementary instruction to LDMIA is the STMIA instruction :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STMIA rl, {rO, r2, r4} ; mem32[rl] : = rO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mem32[rl + 4] : = r2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mem32[rl + 8] : = r4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7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2" y="235130"/>
            <a:ext cx="11364686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087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STM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Load and Store Multiple Instructions (LDM/STM) allow between 1 and 16 registers to be transferred to or from memory. The order of register transfer cannot be specified, order in the list is insignificant.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register number is always transferred to/from lowest memory location accessed. The transferred registers can be either :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subset of the current bank of registers (default)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subset of the user mode bank of registers when in a privileged mode (postfix instruction with a "A")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47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 Instruction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42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branch instructions cause the processor to execute instructions from a different address. Two branch instruction are available B and BL. These instructions are only executed if the condition is true.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 instruction in addition to branching, also stores the return address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register, and hence can be used for sub-routine invocation.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branch or branch with link instruction :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B{condition} &lt;address&gt; BL{condition} &lt;address&gt;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 [27:25] identify this as a B or BL instruction, they have values 101 only for these instructions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529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504"/>
            <a:ext cx="10515600" cy="485245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Cortex-M microcontrollers use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32-bit linear address space (4 GB)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divided into fixed regions for code, data, peripherals, and system control. The architecture supports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memory-mapped I/O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bit-banding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efficient bit manipulation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Address Space (4 GB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processors use a 32-bit architecture, supporting a flat memory space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0x00000000 -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0x1FFFFFFF.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Memory-Mapped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Peripherals are not accessed via special I/O instructions but rather mapped directly into the address space, treating registers (e.g., GPIO, UART) like memory locations.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4874" y="1065"/>
            <a:ext cx="6892913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ARM Memory Organization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729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Regions (Cortex-M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Region (0x00000000 - 0x1FFFFFFF):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Typically stores executable code (Flash).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SRAM Region (0x20000000 - 0x3FFFFFFF):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Used for data, stack, and heap.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Region (0x40000000 - 0x5FFFFFFF):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Reserved for on-chip peripherals.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System/External Region: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External RAM, device, and private peripheral bus (PPB) for debug components.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305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 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977"/>
            <a:ext cx="10515600" cy="527739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Load-Store Architecture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Only load and store instructions can access memory; all data manipulation occurs within the large register file (R0-R15), minimizing memory access time.</a:t>
            </a:r>
          </a:p>
          <a:p>
            <a:pPr algn="just">
              <a:lnSpc>
                <a:spcPct val="16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Endianness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Supports both Little-Endian and Big-Endian, though most ARM systems use Little-Endian.</a:t>
            </a:r>
          </a:p>
          <a:p>
            <a:pPr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Types: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Used for RAM/Flash, allows buffering and reordering.</a:t>
            </a:r>
          </a:p>
          <a:p>
            <a:pPr lvl="1"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Used for peripherals, ensures strict access ordering.</a:t>
            </a:r>
          </a:p>
          <a:p>
            <a:pPr lvl="1"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Ordered: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Ensures strict access order for critical system controls.</a:t>
            </a:r>
          </a:p>
          <a:p>
            <a:pPr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Features fast, local cache memory (L1/L2) close to the core, with slower main memory (SRAM/Flash) further away. </a:t>
            </a:r>
          </a:p>
          <a:p>
            <a:pPr algn="just"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538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ARM Cortex-M3 and Cortex-M4 Memory Organiz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5" y="365125"/>
            <a:ext cx="5457768" cy="63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81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 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Peripheral Bus - External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Provides access to :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Trace Port Interface Unit (TPIU),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Embedded Trace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Macrocell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(ETM),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ROM table,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implementation-specific areas of the PPB memory map.</a:t>
            </a:r>
          </a:p>
          <a:p>
            <a:pPr algn="just">
              <a:lnSpc>
                <a:spcPct val="16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Peripheral Bus - External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Provides access to :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Instrumentation Trace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Macrocell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(ITM),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Trace (DWT),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Flashpatch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Breakpoint (FPB),</a:t>
            </a:r>
          </a:p>
          <a:p>
            <a:pPr lvl="1"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Control Space (SCS), including the MPU and the Nested Vectored Interrupt Controller (NVIC).</a:t>
            </a:r>
          </a:p>
          <a:p>
            <a:pPr algn="just"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454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 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Device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This region is used for external device memory.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This region is used for data.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This region includes bit band and bit band alias areas.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Bit-band alias - Direct accesses to this memory range behave as peripheral memory accesses, but this region is also bit addressable through bit-band alias.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bit-band region - Data accesses to this region are remapped to bit band region. A write operation is performed as read-modify-write.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630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 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This executable region is for data storage. Code can also be stored here. This region includes bit band and bit band alias areas.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SRAM Bit-band alias - Direct accesses to this memory range behave as SRAM memory accesses, but this region is also bit addressable through bit-band alias.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SRAM bit-band region - Data accesses to this region are remapped to bit band region. A write operation is performed as read-modify-write.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This executable region is for program code. Data can also be stored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310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microcontrollers, such as the common LPC2148 (ARM7), utilize specialized ports for programming, debugging, and general-purpose I/O (GPIO). The primary methods include Joint Test Action Group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JTAG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debugging, In-System Programming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via UART for flashing code, and versatile GPIO pins (e.g., P0, P1) for peripheral interfacing.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054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634" y="-1"/>
            <a:ext cx="11226943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27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JTAG Port (Joint Test Action Group</a:t>
            </a:r>
            <a:r>
              <a:rPr lang="en-US" b="1" dirty="0" smtClean="0">
                <a:hlinkClick r:id="rId2"/>
              </a:rPr>
              <a:t>)</a:t>
            </a:r>
            <a:r>
              <a:rPr lang="en-US" b="1" dirty="0" smtClean="0"/>
              <a:t>:</a:t>
            </a:r>
          </a:p>
          <a:p>
            <a:r>
              <a:rPr lang="en-US" dirty="0"/>
              <a:t>Typically a 5-pin interface (TDI, TDO, TMS, TCK, TRST) used for debugging and programming, allowing full control over the ARM core, including halting and stepping through code</a:t>
            </a:r>
            <a:r>
              <a:rPr lang="en-US" dirty="0" smtClean="0"/>
              <a:t>.</a:t>
            </a:r>
          </a:p>
          <a:p>
            <a:r>
              <a:rPr lang="en-US" b="1" dirty="0">
                <a:hlinkClick r:id="rId3"/>
              </a:rPr>
              <a:t>ISP (In-System Programming) </a:t>
            </a:r>
            <a:r>
              <a:rPr lang="en-US" b="1" dirty="0" smtClean="0">
                <a:hlinkClick r:id="rId3"/>
              </a:rPr>
              <a:t>Port</a:t>
            </a:r>
            <a:r>
              <a:rPr lang="en-US" b="1" dirty="0" smtClean="0"/>
              <a:t>:</a:t>
            </a:r>
          </a:p>
          <a:p>
            <a:r>
              <a:rPr lang="en-US" dirty="0"/>
              <a:t>Uses UART0 or UART1, allowing the flash memory to be reprogrammed through a serial connection (COM port) without removing the microcontroller from the circuit.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408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GPIO Ports (General Purpose Input/Output</a:t>
            </a:r>
            <a:r>
              <a:rPr lang="en-US" b="1" dirty="0" smtClean="0">
                <a:hlinkClick r:id="rId2"/>
              </a:rPr>
              <a:t>)</a:t>
            </a:r>
            <a:endParaRPr lang="en-US" b="1" dirty="0" smtClean="0"/>
          </a:p>
          <a:p>
            <a:r>
              <a:rPr lang="en-US" b="1" dirty="0"/>
              <a:t>Port 0 (P0):</a:t>
            </a:r>
            <a:r>
              <a:rPr lang="en-US" dirty="0"/>
              <a:t> A 32-bit port (P0.0–P0.31) where most pins are configurable as inputs or outputs.</a:t>
            </a:r>
          </a:p>
          <a:p>
            <a:r>
              <a:rPr lang="en-US" b="1" dirty="0"/>
              <a:t>Port 1 (P1):</a:t>
            </a:r>
            <a:r>
              <a:rPr lang="en-US" dirty="0"/>
              <a:t> A 32-bit port (P1.16–P1.31 commonly used in LPC2148).</a:t>
            </a:r>
          </a:p>
          <a:p>
            <a:r>
              <a:rPr lang="en-US" dirty="0"/>
              <a:t>These pins are configured using PINSEL0/PINSEL1 registers to choose between GPIO or alternate functions (UART, PWM, ADC).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901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697"/>
            <a:ext cx="10515600" cy="5824266"/>
          </a:xfrm>
        </p:spPr>
        <p:txBody>
          <a:bodyPr>
            <a:normAutofit/>
          </a:bodyPr>
          <a:lstStyle/>
          <a:p>
            <a:r>
              <a:rPr lang="en-US" b="1" dirty="0"/>
              <a:t>Key Registers for Port </a:t>
            </a:r>
            <a:r>
              <a:rPr lang="en-US" b="1" dirty="0" smtClean="0"/>
              <a:t>Configuration</a:t>
            </a:r>
          </a:p>
          <a:p>
            <a:r>
              <a:rPr lang="en-US" b="1" dirty="0">
                <a:hlinkClick r:id="rId2"/>
              </a:rPr>
              <a:t>PINSEL0/1</a:t>
            </a:r>
            <a:r>
              <a:rPr lang="en-US" b="1" dirty="0"/>
              <a:t>:</a:t>
            </a:r>
            <a:r>
              <a:rPr lang="en-US" dirty="0"/>
              <a:t> Pin Select registers to configure multiplexed pins.</a:t>
            </a:r>
          </a:p>
          <a:p>
            <a:r>
              <a:rPr lang="en-US" b="1" dirty="0">
                <a:hlinkClick r:id="rId3"/>
              </a:rPr>
              <a:t>IODIR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Input/Output</a:t>
            </a:r>
            <a:r>
              <a:rPr lang="en-US" dirty="0"/>
              <a:t> Direction register, where 1 sets a pin as output and 0 as input.</a:t>
            </a:r>
          </a:p>
          <a:p>
            <a:r>
              <a:rPr lang="en-US" b="1" dirty="0">
                <a:hlinkClick r:id="rId4"/>
              </a:rPr>
              <a:t>IOSET/IOCLR</a:t>
            </a:r>
            <a:r>
              <a:rPr lang="en-US" b="1" dirty="0"/>
              <a:t>:</a:t>
            </a:r>
            <a:r>
              <a:rPr lang="en-US" dirty="0"/>
              <a:t> Used to set (high) or clear (low) output pins. </a:t>
            </a:r>
          </a:p>
          <a:p>
            <a:r>
              <a:rPr lang="en-US" b="1" dirty="0"/>
              <a:t>Programming </a:t>
            </a:r>
            <a:r>
              <a:rPr lang="en-US" b="1" dirty="0" smtClean="0"/>
              <a:t>Sequence</a:t>
            </a:r>
          </a:p>
          <a:p>
            <a:r>
              <a:rPr lang="en-US" dirty="0"/>
              <a:t>Connect via JTAG or UART (ISP).</a:t>
            </a:r>
          </a:p>
          <a:p>
            <a:r>
              <a:rPr lang="en-US" dirty="0"/>
              <a:t>Configure PINSEL registers to define pin functionality.</a:t>
            </a:r>
          </a:p>
          <a:p>
            <a:r>
              <a:rPr lang="en-US" dirty="0"/>
              <a:t>Set direction using IODIR.</a:t>
            </a:r>
          </a:p>
          <a:p>
            <a:r>
              <a:rPr lang="en-US" dirty="0"/>
              <a:t>Write/Read data using IOSET/IOCLR or IOPIN.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365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2069" y="365124"/>
            <a:ext cx="1174350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0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6" y="163539"/>
            <a:ext cx="10424160" cy="60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82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365124"/>
            <a:ext cx="1064840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111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248"/>
            <a:ext cx="10894422" cy="63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4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4" y="178053"/>
            <a:ext cx="11090365" cy="64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36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2" y="0"/>
            <a:ext cx="11338560" cy="6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61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0769"/>
            <a:ext cx="10944497" cy="646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means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RISC Machines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machines have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32-bit Reduced Instruction Set Computer (RISC) Load Store Architecture.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RISC microprocessor for commercial use and market-leader for low power and cost-sensitive embedded applications.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ARM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 Neumann, load/store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only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32-bit data bus for both instruction and data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for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load/store instruction access memory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174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3662</Words>
  <Application>Microsoft Office PowerPoint</Application>
  <PresentationFormat>Widescreen</PresentationFormat>
  <Paragraphs>409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</vt:lpstr>
      <vt:lpstr>Calibri</vt:lpstr>
      <vt:lpstr>Calibri Light</vt:lpstr>
      <vt:lpstr>Google Sans</vt:lpstr>
      <vt:lpstr>Times New Roman</vt:lpstr>
      <vt:lpstr>Office Theme</vt:lpstr>
      <vt:lpstr>Unit-2</vt:lpstr>
      <vt:lpstr>Syllabus</vt:lpstr>
      <vt:lpstr>ARM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ARM Architecture</vt:lpstr>
      <vt:lpstr>ARM Architecture</vt:lpstr>
      <vt:lpstr>PowerPoint Presentation</vt:lpstr>
      <vt:lpstr>ARM Architecture</vt:lpstr>
      <vt:lpstr>ARM Architecture</vt:lpstr>
      <vt:lpstr>PowerPoint Presentation</vt:lpstr>
      <vt:lpstr>ARM Architecture</vt:lpstr>
      <vt:lpstr>3. Arithmetic Logic Unit (ALU) :</vt:lpstr>
      <vt:lpstr>Booth multiplier factor </vt:lpstr>
      <vt:lpstr>Barrel shifter</vt:lpstr>
      <vt:lpstr>Control unit</vt:lpstr>
      <vt:lpstr>Incremented :</vt:lpstr>
      <vt:lpstr>PowerPoint Presentation</vt:lpstr>
      <vt:lpstr>ARM7 Based (LPC2148) Microcontroller Pin Configuration </vt:lpstr>
      <vt:lpstr>Classification of ARM Pins </vt:lpstr>
      <vt:lpstr>Power Supply Pins</vt:lpstr>
      <vt:lpstr>Clock and Reset Pins</vt:lpstr>
      <vt:lpstr>GPIO Pins</vt:lpstr>
      <vt:lpstr>Communication Interface Pins</vt:lpstr>
      <vt:lpstr>Analog Pins</vt:lpstr>
      <vt:lpstr>PWM and Timer Pins</vt:lpstr>
      <vt:lpstr>JTAG / Debug Pins</vt:lpstr>
      <vt:lpstr>PowerPoint Presentation</vt:lpstr>
      <vt:lpstr>Pin1-(P0.21/ PWM5CAP1.3/ AD1.6)</vt:lpstr>
      <vt:lpstr>Pin2-(P0.22/ CAP0.0/AD1.7/ MAT0.0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ARM Processor Modes and Registers </vt:lpstr>
      <vt:lpstr>PowerPoint Presentation</vt:lpstr>
      <vt:lpstr>ARM Processor Modes and Registers</vt:lpstr>
      <vt:lpstr>ARM Register Set (32-bit) </vt:lpstr>
      <vt:lpstr>PowerPoint Presentation</vt:lpstr>
      <vt:lpstr>PowerPoint Presentation</vt:lpstr>
      <vt:lpstr>Instruction Set</vt:lpstr>
      <vt:lpstr>Features of ARM instruction set</vt:lpstr>
      <vt:lpstr>Data Processing Instruction</vt:lpstr>
      <vt:lpstr>MOV and MVN Instruction</vt:lpstr>
      <vt:lpstr>MVN instruction</vt:lpstr>
      <vt:lpstr>Example : MVN rO, r2 </vt:lpstr>
      <vt:lpstr>Shift and Rotate </vt:lpstr>
      <vt:lpstr>Logical Shift Left </vt:lpstr>
      <vt:lpstr>Logical Shift Left </vt:lpstr>
      <vt:lpstr>Logical Shift Right (LSR) </vt:lpstr>
      <vt:lpstr>PowerPoint Presentation</vt:lpstr>
      <vt:lpstr>Arithmetic Shift Left and Right </vt:lpstr>
      <vt:lpstr>Rotate Right (ROR) </vt:lpstr>
      <vt:lpstr>Conditional Code Instruction</vt:lpstr>
      <vt:lpstr>PowerPoint Presentation</vt:lpstr>
      <vt:lpstr>Compare Instruction </vt:lpstr>
      <vt:lpstr>Multiplication Instruction </vt:lpstr>
      <vt:lpstr>Multiple Register Load and Store</vt:lpstr>
      <vt:lpstr>LDM Instruction</vt:lpstr>
      <vt:lpstr>STM Instruction</vt:lpstr>
      <vt:lpstr>STM Instruction</vt:lpstr>
      <vt:lpstr>Branch Instruction </vt:lpstr>
      <vt:lpstr>ARM Memory Organization   </vt:lpstr>
      <vt:lpstr>Memory Regions (Cortex-M Example)</vt:lpstr>
      <vt:lpstr>ARM Memory Organization</vt:lpstr>
      <vt:lpstr>PowerPoint Presentation</vt:lpstr>
      <vt:lpstr>ARM Memory Organization</vt:lpstr>
      <vt:lpstr>ARM Memory Organization</vt:lpstr>
      <vt:lpstr>ARM Memory Organization</vt:lpstr>
      <vt:lpstr>Programming ports</vt:lpstr>
      <vt:lpstr>Programming ports</vt:lpstr>
      <vt:lpstr>Programming 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Unit-2</dc:title>
  <dc:creator>DELL</dc:creator>
  <cp:lastModifiedBy>DELL</cp:lastModifiedBy>
  <cp:revision>46</cp:revision>
  <dcterms:created xsi:type="dcterms:W3CDTF">2026-01-08T04:02:45Z</dcterms:created>
  <dcterms:modified xsi:type="dcterms:W3CDTF">2026-03-02T06:17:52Z</dcterms:modified>
</cp:coreProperties>
</file>