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293" r:id="rId61"/>
    <p:sldId id="294" r:id="rId62"/>
    <p:sldId id="317" r:id="rId63"/>
    <p:sldId id="318" r:id="rId64"/>
    <p:sldId id="319" r:id="rId65"/>
    <p:sldId id="320" r:id="rId66"/>
    <p:sldId id="321" r:id="rId67"/>
    <p:sldId id="322" r:id="rId68"/>
    <p:sldId id="323" r:id="rId69"/>
    <p:sldId id="336" r:id="rId70"/>
    <p:sldId id="337" r:id="rId71"/>
    <p:sldId id="338" r:id="rId72"/>
    <p:sldId id="339"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49"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40" r:id="rId100"/>
    <p:sldId id="341" r:id="rId101"/>
    <p:sldId id="342" r:id="rId102"/>
    <p:sldId id="343" r:id="rId103"/>
    <p:sldId id="344" r:id="rId104"/>
    <p:sldId id="345" r:id="rId105"/>
    <p:sldId id="346" r:id="rId106"/>
    <p:sldId id="347" r:id="rId107"/>
    <p:sldId id="348"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00B7F8-98DA-45F5-8C9D-86490FF2A468}"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FF39-56E2-4665-A2C1-65ABDC65B444}" type="slidenum">
              <a:rPr lang="en-US" smtClean="0"/>
              <a:t>‹#›</a:t>
            </a:fld>
            <a:endParaRPr lang="en-US"/>
          </a:p>
        </p:txBody>
      </p:sp>
    </p:spTree>
    <p:extLst>
      <p:ext uri="{BB962C8B-B14F-4D97-AF65-F5344CB8AC3E}">
        <p14:creationId xmlns:p14="http://schemas.microsoft.com/office/powerpoint/2010/main" val="544892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0B7F8-98DA-45F5-8C9D-86490FF2A468}"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FF39-56E2-4665-A2C1-65ABDC65B444}" type="slidenum">
              <a:rPr lang="en-US" smtClean="0"/>
              <a:t>‹#›</a:t>
            </a:fld>
            <a:endParaRPr lang="en-US"/>
          </a:p>
        </p:txBody>
      </p:sp>
    </p:spTree>
    <p:extLst>
      <p:ext uri="{BB962C8B-B14F-4D97-AF65-F5344CB8AC3E}">
        <p14:creationId xmlns:p14="http://schemas.microsoft.com/office/powerpoint/2010/main" val="131331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0B7F8-98DA-45F5-8C9D-86490FF2A468}"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FF39-56E2-4665-A2C1-65ABDC65B444}" type="slidenum">
              <a:rPr lang="en-US" smtClean="0"/>
              <a:t>‹#›</a:t>
            </a:fld>
            <a:endParaRPr lang="en-US"/>
          </a:p>
        </p:txBody>
      </p:sp>
    </p:spTree>
    <p:extLst>
      <p:ext uri="{BB962C8B-B14F-4D97-AF65-F5344CB8AC3E}">
        <p14:creationId xmlns:p14="http://schemas.microsoft.com/office/powerpoint/2010/main" val="47096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0B7F8-98DA-45F5-8C9D-86490FF2A468}"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FF39-56E2-4665-A2C1-65ABDC65B444}" type="slidenum">
              <a:rPr lang="en-US" smtClean="0"/>
              <a:t>‹#›</a:t>
            </a:fld>
            <a:endParaRPr lang="en-US"/>
          </a:p>
        </p:txBody>
      </p:sp>
    </p:spTree>
    <p:extLst>
      <p:ext uri="{BB962C8B-B14F-4D97-AF65-F5344CB8AC3E}">
        <p14:creationId xmlns:p14="http://schemas.microsoft.com/office/powerpoint/2010/main" val="66210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0B7F8-98DA-45F5-8C9D-86490FF2A468}"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FF39-56E2-4665-A2C1-65ABDC65B444}" type="slidenum">
              <a:rPr lang="en-US" smtClean="0"/>
              <a:t>‹#›</a:t>
            </a:fld>
            <a:endParaRPr lang="en-US"/>
          </a:p>
        </p:txBody>
      </p:sp>
    </p:spTree>
    <p:extLst>
      <p:ext uri="{BB962C8B-B14F-4D97-AF65-F5344CB8AC3E}">
        <p14:creationId xmlns:p14="http://schemas.microsoft.com/office/powerpoint/2010/main" val="256591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00B7F8-98DA-45F5-8C9D-86490FF2A468}"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FF39-56E2-4665-A2C1-65ABDC65B444}" type="slidenum">
              <a:rPr lang="en-US" smtClean="0"/>
              <a:t>‹#›</a:t>
            </a:fld>
            <a:endParaRPr lang="en-US"/>
          </a:p>
        </p:txBody>
      </p:sp>
    </p:spTree>
    <p:extLst>
      <p:ext uri="{BB962C8B-B14F-4D97-AF65-F5344CB8AC3E}">
        <p14:creationId xmlns:p14="http://schemas.microsoft.com/office/powerpoint/2010/main" val="339090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00B7F8-98DA-45F5-8C9D-86490FF2A468}" type="datetimeFigureOut">
              <a:rPr lang="en-US" smtClean="0"/>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3FF39-56E2-4665-A2C1-65ABDC65B444}" type="slidenum">
              <a:rPr lang="en-US" smtClean="0"/>
              <a:t>‹#›</a:t>
            </a:fld>
            <a:endParaRPr lang="en-US"/>
          </a:p>
        </p:txBody>
      </p:sp>
    </p:spTree>
    <p:extLst>
      <p:ext uri="{BB962C8B-B14F-4D97-AF65-F5344CB8AC3E}">
        <p14:creationId xmlns:p14="http://schemas.microsoft.com/office/powerpoint/2010/main" val="65601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00B7F8-98DA-45F5-8C9D-86490FF2A468}" type="datetimeFigureOut">
              <a:rPr lang="en-US" smtClean="0"/>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3FF39-56E2-4665-A2C1-65ABDC65B444}" type="slidenum">
              <a:rPr lang="en-US" smtClean="0"/>
              <a:t>‹#›</a:t>
            </a:fld>
            <a:endParaRPr lang="en-US"/>
          </a:p>
        </p:txBody>
      </p:sp>
    </p:spTree>
    <p:extLst>
      <p:ext uri="{BB962C8B-B14F-4D97-AF65-F5344CB8AC3E}">
        <p14:creationId xmlns:p14="http://schemas.microsoft.com/office/powerpoint/2010/main" val="683964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0B7F8-98DA-45F5-8C9D-86490FF2A468}" type="datetimeFigureOut">
              <a:rPr lang="en-US" smtClean="0"/>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3FF39-56E2-4665-A2C1-65ABDC65B444}" type="slidenum">
              <a:rPr lang="en-US" smtClean="0"/>
              <a:t>‹#›</a:t>
            </a:fld>
            <a:endParaRPr lang="en-US"/>
          </a:p>
        </p:txBody>
      </p:sp>
    </p:spTree>
    <p:extLst>
      <p:ext uri="{BB962C8B-B14F-4D97-AF65-F5344CB8AC3E}">
        <p14:creationId xmlns:p14="http://schemas.microsoft.com/office/powerpoint/2010/main" val="229443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0B7F8-98DA-45F5-8C9D-86490FF2A468}"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FF39-56E2-4665-A2C1-65ABDC65B444}" type="slidenum">
              <a:rPr lang="en-US" smtClean="0"/>
              <a:t>‹#›</a:t>
            </a:fld>
            <a:endParaRPr lang="en-US"/>
          </a:p>
        </p:txBody>
      </p:sp>
    </p:spTree>
    <p:extLst>
      <p:ext uri="{BB962C8B-B14F-4D97-AF65-F5344CB8AC3E}">
        <p14:creationId xmlns:p14="http://schemas.microsoft.com/office/powerpoint/2010/main" val="4851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0B7F8-98DA-45F5-8C9D-86490FF2A468}"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FF39-56E2-4665-A2C1-65ABDC65B444}" type="slidenum">
              <a:rPr lang="en-US" smtClean="0"/>
              <a:t>‹#›</a:t>
            </a:fld>
            <a:endParaRPr lang="en-US"/>
          </a:p>
        </p:txBody>
      </p:sp>
    </p:spTree>
    <p:extLst>
      <p:ext uri="{BB962C8B-B14F-4D97-AF65-F5344CB8AC3E}">
        <p14:creationId xmlns:p14="http://schemas.microsoft.com/office/powerpoint/2010/main" val="3389509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0B7F8-98DA-45F5-8C9D-86490FF2A468}" type="datetimeFigureOut">
              <a:rPr lang="en-US" smtClean="0"/>
              <a:t>3/2/2026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3FF39-56E2-4665-A2C1-65ABDC65B444}" type="slidenum">
              <a:rPr lang="en-US" smtClean="0"/>
              <a:t>‹#›</a:t>
            </a:fld>
            <a:endParaRPr lang="en-US"/>
          </a:p>
        </p:txBody>
      </p:sp>
    </p:spTree>
    <p:extLst>
      <p:ext uri="{BB962C8B-B14F-4D97-AF65-F5344CB8AC3E}">
        <p14:creationId xmlns:p14="http://schemas.microsoft.com/office/powerpoint/2010/main" val="2063267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w3schools.com/python/ref_dictionary_pop.asp" TargetMode="External"/><Relationship Id="rId3" Type="http://schemas.openxmlformats.org/officeDocument/2006/relationships/hyperlink" Target="https://www.w3schools.com/python/ref_dictionary_copy.asp" TargetMode="External"/><Relationship Id="rId7" Type="http://schemas.openxmlformats.org/officeDocument/2006/relationships/hyperlink" Target="https://www.w3schools.com/python/ref_dictionary_keys.asp" TargetMode="External"/><Relationship Id="rId2" Type="http://schemas.openxmlformats.org/officeDocument/2006/relationships/hyperlink" Target="https://www.w3schools.com/python/ref_dictionary_clear.asp" TargetMode="External"/><Relationship Id="rId1" Type="http://schemas.openxmlformats.org/officeDocument/2006/relationships/slideLayout" Target="../slideLayouts/slideLayout7.xml"/><Relationship Id="rId6" Type="http://schemas.openxmlformats.org/officeDocument/2006/relationships/hyperlink" Target="https://www.w3schools.com/python/ref_dictionary_items.asp" TargetMode="External"/><Relationship Id="rId11" Type="http://schemas.openxmlformats.org/officeDocument/2006/relationships/hyperlink" Target="https://www.w3schools.com/python/ref_dictionary_values.asp" TargetMode="External"/><Relationship Id="rId5" Type="http://schemas.openxmlformats.org/officeDocument/2006/relationships/hyperlink" Target="https://www.w3schools.com/python/ref_dictionary_get.asp" TargetMode="External"/><Relationship Id="rId10" Type="http://schemas.openxmlformats.org/officeDocument/2006/relationships/hyperlink" Target="https://www.w3schools.com/python/ref_dictionary_update.asp" TargetMode="External"/><Relationship Id="rId4" Type="http://schemas.openxmlformats.org/officeDocument/2006/relationships/hyperlink" Target="https://www.w3schools.com/python/ref_dictionary_fromkeys.asp" TargetMode="External"/><Relationship Id="rId9" Type="http://schemas.openxmlformats.org/officeDocument/2006/relationships/hyperlink" Target="https://www.w3schools.com/python/ref_dictionary_popitem.asp"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www.geeksforgeeks.org/python/python-open-function/"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geeksforgeeks.org/pandas/introduction-to-pandas-in-python/" TargetMode="External"/><Relationship Id="rId2" Type="http://schemas.openxmlformats.org/officeDocument/2006/relationships/hyperlink" Target="https://www.geeksforgeeks.org/python/introduction-to-numpy/"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geeksforgeeks.org/data-science/introduction-to-scipy/" TargetMode="External"/><Relationship Id="rId2" Type="http://schemas.openxmlformats.org/officeDocument/2006/relationships/hyperlink" Target="https://www.geeksforgeeks.org/python/python-introduction-matplotlib/" TargetMode="External"/><Relationship Id="rId1" Type="http://schemas.openxmlformats.org/officeDocument/2006/relationships/slideLayout" Target="../slideLayouts/slideLayout2.xml"/><Relationship Id="rId4" Type="http://schemas.openxmlformats.org/officeDocument/2006/relationships/hyperlink" Target="https://www.geeksforgeeks.org/python/introduction-to-tensorflo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geeksforgeeks.org/python/implementing-web-scraping-python-scrapy/" TargetMode="External"/><Relationship Id="rId2" Type="http://schemas.openxmlformats.org/officeDocument/2006/relationships/hyperlink" Target="https://www.geeksforgeeks.org/machine-learning/what-is-python-scikit-library/" TargetMode="External"/><Relationship Id="rId1" Type="http://schemas.openxmlformats.org/officeDocument/2006/relationships/slideLayout" Target="../slideLayouts/slideLayout2.xml"/><Relationship Id="rId4" Type="http://schemas.openxmlformats.org/officeDocument/2006/relationships/hyperlink" Target="https://www.geeksforgeeks.org/deep-learning/getting-started-with-pytorch/"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geeksforgeeks.org/machine-learning/pybrain-overview/" TargetMode="External"/><Relationship Id="rId2" Type="http://schemas.openxmlformats.org/officeDocument/2006/relationships/hyperlink" Target="https://www.geeksforgeeks.org/python/pygame-tutoria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pPr>
              <a:lnSpc>
                <a:spcPct val="150000"/>
              </a:lnSpc>
            </a:pPr>
            <a:r>
              <a:rPr lang="en-US" sz="3600" b="1" dirty="0" smtClean="0">
                <a:latin typeface="Times New Roman" panose="02020603050405020304" pitchFamily="18" charset="0"/>
                <a:cs typeface="Times New Roman" panose="02020603050405020304" pitchFamily="18" charset="0"/>
              </a:rPr>
              <a:t>FUNDAMENTALS OF PYTHON PROGRAMMING &amp; RASPBERRY PI</a:t>
            </a:r>
            <a:endParaRPr lang="en-US" sz="3600" b="1" dirty="0"/>
          </a:p>
        </p:txBody>
      </p:sp>
      <p:sp>
        <p:nvSpPr>
          <p:cNvPr id="4" name="Title 3"/>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UNIT III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642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Types &amp; Data Structures</a:t>
            </a:r>
            <a:endParaRPr lang="en-US" dirty="0"/>
          </a:p>
        </p:txBody>
      </p:sp>
      <p:sp>
        <p:nvSpPr>
          <p:cNvPr id="3" name="Content Placeholder 2"/>
          <p:cNvSpPr>
            <a:spLocks noGrp="1"/>
          </p:cNvSpPr>
          <p:nvPr>
            <p:ph idx="1"/>
          </p:nvPr>
        </p:nvSpPr>
        <p:spPr>
          <a:xfrm>
            <a:off x="838200" y="1476103"/>
            <a:ext cx="10515600" cy="5277394"/>
          </a:xfrm>
        </p:spPr>
        <p:txBody>
          <a:bodyPr>
            <a:normAutofit fontScale="85000" lnSpcReduction="20000"/>
          </a:bodyPr>
          <a:lstStyle/>
          <a:p>
            <a:pPr algn="just">
              <a:lnSpc>
                <a:spcPct val="120000"/>
              </a:lnSpc>
            </a:pPr>
            <a:r>
              <a:rPr lang="en-US" dirty="0" smtClean="0">
                <a:latin typeface="Times New Roman" panose="02020603050405020304" pitchFamily="18" charset="0"/>
                <a:cs typeface="Times New Roman" panose="02020603050405020304" pitchFamily="18" charset="0"/>
              </a:rPr>
              <a:t>Data types define the type of data a variable can store. Data structures are used to organize and store data efficiently.</a:t>
            </a:r>
          </a:p>
          <a:p>
            <a:r>
              <a:rPr lang="en-US" b="1" dirty="0" smtClean="0">
                <a:latin typeface="Times New Roman" panose="02020603050405020304" pitchFamily="18" charset="0"/>
                <a:cs typeface="Times New Roman" panose="02020603050405020304" pitchFamily="18" charset="0"/>
              </a:rPr>
              <a:t>Data Types</a:t>
            </a:r>
          </a:p>
          <a:p>
            <a:r>
              <a:rPr lang="en-US" dirty="0" smtClean="0">
                <a:latin typeface="Times New Roman" panose="02020603050405020304" pitchFamily="18" charset="0"/>
                <a:cs typeface="Times New Roman" panose="02020603050405020304" pitchFamily="18" charset="0"/>
              </a:rPr>
              <a:t>Python has built-in data types:</a:t>
            </a:r>
          </a:p>
          <a:p>
            <a:r>
              <a:rPr lang="en-US" b="1" dirty="0" smtClean="0">
                <a:latin typeface="Times New Roman" panose="02020603050405020304" pitchFamily="18" charset="0"/>
                <a:cs typeface="Times New Roman" panose="02020603050405020304" pitchFamily="18" charset="0"/>
              </a:rPr>
              <a:t>1. Numeric</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int</a:t>
            </a:r>
            <a:r>
              <a:rPr lang="en-US" dirty="0" smtClean="0">
                <a:latin typeface="Times New Roman" panose="02020603050405020304" pitchFamily="18" charset="0"/>
                <a:cs typeface="Times New Roman" panose="02020603050405020304" pitchFamily="18" charset="0"/>
              </a:rPr>
              <a:t> → 10</a:t>
            </a:r>
          </a:p>
          <a:p>
            <a:r>
              <a:rPr lang="en-US" dirty="0" smtClean="0">
                <a:latin typeface="Times New Roman" panose="02020603050405020304" pitchFamily="18" charset="0"/>
                <a:cs typeface="Times New Roman" panose="02020603050405020304" pitchFamily="18" charset="0"/>
              </a:rPr>
              <a:t>float → 10.5</a:t>
            </a:r>
          </a:p>
          <a:p>
            <a:r>
              <a:rPr lang="en-US" dirty="0" smtClean="0">
                <a:latin typeface="Times New Roman" panose="02020603050405020304" pitchFamily="18" charset="0"/>
                <a:cs typeface="Times New Roman" panose="02020603050405020304" pitchFamily="18" charset="0"/>
              </a:rPr>
              <a:t>complex → 3+2j</a:t>
            </a:r>
          </a:p>
          <a:p>
            <a:r>
              <a:rPr lang="en-US" b="1" dirty="0" smtClean="0">
                <a:latin typeface="Times New Roman" panose="02020603050405020304" pitchFamily="18" charset="0"/>
                <a:cs typeface="Times New Roman" panose="02020603050405020304" pitchFamily="18" charset="0"/>
              </a:rPr>
              <a:t>Example</a:t>
            </a:r>
          </a:p>
          <a:p>
            <a:r>
              <a:rPr lang="en-US" dirty="0" smtClean="0">
                <a:latin typeface="Times New Roman" panose="02020603050405020304" pitchFamily="18" charset="0"/>
                <a:cs typeface="Times New Roman" panose="02020603050405020304" pitchFamily="18" charset="0"/>
              </a:rPr>
              <a:t>a = 10</a:t>
            </a:r>
          </a:p>
          <a:p>
            <a:r>
              <a:rPr lang="en-US" dirty="0" smtClean="0">
                <a:latin typeface="Times New Roman" panose="02020603050405020304" pitchFamily="18" charset="0"/>
                <a:cs typeface="Times New Roman" panose="02020603050405020304" pitchFamily="18" charset="0"/>
              </a:rPr>
              <a:t>b = 3.5</a:t>
            </a:r>
          </a:p>
          <a:p>
            <a:r>
              <a:rPr lang="en-US" dirty="0" smtClean="0">
                <a:latin typeface="Times New Roman" panose="02020603050405020304" pitchFamily="18" charset="0"/>
                <a:cs typeface="Times New Roman" panose="02020603050405020304" pitchFamily="18" charset="0"/>
              </a:rPr>
              <a:t>a = 10</a:t>
            </a:r>
          </a:p>
          <a:p>
            <a:r>
              <a:rPr lang="en-US" dirty="0" smtClean="0">
                <a:latin typeface="Times New Roman" panose="02020603050405020304" pitchFamily="18" charset="0"/>
                <a:cs typeface="Times New Roman" panose="02020603050405020304" pitchFamily="18" charset="0"/>
              </a:rPr>
              <a:t>b = 3.5</a:t>
            </a:r>
          </a:p>
          <a:p>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8750560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Raspberry-Pi a computer</a:t>
            </a:r>
            <a:endParaRPr lang="en-US" dirty="0"/>
          </a:p>
        </p:txBody>
      </p:sp>
      <p:sp>
        <p:nvSpPr>
          <p:cNvPr id="3" name="Content Placeholder 2"/>
          <p:cNvSpPr>
            <a:spLocks noGrp="1"/>
          </p:cNvSpPr>
          <p:nvPr>
            <p:ph idx="1"/>
          </p:nvPr>
        </p:nvSpPr>
        <p:spPr>
          <a:xfrm>
            <a:off x="838200" y="1423851"/>
            <a:ext cx="10515600" cy="4753112"/>
          </a:xfrm>
        </p:spPr>
        <p:txBody>
          <a:bodyPr>
            <a:normAutofit fontScale="62500" lnSpcReduction="20000"/>
          </a:bodyPr>
          <a:lstStyle/>
          <a:p>
            <a:pPr algn="just" fontAlgn="base">
              <a:lnSpc>
                <a:spcPct val="160000"/>
              </a:lnSpc>
            </a:pPr>
            <a:r>
              <a:rPr lang="en-US" sz="3400" dirty="0">
                <a:latin typeface="Times New Roman" panose="02020603050405020304" pitchFamily="18" charset="0"/>
                <a:cs typeface="Times New Roman" panose="02020603050405020304" pitchFamily="18" charset="0"/>
              </a:rPr>
              <a:t>Various versions of </a:t>
            </a:r>
            <a:r>
              <a:rPr lang="en-US" sz="3400" dirty="0">
                <a:solidFill>
                  <a:srgbClr val="FF0000"/>
                </a:solidFill>
                <a:latin typeface="Times New Roman" panose="02020603050405020304" pitchFamily="18" charset="0"/>
                <a:cs typeface="Times New Roman" panose="02020603050405020304" pitchFamily="18" charset="0"/>
              </a:rPr>
              <a:t>Raspberry Pi have been out till date</a:t>
            </a:r>
            <a:r>
              <a:rPr lang="en-US" sz="3400" dirty="0">
                <a:latin typeface="Times New Roman" panose="02020603050405020304" pitchFamily="18" charset="0"/>
                <a:cs typeface="Times New Roman" panose="02020603050405020304" pitchFamily="18" charset="0"/>
              </a:rPr>
              <a:t>. All versions consist of a </a:t>
            </a:r>
            <a:r>
              <a:rPr lang="en-US" sz="3400" dirty="0">
                <a:solidFill>
                  <a:srgbClr val="FF0000"/>
                </a:solidFill>
                <a:latin typeface="Times New Roman" panose="02020603050405020304" pitchFamily="18" charset="0"/>
                <a:cs typeface="Times New Roman" panose="02020603050405020304" pitchFamily="18" charset="0"/>
              </a:rPr>
              <a:t>Broadcom system on a chip (</a:t>
            </a:r>
            <a:r>
              <a:rPr lang="en-US" sz="3400" dirty="0" err="1">
                <a:solidFill>
                  <a:srgbClr val="FF0000"/>
                </a:solidFill>
                <a:latin typeface="Times New Roman" panose="02020603050405020304" pitchFamily="18" charset="0"/>
                <a:cs typeface="Times New Roman" panose="02020603050405020304" pitchFamily="18" charset="0"/>
              </a:rPr>
              <a:t>SoC</a:t>
            </a:r>
            <a:r>
              <a:rPr lang="en-US" sz="3400" dirty="0">
                <a:solidFill>
                  <a:srgbClr val="FF0000"/>
                </a:solidFill>
                <a:latin typeface="Times New Roman" panose="02020603050405020304" pitchFamily="18" charset="0"/>
                <a:cs typeface="Times New Roman" panose="02020603050405020304" pitchFamily="18" charset="0"/>
              </a:rPr>
              <a:t>) with an integrated ARM-compatible CPU and on-chip graphics processing unit (GPU).</a:t>
            </a:r>
          </a:p>
          <a:p>
            <a:pPr algn="just" fontAlgn="base">
              <a:lnSpc>
                <a:spcPct val="160000"/>
              </a:lnSpc>
            </a:pPr>
            <a:r>
              <a:rPr lang="en-US" sz="3400" dirty="0">
                <a:latin typeface="Times New Roman" panose="02020603050405020304" pitchFamily="18" charset="0"/>
                <a:cs typeface="Times New Roman" panose="02020603050405020304" pitchFamily="18" charset="0"/>
              </a:rPr>
              <a:t>The original device had a </a:t>
            </a:r>
            <a:r>
              <a:rPr lang="en-US" sz="3400" dirty="0">
                <a:solidFill>
                  <a:srgbClr val="FF0000"/>
                </a:solidFill>
                <a:latin typeface="Times New Roman" panose="02020603050405020304" pitchFamily="18" charset="0"/>
                <a:cs typeface="Times New Roman" panose="02020603050405020304" pitchFamily="18" charset="0"/>
              </a:rPr>
              <a:t>single-core Processor speed of device ranges from 700 MHz to 1.2 GHz and a memory range from 256 MB to 1 GB RAM.</a:t>
            </a:r>
          </a:p>
          <a:p>
            <a:pPr algn="just" fontAlgn="base">
              <a:lnSpc>
                <a:spcPct val="160000"/>
              </a:lnSpc>
            </a:pPr>
            <a:r>
              <a:rPr lang="en-US" sz="3400" dirty="0">
                <a:latin typeface="Times New Roman" panose="02020603050405020304" pitchFamily="18" charset="0"/>
                <a:cs typeface="Times New Roman" panose="02020603050405020304" pitchFamily="18" charset="0"/>
              </a:rPr>
              <a:t>To store the </a:t>
            </a:r>
            <a:r>
              <a:rPr lang="en-US" sz="3400" dirty="0">
                <a:solidFill>
                  <a:srgbClr val="FF0000"/>
                </a:solidFill>
                <a:latin typeface="Times New Roman" panose="02020603050405020304" pitchFamily="18" charset="0"/>
                <a:cs typeface="Times New Roman" panose="02020603050405020304" pitchFamily="18" charset="0"/>
              </a:rPr>
              <a:t>operating system and program memory Secure Digital (SD) cards </a:t>
            </a:r>
            <a:r>
              <a:rPr lang="en-US" sz="3400" dirty="0">
                <a:latin typeface="Times New Roman" panose="02020603050405020304" pitchFamily="18" charset="0"/>
                <a:cs typeface="Times New Roman" panose="02020603050405020304" pitchFamily="18" charset="0"/>
              </a:rPr>
              <a:t>are used. </a:t>
            </a:r>
            <a:r>
              <a:rPr lang="en-US" sz="3400" dirty="0" err="1">
                <a:latin typeface="Times New Roman" panose="02020603050405020304" pitchFamily="18" charset="0"/>
                <a:cs typeface="Times New Roman" panose="02020603050405020304" pitchFamily="18" charset="0"/>
              </a:rPr>
              <a:t>Raspbian</a:t>
            </a:r>
            <a:r>
              <a:rPr lang="en-US" sz="3400" dirty="0">
                <a:latin typeface="Times New Roman" panose="02020603050405020304" pitchFamily="18" charset="0"/>
                <a:cs typeface="Times New Roman" panose="02020603050405020304" pitchFamily="18" charset="0"/>
              </a:rPr>
              <a:t> OS which is a </a:t>
            </a:r>
            <a:r>
              <a:rPr lang="en-US" sz="3400" dirty="0">
                <a:solidFill>
                  <a:srgbClr val="FF0000"/>
                </a:solidFill>
                <a:latin typeface="Times New Roman" panose="02020603050405020304" pitchFamily="18" charset="0"/>
                <a:cs typeface="Times New Roman" panose="02020603050405020304" pitchFamily="18" charset="0"/>
              </a:rPr>
              <a:t>Linux operating system </a:t>
            </a:r>
            <a:r>
              <a:rPr lang="en-US" sz="3400" dirty="0">
                <a:latin typeface="Times New Roman" panose="02020603050405020304" pitchFamily="18" charset="0"/>
                <a:cs typeface="Times New Roman" panose="02020603050405020304" pitchFamily="18" charset="0"/>
              </a:rPr>
              <a:t>is recommended OS by Raspberry Pi Foundation. Some other third party operating systems like </a:t>
            </a:r>
            <a:r>
              <a:rPr lang="en-US" sz="3400" dirty="0">
                <a:solidFill>
                  <a:srgbClr val="FF0000"/>
                </a:solidFill>
                <a:latin typeface="Times New Roman" panose="02020603050405020304" pitchFamily="18" charset="0"/>
                <a:cs typeface="Times New Roman" panose="02020603050405020304" pitchFamily="18" charset="0"/>
              </a:rPr>
              <a:t>RISC OS Pi. Diet Pi, Kali, Linux can also be run on Raspberry Pi.</a:t>
            </a:r>
          </a:p>
          <a:p>
            <a:endParaRPr lang="en-US" dirty="0"/>
          </a:p>
        </p:txBody>
      </p:sp>
    </p:spTree>
    <p:extLst>
      <p:ext uri="{BB962C8B-B14F-4D97-AF65-F5344CB8AC3E}">
        <p14:creationId xmlns:p14="http://schemas.microsoft.com/office/powerpoint/2010/main" val="16280784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Used:</a:t>
            </a:r>
            <a:r>
              <a:rPr lang="en-US" dirty="0"/>
              <a:t/>
            </a:r>
            <a:br>
              <a:rPr lang="en-US" dirty="0"/>
            </a:br>
            <a:endParaRPr lang="en-US" dirty="0"/>
          </a:p>
        </p:txBody>
      </p:sp>
      <p:sp>
        <p:nvSpPr>
          <p:cNvPr id="3" name="Content Placeholder 2"/>
          <p:cNvSpPr>
            <a:spLocks noGrp="1"/>
          </p:cNvSpPr>
          <p:nvPr>
            <p:ph idx="1"/>
          </p:nvPr>
        </p:nvSpPr>
        <p:spPr/>
        <p:txBody>
          <a:bodyPr/>
          <a:lstStyle/>
          <a:p>
            <a:pPr algn="just" fontAlgn="base">
              <a:lnSpc>
                <a:spcPct val="150000"/>
              </a:lnSpc>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also provides a set of general purpose </a:t>
            </a:r>
            <a:r>
              <a:rPr lang="en-US" dirty="0">
                <a:solidFill>
                  <a:srgbClr val="FF0000"/>
                </a:solidFill>
                <a:latin typeface="Times New Roman" panose="02020603050405020304" pitchFamily="18" charset="0"/>
                <a:cs typeface="Times New Roman" panose="02020603050405020304" pitchFamily="18" charset="0"/>
              </a:rPr>
              <a:t>input/output pins </a:t>
            </a:r>
            <a:r>
              <a:rPr lang="en-US" dirty="0">
                <a:latin typeface="Times New Roman" panose="02020603050405020304" pitchFamily="18" charset="0"/>
                <a:cs typeface="Times New Roman" panose="02020603050405020304" pitchFamily="18" charset="0"/>
              </a:rPr>
              <a:t>allowing you to control electronic components for </a:t>
            </a:r>
            <a:r>
              <a:rPr lang="en-US" dirty="0">
                <a:solidFill>
                  <a:srgbClr val="FF0000"/>
                </a:solidFill>
                <a:latin typeface="Times New Roman" panose="02020603050405020304" pitchFamily="18" charset="0"/>
                <a:cs typeface="Times New Roman" panose="02020603050405020304" pitchFamily="18" charset="0"/>
              </a:rPr>
              <a:t>physical computing and explore the Internet of Things (IOT).</a:t>
            </a:r>
          </a:p>
          <a:p>
            <a:endParaRPr lang="en-US" dirty="0"/>
          </a:p>
        </p:txBody>
      </p:sp>
    </p:spTree>
    <p:extLst>
      <p:ext uri="{BB962C8B-B14F-4D97-AF65-F5344CB8AC3E}">
        <p14:creationId xmlns:p14="http://schemas.microsoft.com/office/powerpoint/2010/main" val="404735504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media.geeksforgeeks.org/wp-content/uploads/20221221141628/raspberry-p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0891" y="365124"/>
            <a:ext cx="10752909"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8085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Raspberry Pi model -</a:t>
            </a:r>
            <a:br>
              <a:rPr lang="en-US" b="1" dirty="0"/>
            </a:br>
            <a:endParaRPr lang="en-US" dirty="0"/>
          </a:p>
        </p:txBody>
      </p:sp>
      <p:sp>
        <p:nvSpPr>
          <p:cNvPr id="3" name="Content Placeholder 2"/>
          <p:cNvSpPr>
            <a:spLocks noGrp="1"/>
          </p:cNvSpPr>
          <p:nvPr>
            <p:ph idx="1"/>
          </p:nvPr>
        </p:nvSpPr>
        <p:spPr>
          <a:xfrm>
            <a:off x="707572" y="966651"/>
            <a:ext cx="10515600" cy="5075375"/>
          </a:xfrm>
        </p:spPr>
        <p:txBody>
          <a:bodyPr>
            <a:normAutofit fontScale="55000" lnSpcReduction="20000"/>
          </a:bodyPr>
          <a:lstStyle/>
          <a:p>
            <a:pPr fontAlgn="base"/>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There have been many generations of raspberry Pi from Pi 1 to Pi 4.</a:t>
            </a:r>
            <a:br>
              <a:rPr lang="en-US" sz="4400" dirty="0" smtClean="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There is generally a model A and model B.</a:t>
            </a:r>
            <a:br>
              <a:rPr lang="en-US" sz="4400" dirty="0" smtClean="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Model A is a less expensive variant and it trends to have reduce RAM and dual cores such as USB and Ethernet.</a:t>
            </a:r>
          </a:p>
          <a:p>
            <a:pPr fontAlgn="base"/>
            <a:r>
              <a:rPr lang="en-US" b="1" dirty="0" smtClean="0">
                <a:latin typeface="Times New Roman" panose="02020603050405020304" pitchFamily="18" charset="0"/>
                <a:cs typeface="Times New Roman" panose="02020603050405020304" pitchFamily="18" charset="0"/>
              </a:rPr>
              <a:t>List </a:t>
            </a:r>
            <a:r>
              <a:rPr lang="en-US" b="1" dirty="0">
                <a:latin typeface="Times New Roman" panose="02020603050405020304" pitchFamily="18" charset="0"/>
                <a:cs typeface="Times New Roman" panose="02020603050405020304" pitchFamily="18" charset="0"/>
              </a:rPr>
              <a:t>of Raspberry pi models and releases year:</a:t>
            </a:r>
          </a:p>
          <a:p>
            <a:pPr fontAlgn="base"/>
            <a:r>
              <a:rPr lang="en-US" dirty="0">
                <a:latin typeface="Times New Roman" panose="02020603050405020304" pitchFamily="18" charset="0"/>
                <a:cs typeface="Times New Roman" panose="02020603050405020304" pitchFamily="18" charset="0"/>
              </a:rPr>
              <a:t>pi 1 model B - 2012 </a:t>
            </a:r>
          </a:p>
          <a:p>
            <a:pPr fontAlgn="base"/>
            <a:r>
              <a:rPr lang="en-US" dirty="0">
                <a:latin typeface="Times New Roman" panose="02020603050405020304" pitchFamily="18" charset="0"/>
                <a:cs typeface="Times New Roman" panose="02020603050405020304" pitchFamily="18" charset="0"/>
              </a:rPr>
              <a:t>pi 1 model A - 2013 </a:t>
            </a:r>
          </a:p>
          <a:p>
            <a:pPr fontAlgn="base"/>
            <a:r>
              <a:rPr lang="en-US" dirty="0">
                <a:latin typeface="Times New Roman" panose="02020603050405020304" pitchFamily="18" charset="0"/>
                <a:cs typeface="Times New Roman" panose="02020603050405020304" pitchFamily="18" charset="0"/>
              </a:rPr>
              <a:t>pi 1 model B+ -2014 </a:t>
            </a:r>
          </a:p>
          <a:p>
            <a:pPr fontAlgn="base"/>
            <a:r>
              <a:rPr lang="en-US" dirty="0">
                <a:latin typeface="Times New Roman" panose="02020603050405020304" pitchFamily="18" charset="0"/>
                <a:cs typeface="Times New Roman" panose="02020603050405020304" pitchFamily="18" charset="0"/>
              </a:rPr>
              <a:t>pi 1 model A+ - 2014 </a:t>
            </a:r>
          </a:p>
          <a:p>
            <a:pPr fontAlgn="base"/>
            <a:r>
              <a:rPr lang="en-US" dirty="0">
                <a:latin typeface="Times New Roman" panose="02020603050405020304" pitchFamily="18" charset="0"/>
                <a:cs typeface="Times New Roman" panose="02020603050405020304" pitchFamily="18" charset="0"/>
              </a:rPr>
              <a:t>Pi 2 Model B - 2015</a:t>
            </a:r>
          </a:p>
          <a:p>
            <a:pPr fontAlgn="base"/>
            <a:r>
              <a:rPr lang="en-US" dirty="0">
                <a:latin typeface="Times New Roman" panose="02020603050405020304" pitchFamily="18" charset="0"/>
                <a:cs typeface="Times New Roman" panose="02020603050405020304" pitchFamily="18" charset="0"/>
              </a:rPr>
              <a:t>Pi 3 Model B- 2016</a:t>
            </a:r>
          </a:p>
          <a:p>
            <a:pPr fontAlgn="base"/>
            <a:r>
              <a:rPr lang="en-US" dirty="0">
                <a:latin typeface="Times New Roman" panose="02020603050405020304" pitchFamily="18" charset="0"/>
                <a:cs typeface="Times New Roman" panose="02020603050405020304" pitchFamily="18" charset="0"/>
              </a:rPr>
              <a:t>Pi 3 Model B+ -2018</a:t>
            </a:r>
          </a:p>
          <a:p>
            <a:pPr fontAlgn="base"/>
            <a:r>
              <a:rPr lang="en-US" dirty="0">
                <a:latin typeface="Times New Roman" panose="02020603050405020304" pitchFamily="18" charset="0"/>
                <a:cs typeface="Times New Roman" panose="02020603050405020304" pitchFamily="18" charset="0"/>
              </a:rPr>
              <a:t>Pi 3 Model A+ -2019</a:t>
            </a:r>
          </a:p>
          <a:p>
            <a:pPr fontAlgn="base"/>
            <a:r>
              <a:rPr lang="en-US" dirty="0">
                <a:latin typeface="Times New Roman" panose="02020603050405020304" pitchFamily="18" charset="0"/>
                <a:cs typeface="Times New Roman" panose="02020603050405020304" pitchFamily="18" charset="0"/>
              </a:rPr>
              <a:t>Pi 4 Model A - 2019</a:t>
            </a:r>
          </a:p>
          <a:p>
            <a:pPr fontAlgn="base"/>
            <a:r>
              <a:rPr lang="en-US" dirty="0">
                <a:latin typeface="Times New Roman" panose="02020603050405020304" pitchFamily="18" charset="0"/>
                <a:cs typeface="Times New Roman" panose="02020603050405020304" pitchFamily="18" charset="0"/>
              </a:rPr>
              <a:t>Pi Model B - 2020</a:t>
            </a:r>
          </a:p>
          <a:p>
            <a:pPr fontAlgn="base"/>
            <a:r>
              <a:rPr lang="en-US" dirty="0">
                <a:latin typeface="Times New Roman" panose="02020603050405020304" pitchFamily="18" charset="0"/>
                <a:cs typeface="Times New Roman" panose="02020603050405020304" pitchFamily="18" charset="0"/>
              </a:rPr>
              <a:t>Pi 400 - 2021</a:t>
            </a:r>
          </a:p>
          <a:p>
            <a:endParaRPr lang="en-US" dirty="0"/>
          </a:p>
        </p:txBody>
      </p:sp>
    </p:spTree>
    <p:extLst>
      <p:ext uri="{BB962C8B-B14F-4D97-AF65-F5344CB8AC3E}">
        <p14:creationId xmlns:p14="http://schemas.microsoft.com/office/powerpoint/2010/main" val="173049230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s://media.geeksforgeeks.org/wp-content/uploads/20200424174659/Raspberry-Pi-topview.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3700" y="1825625"/>
            <a:ext cx="634459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00626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4320"/>
            <a:ext cx="10515600" cy="5902643"/>
          </a:xfrm>
        </p:spPr>
        <p:txBody>
          <a:bodyPr>
            <a:normAutofit/>
          </a:bodyPr>
          <a:lstStyle/>
          <a:p>
            <a:pPr algn="just" fontAlgn="base">
              <a:lnSpc>
                <a:spcPct val="150000"/>
              </a:lnSpc>
            </a:pPr>
            <a:r>
              <a:rPr lang="en-US" b="1" dirty="0">
                <a:latin typeface="Times New Roman" panose="02020603050405020304" pitchFamily="18" charset="0"/>
                <a:cs typeface="Times New Roman" panose="02020603050405020304" pitchFamily="18" charset="0"/>
              </a:rPr>
              <a:t>Specs of the Computer: -</a:t>
            </a:r>
            <a:r>
              <a:rPr lang="en-US" dirty="0">
                <a:latin typeface="Times New Roman" panose="02020603050405020304" pitchFamily="18" charset="0"/>
                <a:cs typeface="Times New Roman" panose="02020603050405020304" pitchFamily="18" charset="0"/>
              </a:rPr>
              <a:t> The computer has a </a:t>
            </a:r>
            <a:r>
              <a:rPr lang="en-US" dirty="0">
                <a:solidFill>
                  <a:srgbClr val="FF0000"/>
                </a:solidFill>
                <a:latin typeface="Times New Roman" panose="02020603050405020304" pitchFamily="18" charset="0"/>
                <a:cs typeface="Times New Roman" panose="02020603050405020304" pitchFamily="18" charset="0"/>
              </a:rPr>
              <a:t>quad-core ARM processor</a:t>
            </a:r>
            <a:r>
              <a:rPr lang="en-US" dirty="0">
                <a:latin typeface="Times New Roman" panose="02020603050405020304" pitchFamily="18" charset="0"/>
                <a:cs typeface="Times New Roman" panose="02020603050405020304" pitchFamily="18" charset="0"/>
              </a:rPr>
              <a:t> that doesn’t support the same instruction as an </a:t>
            </a:r>
            <a:r>
              <a:rPr lang="en-US" dirty="0">
                <a:solidFill>
                  <a:srgbClr val="FF0000"/>
                </a:solidFill>
                <a:latin typeface="Times New Roman" panose="02020603050405020304" pitchFamily="18" charset="0"/>
                <a:cs typeface="Times New Roman" panose="02020603050405020304" pitchFamily="18" charset="0"/>
              </a:rPr>
              <a:t>X86 desktop CPU. </a:t>
            </a:r>
            <a:endParaRPr lang="en-US" dirty="0" smtClean="0">
              <a:solidFill>
                <a:srgbClr val="FF0000"/>
              </a:solidFill>
              <a:latin typeface="Times New Roman" panose="02020603050405020304" pitchFamily="18" charset="0"/>
              <a:cs typeface="Times New Roman" panose="02020603050405020304" pitchFamily="18" charset="0"/>
            </a:endParaRPr>
          </a:p>
          <a:p>
            <a:pPr algn="just" fontAlgn="base">
              <a:lnSpc>
                <a:spcPct val="150000"/>
              </a:lnSpc>
            </a:pPr>
            <a:r>
              <a:rPr lang="en-US" dirty="0" smtClean="0">
                <a:solidFill>
                  <a:srgbClr val="FF0000"/>
                </a:solidFill>
                <a:latin typeface="Times New Roman" panose="02020603050405020304" pitchFamily="18" charset="0"/>
                <a:cs typeface="Times New Roman" panose="02020603050405020304" pitchFamily="18" charset="0"/>
              </a:rPr>
              <a:t>It </a:t>
            </a:r>
            <a:r>
              <a:rPr lang="en-US" dirty="0">
                <a:solidFill>
                  <a:srgbClr val="FF0000"/>
                </a:solidFill>
                <a:latin typeface="Times New Roman" panose="02020603050405020304" pitchFamily="18" charset="0"/>
                <a:cs typeface="Times New Roman" panose="02020603050405020304" pitchFamily="18" charset="0"/>
              </a:rPr>
              <a:t>has 1GB of RAM, One HDMI port, four USB ports, one Ethernet connection, Micro SD slot for storage, one combined 3.5mm audio/video port, and a Bluetooth connection</a:t>
            </a:r>
            <a:r>
              <a:rPr lang="en-US" dirty="0" smtClean="0">
                <a:solidFill>
                  <a:srgbClr val="FF0000"/>
                </a:solidFill>
                <a:latin typeface="Times New Roman" panose="02020603050405020304" pitchFamily="18" charset="0"/>
                <a:cs typeface="Times New Roman" panose="02020603050405020304" pitchFamily="18" charset="0"/>
              </a:rPr>
              <a:t>.</a:t>
            </a:r>
          </a:p>
          <a:p>
            <a:pPr algn="just" fontAlgn="base">
              <a:lnSpc>
                <a:spcPct val="150000"/>
              </a:lnSpc>
            </a:pPr>
            <a:r>
              <a:rPr lang="en-US" dirty="0" smtClean="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has got a </a:t>
            </a:r>
            <a:r>
              <a:rPr lang="en-US" dirty="0">
                <a:solidFill>
                  <a:srgbClr val="FF0000"/>
                </a:solidFill>
                <a:latin typeface="Times New Roman" panose="02020603050405020304" pitchFamily="18" charset="0"/>
                <a:cs typeface="Times New Roman" panose="02020603050405020304" pitchFamily="18" charset="0"/>
              </a:rPr>
              <a:t>series of input and output pins </a:t>
            </a:r>
            <a:r>
              <a:rPr lang="en-US" dirty="0">
                <a:latin typeface="Times New Roman" panose="02020603050405020304" pitchFamily="18" charset="0"/>
                <a:cs typeface="Times New Roman" panose="02020603050405020304" pitchFamily="18" charset="0"/>
              </a:rPr>
              <a:t>that are used for making projects like - home security cameras, Encrypted Door lock, etc. </a:t>
            </a:r>
          </a:p>
          <a:p>
            <a:pPr>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39634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8640"/>
            <a:ext cx="10515600" cy="5628323"/>
          </a:xfrm>
        </p:spPr>
        <p:txBody>
          <a:bodyPr>
            <a:normAutofit/>
          </a:bodyPr>
          <a:lstStyle/>
          <a:p>
            <a:pPr algn="just" fontAlgn="base">
              <a:lnSpc>
                <a:spcPct val="150000"/>
              </a:lnSpc>
            </a:pPr>
            <a:r>
              <a:rPr lang="en-US" b="1" dirty="0">
                <a:latin typeface="Times New Roman" panose="02020603050405020304" pitchFamily="18" charset="0"/>
                <a:cs typeface="Times New Roman" panose="02020603050405020304" pitchFamily="18" charset="0"/>
              </a:rPr>
              <a:t>Versatility of Raspberry Pi: -</a:t>
            </a:r>
            <a:r>
              <a:rPr lang="en-US" dirty="0">
                <a:latin typeface="Times New Roman" panose="02020603050405020304" pitchFamily="18" charset="0"/>
                <a:cs typeface="Times New Roman" panose="02020603050405020304" pitchFamily="18" charset="0"/>
              </a:rPr>
              <a:t> It is indeed a </a:t>
            </a:r>
            <a:r>
              <a:rPr lang="en-US" dirty="0">
                <a:solidFill>
                  <a:srgbClr val="FF0000"/>
                </a:solidFill>
                <a:latin typeface="Times New Roman" panose="02020603050405020304" pitchFamily="18" charset="0"/>
                <a:cs typeface="Times New Roman" panose="02020603050405020304" pitchFamily="18" charset="0"/>
              </a:rPr>
              <a:t>versatile computer and can be utilized by people from all age groups, it can be used for watching videos on YouTube, watching movies, and programming in languages like Python, Scratch, and many more</a:t>
            </a:r>
            <a:r>
              <a:rPr lang="en-US" dirty="0">
                <a:latin typeface="Times New Roman" panose="02020603050405020304" pitchFamily="18" charset="0"/>
                <a:cs typeface="Times New Roman" panose="02020603050405020304" pitchFamily="18" charset="0"/>
              </a:rPr>
              <a:t>. As mentioned above it has a series of I/O pins that give this board the ability to interact with its environment and hence can be utilized to build really cool and interactive projects. </a:t>
            </a:r>
          </a:p>
          <a:p>
            <a:endParaRPr lang="en-US" dirty="0"/>
          </a:p>
        </p:txBody>
      </p:sp>
    </p:spTree>
    <p:extLst>
      <p:ext uri="{BB962C8B-B14F-4D97-AF65-F5344CB8AC3E}">
        <p14:creationId xmlns:p14="http://schemas.microsoft.com/office/powerpoint/2010/main" val="387217265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lnSpc>
                <a:spcPct val="150000"/>
              </a:lnSpc>
            </a:pPr>
            <a:r>
              <a:rPr lang="en-US" b="1" dirty="0">
                <a:latin typeface="Times New Roman" panose="02020603050405020304" pitchFamily="18" charset="0"/>
                <a:cs typeface="Times New Roman" panose="02020603050405020304" pitchFamily="18" charset="0"/>
              </a:rPr>
              <a:t>Examples of projects: - </a:t>
            </a:r>
            <a:r>
              <a:rPr lang="en-US" dirty="0">
                <a:latin typeface="Times New Roman" panose="02020603050405020304" pitchFamily="18" charset="0"/>
                <a:cs typeface="Times New Roman" panose="02020603050405020304" pitchFamily="18" charset="0"/>
              </a:rPr>
              <a:t>It can be turned into a weather station by connecting some instruments to it for check the temperature, wind speed, humidity etc... It can be turned into a home surveillance system due to its small size; by adding some cameras to it the security network will be ready. If you love reading books it can also become a storage device for storing thousands of eBooks and also you can access them through the internet by using this device. </a:t>
            </a: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182289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geeksforgeeks.org/wp-content/uploads/20220502204356/rasberrypi.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3222" y="626382"/>
            <a:ext cx="8681765" cy="553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09289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edia.geeksforgeeks.org/wp-content/uploads/20220502204553/rasberryp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426" y="581932"/>
            <a:ext cx="8478974" cy="47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807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16146" y="1724297"/>
            <a:ext cx="10550717" cy="4439527"/>
          </a:xfrm>
          <a:prstGeom prst="rect">
            <a:avLst/>
          </a:prstGeom>
        </p:spPr>
      </p:pic>
    </p:spTree>
    <p:extLst>
      <p:ext uri="{BB962C8B-B14F-4D97-AF65-F5344CB8AC3E}">
        <p14:creationId xmlns:p14="http://schemas.microsoft.com/office/powerpoint/2010/main" val="2785179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943"/>
            <a:ext cx="10515600" cy="5981020"/>
          </a:xfrm>
        </p:spPr>
        <p:txBody>
          <a:bodyPr>
            <a:normAutofit fontScale="92500"/>
          </a:bodyPr>
          <a:lstStyle/>
          <a:p>
            <a:pPr algn="just" fontAlgn="base">
              <a:lnSpc>
                <a:spcPct val="150000"/>
              </a:lnSpc>
            </a:pPr>
            <a:r>
              <a:rPr lang="en-US" b="1" dirty="0">
                <a:latin typeface="Times New Roman" panose="02020603050405020304" pitchFamily="18" charset="0"/>
                <a:cs typeface="Times New Roman" panose="02020603050405020304" pitchFamily="18" charset="0"/>
              </a:rPr>
              <a:t>Processor: </a:t>
            </a:r>
            <a:r>
              <a:rPr lang="en-US" dirty="0">
                <a:latin typeface="Times New Roman" panose="02020603050405020304" pitchFamily="18" charset="0"/>
                <a:cs typeface="Times New Roman" panose="02020603050405020304" pitchFamily="18" charset="0"/>
              </a:rPr>
              <a:t>Raspberry Pi uses </a:t>
            </a:r>
            <a:r>
              <a:rPr lang="en-US" dirty="0">
                <a:solidFill>
                  <a:srgbClr val="FF0000"/>
                </a:solidFill>
                <a:latin typeface="Times New Roman" panose="02020603050405020304" pitchFamily="18" charset="0"/>
                <a:cs typeface="Times New Roman" panose="02020603050405020304" pitchFamily="18" charset="0"/>
              </a:rPr>
              <a:t>Broadcom BCM2835 </a:t>
            </a:r>
            <a:r>
              <a:rPr lang="en-US" dirty="0">
                <a:latin typeface="Times New Roman" panose="02020603050405020304" pitchFamily="18" charset="0"/>
                <a:cs typeface="Times New Roman" panose="02020603050405020304" pitchFamily="18" charset="0"/>
              </a:rPr>
              <a:t>system on chip which is an </a:t>
            </a:r>
            <a:r>
              <a:rPr lang="en-US" dirty="0">
                <a:solidFill>
                  <a:srgbClr val="FF0000"/>
                </a:solidFill>
                <a:latin typeface="Times New Roman" panose="02020603050405020304" pitchFamily="18" charset="0"/>
                <a:cs typeface="Times New Roman" panose="02020603050405020304" pitchFamily="18" charset="0"/>
              </a:rPr>
              <a:t>ARM processor and Video core Graphics Processing Unit (GPU). </a:t>
            </a:r>
            <a:r>
              <a:rPr lang="en-US" dirty="0">
                <a:latin typeface="Times New Roman" panose="02020603050405020304" pitchFamily="18" charset="0"/>
                <a:cs typeface="Times New Roman" panose="02020603050405020304" pitchFamily="18" charset="0"/>
              </a:rPr>
              <a:t>It is the </a:t>
            </a:r>
            <a:r>
              <a:rPr lang="en-US" dirty="0">
                <a:solidFill>
                  <a:srgbClr val="FF0000"/>
                </a:solidFill>
                <a:latin typeface="Times New Roman" panose="02020603050405020304" pitchFamily="18" charset="0"/>
                <a:cs typeface="Times New Roman" panose="02020603050405020304" pitchFamily="18" charset="0"/>
              </a:rPr>
              <a:t>heart of the Raspberry Pi </a:t>
            </a:r>
            <a:r>
              <a:rPr lang="en-US" dirty="0">
                <a:latin typeface="Times New Roman" panose="02020603050405020304" pitchFamily="18" charset="0"/>
                <a:cs typeface="Times New Roman" panose="02020603050405020304" pitchFamily="18" charset="0"/>
              </a:rPr>
              <a:t>which </a:t>
            </a:r>
            <a:r>
              <a:rPr lang="en-US" dirty="0">
                <a:solidFill>
                  <a:srgbClr val="FF0000"/>
                </a:solidFill>
                <a:latin typeface="Times New Roman" panose="02020603050405020304" pitchFamily="18" charset="0"/>
                <a:cs typeface="Times New Roman" panose="02020603050405020304" pitchFamily="18" charset="0"/>
              </a:rPr>
              <a:t>controls the operations </a:t>
            </a:r>
            <a:r>
              <a:rPr lang="en-US" dirty="0">
                <a:latin typeface="Times New Roman" panose="02020603050405020304" pitchFamily="18" charset="0"/>
                <a:cs typeface="Times New Roman" panose="02020603050405020304" pitchFamily="18" charset="0"/>
              </a:rPr>
              <a:t>of all the </a:t>
            </a:r>
            <a:r>
              <a:rPr lang="en-US" dirty="0">
                <a:solidFill>
                  <a:srgbClr val="FF0000"/>
                </a:solidFill>
                <a:latin typeface="Times New Roman" panose="02020603050405020304" pitchFamily="18" charset="0"/>
                <a:cs typeface="Times New Roman" panose="02020603050405020304" pitchFamily="18" charset="0"/>
              </a:rPr>
              <a:t>connected devices </a:t>
            </a:r>
            <a:r>
              <a:rPr lang="en-US" dirty="0">
                <a:latin typeface="Times New Roman" panose="02020603050405020304" pitchFamily="18" charset="0"/>
                <a:cs typeface="Times New Roman" panose="02020603050405020304" pitchFamily="18" charset="0"/>
              </a:rPr>
              <a:t>and handles all the required computations.</a:t>
            </a:r>
          </a:p>
          <a:p>
            <a:pPr algn="just" fontAlgn="base">
              <a:lnSpc>
                <a:spcPct val="150000"/>
              </a:lnSpc>
            </a:pPr>
            <a:r>
              <a:rPr lang="en-US" b="1" dirty="0">
                <a:latin typeface="Times New Roman" panose="02020603050405020304" pitchFamily="18" charset="0"/>
                <a:cs typeface="Times New Roman" panose="02020603050405020304" pitchFamily="18" charset="0"/>
              </a:rPr>
              <a:t>HDMI:</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High Definition Multimedia Interface </a:t>
            </a:r>
            <a:r>
              <a:rPr lang="en-US" dirty="0">
                <a:latin typeface="Times New Roman" panose="02020603050405020304" pitchFamily="18" charset="0"/>
                <a:cs typeface="Times New Roman" panose="02020603050405020304" pitchFamily="18" charset="0"/>
              </a:rPr>
              <a:t>is used for transmitting </a:t>
            </a:r>
            <a:r>
              <a:rPr lang="en-US" dirty="0">
                <a:solidFill>
                  <a:srgbClr val="FF0000"/>
                </a:solidFill>
                <a:latin typeface="Times New Roman" panose="02020603050405020304" pitchFamily="18" charset="0"/>
                <a:cs typeface="Times New Roman" panose="02020603050405020304" pitchFamily="18" charset="0"/>
              </a:rPr>
              <a:t>video or digital audio data to a computer monitor or to digital TV</a:t>
            </a:r>
            <a:r>
              <a:rPr lang="en-US" dirty="0">
                <a:latin typeface="Times New Roman" panose="02020603050405020304" pitchFamily="18" charset="0"/>
                <a:cs typeface="Times New Roman" panose="02020603050405020304" pitchFamily="18" charset="0"/>
              </a:rPr>
              <a:t>. This HDMI port helps Raspberry Pi to connect </a:t>
            </a:r>
            <a:r>
              <a:rPr lang="en-US" dirty="0">
                <a:solidFill>
                  <a:srgbClr val="FF0000"/>
                </a:solidFill>
                <a:latin typeface="Times New Roman" panose="02020603050405020304" pitchFamily="18" charset="0"/>
                <a:cs typeface="Times New Roman" panose="02020603050405020304" pitchFamily="18" charset="0"/>
              </a:rPr>
              <a:t>its signals to any digital device </a:t>
            </a:r>
            <a:r>
              <a:rPr lang="en-US" dirty="0">
                <a:latin typeface="Times New Roman" panose="02020603050405020304" pitchFamily="18" charset="0"/>
                <a:cs typeface="Times New Roman" panose="02020603050405020304" pitchFamily="18" charset="0"/>
              </a:rPr>
              <a:t>such as a monitor digital TV or display through an HDMI cable.</a:t>
            </a:r>
          </a:p>
        </p:txBody>
      </p:sp>
    </p:spTree>
    <p:extLst>
      <p:ext uri="{BB962C8B-B14F-4D97-AF65-F5344CB8AC3E}">
        <p14:creationId xmlns:p14="http://schemas.microsoft.com/office/powerpoint/2010/main" val="248170277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5131"/>
            <a:ext cx="10515600" cy="5941832"/>
          </a:xfrm>
        </p:spPr>
        <p:txBody>
          <a:bodyPr/>
          <a:lstStyle/>
          <a:p>
            <a:pPr algn="just" fontAlgn="base">
              <a:lnSpc>
                <a:spcPct val="150000"/>
              </a:lnSpc>
            </a:pPr>
            <a:r>
              <a:rPr lang="en-US" b="1" dirty="0">
                <a:latin typeface="Times New Roman" panose="02020603050405020304" pitchFamily="18" charset="0"/>
                <a:cs typeface="Times New Roman" panose="02020603050405020304" pitchFamily="18" charset="0"/>
              </a:rPr>
              <a:t>GPIO ports:</a:t>
            </a:r>
            <a:r>
              <a:rPr lang="en-US" dirty="0">
                <a:latin typeface="Times New Roman" panose="02020603050405020304" pitchFamily="18" charset="0"/>
                <a:cs typeface="Times New Roman" panose="02020603050405020304" pitchFamily="18" charset="0"/>
              </a:rPr>
              <a:t> General Purpose Input Output ports are available on Raspberry Pi which allows the </a:t>
            </a:r>
            <a:r>
              <a:rPr lang="en-US" dirty="0">
                <a:solidFill>
                  <a:srgbClr val="FF0000"/>
                </a:solidFill>
                <a:latin typeface="Times New Roman" panose="02020603050405020304" pitchFamily="18" charset="0"/>
                <a:cs typeface="Times New Roman" panose="02020603050405020304" pitchFamily="18" charset="0"/>
              </a:rPr>
              <a:t>user to interface various I/P devices</a:t>
            </a:r>
            <a:r>
              <a:rPr lang="en-US" dirty="0">
                <a:latin typeface="Times New Roman" panose="02020603050405020304" pitchFamily="18" charset="0"/>
                <a:cs typeface="Times New Roman" panose="02020603050405020304" pitchFamily="18" charset="0"/>
              </a:rPr>
              <a:t>.</a:t>
            </a:r>
          </a:p>
          <a:p>
            <a:pPr algn="just" fontAlgn="base">
              <a:lnSpc>
                <a:spcPct val="150000"/>
              </a:lnSpc>
            </a:pPr>
            <a:r>
              <a:rPr lang="en-US" b="1" dirty="0">
                <a:latin typeface="Times New Roman" panose="02020603050405020304" pitchFamily="18" charset="0"/>
                <a:cs typeface="Times New Roman" panose="02020603050405020304" pitchFamily="18" charset="0"/>
              </a:rPr>
              <a:t>Audio output</a:t>
            </a:r>
            <a:r>
              <a:rPr lang="en-US" dirty="0">
                <a:latin typeface="Times New Roman" panose="02020603050405020304" pitchFamily="18" charset="0"/>
                <a:cs typeface="Times New Roman" panose="02020603050405020304" pitchFamily="18" charset="0"/>
              </a:rPr>
              <a:t>: An audio connector is available for </a:t>
            </a:r>
            <a:r>
              <a:rPr lang="en-US" dirty="0">
                <a:solidFill>
                  <a:srgbClr val="FF0000"/>
                </a:solidFill>
                <a:latin typeface="Times New Roman" panose="02020603050405020304" pitchFamily="18" charset="0"/>
                <a:cs typeface="Times New Roman" panose="02020603050405020304" pitchFamily="18" charset="0"/>
              </a:rPr>
              <a:t>connecting audio output devices such as headphones and speakers.</a:t>
            </a:r>
          </a:p>
          <a:p>
            <a:pPr algn="just" fontAlgn="base">
              <a:lnSpc>
                <a:spcPct val="150000"/>
              </a:lnSpc>
            </a:pPr>
            <a:r>
              <a:rPr lang="en-US" b="1" dirty="0">
                <a:latin typeface="Times New Roman" panose="02020603050405020304" pitchFamily="18" charset="0"/>
                <a:cs typeface="Times New Roman" panose="02020603050405020304" pitchFamily="18" charset="0"/>
              </a:rPr>
              <a:t>USB ports:</a:t>
            </a:r>
            <a:r>
              <a:rPr lang="en-US" dirty="0">
                <a:latin typeface="Times New Roman" panose="02020603050405020304" pitchFamily="18" charset="0"/>
                <a:cs typeface="Times New Roman" panose="02020603050405020304" pitchFamily="18" charset="0"/>
              </a:rPr>
              <a:t> This is a common port available for various peripherals such as a </a:t>
            </a:r>
            <a:r>
              <a:rPr lang="en-US" dirty="0">
                <a:solidFill>
                  <a:srgbClr val="FF0000"/>
                </a:solidFill>
                <a:latin typeface="Times New Roman" panose="02020603050405020304" pitchFamily="18" charset="0"/>
                <a:cs typeface="Times New Roman" panose="02020603050405020304" pitchFamily="18" charset="0"/>
              </a:rPr>
              <a:t>mouse, keyboard, or any other I/P device</a:t>
            </a:r>
            <a:r>
              <a:rPr lang="en-US" dirty="0">
                <a:latin typeface="Times New Roman" panose="02020603050405020304" pitchFamily="18" charset="0"/>
                <a:cs typeface="Times New Roman" panose="02020603050405020304" pitchFamily="18" charset="0"/>
              </a:rPr>
              <a:t>. With the help of a USB port, the system can be expanded by connecting more peripherals.</a:t>
            </a:r>
          </a:p>
          <a:p>
            <a:endParaRPr lang="en-US" dirty="0"/>
          </a:p>
        </p:txBody>
      </p:sp>
    </p:spTree>
    <p:extLst>
      <p:ext uri="{BB962C8B-B14F-4D97-AF65-F5344CB8AC3E}">
        <p14:creationId xmlns:p14="http://schemas.microsoft.com/office/powerpoint/2010/main" val="219119158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6754"/>
            <a:ext cx="10515600" cy="6020209"/>
          </a:xfrm>
        </p:spPr>
        <p:txBody>
          <a:bodyPr>
            <a:normAutofit fontScale="85000" lnSpcReduction="20000"/>
          </a:bodyPr>
          <a:lstStyle/>
          <a:p>
            <a:pPr algn="just" fontAlgn="base">
              <a:lnSpc>
                <a:spcPct val="150000"/>
              </a:lnSpc>
            </a:pPr>
            <a:r>
              <a:rPr lang="en-US" b="1" dirty="0">
                <a:latin typeface="Times New Roman" panose="02020603050405020304" pitchFamily="18" charset="0"/>
                <a:cs typeface="Times New Roman" panose="02020603050405020304" pitchFamily="18" charset="0"/>
              </a:rPr>
              <a:t>SD card: The </a:t>
            </a:r>
            <a:r>
              <a:rPr lang="en-US" dirty="0">
                <a:latin typeface="Times New Roman" panose="02020603050405020304" pitchFamily="18" charset="0"/>
                <a:cs typeface="Times New Roman" panose="02020603050405020304" pitchFamily="18" charset="0"/>
              </a:rPr>
              <a:t>SD card slot is available on Raspberry Pi. An SD card with an </a:t>
            </a:r>
            <a:r>
              <a:rPr lang="en-US" dirty="0">
                <a:solidFill>
                  <a:srgbClr val="FF0000"/>
                </a:solidFill>
                <a:latin typeface="Times New Roman" panose="02020603050405020304" pitchFamily="18" charset="0"/>
                <a:cs typeface="Times New Roman" panose="02020603050405020304" pitchFamily="18" charset="0"/>
              </a:rPr>
              <a:t>operating system installed is required for booting the device</a:t>
            </a:r>
            <a:r>
              <a:rPr lang="en-US" dirty="0">
                <a:latin typeface="Times New Roman" panose="02020603050405020304" pitchFamily="18" charset="0"/>
                <a:cs typeface="Times New Roman" panose="02020603050405020304" pitchFamily="18" charset="0"/>
              </a:rPr>
              <a:t>.</a:t>
            </a:r>
          </a:p>
          <a:p>
            <a:pPr algn="just" fontAlgn="base">
              <a:lnSpc>
                <a:spcPct val="150000"/>
              </a:lnSpc>
            </a:pPr>
            <a:r>
              <a:rPr lang="en-US" b="1" dirty="0">
                <a:latin typeface="Times New Roman" panose="02020603050405020304" pitchFamily="18" charset="0"/>
                <a:cs typeface="Times New Roman" panose="02020603050405020304" pitchFamily="18" charset="0"/>
              </a:rPr>
              <a:t>Ethernet</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ethernet</a:t>
            </a:r>
            <a:r>
              <a:rPr lang="en-US" dirty="0">
                <a:latin typeface="Times New Roman" panose="02020603050405020304" pitchFamily="18" charset="0"/>
                <a:cs typeface="Times New Roman" panose="02020603050405020304" pitchFamily="18" charset="0"/>
              </a:rPr>
              <a:t> connector allows access to the </a:t>
            </a:r>
            <a:r>
              <a:rPr lang="en-US" dirty="0">
                <a:solidFill>
                  <a:srgbClr val="FF0000"/>
                </a:solidFill>
                <a:latin typeface="Times New Roman" panose="02020603050405020304" pitchFamily="18" charset="0"/>
                <a:cs typeface="Times New Roman" panose="02020603050405020304" pitchFamily="18" charset="0"/>
              </a:rPr>
              <a:t>wired network</a:t>
            </a:r>
            <a:r>
              <a:rPr lang="en-US" dirty="0">
                <a:latin typeface="Times New Roman" panose="02020603050405020304" pitchFamily="18" charset="0"/>
                <a:cs typeface="Times New Roman" panose="02020603050405020304" pitchFamily="18" charset="0"/>
              </a:rPr>
              <a:t>, it is available only on the model B of Raspberry Pi.</a:t>
            </a:r>
          </a:p>
          <a:p>
            <a:pPr algn="just" fontAlgn="base">
              <a:lnSpc>
                <a:spcPct val="150000"/>
              </a:lnSpc>
            </a:pPr>
            <a:r>
              <a:rPr lang="en-US" b="1" dirty="0">
                <a:latin typeface="Times New Roman" panose="02020603050405020304" pitchFamily="18" charset="0"/>
                <a:cs typeface="Times New Roman" panose="02020603050405020304" pitchFamily="18" charset="0"/>
              </a:rPr>
              <a:t>Power supply:</a:t>
            </a:r>
            <a:r>
              <a:rPr lang="en-US" dirty="0">
                <a:latin typeface="Times New Roman" panose="02020603050405020304" pitchFamily="18" charset="0"/>
                <a:cs typeface="Times New Roman" panose="02020603050405020304" pitchFamily="18" charset="0"/>
              </a:rPr>
              <a:t> A micro USB power connector is available onto which a </a:t>
            </a:r>
            <a:r>
              <a:rPr lang="en-US" dirty="0">
                <a:solidFill>
                  <a:srgbClr val="FF0000"/>
                </a:solidFill>
                <a:latin typeface="Times New Roman" panose="02020603050405020304" pitchFamily="18" charset="0"/>
                <a:cs typeface="Times New Roman" panose="02020603050405020304" pitchFamily="18" charset="0"/>
              </a:rPr>
              <a:t>5V power supply</a:t>
            </a:r>
            <a:r>
              <a:rPr lang="en-US" dirty="0">
                <a:latin typeface="Times New Roman" panose="02020603050405020304" pitchFamily="18" charset="0"/>
                <a:cs typeface="Times New Roman" panose="02020603050405020304" pitchFamily="18" charset="0"/>
              </a:rPr>
              <a:t> can be connected.</a:t>
            </a:r>
          </a:p>
          <a:p>
            <a:pPr algn="just" fontAlgn="base">
              <a:lnSpc>
                <a:spcPct val="150000"/>
              </a:lnSpc>
            </a:pPr>
            <a:r>
              <a:rPr lang="en-US" b="1" dirty="0">
                <a:latin typeface="Times New Roman" panose="02020603050405020304" pitchFamily="18" charset="0"/>
                <a:cs typeface="Times New Roman" panose="02020603050405020304" pitchFamily="18" charset="0"/>
              </a:rPr>
              <a:t>Camera module:</a:t>
            </a:r>
            <a:r>
              <a:rPr lang="en-US" dirty="0">
                <a:latin typeface="Times New Roman" panose="02020603050405020304" pitchFamily="18" charset="0"/>
                <a:cs typeface="Times New Roman" panose="02020603050405020304" pitchFamily="18" charset="0"/>
              </a:rPr>
              <a:t> Camera Serial Interface (CSI) connects the </a:t>
            </a:r>
            <a:r>
              <a:rPr lang="en-US" dirty="0">
                <a:solidFill>
                  <a:srgbClr val="FF0000"/>
                </a:solidFill>
                <a:latin typeface="Times New Roman" panose="02020603050405020304" pitchFamily="18" charset="0"/>
                <a:cs typeface="Times New Roman" panose="02020603050405020304" pitchFamily="18" charset="0"/>
              </a:rPr>
              <a:t>Broadcom processor to the Pi camera. </a:t>
            </a:r>
          </a:p>
          <a:p>
            <a:pPr algn="just" fontAlgn="base">
              <a:lnSpc>
                <a:spcPct val="150000"/>
              </a:lnSpc>
            </a:pPr>
            <a:r>
              <a:rPr lang="en-US" b="1" dirty="0">
                <a:latin typeface="Times New Roman" panose="02020603050405020304" pitchFamily="18" charset="0"/>
                <a:cs typeface="Times New Roman" panose="02020603050405020304" pitchFamily="18" charset="0"/>
              </a:rPr>
              <a:t>Display:</a:t>
            </a:r>
            <a:r>
              <a:rPr lang="en-US" dirty="0">
                <a:latin typeface="Times New Roman" panose="02020603050405020304" pitchFamily="18" charset="0"/>
                <a:cs typeface="Times New Roman" panose="02020603050405020304" pitchFamily="18" charset="0"/>
              </a:rPr>
              <a:t> Display Serial Interface (DSI) is used for </a:t>
            </a:r>
            <a:r>
              <a:rPr lang="en-US" dirty="0">
                <a:solidFill>
                  <a:srgbClr val="FF0000"/>
                </a:solidFill>
                <a:latin typeface="Times New Roman" panose="02020603050405020304" pitchFamily="18" charset="0"/>
                <a:cs typeface="Times New Roman" panose="02020603050405020304" pitchFamily="18" charset="0"/>
              </a:rPr>
              <a:t>connecting LCD to Raspberry Pi using 15 15-pin ribbon cables. DSI </a:t>
            </a:r>
            <a:r>
              <a:rPr lang="en-US" dirty="0">
                <a:latin typeface="Times New Roman" panose="02020603050405020304" pitchFamily="18" charset="0"/>
                <a:cs typeface="Times New Roman" panose="02020603050405020304" pitchFamily="18" charset="0"/>
              </a:rPr>
              <a:t>provides a high-resolution display interface that is specifically used for </a:t>
            </a:r>
            <a:r>
              <a:rPr lang="en-US" dirty="0">
                <a:solidFill>
                  <a:srgbClr val="FF0000"/>
                </a:solidFill>
                <a:latin typeface="Times New Roman" panose="02020603050405020304" pitchFamily="18" charset="0"/>
                <a:cs typeface="Times New Roman" panose="02020603050405020304" pitchFamily="18" charset="0"/>
              </a:rPr>
              <a:t>sending video data.</a:t>
            </a:r>
          </a:p>
          <a:p>
            <a:endParaRPr lang="en-US" dirty="0"/>
          </a:p>
        </p:txBody>
      </p:sp>
    </p:spTree>
    <p:extLst>
      <p:ext uri="{BB962C8B-B14F-4D97-AF65-F5344CB8AC3E}">
        <p14:creationId xmlns:p14="http://schemas.microsoft.com/office/powerpoint/2010/main" val="254219199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Interface a Raspberry Pi with an </a:t>
            </a:r>
            <a:r>
              <a:rPr lang="en-US" dirty="0" err="1">
                <a:latin typeface="Times New Roman" panose="02020603050405020304" pitchFamily="18" charset="0"/>
                <a:cs typeface="Times New Roman" panose="02020603050405020304" pitchFamily="18" charset="0"/>
              </a:rPr>
              <a:t>Arduino</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A moving target, as technology changes –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serial </a:t>
            </a:r>
            <a:r>
              <a:rPr lang="en-US" dirty="0">
                <a:latin typeface="Times New Roman" panose="02020603050405020304" pitchFamily="18" charset="0"/>
                <a:cs typeface="Times New Roman" panose="02020603050405020304" pitchFamily="18" charset="0"/>
              </a:rPr>
              <a:t>(RS-232), USB, I2C, SPI are </a:t>
            </a:r>
            <a:r>
              <a:rPr lang="en-US" dirty="0" smtClean="0">
                <a:latin typeface="Times New Roman" panose="02020603050405020304" pitchFamily="18" charset="0"/>
                <a:cs typeface="Times New Roman" panose="02020603050405020304" pitchFamily="18" charset="0"/>
              </a:rPr>
              <a:t>common. </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Raspberry Pi does these, plus GPIO (Gen. </a:t>
            </a:r>
            <a:r>
              <a:rPr lang="en-US" dirty="0" err="1">
                <a:latin typeface="Times New Roman" panose="02020603050405020304" pitchFamily="18" charset="0"/>
                <a:cs typeface="Times New Roman" panose="02020603050405020304" pitchFamily="18" charset="0"/>
              </a:rPr>
              <a:t>Purp</a:t>
            </a:r>
            <a:r>
              <a:rPr lang="en-US" dirty="0">
                <a:latin typeface="Times New Roman" panose="02020603050405020304" pitchFamily="18" charset="0"/>
                <a:cs typeface="Times New Roman" panose="02020603050405020304" pitchFamily="18" charset="0"/>
              </a:rPr>
              <a:t>. Input/Output) – GPIB, CAMAC, VME/VXI, PCI cards (DAQ) for lab environ.</a:t>
            </a:r>
          </a:p>
        </p:txBody>
      </p:sp>
    </p:spTree>
    <p:extLst>
      <p:ext uri="{BB962C8B-B14F-4D97-AF65-F5344CB8AC3E}">
        <p14:creationId xmlns:p14="http://schemas.microsoft.com/office/powerpoint/2010/main" val="200515018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Serial </a:t>
            </a:r>
            <a:r>
              <a:rPr lang="en-US" dirty="0" smtClean="0"/>
              <a:t>Communication</a:t>
            </a:r>
            <a:endParaRPr lang="en-US" dirty="0"/>
          </a:p>
        </p:txBody>
      </p:sp>
      <p:sp>
        <p:nvSpPr>
          <p:cNvPr id="3" name="Content Placeholder 2"/>
          <p:cNvSpPr>
            <a:spLocks noGrp="1"/>
          </p:cNvSpPr>
          <p:nvPr>
            <p:ph idx="1"/>
          </p:nvPr>
        </p:nvSpPr>
        <p:spPr/>
        <p:txBody>
          <a:bodyPr/>
          <a:lstStyle/>
          <a:p>
            <a:r>
              <a:rPr lang="en-US" dirty="0"/>
              <a:t>Most PCs have a DB9 male plug for RS-232 serial asynchronous </a:t>
            </a:r>
            <a:r>
              <a:rPr lang="en-US" dirty="0" smtClean="0"/>
              <a:t>communications</a:t>
            </a:r>
          </a:p>
          <a:p>
            <a:r>
              <a:rPr lang="en-US" dirty="0"/>
              <a:t>In most </a:t>
            </a:r>
            <a:r>
              <a:rPr lang="en-US" dirty="0" smtClean="0"/>
              <a:t>cases</a:t>
            </a:r>
            <a:r>
              <a:rPr lang="en-US" dirty="0"/>
              <a:t>, it is sufficient to use a 2- or 3-wire </a:t>
            </a:r>
            <a:r>
              <a:rPr lang="en-US" dirty="0" smtClean="0"/>
              <a:t>connect.</a:t>
            </a:r>
          </a:p>
          <a:p>
            <a:r>
              <a:rPr lang="en-US" dirty="0"/>
              <a:t>ground (pin 5) and </a:t>
            </a:r>
            <a:r>
              <a:rPr lang="en-US" dirty="0" smtClean="0"/>
              <a:t>either </a:t>
            </a:r>
            <a:r>
              <a:rPr lang="en-US" dirty="0"/>
              <a:t>or both receive and transmit (pins 2 and 3</a:t>
            </a:r>
            <a:r>
              <a:rPr lang="en-US" dirty="0" smtClean="0"/>
              <a:t>).</a:t>
            </a:r>
          </a:p>
          <a:p>
            <a:r>
              <a:rPr lang="en-US" dirty="0"/>
              <a:t>Slow-</a:t>
            </a:r>
            <a:r>
              <a:rPr lang="en-US" dirty="0" err="1"/>
              <a:t>ish</a:t>
            </a:r>
            <a:r>
              <a:rPr lang="en-US" dirty="0"/>
              <a:t> (most common is 9600 bits/sec</a:t>
            </a:r>
            <a:r>
              <a:rPr lang="en-US" dirty="0" smtClean="0"/>
              <a:t>).</a:t>
            </a:r>
          </a:p>
          <a:p>
            <a:endParaRPr lang="en-US" dirty="0"/>
          </a:p>
        </p:txBody>
      </p:sp>
      <p:pic>
        <p:nvPicPr>
          <p:cNvPr id="4" name="Picture 3"/>
          <p:cNvPicPr>
            <a:picLocks noChangeAspect="1"/>
          </p:cNvPicPr>
          <p:nvPr/>
        </p:nvPicPr>
        <p:blipFill>
          <a:blip r:embed="rId2"/>
          <a:stretch>
            <a:fillRect/>
          </a:stretch>
        </p:blipFill>
        <p:spPr>
          <a:xfrm>
            <a:off x="8135574" y="3631474"/>
            <a:ext cx="3915321" cy="3019850"/>
          </a:xfrm>
          <a:prstGeom prst="rect">
            <a:avLst/>
          </a:prstGeom>
        </p:spPr>
      </p:pic>
    </p:spTree>
    <p:extLst>
      <p:ext uri="{BB962C8B-B14F-4D97-AF65-F5344CB8AC3E}">
        <p14:creationId xmlns:p14="http://schemas.microsoft.com/office/powerpoint/2010/main" val="408243605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36180" y="365125"/>
            <a:ext cx="11168140" cy="5811838"/>
          </a:xfrm>
          <a:prstGeom prst="rect">
            <a:avLst/>
          </a:prstGeom>
        </p:spPr>
      </p:pic>
    </p:spTree>
    <p:extLst>
      <p:ext uri="{BB962C8B-B14F-4D97-AF65-F5344CB8AC3E}">
        <p14:creationId xmlns:p14="http://schemas.microsoft.com/office/powerpoint/2010/main" val="261523626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0447" y="365124"/>
            <a:ext cx="9334574" cy="6100989"/>
          </a:xfrm>
          <a:prstGeom prst="rect">
            <a:avLst/>
          </a:prstGeom>
        </p:spPr>
      </p:pic>
    </p:spTree>
    <p:extLst>
      <p:ext uri="{BB962C8B-B14F-4D97-AF65-F5344CB8AC3E}">
        <p14:creationId xmlns:p14="http://schemas.microsoft.com/office/powerpoint/2010/main" val="411596335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523616" y="1825625"/>
            <a:ext cx="5144767" cy="4351338"/>
          </a:xfrm>
          <a:prstGeom prst="rect">
            <a:avLst/>
          </a:prstGeom>
        </p:spPr>
      </p:pic>
      <p:pic>
        <p:nvPicPr>
          <p:cNvPr id="5" name="Picture 4"/>
          <p:cNvPicPr>
            <a:picLocks noChangeAspect="1"/>
          </p:cNvPicPr>
          <p:nvPr/>
        </p:nvPicPr>
        <p:blipFill>
          <a:blip r:embed="rId2"/>
          <a:stretch>
            <a:fillRect/>
          </a:stretch>
        </p:blipFill>
        <p:spPr>
          <a:xfrm>
            <a:off x="561704" y="128303"/>
            <a:ext cx="10792096" cy="6729697"/>
          </a:xfrm>
          <a:prstGeom prst="rect">
            <a:avLst/>
          </a:prstGeom>
        </p:spPr>
      </p:pic>
    </p:spTree>
    <p:extLst>
      <p:ext uri="{BB962C8B-B14F-4D97-AF65-F5344CB8AC3E}">
        <p14:creationId xmlns:p14="http://schemas.microsoft.com/office/powerpoint/2010/main" val="328717422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07139" y="1825625"/>
            <a:ext cx="6177722" cy="4351338"/>
          </a:xfrm>
          <a:prstGeom prst="rect">
            <a:avLst/>
          </a:prstGeom>
        </p:spPr>
      </p:pic>
    </p:spTree>
    <p:extLst>
      <p:ext uri="{BB962C8B-B14F-4D97-AF65-F5344CB8AC3E}">
        <p14:creationId xmlns:p14="http://schemas.microsoft.com/office/powerpoint/2010/main" val="283119307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61701" y="0"/>
            <a:ext cx="10058401" cy="6036927"/>
          </a:xfrm>
          <a:prstGeom prst="rect">
            <a:avLst/>
          </a:prstGeom>
        </p:spPr>
      </p:pic>
    </p:spTree>
    <p:extLst>
      <p:ext uri="{BB962C8B-B14F-4D97-AF65-F5344CB8AC3E}">
        <p14:creationId xmlns:p14="http://schemas.microsoft.com/office/powerpoint/2010/main" val="930137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44138" y="247558"/>
            <a:ext cx="11155679" cy="6087927"/>
          </a:xfrm>
          <a:prstGeom prst="rect">
            <a:avLst/>
          </a:prstGeom>
        </p:spPr>
      </p:pic>
    </p:spTree>
    <p:extLst>
      <p:ext uri="{BB962C8B-B14F-4D97-AF65-F5344CB8AC3E}">
        <p14:creationId xmlns:p14="http://schemas.microsoft.com/office/powerpoint/2010/main" val="119387035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Raspberry Pi GPIO Access</a:t>
            </a:r>
          </a:p>
        </p:txBody>
      </p:sp>
      <p:sp>
        <p:nvSpPr>
          <p:cNvPr id="3" name="Content Placeholder 2"/>
          <p:cNvSpPr>
            <a:spLocks noGrp="1"/>
          </p:cNvSpPr>
          <p:nvPr>
            <p:ph idx="1"/>
          </p:nvPr>
        </p:nvSpPr>
        <p:spPr/>
        <p:txBody>
          <a:bodyPr>
            <a:normAutofit fontScale="92500"/>
          </a:bodyPr>
          <a:lstStyle/>
          <a:p>
            <a:pPr algn="just">
              <a:lnSpc>
                <a:spcPct val="150000"/>
              </a:lnSpc>
            </a:pPr>
            <a:r>
              <a:rPr lang="en-US" dirty="0">
                <a:latin typeface="Times New Roman" panose="02020603050405020304" pitchFamily="18" charset="0"/>
                <a:cs typeface="Times New Roman" panose="02020603050405020304" pitchFamily="18" charset="0"/>
              </a:rPr>
              <a:t>GPIO (General Purpose Input Output) pins can be used as input or output and allows raspberry </a:t>
            </a:r>
            <a:r>
              <a:rPr lang="en-US" dirty="0" err="1">
                <a:latin typeface="Times New Roman" panose="02020603050405020304" pitchFamily="18" charset="0"/>
                <a:cs typeface="Times New Roman" panose="02020603050405020304" pitchFamily="18" charset="0"/>
              </a:rPr>
              <a:t>pito</a:t>
            </a:r>
            <a:r>
              <a:rPr lang="en-US" dirty="0">
                <a:latin typeface="Times New Roman" panose="02020603050405020304" pitchFamily="18" charset="0"/>
                <a:cs typeface="Times New Roman" panose="02020603050405020304" pitchFamily="18" charset="0"/>
              </a:rPr>
              <a:t> connect with general purpose I/O devices</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a:t>Raspberry pi 3 model B took out 26 GPIO pins on board. </a:t>
            </a:r>
            <a:endParaRPr lang="en-US" dirty="0" smtClean="0"/>
          </a:p>
          <a:p>
            <a:pPr algn="just">
              <a:lnSpc>
                <a:spcPct val="150000"/>
              </a:lnSpc>
            </a:pPr>
            <a:r>
              <a:rPr lang="en-US" dirty="0" smtClean="0"/>
              <a:t> </a:t>
            </a:r>
            <a:r>
              <a:rPr lang="en-US" dirty="0"/>
              <a:t>Raspberry pi can control many external I/O devices using these GPIO’s</a:t>
            </a:r>
            <a:r>
              <a:rPr lang="en-US" dirty="0" smtClean="0"/>
              <a:t>.</a:t>
            </a:r>
          </a:p>
          <a:p>
            <a:pPr algn="just">
              <a:lnSpc>
                <a:spcPct val="150000"/>
              </a:lnSpc>
            </a:pPr>
            <a:r>
              <a:rPr lang="en-US" dirty="0" smtClean="0"/>
              <a:t> </a:t>
            </a:r>
            <a:r>
              <a:rPr lang="en-US" dirty="0"/>
              <a:t>These pins are a physical interface between the Pi and the outside world.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46082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4766"/>
            <a:ext cx="10515600" cy="5602197"/>
          </a:xfrm>
        </p:spPr>
        <p:txBody>
          <a:bodyPr>
            <a:normAutofit/>
          </a:bodyPr>
          <a:lstStyle/>
          <a:p>
            <a:r>
              <a:rPr lang="en-US" dirty="0"/>
              <a:t>We can program these pins according to our needs to interact with external devices</a:t>
            </a:r>
            <a:r>
              <a:rPr lang="en-US" dirty="0" smtClean="0"/>
              <a:t>.</a:t>
            </a:r>
          </a:p>
          <a:p>
            <a:r>
              <a:rPr lang="en-US" dirty="0" smtClean="0"/>
              <a:t> For example</a:t>
            </a:r>
            <a:r>
              <a:rPr lang="en-US" dirty="0"/>
              <a:t>, if we want to read the state of a physical switch, we can configure any of </a:t>
            </a:r>
            <a:r>
              <a:rPr lang="en-US" dirty="0" smtClean="0"/>
              <a:t>the available </a:t>
            </a:r>
            <a:r>
              <a:rPr lang="en-US" dirty="0"/>
              <a:t>GPIO pins as input and read the switch status to make decisions. </a:t>
            </a:r>
            <a:endParaRPr lang="en-US" dirty="0" smtClean="0"/>
          </a:p>
          <a:p>
            <a:r>
              <a:rPr lang="en-US" dirty="0" smtClean="0"/>
              <a:t>We </a:t>
            </a:r>
            <a:r>
              <a:rPr lang="en-US" dirty="0"/>
              <a:t>can </a:t>
            </a:r>
            <a:r>
              <a:rPr lang="en-US" dirty="0" smtClean="0"/>
              <a:t>also configure </a:t>
            </a:r>
            <a:r>
              <a:rPr lang="en-US" dirty="0"/>
              <a:t>any GPIO pin as an output to control LED ON/OFF.</a:t>
            </a:r>
          </a:p>
          <a:p>
            <a:r>
              <a:rPr lang="en-US" dirty="0" smtClean="0"/>
              <a:t>Raspberry </a:t>
            </a:r>
            <a:r>
              <a:rPr lang="en-US" dirty="0"/>
              <a:t>Pi can connect to the Internet using on-board Wi-Fi or Wi-Fi USB adapter. </a:t>
            </a:r>
            <a:endParaRPr lang="en-US" dirty="0" smtClean="0"/>
          </a:p>
          <a:p>
            <a:r>
              <a:rPr lang="en-US" dirty="0" smtClean="0"/>
              <a:t>Once the </a:t>
            </a:r>
            <a:r>
              <a:rPr lang="en-US" dirty="0"/>
              <a:t>Raspberry Pi is connected to the Internet then we can control devices, which </a:t>
            </a:r>
            <a:r>
              <a:rPr lang="en-US" dirty="0" smtClean="0"/>
              <a:t>are connected </a:t>
            </a:r>
            <a:r>
              <a:rPr lang="en-US" dirty="0"/>
              <a:t>to the Raspberry Pi, remotely</a:t>
            </a:r>
          </a:p>
        </p:txBody>
      </p:sp>
    </p:spTree>
    <p:extLst>
      <p:ext uri="{BB962C8B-B14F-4D97-AF65-F5344CB8AC3E}">
        <p14:creationId xmlns:p14="http://schemas.microsoft.com/office/powerpoint/2010/main" val="338936271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nterfacing hardware with the Raspberry 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 y="495754"/>
            <a:ext cx="10622280" cy="582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84361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Control LED with Push Button using Raspberry Pi </a:t>
            </a:r>
          </a:p>
        </p:txBody>
      </p:sp>
      <p:pic>
        <p:nvPicPr>
          <p:cNvPr id="4" name="Content Placeholder 3"/>
          <p:cNvPicPr>
            <a:picLocks noGrp="1" noChangeAspect="1"/>
          </p:cNvPicPr>
          <p:nvPr>
            <p:ph idx="1"/>
          </p:nvPr>
        </p:nvPicPr>
        <p:blipFill>
          <a:blip r:embed="rId2"/>
          <a:stretch>
            <a:fillRect/>
          </a:stretch>
        </p:blipFill>
        <p:spPr>
          <a:xfrm>
            <a:off x="3966865" y="1915028"/>
            <a:ext cx="4258269" cy="4172532"/>
          </a:xfrm>
          <a:prstGeom prst="rect">
            <a:avLst/>
          </a:prstGeom>
        </p:spPr>
      </p:pic>
    </p:spTree>
    <p:extLst>
      <p:ext uri="{BB962C8B-B14F-4D97-AF65-F5344CB8AC3E}">
        <p14:creationId xmlns:p14="http://schemas.microsoft.com/office/powerpoint/2010/main" val="266115840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23913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53143" y="123698"/>
            <a:ext cx="10700657" cy="6053265"/>
          </a:xfrm>
          <a:prstGeom prst="rect">
            <a:avLst/>
          </a:prstGeom>
        </p:spPr>
      </p:pic>
    </p:spTree>
    <p:extLst>
      <p:ext uri="{BB962C8B-B14F-4D97-AF65-F5344CB8AC3E}">
        <p14:creationId xmlns:p14="http://schemas.microsoft.com/office/powerpoint/2010/main" val="378704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235131"/>
            <a:ext cx="10017034" cy="5941832"/>
          </a:xfrm>
          <a:prstGeom prst="rect">
            <a:avLst/>
          </a:prstGeom>
        </p:spPr>
      </p:pic>
    </p:spTree>
    <p:extLst>
      <p:ext uri="{BB962C8B-B14F-4D97-AF65-F5344CB8AC3E}">
        <p14:creationId xmlns:p14="http://schemas.microsoft.com/office/powerpoint/2010/main" val="2299432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38199" y="365125"/>
            <a:ext cx="10515601" cy="6218555"/>
          </a:xfrm>
          <a:prstGeom prst="rect">
            <a:avLst/>
          </a:prstGeom>
        </p:spPr>
      </p:pic>
    </p:spTree>
    <p:extLst>
      <p:ext uri="{BB962C8B-B14F-4D97-AF65-F5344CB8AC3E}">
        <p14:creationId xmlns:p14="http://schemas.microsoft.com/office/powerpoint/2010/main" val="1378655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45533" y="365125"/>
            <a:ext cx="11254342" cy="5669915"/>
          </a:xfrm>
          <a:prstGeom prst="rect">
            <a:avLst/>
          </a:prstGeom>
        </p:spPr>
      </p:pic>
    </p:spTree>
    <p:extLst>
      <p:ext uri="{BB962C8B-B14F-4D97-AF65-F5344CB8AC3E}">
        <p14:creationId xmlns:p14="http://schemas.microsoft.com/office/powerpoint/2010/main" val="466045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165196"/>
            <a:ext cx="9533709" cy="6292877"/>
          </a:xfrm>
          <a:prstGeom prst="rect">
            <a:avLst/>
          </a:prstGeom>
        </p:spPr>
      </p:pic>
    </p:spTree>
    <p:extLst>
      <p:ext uri="{BB962C8B-B14F-4D97-AF65-F5344CB8AC3E}">
        <p14:creationId xmlns:p14="http://schemas.microsoft.com/office/powerpoint/2010/main" val="3230617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199" y="365124"/>
            <a:ext cx="9808029" cy="5552349"/>
          </a:xfrm>
          <a:prstGeom prst="rect">
            <a:avLst/>
          </a:prstGeom>
        </p:spPr>
      </p:pic>
    </p:spTree>
    <p:extLst>
      <p:ext uri="{BB962C8B-B14F-4D97-AF65-F5344CB8AC3E}">
        <p14:creationId xmlns:p14="http://schemas.microsoft.com/office/powerpoint/2010/main" val="2946483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365125"/>
            <a:ext cx="10199914" cy="5890728"/>
          </a:xfrm>
          <a:prstGeom prst="rect">
            <a:avLst/>
          </a:prstGeom>
        </p:spPr>
      </p:pic>
    </p:spTree>
    <p:extLst>
      <p:ext uri="{BB962C8B-B14F-4D97-AF65-F5344CB8AC3E}">
        <p14:creationId xmlns:p14="http://schemas.microsoft.com/office/powerpoint/2010/main" val="2285852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Times New Roman" panose="02020603050405020304" pitchFamily="18" charset="0"/>
                <a:cs typeface="Times New Roman" panose="02020603050405020304" pitchFamily="18" charset="0"/>
              </a:rPr>
              <a:t>syllabus</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anose="02020603050405020304" pitchFamily="18" charset="0"/>
                <a:cs typeface="Times New Roman" panose="02020603050405020304" pitchFamily="18" charset="0"/>
              </a:rPr>
              <a:t>Introduction to python programming, Data Types &amp; Data Structures, working with functions, Modules &amp; Packages, File Handling, classes, REST full Web Services, Client Libraries, Introduction &amp; programming Raspberry Pi3, Interfaces, Integrating Input Output devices with Raspberry Pi3.</a:t>
            </a:r>
            <a:endParaRPr lang="en-US" dirty="0"/>
          </a:p>
        </p:txBody>
      </p:sp>
    </p:spTree>
    <p:extLst>
      <p:ext uri="{BB962C8B-B14F-4D97-AF65-F5344CB8AC3E}">
        <p14:creationId xmlns:p14="http://schemas.microsoft.com/office/powerpoint/2010/main" val="654551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365125"/>
            <a:ext cx="10134600" cy="5970361"/>
          </a:xfrm>
          <a:prstGeom prst="rect">
            <a:avLst/>
          </a:prstGeom>
        </p:spPr>
      </p:pic>
    </p:spTree>
    <p:extLst>
      <p:ext uri="{BB962C8B-B14F-4D97-AF65-F5344CB8AC3E}">
        <p14:creationId xmlns:p14="http://schemas.microsoft.com/office/powerpoint/2010/main" val="2757685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209945"/>
            <a:ext cx="10515600" cy="6322992"/>
          </a:xfrm>
          <a:prstGeom prst="rect">
            <a:avLst/>
          </a:prstGeom>
        </p:spPr>
      </p:pic>
    </p:spTree>
    <p:extLst>
      <p:ext uri="{BB962C8B-B14F-4D97-AF65-F5344CB8AC3E}">
        <p14:creationId xmlns:p14="http://schemas.microsoft.com/office/powerpoint/2010/main" val="1556607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68632" y="469627"/>
            <a:ext cx="11054735" cy="5735229"/>
          </a:xfrm>
          <a:prstGeom prst="rect">
            <a:avLst/>
          </a:prstGeom>
        </p:spPr>
      </p:pic>
    </p:spTree>
    <p:extLst>
      <p:ext uri="{BB962C8B-B14F-4D97-AF65-F5344CB8AC3E}">
        <p14:creationId xmlns:p14="http://schemas.microsoft.com/office/powerpoint/2010/main" val="4251308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199" y="631567"/>
            <a:ext cx="10212977" cy="5545396"/>
          </a:xfrm>
          <a:prstGeom prst="rect">
            <a:avLst/>
          </a:prstGeom>
        </p:spPr>
      </p:pic>
    </p:spTree>
    <p:extLst>
      <p:ext uri="{BB962C8B-B14F-4D97-AF65-F5344CB8AC3E}">
        <p14:creationId xmlns:p14="http://schemas.microsoft.com/office/powerpoint/2010/main" val="298034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4923" y="0"/>
            <a:ext cx="11249214" cy="6618070"/>
          </a:xfrm>
          <a:prstGeom prst="rect">
            <a:avLst/>
          </a:prstGeom>
        </p:spPr>
      </p:pic>
    </p:spTree>
    <p:extLst>
      <p:ext uri="{BB962C8B-B14F-4D97-AF65-F5344CB8AC3E}">
        <p14:creationId xmlns:p14="http://schemas.microsoft.com/office/powerpoint/2010/main" val="2931304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35576" y="365125"/>
            <a:ext cx="11325497" cy="6074864"/>
          </a:xfrm>
          <a:prstGeom prst="rect">
            <a:avLst/>
          </a:prstGeom>
        </p:spPr>
      </p:pic>
    </p:spTree>
    <p:extLst>
      <p:ext uri="{BB962C8B-B14F-4D97-AF65-F5344CB8AC3E}">
        <p14:creationId xmlns:p14="http://schemas.microsoft.com/office/powerpoint/2010/main" val="1796555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31520" y="511455"/>
            <a:ext cx="10528663" cy="5602012"/>
          </a:xfrm>
          <a:prstGeom prst="rect">
            <a:avLst/>
          </a:prstGeom>
        </p:spPr>
      </p:pic>
    </p:spTree>
    <p:extLst>
      <p:ext uri="{BB962C8B-B14F-4D97-AF65-F5344CB8AC3E}">
        <p14:creationId xmlns:p14="http://schemas.microsoft.com/office/powerpoint/2010/main" val="2843461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653142" y="365125"/>
            <a:ext cx="11538858" cy="6454082"/>
          </a:xfrm>
          <a:prstGeom prst="rect">
            <a:avLst/>
          </a:prstGeom>
        </p:spPr>
      </p:pic>
    </p:spTree>
    <p:extLst>
      <p:ext uri="{BB962C8B-B14F-4D97-AF65-F5344CB8AC3E}">
        <p14:creationId xmlns:p14="http://schemas.microsoft.com/office/powerpoint/2010/main" val="2775534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54034" y="365125"/>
            <a:ext cx="10450285" cy="6358439"/>
          </a:xfrm>
          <a:prstGeom prst="rect">
            <a:avLst/>
          </a:prstGeom>
        </p:spPr>
      </p:pic>
    </p:spTree>
    <p:extLst>
      <p:ext uri="{BB962C8B-B14F-4D97-AF65-F5344CB8AC3E}">
        <p14:creationId xmlns:p14="http://schemas.microsoft.com/office/powerpoint/2010/main" val="2274561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91067" y="139753"/>
            <a:ext cx="8714190" cy="5341717"/>
          </a:xfrm>
          <a:prstGeom prst="rect">
            <a:avLst/>
          </a:prstGeom>
        </p:spPr>
      </p:pic>
    </p:spTree>
    <p:extLst>
      <p:ext uri="{BB962C8B-B14F-4D97-AF65-F5344CB8AC3E}">
        <p14:creationId xmlns:p14="http://schemas.microsoft.com/office/powerpoint/2010/main" val="201310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Introduction to python programming</a:t>
            </a:r>
            <a:endParaRPr lang="en-US" dirty="0"/>
          </a:p>
        </p:txBody>
      </p:sp>
      <p:sp>
        <p:nvSpPr>
          <p:cNvPr id="3" name="Content Placeholder 2"/>
          <p:cNvSpPr>
            <a:spLocks noGrp="1"/>
          </p:cNvSpPr>
          <p:nvPr>
            <p:ph idx="1"/>
          </p:nvPr>
        </p:nvSpPr>
        <p:spPr>
          <a:xfrm>
            <a:off x="838200" y="1825625"/>
            <a:ext cx="10515600" cy="4653552"/>
          </a:xfrm>
        </p:spPr>
        <p:txBody>
          <a:bodyPr>
            <a:normAutofit fontScale="70000" lnSpcReduction="20000"/>
          </a:bodyPr>
          <a:lstStyle/>
          <a:p>
            <a:pPr algn="just">
              <a:lnSpc>
                <a:spcPct val="150000"/>
              </a:lnSpc>
            </a:pPr>
            <a:r>
              <a:rPr lang="en-US" dirty="0" smtClean="0">
                <a:latin typeface="Times New Roman" panose="02020603050405020304" pitchFamily="18" charset="0"/>
                <a:cs typeface="Times New Roman" panose="02020603050405020304" pitchFamily="18" charset="0"/>
              </a:rPr>
              <a:t>Python is a very popular </a:t>
            </a:r>
            <a:r>
              <a:rPr lang="en-US" dirty="0" smtClean="0">
                <a:solidFill>
                  <a:srgbClr val="FF0000"/>
                </a:solidFill>
                <a:latin typeface="Times New Roman" panose="02020603050405020304" pitchFamily="18" charset="0"/>
                <a:cs typeface="Times New Roman" panose="02020603050405020304" pitchFamily="18" charset="0"/>
              </a:rPr>
              <a:t>general-purpose interpreted, interactive, object-oriented, and high-level programming language.</a:t>
            </a:r>
          </a:p>
          <a:p>
            <a:pPr algn="just">
              <a:lnSpc>
                <a:spcPct val="150000"/>
              </a:lnSpc>
            </a:pPr>
            <a:r>
              <a:rPr lang="en-US" sz="2900" dirty="0">
                <a:latin typeface="Times New Roman" panose="02020603050405020304" pitchFamily="18" charset="0"/>
                <a:cs typeface="Times New Roman" panose="02020603050405020304" pitchFamily="18" charset="0"/>
              </a:rPr>
              <a:t>Python is a high-level, interpreted language used in embedded systems for scripting, rapid development, and interfacing with hardware like </a:t>
            </a:r>
            <a:r>
              <a:rPr lang="en-US" sz="2900" dirty="0">
                <a:solidFill>
                  <a:srgbClr val="FF0000"/>
                </a:solidFill>
                <a:latin typeface="Times New Roman" panose="02020603050405020304" pitchFamily="18" charset="0"/>
                <a:cs typeface="Times New Roman" panose="02020603050405020304" pitchFamily="18" charset="0"/>
              </a:rPr>
              <a:t>the Raspberry Pi and ESP32 microcontrollers</a:t>
            </a:r>
            <a:r>
              <a:rPr lang="en-US" sz="2900" dirty="0">
                <a:latin typeface="Times New Roman" panose="02020603050405020304" pitchFamily="18" charset="0"/>
                <a:cs typeface="Times New Roman" panose="02020603050405020304" pitchFamily="18" charset="0"/>
              </a:rPr>
              <a:t>.</a:t>
            </a:r>
          </a:p>
          <a:p>
            <a:pPr algn="just">
              <a:lnSpc>
                <a:spcPct val="150000"/>
              </a:lnSpc>
            </a:pPr>
            <a:r>
              <a:rPr lang="en-US" b="1" dirty="0" smtClean="0"/>
              <a:t>Why to Learn Python?</a:t>
            </a:r>
          </a:p>
          <a:p>
            <a:pPr lvl="1" algn="just">
              <a:lnSpc>
                <a:spcPct val="150000"/>
              </a:lnSpc>
            </a:pPr>
            <a:r>
              <a:rPr lang="en-US" sz="2800" dirty="0">
                <a:latin typeface="Times New Roman" panose="02020603050405020304" pitchFamily="18" charset="0"/>
                <a:cs typeface="Times New Roman" panose="02020603050405020304" pitchFamily="18" charset="0"/>
              </a:rPr>
              <a:t>Python is consistently rated as one of the </a:t>
            </a:r>
            <a:r>
              <a:rPr lang="en-US" sz="2800" dirty="0">
                <a:solidFill>
                  <a:srgbClr val="FF0000"/>
                </a:solidFill>
                <a:latin typeface="Times New Roman" panose="02020603050405020304" pitchFamily="18" charset="0"/>
                <a:cs typeface="Times New Roman" panose="02020603050405020304" pitchFamily="18" charset="0"/>
              </a:rPr>
              <a:t>world's most popular programming languages.</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lvl="1" algn="just">
              <a:lnSpc>
                <a:spcPct val="150000"/>
              </a:lnSpc>
            </a:pPr>
            <a:r>
              <a:rPr lang="en-US" sz="2800" dirty="0" smtClean="0">
                <a:latin typeface="Times New Roman" panose="02020603050405020304" pitchFamily="18" charset="0"/>
                <a:cs typeface="Times New Roman" panose="02020603050405020304" pitchFamily="18" charset="0"/>
              </a:rPr>
              <a:t>Python </a:t>
            </a:r>
            <a:r>
              <a:rPr lang="en-US" sz="2800" dirty="0">
                <a:latin typeface="Times New Roman" panose="02020603050405020304" pitchFamily="18" charset="0"/>
                <a:cs typeface="Times New Roman" panose="02020603050405020304" pitchFamily="18" charset="0"/>
              </a:rPr>
              <a:t>is fairly </a:t>
            </a:r>
            <a:r>
              <a:rPr lang="en-US" sz="2800" dirty="0">
                <a:solidFill>
                  <a:srgbClr val="FF0000"/>
                </a:solidFill>
                <a:latin typeface="Times New Roman" panose="02020603050405020304" pitchFamily="18" charset="0"/>
                <a:cs typeface="Times New Roman" panose="02020603050405020304" pitchFamily="18" charset="0"/>
              </a:rPr>
              <a:t>easy to learn, so if you are starting to learn any programming language then Python </a:t>
            </a:r>
            <a:r>
              <a:rPr lang="en-US" sz="2800" dirty="0">
                <a:latin typeface="Times New Roman" panose="02020603050405020304" pitchFamily="18" charset="0"/>
                <a:cs typeface="Times New Roman" panose="02020603050405020304" pitchFamily="18" charset="0"/>
              </a:rPr>
              <a:t>could be your great choice</a:t>
            </a:r>
            <a:r>
              <a:rPr lang="en-US" sz="2800" dirty="0" smtClean="0">
                <a:latin typeface="Times New Roman" panose="02020603050405020304" pitchFamily="18" charset="0"/>
                <a:cs typeface="Times New Roman" panose="02020603050405020304" pitchFamily="18" charset="0"/>
              </a:rPr>
              <a:t>.</a:t>
            </a:r>
          </a:p>
          <a:p>
            <a:pPr lvl="1"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Today various </a:t>
            </a:r>
            <a:r>
              <a:rPr lang="en-US" sz="2800" dirty="0">
                <a:solidFill>
                  <a:srgbClr val="FF0000"/>
                </a:solidFill>
                <a:latin typeface="Times New Roman" panose="02020603050405020304" pitchFamily="18" charset="0"/>
                <a:cs typeface="Times New Roman" panose="02020603050405020304" pitchFamily="18" charset="0"/>
              </a:rPr>
              <a:t>Schools, Colleges and Universities </a:t>
            </a:r>
            <a:r>
              <a:rPr lang="en-US" sz="2800" dirty="0">
                <a:latin typeface="Times New Roman" panose="02020603050405020304" pitchFamily="18" charset="0"/>
                <a:cs typeface="Times New Roman" panose="02020603050405020304" pitchFamily="18" charset="0"/>
              </a:rPr>
              <a:t>are teaching Python as their primary programming language.</a:t>
            </a:r>
          </a:p>
        </p:txBody>
      </p:sp>
    </p:spTree>
    <p:extLst>
      <p:ext uri="{BB962C8B-B14F-4D97-AF65-F5344CB8AC3E}">
        <p14:creationId xmlns:p14="http://schemas.microsoft.com/office/powerpoint/2010/main" val="2082705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77420" y="365125"/>
            <a:ext cx="10176380" cy="5957298"/>
          </a:xfrm>
          <a:prstGeom prst="rect">
            <a:avLst/>
          </a:prstGeom>
        </p:spPr>
      </p:pic>
    </p:spTree>
    <p:extLst>
      <p:ext uri="{BB962C8B-B14F-4D97-AF65-F5344CB8AC3E}">
        <p14:creationId xmlns:p14="http://schemas.microsoft.com/office/powerpoint/2010/main" val="3678941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3178" y="182879"/>
            <a:ext cx="11433799" cy="6348550"/>
          </a:xfrm>
          <a:prstGeom prst="rect">
            <a:avLst/>
          </a:prstGeom>
        </p:spPr>
      </p:pic>
    </p:spTree>
    <p:extLst>
      <p:ext uri="{BB962C8B-B14F-4D97-AF65-F5344CB8AC3E}">
        <p14:creationId xmlns:p14="http://schemas.microsoft.com/office/powerpoint/2010/main" val="2831656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39635" y="363992"/>
            <a:ext cx="11286308" cy="5812971"/>
          </a:xfrm>
          <a:prstGeom prst="rect">
            <a:avLst/>
          </a:prstGeom>
        </p:spPr>
      </p:pic>
    </p:spTree>
    <p:extLst>
      <p:ext uri="{BB962C8B-B14F-4D97-AF65-F5344CB8AC3E}">
        <p14:creationId xmlns:p14="http://schemas.microsoft.com/office/powerpoint/2010/main" val="688457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0763" y="204240"/>
            <a:ext cx="11077432" cy="6379440"/>
          </a:xfrm>
          <a:prstGeom prst="rect">
            <a:avLst/>
          </a:prstGeom>
        </p:spPr>
      </p:pic>
    </p:spTree>
    <p:extLst>
      <p:ext uri="{BB962C8B-B14F-4D97-AF65-F5344CB8AC3E}">
        <p14:creationId xmlns:p14="http://schemas.microsoft.com/office/powerpoint/2010/main" val="5442616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09475" y="256493"/>
            <a:ext cx="11135095" cy="5920470"/>
          </a:xfrm>
          <a:prstGeom prst="rect">
            <a:avLst/>
          </a:prstGeom>
        </p:spPr>
      </p:pic>
    </p:spTree>
    <p:extLst>
      <p:ext uri="{BB962C8B-B14F-4D97-AF65-F5344CB8AC3E}">
        <p14:creationId xmlns:p14="http://schemas.microsoft.com/office/powerpoint/2010/main" val="2843247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199" y="365125"/>
            <a:ext cx="10918371" cy="6114052"/>
          </a:xfrm>
          <a:prstGeom prst="rect">
            <a:avLst/>
          </a:prstGeom>
        </p:spPr>
      </p:pic>
    </p:spTree>
    <p:extLst>
      <p:ext uri="{BB962C8B-B14F-4D97-AF65-F5344CB8AC3E}">
        <p14:creationId xmlns:p14="http://schemas.microsoft.com/office/powerpoint/2010/main" val="25306445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69159" y="365125"/>
            <a:ext cx="10643515" cy="6127115"/>
          </a:xfrm>
          <a:prstGeom prst="rect">
            <a:avLst/>
          </a:prstGeom>
        </p:spPr>
      </p:pic>
    </p:spTree>
    <p:extLst>
      <p:ext uri="{BB962C8B-B14F-4D97-AF65-F5344CB8AC3E}">
        <p14:creationId xmlns:p14="http://schemas.microsoft.com/office/powerpoint/2010/main" val="2871996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53143" y="365125"/>
            <a:ext cx="11336600" cy="6375309"/>
          </a:xfrm>
          <a:prstGeom prst="rect">
            <a:avLst/>
          </a:prstGeom>
        </p:spPr>
      </p:pic>
    </p:spTree>
    <p:extLst>
      <p:ext uri="{BB962C8B-B14F-4D97-AF65-F5344CB8AC3E}">
        <p14:creationId xmlns:p14="http://schemas.microsoft.com/office/powerpoint/2010/main" val="13011895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1"/>
          <p:cNvSpPr/>
          <p:nvPr/>
        </p:nvSpPr>
        <p:spPr>
          <a:xfrm>
            <a:off x="1981200" y="152280"/>
            <a:ext cx="8227440" cy="48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200" b="1" spc="-1">
                <a:solidFill>
                  <a:srgbClr val="7030A0"/>
                </a:solidFill>
                <a:latin typeface="Calibri"/>
                <a:ea typeface="DejaVu Sans"/>
              </a:rPr>
              <a:t>1. List Operations</a:t>
            </a:r>
            <a:endParaRPr lang="en-IN" sz="3200" spc="-1">
              <a:latin typeface="Arial"/>
            </a:endParaRPr>
          </a:p>
        </p:txBody>
      </p:sp>
      <p:sp>
        <p:nvSpPr>
          <p:cNvPr id="80" name="CustomShape 2"/>
          <p:cNvSpPr/>
          <p:nvPr/>
        </p:nvSpPr>
        <p:spPr>
          <a:xfrm>
            <a:off x="1058091" y="685800"/>
            <a:ext cx="10424160" cy="596319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0920" algn="just">
              <a:lnSpc>
                <a:spcPct val="150000"/>
              </a:lnSpc>
              <a:spcBef>
                <a:spcPts val="439"/>
              </a:spcBef>
              <a:buClr>
                <a:srgbClr val="E46C0A"/>
              </a:buClr>
              <a:buFont typeface="Arial"/>
              <a:buChar char="•"/>
            </a:pPr>
            <a:r>
              <a:rPr lang="en-IN" sz="2200" b="1" spc="-1" dirty="0">
                <a:solidFill>
                  <a:srgbClr val="E46C0A"/>
                </a:solidFill>
                <a:latin typeface="Calibri"/>
                <a:ea typeface="DejaVu Sans"/>
              </a:rPr>
              <a:t>List is a sequence of values, which can be of different types</a:t>
            </a:r>
            <a:r>
              <a:rPr lang="en-IN" sz="2200" spc="-1" dirty="0">
                <a:solidFill>
                  <a:srgbClr val="E46C0A"/>
                </a:solidFill>
                <a:latin typeface="Calibri"/>
                <a:ea typeface="DejaVu Sans"/>
              </a:rPr>
              <a:t>. </a:t>
            </a:r>
            <a:endParaRPr lang="en-IN" sz="2200" spc="-1" dirty="0">
              <a:latin typeface="Arial"/>
            </a:endParaRPr>
          </a:p>
          <a:p>
            <a:pPr marL="343080" indent="-340920" algn="just">
              <a:lnSpc>
                <a:spcPct val="150000"/>
              </a:lnSpc>
              <a:spcBef>
                <a:spcPts val="439"/>
              </a:spcBef>
              <a:buClr>
                <a:srgbClr val="E46C0A"/>
              </a:buClr>
              <a:buFont typeface="Arial"/>
              <a:buChar char="•"/>
            </a:pPr>
            <a:r>
              <a:rPr lang="en-IN" sz="2200" b="1" spc="-1" dirty="0">
                <a:solidFill>
                  <a:srgbClr val="E46C0A"/>
                </a:solidFill>
                <a:latin typeface="Calibri"/>
                <a:ea typeface="DejaVu Sans"/>
              </a:rPr>
              <a:t>The values in list are called "elements" or ''items''</a:t>
            </a:r>
            <a:endParaRPr lang="en-IN" sz="2200" spc="-1" dirty="0">
              <a:latin typeface="Arial"/>
            </a:endParaRPr>
          </a:p>
          <a:p>
            <a:pPr marL="343080" indent="-340920" algn="just">
              <a:lnSpc>
                <a:spcPct val="150000"/>
              </a:lnSpc>
              <a:spcBef>
                <a:spcPts val="439"/>
              </a:spcBef>
              <a:buClr>
                <a:srgbClr val="E46C0A"/>
              </a:buClr>
              <a:buFont typeface="Arial"/>
              <a:buChar char="•"/>
            </a:pPr>
            <a:r>
              <a:rPr lang="en-IN" sz="2200" b="1" spc="-1" dirty="0">
                <a:solidFill>
                  <a:srgbClr val="E46C0A"/>
                </a:solidFill>
                <a:latin typeface="Calibri"/>
                <a:ea typeface="DejaVu Sans"/>
              </a:rPr>
              <a:t>Each elements in list is assigned a number called "position" or "index”.</a:t>
            </a:r>
            <a:endParaRPr lang="en-IN" sz="2200" spc="-1" dirty="0">
              <a:latin typeface="Arial"/>
            </a:endParaRPr>
          </a:p>
          <a:p>
            <a:pPr marL="343080" indent="-340920" algn="just">
              <a:lnSpc>
                <a:spcPct val="150000"/>
              </a:lnSpc>
              <a:spcBef>
                <a:spcPts val="439"/>
              </a:spcBef>
              <a:buClr>
                <a:srgbClr val="000000"/>
              </a:buClr>
              <a:buFont typeface="Arial"/>
              <a:buChar char="•"/>
            </a:pPr>
            <a:r>
              <a:rPr lang="en-IN" sz="2200" spc="-1" dirty="0">
                <a:solidFill>
                  <a:srgbClr val="000000"/>
                </a:solidFill>
                <a:latin typeface="Calibri"/>
                <a:ea typeface="DejaVu Sans"/>
              </a:rPr>
              <a:t>A list that contains no elements is called an </a:t>
            </a:r>
            <a:r>
              <a:rPr lang="en-IN" sz="2200" b="1" spc="-1" dirty="0">
                <a:solidFill>
                  <a:srgbClr val="000000"/>
                </a:solidFill>
                <a:latin typeface="Calibri"/>
                <a:ea typeface="DejaVu Sans"/>
              </a:rPr>
              <a:t>empty list</a:t>
            </a:r>
            <a:r>
              <a:rPr lang="en-IN" sz="2200" spc="-1" dirty="0">
                <a:solidFill>
                  <a:srgbClr val="000000"/>
                </a:solidFill>
                <a:latin typeface="Calibri"/>
                <a:ea typeface="DejaVu Sans"/>
              </a:rPr>
              <a:t>. They are created with </a:t>
            </a:r>
            <a:r>
              <a:rPr lang="en-IN" sz="2200" b="1" spc="-1" dirty="0">
                <a:solidFill>
                  <a:srgbClr val="000000"/>
                </a:solidFill>
                <a:latin typeface="Calibri"/>
                <a:ea typeface="DejaVu Sans"/>
              </a:rPr>
              <a:t>empty brackets[]</a:t>
            </a:r>
            <a:endParaRPr lang="en-IN" sz="2200" spc="-1" dirty="0">
              <a:latin typeface="Arial"/>
            </a:endParaRPr>
          </a:p>
          <a:p>
            <a:pPr marL="343080" indent="-340920" algn="just">
              <a:lnSpc>
                <a:spcPct val="150000"/>
              </a:lnSpc>
              <a:spcBef>
                <a:spcPts val="439"/>
              </a:spcBef>
              <a:buClr>
                <a:srgbClr val="000000"/>
              </a:buClr>
              <a:buFont typeface="Arial"/>
              <a:buChar char="•"/>
            </a:pPr>
            <a:r>
              <a:rPr lang="en-IN" sz="2200" spc="-1" dirty="0">
                <a:solidFill>
                  <a:srgbClr val="000000"/>
                </a:solidFill>
                <a:latin typeface="Calibri"/>
                <a:ea typeface="DejaVu Sans"/>
              </a:rPr>
              <a:t>A list within another list is called</a:t>
            </a:r>
            <a:r>
              <a:rPr lang="en-IN" sz="2200" b="1" spc="-1" dirty="0">
                <a:solidFill>
                  <a:srgbClr val="000000"/>
                </a:solidFill>
                <a:latin typeface="Calibri"/>
                <a:ea typeface="DejaVu Sans"/>
              </a:rPr>
              <a:t> nested list.</a:t>
            </a:r>
            <a:endParaRPr lang="en-IN" sz="2200" spc="-1" dirty="0">
              <a:latin typeface="Arial"/>
            </a:endParaRPr>
          </a:p>
          <a:p>
            <a:pPr marL="343080" indent="-340920" algn="just">
              <a:lnSpc>
                <a:spcPct val="150000"/>
              </a:lnSpc>
              <a:spcBef>
                <a:spcPts val="439"/>
              </a:spcBef>
            </a:pPr>
            <a:r>
              <a:rPr lang="en-IN" sz="2200" b="1" spc="-1" dirty="0">
                <a:solidFill>
                  <a:srgbClr val="000000"/>
                </a:solidFill>
                <a:latin typeface="Calibri"/>
                <a:ea typeface="DejaVu Sans"/>
              </a:rPr>
              <a:t>LIST OPERATIONS:</a:t>
            </a:r>
            <a:endParaRPr lang="en-IN" sz="2200" spc="-1" dirty="0">
              <a:latin typeface="Arial"/>
            </a:endParaRPr>
          </a:p>
          <a:p>
            <a:pPr marL="343080" indent="-340920" algn="just">
              <a:lnSpc>
                <a:spcPct val="150000"/>
              </a:lnSpc>
              <a:spcBef>
                <a:spcPts val="439"/>
              </a:spcBef>
              <a:buClr>
                <a:srgbClr val="00B050"/>
              </a:buClr>
              <a:buFont typeface="Arial"/>
              <a:buChar char="•"/>
            </a:pPr>
            <a:r>
              <a:rPr lang="en-IN" sz="2200" b="1" spc="-1" dirty="0">
                <a:solidFill>
                  <a:srgbClr val="00B050"/>
                </a:solidFill>
                <a:latin typeface="Calibri"/>
                <a:ea typeface="DejaVu Sans"/>
              </a:rPr>
              <a:t>1.Concatenation of list</a:t>
            </a:r>
            <a:endParaRPr lang="en-IN" sz="2200" spc="-1" dirty="0">
              <a:latin typeface="Arial"/>
            </a:endParaRPr>
          </a:p>
          <a:p>
            <a:pPr marL="343080" indent="-340920" algn="just">
              <a:lnSpc>
                <a:spcPct val="150000"/>
              </a:lnSpc>
              <a:spcBef>
                <a:spcPts val="439"/>
              </a:spcBef>
              <a:buClr>
                <a:srgbClr val="00B050"/>
              </a:buClr>
              <a:buFont typeface="Arial"/>
              <a:buChar char="•"/>
            </a:pPr>
            <a:r>
              <a:rPr lang="en-IN" sz="2200" b="1" spc="-1" dirty="0">
                <a:solidFill>
                  <a:srgbClr val="00B050"/>
                </a:solidFill>
                <a:latin typeface="Calibri"/>
                <a:ea typeface="DejaVu Sans"/>
              </a:rPr>
              <a:t>2.Repetition of list</a:t>
            </a:r>
            <a:endParaRPr lang="en-IN" sz="2200" spc="-1" dirty="0">
              <a:latin typeface="Arial"/>
            </a:endParaRPr>
          </a:p>
        </p:txBody>
      </p:sp>
    </p:spTree>
    <p:extLst>
      <p:ext uri="{BB962C8B-B14F-4D97-AF65-F5344CB8AC3E}">
        <p14:creationId xmlns:p14="http://schemas.microsoft.com/office/powerpoint/2010/main" val="10455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ustomShape 1"/>
          <p:cNvSpPr/>
          <p:nvPr/>
        </p:nvSpPr>
        <p:spPr>
          <a:xfrm>
            <a:off x="1729200" y="20880"/>
            <a:ext cx="8227440" cy="574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marL="343080" indent="-340920">
              <a:lnSpc>
                <a:spcPct val="150000"/>
              </a:lnSpc>
              <a:spcBef>
                <a:spcPts val="479"/>
              </a:spcBef>
            </a:pPr>
            <a:r>
              <a:rPr lang="en-IN" sz="2400" b="1" spc="-1">
                <a:solidFill>
                  <a:srgbClr val="7030A0"/>
                </a:solidFill>
                <a:latin typeface="Calibri"/>
                <a:ea typeface="DejaVu Sans"/>
              </a:rPr>
              <a:t>Concatenation: </a:t>
            </a:r>
            <a:endParaRPr lang="en-IN" sz="2400" spc="-1">
              <a:latin typeface="Arial"/>
            </a:endParaRPr>
          </a:p>
          <a:p>
            <a:pPr marL="343080" indent="-340920">
              <a:lnSpc>
                <a:spcPct val="150000"/>
              </a:lnSpc>
              <a:spcBef>
                <a:spcPts val="479"/>
              </a:spcBef>
            </a:pPr>
            <a:r>
              <a:rPr lang="en-IN" sz="2400" b="1" spc="-1">
                <a:solidFill>
                  <a:srgbClr val="000000"/>
                </a:solidFill>
                <a:latin typeface="Calibri"/>
                <a:ea typeface="DejaVu Sans"/>
              </a:rPr>
              <a:t>	</a:t>
            </a:r>
            <a:r>
              <a:rPr lang="en-IN" sz="2400" b="1" spc="-1">
                <a:solidFill>
                  <a:srgbClr val="FF0000"/>
                </a:solidFill>
                <a:latin typeface="Calibri"/>
                <a:ea typeface="DejaVu Sans"/>
              </a:rPr>
              <a:t>the '+' operator concatenates the list</a:t>
            </a:r>
            <a:endParaRPr lang="en-IN" sz="2400" spc="-1">
              <a:latin typeface="Arial"/>
            </a:endParaRPr>
          </a:p>
          <a:p>
            <a:pPr marL="343080" indent="-340920">
              <a:lnSpc>
                <a:spcPct val="150000"/>
              </a:lnSpc>
              <a:spcBef>
                <a:spcPts val="479"/>
              </a:spcBef>
            </a:pPr>
            <a:r>
              <a:rPr lang="en-IN" sz="2400" spc="-1">
                <a:solidFill>
                  <a:srgbClr val="000000"/>
                </a:solidFill>
                <a:latin typeface="Calibri"/>
                <a:ea typeface="DejaVu Sans"/>
              </a:rPr>
              <a:t>    a = [1,2,3]</a:t>
            </a:r>
            <a:endParaRPr lang="en-IN" sz="2400" spc="-1">
              <a:latin typeface="Arial"/>
            </a:endParaRPr>
          </a:p>
          <a:p>
            <a:pPr marL="343080" indent="-340920">
              <a:lnSpc>
                <a:spcPct val="150000"/>
              </a:lnSpc>
              <a:spcBef>
                <a:spcPts val="479"/>
              </a:spcBef>
            </a:pPr>
            <a:r>
              <a:rPr lang="en-IN" sz="2400" spc="-1">
                <a:solidFill>
                  <a:srgbClr val="000000"/>
                </a:solidFill>
                <a:latin typeface="Calibri"/>
                <a:ea typeface="DejaVu Sans"/>
              </a:rPr>
              <a:t>   b = [4,5,6]</a:t>
            </a:r>
            <a:endParaRPr lang="en-IN" sz="2400" spc="-1">
              <a:latin typeface="Arial"/>
            </a:endParaRPr>
          </a:p>
          <a:p>
            <a:pPr marL="343080" indent="-340920">
              <a:lnSpc>
                <a:spcPct val="150000"/>
              </a:lnSpc>
              <a:spcBef>
                <a:spcPts val="479"/>
              </a:spcBef>
            </a:pPr>
            <a:r>
              <a:rPr lang="en-IN" sz="2400" spc="-1">
                <a:solidFill>
                  <a:srgbClr val="000000"/>
                </a:solidFill>
                <a:latin typeface="Calibri"/>
                <a:ea typeface="DejaVu Sans"/>
              </a:rPr>
              <a:t>    c = a+b</a:t>
            </a:r>
            <a:endParaRPr lang="en-IN" sz="2400" spc="-1">
              <a:latin typeface="Arial"/>
            </a:endParaRPr>
          </a:p>
          <a:p>
            <a:pPr marL="343080" indent="-340920">
              <a:lnSpc>
                <a:spcPct val="150000"/>
              </a:lnSpc>
              <a:spcBef>
                <a:spcPts val="479"/>
              </a:spcBef>
            </a:pPr>
            <a:r>
              <a:rPr lang="en-IN" sz="2400" spc="-1">
                <a:solidFill>
                  <a:srgbClr val="000000"/>
                </a:solidFill>
                <a:latin typeface="Calibri"/>
                <a:ea typeface="DejaVu Sans"/>
              </a:rPr>
              <a:t>   print (c)</a:t>
            </a:r>
            <a:endParaRPr lang="en-IN" sz="2400" spc="-1">
              <a:latin typeface="Arial"/>
            </a:endParaRPr>
          </a:p>
          <a:p>
            <a:pPr marL="343080" indent="-340920">
              <a:lnSpc>
                <a:spcPct val="150000"/>
              </a:lnSpc>
              <a:spcBef>
                <a:spcPts val="479"/>
              </a:spcBef>
            </a:pPr>
            <a:r>
              <a:rPr lang="en-IN" sz="2400" b="1" spc="-1">
                <a:solidFill>
                  <a:srgbClr val="7030A0"/>
                </a:solidFill>
                <a:latin typeface="Calibri"/>
                <a:ea typeface="DejaVu Sans"/>
              </a:rPr>
              <a:t>Repetition: </a:t>
            </a:r>
            <a:endParaRPr lang="en-IN" sz="2400" spc="-1">
              <a:latin typeface="Arial"/>
            </a:endParaRPr>
          </a:p>
          <a:p>
            <a:pPr marL="343080" indent="-340920">
              <a:lnSpc>
                <a:spcPct val="150000"/>
              </a:lnSpc>
              <a:spcBef>
                <a:spcPts val="479"/>
              </a:spcBef>
            </a:pPr>
            <a:r>
              <a:rPr lang="en-IN" sz="2400" b="1" spc="-1">
                <a:solidFill>
                  <a:srgbClr val="000000"/>
                </a:solidFill>
                <a:latin typeface="Calibri"/>
                <a:ea typeface="DejaVu Sans"/>
              </a:rPr>
              <a:t>	</a:t>
            </a:r>
            <a:r>
              <a:rPr lang="en-IN" sz="2400" b="1" spc="-1">
                <a:solidFill>
                  <a:srgbClr val="FF0000"/>
                </a:solidFill>
                <a:latin typeface="Calibri"/>
                <a:ea typeface="DejaVu Sans"/>
              </a:rPr>
              <a:t>the '*' operator repeats a list a given number of times</a:t>
            </a:r>
            <a:endParaRPr lang="en-IN" sz="2400" spc="-1">
              <a:latin typeface="Arial"/>
            </a:endParaRPr>
          </a:p>
          <a:p>
            <a:pPr marL="343080" indent="-340920">
              <a:lnSpc>
                <a:spcPct val="150000"/>
              </a:lnSpc>
              <a:spcBef>
                <a:spcPts val="479"/>
              </a:spcBef>
            </a:pPr>
            <a:r>
              <a:rPr lang="en-IN" sz="2400" spc="-1">
                <a:solidFill>
                  <a:srgbClr val="000000"/>
                </a:solidFill>
                <a:latin typeface="Calibri"/>
                <a:ea typeface="DejaVu Sans"/>
              </a:rPr>
              <a:t>&gt;&gt;&gt; a = [1,2,3]</a:t>
            </a:r>
            <a:endParaRPr lang="en-IN" sz="2400" spc="-1">
              <a:latin typeface="Arial"/>
            </a:endParaRPr>
          </a:p>
          <a:p>
            <a:pPr marL="343080" indent="-340920">
              <a:lnSpc>
                <a:spcPct val="150000"/>
              </a:lnSpc>
              <a:spcBef>
                <a:spcPts val="479"/>
              </a:spcBef>
            </a:pPr>
            <a:r>
              <a:rPr lang="en-IN" sz="2400" spc="-1">
                <a:solidFill>
                  <a:srgbClr val="000000"/>
                </a:solidFill>
                <a:latin typeface="Calibri"/>
                <a:ea typeface="DejaVu Sans"/>
              </a:rPr>
              <a:t>&gt;&gt;&gt; print (a*2)= [1,2,3,1,2,3]</a:t>
            </a:r>
            <a:endParaRPr lang="en-IN" sz="2400" spc="-1">
              <a:latin typeface="Arial"/>
            </a:endParaRPr>
          </a:p>
        </p:txBody>
      </p:sp>
    </p:spTree>
    <p:extLst>
      <p:ext uri="{BB962C8B-B14F-4D97-AF65-F5344CB8AC3E}">
        <p14:creationId xmlns:p14="http://schemas.microsoft.com/office/powerpoint/2010/main" val="1057297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Introduction to python programming</a:t>
            </a:r>
            <a:endParaRPr lang="en-US" dirty="0"/>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anose="02020603050405020304" pitchFamily="18" charset="0"/>
                <a:cs typeface="Times New Roman" panose="02020603050405020304" pitchFamily="18" charset="0"/>
              </a:rPr>
              <a:t>Python is </a:t>
            </a:r>
            <a:r>
              <a:rPr lang="en-US" dirty="0" smtClean="0">
                <a:solidFill>
                  <a:srgbClr val="FF0000"/>
                </a:solidFill>
                <a:latin typeface="Times New Roman" panose="02020603050405020304" pitchFamily="18" charset="0"/>
                <a:cs typeface="Times New Roman" panose="02020603050405020304" pitchFamily="18" charset="0"/>
              </a:rPr>
              <a:t>Open Source </a:t>
            </a:r>
            <a:r>
              <a:rPr lang="en-US" dirty="0" smtClean="0">
                <a:latin typeface="Times New Roman" panose="02020603050405020304" pitchFamily="18" charset="0"/>
                <a:cs typeface="Times New Roman" panose="02020603050405020304" pitchFamily="18" charset="0"/>
              </a:rPr>
              <a:t>which means its </a:t>
            </a:r>
            <a:r>
              <a:rPr lang="en-US" dirty="0" smtClean="0">
                <a:solidFill>
                  <a:srgbClr val="FF0000"/>
                </a:solidFill>
                <a:latin typeface="Times New Roman" panose="02020603050405020304" pitchFamily="18" charset="0"/>
                <a:cs typeface="Times New Roman" panose="02020603050405020304" pitchFamily="18" charset="0"/>
              </a:rPr>
              <a:t>available free of cost</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Python is </a:t>
            </a:r>
            <a:r>
              <a:rPr lang="en-US" dirty="0" smtClean="0">
                <a:solidFill>
                  <a:srgbClr val="FF0000"/>
                </a:solidFill>
                <a:latin typeface="Times New Roman" panose="02020603050405020304" pitchFamily="18" charset="0"/>
                <a:cs typeface="Times New Roman" panose="02020603050405020304" pitchFamily="18" charset="0"/>
              </a:rPr>
              <a:t>simple and so easy to learn</a:t>
            </a:r>
          </a:p>
          <a:p>
            <a:pPr algn="just">
              <a:lnSpc>
                <a:spcPct val="150000"/>
              </a:lnSpc>
            </a:pPr>
            <a:r>
              <a:rPr lang="en-US" dirty="0" smtClean="0">
                <a:latin typeface="Times New Roman" panose="02020603050405020304" pitchFamily="18" charset="0"/>
                <a:cs typeface="Times New Roman" panose="02020603050405020304" pitchFamily="18" charset="0"/>
              </a:rPr>
              <a:t> Python is </a:t>
            </a:r>
            <a:r>
              <a:rPr lang="en-US" dirty="0" smtClean="0">
                <a:solidFill>
                  <a:srgbClr val="FF0000"/>
                </a:solidFill>
                <a:latin typeface="Times New Roman" panose="02020603050405020304" pitchFamily="18" charset="0"/>
                <a:cs typeface="Times New Roman" panose="02020603050405020304" pitchFamily="18" charset="0"/>
              </a:rPr>
              <a:t>versatile </a:t>
            </a:r>
            <a:r>
              <a:rPr lang="en-US" dirty="0" smtClean="0">
                <a:latin typeface="Times New Roman" panose="02020603050405020304" pitchFamily="18" charset="0"/>
                <a:cs typeface="Times New Roman" panose="02020603050405020304" pitchFamily="18" charset="0"/>
              </a:rPr>
              <a:t>and can be used to </a:t>
            </a:r>
            <a:r>
              <a:rPr lang="en-US" dirty="0" smtClean="0">
                <a:solidFill>
                  <a:srgbClr val="FF0000"/>
                </a:solidFill>
                <a:latin typeface="Times New Roman" panose="02020603050405020304" pitchFamily="18" charset="0"/>
                <a:cs typeface="Times New Roman" panose="02020603050405020304" pitchFamily="18" charset="0"/>
              </a:rPr>
              <a:t>create many different things</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Python has powerful development libraries include </a:t>
            </a:r>
            <a:r>
              <a:rPr lang="en-US" dirty="0" smtClean="0">
                <a:solidFill>
                  <a:srgbClr val="FF0000"/>
                </a:solidFill>
                <a:latin typeface="Times New Roman" panose="02020603050405020304" pitchFamily="18" charset="0"/>
                <a:cs typeface="Times New Roman" panose="02020603050405020304" pitchFamily="18" charset="0"/>
              </a:rPr>
              <a:t>AI, ML </a:t>
            </a:r>
            <a:r>
              <a:rPr lang="en-US" dirty="0" smtClean="0">
                <a:latin typeface="Times New Roman" panose="02020603050405020304" pitchFamily="18" charset="0"/>
                <a:cs typeface="Times New Roman" panose="02020603050405020304" pitchFamily="18" charset="0"/>
              </a:rPr>
              <a:t>etc.</a:t>
            </a:r>
          </a:p>
          <a:p>
            <a:pPr algn="just">
              <a:lnSpc>
                <a:spcPct val="150000"/>
              </a:lnSpc>
            </a:pPr>
            <a:r>
              <a:rPr lang="en-US" dirty="0" smtClean="0">
                <a:latin typeface="Times New Roman" panose="02020603050405020304" pitchFamily="18" charset="0"/>
                <a:cs typeface="Times New Roman" panose="02020603050405020304" pitchFamily="18" charset="0"/>
              </a:rPr>
              <a:t> Python is much in demand and ensures high salary.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535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1981200" y="0"/>
            <a:ext cx="8227440" cy="53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200" b="1" spc="-1">
                <a:solidFill>
                  <a:srgbClr val="7030A0"/>
                </a:solidFill>
                <a:latin typeface="Calibri"/>
                <a:ea typeface="DejaVu Sans"/>
              </a:rPr>
              <a:t>List Methods</a:t>
            </a:r>
            <a:endParaRPr lang="en-IN" sz="3200" spc="-1">
              <a:latin typeface="Arial"/>
            </a:endParaRPr>
          </a:p>
        </p:txBody>
      </p:sp>
      <p:pic>
        <p:nvPicPr>
          <p:cNvPr id="85" name="Picture 2"/>
          <p:cNvPicPr/>
          <p:nvPr/>
        </p:nvPicPr>
        <p:blipFill>
          <a:blip r:embed="rId2"/>
          <a:stretch/>
        </p:blipFill>
        <p:spPr>
          <a:xfrm>
            <a:off x="1981200" y="609480"/>
            <a:ext cx="8227440" cy="5941440"/>
          </a:xfrm>
          <a:prstGeom prst="rect">
            <a:avLst/>
          </a:prstGeom>
          <a:ln w="9360">
            <a:solidFill>
              <a:schemeClr val="accent1"/>
            </a:solidFill>
            <a:miter/>
          </a:ln>
        </p:spPr>
      </p:pic>
    </p:spTree>
    <p:extLst>
      <p:ext uri="{BB962C8B-B14F-4D97-AF65-F5344CB8AC3E}">
        <p14:creationId xmlns:p14="http://schemas.microsoft.com/office/powerpoint/2010/main" val="2885118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1752600" y="152280"/>
            <a:ext cx="8913240" cy="670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0920">
              <a:spcBef>
                <a:spcPts val="360"/>
              </a:spcBef>
            </a:pPr>
            <a:r>
              <a:rPr lang="en-US" b="1" spc="-1">
                <a:solidFill>
                  <a:srgbClr val="7030A0"/>
                </a:solidFill>
                <a:latin typeface="Calibri"/>
                <a:ea typeface="DejaVu Sans"/>
              </a:rPr>
              <a:t>#List Methods</a:t>
            </a:r>
            <a:endParaRPr lang="en-IN" spc="-1">
              <a:latin typeface="Arial"/>
            </a:endParaRPr>
          </a:p>
          <a:p>
            <a:pPr marL="343080" indent="-340920">
              <a:spcBef>
                <a:spcPts val="360"/>
              </a:spcBef>
            </a:pPr>
            <a:r>
              <a:rPr lang="en-US" spc="-1">
                <a:solidFill>
                  <a:srgbClr val="FF0000"/>
                </a:solidFill>
                <a:latin typeface="Calibri"/>
                <a:ea typeface="DejaVu Sans"/>
              </a:rPr>
              <a:t>Example for clear method:</a:t>
            </a:r>
            <a:endParaRPr lang="en-IN" spc="-1">
              <a:latin typeface="Arial"/>
            </a:endParaRPr>
          </a:p>
          <a:p>
            <a:pPr marL="343080" indent="-340920">
              <a:spcBef>
                <a:spcPts val="439"/>
              </a:spcBef>
            </a:pPr>
            <a:r>
              <a:rPr lang="en-IN" sz="2200" spc="-1">
                <a:solidFill>
                  <a:srgbClr val="000000"/>
                </a:solidFill>
                <a:latin typeface="Calibri"/>
                <a:ea typeface="DejaVu Sans"/>
              </a:rPr>
              <a:t>a=[10,20.3,'c',"hello"]</a:t>
            </a:r>
            <a:endParaRPr lang="en-IN" sz="2200" spc="-1">
              <a:latin typeface="Arial"/>
            </a:endParaRPr>
          </a:p>
          <a:p>
            <a:pPr marL="343080" indent="-340920">
              <a:spcBef>
                <a:spcPts val="439"/>
              </a:spcBef>
            </a:pPr>
            <a:r>
              <a:rPr lang="en-IN" sz="2200" spc="-1">
                <a:solidFill>
                  <a:srgbClr val="000000"/>
                </a:solidFill>
                <a:latin typeface="Calibri"/>
                <a:ea typeface="DejaVu Sans"/>
              </a:rPr>
              <a:t>print(a)</a:t>
            </a:r>
            <a:endParaRPr lang="en-IN" sz="2200" spc="-1">
              <a:latin typeface="Arial"/>
            </a:endParaRPr>
          </a:p>
          <a:p>
            <a:pPr marL="343080" indent="-340920">
              <a:spcBef>
                <a:spcPts val="439"/>
              </a:spcBef>
            </a:pPr>
            <a:r>
              <a:rPr lang="en-IN" sz="2200" b="1" spc="-1">
                <a:solidFill>
                  <a:srgbClr val="FF0000"/>
                </a:solidFill>
                <a:latin typeface="Calibri"/>
                <a:ea typeface="DejaVu Sans"/>
              </a:rPr>
              <a:t>a.clear()</a:t>
            </a:r>
            <a:endParaRPr lang="en-IN" sz="2200" spc="-1">
              <a:latin typeface="Arial"/>
            </a:endParaRPr>
          </a:p>
          <a:p>
            <a:pPr marL="343080" indent="-340920">
              <a:spcBef>
                <a:spcPts val="439"/>
              </a:spcBef>
            </a:pPr>
            <a:endParaRPr lang="en-IN" sz="2200" spc="-1">
              <a:latin typeface="Arial"/>
            </a:endParaRPr>
          </a:p>
          <a:p>
            <a:pPr marL="343080" indent="-340920">
              <a:spcBef>
                <a:spcPts val="439"/>
              </a:spcBef>
            </a:pPr>
            <a:r>
              <a:rPr lang="en-IN" sz="2200" b="1" spc="-1">
                <a:solidFill>
                  <a:srgbClr val="00B050"/>
                </a:solidFill>
                <a:latin typeface="Calibri"/>
                <a:ea typeface="DejaVu Sans"/>
              </a:rPr>
              <a:t>Example for copy,count method:</a:t>
            </a:r>
            <a:endParaRPr lang="en-IN" sz="2200" spc="-1">
              <a:latin typeface="Arial"/>
            </a:endParaRPr>
          </a:p>
          <a:p>
            <a:pPr marL="343080" indent="-340920">
              <a:spcBef>
                <a:spcPts val="439"/>
              </a:spcBef>
            </a:pPr>
            <a:r>
              <a:rPr lang="en-IN" sz="2200" spc="-1">
                <a:solidFill>
                  <a:srgbClr val="000000"/>
                </a:solidFill>
                <a:latin typeface="Calibri"/>
                <a:ea typeface="DejaVu Sans"/>
              </a:rPr>
              <a:t>a=[10,20.3,'c',"hello"]</a:t>
            </a:r>
            <a:endParaRPr lang="en-IN" sz="2200" spc="-1">
              <a:latin typeface="Arial"/>
            </a:endParaRPr>
          </a:p>
          <a:p>
            <a:pPr marL="343080" indent="-340920">
              <a:spcBef>
                <a:spcPts val="439"/>
              </a:spcBef>
            </a:pPr>
            <a:r>
              <a:rPr lang="en-IN" sz="2200" spc="-1">
                <a:solidFill>
                  <a:srgbClr val="000000"/>
                </a:solidFill>
                <a:latin typeface="Calibri"/>
                <a:ea typeface="DejaVu Sans"/>
              </a:rPr>
              <a:t>print(a)</a:t>
            </a:r>
            <a:endParaRPr lang="en-IN" sz="2200" spc="-1">
              <a:latin typeface="Arial"/>
            </a:endParaRPr>
          </a:p>
          <a:p>
            <a:pPr marL="343080" indent="-340920">
              <a:spcBef>
                <a:spcPts val="439"/>
              </a:spcBef>
            </a:pPr>
            <a:r>
              <a:rPr lang="en-IN" sz="2200" b="1" spc="-1">
                <a:solidFill>
                  <a:srgbClr val="00B050"/>
                </a:solidFill>
                <a:latin typeface="Calibri"/>
                <a:ea typeface="DejaVu Sans"/>
              </a:rPr>
              <a:t>b=a.copy()</a:t>
            </a:r>
            <a:endParaRPr lang="en-IN" sz="2200" spc="-1">
              <a:latin typeface="Arial"/>
            </a:endParaRPr>
          </a:p>
          <a:p>
            <a:pPr marL="343080" indent="-340920">
              <a:spcBef>
                <a:spcPts val="439"/>
              </a:spcBef>
            </a:pPr>
            <a:r>
              <a:rPr lang="en-IN" sz="2200" spc="-1">
                <a:solidFill>
                  <a:srgbClr val="000000"/>
                </a:solidFill>
                <a:latin typeface="Calibri"/>
                <a:ea typeface="DejaVu Sans"/>
              </a:rPr>
              <a:t>print(b)</a:t>
            </a:r>
            <a:endParaRPr lang="en-IN" sz="2200" spc="-1">
              <a:latin typeface="Arial"/>
            </a:endParaRPr>
          </a:p>
          <a:p>
            <a:pPr marL="343080" indent="-340920">
              <a:spcBef>
                <a:spcPts val="439"/>
              </a:spcBef>
            </a:pPr>
            <a:r>
              <a:rPr lang="en-IN" sz="2200" b="1" spc="-1">
                <a:solidFill>
                  <a:srgbClr val="00B050"/>
                </a:solidFill>
                <a:latin typeface="Calibri"/>
                <a:ea typeface="DejaVu Sans"/>
              </a:rPr>
              <a:t>x=b.count(10)</a:t>
            </a:r>
            <a:endParaRPr lang="en-IN" sz="2200" spc="-1">
              <a:latin typeface="Arial"/>
            </a:endParaRPr>
          </a:p>
          <a:p>
            <a:pPr marL="343080" indent="-340920">
              <a:spcBef>
                <a:spcPts val="439"/>
              </a:spcBef>
            </a:pPr>
            <a:r>
              <a:rPr lang="en-IN" sz="2200" spc="-1">
                <a:solidFill>
                  <a:srgbClr val="000000"/>
                </a:solidFill>
                <a:latin typeface="Calibri"/>
                <a:ea typeface="DejaVu Sans"/>
              </a:rPr>
              <a:t>print(x)</a:t>
            </a:r>
            <a:endParaRPr lang="en-IN" sz="2200" spc="-1">
              <a:latin typeface="Arial"/>
            </a:endParaRPr>
          </a:p>
          <a:p>
            <a:pPr marL="343080" indent="-340920">
              <a:spcBef>
                <a:spcPts val="439"/>
              </a:spcBef>
            </a:pPr>
            <a:r>
              <a:rPr lang="en-IN" sz="2200" b="1" spc="-1">
                <a:solidFill>
                  <a:srgbClr val="00B050"/>
                </a:solidFill>
                <a:latin typeface="Calibri"/>
                <a:ea typeface="DejaVu Sans"/>
              </a:rPr>
              <a:t>y=b.count("hello")</a:t>
            </a:r>
            <a:endParaRPr lang="en-IN" sz="2200" spc="-1">
              <a:latin typeface="Arial"/>
            </a:endParaRPr>
          </a:p>
          <a:p>
            <a:pPr marL="343080" indent="-340920">
              <a:spcBef>
                <a:spcPts val="439"/>
              </a:spcBef>
            </a:pPr>
            <a:r>
              <a:rPr lang="en-IN" sz="2200" spc="-1">
                <a:solidFill>
                  <a:srgbClr val="000000"/>
                </a:solidFill>
                <a:latin typeface="Calibri"/>
                <a:ea typeface="DejaVu Sans"/>
              </a:rPr>
              <a:t>print(y)</a:t>
            </a:r>
            <a:endParaRPr lang="en-IN" sz="2200" spc="-1">
              <a:latin typeface="Arial"/>
            </a:endParaRPr>
          </a:p>
        </p:txBody>
      </p:sp>
      <p:sp>
        <p:nvSpPr>
          <p:cNvPr id="87" name="CustomShape 2"/>
          <p:cNvSpPr/>
          <p:nvPr/>
        </p:nvSpPr>
        <p:spPr>
          <a:xfrm>
            <a:off x="6769200" y="2860200"/>
            <a:ext cx="3501360" cy="293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0920">
              <a:spcBef>
                <a:spcPts val="641"/>
              </a:spcBef>
            </a:pPr>
            <a:r>
              <a:rPr lang="en-US" sz="3200" spc="-1">
                <a:solidFill>
                  <a:srgbClr val="7030A0"/>
                </a:solidFill>
                <a:latin typeface="Calibri"/>
                <a:ea typeface="DejaVu Sans"/>
              </a:rPr>
              <a:t>Output:</a:t>
            </a:r>
            <a:endParaRPr lang="en-IN" sz="3200" spc="-1">
              <a:latin typeface="Arial"/>
            </a:endParaRPr>
          </a:p>
          <a:p>
            <a:pPr marL="343080" indent="-340920">
              <a:spcBef>
                <a:spcPts val="641"/>
              </a:spcBef>
            </a:pPr>
            <a:r>
              <a:rPr lang="en-IN" sz="3200" spc="-1">
                <a:solidFill>
                  <a:srgbClr val="7030A0"/>
                </a:solidFill>
                <a:latin typeface="Calibri"/>
                <a:ea typeface="DejaVu Sans"/>
              </a:rPr>
              <a:t>[10, 20.3, 'c', 'hello']</a:t>
            </a:r>
            <a:endParaRPr lang="en-IN" sz="3200" spc="-1">
              <a:latin typeface="Arial"/>
            </a:endParaRPr>
          </a:p>
          <a:p>
            <a:pPr marL="343080" indent="-340920">
              <a:spcBef>
                <a:spcPts val="641"/>
              </a:spcBef>
            </a:pPr>
            <a:r>
              <a:rPr lang="en-IN" sz="3200" spc="-1">
                <a:solidFill>
                  <a:srgbClr val="7030A0"/>
                </a:solidFill>
                <a:latin typeface="Calibri"/>
                <a:ea typeface="DejaVu Sans"/>
              </a:rPr>
              <a:t>[10, 20.3, 'c', 'hello']</a:t>
            </a:r>
            <a:endParaRPr lang="en-IN" sz="3200" spc="-1">
              <a:latin typeface="Arial"/>
            </a:endParaRPr>
          </a:p>
          <a:p>
            <a:pPr marL="343080" indent="-340920">
              <a:spcBef>
                <a:spcPts val="641"/>
              </a:spcBef>
            </a:pPr>
            <a:r>
              <a:rPr lang="en-IN" sz="3200" spc="-1">
                <a:solidFill>
                  <a:srgbClr val="7030A0"/>
                </a:solidFill>
                <a:latin typeface="Calibri"/>
                <a:ea typeface="DejaVu Sans"/>
              </a:rPr>
              <a:t>1</a:t>
            </a:r>
            <a:endParaRPr lang="en-IN" sz="3200" spc="-1">
              <a:latin typeface="Arial"/>
            </a:endParaRPr>
          </a:p>
          <a:p>
            <a:pPr marL="343080" indent="-340920">
              <a:spcBef>
                <a:spcPts val="641"/>
              </a:spcBef>
            </a:pPr>
            <a:r>
              <a:rPr lang="en-IN" sz="3200" spc="-1">
                <a:solidFill>
                  <a:srgbClr val="7030A0"/>
                </a:solidFill>
                <a:latin typeface="Calibri"/>
                <a:ea typeface="DejaVu Sans"/>
              </a:rPr>
              <a:t>1</a:t>
            </a:r>
            <a:endParaRPr lang="en-IN" sz="3200" spc="-1">
              <a:latin typeface="Arial"/>
            </a:endParaRPr>
          </a:p>
          <a:p>
            <a:pPr marL="343080" indent="-340920">
              <a:spcBef>
                <a:spcPts val="641"/>
              </a:spcBef>
            </a:pPr>
            <a:endParaRPr lang="en-IN" sz="3200" spc="-1">
              <a:latin typeface="Arial"/>
            </a:endParaRPr>
          </a:p>
          <a:p>
            <a:pPr marL="343080" indent="-340920">
              <a:spcBef>
                <a:spcPts val="641"/>
              </a:spcBef>
            </a:pPr>
            <a:endParaRPr lang="en-IN" sz="3200" spc="-1">
              <a:latin typeface="Arial"/>
            </a:endParaRPr>
          </a:p>
        </p:txBody>
      </p:sp>
    </p:spTree>
    <p:extLst>
      <p:ext uri="{BB962C8B-B14F-4D97-AF65-F5344CB8AC3E}">
        <p14:creationId xmlns:p14="http://schemas.microsoft.com/office/powerpoint/2010/main" val="874965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1752600" y="228600"/>
            <a:ext cx="8913240" cy="6322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0920">
              <a:lnSpc>
                <a:spcPct val="150000"/>
              </a:lnSpc>
              <a:spcBef>
                <a:spcPts val="400"/>
              </a:spcBef>
            </a:pPr>
            <a:r>
              <a:rPr lang="en-IN" sz="2000" spc="-1">
                <a:solidFill>
                  <a:srgbClr val="0070C0"/>
                </a:solidFill>
                <a:latin typeface="Calibri"/>
                <a:ea typeface="DejaVu Sans"/>
              </a:rPr>
              <a:t>Example1:</a:t>
            </a:r>
            <a:endParaRPr lang="en-IN" sz="2000" spc="-1">
              <a:latin typeface="Arial"/>
            </a:endParaRPr>
          </a:p>
          <a:p>
            <a:pPr marL="343080" indent="-340920">
              <a:lnSpc>
                <a:spcPct val="150000"/>
              </a:lnSpc>
              <a:spcBef>
                <a:spcPts val="400"/>
              </a:spcBef>
            </a:pPr>
            <a:r>
              <a:rPr lang="en-IN" sz="2000" b="1" spc="-1">
                <a:solidFill>
                  <a:srgbClr val="00B050"/>
                </a:solidFill>
                <a:latin typeface="Calibri"/>
                <a:ea typeface="DejaVu Sans"/>
              </a:rPr>
              <a:t>fruits = ['apple', 'banana', 'cherry']</a:t>
            </a:r>
            <a:endParaRPr lang="en-IN" sz="2000" spc="-1">
              <a:latin typeface="Arial"/>
            </a:endParaRPr>
          </a:p>
          <a:p>
            <a:pPr marL="343080" indent="-340920">
              <a:lnSpc>
                <a:spcPct val="150000"/>
              </a:lnSpc>
              <a:spcBef>
                <a:spcPts val="400"/>
              </a:spcBef>
            </a:pPr>
            <a:r>
              <a:rPr lang="en-IN" sz="2000" b="1" spc="-1">
                <a:solidFill>
                  <a:srgbClr val="00B050"/>
                </a:solidFill>
                <a:latin typeface="Calibri"/>
                <a:ea typeface="DejaVu Sans"/>
              </a:rPr>
              <a:t>cars = ['Ford', 'BMW', 'Volvo']</a:t>
            </a:r>
            <a:endParaRPr lang="en-IN" sz="2000" spc="-1">
              <a:latin typeface="Arial"/>
            </a:endParaRPr>
          </a:p>
          <a:p>
            <a:pPr marL="343080" indent="-340920">
              <a:lnSpc>
                <a:spcPct val="150000"/>
              </a:lnSpc>
              <a:spcBef>
                <a:spcPts val="400"/>
              </a:spcBef>
            </a:pPr>
            <a:r>
              <a:rPr lang="en-IN" sz="2000" b="1" spc="-1">
                <a:solidFill>
                  <a:srgbClr val="00B050"/>
                </a:solidFill>
                <a:latin typeface="Calibri"/>
                <a:ea typeface="DejaVu Sans"/>
              </a:rPr>
              <a:t>fruits.extend(cars)</a:t>
            </a:r>
            <a:endParaRPr lang="en-IN" sz="2000" spc="-1">
              <a:latin typeface="Arial"/>
            </a:endParaRPr>
          </a:p>
          <a:p>
            <a:pPr marL="343080" indent="-340920">
              <a:lnSpc>
                <a:spcPct val="150000"/>
              </a:lnSpc>
              <a:spcBef>
                <a:spcPts val="400"/>
              </a:spcBef>
            </a:pPr>
            <a:r>
              <a:rPr lang="en-IN" sz="2000" b="1" spc="-1">
                <a:solidFill>
                  <a:srgbClr val="00B050"/>
                </a:solidFill>
                <a:latin typeface="Calibri"/>
                <a:ea typeface="DejaVu Sans"/>
              </a:rPr>
              <a:t>print(fruits)</a:t>
            </a:r>
            <a:endParaRPr lang="en-IN" sz="2000" spc="-1">
              <a:latin typeface="Arial"/>
            </a:endParaRPr>
          </a:p>
          <a:p>
            <a:pPr marL="343080" indent="-340920">
              <a:lnSpc>
                <a:spcPct val="150000"/>
              </a:lnSpc>
              <a:spcBef>
                <a:spcPts val="400"/>
              </a:spcBef>
            </a:pPr>
            <a:r>
              <a:rPr lang="en-US" sz="2000" b="1" spc="-1">
                <a:solidFill>
                  <a:srgbClr val="C00000"/>
                </a:solidFill>
                <a:latin typeface="Calibri"/>
                <a:ea typeface="DejaVu Sans"/>
              </a:rPr>
              <a:t>Output:</a:t>
            </a:r>
            <a:endParaRPr lang="en-IN" sz="2000" spc="-1">
              <a:latin typeface="Arial"/>
            </a:endParaRPr>
          </a:p>
          <a:p>
            <a:pPr marL="343080" indent="-340920">
              <a:lnSpc>
                <a:spcPct val="150000"/>
              </a:lnSpc>
              <a:spcBef>
                <a:spcPts val="400"/>
              </a:spcBef>
            </a:pPr>
            <a:r>
              <a:rPr lang="en-US" sz="2000" b="1" spc="-1">
                <a:solidFill>
                  <a:srgbClr val="C00000"/>
                </a:solidFill>
                <a:latin typeface="Calibri"/>
                <a:ea typeface="DejaVu Sans"/>
              </a:rPr>
              <a:t>['apple', 'banana', 'cherry', 'Ford', 'BMW', 'Volvo']</a:t>
            </a:r>
            <a:endParaRPr lang="en-IN" sz="2000" spc="-1">
              <a:latin typeface="Arial"/>
            </a:endParaRPr>
          </a:p>
          <a:p>
            <a:pPr marL="343080" indent="-340920">
              <a:lnSpc>
                <a:spcPct val="150000"/>
              </a:lnSpc>
              <a:spcBef>
                <a:spcPts val="400"/>
              </a:spcBef>
            </a:pPr>
            <a:r>
              <a:rPr lang="en-US" sz="2000" b="1" spc="-1">
                <a:solidFill>
                  <a:srgbClr val="77933C"/>
                </a:solidFill>
                <a:latin typeface="Calibri"/>
                <a:ea typeface="DejaVu Sans"/>
              </a:rPr>
              <a:t>Example 2:</a:t>
            </a:r>
            <a:endParaRPr lang="en-IN" sz="2000" spc="-1">
              <a:latin typeface="Arial"/>
            </a:endParaRPr>
          </a:p>
          <a:p>
            <a:pPr marL="343080" indent="-340920">
              <a:lnSpc>
                <a:spcPct val="150000"/>
              </a:lnSpc>
              <a:spcBef>
                <a:spcPts val="400"/>
              </a:spcBef>
            </a:pPr>
            <a:r>
              <a:rPr lang="en-US" sz="2000" b="1" spc="-1">
                <a:solidFill>
                  <a:srgbClr val="00B050"/>
                </a:solidFill>
                <a:latin typeface="Calibri"/>
                <a:ea typeface="DejaVu Sans"/>
              </a:rPr>
              <a:t>fruits = ['apple', 'banana', 'cherry', ‘banana’]</a:t>
            </a:r>
            <a:endParaRPr lang="en-IN" sz="2000" spc="-1">
              <a:latin typeface="Arial"/>
            </a:endParaRPr>
          </a:p>
          <a:p>
            <a:pPr marL="343080" indent="-340920">
              <a:lnSpc>
                <a:spcPct val="150000"/>
              </a:lnSpc>
              <a:spcBef>
                <a:spcPts val="400"/>
              </a:spcBef>
            </a:pPr>
            <a:r>
              <a:rPr lang="en-US" sz="2000" b="1" spc="-1">
                <a:solidFill>
                  <a:srgbClr val="00B050"/>
                </a:solidFill>
                <a:latin typeface="Calibri"/>
                <a:ea typeface="DejaVu Sans"/>
              </a:rPr>
              <a:t>fruits.remove("banana") # removes only the first occurrence of "banana" in the list</a:t>
            </a:r>
            <a:endParaRPr lang="en-IN" sz="2000" spc="-1">
              <a:latin typeface="Arial"/>
            </a:endParaRPr>
          </a:p>
          <a:p>
            <a:pPr marL="343080" indent="-340920">
              <a:lnSpc>
                <a:spcPct val="150000"/>
              </a:lnSpc>
              <a:spcBef>
                <a:spcPts val="400"/>
              </a:spcBef>
            </a:pPr>
            <a:r>
              <a:rPr lang="en-US" sz="2000" b="1" spc="-1">
                <a:solidFill>
                  <a:srgbClr val="00B050"/>
                </a:solidFill>
                <a:latin typeface="Calibri"/>
                <a:ea typeface="DejaVu Sans"/>
              </a:rPr>
              <a:t>print(fruits</a:t>
            </a:r>
            <a:r>
              <a:rPr lang="en-US" sz="2000" spc="-1">
                <a:solidFill>
                  <a:srgbClr val="FF0000"/>
                </a:solidFill>
                <a:latin typeface="Calibri"/>
                <a:ea typeface="DejaVu Sans"/>
              </a:rPr>
              <a:t>)</a:t>
            </a:r>
            <a:endParaRPr lang="en-IN" sz="2000" spc="-1">
              <a:latin typeface="Arial"/>
            </a:endParaRPr>
          </a:p>
          <a:p>
            <a:pPr marL="343080" indent="-340920">
              <a:lnSpc>
                <a:spcPct val="150000"/>
              </a:lnSpc>
              <a:spcBef>
                <a:spcPts val="400"/>
              </a:spcBef>
            </a:pPr>
            <a:r>
              <a:rPr lang="en-US" sz="2000" spc="-1">
                <a:solidFill>
                  <a:srgbClr val="C00000"/>
                </a:solidFill>
                <a:latin typeface="Calibri"/>
                <a:ea typeface="DejaVu Sans"/>
              </a:rPr>
              <a:t>Output:</a:t>
            </a:r>
            <a:endParaRPr lang="en-IN" sz="2000" spc="-1">
              <a:latin typeface="Arial"/>
            </a:endParaRPr>
          </a:p>
          <a:p>
            <a:pPr marL="343080" indent="-340920">
              <a:lnSpc>
                <a:spcPct val="150000"/>
              </a:lnSpc>
              <a:spcBef>
                <a:spcPts val="400"/>
              </a:spcBef>
            </a:pPr>
            <a:r>
              <a:rPr lang="en-IN" sz="2000" spc="-1">
                <a:solidFill>
                  <a:srgbClr val="C00000"/>
                </a:solidFill>
                <a:latin typeface="Calibri"/>
                <a:ea typeface="DejaVu Sans"/>
              </a:rPr>
              <a:t>['apple', 'cherry',’banana’]</a:t>
            </a:r>
            <a:endParaRPr lang="en-IN" sz="2000" spc="-1">
              <a:latin typeface="Arial"/>
            </a:endParaRPr>
          </a:p>
          <a:p>
            <a:pPr marL="343080" indent="-340920">
              <a:lnSpc>
                <a:spcPct val="150000"/>
              </a:lnSpc>
              <a:spcBef>
                <a:spcPts val="400"/>
              </a:spcBef>
            </a:pPr>
            <a:endParaRPr lang="en-IN" sz="2000" spc="-1">
              <a:latin typeface="Arial"/>
            </a:endParaRPr>
          </a:p>
        </p:txBody>
      </p:sp>
    </p:spTree>
    <p:extLst>
      <p:ext uri="{BB962C8B-B14F-4D97-AF65-F5344CB8AC3E}">
        <p14:creationId xmlns:p14="http://schemas.microsoft.com/office/powerpoint/2010/main" val="3363400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981200" y="152280"/>
            <a:ext cx="8456040" cy="6474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0920">
              <a:spcBef>
                <a:spcPts val="400"/>
              </a:spcBef>
            </a:pPr>
            <a:r>
              <a:rPr lang="en-IN" sz="2000" b="1" spc="-1">
                <a:solidFill>
                  <a:srgbClr val="0070C0"/>
                </a:solidFill>
                <a:latin typeface="Calibri"/>
                <a:ea typeface="DejaVu Sans"/>
              </a:rPr>
              <a:t>Example 3</a:t>
            </a:r>
            <a:endParaRPr lang="en-IN" sz="2000" spc="-1">
              <a:latin typeface="Arial"/>
            </a:endParaRPr>
          </a:p>
          <a:p>
            <a:pPr marL="343080" indent="-340920">
              <a:spcBef>
                <a:spcPts val="400"/>
              </a:spcBef>
            </a:pPr>
            <a:r>
              <a:rPr lang="en-IN" sz="2000" b="1" spc="-1">
                <a:solidFill>
                  <a:srgbClr val="0070C0"/>
                </a:solidFill>
                <a:latin typeface="Calibri"/>
                <a:ea typeface="DejaVu Sans"/>
              </a:rPr>
              <a:t>cars = ['Ford', 'BMW', 'Volvo']</a:t>
            </a:r>
            <a:endParaRPr lang="en-IN" sz="2000" spc="-1">
              <a:latin typeface="Arial"/>
            </a:endParaRPr>
          </a:p>
          <a:p>
            <a:pPr marL="343080" indent="-340920">
              <a:spcBef>
                <a:spcPts val="400"/>
              </a:spcBef>
            </a:pPr>
            <a:r>
              <a:rPr lang="en-IN" sz="2000" b="1" spc="-1">
                <a:solidFill>
                  <a:srgbClr val="0070C0"/>
                </a:solidFill>
                <a:latin typeface="Calibri"/>
                <a:ea typeface="DejaVu Sans"/>
              </a:rPr>
              <a:t>cars.sort()</a:t>
            </a:r>
            <a:endParaRPr lang="en-IN" sz="2000" spc="-1">
              <a:latin typeface="Arial"/>
            </a:endParaRPr>
          </a:p>
          <a:p>
            <a:pPr marL="343080" indent="-340920">
              <a:spcBef>
                <a:spcPts val="400"/>
              </a:spcBef>
            </a:pPr>
            <a:r>
              <a:rPr lang="en-IN" sz="2000" b="1" spc="-1">
                <a:solidFill>
                  <a:srgbClr val="0070C0"/>
                </a:solidFill>
                <a:latin typeface="Calibri"/>
                <a:ea typeface="DejaVu Sans"/>
              </a:rPr>
              <a:t>print(cars)</a:t>
            </a:r>
            <a:endParaRPr lang="en-IN" sz="2000" spc="-1">
              <a:latin typeface="Arial"/>
            </a:endParaRPr>
          </a:p>
          <a:p>
            <a:pPr marL="343080" indent="-340920">
              <a:spcBef>
                <a:spcPts val="400"/>
              </a:spcBef>
            </a:pPr>
            <a:r>
              <a:rPr lang="en-US" sz="2000" b="1" spc="-1">
                <a:solidFill>
                  <a:srgbClr val="77933C"/>
                </a:solidFill>
                <a:latin typeface="Calibri"/>
                <a:ea typeface="DejaVu Sans"/>
              </a:rPr>
              <a:t>Output:</a:t>
            </a:r>
            <a:endParaRPr lang="en-IN" sz="2000" spc="-1">
              <a:latin typeface="Arial"/>
            </a:endParaRPr>
          </a:p>
          <a:p>
            <a:pPr marL="343080" indent="-340920">
              <a:spcBef>
                <a:spcPts val="400"/>
              </a:spcBef>
            </a:pPr>
            <a:r>
              <a:rPr lang="en-IN" sz="2000" b="1" spc="-1">
                <a:solidFill>
                  <a:srgbClr val="77933C"/>
                </a:solidFill>
                <a:latin typeface="Calibri"/>
                <a:ea typeface="DejaVu Sans"/>
              </a:rPr>
              <a:t>['BMW', 'Ford', 'Volvo']</a:t>
            </a:r>
            <a:endParaRPr lang="en-IN" sz="2000" spc="-1">
              <a:latin typeface="Arial"/>
            </a:endParaRPr>
          </a:p>
          <a:p>
            <a:pPr marL="343080" indent="-340920">
              <a:spcBef>
                <a:spcPts val="400"/>
              </a:spcBef>
            </a:pPr>
            <a:endParaRPr lang="en-IN" sz="2000" spc="-1">
              <a:latin typeface="Arial"/>
            </a:endParaRPr>
          </a:p>
          <a:p>
            <a:pPr marL="343080" indent="-340920">
              <a:spcBef>
                <a:spcPts val="400"/>
              </a:spcBef>
            </a:pPr>
            <a:r>
              <a:rPr lang="en-IN" sz="2000" b="1" spc="-1">
                <a:solidFill>
                  <a:srgbClr val="0070C0"/>
                </a:solidFill>
                <a:latin typeface="Calibri"/>
                <a:ea typeface="DejaVu Sans"/>
              </a:rPr>
              <a:t>Example 4:</a:t>
            </a:r>
            <a:endParaRPr lang="en-IN" sz="2000" spc="-1">
              <a:latin typeface="Arial"/>
            </a:endParaRPr>
          </a:p>
          <a:p>
            <a:pPr marL="343080" indent="-340920">
              <a:spcBef>
                <a:spcPts val="400"/>
              </a:spcBef>
            </a:pPr>
            <a:r>
              <a:rPr lang="en-US" sz="2000" b="1" spc="-1">
                <a:solidFill>
                  <a:srgbClr val="0070C0"/>
                </a:solidFill>
                <a:latin typeface="Calibri"/>
                <a:ea typeface="DejaVu Sans"/>
              </a:rPr>
              <a:t>subjects=[‘Eng’ , ’Tamil’ , ’Maths’]</a:t>
            </a:r>
            <a:endParaRPr lang="en-IN" sz="2000" spc="-1">
              <a:latin typeface="Arial"/>
            </a:endParaRPr>
          </a:p>
          <a:p>
            <a:pPr marL="343080" indent="-340920">
              <a:spcBef>
                <a:spcPts val="400"/>
              </a:spcBef>
            </a:pPr>
            <a:r>
              <a:rPr lang="en-US" sz="2000" b="1" spc="-1">
                <a:solidFill>
                  <a:srgbClr val="0070C0"/>
                </a:solidFill>
                <a:latin typeface="Calibri"/>
                <a:ea typeface="DejaVu Sans"/>
              </a:rPr>
              <a:t>del subjects[0]</a:t>
            </a:r>
            <a:endParaRPr lang="en-IN" sz="2000" spc="-1">
              <a:latin typeface="Arial"/>
            </a:endParaRPr>
          </a:p>
          <a:p>
            <a:pPr marL="343080" indent="-340920">
              <a:spcBef>
                <a:spcPts val="400"/>
              </a:spcBef>
            </a:pPr>
            <a:r>
              <a:rPr lang="en-US" sz="2000" b="1" spc="-1">
                <a:solidFill>
                  <a:srgbClr val="0070C0"/>
                </a:solidFill>
                <a:latin typeface="Calibri"/>
                <a:ea typeface="DejaVu Sans"/>
              </a:rPr>
              <a:t>print(subjects)</a:t>
            </a:r>
            <a:endParaRPr lang="en-IN" sz="2000" spc="-1">
              <a:latin typeface="Arial"/>
            </a:endParaRPr>
          </a:p>
          <a:p>
            <a:pPr marL="343080" indent="-340920">
              <a:spcBef>
                <a:spcPts val="400"/>
              </a:spcBef>
            </a:pPr>
            <a:r>
              <a:rPr lang="en-US" sz="2000" b="1" spc="-1">
                <a:solidFill>
                  <a:srgbClr val="4F6228"/>
                </a:solidFill>
                <a:latin typeface="Calibri"/>
                <a:ea typeface="DejaVu Sans"/>
              </a:rPr>
              <a:t>Output:</a:t>
            </a:r>
            <a:endParaRPr lang="en-IN" sz="2000" spc="-1">
              <a:latin typeface="Arial"/>
            </a:endParaRPr>
          </a:p>
          <a:p>
            <a:pPr marL="343080" indent="-340920">
              <a:spcBef>
                <a:spcPts val="400"/>
              </a:spcBef>
            </a:pPr>
            <a:r>
              <a:rPr lang="en-US" sz="2000" b="1" spc="-1">
                <a:solidFill>
                  <a:srgbClr val="4F6228"/>
                </a:solidFill>
                <a:latin typeface="Calibri"/>
                <a:ea typeface="DejaVu Sans"/>
              </a:rPr>
              <a:t>Tamil , Maths</a:t>
            </a:r>
            <a:endParaRPr lang="en-IN" sz="2000" spc="-1">
              <a:latin typeface="Arial"/>
            </a:endParaRPr>
          </a:p>
          <a:p>
            <a:pPr marL="343080" indent="-340920">
              <a:spcBef>
                <a:spcPts val="400"/>
              </a:spcBef>
            </a:pPr>
            <a:endParaRPr lang="en-IN" sz="2000" spc="-1">
              <a:latin typeface="Arial"/>
            </a:endParaRPr>
          </a:p>
          <a:p>
            <a:pPr marL="343080" indent="-340920">
              <a:spcBef>
                <a:spcPts val="400"/>
              </a:spcBef>
            </a:pPr>
            <a:r>
              <a:rPr lang="en-US" sz="2000" b="1" spc="-1">
                <a:solidFill>
                  <a:srgbClr val="000000"/>
                </a:solidFill>
                <a:latin typeface="Calibri"/>
                <a:ea typeface="DejaVu Sans"/>
              </a:rPr>
              <a:t>Example 5:</a:t>
            </a:r>
            <a:endParaRPr lang="en-IN" sz="2000" spc="-1">
              <a:latin typeface="Arial"/>
            </a:endParaRPr>
          </a:p>
          <a:p>
            <a:pPr marL="343080" indent="-340920">
              <a:spcBef>
                <a:spcPts val="400"/>
              </a:spcBef>
            </a:pPr>
            <a:r>
              <a:rPr lang="en-US" sz="2000" b="1" spc="-1">
                <a:solidFill>
                  <a:srgbClr val="0070C0"/>
                </a:solidFill>
                <a:latin typeface="Calibri"/>
                <a:ea typeface="DejaVu Sans"/>
              </a:rPr>
              <a:t>a=[ “hello” , ”hai” ]</a:t>
            </a:r>
            <a:endParaRPr lang="en-IN" sz="2000" spc="-1">
              <a:latin typeface="Arial"/>
            </a:endParaRPr>
          </a:p>
          <a:p>
            <a:pPr marL="343080" indent="-340920">
              <a:spcBef>
                <a:spcPts val="400"/>
              </a:spcBef>
            </a:pPr>
            <a:r>
              <a:rPr lang="en-US" sz="2000" b="1" spc="-1">
                <a:solidFill>
                  <a:srgbClr val="0070C0"/>
                </a:solidFill>
                <a:latin typeface="Calibri"/>
                <a:ea typeface="DejaVu Sans"/>
              </a:rPr>
              <a:t>print(a[0][1])</a:t>
            </a:r>
            <a:endParaRPr lang="en-IN" sz="2000" spc="-1">
              <a:latin typeface="Arial"/>
            </a:endParaRPr>
          </a:p>
          <a:p>
            <a:pPr marL="343080" indent="-340920">
              <a:spcBef>
                <a:spcPts val="400"/>
              </a:spcBef>
            </a:pPr>
            <a:r>
              <a:rPr lang="en-US" sz="2000" b="1" spc="-1">
                <a:solidFill>
                  <a:srgbClr val="4F6228"/>
                </a:solidFill>
                <a:latin typeface="Calibri"/>
                <a:ea typeface="DejaVu Sans"/>
              </a:rPr>
              <a:t>Output:</a:t>
            </a:r>
            <a:endParaRPr lang="en-IN" sz="2000" spc="-1">
              <a:latin typeface="Arial"/>
            </a:endParaRPr>
          </a:p>
          <a:p>
            <a:pPr marL="343080" indent="-340920">
              <a:spcBef>
                <a:spcPts val="400"/>
              </a:spcBef>
            </a:pPr>
            <a:r>
              <a:rPr lang="en-US" sz="2000" b="1" spc="-1">
                <a:solidFill>
                  <a:srgbClr val="4F6228"/>
                </a:solidFill>
                <a:latin typeface="Calibri"/>
                <a:ea typeface="DejaVu Sans"/>
              </a:rPr>
              <a:t>e</a:t>
            </a:r>
            <a:endParaRPr lang="en-IN" sz="2000" spc="-1">
              <a:latin typeface="Arial"/>
            </a:endParaRPr>
          </a:p>
          <a:p>
            <a:pPr marL="343080" indent="-340920">
              <a:spcBef>
                <a:spcPts val="400"/>
              </a:spcBef>
            </a:pPr>
            <a:endParaRPr lang="en-IN" sz="2000" spc="-1">
              <a:latin typeface="Arial"/>
            </a:endParaRPr>
          </a:p>
          <a:p>
            <a:pPr marL="343080" indent="-340920">
              <a:spcBef>
                <a:spcPts val="400"/>
              </a:spcBef>
            </a:pPr>
            <a:endParaRPr lang="en-IN" sz="2000" spc="-1">
              <a:latin typeface="Arial"/>
            </a:endParaRPr>
          </a:p>
          <a:p>
            <a:pPr marL="343080" indent="-340920">
              <a:spcBef>
                <a:spcPts val="400"/>
              </a:spcBef>
            </a:pPr>
            <a:endParaRPr lang="en-IN" sz="2000" spc="-1">
              <a:latin typeface="Arial"/>
            </a:endParaRPr>
          </a:p>
          <a:p>
            <a:pPr marL="343080" indent="-340920">
              <a:spcBef>
                <a:spcPts val="400"/>
              </a:spcBef>
            </a:pPr>
            <a:endParaRPr lang="en-IN" sz="2000" spc="-1">
              <a:latin typeface="Arial"/>
            </a:endParaRPr>
          </a:p>
        </p:txBody>
      </p:sp>
      <p:pic>
        <p:nvPicPr>
          <p:cNvPr id="90" name="Picture 1"/>
          <p:cNvPicPr/>
          <p:nvPr/>
        </p:nvPicPr>
        <p:blipFill>
          <a:blip r:embed="rId2"/>
          <a:stretch/>
        </p:blipFill>
        <p:spPr>
          <a:xfrm>
            <a:off x="6248280" y="4114800"/>
            <a:ext cx="3236400" cy="2245680"/>
          </a:xfrm>
          <a:prstGeom prst="rect">
            <a:avLst/>
          </a:prstGeom>
          <a:ln w="9360">
            <a:noFill/>
          </a:ln>
        </p:spPr>
      </p:pic>
    </p:spTree>
    <p:extLst>
      <p:ext uri="{BB962C8B-B14F-4D97-AF65-F5344CB8AC3E}">
        <p14:creationId xmlns:p14="http://schemas.microsoft.com/office/powerpoint/2010/main" val="4259637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1524000" y="228600"/>
            <a:ext cx="9141840" cy="58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0920">
              <a:lnSpc>
                <a:spcPct val="150000"/>
              </a:lnSpc>
              <a:spcBef>
                <a:spcPts val="479"/>
              </a:spcBef>
            </a:pPr>
            <a:r>
              <a:rPr lang="en-US" sz="2400" spc="-1">
                <a:solidFill>
                  <a:srgbClr val="C00000"/>
                </a:solidFill>
                <a:latin typeface="Calibri"/>
                <a:ea typeface="DejaVu Sans"/>
              </a:rPr>
              <a:t># Common Elements in two list</a:t>
            </a:r>
            <a:endParaRPr lang="en-IN" sz="2400" spc="-1">
              <a:latin typeface="Arial"/>
            </a:endParaRPr>
          </a:p>
          <a:p>
            <a:pPr marL="343080" indent="-340920">
              <a:lnSpc>
                <a:spcPct val="150000"/>
              </a:lnSpc>
              <a:spcBef>
                <a:spcPts val="479"/>
              </a:spcBef>
            </a:pPr>
            <a:r>
              <a:rPr lang="en-IN" sz="2400" b="1" spc="-1">
                <a:solidFill>
                  <a:srgbClr val="0070C0"/>
                </a:solidFill>
                <a:latin typeface="Calibri"/>
                <a:ea typeface="DejaVu Sans"/>
              </a:rPr>
              <a:t>fruits1=['apple','mango']</a:t>
            </a:r>
            <a:endParaRPr lang="en-IN" sz="2400" spc="-1">
              <a:latin typeface="Arial"/>
            </a:endParaRPr>
          </a:p>
          <a:p>
            <a:pPr marL="343080" indent="-340920">
              <a:lnSpc>
                <a:spcPct val="150000"/>
              </a:lnSpc>
              <a:spcBef>
                <a:spcPts val="479"/>
              </a:spcBef>
            </a:pPr>
            <a:r>
              <a:rPr lang="en-IN" sz="2400" b="1" spc="-1">
                <a:solidFill>
                  <a:srgbClr val="0070C0"/>
                </a:solidFill>
                <a:latin typeface="Calibri"/>
                <a:ea typeface="DejaVu Sans"/>
              </a:rPr>
              <a:t>fruits2=['orange','banana','apple']</a:t>
            </a:r>
            <a:endParaRPr lang="en-IN" sz="2400" spc="-1">
              <a:latin typeface="Arial"/>
            </a:endParaRPr>
          </a:p>
          <a:p>
            <a:pPr marL="343080" indent="-340920">
              <a:lnSpc>
                <a:spcPct val="150000"/>
              </a:lnSpc>
              <a:spcBef>
                <a:spcPts val="479"/>
              </a:spcBef>
            </a:pPr>
            <a:r>
              <a:rPr lang="en-IN" sz="2400" b="1" spc="-1">
                <a:solidFill>
                  <a:srgbClr val="0070C0"/>
                </a:solidFill>
                <a:latin typeface="Calibri"/>
                <a:ea typeface="DejaVu Sans"/>
              </a:rPr>
              <a:t>s1=set(fruits1)  #convert into sets</a:t>
            </a:r>
            <a:endParaRPr lang="en-IN" sz="2400" spc="-1">
              <a:latin typeface="Arial"/>
            </a:endParaRPr>
          </a:p>
          <a:p>
            <a:pPr marL="343080" indent="-340920">
              <a:lnSpc>
                <a:spcPct val="150000"/>
              </a:lnSpc>
              <a:spcBef>
                <a:spcPts val="479"/>
              </a:spcBef>
            </a:pPr>
            <a:r>
              <a:rPr lang="en-IN" sz="2400" b="1" spc="-1">
                <a:solidFill>
                  <a:srgbClr val="0070C0"/>
                </a:solidFill>
                <a:latin typeface="Calibri"/>
                <a:ea typeface="DejaVu Sans"/>
              </a:rPr>
              <a:t>s2=set(fruits2)</a:t>
            </a:r>
            <a:endParaRPr lang="en-IN" sz="2400" spc="-1">
              <a:latin typeface="Arial"/>
            </a:endParaRPr>
          </a:p>
          <a:p>
            <a:pPr marL="343080" indent="-340920">
              <a:lnSpc>
                <a:spcPct val="150000"/>
              </a:lnSpc>
              <a:spcBef>
                <a:spcPts val="479"/>
              </a:spcBef>
            </a:pPr>
            <a:r>
              <a:rPr lang="en-IN" sz="2400" b="1" spc="-1">
                <a:solidFill>
                  <a:srgbClr val="0070C0"/>
                </a:solidFill>
                <a:latin typeface="Calibri"/>
                <a:ea typeface="DejaVu Sans"/>
              </a:rPr>
              <a:t>s3=s1.intersection(s2)</a:t>
            </a:r>
            <a:endParaRPr lang="en-IN" sz="2400" spc="-1">
              <a:latin typeface="Arial"/>
            </a:endParaRPr>
          </a:p>
          <a:p>
            <a:pPr marL="343080" indent="-340920">
              <a:lnSpc>
                <a:spcPct val="150000"/>
              </a:lnSpc>
              <a:spcBef>
                <a:spcPts val="479"/>
              </a:spcBef>
            </a:pPr>
            <a:r>
              <a:rPr lang="en-IN" sz="2400" b="1" spc="-1">
                <a:solidFill>
                  <a:srgbClr val="0070C0"/>
                </a:solidFill>
                <a:latin typeface="Calibri"/>
                <a:ea typeface="DejaVu Sans"/>
              </a:rPr>
              <a:t>common=list(s3)</a:t>
            </a:r>
            <a:endParaRPr lang="en-IN" sz="2400" spc="-1">
              <a:latin typeface="Arial"/>
            </a:endParaRPr>
          </a:p>
          <a:p>
            <a:pPr marL="343080" indent="-340920">
              <a:lnSpc>
                <a:spcPct val="150000"/>
              </a:lnSpc>
              <a:spcBef>
                <a:spcPts val="479"/>
              </a:spcBef>
            </a:pPr>
            <a:r>
              <a:rPr lang="en-IN" sz="2400" b="1" spc="-1">
                <a:solidFill>
                  <a:srgbClr val="0070C0"/>
                </a:solidFill>
                <a:latin typeface="Calibri"/>
                <a:ea typeface="DejaVu Sans"/>
              </a:rPr>
              <a:t>print(common)</a:t>
            </a:r>
            <a:endParaRPr lang="en-IN" sz="2400" spc="-1">
              <a:latin typeface="Arial"/>
            </a:endParaRPr>
          </a:p>
          <a:p>
            <a:pPr marL="343080" indent="-340920">
              <a:lnSpc>
                <a:spcPct val="150000"/>
              </a:lnSpc>
              <a:spcBef>
                <a:spcPts val="479"/>
              </a:spcBef>
            </a:pPr>
            <a:r>
              <a:rPr lang="en-US" sz="2400" spc="-1">
                <a:solidFill>
                  <a:srgbClr val="C00000"/>
                </a:solidFill>
                <a:latin typeface="Calibri"/>
                <a:ea typeface="DejaVu Sans"/>
              </a:rPr>
              <a:t>Output:</a:t>
            </a:r>
            <a:endParaRPr lang="en-IN" sz="2400" spc="-1">
              <a:latin typeface="Arial"/>
            </a:endParaRPr>
          </a:p>
          <a:p>
            <a:pPr marL="343080" indent="-340920">
              <a:lnSpc>
                <a:spcPct val="150000"/>
              </a:lnSpc>
              <a:spcBef>
                <a:spcPts val="479"/>
              </a:spcBef>
            </a:pPr>
            <a:r>
              <a:rPr lang="en-US" sz="2400" spc="-1">
                <a:solidFill>
                  <a:srgbClr val="C00000"/>
                </a:solidFill>
                <a:latin typeface="Calibri"/>
                <a:ea typeface="DejaVu Sans"/>
              </a:rPr>
              <a:t>['apple']</a:t>
            </a:r>
            <a:endParaRPr lang="en-IN" sz="2400" spc="-1">
              <a:latin typeface="Arial"/>
            </a:endParaRPr>
          </a:p>
          <a:p>
            <a:pPr marL="343080" indent="-340920">
              <a:lnSpc>
                <a:spcPct val="150000"/>
              </a:lnSpc>
              <a:spcBef>
                <a:spcPts val="479"/>
              </a:spcBef>
            </a:pPr>
            <a:endParaRPr lang="en-IN" sz="2400" spc="-1">
              <a:latin typeface="Arial"/>
            </a:endParaRPr>
          </a:p>
          <a:p>
            <a:pPr marL="343080" indent="-340920">
              <a:lnSpc>
                <a:spcPct val="150000"/>
              </a:lnSpc>
              <a:spcBef>
                <a:spcPts val="641"/>
              </a:spcBef>
            </a:pPr>
            <a:endParaRPr lang="en-IN" sz="2400" spc="-1">
              <a:latin typeface="Arial"/>
            </a:endParaRPr>
          </a:p>
        </p:txBody>
      </p:sp>
      <p:sp>
        <p:nvSpPr>
          <p:cNvPr id="92" name="CustomShape 2"/>
          <p:cNvSpPr/>
          <p:nvPr/>
        </p:nvSpPr>
        <p:spPr>
          <a:xfrm>
            <a:off x="6256920" y="393480"/>
            <a:ext cx="4373640" cy="3565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spcBef>
                <a:spcPts val="641"/>
              </a:spcBef>
            </a:pPr>
            <a:r>
              <a:rPr lang="en-IN" sz="3200" spc="-1">
                <a:solidFill>
                  <a:srgbClr val="C00000"/>
                </a:solidFill>
                <a:latin typeface="Calibri"/>
                <a:ea typeface="DejaVu Sans"/>
              </a:rPr>
              <a:t>Reverse Example:</a:t>
            </a:r>
            <a:endParaRPr lang="en-IN" sz="3200" spc="-1">
              <a:latin typeface="Arial"/>
            </a:endParaRPr>
          </a:p>
          <a:p>
            <a:pPr>
              <a:spcBef>
                <a:spcPts val="641"/>
              </a:spcBef>
            </a:pPr>
            <a:r>
              <a:rPr lang="en-IN" sz="3200" spc="-1">
                <a:solidFill>
                  <a:srgbClr val="000000"/>
                </a:solidFill>
                <a:latin typeface="Calibri"/>
                <a:ea typeface="DejaVu Sans"/>
              </a:rPr>
              <a:t>a=[1,2,3,4]</a:t>
            </a:r>
            <a:endParaRPr lang="en-IN" sz="3200" spc="-1">
              <a:latin typeface="Arial"/>
            </a:endParaRPr>
          </a:p>
          <a:p>
            <a:pPr>
              <a:spcBef>
                <a:spcPts val="641"/>
              </a:spcBef>
            </a:pPr>
            <a:r>
              <a:rPr lang="en-IN" sz="3200" spc="-1">
                <a:solidFill>
                  <a:srgbClr val="000000"/>
                </a:solidFill>
                <a:latin typeface="Calibri"/>
                <a:ea typeface="DejaVu Sans"/>
              </a:rPr>
              <a:t>a.reverse()</a:t>
            </a:r>
            <a:endParaRPr lang="en-IN" sz="3200" spc="-1">
              <a:latin typeface="Arial"/>
            </a:endParaRPr>
          </a:p>
          <a:p>
            <a:pPr>
              <a:spcBef>
                <a:spcPts val="641"/>
              </a:spcBef>
            </a:pPr>
            <a:r>
              <a:rPr lang="en-IN" sz="3200" spc="-1">
                <a:solidFill>
                  <a:srgbClr val="000000"/>
                </a:solidFill>
                <a:latin typeface="Calibri"/>
                <a:ea typeface="DejaVu Sans"/>
              </a:rPr>
              <a:t>print(“reversed list is”,a)</a:t>
            </a:r>
            <a:endParaRPr lang="en-IN" sz="3200" spc="-1">
              <a:latin typeface="Arial"/>
            </a:endParaRPr>
          </a:p>
          <a:p>
            <a:pPr>
              <a:spcBef>
                <a:spcPts val="641"/>
              </a:spcBef>
            </a:pPr>
            <a:r>
              <a:rPr lang="en-IN" sz="3200" spc="-1">
                <a:solidFill>
                  <a:srgbClr val="000000"/>
                </a:solidFill>
                <a:latin typeface="Calibri"/>
                <a:ea typeface="DejaVu Sans"/>
              </a:rPr>
              <a:t>Output:</a:t>
            </a:r>
            <a:endParaRPr lang="en-IN" sz="3200" spc="-1">
              <a:latin typeface="Arial"/>
            </a:endParaRPr>
          </a:p>
          <a:p>
            <a:pPr>
              <a:spcBef>
                <a:spcPts val="641"/>
              </a:spcBef>
            </a:pPr>
            <a:r>
              <a:rPr lang="en-IN" sz="3200" spc="-1">
                <a:solidFill>
                  <a:srgbClr val="000000"/>
                </a:solidFill>
                <a:latin typeface="Calibri"/>
                <a:ea typeface="DejaVu Sans"/>
              </a:rPr>
              <a:t>Reversed list is [4,3,2,1]</a:t>
            </a:r>
            <a:endParaRPr lang="en-IN" sz="3200" spc="-1">
              <a:latin typeface="Arial"/>
            </a:endParaRPr>
          </a:p>
          <a:p>
            <a:pPr>
              <a:spcBef>
                <a:spcPts val="641"/>
              </a:spcBef>
            </a:pPr>
            <a:endParaRPr lang="en-IN" sz="3200" spc="-1">
              <a:latin typeface="Arial"/>
            </a:endParaRPr>
          </a:p>
        </p:txBody>
      </p:sp>
    </p:spTree>
    <p:extLst>
      <p:ext uri="{BB962C8B-B14F-4D97-AF65-F5344CB8AC3E}">
        <p14:creationId xmlns:p14="http://schemas.microsoft.com/office/powerpoint/2010/main" val="170557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1981200" y="152280"/>
            <a:ext cx="8227440" cy="78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0500" lnSpcReduction="20000"/>
          </a:bodyPr>
          <a:lstStyle/>
          <a:p>
            <a:pPr algn="ctr">
              <a:lnSpc>
                <a:spcPct val="100000"/>
              </a:lnSpc>
            </a:pPr>
            <a:r>
              <a:rPr lang="en-US" sz="6600" b="1" spc="-1">
                <a:solidFill>
                  <a:srgbClr val="7030A0"/>
                </a:solidFill>
                <a:latin typeface="Calibri"/>
                <a:ea typeface="DejaVu Sans"/>
              </a:rPr>
              <a:t>2. Tuples</a:t>
            </a:r>
            <a:endParaRPr lang="en-IN" sz="6600" spc="-1">
              <a:latin typeface="Arial"/>
            </a:endParaRPr>
          </a:p>
        </p:txBody>
      </p:sp>
      <p:sp>
        <p:nvSpPr>
          <p:cNvPr id="130" name="CustomShape 2"/>
          <p:cNvSpPr/>
          <p:nvPr/>
        </p:nvSpPr>
        <p:spPr>
          <a:xfrm>
            <a:off x="1828920" y="685800"/>
            <a:ext cx="8379720" cy="617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0920">
              <a:lnSpc>
                <a:spcPct val="150000"/>
              </a:lnSpc>
              <a:spcBef>
                <a:spcPts val="439"/>
              </a:spcBef>
              <a:buClr>
                <a:srgbClr val="E46C0A"/>
              </a:buClr>
              <a:buFont typeface="Arial"/>
              <a:buChar char="•"/>
            </a:pPr>
            <a:r>
              <a:rPr lang="en-US" sz="2200" b="1" spc="-1" dirty="0">
                <a:solidFill>
                  <a:srgbClr val="E46C0A"/>
                </a:solidFill>
                <a:latin typeface="Calibri"/>
                <a:ea typeface="DejaVu Sans"/>
              </a:rPr>
              <a:t>A tuple is a collection of elements of dissimilar </a:t>
            </a:r>
            <a:r>
              <a:rPr lang="en-US" sz="2200" b="1" spc="-1" dirty="0" err="1">
                <a:solidFill>
                  <a:srgbClr val="E46C0A"/>
                </a:solidFill>
                <a:latin typeface="Calibri"/>
                <a:ea typeface="DejaVu Sans"/>
              </a:rPr>
              <a:t>datatype</a:t>
            </a:r>
            <a:r>
              <a:rPr lang="en-US" sz="2200" spc="-1" dirty="0">
                <a:solidFill>
                  <a:srgbClr val="E46C0A"/>
                </a:solidFill>
                <a:latin typeface="Calibri"/>
                <a:ea typeface="DejaVu Sans"/>
              </a:rPr>
              <a:t>.</a:t>
            </a:r>
            <a:endParaRPr lang="en-IN" sz="2200" spc="-1" dirty="0">
              <a:latin typeface="Arial"/>
            </a:endParaRPr>
          </a:p>
          <a:p>
            <a:pPr marL="343080" indent="-340920">
              <a:lnSpc>
                <a:spcPct val="150000"/>
              </a:lnSpc>
              <a:spcBef>
                <a:spcPts val="439"/>
              </a:spcBef>
              <a:buClr>
                <a:srgbClr val="000000"/>
              </a:buClr>
              <a:buFont typeface="Arial"/>
              <a:buChar char="•"/>
            </a:pPr>
            <a:r>
              <a:rPr lang="en-IN" sz="2200" spc="-1" dirty="0">
                <a:solidFill>
                  <a:srgbClr val="000000"/>
                </a:solidFill>
                <a:latin typeface="Calibri"/>
                <a:ea typeface="DejaVu Sans"/>
              </a:rPr>
              <a:t>Values in tuple are enclosed in parentheses and separated by comma.</a:t>
            </a:r>
            <a:endParaRPr lang="en-IN" sz="2200" spc="-1" dirty="0">
              <a:latin typeface="Arial"/>
            </a:endParaRPr>
          </a:p>
          <a:p>
            <a:pPr marL="343080" indent="-340920">
              <a:lnSpc>
                <a:spcPct val="150000"/>
              </a:lnSpc>
              <a:spcBef>
                <a:spcPts val="439"/>
              </a:spcBef>
              <a:buClr>
                <a:srgbClr val="000000"/>
              </a:buClr>
              <a:buFont typeface="Arial"/>
              <a:buChar char="•"/>
            </a:pPr>
            <a:r>
              <a:rPr lang="en-IN" sz="2200" spc="-1" dirty="0">
                <a:solidFill>
                  <a:srgbClr val="000000"/>
                </a:solidFill>
                <a:latin typeface="Calibri"/>
                <a:ea typeface="DejaVu Sans"/>
              </a:rPr>
              <a:t>The elements in the tuple </a:t>
            </a:r>
            <a:r>
              <a:rPr lang="en-IN" sz="2200" b="1" spc="-1" dirty="0">
                <a:solidFill>
                  <a:srgbClr val="000000"/>
                </a:solidFill>
                <a:latin typeface="Calibri"/>
                <a:ea typeface="DejaVu Sans"/>
              </a:rPr>
              <a:t>cannot be modified </a:t>
            </a:r>
            <a:r>
              <a:rPr lang="en-IN" sz="2200" spc="-1" dirty="0">
                <a:solidFill>
                  <a:srgbClr val="000000"/>
                </a:solidFill>
                <a:latin typeface="Calibri"/>
                <a:ea typeface="DejaVu Sans"/>
              </a:rPr>
              <a:t>as in list (</a:t>
            </a:r>
            <a:r>
              <a:rPr lang="en-IN" sz="2200" spc="-1" dirty="0" err="1">
                <a:solidFill>
                  <a:srgbClr val="000000"/>
                </a:solidFill>
                <a:latin typeface="Calibri"/>
                <a:ea typeface="DejaVu Sans"/>
              </a:rPr>
              <a:t>i.e</a:t>
            </a:r>
            <a:r>
              <a:rPr lang="en-IN" sz="2200" spc="-1" dirty="0">
                <a:solidFill>
                  <a:srgbClr val="000000"/>
                </a:solidFill>
                <a:latin typeface="Calibri"/>
                <a:ea typeface="DejaVu Sans"/>
              </a:rPr>
              <a:t>) tuple are </a:t>
            </a:r>
            <a:r>
              <a:rPr lang="en-IN" sz="2200" b="1" spc="-1" dirty="0">
                <a:solidFill>
                  <a:srgbClr val="E46C0A"/>
                </a:solidFill>
                <a:latin typeface="Calibri"/>
                <a:ea typeface="DejaVu Sans"/>
              </a:rPr>
              <a:t>immutable objects</a:t>
            </a:r>
            <a:r>
              <a:rPr lang="en-IN" sz="2200" b="1" spc="-1" dirty="0">
                <a:solidFill>
                  <a:srgbClr val="000000"/>
                </a:solidFill>
                <a:latin typeface="Calibri"/>
                <a:ea typeface="DejaVu Sans"/>
              </a:rPr>
              <a:t>.</a:t>
            </a:r>
            <a:endParaRPr lang="en-IN" sz="2200" spc="-1" dirty="0">
              <a:latin typeface="Arial"/>
            </a:endParaRPr>
          </a:p>
          <a:p>
            <a:pPr marL="743040" indent="-283680">
              <a:lnSpc>
                <a:spcPct val="150000"/>
              </a:lnSpc>
              <a:spcBef>
                <a:spcPts val="439"/>
              </a:spcBef>
            </a:pPr>
            <a:r>
              <a:rPr lang="fr-FR" sz="2200" spc="-1" dirty="0">
                <a:solidFill>
                  <a:srgbClr val="0070C0"/>
                </a:solidFill>
                <a:latin typeface="Calibri"/>
                <a:ea typeface="DejaVu Sans"/>
              </a:rPr>
              <a:t>t1 = ('</a:t>
            </a:r>
            <a:r>
              <a:rPr lang="fr-FR" sz="2200" spc="-1" dirty="0" err="1">
                <a:solidFill>
                  <a:srgbClr val="0070C0"/>
                </a:solidFill>
                <a:latin typeface="Calibri"/>
                <a:ea typeface="DejaVu Sans"/>
              </a:rPr>
              <a:t>a','b','c','d</a:t>
            </a:r>
            <a:r>
              <a:rPr lang="fr-FR" sz="2200" spc="-1" dirty="0">
                <a:solidFill>
                  <a:srgbClr val="0070C0"/>
                </a:solidFill>
                <a:latin typeface="Calibri"/>
                <a:ea typeface="DejaVu Sans"/>
              </a:rPr>
              <a:t>')</a:t>
            </a:r>
            <a:endParaRPr lang="en-IN" sz="2200" spc="-1" dirty="0">
              <a:latin typeface="Arial"/>
            </a:endParaRPr>
          </a:p>
          <a:p>
            <a:pPr marL="743040" indent="-283680">
              <a:lnSpc>
                <a:spcPct val="150000"/>
              </a:lnSpc>
              <a:spcBef>
                <a:spcPts val="439"/>
              </a:spcBef>
            </a:pPr>
            <a:r>
              <a:rPr lang="fr-FR" sz="2200" spc="-1" dirty="0">
                <a:solidFill>
                  <a:srgbClr val="0070C0"/>
                </a:solidFill>
                <a:latin typeface="Calibri"/>
                <a:ea typeface="DejaVu Sans"/>
              </a:rPr>
              <a:t>t2=()</a:t>
            </a:r>
            <a:endParaRPr lang="en-IN" sz="2200" spc="-1" dirty="0">
              <a:latin typeface="Arial"/>
            </a:endParaRPr>
          </a:p>
          <a:p>
            <a:pPr marL="743040" indent="-283680">
              <a:lnSpc>
                <a:spcPct val="150000"/>
              </a:lnSpc>
              <a:spcBef>
                <a:spcPts val="439"/>
              </a:spcBef>
            </a:pPr>
            <a:r>
              <a:rPr lang="fr-FR" sz="2200" spc="-1" dirty="0">
                <a:solidFill>
                  <a:srgbClr val="0070C0"/>
                </a:solidFill>
                <a:latin typeface="Calibri"/>
                <a:ea typeface="DejaVu Sans"/>
              </a:rPr>
              <a:t>t3=(10,)</a:t>
            </a:r>
            <a:endParaRPr lang="en-IN" sz="2200" spc="-1" dirty="0">
              <a:latin typeface="Arial"/>
            </a:endParaRPr>
          </a:p>
          <a:p>
            <a:pPr marL="743040" indent="-283680">
              <a:lnSpc>
                <a:spcPct val="150000"/>
              </a:lnSpc>
              <a:spcBef>
                <a:spcPts val="439"/>
              </a:spcBef>
            </a:pPr>
            <a:r>
              <a:rPr lang="fr-FR" sz="2200" spc="-1" dirty="0" err="1">
                <a:solidFill>
                  <a:srgbClr val="0070C0"/>
                </a:solidFill>
                <a:latin typeface="Calibri"/>
                <a:ea typeface="DejaVu Sans"/>
              </a:rPr>
              <a:t>print</a:t>
            </a:r>
            <a:r>
              <a:rPr lang="fr-FR" sz="2200" spc="-1" dirty="0">
                <a:solidFill>
                  <a:srgbClr val="0070C0"/>
                </a:solidFill>
                <a:latin typeface="Calibri"/>
                <a:ea typeface="DejaVu Sans"/>
              </a:rPr>
              <a:t>(t3)</a:t>
            </a:r>
            <a:endParaRPr lang="en-IN" sz="2200" spc="-1" dirty="0">
              <a:latin typeface="Arial"/>
            </a:endParaRPr>
          </a:p>
          <a:p>
            <a:pPr marL="743040" indent="-283680">
              <a:lnSpc>
                <a:spcPct val="150000"/>
              </a:lnSpc>
              <a:spcBef>
                <a:spcPts val="439"/>
              </a:spcBef>
            </a:pPr>
            <a:r>
              <a:rPr lang="fr-FR" sz="2200" spc="-1" dirty="0" err="1">
                <a:solidFill>
                  <a:srgbClr val="0070C0"/>
                </a:solidFill>
                <a:latin typeface="Calibri"/>
                <a:ea typeface="DejaVu Sans"/>
              </a:rPr>
              <a:t>print</a:t>
            </a:r>
            <a:r>
              <a:rPr lang="fr-FR" sz="2200" spc="-1" dirty="0">
                <a:solidFill>
                  <a:srgbClr val="0070C0"/>
                </a:solidFill>
                <a:latin typeface="Calibri"/>
                <a:ea typeface="DejaVu Sans"/>
              </a:rPr>
              <a:t>(t1[0:2])</a:t>
            </a:r>
            <a:endParaRPr lang="en-IN" sz="2200" spc="-1" dirty="0">
              <a:latin typeface="Arial"/>
            </a:endParaRPr>
          </a:p>
          <a:p>
            <a:pPr marL="743040" indent="-283680">
              <a:lnSpc>
                <a:spcPct val="150000"/>
              </a:lnSpc>
              <a:spcBef>
                <a:spcPts val="400"/>
              </a:spcBef>
            </a:pPr>
            <a:endParaRPr lang="en-IN" sz="2200" spc="-1" dirty="0">
              <a:latin typeface="Arial"/>
            </a:endParaRPr>
          </a:p>
          <a:p>
            <a:pPr marL="743040" indent="-283680">
              <a:lnSpc>
                <a:spcPct val="150000"/>
              </a:lnSpc>
              <a:spcBef>
                <a:spcPts val="1040"/>
              </a:spcBef>
            </a:pPr>
            <a:endParaRPr lang="en-IN" sz="2200" spc="-1" dirty="0">
              <a:latin typeface="Arial"/>
            </a:endParaRPr>
          </a:p>
          <a:p>
            <a:pPr marL="743040" indent="-283680">
              <a:lnSpc>
                <a:spcPct val="150000"/>
              </a:lnSpc>
              <a:spcBef>
                <a:spcPts val="400"/>
              </a:spcBef>
            </a:pPr>
            <a:endParaRPr lang="en-IN" sz="2200" spc="-1" dirty="0">
              <a:latin typeface="Arial"/>
            </a:endParaRPr>
          </a:p>
        </p:txBody>
      </p:sp>
    </p:spTree>
    <p:extLst>
      <p:ext uri="{BB962C8B-B14F-4D97-AF65-F5344CB8AC3E}">
        <p14:creationId xmlns:p14="http://schemas.microsoft.com/office/powerpoint/2010/main" val="3296788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1981200" y="152280"/>
            <a:ext cx="8227440" cy="56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b="1" spc="-1">
                <a:solidFill>
                  <a:srgbClr val="7030A0"/>
                </a:solidFill>
                <a:latin typeface="Calibri"/>
                <a:ea typeface="DejaVu Sans"/>
              </a:rPr>
              <a:t>Tuple Assignment</a:t>
            </a:r>
            <a:endParaRPr lang="en-IN" sz="3600" spc="-1">
              <a:latin typeface="Arial"/>
            </a:endParaRPr>
          </a:p>
        </p:txBody>
      </p:sp>
      <p:sp>
        <p:nvSpPr>
          <p:cNvPr id="132" name="CustomShape 2"/>
          <p:cNvSpPr/>
          <p:nvPr/>
        </p:nvSpPr>
        <p:spPr>
          <a:xfrm>
            <a:off x="1981200" y="838080"/>
            <a:ext cx="8227440" cy="601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0920">
              <a:lnSpc>
                <a:spcPct val="150000"/>
              </a:lnSpc>
              <a:spcBef>
                <a:spcPts val="400"/>
              </a:spcBef>
              <a:buClr>
                <a:srgbClr val="000000"/>
              </a:buClr>
              <a:buFont typeface="Arial"/>
              <a:buChar char="•"/>
            </a:pPr>
            <a:r>
              <a:rPr lang="en-US" sz="2000" b="1" spc="-1">
                <a:solidFill>
                  <a:srgbClr val="000000"/>
                </a:solidFill>
                <a:latin typeface="Calibri"/>
                <a:ea typeface="DejaVu Sans"/>
              </a:rPr>
              <a:t>Each value is assigned to its respective variable</a:t>
            </a:r>
            <a:r>
              <a:rPr lang="en-US" sz="2000" spc="-1">
                <a:solidFill>
                  <a:srgbClr val="000000"/>
                </a:solidFill>
                <a:latin typeface="Calibri"/>
                <a:ea typeface="DejaVu Sans"/>
              </a:rPr>
              <a:t>.</a:t>
            </a:r>
            <a:endParaRPr lang="en-IN" sz="2000" spc="-1">
              <a:latin typeface="Arial"/>
            </a:endParaRPr>
          </a:p>
          <a:p>
            <a:pPr marL="343080" indent="-340920">
              <a:lnSpc>
                <a:spcPct val="150000"/>
              </a:lnSpc>
              <a:spcBef>
                <a:spcPts val="400"/>
              </a:spcBef>
              <a:buClr>
                <a:srgbClr val="000000"/>
              </a:buClr>
              <a:buFont typeface="Arial"/>
              <a:buChar char="•"/>
            </a:pPr>
            <a:r>
              <a:rPr lang="en-US" sz="2000" spc="-1">
                <a:solidFill>
                  <a:srgbClr val="000000"/>
                </a:solidFill>
                <a:latin typeface="Calibri"/>
                <a:ea typeface="DejaVu Sans"/>
              </a:rPr>
              <a:t>All expressions on right side are evaluated before any of assignments.</a:t>
            </a:r>
            <a:endParaRPr lang="en-IN" sz="2000" spc="-1">
              <a:latin typeface="Arial"/>
            </a:endParaRPr>
          </a:p>
          <a:p>
            <a:pPr marL="343080" indent="-340920">
              <a:lnSpc>
                <a:spcPct val="150000"/>
              </a:lnSpc>
              <a:spcBef>
                <a:spcPts val="400"/>
              </a:spcBef>
              <a:buClr>
                <a:srgbClr val="000000"/>
              </a:buClr>
              <a:buFont typeface="Arial"/>
              <a:buChar char="•"/>
            </a:pPr>
            <a:r>
              <a:rPr lang="en-US" sz="2000" b="1" spc="-1">
                <a:solidFill>
                  <a:srgbClr val="000000"/>
                </a:solidFill>
                <a:latin typeface="Calibri"/>
                <a:ea typeface="DejaVu Sans"/>
              </a:rPr>
              <a:t>Example:</a:t>
            </a:r>
            <a:endParaRPr lang="en-IN" sz="2000" spc="-1">
              <a:latin typeface="Arial"/>
            </a:endParaRPr>
          </a:p>
          <a:p>
            <a:pPr marL="743040" indent="-283680">
              <a:lnSpc>
                <a:spcPct val="150000"/>
              </a:lnSpc>
              <a:spcBef>
                <a:spcPts val="479"/>
              </a:spcBef>
            </a:pPr>
            <a:r>
              <a:rPr lang="en-US" sz="2400" spc="-1">
                <a:solidFill>
                  <a:srgbClr val="C00000"/>
                </a:solidFill>
                <a:latin typeface="Calibri"/>
                <a:ea typeface="DejaVu Sans"/>
              </a:rPr>
              <a:t>student=('AAA',123)</a:t>
            </a:r>
            <a:endParaRPr lang="en-IN" sz="2400" spc="-1">
              <a:latin typeface="Arial"/>
            </a:endParaRPr>
          </a:p>
          <a:p>
            <a:pPr marL="743040" indent="-283680">
              <a:lnSpc>
                <a:spcPct val="150000"/>
              </a:lnSpc>
              <a:spcBef>
                <a:spcPts val="479"/>
              </a:spcBef>
            </a:pPr>
            <a:r>
              <a:rPr lang="en-US" sz="2400" spc="-1">
                <a:solidFill>
                  <a:srgbClr val="C00000"/>
                </a:solidFill>
                <a:latin typeface="Calibri"/>
                <a:ea typeface="DejaVu Sans"/>
              </a:rPr>
              <a:t>name,roll=student[0],student[1]</a:t>
            </a:r>
            <a:endParaRPr lang="en-IN" sz="2400" spc="-1">
              <a:latin typeface="Arial"/>
            </a:endParaRPr>
          </a:p>
          <a:p>
            <a:pPr marL="743040" indent="-283680">
              <a:lnSpc>
                <a:spcPct val="150000"/>
              </a:lnSpc>
              <a:spcBef>
                <a:spcPts val="479"/>
              </a:spcBef>
            </a:pPr>
            <a:r>
              <a:rPr lang="en-US" sz="2400" spc="-1">
                <a:solidFill>
                  <a:srgbClr val="C00000"/>
                </a:solidFill>
                <a:latin typeface="Calibri"/>
                <a:ea typeface="DejaVu Sans"/>
              </a:rPr>
              <a:t>print(name)</a:t>
            </a:r>
            <a:endParaRPr lang="en-IN" sz="2400" spc="-1">
              <a:latin typeface="Arial"/>
            </a:endParaRPr>
          </a:p>
          <a:p>
            <a:pPr marL="743040" indent="-283680">
              <a:lnSpc>
                <a:spcPct val="150000"/>
              </a:lnSpc>
              <a:spcBef>
                <a:spcPts val="479"/>
              </a:spcBef>
            </a:pPr>
            <a:r>
              <a:rPr lang="en-US" sz="2400" spc="-1">
                <a:solidFill>
                  <a:srgbClr val="C00000"/>
                </a:solidFill>
                <a:latin typeface="Calibri"/>
                <a:ea typeface="DejaVu Sans"/>
              </a:rPr>
              <a:t>print(roll)</a:t>
            </a:r>
            <a:endParaRPr lang="en-IN" sz="2400" spc="-1">
              <a:latin typeface="Arial"/>
            </a:endParaRPr>
          </a:p>
          <a:p>
            <a:pPr marL="743040" indent="-283680">
              <a:lnSpc>
                <a:spcPct val="150000"/>
              </a:lnSpc>
              <a:spcBef>
                <a:spcPts val="479"/>
              </a:spcBef>
            </a:pPr>
            <a:r>
              <a:rPr lang="en-US" sz="2400" spc="-1">
                <a:solidFill>
                  <a:srgbClr val="0070C0"/>
                </a:solidFill>
                <a:latin typeface="Calibri"/>
                <a:ea typeface="DejaVu Sans"/>
              </a:rPr>
              <a:t>Output:</a:t>
            </a:r>
            <a:endParaRPr lang="en-IN" sz="2400" spc="-1">
              <a:latin typeface="Arial"/>
            </a:endParaRPr>
          </a:p>
          <a:p>
            <a:pPr marL="743040" indent="-283680">
              <a:lnSpc>
                <a:spcPct val="150000"/>
              </a:lnSpc>
              <a:spcBef>
                <a:spcPts val="479"/>
              </a:spcBef>
            </a:pPr>
            <a:r>
              <a:rPr lang="en-US" sz="2400" spc="-1">
                <a:solidFill>
                  <a:srgbClr val="0070C0"/>
                </a:solidFill>
                <a:latin typeface="Calibri"/>
                <a:ea typeface="DejaVu Sans"/>
              </a:rPr>
              <a:t>AAA</a:t>
            </a:r>
            <a:endParaRPr lang="en-IN" sz="2400" spc="-1">
              <a:latin typeface="Arial"/>
            </a:endParaRPr>
          </a:p>
          <a:p>
            <a:pPr marL="743040" indent="-283680">
              <a:lnSpc>
                <a:spcPct val="150000"/>
              </a:lnSpc>
              <a:spcBef>
                <a:spcPts val="479"/>
              </a:spcBef>
            </a:pPr>
            <a:r>
              <a:rPr lang="en-US" sz="2400" spc="-1">
                <a:solidFill>
                  <a:srgbClr val="0070C0"/>
                </a:solidFill>
                <a:latin typeface="Calibri"/>
                <a:ea typeface="DejaVu Sans"/>
              </a:rPr>
              <a:t>123</a:t>
            </a:r>
            <a:endParaRPr lang="en-IN" sz="2400" spc="-1">
              <a:latin typeface="Arial"/>
            </a:endParaRPr>
          </a:p>
        </p:txBody>
      </p:sp>
    </p:spTree>
    <p:extLst>
      <p:ext uri="{BB962C8B-B14F-4D97-AF65-F5344CB8AC3E}">
        <p14:creationId xmlns:p14="http://schemas.microsoft.com/office/powerpoint/2010/main" val="179015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1981200" y="274680"/>
            <a:ext cx="8227440" cy="48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spc="-1">
                <a:solidFill>
                  <a:srgbClr val="FF0000"/>
                </a:solidFill>
                <a:latin typeface="Calibri"/>
                <a:ea typeface="DejaVu Sans"/>
              </a:rPr>
              <a:t>Tuple Built in functions</a:t>
            </a:r>
            <a:endParaRPr lang="en-IN" sz="3600" spc="-1">
              <a:latin typeface="Arial"/>
            </a:endParaRPr>
          </a:p>
        </p:txBody>
      </p:sp>
      <p:graphicFrame>
        <p:nvGraphicFramePr>
          <p:cNvPr id="139" name="Table 2"/>
          <p:cNvGraphicFramePr/>
          <p:nvPr/>
        </p:nvGraphicFramePr>
        <p:xfrm>
          <a:off x="1981200" y="990720"/>
          <a:ext cx="8229600" cy="5452560"/>
        </p:xfrm>
        <a:graphic>
          <a:graphicData uri="http://schemas.openxmlformats.org/drawingml/2006/table">
            <a:tbl>
              <a:tblPr/>
              <a:tblGrid>
                <a:gridCol w="4114800"/>
                <a:gridCol w="4114800"/>
              </a:tblGrid>
              <a:tr h="567000">
                <a:tc>
                  <a:txBody>
                    <a:bodyPr/>
                    <a:lstStyle/>
                    <a:p>
                      <a:pPr algn="ctr">
                        <a:lnSpc>
                          <a:spcPct val="100000"/>
                        </a:lnSpc>
                      </a:pPr>
                      <a:r>
                        <a:rPr lang="en-US" sz="1800" b="1" strike="noStrike" spc="-1">
                          <a:solidFill>
                            <a:srgbClr val="FFFFFF"/>
                          </a:solidFill>
                          <a:latin typeface="Calibri"/>
                        </a:rPr>
                        <a:t>Methods</a:t>
                      </a:r>
                      <a:endParaRPr lang="en-IN"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0000"/>
                        </a:lnSpc>
                      </a:pPr>
                      <a:r>
                        <a:rPr lang="en-US" sz="1800" b="1" strike="noStrike" spc="-1">
                          <a:solidFill>
                            <a:srgbClr val="FFFFFF"/>
                          </a:solidFill>
                          <a:latin typeface="Calibri"/>
                        </a:rPr>
                        <a:t>Description</a:t>
                      </a:r>
                      <a:endParaRPr lang="en-IN"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567000">
                <a:tc>
                  <a:txBody>
                    <a:bodyPr/>
                    <a:lstStyle/>
                    <a:p>
                      <a:pPr>
                        <a:lnSpc>
                          <a:spcPct val="100000"/>
                        </a:lnSpc>
                      </a:pPr>
                      <a:r>
                        <a:rPr lang="en-US" sz="1800" b="1" strike="noStrike" spc="-1">
                          <a:solidFill>
                            <a:srgbClr val="000000"/>
                          </a:solidFill>
                          <a:latin typeface="Calibri"/>
                        </a:rPr>
                        <a:t>len()</a:t>
                      </a:r>
                      <a:endParaRPr lang="en-IN"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US" sz="1800" b="0" strike="noStrike" spc="-1">
                          <a:solidFill>
                            <a:srgbClr val="000000"/>
                          </a:solidFill>
                          <a:latin typeface="Calibri"/>
                        </a:rPr>
                        <a:t>Returns number of items</a:t>
                      </a:r>
                      <a:endParaRPr lang="en-IN"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r>
              <a:tr h="567000">
                <a:tc>
                  <a:txBody>
                    <a:bodyPr/>
                    <a:lstStyle/>
                    <a:p>
                      <a:pPr>
                        <a:lnSpc>
                          <a:spcPct val="100000"/>
                        </a:lnSpc>
                      </a:pPr>
                      <a:r>
                        <a:rPr lang="en-US" sz="1800" b="1" strike="noStrike" spc="-1">
                          <a:solidFill>
                            <a:srgbClr val="000000"/>
                          </a:solidFill>
                          <a:latin typeface="Calibri"/>
                        </a:rPr>
                        <a:t>max()</a:t>
                      </a:r>
                      <a:endParaRPr lang="en-IN"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800" b="0" strike="noStrike" spc="-1">
                          <a:solidFill>
                            <a:srgbClr val="000000"/>
                          </a:solidFill>
                          <a:latin typeface="Calibri"/>
                        </a:rPr>
                        <a:t>Maximum item</a:t>
                      </a:r>
                      <a:endParaRPr lang="en-IN"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67000">
                <a:tc>
                  <a:txBody>
                    <a:bodyPr/>
                    <a:lstStyle/>
                    <a:p>
                      <a:pPr>
                        <a:lnSpc>
                          <a:spcPct val="100000"/>
                        </a:lnSpc>
                      </a:pPr>
                      <a:r>
                        <a:rPr lang="en-US" sz="1800" b="1" strike="noStrike" spc="-1">
                          <a:solidFill>
                            <a:srgbClr val="000000"/>
                          </a:solidFill>
                          <a:latin typeface="Calibri"/>
                        </a:rPr>
                        <a:t>min()</a:t>
                      </a:r>
                      <a:endParaRPr lang="en-IN"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US" sz="1800" b="0" strike="noStrike" spc="-1">
                          <a:solidFill>
                            <a:srgbClr val="000000"/>
                          </a:solidFill>
                          <a:latin typeface="Calibri"/>
                        </a:rPr>
                        <a:t>Minimum item</a:t>
                      </a:r>
                      <a:endParaRPr lang="en-IN"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67000">
                <a:tc>
                  <a:txBody>
                    <a:bodyPr/>
                    <a:lstStyle/>
                    <a:p>
                      <a:pPr>
                        <a:lnSpc>
                          <a:spcPct val="100000"/>
                        </a:lnSpc>
                      </a:pPr>
                      <a:r>
                        <a:rPr lang="en-US" sz="1800" b="1" strike="noStrike" spc="-1">
                          <a:solidFill>
                            <a:srgbClr val="000000"/>
                          </a:solidFill>
                          <a:latin typeface="Calibri"/>
                        </a:rPr>
                        <a:t>sum()</a:t>
                      </a:r>
                      <a:endParaRPr lang="en-IN"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800" b="0" strike="noStrike" spc="-1">
                          <a:solidFill>
                            <a:srgbClr val="000000"/>
                          </a:solidFill>
                          <a:latin typeface="Calibri"/>
                        </a:rPr>
                        <a:t>Sum of items</a:t>
                      </a:r>
                      <a:endParaRPr lang="en-IN"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67000">
                <a:tc>
                  <a:txBody>
                    <a:bodyPr/>
                    <a:lstStyle/>
                    <a:p>
                      <a:pPr>
                        <a:lnSpc>
                          <a:spcPct val="100000"/>
                        </a:lnSpc>
                      </a:pPr>
                      <a:r>
                        <a:rPr lang="en-US" sz="1800" b="1" strike="noStrike" spc="-1">
                          <a:solidFill>
                            <a:srgbClr val="000000"/>
                          </a:solidFill>
                          <a:latin typeface="Calibri"/>
                        </a:rPr>
                        <a:t>any()</a:t>
                      </a:r>
                      <a:endParaRPr lang="en-IN"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US" sz="1800" b="0" strike="noStrike" spc="-1">
                          <a:solidFill>
                            <a:srgbClr val="000000"/>
                          </a:solidFill>
                          <a:latin typeface="Calibri"/>
                        </a:rPr>
                        <a:t>Returns true if there exists any item,  checks if at least one element in an iterable evaluates to True</a:t>
                      </a:r>
                      <a:endParaRPr lang="en-IN"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67000">
                <a:tc>
                  <a:txBody>
                    <a:bodyPr/>
                    <a:lstStyle/>
                    <a:p>
                      <a:pPr>
                        <a:lnSpc>
                          <a:spcPct val="100000"/>
                        </a:lnSpc>
                      </a:pPr>
                      <a:r>
                        <a:rPr lang="en-US" sz="1800" b="1" strike="noStrike" spc="-1">
                          <a:solidFill>
                            <a:srgbClr val="000000"/>
                          </a:solidFill>
                          <a:latin typeface="Calibri"/>
                        </a:rPr>
                        <a:t>sorted()</a:t>
                      </a:r>
                      <a:endParaRPr lang="en-IN"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800" b="0" strike="noStrike" spc="-1">
                          <a:solidFill>
                            <a:srgbClr val="000000"/>
                          </a:solidFill>
                          <a:latin typeface="Calibri"/>
                        </a:rPr>
                        <a:t>Sort elements in tuple</a:t>
                      </a:r>
                      <a:endParaRPr lang="en-IN"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67000">
                <a:tc>
                  <a:txBody>
                    <a:bodyPr/>
                    <a:lstStyle/>
                    <a:p>
                      <a:pPr>
                        <a:lnSpc>
                          <a:spcPct val="100000"/>
                        </a:lnSpc>
                      </a:pPr>
                      <a:r>
                        <a:rPr lang="en-US" sz="1800" b="1" strike="noStrike" spc="-1">
                          <a:solidFill>
                            <a:srgbClr val="000000"/>
                          </a:solidFill>
                          <a:latin typeface="Calibri"/>
                        </a:rPr>
                        <a:t>reversed()</a:t>
                      </a:r>
                      <a:endParaRPr lang="en-IN"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US" sz="1800" b="0" strike="noStrike" spc="-1">
                          <a:solidFill>
                            <a:srgbClr val="000000"/>
                          </a:solidFill>
                          <a:latin typeface="Calibri"/>
                        </a:rPr>
                        <a:t>Sort elements in reverse order</a:t>
                      </a:r>
                      <a:endParaRPr lang="en-IN"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69160">
                <a:tc>
                  <a:txBody>
                    <a:bodyPr/>
                    <a:lstStyle/>
                    <a:p>
                      <a:pPr>
                        <a:lnSpc>
                          <a:spcPct val="100000"/>
                        </a:lnSpc>
                      </a:pPr>
                      <a:r>
                        <a:rPr lang="en-US" sz="1800" b="1" strike="noStrike" spc="-1">
                          <a:solidFill>
                            <a:srgbClr val="000000"/>
                          </a:solidFill>
                          <a:latin typeface="Calibri"/>
                        </a:rPr>
                        <a:t>enumerate()</a:t>
                      </a:r>
                      <a:endParaRPr lang="en-IN"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800" b="0" strike="noStrike" spc="-1">
                          <a:solidFill>
                            <a:srgbClr val="000000"/>
                          </a:solidFill>
                          <a:latin typeface="Calibri"/>
                        </a:rPr>
                        <a:t>Provides index to each elements in a tuple</a:t>
                      </a:r>
                      <a:endParaRPr lang="en-IN"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Tree>
    <p:extLst>
      <p:ext uri="{BB962C8B-B14F-4D97-AF65-F5344CB8AC3E}">
        <p14:creationId xmlns:p14="http://schemas.microsoft.com/office/powerpoint/2010/main" val="3772122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1981200" y="274680"/>
            <a:ext cx="8227440" cy="73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100000"/>
              </a:lnSpc>
            </a:pPr>
            <a:r>
              <a:rPr lang="en-US" sz="4400" b="1" spc="-1">
                <a:solidFill>
                  <a:srgbClr val="7030A0"/>
                </a:solidFill>
                <a:latin typeface="Calibri"/>
                <a:ea typeface="DejaVu Sans"/>
              </a:rPr>
              <a:t>3. Dictionaries</a:t>
            </a:r>
            <a:endParaRPr lang="en-IN" sz="4400" spc="-1">
              <a:latin typeface="Arial"/>
            </a:endParaRPr>
          </a:p>
        </p:txBody>
      </p:sp>
      <p:sp>
        <p:nvSpPr>
          <p:cNvPr id="146" name="CustomShape 2"/>
          <p:cNvSpPr/>
          <p:nvPr/>
        </p:nvSpPr>
        <p:spPr>
          <a:xfrm>
            <a:off x="1668000" y="914400"/>
            <a:ext cx="8927640" cy="571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marL="343080" indent="-340920">
              <a:lnSpc>
                <a:spcPct val="150000"/>
              </a:lnSpc>
              <a:spcBef>
                <a:spcPts val="561"/>
              </a:spcBef>
              <a:buClr>
                <a:srgbClr val="984807"/>
              </a:buClr>
              <a:buFont typeface="Arial"/>
              <a:buChar char="•"/>
            </a:pPr>
            <a:r>
              <a:rPr lang="en-US" sz="2800" b="1" spc="-1">
                <a:solidFill>
                  <a:srgbClr val="984807"/>
                </a:solidFill>
                <a:latin typeface="Calibri"/>
                <a:ea typeface="DejaVu Sans"/>
              </a:rPr>
              <a:t>A dictionary is an unordered set of key: value pair.</a:t>
            </a:r>
            <a:endParaRPr lang="en-IN" sz="2800" spc="-1">
              <a:latin typeface="Arial"/>
            </a:endParaRPr>
          </a:p>
          <a:p>
            <a:pPr marL="343080" indent="-340920">
              <a:lnSpc>
                <a:spcPct val="150000"/>
              </a:lnSpc>
              <a:spcBef>
                <a:spcPts val="561"/>
              </a:spcBef>
              <a:buClr>
                <a:srgbClr val="000000"/>
              </a:buClr>
              <a:buFont typeface="Arial"/>
              <a:buChar char="•"/>
            </a:pPr>
            <a:r>
              <a:rPr lang="en-US" sz="2800" spc="-1">
                <a:solidFill>
                  <a:srgbClr val="000000"/>
                </a:solidFill>
                <a:latin typeface="Calibri"/>
                <a:ea typeface="DejaVu Sans"/>
              </a:rPr>
              <a:t> In a list, the indices have to be integers; but, in a dictionary, it can be any type.</a:t>
            </a:r>
            <a:endParaRPr lang="en-IN" sz="2800" spc="-1">
              <a:latin typeface="Arial"/>
            </a:endParaRPr>
          </a:p>
          <a:p>
            <a:pPr marL="343080" indent="-340920">
              <a:lnSpc>
                <a:spcPct val="150000"/>
              </a:lnSpc>
              <a:spcBef>
                <a:spcPts val="561"/>
              </a:spcBef>
              <a:buClr>
                <a:srgbClr val="000000"/>
              </a:buClr>
              <a:buFont typeface="Arial"/>
              <a:buChar char="•"/>
            </a:pPr>
            <a:r>
              <a:rPr lang="en-US" sz="2800" spc="-1">
                <a:solidFill>
                  <a:srgbClr val="000000"/>
                </a:solidFill>
                <a:latin typeface="Calibri"/>
                <a:ea typeface="DejaVu Sans"/>
              </a:rPr>
              <a:t> </a:t>
            </a:r>
            <a:r>
              <a:rPr lang="en-US" sz="2800" b="1" spc="-1">
                <a:solidFill>
                  <a:srgbClr val="000000"/>
                </a:solidFill>
                <a:latin typeface="Calibri"/>
                <a:ea typeface="DejaVu Sans"/>
              </a:rPr>
              <a:t>A dictionary contains a collection of indices, which are called keys, and a collection of values. </a:t>
            </a:r>
            <a:endParaRPr lang="en-IN" sz="2800" spc="-1">
              <a:latin typeface="Arial"/>
            </a:endParaRPr>
          </a:p>
          <a:p>
            <a:pPr marL="343080" indent="-340920">
              <a:lnSpc>
                <a:spcPct val="150000"/>
              </a:lnSpc>
              <a:spcBef>
                <a:spcPts val="561"/>
              </a:spcBef>
              <a:buClr>
                <a:srgbClr val="000000"/>
              </a:buClr>
              <a:buFont typeface="Arial"/>
              <a:buChar char="•"/>
            </a:pPr>
            <a:r>
              <a:rPr lang="en-US" sz="2800" spc="-1">
                <a:solidFill>
                  <a:srgbClr val="000000"/>
                </a:solidFill>
                <a:latin typeface="Calibri"/>
                <a:ea typeface="DejaVu Sans"/>
              </a:rPr>
              <a:t>Each key is associated with a single value. </a:t>
            </a:r>
            <a:endParaRPr lang="en-IN" sz="2800" spc="-1">
              <a:latin typeface="Arial"/>
            </a:endParaRPr>
          </a:p>
          <a:p>
            <a:pPr marL="343080" indent="-340920">
              <a:lnSpc>
                <a:spcPct val="150000"/>
              </a:lnSpc>
              <a:spcBef>
                <a:spcPts val="561"/>
              </a:spcBef>
              <a:buClr>
                <a:srgbClr val="000000"/>
              </a:buClr>
              <a:buFont typeface="Arial"/>
              <a:buChar char="•"/>
            </a:pPr>
            <a:r>
              <a:rPr lang="en-US" sz="2800" spc="-1">
                <a:solidFill>
                  <a:srgbClr val="000000"/>
                </a:solidFill>
                <a:latin typeface="Calibri"/>
                <a:ea typeface="DejaVu Sans"/>
              </a:rPr>
              <a:t>The association of a key and a value is called a </a:t>
            </a:r>
            <a:r>
              <a:rPr lang="en-US" sz="2800" b="1" spc="-1">
                <a:solidFill>
                  <a:srgbClr val="000000"/>
                </a:solidFill>
                <a:latin typeface="Calibri"/>
                <a:ea typeface="DejaVu Sans"/>
              </a:rPr>
              <a:t>key-value pair.</a:t>
            </a:r>
            <a:r>
              <a:rPr lang="en-US" sz="2800" spc="-1">
                <a:solidFill>
                  <a:srgbClr val="000000"/>
                </a:solidFill>
                <a:latin typeface="Calibri"/>
                <a:ea typeface="DejaVu Sans"/>
              </a:rPr>
              <a:t> </a:t>
            </a:r>
            <a:endParaRPr lang="en-IN" sz="2800" spc="-1">
              <a:latin typeface="Arial"/>
            </a:endParaRPr>
          </a:p>
          <a:p>
            <a:pPr marL="343080" indent="-340920">
              <a:lnSpc>
                <a:spcPct val="150000"/>
              </a:lnSpc>
              <a:spcBef>
                <a:spcPts val="561"/>
              </a:spcBef>
              <a:buClr>
                <a:srgbClr val="000000"/>
              </a:buClr>
              <a:buFont typeface="Arial"/>
              <a:buChar char="•"/>
            </a:pPr>
            <a:r>
              <a:rPr lang="en-US" sz="2800" b="1" spc="-1">
                <a:solidFill>
                  <a:srgbClr val="000000"/>
                </a:solidFill>
                <a:latin typeface="Calibri"/>
                <a:ea typeface="DejaVu Sans"/>
              </a:rPr>
              <a:t>Dictionary is created by enclosing with curly braces {}.</a:t>
            </a:r>
            <a:endParaRPr lang="en-IN" sz="2800" spc="-1">
              <a:latin typeface="Arial"/>
            </a:endParaRPr>
          </a:p>
        </p:txBody>
      </p:sp>
    </p:spTree>
    <p:extLst>
      <p:ext uri="{BB962C8B-B14F-4D97-AF65-F5344CB8AC3E}">
        <p14:creationId xmlns:p14="http://schemas.microsoft.com/office/powerpoint/2010/main" val="350439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1981200" y="274680"/>
            <a:ext cx="8227440" cy="48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2000" lnSpcReduction="20000"/>
          </a:bodyPr>
          <a:lstStyle/>
          <a:p>
            <a:pPr algn="ctr">
              <a:lnSpc>
                <a:spcPct val="100000"/>
              </a:lnSpc>
            </a:pPr>
            <a:r>
              <a:rPr lang="en-US" sz="4400" spc="-1">
                <a:solidFill>
                  <a:srgbClr val="7030A0"/>
                </a:solidFill>
                <a:latin typeface="Calibri"/>
                <a:ea typeface="DejaVu Sans"/>
              </a:rPr>
              <a:t>Example</a:t>
            </a:r>
            <a:endParaRPr lang="en-IN" sz="4400" spc="-1">
              <a:latin typeface="Arial"/>
            </a:endParaRPr>
          </a:p>
        </p:txBody>
      </p:sp>
      <p:sp>
        <p:nvSpPr>
          <p:cNvPr id="148" name="CustomShape 2"/>
          <p:cNvSpPr/>
          <p:nvPr/>
        </p:nvSpPr>
        <p:spPr>
          <a:xfrm>
            <a:off x="1981200" y="1143000"/>
            <a:ext cx="8227440" cy="498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0920">
              <a:lnSpc>
                <a:spcPct val="150000"/>
              </a:lnSpc>
              <a:spcBef>
                <a:spcPts val="641"/>
              </a:spcBef>
            </a:pPr>
            <a:r>
              <a:rPr lang="en-US" sz="3200" spc="-1">
                <a:solidFill>
                  <a:srgbClr val="000000"/>
                </a:solidFill>
                <a:latin typeface="Calibri"/>
                <a:ea typeface="DejaVu Sans"/>
              </a:rPr>
              <a:t>&gt;&gt;&gt;dictionary={"RollNo":101,2:(1,2,3),"Name":"Ramesh",20:20.50,”Loc":['Chennai']}</a:t>
            </a:r>
            <a:endParaRPr lang="en-IN" sz="3200" spc="-1">
              <a:latin typeface="Arial"/>
            </a:endParaRPr>
          </a:p>
          <a:p>
            <a:pPr marL="343080" indent="-340920">
              <a:lnSpc>
                <a:spcPct val="150000"/>
              </a:lnSpc>
              <a:spcBef>
                <a:spcPts val="641"/>
              </a:spcBef>
            </a:pPr>
            <a:r>
              <a:rPr lang="en-US" sz="3200" spc="-1">
                <a:solidFill>
                  <a:srgbClr val="000000"/>
                </a:solidFill>
                <a:latin typeface="Calibri"/>
                <a:ea typeface="DejaVu Sans"/>
              </a:rPr>
              <a:t>&gt;&gt;&gt; dictionary</a:t>
            </a:r>
            <a:endParaRPr lang="en-IN" sz="3200" spc="-1">
              <a:latin typeface="Arial"/>
            </a:endParaRPr>
          </a:p>
          <a:p>
            <a:pPr marL="343080" indent="-340920">
              <a:lnSpc>
                <a:spcPct val="150000"/>
              </a:lnSpc>
              <a:spcBef>
                <a:spcPts val="641"/>
              </a:spcBef>
            </a:pPr>
            <a:r>
              <a:rPr lang="en-US" sz="3200" spc="-1">
                <a:solidFill>
                  <a:srgbClr val="000000"/>
                </a:solidFill>
                <a:latin typeface="Calibri"/>
                <a:ea typeface="DejaVu Sans"/>
              </a:rPr>
              <a:t>{'RollNo': 101, 2: (1, 2, 3), 'Name': 'Ramesh', 20: 20.5, 'Loc': ['Chennai']}</a:t>
            </a:r>
            <a:endParaRPr lang="en-IN" sz="3200" spc="-1">
              <a:latin typeface="Arial"/>
            </a:endParaRPr>
          </a:p>
        </p:txBody>
      </p:sp>
    </p:spTree>
    <p:extLst>
      <p:ext uri="{BB962C8B-B14F-4D97-AF65-F5344CB8AC3E}">
        <p14:creationId xmlns:p14="http://schemas.microsoft.com/office/powerpoint/2010/main" val="1154301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Applications of Python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algn="just">
              <a:lnSpc>
                <a:spcPct val="150000"/>
              </a:lnSpc>
            </a:pPr>
            <a:r>
              <a:rPr lang="en-US" dirty="0" smtClean="0">
                <a:latin typeface="Times New Roman" panose="02020603050405020304" pitchFamily="18" charset="0"/>
                <a:cs typeface="Times New Roman" panose="02020603050405020304" pitchFamily="18" charset="0"/>
              </a:rPr>
              <a:t>Python is used in:</a:t>
            </a:r>
          </a:p>
          <a:p>
            <a:pPr lvl="1" algn="just">
              <a:lnSpc>
                <a:spcPct val="150000"/>
              </a:lnSpc>
            </a:pPr>
            <a:r>
              <a:rPr lang="en-US" sz="2800" dirty="0" smtClean="0">
                <a:latin typeface="Times New Roman" panose="02020603050405020304" pitchFamily="18" charset="0"/>
                <a:cs typeface="Times New Roman" panose="02020603050405020304" pitchFamily="18" charset="0"/>
              </a:rPr>
              <a:t>Web development</a:t>
            </a:r>
          </a:p>
          <a:p>
            <a:pPr lvl="1" algn="just">
              <a:lnSpc>
                <a:spcPct val="150000"/>
              </a:lnSpc>
            </a:pPr>
            <a:r>
              <a:rPr lang="en-US" sz="2800" dirty="0" smtClean="0">
                <a:latin typeface="Times New Roman" panose="02020603050405020304" pitchFamily="18" charset="0"/>
                <a:cs typeface="Times New Roman" panose="02020603050405020304" pitchFamily="18" charset="0"/>
              </a:rPr>
              <a:t>Data Science</a:t>
            </a:r>
          </a:p>
          <a:p>
            <a:pPr lvl="1" algn="just">
              <a:lnSpc>
                <a:spcPct val="150000"/>
              </a:lnSpc>
            </a:pPr>
            <a:r>
              <a:rPr lang="en-US" sz="2800" dirty="0" smtClean="0">
                <a:latin typeface="Times New Roman" panose="02020603050405020304" pitchFamily="18" charset="0"/>
                <a:cs typeface="Times New Roman" panose="02020603050405020304" pitchFamily="18" charset="0"/>
              </a:rPr>
              <a:t>Artificial Intelligence</a:t>
            </a:r>
          </a:p>
          <a:p>
            <a:pPr lvl="1" algn="just">
              <a:lnSpc>
                <a:spcPct val="150000"/>
              </a:lnSpc>
            </a:pPr>
            <a:r>
              <a:rPr lang="en-US" sz="2800" dirty="0" smtClean="0">
                <a:latin typeface="Times New Roman" panose="02020603050405020304" pitchFamily="18" charset="0"/>
                <a:cs typeface="Times New Roman" panose="02020603050405020304" pitchFamily="18" charset="0"/>
              </a:rPr>
              <a:t>Machine Learning</a:t>
            </a:r>
          </a:p>
          <a:p>
            <a:pPr lvl="1" algn="just">
              <a:lnSpc>
                <a:spcPct val="150000"/>
              </a:lnSpc>
            </a:pPr>
            <a:r>
              <a:rPr lang="en-US" sz="2800" dirty="0" smtClean="0">
                <a:latin typeface="Times New Roman" panose="02020603050405020304" pitchFamily="18" charset="0"/>
                <a:cs typeface="Times New Roman" panose="02020603050405020304" pitchFamily="18" charset="0"/>
              </a:rPr>
              <a:t>Embedded Systems</a:t>
            </a:r>
          </a:p>
          <a:p>
            <a:pPr lvl="1" algn="just">
              <a:lnSpc>
                <a:spcPct val="150000"/>
              </a:lnSpc>
            </a:pPr>
            <a:r>
              <a:rPr lang="en-US" sz="2800" dirty="0" smtClean="0">
                <a:latin typeface="Times New Roman" panose="02020603050405020304" pitchFamily="18" charset="0"/>
                <a:cs typeface="Times New Roman" panose="02020603050405020304" pitchFamily="18" charset="0"/>
              </a:rPr>
              <a:t>Automation</a:t>
            </a:r>
          </a:p>
          <a:p>
            <a:pPr lvl="1" algn="just">
              <a:lnSpc>
                <a:spcPct val="150000"/>
              </a:lnSpc>
            </a:pPr>
            <a:r>
              <a:rPr lang="en-US" sz="2800" dirty="0" smtClean="0">
                <a:latin typeface="Times New Roman" panose="02020603050405020304" pitchFamily="18" charset="0"/>
                <a:cs typeface="Times New Roman" panose="02020603050405020304" pitchFamily="18" charset="0"/>
              </a:rPr>
              <a:t>Game development</a:t>
            </a: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3800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ustomShape 1"/>
          <p:cNvSpPr/>
          <p:nvPr/>
        </p:nvSpPr>
        <p:spPr>
          <a:xfrm>
            <a:off x="2057520" y="0"/>
            <a:ext cx="8227440" cy="56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3500" lnSpcReduction="20000"/>
          </a:bodyPr>
          <a:lstStyle/>
          <a:p>
            <a:pPr algn="ctr">
              <a:lnSpc>
                <a:spcPct val="100000"/>
              </a:lnSpc>
            </a:pPr>
            <a:r>
              <a:rPr lang="en-US" sz="4400" b="1" spc="-1">
                <a:solidFill>
                  <a:srgbClr val="7030A0"/>
                </a:solidFill>
                <a:latin typeface="Calibri"/>
                <a:ea typeface="DejaVu Sans"/>
              </a:rPr>
              <a:t>Dictionary Methods</a:t>
            </a:r>
            <a:endParaRPr lang="en-IN" sz="4400" spc="-1">
              <a:latin typeface="Arial"/>
            </a:endParaRPr>
          </a:p>
        </p:txBody>
      </p:sp>
      <p:graphicFrame>
        <p:nvGraphicFramePr>
          <p:cNvPr id="150" name="Table 2"/>
          <p:cNvGraphicFramePr/>
          <p:nvPr/>
        </p:nvGraphicFramePr>
        <p:xfrm>
          <a:off x="1752600" y="838080"/>
          <a:ext cx="8915400" cy="5929920"/>
        </p:xfrm>
        <a:graphic>
          <a:graphicData uri="http://schemas.openxmlformats.org/drawingml/2006/table">
            <a:tbl>
              <a:tblPr/>
              <a:tblGrid>
                <a:gridCol w="1798560"/>
                <a:gridCol w="7116840"/>
              </a:tblGrid>
              <a:tr h="478080">
                <a:tc>
                  <a:txBody>
                    <a:bodyPr/>
                    <a:lstStyle/>
                    <a:p>
                      <a:pPr>
                        <a:lnSpc>
                          <a:spcPct val="100000"/>
                        </a:lnSpc>
                      </a:pPr>
                      <a:r>
                        <a:rPr lang="en-US" sz="1800" b="1" strike="noStrike" spc="-1">
                          <a:solidFill>
                            <a:srgbClr val="FFFFFF"/>
                          </a:solidFill>
                          <a:latin typeface="Calibri"/>
                        </a:rPr>
                        <a:t>Method</a:t>
                      </a:r>
                      <a:endParaRPr lang="en-IN" sz="1800" b="0" strike="noStrike" spc="-1">
                        <a:latin typeface="Arial"/>
                      </a:endParaRPr>
                    </a:p>
                  </a:txBody>
                  <a:tcPr marL="152280" marR="7596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en-US" sz="1800" b="1" strike="noStrike" spc="-1">
                          <a:solidFill>
                            <a:srgbClr val="FFFFFF"/>
                          </a:solidFill>
                          <a:latin typeface="Calibri"/>
                        </a:rPr>
                        <a:t>Description</a:t>
                      </a:r>
                      <a:endParaRPr lang="en-IN" sz="1800" b="0" strike="noStrike" spc="-1">
                        <a:latin typeface="Arial"/>
                      </a:endParaRPr>
                    </a:p>
                  </a:txBody>
                  <a:tcPr marL="75960" marR="7596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581400">
                <a:tc>
                  <a:txBody>
                    <a:bodyPr/>
                    <a:lstStyle/>
                    <a:p>
                      <a:pPr>
                        <a:lnSpc>
                          <a:spcPct val="100000"/>
                        </a:lnSpc>
                      </a:pPr>
                      <a:r>
                        <a:rPr lang="en-US" sz="1800" b="0" u="sng" strike="noStrike" spc="-1">
                          <a:solidFill>
                            <a:srgbClr val="0000FF"/>
                          </a:solidFill>
                          <a:uFillTx/>
                          <a:latin typeface="Calibri"/>
                          <a:hlinkClick r:id="rId2"/>
                        </a:rPr>
                        <a:t>clear()</a:t>
                      </a:r>
                      <a:endParaRPr lang="en-IN" sz="1800" b="0" strike="noStrike" spc="-1">
                        <a:latin typeface="Arial"/>
                      </a:endParaRPr>
                    </a:p>
                  </a:txBody>
                  <a:tcPr marL="152280" marR="759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US" sz="1800" b="0" strike="noStrike" spc="-1">
                          <a:solidFill>
                            <a:srgbClr val="000000"/>
                          </a:solidFill>
                          <a:latin typeface="Calibri"/>
                        </a:rPr>
                        <a:t>Removes all the elements from the dictionary</a:t>
                      </a:r>
                      <a:endParaRPr lang="en-IN" sz="1800" b="0" strike="noStrike" spc="-1">
                        <a:latin typeface="Arial"/>
                      </a:endParaRPr>
                    </a:p>
                  </a:txBody>
                  <a:tcPr marL="75960" marR="759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r>
              <a:tr h="478080">
                <a:tc>
                  <a:txBody>
                    <a:bodyPr/>
                    <a:lstStyle/>
                    <a:p>
                      <a:pPr>
                        <a:lnSpc>
                          <a:spcPct val="100000"/>
                        </a:lnSpc>
                      </a:pPr>
                      <a:r>
                        <a:rPr lang="en-US" sz="1800" b="0" u="sng" strike="noStrike" spc="-1">
                          <a:solidFill>
                            <a:srgbClr val="0000FF"/>
                          </a:solidFill>
                          <a:uFillTx/>
                          <a:latin typeface="Calibri"/>
                          <a:hlinkClick r:id="rId3"/>
                        </a:rPr>
                        <a:t>copy()</a:t>
                      </a:r>
                      <a:endParaRPr lang="en-IN" sz="1800" b="0" strike="noStrike" spc="-1">
                        <a:latin typeface="Arial"/>
                      </a:endParaRPr>
                    </a:p>
                  </a:txBody>
                  <a:tcPr marL="152280" marR="75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800" b="0" strike="noStrike" spc="-1">
                          <a:solidFill>
                            <a:srgbClr val="000000"/>
                          </a:solidFill>
                          <a:latin typeface="Calibri"/>
                        </a:rPr>
                        <a:t>Returns a copy of the dictionary</a:t>
                      </a:r>
                      <a:endParaRPr lang="en-IN" sz="1800" b="0" strike="noStrike" spc="-1">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468000">
                <a:tc>
                  <a:txBody>
                    <a:bodyPr/>
                    <a:lstStyle/>
                    <a:p>
                      <a:pPr>
                        <a:lnSpc>
                          <a:spcPct val="100000"/>
                        </a:lnSpc>
                      </a:pPr>
                      <a:r>
                        <a:rPr lang="en-US" sz="1800" b="0" u="sng" strike="noStrike" spc="-1">
                          <a:solidFill>
                            <a:srgbClr val="0000FF"/>
                          </a:solidFill>
                          <a:uFillTx/>
                          <a:latin typeface="Calibri"/>
                          <a:hlinkClick r:id="rId4"/>
                        </a:rPr>
                        <a:t>fromkeys()</a:t>
                      </a:r>
                      <a:endParaRPr lang="en-IN" sz="1800" b="0" strike="noStrike" spc="-1">
                        <a:latin typeface="Arial"/>
                      </a:endParaRPr>
                    </a:p>
                  </a:txBody>
                  <a:tcPr marL="152280" marR="75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US" sz="1800" b="0" strike="noStrike" spc="-1">
                          <a:solidFill>
                            <a:srgbClr val="000000"/>
                          </a:solidFill>
                          <a:latin typeface="Calibri"/>
                        </a:rPr>
                        <a:t>Returns a dictionary with the specified keys and value</a:t>
                      </a:r>
                      <a:endParaRPr lang="en-IN" sz="1800" b="0" strike="noStrike" spc="-1">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78080">
                <a:tc>
                  <a:txBody>
                    <a:bodyPr/>
                    <a:lstStyle/>
                    <a:p>
                      <a:pPr>
                        <a:lnSpc>
                          <a:spcPct val="100000"/>
                        </a:lnSpc>
                      </a:pPr>
                      <a:r>
                        <a:rPr lang="en-US" sz="1800" b="0" u="sng" strike="noStrike" spc="-1">
                          <a:solidFill>
                            <a:srgbClr val="0000FF"/>
                          </a:solidFill>
                          <a:uFillTx/>
                          <a:latin typeface="Calibri"/>
                          <a:hlinkClick r:id="rId5"/>
                        </a:rPr>
                        <a:t>get()</a:t>
                      </a:r>
                      <a:endParaRPr lang="en-IN" sz="1800" b="0" strike="noStrike" spc="-1">
                        <a:latin typeface="Arial"/>
                      </a:endParaRPr>
                    </a:p>
                  </a:txBody>
                  <a:tcPr marL="152280" marR="75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800" b="0" strike="noStrike" spc="-1">
                          <a:solidFill>
                            <a:srgbClr val="000000"/>
                          </a:solidFill>
                          <a:latin typeface="Calibri"/>
                        </a:rPr>
                        <a:t>Returns the value of the specified key</a:t>
                      </a:r>
                      <a:endParaRPr lang="en-IN" sz="1800" b="0" strike="noStrike" spc="-1">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459720">
                <a:tc>
                  <a:txBody>
                    <a:bodyPr/>
                    <a:lstStyle/>
                    <a:p>
                      <a:pPr>
                        <a:lnSpc>
                          <a:spcPct val="100000"/>
                        </a:lnSpc>
                      </a:pPr>
                      <a:r>
                        <a:rPr lang="en-US" sz="1800" b="0" u="sng" strike="noStrike" spc="-1">
                          <a:solidFill>
                            <a:srgbClr val="0000FF"/>
                          </a:solidFill>
                          <a:uFillTx/>
                          <a:latin typeface="Calibri"/>
                          <a:hlinkClick r:id="rId6"/>
                        </a:rPr>
                        <a:t>items()</a:t>
                      </a:r>
                      <a:endParaRPr lang="en-IN" sz="1800" b="0" strike="noStrike" spc="-1">
                        <a:latin typeface="Arial"/>
                      </a:endParaRPr>
                    </a:p>
                  </a:txBody>
                  <a:tcPr marL="152280" marR="75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US" sz="1800" b="0" strike="noStrike" spc="-1">
                          <a:solidFill>
                            <a:srgbClr val="000000"/>
                          </a:solidFill>
                          <a:latin typeface="Calibri"/>
                        </a:rPr>
                        <a:t>Returns a list containing a tuple for each key value pair</a:t>
                      </a:r>
                      <a:endParaRPr lang="en-IN" sz="1800" b="0" strike="noStrike" spc="-1">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78080">
                <a:tc>
                  <a:txBody>
                    <a:bodyPr/>
                    <a:lstStyle/>
                    <a:p>
                      <a:pPr>
                        <a:lnSpc>
                          <a:spcPct val="100000"/>
                        </a:lnSpc>
                      </a:pPr>
                      <a:r>
                        <a:rPr lang="en-US" sz="1800" b="0" u="sng" strike="noStrike" spc="-1">
                          <a:solidFill>
                            <a:srgbClr val="0000FF"/>
                          </a:solidFill>
                          <a:uFillTx/>
                          <a:latin typeface="Calibri"/>
                          <a:hlinkClick r:id="rId7"/>
                        </a:rPr>
                        <a:t>keys()</a:t>
                      </a:r>
                      <a:endParaRPr lang="en-IN" sz="1800" b="0" strike="noStrike" spc="-1">
                        <a:latin typeface="Arial"/>
                      </a:endParaRPr>
                    </a:p>
                  </a:txBody>
                  <a:tcPr marL="152280" marR="75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800" b="0" strike="noStrike" spc="-1">
                          <a:solidFill>
                            <a:srgbClr val="000000"/>
                          </a:solidFill>
                          <a:latin typeface="Calibri"/>
                        </a:rPr>
                        <a:t>Returns a list containing the dictionary's keys</a:t>
                      </a:r>
                      <a:endParaRPr lang="en-IN" sz="1800" b="0" strike="noStrike" spc="-1">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459720">
                <a:tc>
                  <a:txBody>
                    <a:bodyPr/>
                    <a:lstStyle/>
                    <a:p>
                      <a:pPr>
                        <a:lnSpc>
                          <a:spcPct val="100000"/>
                        </a:lnSpc>
                      </a:pPr>
                      <a:r>
                        <a:rPr lang="en-US" sz="1800" b="0" u="sng" strike="noStrike" spc="-1">
                          <a:solidFill>
                            <a:srgbClr val="0000FF"/>
                          </a:solidFill>
                          <a:uFillTx/>
                          <a:latin typeface="Calibri"/>
                          <a:hlinkClick r:id="rId8"/>
                        </a:rPr>
                        <a:t>pop()</a:t>
                      </a:r>
                      <a:endParaRPr lang="en-IN" sz="1800" b="0" strike="noStrike" spc="-1">
                        <a:latin typeface="Arial"/>
                      </a:endParaRPr>
                    </a:p>
                  </a:txBody>
                  <a:tcPr marL="152280" marR="75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US" sz="1800" b="0" strike="noStrike" spc="-1">
                          <a:solidFill>
                            <a:srgbClr val="000000"/>
                          </a:solidFill>
                          <a:latin typeface="Calibri"/>
                        </a:rPr>
                        <a:t>Removes the element with the specified key</a:t>
                      </a:r>
                      <a:endParaRPr lang="en-IN" sz="1800" b="0" strike="noStrike" spc="-1">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78080">
                <a:tc>
                  <a:txBody>
                    <a:bodyPr/>
                    <a:lstStyle/>
                    <a:p>
                      <a:pPr>
                        <a:lnSpc>
                          <a:spcPct val="100000"/>
                        </a:lnSpc>
                      </a:pPr>
                      <a:r>
                        <a:rPr lang="en-US" sz="1800" b="0" u="sng" strike="noStrike" spc="-1">
                          <a:solidFill>
                            <a:srgbClr val="0000FF"/>
                          </a:solidFill>
                          <a:uFillTx/>
                          <a:latin typeface="Calibri"/>
                          <a:hlinkClick r:id="rId9"/>
                        </a:rPr>
                        <a:t>popitem()</a:t>
                      </a:r>
                      <a:endParaRPr lang="en-IN" sz="1800" b="0" strike="noStrike" spc="-1">
                        <a:latin typeface="Arial"/>
                      </a:endParaRPr>
                    </a:p>
                  </a:txBody>
                  <a:tcPr marL="152280" marR="75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800" b="0" strike="noStrike" spc="-1">
                          <a:solidFill>
                            <a:srgbClr val="000000"/>
                          </a:solidFill>
                          <a:latin typeface="Calibri"/>
                        </a:rPr>
                        <a:t>Removes the last inserted key-value pair</a:t>
                      </a:r>
                      <a:endParaRPr lang="en-IN" sz="1800" b="0" strike="noStrike" spc="-1">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785880">
                <a:tc>
                  <a:txBody>
                    <a:bodyPr/>
                    <a:lstStyle/>
                    <a:p>
                      <a:pPr>
                        <a:lnSpc>
                          <a:spcPct val="100000"/>
                        </a:lnSpc>
                      </a:pPr>
                      <a:r>
                        <a:rPr lang="en-US" sz="1800" b="0" u="sng" strike="noStrike" spc="-1">
                          <a:solidFill>
                            <a:srgbClr val="0000FF"/>
                          </a:solidFill>
                          <a:uFillTx/>
                          <a:latin typeface="Calibri"/>
                          <a:hlinkClick r:id="rId10"/>
                        </a:rPr>
                        <a:t>update()</a:t>
                      </a:r>
                      <a:endParaRPr lang="en-IN" sz="1800" b="0" strike="noStrike" spc="-1">
                        <a:latin typeface="Arial"/>
                      </a:endParaRPr>
                    </a:p>
                  </a:txBody>
                  <a:tcPr marL="152280" marR="75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US" sz="1800" b="0" strike="noStrike" spc="-1">
                          <a:solidFill>
                            <a:srgbClr val="000000"/>
                          </a:solidFill>
                          <a:latin typeface="Calibri"/>
                        </a:rPr>
                        <a:t>Updates the dictionary with the specified key-value pairs</a:t>
                      </a:r>
                      <a:endParaRPr lang="en-IN" sz="1800" b="0" strike="noStrike" spc="-1">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784800">
                <a:tc>
                  <a:txBody>
                    <a:bodyPr/>
                    <a:lstStyle/>
                    <a:p>
                      <a:pPr>
                        <a:lnSpc>
                          <a:spcPct val="100000"/>
                        </a:lnSpc>
                      </a:pPr>
                      <a:r>
                        <a:rPr lang="en-US" sz="1800" b="0" u="sng" strike="noStrike" spc="-1">
                          <a:solidFill>
                            <a:srgbClr val="0000FF"/>
                          </a:solidFill>
                          <a:uFillTx/>
                          <a:latin typeface="Calibri"/>
                          <a:hlinkClick r:id="rId11"/>
                        </a:rPr>
                        <a:t>values()</a:t>
                      </a:r>
                      <a:endParaRPr lang="en-IN" sz="1800" b="0" strike="noStrike" spc="-1">
                        <a:latin typeface="Arial"/>
                      </a:endParaRPr>
                    </a:p>
                  </a:txBody>
                  <a:tcPr marL="152280" marR="75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800" b="0" strike="noStrike" spc="-1">
                          <a:solidFill>
                            <a:srgbClr val="000000"/>
                          </a:solidFill>
                          <a:latin typeface="Calibri"/>
                        </a:rPr>
                        <a:t>Returns a list of all the values in the dictionary</a:t>
                      </a:r>
                      <a:endParaRPr lang="en-IN" sz="1800" b="0" strike="noStrike" spc="-1">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Tree>
    <p:extLst>
      <p:ext uri="{BB962C8B-B14F-4D97-AF65-F5344CB8AC3E}">
        <p14:creationId xmlns:p14="http://schemas.microsoft.com/office/powerpoint/2010/main" val="294848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1981200" y="274680"/>
            <a:ext cx="8227440" cy="114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4400" b="1" spc="-1">
                <a:solidFill>
                  <a:srgbClr val="7030A0"/>
                </a:solidFill>
                <a:latin typeface="Calibri"/>
                <a:ea typeface="DejaVu Sans"/>
              </a:rPr>
              <a:t>Creating a dictionary</a:t>
            </a:r>
            <a:endParaRPr lang="en-IN" sz="4400" spc="-1">
              <a:latin typeface="Arial"/>
            </a:endParaRPr>
          </a:p>
        </p:txBody>
      </p:sp>
      <p:sp>
        <p:nvSpPr>
          <p:cNvPr id="152" name="CustomShape 2"/>
          <p:cNvSpPr/>
          <p:nvPr/>
        </p:nvSpPr>
        <p:spPr>
          <a:xfrm>
            <a:off x="1981200" y="1600200"/>
            <a:ext cx="8227440" cy="452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0920">
              <a:spcBef>
                <a:spcPts val="641"/>
              </a:spcBef>
            </a:pPr>
            <a:r>
              <a:rPr lang="en-US" sz="3200" b="1" spc="-1">
                <a:solidFill>
                  <a:srgbClr val="00B050"/>
                </a:solidFill>
                <a:latin typeface="Calibri"/>
                <a:ea typeface="DejaVu Sans"/>
              </a:rPr>
              <a:t>Syntax:</a:t>
            </a:r>
            <a:endParaRPr lang="en-IN" sz="3200" spc="-1">
              <a:latin typeface="Arial"/>
            </a:endParaRPr>
          </a:p>
          <a:p>
            <a:pPr marL="343080" indent="-340920">
              <a:spcBef>
                <a:spcPts val="641"/>
              </a:spcBef>
            </a:pPr>
            <a:r>
              <a:rPr lang="en-US" sz="3200" b="1" spc="-1">
                <a:solidFill>
                  <a:srgbClr val="00B050"/>
                </a:solidFill>
                <a:latin typeface="Calibri"/>
                <a:ea typeface="DejaVu Sans"/>
              </a:rPr>
              <a:t>dict={}  # empty dictionary</a:t>
            </a:r>
            <a:endParaRPr lang="en-IN" sz="3200" spc="-1">
              <a:latin typeface="Arial"/>
            </a:endParaRPr>
          </a:p>
          <a:p>
            <a:pPr marL="343080" indent="-340920">
              <a:spcBef>
                <a:spcPts val="641"/>
              </a:spcBef>
            </a:pPr>
            <a:r>
              <a:rPr lang="en-US" sz="3200" b="1" spc="-1">
                <a:solidFill>
                  <a:srgbClr val="00B050"/>
                </a:solidFill>
                <a:latin typeface="Calibri"/>
                <a:ea typeface="DejaVu Sans"/>
              </a:rPr>
              <a:t>dict={key1:value1,key2:value2…..,keyn:valuen}</a:t>
            </a:r>
            <a:endParaRPr lang="en-IN" sz="3200" spc="-1">
              <a:latin typeface="Arial"/>
            </a:endParaRPr>
          </a:p>
          <a:p>
            <a:pPr marL="343080" indent="-340920">
              <a:spcBef>
                <a:spcPts val="641"/>
              </a:spcBef>
            </a:pPr>
            <a:r>
              <a:rPr lang="en-US" sz="3200" b="1" spc="-1">
                <a:solidFill>
                  <a:srgbClr val="000000"/>
                </a:solidFill>
                <a:latin typeface="Calibri"/>
                <a:ea typeface="DejaVu Sans"/>
              </a:rPr>
              <a:t>Key: user defined variable names</a:t>
            </a:r>
            <a:endParaRPr lang="en-IN" sz="3200" spc="-1">
              <a:latin typeface="Arial"/>
            </a:endParaRPr>
          </a:p>
          <a:p>
            <a:pPr marL="343080" indent="-340920">
              <a:spcBef>
                <a:spcPts val="641"/>
              </a:spcBef>
            </a:pPr>
            <a:r>
              <a:rPr lang="en-US" sz="3200" b="1" spc="-1">
                <a:solidFill>
                  <a:srgbClr val="000000"/>
                </a:solidFill>
                <a:latin typeface="Calibri"/>
                <a:ea typeface="DejaVu Sans"/>
              </a:rPr>
              <a:t>Value: values assigned for the key</a:t>
            </a:r>
            <a:endParaRPr lang="en-IN" sz="3200" spc="-1">
              <a:latin typeface="Arial"/>
            </a:endParaRPr>
          </a:p>
          <a:p>
            <a:pPr marL="343080" indent="-340920">
              <a:spcBef>
                <a:spcPts val="641"/>
              </a:spcBef>
            </a:pPr>
            <a:r>
              <a:rPr lang="en-US" sz="3200" spc="-1">
                <a:solidFill>
                  <a:srgbClr val="000000"/>
                </a:solidFill>
                <a:latin typeface="Calibri"/>
                <a:ea typeface="DejaVu Sans"/>
              </a:rPr>
              <a:t>Example:</a:t>
            </a:r>
            <a:endParaRPr lang="en-IN" sz="3200" spc="-1">
              <a:latin typeface="Arial"/>
            </a:endParaRPr>
          </a:p>
          <a:p>
            <a:pPr marL="343080" indent="-340920">
              <a:spcBef>
                <a:spcPts val="641"/>
              </a:spcBef>
            </a:pPr>
            <a:r>
              <a:rPr lang="en-US" sz="3200" b="1" spc="-1">
                <a:solidFill>
                  <a:srgbClr val="984807"/>
                </a:solidFill>
                <a:latin typeface="Calibri"/>
                <a:ea typeface="DejaVu Sans"/>
              </a:rPr>
              <a:t>member_1={'Name':‘AAA','Dept':'IT'}</a:t>
            </a:r>
            <a:endParaRPr lang="en-IN" sz="3200" spc="-1">
              <a:latin typeface="Arial"/>
            </a:endParaRPr>
          </a:p>
          <a:p>
            <a:pPr marL="343080" indent="-340920">
              <a:spcBef>
                <a:spcPts val="641"/>
              </a:spcBef>
            </a:pPr>
            <a:endParaRPr lang="en-IN" sz="3200" spc="-1">
              <a:latin typeface="Arial"/>
            </a:endParaRPr>
          </a:p>
          <a:p>
            <a:pPr marL="343080" indent="-340920">
              <a:spcBef>
                <a:spcPts val="641"/>
              </a:spcBef>
            </a:pPr>
            <a:endParaRPr lang="en-IN" sz="3200" spc="-1">
              <a:latin typeface="Arial"/>
            </a:endParaRPr>
          </a:p>
          <a:p>
            <a:pPr marL="343080" indent="-340920">
              <a:spcBef>
                <a:spcPts val="641"/>
              </a:spcBef>
            </a:pPr>
            <a:endParaRPr lang="en-IN" sz="3200" spc="-1">
              <a:latin typeface="Arial"/>
            </a:endParaRPr>
          </a:p>
        </p:txBody>
      </p:sp>
    </p:spTree>
    <p:extLst>
      <p:ext uri="{BB962C8B-B14F-4D97-AF65-F5344CB8AC3E}">
        <p14:creationId xmlns:p14="http://schemas.microsoft.com/office/powerpoint/2010/main" val="3680896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1981200" y="274680"/>
            <a:ext cx="8227440" cy="114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7500"/>
          </a:bodyPr>
          <a:lstStyle/>
          <a:p>
            <a:pPr algn="ctr">
              <a:lnSpc>
                <a:spcPct val="100000"/>
              </a:lnSpc>
            </a:pPr>
            <a:r>
              <a:rPr lang="en-US" sz="4400" b="1" spc="-1">
                <a:solidFill>
                  <a:srgbClr val="7030A0"/>
                </a:solidFill>
                <a:latin typeface="Calibri"/>
                <a:ea typeface="DejaVu Sans"/>
              </a:rPr>
              <a:t>Accessing Elements on a dictionary</a:t>
            </a:r>
            <a:endParaRPr lang="en-IN" sz="4400" spc="-1">
              <a:latin typeface="Arial"/>
            </a:endParaRPr>
          </a:p>
        </p:txBody>
      </p:sp>
      <p:sp>
        <p:nvSpPr>
          <p:cNvPr id="154" name="CustomShape 2"/>
          <p:cNvSpPr/>
          <p:nvPr/>
        </p:nvSpPr>
        <p:spPr>
          <a:xfrm>
            <a:off x="1981200" y="1600200"/>
            <a:ext cx="8227440" cy="452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0920">
              <a:spcBef>
                <a:spcPts val="641"/>
              </a:spcBef>
            </a:pPr>
            <a:r>
              <a:rPr lang="en-IN" sz="3200" b="1" spc="-1">
                <a:solidFill>
                  <a:srgbClr val="000000"/>
                </a:solidFill>
                <a:latin typeface="Calibri"/>
                <a:ea typeface="DejaVu Sans"/>
              </a:rPr>
              <a:t>member={'Name':‘AAA','Dept':'IT'}</a:t>
            </a:r>
            <a:endParaRPr lang="en-IN" sz="3200" spc="-1">
              <a:latin typeface="Arial"/>
            </a:endParaRPr>
          </a:p>
          <a:p>
            <a:pPr marL="343080" indent="-340920">
              <a:spcBef>
                <a:spcPts val="641"/>
              </a:spcBef>
            </a:pPr>
            <a:r>
              <a:rPr lang="en-IN" sz="3200" b="1" spc="-1">
                <a:solidFill>
                  <a:srgbClr val="000000"/>
                </a:solidFill>
                <a:latin typeface="Calibri"/>
                <a:ea typeface="DejaVu Sans"/>
              </a:rPr>
              <a:t>x=member['Name']</a:t>
            </a:r>
            <a:endParaRPr lang="en-IN" sz="3200" spc="-1">
              <a:latin typeface="Arial"/>
            </a:endParaRPr>
          </a:p>
          <a:p>
            <a:pPr marL="343080" indent="-340920">
              <a:spcBef>
                <a:spcPts val="641"/>
              </a:spcBef>
            </a:pPr>
            <a:r>
              <a:rPr lang="en-IN" sz="3200" b="1" spc="-1">
                <a:solidFill>
                  <a:srgbClr val="000000"/>
                </a:solidFill>
                <a:latin typeface="Calibri"/>
                <a:ea typeface="DejaVu Sans"/>
              </a:rPr>
              <a:t>print(x)</a:t>
            </a:r>
            <a:endParaRPr lang="en-IN" sz="3200" spc="-1">
              <a:latin typeface="Arial"/>
            </a:endParaRPr>
          </a:p>
          <a:p>
            <a:pPr marL="343080" indent="-340920">
              <a:spcBef>
                <a:spcPts val="641"/>
              </a:spcBef>
            </a:pPr>
            <a:endParaRPr lang="en-IN" sz="3200" spc="-1">
              <a:latin typeface="Arial"/>
            </a:endParaRPr>
          </a:p>
          <a:p>
            <a:pPr marL="343080" indent="-340920">
              <a:spcBef>
                <a:spcPts val="641"/>
              </a:spcBef>
            </a:pPr>
            <a:r>
              <a:rPr lang="en-US" sz="3200" spc="-1">
                <a:solidFill>
                  <a:srgbClr val="000000"/>
                </a:solidFill>
                <a:latin typeface="Calibri"/>
                <a:ea typeface="DejaVu Sans"/>
              </a:rPr>
              <a:t>Output</a:t>
            </a:r>
            <a:r>
              <a:t/>
            </a:r>
            <a:br/>
            <a:r>
              <a:rPr lang="en-US" sz="3200" spc="-1">
                <a:solidFill>
                  <a:srgbClr val="000000"/>
                </a:solidFill>
                <a:latin typeface="Calibri"/>
                <a:ea typeface="DejaVu Sans"/>
              </a:rPr>
              <a:t>AAA</a:t>
            </a:r>
            <a:endParaRPr lang="en-IN" sz="3200" spc="-1">
              <a:latin typeface="Arial"/>
            </a:endParaRPr>
          </a:p>
        </p:txBody>
      </p:sp>
    </p:spTree>
    <p:extLst>
      <p:ext uri="{BB962C8B-B14F-4D97-AF65-F5344CB8AC3E}">
        <p14:creationId xmlns:p14="http://schemas.microsoft.com/office/powerpoint/2010/main" val="1817571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981200" y="274680"/>
            <a:ext cx="8227440" cy="114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4400" b="1" spc="-1">
                <a:solidFill>
                  <a:srgbClr val="7030A0"/>
                </a:solidFill>
                <a:latin typeface="Calibri"/>
                <a:ea typeface="DejaVu Sans"/>
              </a:rPr>
              <a:t>Get method</a:t>
            </a:r>
            <a:endParaRPr lang="en-IN" sz="4400" spc="-1">
              <a:latin typeface="Arial"/>
            </a:endParaRPr>
          </a:p>
        </p:txBody>
      </p:sp>
      <p:sp>
        <p:nvSpPr>
          <p:cNvPr id="156" name="CustomShape 2"/>
          <p:cNvSpPr/>
          <p:nvPr/>
        </p:nvSpPr>
        <p:spPr>
          <a:xfrm>
            <a:off x="1740000" y="1276200"/>
            <a:ext cx="8927640" cy="452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0920">
              <a:spcBef>
                <a:spcPts val="641"/>
              </a:spcBef>
            </a:pPr>
            <a:r>
              <a:rPr lang="en-IN" sz="3200" b="1" spc="-1">
                <a:solidFill>
                  <a:srgbClr val="00B050"/>
                </a:solidFill>
                <a:latin typeface="Calibri"/>
                <a:ea typeface="DejaVu Sans"/>
              </a:rPr>
              <a:t>member={'Name': 'AAA','Dept':'IT'}</a:t>
            </a:r>
            <a:endParaRPr lang="en-IN" sz="3200" spc="-1">
              <a:latin typeface="Arial"/>
            </a:endParaRPr>
          </a:p>
          <a:p>
            <a:pPr marL="343080" indent="-340920">
              <a:spcBef>
                <a:spcPts val="641"/>
              </a:spcBef>
            </a:pPr>
            <a:r>
              <a:rPr lang="en-IN" sz="3200" b="1" spc="-1">
                <a:solidFill>
                  <a:srgbClr val="00B050"/>
                </a:solidFill>
                <a:latin typeface="Calibri"/>
                <a:ea typeface="DejaVu Sans"/>
              </a:rPr>
              <a:t>x=member.get('Dept')</a:t>
            </a:r>
            <a:endParaRPr lang="en-IN" sz="3200" spc="-1">
              <a:latin typeface="Arial"/>
            </a:endParaRPr>
          </a:p>
          <a:p>
            <a:pPr marL="343080" indent="-340920">
              <a:spcBef>
                <a:spcPts val="641"/>
              </a:spcBef>
            </a:pPr>
            <a:r>
              <a:rPr lang="en-IN" sz="3200" b="1" spc="-1">
                <a:solidFill>
                  <a:srgbClr val="00B050"/>
                </a:solidFill>
                <a:latin typeface="Calibri"/>
                <a:ea typeface="DejaVu Sans"/>
              </a:rPr>
              <a:t>print(x)</a:t>
            </a:r>
            <a:endParaRPr lang="en-IN" sz="3200" spc="-1">
              <a:latin typeface="Arial"/>
            </a:endParaRPr>
          </a:p>
          <a:p>
            <a:pPr marL="343080" indent="-340920">
              <a:spcBef>
                <a:spcPts val="641"/>
              </a:spcBef>
            </a:pPr>
            <a:endParaRPr lang="en-IN" sz="3200" spc="-1">
              <a:latin typeface="Arial"/>
            </a:endParaRPr>
          </a:p>
          <a:p>
            <a:pPr marL="343080" indent="-340920">
              <a:spcBef>
                <a:spcPts val="641"/>
              </a:spcBef>
            </a:pPr>
            <a:r>
              <a:rPr lang="en-US" sz="3200" b="1" spc="-1">
                <a:solidFill>
                  <a:srgbClr val="000000"/>
                </a:solidFill>
                <a:latin typeface="Calibri"/>
                <a:ea typeface="DejaVu Sans"/>
              </a:rPr>
              <a:t>Output</a:t>
            </a:r>
            <a:endParaRPr lang="en-IN" sz="3200" spc="-1">
              <a:latin typeface="Arial"/>
            </a:endParaRPr>
          </a:p>
          <a:p>
            <a:pPr marL="343080" indent="-340920">
              <a:spcBef>
                <a:spcPts val="641"/>
              </a:spcBef>
            </a:pPr>
            <a:r>
              <a:rPr lang="en-US" sz="3200" spc="-1">
                <a:solidFill>
                  <a:srgbClr val="000000"/>
                </a:solidFill>
                <a:latin typeface="Calibri"/>
                <a:ea typeface="DejaVu Sans"/>
              </a:rPr>
              <a:t>IT</a:t>
            </a:r>
            <a:endParaRPr lang="en-IN" sz="3200" spc="-1">
              <a:latin typeface="Arial"/>
            </a:endParaRPr>
          </a:p>
          <a:p>
            <a:pPr marL="343080" indent="-340920">
              <a:spcBef>
                <a:spcPts val="641"/>
              </a:spcBef>
            </a:pPr>
            <a:r>
              <a:rPr lang="en-US" sz="3200" spc="-1">
                <a:solidFill>
                  <a:srgbClr val="000000"/>
                </a:solidFill>
                <a:latin typeface="Calibri"/>
                <a:ea typeface="DejaVu Sans"/>
              </a:rPr>
              <a:t>- member.get('Dept') retrieves the value associated with the key 'Dept', which is 'IT'.</a:t>
            </a:r>
            <a:endParaRPr lang="en-IN" sz="3200" spc="-1">
              <a:latin typeface="Arial"/>
            </a:endParaRPr>
          </a:p>
        </p:txBody>
      </p:sp>
    </p:spTree>
    <p:extLst>
      <p:ext uri="{BB962C8B-B14F-4D97-AF65-F5344CB8AC3E}">
        <p14:creationId xmlns:p14="http://schemas.microsoft.com/office/powerpoint/2010/main" val="148304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1981200" y="274680"/>
            <a:ext cx="8227440" cy="114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4400" b="1" spc="-1">
                <a:solidFill>
                  <a:srgbClr val="7030A0"/>
                </a:solidFill>
                <a:latin typeface="Calibri"/>
                <a:ea typeface="DejaVu Sans"/>
              </a:rPr>
              <a:t>Adding Dictionary Entries</a:t>
            </a:r>
            <a:endParaRPr lang="en-IN" sz="4400" spc="-1">
              <a:latin typeface="Arial"/>
            </a:endParaRPr>
          </a:p>
        </p:txBody>
      </p:sp>
      <p:sp>
        <p:nvSpPr>
          <p:cNvPr id="158" name="CustomShape 2"/>
          <p:cNvSpPr/>
          <p:nvPr/>
        </p:nvSpPr>
        <p:spPr>
          <a:xfrm>
            <a:off x="1981200" y="1600200"/>
            <a:ext cx="8227440" cy="452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0920">
              <a:spcBef>
                <a:spcPts val="641"/>
              </a:spcBef>
            </a:pPr>
            <a:r>
              <a:rPr lang="en-IN" sz="3200" b="1" spc="-1">
                <a:solidFill>
                  <a:srgbClr val="00B050"/>
                </a:solidFill>
                <a:latin typeface="Calibri"/>
                <a:ea typeface="DejaVu Sans"/>
              </a:rPr>
              <a:t>dict={'name’:’XXX','age':24,'ranking':'5</a:t>
            </a:r>
            <a:r>
              <a:rPr lang="en-IN" sz="3200" b="1" spc="-1" baseline="30000">
                <a:solidFill>
                  <a:srgbClr val="00B050"/>
                </a:solidFill>
                <a:latin typeface="Calibri"/>
                <a:ea typeface="DejaVu Sans"/>
              </a:rPr>
              <a:t>th</a:t>
            </a:r>
            <a:r>
              <a:rPr lang="en-IN" sz="3200" b="1" spc="-1">
                <a:solidFill>
                  <a:srgbClr val="00B050"/>
                </a:solidFill>
                <a:latin typeface="Calibri"/>
                <a:ea typeface="DejaVu Sans"/>
              </a:rPr>
              <a:t>‘}</a:t>
            </a:r>
            <a:endParaRPr lang="en-IN" sz="3200" spc="-1">
              <a:latin typeface="Arial"/>
            </a:endParaRPr>
          </a:p>
          <a:p>
            <a:pPr marL="343080" indent="-340920">
              <a:spcBef>
                <a:spcPts val="641"/>
              </a:spcBef>
            </a:pPr>
            <a:r>
              <a:rPr lang="en-IN" sz="3200" b="1" spc="-1">
                <a:solidFill>
                  <a:srgbClr val="00B050"/>
                </a:solidFill>
                <a:latin typeface="Calibri"/>
                <a:ea typeface="DejaVu Sans"/>
              </a:rPr>
              <a:t>print(dict)</a:t>
            </a:r>
            <a:endParaRPr lang="en-IN" sz="3200" spc="-1">
              <a:latin typeface="Arial"/>
            </a:endParaRPr>
          </a:p>
          <a:p>
            <a:pPr marL="343080" indent="-340920">
              <a:spcBef>
                <a:spcPts val="641"/>
              </a:spcBef>
            </a:pPr>
            <a:r>
              <a:rPr lang="en-IN" sz="3200" b="1" spc="-1">
                <a:solidFill>
                  <a:srgbClr val="00B050"/>
                </a:solidFill>
                <a:latin typeface="Calibri"/>
                <a:ea typeface="DejaVu Sans"/>
              </a:rPr>
              <a:t>dict['status']='regular‘</a:t>
            </a:r>
            <a:endParaRPr lang="en-IN" sz="3200" spc="-1">
              <a:latin typeface="Arial"/>
            </a:endParaRPr>
          </a:p>
          <a:p>
            <a:pPr marL="343080" indent="-340920">
              <a:spcBef>
                <a:spcPts val="641"/>
              </a:spcBef>
            </a:pPr>
            <a:r>
              <a:rPr lang="en-IN" sz="3200" b="1" spc="-1">
                <a:solidFill>
                  <a:srgbClr val="00B050"/>
                </a:solidFill>
                <a:latin typeface="Calibri"/>
                <a:ea typeface="DejaVu Sans"/>
              </a:rPr>
              <a:t>print(dict)</a:t>
            </a:r>
            <a:endParaRPr lang="en-IN" sz="3200" spc="-1">
              <a:latin typeface="Arial"/>
            </a:endParaRPr>
          </a:p>
          <a:p>
            <a:pPr marL="343080" indent="-340920">
              <a:spcBef>
                <a:spcPts val="641"/>
              </a:spcBef>
            </a:pPr>
            <a:endParaRPr lang="en-IN" sz="3200" spc="-1">
              <a:latin typeface="Arial"/>
            </a:endParaRPr>
          </a:p>
          <a:p>
            <a:pPr marL="343080" indent="-340920">
              <a:spcBef>
                <a:spcPts val="641"/>
              </a:spcBef>
            </a:pPr>
            <a:r>
              <a:rPr lang="en-US" sz="3200" b="1" spc="-1">
                <a:solidFill>
                  <a:srgbClr val="000000"/>
                </a:solidFill>
                <a:latin typeface="Calibri"/>
                <a:ea typeface="DejaVu Sans"/>
              </a:rPr>
              <a:t>Output:</a:t>
            </a:r>
            <a:endParaRPr lang="en-IN" sz="3200" spc="-1">
              <a:latin typeface="Arial"/>
            </a:endParaRPr>
          </a:p>
          <a:p>
            <a:pPr marL="343080" indent="-340920">
              <a:spcBef>
                <a:spcPts val="519"/>
              </a:spcBef>
            </a:pPr>
            <a:r>
              <a:rPr lang="en-IN" sz="2600" spc="-1">
                <a:solidFill>
                  <a:srgbClr val="000000"/>
                </a:solidFill>
                <a:latin typeface="Calibri"/>
                <a:ea typeface="DejaVu Sans"/>
              </a:rPr>
              <a:t>{'name': ‘XXX', 'age': 24, 'ranking': '5</a:t>
            </a:r>
            <a:r>
              <a:rPr lang="en-IN" sz="2600" spc="-1" baseline="30000">
                <a:solidFill>
                  <a:srgbClr val="000000"/>
                </a:solidFill>
                <a:latin typeface="Calibri"/>
                <a:ea typeface="DejaVu Sans"/>
              </a:rPr>
              <a:t>th</a:t>
            </a:r>
            <a:r>
              <a:rPr lang="en-IN" sz="2600" spc="-1">
                <a:solidFill>
                  <a:srgbClr val="000000"/>
                </a:solidFill>
                <a:latin typeface="Calibri"/>
                <a:ea typeface="DejaVu Sans"/>
              </a:rPr>
              <a:t>'}</a:t>
            </a:r>
            <a:endParaRPr lang="en-IN" sz="2600" spc="-1">
              <a:latin typeface="Arial"/>
            </a:endParaRPr>
          </a:p>
          <a:p>
            <a:pPr marL="343080" indent="-340920">
              <a:spcBef>
                <a:spcPts val="519"/>
              </a:spcBef>
            </a:pPr>
            <a:r>
              <a:rPr lang="en-IN" sz="2600" spc="-1">
                <a:solidFill>
                  <a:srgbClr val="000000"/>
                </a:solidFill>
                <a:latin typeface="Calibri"/>
                <a:ea typeface="DejaVu Sans"/>
              </a:rPr>
              <a:t>{'name': ‘XXX', 'age': 24, 'ranking': '5</a:t>
            </a:r>
            <a:r>
              <a:rPr lang="en-IN" sz="2600" spc="-1" baseline="30000">
                <a:solidFill>
                  <a:srgbClr val="000000"/>
                </a:solidFill>
                <a:latin typeface="Calibri"/>
                <a:ea typeface="DejaVu Sans"/>
              </a:rPr>
              <a:t>th</a:t>
            </a:r>
            <a:r>
              <a:rPr lang="en-IN" sz="2600" spc="-1">
                <a:solidFill>
                  <a:srgbClr val="000000"/>
                </a:solidFill>
                <a:latin typeface="Calibri"/>
                <a:ea typeface="DejaVu Sans"/>
              </a:rPr>
              <a:t>', 'status': 'regular'}</a:t>
            </a:r>
            <a:endParaRPr lang="en-IN" sz="2600" spc="-1">
              <a:latin typeface="Arial"/>
            </a:endParaRPr>
          </a:p>
        </p:txBody>
      </p:sp>
    </p:spTree>
    <p:extLst>
      <p:ext uri="{BB962C8B-B14F-4D97-AF65-F5344CB8AC3E}">
        <p14:creationId xmlns:p14="http://schemas.microsoft.com/office/powerpoint/2010/main" val="247749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1981200" y="274680"/>
            <a:ext cx="8227440" cy="114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4400" b="1" spc="-1">
                <a:solidFill>
                  <a:srgbClr val="7030A0"/>
                </a:solidFill>
                <a:latin typeface="Calibri"/>
                <a:ea typeface="DejaVu Sans"/>
              </a:rPr>
              <a:t>Modifying Dictionaries Entry</a:t>
            </a:r>
            <a:endParaRPr lang="en-IN" sz="4400" spc="-1">
              <a:latin typeface="Arial"/>
            </a:endParaRPr>
          </a:p>
        </p:txBody>
      </p:sp>
      <p:sp>
        <p:nvSpPr>
          <p:cNvPr id="160" name="CustomShape 2"/>
          <p:cNvSpPr/>
          <p:nvPr/>
        </p:nvSpPr>
        <p:spPr>
          <a:xfrm>
            <a:off x="1981200" y="1600200"/>
            <a:ext cx="8684640" cy="446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0920">
              <a:spcBef>
                <a:spcPts val="641"/>
              </a:spcBef>
            </a:pPr>
            <a:r>
              <a:rPr lang="en-IN" sz="3200" b="1" spc="-1">
                <a:solidFill>
                  <a:srgbClr val="00B050"/>
                </a:solidFill>
                <a:latin typeface="Calibri"/>
                <a:ea typeface="DejaVu Sans"/>
              </a:rPr>
              <a:t>dict={'name’:’xxx','age':24,'ranking':'5th'}</a:t>
            </a:r>
            <a:endParaRPr lang="en-IN" sz="3200" spc="-1">
              <a:latin typeface="Arial"/>
            </a:endParaRPr>
          </a:p>
          <a:p>
            <a:pPr marL="343080" indent="-340920">
              <a:spcBef>
                <a:spcPts val="641"/>
              </a:spcBef>
            </a:pPr>
            <a:r>
              <a:rPr lang="en-IN" sz="3200" b="1" spc="-1">
                <a:solidFill>
                  <a:srgbClr val="00B050"/>
                </a:solidFill>
                <a:latin typeface="Calibri"/>
                <a:ea typeface="DejaVu Sans"/>
              </a:rPr>
              <a:t>print(dict)</a:t>
            </a:r>
            <a:endParaRPr lang="en-IN" sz="3200" spc="-1">
              <a:latin typeface="Arial"/>
            </a:endParaRPr>
          </a:p>
          <a:p>
            <a:pPr marL="343080" indent="-340920">
              <a:spcBef>
                <a:spcPts val="641"/>
              </a:spcBef>
            </a:pPr>
            <a:r>
              <a:rPr lang="en-IN" sz="3200" b="1" spc="-1">
                <a:solidFill>
                  <a:srgbClr val="00B050"/>
                </a:solidFill>
                <a:latin typeface="Calibri"/>
                <a:ea typeface="DejaVu Sans"/>
              </a:rPr>
              <a:t>dict['ranking']='3rd‘</a:t>
            </a:r>
            <a:endParaRPr lang="en-IN" sz="3200" spc="-1">
              <a:latin typeface="Arial"/>
            </a:endParaRPr>
          </a:p>
          <a:p>
            <a:pPr marL="343080" indent="-340920">
              <a:spcBef>
                <a:spcPts val="641"/>
              </a:spcBef>
            </a:pPr>
            <a:r>
              <a:rPr lang="en-IN" sz="3200" b="1" spc="-1">
                <a:solidFill>
                  <a:srgbClr val="00B050"/>
                </a:solidFill>
                <a:latin typeface="Calibri"/>
                <a:ea typeface="DejaVu Sans"/>
              </a:rPr>
              <a:t>print(dict)</a:t>
            </a:r>
            <a:endParaRPr lang="en-IN" sz="3200" spc="-1">
              <a:latin typeface="Arial"/>
            </a:endParaRPr>
          </a:p>
          <a:p>
            <a:pPr marL="343080" indent="-340920">
              <a:spcBef>
                <a:spcPts val="641"/>
              </a:spcBef>
            </a:pPr>
            <a:endParaRPr lang="en-IN" sz="3200" spc="-1">
              <a:latin typeface="Arial"/>
            </a:endParaRPr>
          </a:p>
          <a:p>
            <a:pPr marL="343080" indent="-340920">
              <a:spcBef>
                <a:spcPts val="641"/>
              </a:spcBef>
            </a:pPr>
            <a:r>
              <a:rPr lang="en-US" sz="3200" b="1" spc="-1">
                <a:solidFill>
                  <a:srgbClr val="000000"/>
                </a:solidFill>
                <a:latin typeface="Calibri"/>
                <a:ea typeface="DejaVu Sans"/>
              </a:rPr>
              <a:t>Output</a:t>
            </a:r>
            <a:endParaRPr lang="en-IN" sz="3200" spc="-1">
              <a:latin typeface="Arial"/>
            </a:endParaRPr>
          </a:p>
          <a:p>
            <a:pPr marL="343080" indent="-340920">
              <a:spcBef>
                <a:spcPts val="601"/>
              </a:spcBef>
            </a:pPr>
            <a:r>
              <a:rPr lang="en-IN" sz="3000" spc="-1">
                <a:solidFill>
                  <a:srgbClr val="000000"/>
                </a:solidFill>
                <a:latin typeface="Calibri"/>
                <a:ea typeface="DejaVu Sans"/>
              </a:rPr>
              <a:t>{'name': ‘xxx', 'age': 24, 'ranking': '5</a:t>
            </a:r>
            <a:r>
              <a:rPr lang="en-IN" sz="3000" spc="-1" baseline="30000">
                <a:solidFill>
                  <a:srgbClr val="000000"/>
                </a:solidFill>
                <a:latin typeface="Calibri"/>
                <a:ea typeface="DejaVu Sans"/>
              </a:rPr>
              <a:t>th</a:t>
            </a:r>
            <a:r>
              <a:rPr lang="en-IN" sz="3000" spc="-1">
                <a:solidFill>
                  <a:srgbClr val="000000"/>
                </a:solidFill>
                <a:latin typeface="Calibri"/>
                <a:ea typeface="DejaVu Sans"/>
              </a:rPr>
              <a:t>'}</a:t>
            </a:r>
            <a:endParaRPr lang="en-IN" sz="3000" spc="-1">
              <a:latin typeface="Arial"/>
            </a:endParaRPr>
          </a:p>
          <a:p>
            <a:pPr marL="343080" indent="-340920">
              <a:spcBef>
                <a:spcPts val="601"/>
              </a:spcBef>
            </a:pPr>
            <a:r>
              <a:rPr lang="en-IN" sz="3000" spc="-1">
                <a:solidFill>
                  <a:srgbClr val="000000"/>
                </a:solidFill>
                <a:latin typeface="Calibri"/>
                <a:ea typeface="DejaVu Sans"/>
              </a:rPr>
              <a:t>{'name': ‘xxx', 'age': 24, 'ranking': ‘3</a:t>
            </a:r>
            <a:r>
              <a:rPr lang="en-IN" sz="3000" spc="-1" baseline="30000">
                <a:solidFill>
                  <a:srgbClr val="000000"/>
                </a:solidFill>
                <a:latin typeface="Calibri"/>
                <a:ea typeface="DejaVu Sans"/>
              </a:rPr>
              <a:t>rd</a:t>
            </a:r>
            <a:r>
              <a:rPr lang="en-IN" sz="3000" spc="-1">
                <a:solidFill>
                  <a:srgbClr val="000000"/>
                </a:solidFill>
                <a:latin typeface="Calibri"/>
                <a:ea typeface="DejaVu Sans"/>
              </a:rPr>
              <a:t>'}</a:t>
            </a:r>
            <a:endParaRPr lang="en-IN" sz="3000" spc="-1">
              <a:latin typeface="Arial"/>
            </a:endParaRPr>
          </a:p>
          <a:p>
            <a:pPr marL="343080" indent="-340920">
              <a:spcBef>
                <a:spcPts val="641"/>
              </a:spcBef>
            </a:pPr>
            <a:endParaRPr lang="en-IN" sz="3000" spc="-1">
              <a:latin typeface="Arial"/>
            </a:endParaRPr>
          </a:p>
        </p:txBody>
      </p:sp>
    </p:spTree>
    <p:extLst>
      <p:ext uri="{BB962C8B-B14F-4D97-AF65-F5344CB8AC3E}">
        <p14:creationId xmlns:p14="http://schemas.microsoft.com/office/powerpoint/2010/main" val="1335960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1981200" y="274680"/>
            <a:ext cx="8227440" cy="114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4000" b="1" spc="-1">
                <a:solidFill>
                  <a:srgbClr val="7030A0"/>
                </a:solidFill>
                <a:latin typeface="Calibri"/>
                <a:ea typeface="DejaVu Sans"/>
              </a:rPr>
              <a:t>Removing or deleting elements from a dictionary</a:t>
            </a:r>
            <a:endParaRPr lang="en-IN" sz="4000" spc="-1">
              <a:latin typeface="Arial"/>
            </a:endParaRPr>
          </a:p>
        </p:txBody>
      </p:sp>
      <p:sp>
        <p:nvSpPr>
          <p:cNvPr id="162" name="CustomShape 2"/>
          <p:cNvSpPr/>
          <p:nvPr/>
        </p:nvSpPr>
        <p:spPr>
          <a:xfrm>
            <a:off x="1981200" y="1600200"/>
            <a:ext cx="8227440" cy="452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0920">
              <a:spcBef>
                <a:spcPts val="641"/>
              </a:spcBef>
            </a:pPr>
            <a:r>
              <a:rPr lang="en-IN" sz="3200" b="1" spc="-1">
                <a:solidFill>
                  <a:srgbClr val="00B050"/>
                </a:solidFill>
                <a:latin typeface="Calibri"/>
                <a:ea typeface="DejaVu Sans"/>
              </a:rPr>
              <a:t>dict={'name’:’xxx','age':24,'ranking':'5th'}</a:t>
            </a:r>
            <a:endParaRPr lang="en-IN" sz="3200" spc="-1">
              <a:latin typeface="Arial"/>
            </a:endParaRPr>
          </a:p>
          <a:p>
            <a:pPr marL="343080" indent="-340920">
              <a:spcBef>
                <a:spcPts val="641"/>
              </a:spcBef>
            </a:pPr>
            <a:r>
              <a:rPr lang="en-IN" sz="3200" b="1" spc="-1">
                <a:solidFill>
                  <a:srgbClr val="00B050"/>
                </a:solidFill>
                <a:latin typeface="Calibri"/>
                <a:ea typeface="DejaVu Sans"/>
              </a:rPr>
              <a:t>print(dict)</a:t>
            </a:r>
            <a:endParaRPr lang="en-IN" sz="3200" spc="-1">
              <a:latin typeface="Arial"/>
            </a:endParaRPr>
          </a:p>
          <a:p>
            <a:pPr marL="343080" indent="-340920">
              <a:spcBef>
                <a:spcPts val="641"/>
              </a:spcBef>
            </a:pPr>
            <a:r>
              <a:rPr lang="en-IN" sz="3200" b="1" spc="-1">
                <a:solidFill>
                  <a:srgbClr val="00B050"/>
                </a:solidFill>
                <a:latin typeface="Calibri"/>
                <a:ea typeface="DejaVu Sans"/>
              </a:rPr>
              <a:t>dict.pop('age')</a:t>
            </a:r>
            <a:endParaRPr lang="en-IN" sz="3200" spc="-1">
              <a:latin typeface="Arial"/>
            </a:endParaRPr>
          </a:p>
          <a:p>
            <a:pPr marL="343080" indent="-340920">
              <a:spcBef>
                <a:spcPts val="641"/>
              </a:spcBef>
            </a:pPr>
            <a:r>
              <a:rPr lang="en-IN" sz="3200" b="1" spc="-1">
                <a:solidFill>
                  <a:srgbClr val="00B050"/>
                </a:solidFill>
                <a:latin typeface="Calibri"/>
                <a:ea typeface="DejaVu Sans"/>
              </a:rPr>
              <a:t>print(dict)</a:t>
            </a:r>
            <a:endParaRPr lang="en-IN" sz="3200" spc="-1">
              <a:latin typeface="Arial"/>
            </a:endParaRPr>
          </a:p>
          <a:p>
            <a:pPr marL="343080" indent="-340920">
              <a:spcBef>
                <a:spcPts val="641"/>
              </a:spcBef>
            </a:pPr>
            <a:endParaRPr lang="en-IN" sz="3200" spc="-1">
              <a:latin typeface="Arial"/>
            </a:endParaRPr>
          </a:p>
          <a:p>
            <a:pPr marL="343080" indent="-340920">
              <a:spcBef>
                <a:spcPts val="641"/>
              </a:spcBef>
            </a:pPr>
            <a:r>
              <a:rPr lang="en-US" sz="3200" b="1" spc="-1">
                <a:solidFill>
                  <a:srgbClr val="000000"/>
                </a:solidFill>
                <a:latin typeface="Calibri"/>
                <a:ea typeface="DejaVu Sans"/>
              </a:rPr>
              <a:t>Output:</a:t>
            </a:r>
            <a:endParaRPr lang="en-IN" sz="3200" spc="-1">
              <a:latin typeface="Arial"/>
            </a:endParaRPr>
          </a:p>
          <a:p>
            <a:pPr marL="343080" indent="-340920">
              <a:spcBef>
                <a:spcPts val="641"/>
              </a:spcBef>
            </a:pPr>
            <a:r>
              <a:rPr lang="en-IN" sz="3200" spc="-1">
                <a:solidFill>
                  <a:srgbClr val="000000"/>
                </a:solidFill>
                <a:latin typeface="Calibri"/>
                <a:ea typeface="DejaVu Sans"/>
              </a:rPr>
              <a:t>{'name': ‘xxx', 'age': 24, 'ranking': '5</a:t>
            </a:r>
            <a:r>
              <a:rPr lang="en-IN" sz="3200" spc="-1" baseline="30000">
                <a:solidFill>
                  <a:srgbClr val="000000"/>
                </a:solidFill>
                <a:latin typeface="Calibri"/>
                <a:ea typeface="DejaVu Sans"/>
              </a:rPr>
              <a:t>th</a:t>
            </a:r>
            <a:r>
              <a:rPr lang="en-IN" sz="3200" spc="-1">
                <a:solidFill>
                  <a:srgbClr val="000000"/>
                </a:solidFill>
                <a:latin typeface="Calibri"/>
                <a:ea typeface="DejaVu Sans"/>
              </a:rPr>
              <a:t>'}</a:t>
            </a:r>
            <a:endParaRPr lang="en-IN" sz="3200" spc="-1">
              <a:latin typeface="Arial"/>
            </a:endParaRPr>
          </a:p>
          <a:p>
            <a:pPr marL="343080" indent="-340920">
              <a:spcBef>
                <a:spcPts val="641"/>
              </a:spcBef>
            </a:pPr>
            <a:r>
              <a:rPr lang="en-IN" sz="3200" spc="-1">
                <a:solidFill>
                  <a:srgbClr val="000000"/>
                </a:solidFill>
                <a:latin typeface="Calibri"/>
                <a:ea typeface="DejaVu Sans"/>
              </a:rPr>
              <a:t>{'name': ‘xxx', 'ranking': '5</a:t>
            </a:r>
            <a:r>
              <a:rPr lang="en-IN" sz="3200" spc="-1" baseline="30000">
                <a:solidFill>
                  <a:srgbClr val="000000"/>
                </a:solidFill>
                <a:latin typeface="Calibri"/>
                <a:ea typeface="DejaVu Sans"/>
              </a:rPr>
              <a:t>th</a:t>
            </a:r>
            <a:r>
              <a:rPr lang="en-IN" sz="3200" spc="-1">
                <a:solidFill>
                  <a:srgbClr val="000000"/>
                </a:solidFill>
                <a:latin typeface="Calibri"/>
                <a:ea typeface="DejaVu Sans"/>
              </a:rPr>
              <a:t>'}</a:t>
            </a:r>
            <a:endParaRPr lang="en-IN" sz="3200" spc="-1">
              <a:latin typeface="Arial"/>
            </a:endParaRPr>
          </a:p>
        </p:txBody>
      </p:sp>
    </p:spTree>
    <p:extLst>
      <p:ext uri="{BB962C8B-B14F-4D97-AF65-F5344CB8AC3E}">
        <p14:creationId xmlns:p14="http://schemas.microsoft.com/office/powerpoint/2010/main" val="3837507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1981200" y="274680"/>
            <a:ext cx="8227440" cy="114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4400" b="1" spc="-1">
                <a:solidFill>
                  <a:srgbClr val="7030A0"/>
                </a:solidFill>
                <a:latin typeface="Calibri"/>
                <a:ea typeface="DejaVu Sans"/>
              </a:rPr>
              <a:t>Popitem() </a:t>
            </a:r>
            <a:endParaRPr lang="en-IN" sz="4400" spc="-1">
              <a:latin typeface="Arial"/>
            </a:endParaRPr>
          </a:p>
        </p:txBody>
      </p:sp>
      <p:sp>
        <p:nvSpPr>
          <p:cNvPr id="164" name="CustomShape 2"/>
          <p:cNvSpPr/>
          <p:nvPr/>
        </p:nvSpPr>
        <p:spPr>
          <a:xfrm>
            <a:off x="1981200" y="1600200"/>
            <a:ext cx="8227440" cy="452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0920">
              <a:spcBef>
                <a:spcPts val="641"/>
              </a:spcBef>
            </a:pPr>
            <a:r>
              <a:rPr lang="en-IN" sz="3200" b="1" spc="-1">
                <a:solidFill>
                  <a:srgbClr val="00B050"/>
                </a:solidFill>
                <a:latin typeface="Calibri"/>
                <a:ea typeface="DejaVu Sans"/>
              </a:rPr>
              <a:t>dict={'name’:’xxx','age':24,'ranking':'5th'}</a:t>
            </a:r>
            <a:endParaRPr lang="en-IN" sz="3200" spc="-1">
              <a:latin typeface="Arial"/>
            </a:endParaRPr>
          </a:p>
          <a:p>
            <a:pPr marL="343080" indent="-340920">
              <a:spcBef>
                <a:spcPts val="641"/>
              </a:spcBef>
            </a:pPr>
            <a:r>
              <a:rPr lang="en-IN" sz="3200" b="1" spc="-1">
                <a:solidFill>
                  <a:srgbClr val="00B050"/>
                </a:solidFill>
                <a:latin typeface="Calibri"/>
                <a:ea typeface="DejaVu Sans"/>
              </a:rPr>
              <a:t>print(dict)</a:t>
            </a:r>
            <a:endParaRPr lang="en-IN" sz="3200" spc="-1">
              <a:latin typeface="Arial"/>
            </a:endParaRPr>
          </a:p>
          <a:p>
            <a:pPr marL="343080" indent="-340920">
              <a:spcBef>
                <a:spcPts val="641"/>
              </a:spcBef>
            </a:pPr>
            <a:r>
              <a:rPr lang="en-IN" sz="3200" b="1" spc="-1">
                <a:solidFill>
                  <a:srgbClr val="00B050"/>
                </a:solidFill>
                <a:latin typeface="Calibri"/>
                <a:ea typeface="DejaVu Sans"/>
              </a:rPr>
              <a:t>dict.popitem()</a:t>
            </a:r>
            <a:endParaRPr lang="en-IN" sz="3200" spc="-1">
              <a:latin typeface="Arial"/>
            </a:endParaRPr>
          </a:p>
          <a:p>
            <a:pPr marL="343080" indent="-340920">
              <a:spcBef>
                <a:spcPts val="641"/>
              </a:spcBef>
            </a:pPr>
            <a:r>
              <a:rPr lang="en-IN" sz="3200" b="1" spc="-1">
                <a:solidFill>
                  <a:srgbClr val="00B050"/>
                </a:solidFill>
                <a:latin typeface="Calibri"/>
                <a:ea typeface="DejaVu Sans"/>
              </a:rPr>
              <a:t>print(dict)</a:t>
            </a:r>
            <a:endParaRPr lang="en-IN" sz="3200" spc="-1">
              <a:latin typeface="Arial"/>
            </a:endParaRPr>
          </a:p>
          <a:p>
            <a:pPr marL="343080" indent="-340920">
              <a:spcBef>
                <a:spcPts val="641"/>
              </a:spcBef>
            </a:pPr>
            <a:endParaRPr lang="en-IN" sz="3200" spc="-1">
              <a:latin typeface="Arial"/>
            </a:endParaRPr>
          </a:p>
          <a:p>
            <a:pPr marL="343080" indent="-340920">
              <a:spcBef>
                <a:spcPts val="641"/>
              </a:spcBef>
            </a:pPr>
            <a:r>
              <a:rPr lang="en-US" sz="3200" b="1" spc="-1">
                <a:solidFill>
                  <a:srgbClr val="000000"/>
                </a:solidFill>
                <a:latin typeface="Calibri"/>
                <a:ea typeface="DejaVu Sans"/>
              </a:rPr>
              <a:t>Output</a:t>
            </a:r>
            <a:endParaRPr lang="en-IN" sz="3200" spc="-1">
              <a:latin typeface="Arial"/>
            </a:endParaRPr>
          </a:p>
          <a:p>
            <a:pPr marL="343080" indent="-340920">
              <a:spcBef>
                <a:spcPts val="641"/>
              </a:spcBef>
            </a:pPr>
            <a:r>
              <a:rPr lang="en-IN" sz="3200" spc="-1">
                <a:solidFill>
                  <a:srgbClr val="000000"/>
                </a:solidFill>
                <a:latin typeface="Calibri"/>
                <a:ea typeface="DejaVu Sans"/>
              </a:rPr>
              <a:t>{'name': ‘xxx', 'age': 24, 'ranking': '5th'}</a:t>
            </a:r>
            <a:endParaRPr lang="en-IN" sz="3200" spc="-1">
              <a:latin typeface="Arial"/>
            </a:endParaRPr>
          </a:p>
          <a:p>
            <a:pPr marL="343080" indent="-340920">
              <a:spcBef>
                <a:spcPts val="641"/>
              </a:spcBef>
            </a:pPr>
            <a:r>
              <a:rPr lang="en-IN" sz="3200" spc="-1">
                <a:solidFill>
                  <a:srgbClr val="000000"/>
                </a:solidFill>
                <a:latin typeface="Calibri"/>
                <a:ea typeface="DejaVu Sans"/>
              </a:rPr>
              <a:t>{'name': ‘xxx', 'age': 24}</a:t>
            </a:r>
            <a:endParaRPr lang="en-IN" sz="3200" spc="-1">
              <a:latin typeface="Arial"/>
            </a:endParaRPr>
          </a:p>
        </p:txBody>
      </p:sp>
    </p:spTree>
    <p:extLst>
      <p:ext uri="{BB962C8B-B14F-4D97-AF65-F5344CB8AC3E}">
        <p14:creationId xmlns:p14="http://schemas.microsoft.com/office/powerpoint/2010/main" val="365200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1981200" y="274680"/>
            <a:ext cx="8227440" cy="114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4400" b="1" spc="-1">
                <a:solidFill>
                  <a:srgbClr val="7030A0"/>
                </a:solidFill>
                <a:latin typeface="Calibri"/>
                <a:ea typeface="DejaVu Sans"/>
              </a:rPr>
              <a:t>Clear()</a:t>
            </a:r>
            <a:endParaRPr lang="en-IN" sz="4400" spc="-1">
              <a:latin typeface="Arial"/>
            </a:endParaRPr>
          </a:p>
        </p:txBody>
      </p:sp>
      <p:sp>
        <p:nvSpPr>
          <p:cNvPr id="166" name="CustomShape 2"/>
          <p:cNvSpPr/>
          <p:nvPr/>
        </p:nvSpPr>
        <p:spPr>
          <a:xfrm>
            <a:off x="1981200" y="1600200"/>
            <a:ext cx="8227440" cy="452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0920">
              <a:spcBef>
                <a:spcPts val="641"/>
              </a:spcBef>
            </a:pPr>
            <a:r>
              <a:rPr lang="en-IN" sz="3200" b="1" spc="-1">
                <a:solidFill>
                  <a:srgbClr val="00B050"/>
                </a:solidFill>
                <a:latin typeface="Calibri"/>
                <a:ea typeface="DejaVu Sans"/>
              </a:rPr>
              <a:t>dict={'name’:’xxx','age':24,'ranking':'5th'}</a:t>
            </a:r>
            <a:endParaRPr lang="en-IN" sz="3200" spc="-1">
              <a:latin typeface="Arial"/>
            </a:endParaRPr>
          </a:p>
          <a:p>
            <a:pPr marL="343080" indent="-340920">
              <a:spcBef>
                <a:spcPts val="641"/>
              </a:spcBef>
            </a:pPr>
            <a:r>
              <a:rPr lang="en-US" sz="3200" b="1" spc="-1">
                <a:solidFill>
                  <a:srgbClr val="00B050"/>
                </a:solidFill>
                <a:latin typeface="Calibri"/>
                <a:ea typeface="DejaVu Sans"/>
              </a:rPr>
              <a:t>dict.clear()</a:t>
            </a:r>
            <a:endParaRPr lang="en-IN" sz="3200" spc="-1">
              <a:latin typeface="Arial"/>
            </a:endParaRPr>
          </a:p>
          <a:p>
            <a:pPr marL="343080" indent="-340920">
              <a:spcBef>
                <a:spcPts val="641"/>
              </a:spcBef>
            </a:pPr>
            <a:r>
              <a:rPr lang="en-US" sz="3200" b="1" spc="-1">
                <a:solidFill>
                  <a:srgbClr val="00B050"/>
                </a:solidFill>
                <a:latin typeface="Calibri"/>
                <a:ea typeface="DejaVu Sans"/>
              </a:rPr>
              <a:t>print(dict)</a:t>
            </a:r>
            <a:endParaRPr lang="en-IN" sz="3200" spc="-1">
              <a:latin typeface="Arial"/>
            </a:endParaRPr>
          </a:p>
          <a:p>
            <a:pPr marL="343080" indent="-340920">
              <a:spcBef>
                <a:spcPts val="641"/>
              </a:spcBef>
            </a:pPr>
            <a:endParaRPr lang="en-IN" sz="3200" spc="-1">
              <a:latin typeface="Arial"/>
            </a:endParaRPr>
          </a:p>
          <a:p>
            <a:pPr marL="343080" indent="-340920">
              <a:spcBef>
                <a:spcPts val="641"/>
              </a:spcBef>
            </a:pPr>
            <a:r>
              <a:rPr lang="en-US" sz="3200" b="1" spc="-1">
                <a:solidFill>
                  <a:srgbClr val="000000"/>
                </a:solidFill>
                <a:latin typeface="Calibri"/>
                <a:ea typeface="DejaVu Sans"/>
              </a:rPr>
              <a:t>Output</a:t>
            </a:r>
            <a:endParaRPr lang="en-IN" sz="3200" spc="-1">
              <a:latin typeface="Arial"/>
            </a:endParaRPr>
          </a:p>
          <a:p>
            <a:pPr marL="343080" indent="-340920">
              <a:spcBef>
                <a:spcPts val="641"/>
              </a:spcBef>
            </a:pPr>
            <a:r>
              <a:rPr lang="en-US" sz="3200" spc="-1">
                <a:solidFill>
                  <a:srgbClr val="000000"/>
                </a:solidFill>
                <a:latin typeface="Calibri"/>
                <a:ea typeface="DejaVu Sans"/>
              </a:rPr>
              <a:t>{} # empty dictionary</a:t>
            </a:r>
            <a:endParaRPr lang="en-IN" sz="3200" spc="-1">
              <a:latin typeface="Arial"/>
            </a:endParaRPr>
          </a:p>
          <a:p>
            <a:pPr marL="343080" indent="-340920">
              <a:spcBef>
                <a:spcPts val="641"/>
              </a:spcBef>
            </a:pPr>
            <a:endParaRPr lang="en-IN" sz="3200" spc="-1">
              <a:latin typeface="Arial"/>
            </a:endParaRPr>
          </a:p>
        </p:txBody>
      </p:sp>
    </p:spTree>
    <p:extLst>
      <p:ext uri="{BB962C8B-B14F-4D97-AF65-F5344CB8AC3E}">
        <p14:creationId xmlns:p14="http://schemas.microsoft.com/office/powerpoint/2010/main" val="224433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1981200" y="274680"/>
            <a:ext cx="8227440" cy="114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4400" b="1" spc="-1">
                <a:solidFill>
                  <a:srgbClr val="7030A0"/>
                </a:solidFill>
                <a:latin typeface="Calibri"/>
                <a:ea typeface="DejaVu Sans"/>
              </a:rPr>
              <a:t>Deleting a dictionary</a:t>
            </a:r>
            <a:endParaRPr lang="en-IN" sz="4400" spc="-1">
              <a:latin typeface="Arial"/>
            </a:endParaRPr>
          </a:p>
        </p:txBody>
      </p:sp>
      <p:sp>
        <p:nvSpPr>
          <p:cNvPr id="168" name="CustomShape 2"/>
          <p:cNvSpPr/>
          <p:nvPr/>
        </p:nvSpPr>
        <p:spPr>
          <a:xfrm>
            <a:off x="1981200" y="1600200"/>
            <a:ext cx="8227440" cy="452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0920">
              <a:spcBef>
                <a:spcPts val="641"/>
              </a:spcBef>
            </a:pPr>
            <a:r>
              <a:rPr lang="en-IN" sz="3200" b="1" spc="-1">
                <a:solidFill>
                  <a:srgbClr val="00B050"/>
                </a:solidFill>
                <a:latin typeface="Calibri"/>
                <a:ea typeface="DejaVu Sans"/>
              </a:rPr>
              <a:t>dict={'name’:’xxx','age':24,'ranking':'5th'}</a:t>
            </a:r>
            <a:endParaRPr lang="en-IN" sz="3200" spc="-1">
              <a:latin typeface="Arial"/>
            </a:endParaRPr>
          </a:p>
          <a:p>
            <a:pPr marL="343080" indent="-340920">
              <a:spcBef>
                <a:spcPts val="641"/>
              </a:spcBef>
            </a:pPr>
            <a:r>
              <a:rPr lang="en-US" sz="3200" b="1" spc="-1">
                <a:solidFill>
                  <a:srgbClr val="00B050"/>
                </a:solidFill>
                <a:latin typeface="Calibri"/>
                <a:ea typeface="DejaVu Sans"/>
              </a:rPr>
              <a:t>del dict</a:t>
            </a:r>
            <a:endParaRPr lang="en-IN" sz="3200" spc="-1">
              <a:latin typeface="Arial"/>
            </a:endParaRPr>
          </a:p>
          <a:p>
            <a:pPr marL="343080" indent="-340920">
              <a:spcBef>
                <a:spcPts val="641"/>
              </a:spcBef>
            </a:pPr>
            <a:r>
              <a:rPr lang="en-US" sz="3200" b="1" spc="-1">
                <a:solidFill>
                  <a:srgbClr val="00B050"/>
                </a:solidFill>
                <a:latin typeface="Calibri"/>
                <a:ea typeface="DejaVu Sans"/>
              </a:rPr>
              <a:t>print(dict)</a:t>
            </a:r>
            <a:endParaRPr lang="en-IN" sz="3200" spc="-1">
              <a:latin typeface="Arial"/>
            </a:endParaRPr>
          </a:p>
          <a:p>
            <a:pPr marL="343080" indent="-340920">
              <a:spcBef>
                <a:spcPts val="641"/>
              </a:spcBef>
            </a:pPr>
            <a:endParaRPr lang="en-IN" sz="3200" spc="-1">
              <a:latin typeface="Arial"/>
            </a:endParaRPr>
          </a:p>
          <a:p>
            <a:pPr marL="343080" indent="-340920">
              <a:spcBef>
                <a:spcPts val="641"/>
              </a:spcBef>
            </a:pPr>
            <a:r>
              <a:rPr lang="en-US" sz="3200" b="1" spc="-1">
                <a:solidFill>
                  <a:srgbClr val="000000"/>
                </a:solidFill>
                <a:latin typeface="Calibri"/>
                <a:ea typeface="DejaVu Sans"/>
              </a:rPr>
              <a:t>Output:</a:t>
            </a:r>
            <a:endParaRPr lang="en-IN" sz="3200" spc="-1">
              <a:latin typeface="Arial"/>
            </a:endParaRPr>
          </a:p>
          <a:p>
            <a:pPr marL="343080" indent="-340920">
              <a:spcBef>
                <a:spcPts val="641"/>
              </a:spcBef>
            </a:pPr>
            <a:r>
              <a:rPr lang="en-US" sz="3200" spc="-1">
                <a:solidFill>
                  <a:srgbClr val="000000"/>
                </a:solidFill>
                <a:latin typeface="Calibri"/>
                <a:ea typeface="DejaVu Sans"/>
              </a:rPr>
              <a:t>Traceback error</a:t>
            </a:r>
            <a:endParaRPr lang="en-IN" sz="3200" spc="-1">
              <a:latin typeface="Arial"/>
            </a:endParaRPr>
          </a:p>
        </p:txBody>
      </p:sp>
    </p:spTree>
    <p:extLst>
      <p:ext uri="{BB962C8B-B14F-4D97-AF65-F5344CB8AC3E}">
        <p14:creationId xmlns:p14="http://schemas.microsoft.com/office/powerpoint/2010/main" val="1992241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Applications of Python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76103"/>
            <a:ext cx="10515600" cy="5092746"/>
          </a:xfrm>
        </p:spPr>
        <p:txBody>
          <a:bodyPr>
            <a:noAutofit/>
          </a:bodyPr>
          <a:lstStyle/>
          <a:p>
            <a:pPr algn="just">
              <a:lnSpc>
                <a:spcPct val="100000"/>
              </a:lnSpc>
            </a:pPr>
            <a:r>
              <a:rPr lang="en-US" sz="2400" dirty="0" smtClean="0">
                <a:latin typeface="Times New Roman" panose="02020603050405020304" pitchFamily="18" charset="0"/>
                <a:cs typeface="Times New Roman" panose="02020603050405020304" pitchFamily="18" charset="0"/>
              </a:rPr>
              <a:t>The latest release of Python is 3.x. As mentioned before, Python is one of the most widely used language over the web.</a:t>
            </a:r>
          </a:p>
          <a:p>
            <a:pPr algn="just">
              <a:lnSpc>
                <a:spcPct val="100000"/>
              </a:lnSpc>
            </a:pPr>
            <a:r>
              <a:rPr lang="en-US" sz="2400" b="1" dirty="0" smtClean="0">
                <a:latin typeface="Times New Roman" panose="02020603050405020304" pitchFamily="18" charset="0"/>
                <a:cs typeface="Times New Roman" panose="02020603050405020304" pitchFamily="18" charset="0"/>
              </a:rPr>
              <a:t>Easy-to-learn − </a:t>
            </a:r>
            <a:r>
              <a:rPr lang="en-US" sz="2400" dirty="0" smtClean="0">
                <a:latin typeface="Times New Roman" panose="02020603050405020304" pitchFamily="18" charset="0"/>
                <a:cs typeface="Times New Roman" panose="02020603050405020304" pitchFamily="18" charset="0"/>
              </a:rPr>
              <a:t>Python has few keywords, simple structure, and a clearly defined syntax. This allows the student to pick up the language quickly.</a:t>
            </a:r>
          </a:p>
          <a:p>
            <a:pPr algn="just">
              <a:lnSpc>
                <a:spcPct val="100000"/>
              </a:lnSpc>
            </a:pP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Easy-to-read − </a:t>
            </a:r>
            <a:r>
              <a:rPr lang="en-US" sz="2400" dirty="0" smtClean="0">
                <a:latin typeface="Times New Roman" panose="02020603050405020304" pitchFamily="18" charset="0"/>
                <a:cs typeface="Times New Roman" panose="02020603050405020304" pitchFamily="18" charset="0"/>
              </a:rPr>
              <a:t>Python code is more clearly defined and visible to the</a:t>
            </a:r>
          </a:p>
          <a:p>
            <a:pPr algn="just">
              <a:lnSpc>
                <a:spcPct val="100000"/>
              </a:lnSpc>
            </a:pPr>
            <a:r>
              <a:rPr lang="en-US" sz="2400" dirty="0" smtClean="0">
                <a:latin typeface="Times New Roman" panose="02020603050405020304" pitchFamily="18" charset="0"/>
                <a:cs typeface="Times New Roman" panose="02020603050405020304" pitchFamily="18" charset="0"/>
              </a:rPr>
              <a:t>eyes.</a:t>
            </a:r>
          </a:p>
          <a:p>
            <a:pPr algn="just">
              <a:lnSpc>
                <a:spcPct val="100000"/>
              </a:lnSpc>
            </a:pPr>
            <a:r>
              <a:rPr lang="en-US" sz="2400" b="1" dirty="0" smtClean="0">
                <a:latin typeface="Times New Roman" panose="02020603050405020304" pitchFamily="18" charset="0"/>
                <a:cs typeface="Times New Roman" panose="02020603050405020304" pitchFamily="18" charset="0"/>
              </a:rPr>
              <a:t> Easy-to-maintain </a:t>
            </a:r>
            <a:r>
              <a:rPr lang="en-US" sz="2400" dirty="0" smtClean="0">
                <a:latin typeface="Times New Roman" panose="02020603050405020304" pitchFamily="18" charset="0"/>
                <a:cs typeface="Times New Roman" panose="02020603050405020304" pitchFamily="18" charset="0"/>
              </a:rPr>
              <a:t>− Python's source code is fairly easy-to-maintain.</a:t>
            </a:r>
          </a:p>
          <a:p>
            <a:pPr algn="just">
              <a:lnSpc>
                <a:spcPct val="100000"/>
              </a:lnSpc>
            </a:pP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 broad standard library </a:t>
            </a:r>
            <a:r>
              <a:rPr lang="en-US" sz="2400" dirty="0" smtClean="0">
                <a:latin typeface="Times New Roman" panose="02020603050405020304" pitchFamily="18" charset="0"/>
                <a:cs typeface="Times New Roman" panose="02020603050405020304" pitchFamily="18" charset="0"/>
              </a:rPr>
              <a:t>− Python's bulk of the library is very portable and cross-platform compatible on UNIX, Windows, and Macintosh.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0060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10" dirty="0">
                <a:solidFill>
                  <a:srgbClr val="1F3863"/>
                </a:solidFill>
                <a:latin typeface="Times New Roman" panose="02020603050405020304" pitchFamily="18" charset="0"/>
                <a:cs typeface="Times New Roman" panose="02020603050405020304" pitchFamily="18" charset="0"/>
              </a:rPr>
              <a:t>Modules </a:t>
            </a:r>
            <a:r>
              <a:rPr lang="en-US" b="1" spc="-25" dirty="0">
                <a:solidFill>
                  <a:srgbClr val="1F3863"/>
                </a:solidFill>
                <a:latin typeface="Times New Roman" panose="02020603050405020304" pitchFamily="18" charset="0"/>
                <a:cs typeface="Times New Roman" panose="02020603050405020304" pitchFamily="18" charset="0"/>
              </a:rPr>
              <a:t>and </a:t>
            </a:r>
            <a:r>
              <a:rPr lang="en-US" b="1" spc="-10" dirty="0">
                <a:solidFill>
                  <a:srgbClr val="1F3863"/>
                </a:solidFill>
                <a:latin typeface="Times New Roman" panose="02020603050405020304" pitchFamily="18" charset="0"/>
                <a:cs typeface="Times New Roman" panose="02020603050405020304" pitchFamily="18" charset="0"/>
              </a:rPr>
              <a:t>Packages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45474"/>
            <a:ext cx="10515600" cy="5277395"/>
          </a:xfrm>
        </p:spPr>
        <p:txBody>
          <a:bodyPr>
            <a:normAutofit lnSpcReduction="10000"/>
          </a:bodyPr>
          <a:lstStyle/>
          <a:p>
            <a:r>
              <a:rPr lang="en-US" sz="3600" b="1" dirty="0">
                <a:solidFill>
                  <a:srgbClr val="1F3863"/>
                </a:solidFill>
                <a:latin typeface="Times New Roman" panose="02020603050405020304" pitchFamily="18" charset="0"/>
                <a:cs typeface="Times New Roman" panose="02020603050405020304" pitchFamily="18" charset="0"/>
              </a:rPr>
              <a:t>Python</a:t>
            </a:r>
            <a:r>
              <a:rPr lang="en-US" sz="3600" b="1" spc="-35" dirty="0">
                <a:solidFill>
                  <a:srgbClr val="1F3863"/>
                </a:solidFill>
                <a:latin typeface="Times New Roman" panose="02020603050405020304" pitchFamily="18" charset="0"/>
                <a:cs typeface="Times New Roman" panose="02020603050405020304" pitchFamily="18" charset="0"/>
              </a:rPr>
              <a:t> </a:t>
            </a:r>
            <a:r>
              <a:rPr lang="en-US" sz="3600" b="1" spc="-10" dirty="0" smtClean="0">
                <a:solidFill>
                  <a:srgbClr val="1F3863"/>
                </a:solidFill>
                <a:latin typeface="Times New Roman" panose="02020603050405020304" pitchFamily="18" charset="0"/>
                <a:cs typeface="Times New Roman" panose="02020603050405020304" pitchFamily="18" charset="0"/>
              </a:rPr>
              <a:t>Modules</a:t>
            </a:r>
          </a:p>
          <a:p>
            <a:pPr marL="0" marR="5080" indent="0" algn="just">
              <a:lnSpc>
                <a:spcPct val="150000"/>
              </a:lnSpc>
              <a:spcBef>
                <a:spcPts val="100"/>
              </a:spcBef>
              <a:buNone/>
            </a:pPr>
            <a:r>
              <a:rPr lang="en-US" b="1" dirty="0" smtClean="0">
                <a:solidFill>
                  <a:srgbClr val="2E5496"/>
                </a:solidFill>
                <a:latin typeface="Verdana"/>
                <a:cs typeface="Verdana"/>
              </a:rPr>
              <a:t>	</a:t>
            </a:r>
            <a:r>
              <a:rPr lang="en-US" dirty="0" smtClean="0">
                <a:latin typeface="Times New Roman" panose="02020603050405020304" pitchFamily="18" charset="0"/>
                <a:cs typeface="Times New Roman" panose="02020603050405020304" pitchFamily="18" charset="0"/>
              </a:rPr>
              <a:t>A</a:t>
            </a:r>
            <a:r>
              <a:rPr lang="en-US" spc="-75"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python</a:t>
            </a:r>
            <a:r>
              <a:rPr lang="en-US" spc="-7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module</a:t>
            </a:r>
            <a:r>
              <a:rPr lang="en-US" spc="-6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can</a:t>
            </a:r>
            <a:r>
              <a:rPr lang="en-US" spc="-7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a:t>
            </a:r>
            <a:r>
              <a:rPr lang="en-US" spc="-7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defined</a:t>
            </a:r>
            <a:r>
              <a:rPr lang="en-US" spc="-6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a:t>
            </a:r>
            <a:r>
              <a:rPr lang="en-US" spc="-7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6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python</a:t>
            </a:r>
            <a:r>
              <a:rPr lang="en-US" spc="-6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program</a:t>
            </a:r>
            <a:r>
              <a:rPr lang="en-US" spc="-7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file </a:t>
            </a:r>
            <a:r>
              <a:rPr lang="en-US" dirty="0">
                <a:latin typeface="Times New Roman" panose="02020603050405020304" pitchFamily="18" charset="0"/>
                <a:cs typeface="Times New Roman" panose="02020603050405020304" pitchFamily="18" charset="0"/>
              </a:rPr>
              <a:t>which</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contains</a:t>
            </a:r>
            <a:r>
              <a:rPr lang="en-US" spc="6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45"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python</a:t>
            </a:r>
            <a:r>
              <a:rPr lang="en-US" spc="50"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code</a:t>
            </a:r>
            <a:r>
              <a:rPr lang="en-US" spc="5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including</a:t>
            </a:r>
            <a:r>
              <a:rPr lang="en-US" spc="5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python</a:t>
            </a:r>
            <a:r>
              <a:rPr lang="en-US" spc="50" dirty="0">
                <a:latin typeface="Times New Roman" panose="02020603050405020304" pitchFamily="18" charset="0"/>
                <a:cs typeface="Times New Roman" panose="02020603050405020304" pitchFamily="18" charset="0"/>
              </a:rPr>
              <a:t>  </a:t>
            </a:r>
            <a:r>
              <a:rPr lang="en-US" spc="-10" dirty="0">
                <a:solidFill>
                  <a:srgbClr val="FF0000"/>
                </a:solidFill>
                <a:latin typeface="Times New Roman" panose="02020603050405020304" pitchFamily="18" charset="0"/>
                <a:cs typeface="Times New Roman" panose="02020603050405020304" pitchFamily="18" charset="0"/>
              </a:rPr>
              <a:t>functions, </a:t>
            </a:r>
            <a:r>
              <a:rPr lang="en-US" dirty="0">
                <a:solidFill>
                  <a:srgbClr val="FF0000"/>
                </a:solidFill>
                <a:latin typeface="Times New Roman" panose="02020603050405020304" pitchFamily="18" charset="0"/>
                <a:cs typeface="Times New Roman" panose="02020603050405020304" pitchFamily="18" charset="0"/>
              </a:rPr>
              <a:t>class,</a:t>
            </a:r>
            <a:r>
              <a:rPr lang="en-US" spc="75"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or</a:t>
            </a:r>
            <a:r>
              <a:rPr lang="en-US" spc="65"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variables.</a:t>
            </a:r>
            <a:r>
              <a:rPr lang="en-US" spc="7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a:t>
            </a:r>
            <a:r>
              <a:rPr lang="en-US" spc="8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other</a:t>
            </a:r>
            <a:r>
              <a:rPr lang="en-US" spc="7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words,</a:t>
            </a:r>
            <a:r>
              <a:rPr lang="en-US" spc="7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a:t>
            </a:r>
            <a:r>
              <a:rPr lang="en-US" spc="7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can</a:t>
            </a:r>
            <a:r>
              <a:rPr lang="en-US" spc="6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say</a:t>
            </a:r>
            <a:r>
              <a:rPr lang="en-US" spc="7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a:t>
            </a:r>
            <a:r>
              <a:rPr lang="en-US" spc="75"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our </a:t>
            </a:r>
            <a:r>
              <a:rPr lang="en-US" dirty="0">
                <a:solidFill>
                  <a:srgbClr val="FF0000"/>
                </a:solidFill>
                <a:latin typeface="Times New Roman" panose="02020603050405020304" pitchFamily="18" charset="0"/>
                <a:cs typeface="Times New Roman" panose="02020603050405020304" pitchFamily="18" charset="0"/>
              </a:rPr>
              <a:t>python</a:t>
            </a:r>
            <a:r>
              <a:rPr lang="en-US" spc="250"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code</a:t>
            </a:r>
            <a:r>
              <a:rPr lang="en-US" spc="250"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file</a:t>
            </a:r>
            <a:r>
              <a:rPr lang="en-US" spc="270"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saved</a:t>
            </a:r>
            <a:r>
              <a:rPr lang="en-US" spc="245"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with</a:t>
            </a:r>
            <a:r>
              <a:rPr lang="en-US" spc="245"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the</a:t>
            </a:r>
            <a:r>
              <a:rPr lang="en-US" spc="250"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extension</a:t>
            </a:r>
            <a:r>
              <a:rPr lang="en-US" spc="260"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t>
            </a:r>
            <a:r>
              <a:rPr lang="en-US" dirty="0" err="1">
                <a:solidFill>
                  <a:srgbClr val="FF0000"/>
                </a:solidFill>
                <a:latin typeface="Times New Roman" panose="02020603050405020304" pitchFamily="18" charset="0"/>
                <a:cs typeface="Times New Roman" panose="02020603050405020304" pitchFamily="18" charset="0"/>
              </a:rPr>
              <a:t>py</a:t>
            </a:r>
            <a:r>
              <a:rPr lang="en-US" dirty="0">
                <a:solidFill>
                  <a:srgbClr val="FF0000"/>
                </a:solidFill>
                <a:latin typeface="Times New Roman" panose="02020603050405020304" pitchFamily="18" charset="0"/>
                <a:cs typeface="Times New Roman" panose="02020603050405020304" pitchFamily="18" charset="0"/>
              </a:rPr>
              <a:t>)</a:t>
            </a:r>
            <a:r>
              <a:rPr lang="en-US" spc="245"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a:t>
            </a:r>
            <a:r>
              <a:rPr lang="en-US" spc="25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treated</a:t>
            </a:r>
            <a:r>
              <a:rPr lang="en-US" spc="260"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the</a:t>
            </a:r>
            <a:r>
              <a:rPr lang="en-US" spc="229"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module.</a:t>
            </a:r>
            <a:r>
              <a:rPr lang="en-US" spc="22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a:t>
            </a:r>
            <a:r>
              <a:rPr lang="en-US" spc="26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may</a:t>
            </a:r>
            <a:r>
              <a:rPr lang="en-US" spc="22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have</a:t>
            </a:r>
            <a:r>
              <a:rPr lang="en-US" spc="22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23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runnable</a:t>
            </a:r>
            <a:r>
              <a:rPr lang="en-US" spc="22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code</a:t>
            </a:r>
            <a:r>
              <a:rPr lang="en-US" spc="23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inside</a:t>
            </a:r>
            <a:r>
              <a:rPr lang="en-US" spc="2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a:t>
            </a:r>
            <a:r>
              <a:rPr lang="en-US" spc="229"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python module.</a:t>
            </a:r>
            <a:endParaRPr lang="en-US" dirty="0">
              <a:latin typeface="Times New Roman" panose="02020603050405020304" pitchFamily="18" charset="0"/>
              <a:cs typeface="Times New Roman" panose="02020603050405020304" pitchFamily="18" charset="0"/>
            </a:endParaRPr>
          </a:p>
          <a:p>
            <a:pPr marL="12700" marR="7620" algn="just">
              <a:lnSpc>
                <a:spcPct val="150000"/>
              </a:lnSpc>
              <a:spcBef>
                <a:spcPts val="2885"/>
              </a:spcBef>
            </a:pPr>
            <a:r>
              <a:rPr lang="en-US" dirty="0">
                <a:latin typeface="Times New Roman" panose="02020603050405020304" pitchFamily="18" charset="0"/>
                <a:cs typeface="Times New Roman" panose="02020603050405020304" pitchFamily="18" charset="0"/>
              </a:rPr>
              <a:t>Modules</a:t>
            </a:r>
            <a:r>
              <a:rPr lang="en-US" spc="3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a:t>
            </a:r>
            <a:r>
              <a:rPr lang="en-US" spc="29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Python</a:t>
            </a:r>
            <a:r>
              <a:rPr lang="en-US" spc="29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provides</a:t>
            </a:r>
            <a:r>
              <a:rPr lang="en-US" spc="30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us</a:t>
            </a:r>
            <a:r>
              <a:rPr lang="en-US" spc="3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a:t>
            </a:r>
            <a:r>
              <a:rPr lang="en-US" spc="3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flexibility</a:t>
            </a:r>
            <a:r>
              <a:rPr lang="en-US" spc="29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a:t>
            </a:r>
            <a:r>
              <a:rPr lang="en-US" spc="29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organize</a:t>
            </a:r>
            <a:r>
              <a:rPr lang="en-US" spc="315"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code</a:t>
            </a:r>
            <a:r>
              <a:rPr lang="en-US" spc="-3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a:t>
            </a:r>
            <a:r>
              <a:rPr lang="en-US" spc="-2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logical</a:t>
            </a:r>
            <a:r>
              <a:rPr lang="en-US" spc="-2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way.</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187676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 dirty="0"/>
              <a:t>Example:</a:t>
            </a:r>
            <a:endParaRPr lang="en-US" dirty="0"/>
          </a:p>
        </p:txBody>
      </p:sp>
      <p:sp>
        <p:nvSpPr>
          <p:cNvPr id="3" name="Content Placeholder 2"/>
          <p:cNvSpPr>
            <a:spLocks noGrp="1"/>
          </p:cNvSpPr>
          <p:nvPr>
            <p:ph idx="1"/>
          </p:nvPr>
        </p:nvSpPr>
        <p:spPr/>
        <p:txBody>
          <a:bodyPr/>
          <a:lstStyle/>
          <a:p>
            <a:pPr marL="12700" marR="5080" algn="just">
              <a:lnSpc>
                <a:spcPct val="100000"/>
              </a:lnSpc>
              <a:spcBef>
                <a:spcPts val="100"/>
              </a:spcBef>
            </a:pPr>
            <a:r>
              <a:rPr lang="en-US" dirty="0">
                <a:latin typeface="Times New Roman" panose="02020603050405020304" pitchFamily="18" charset="0"/>
                <a:cs typeface="Times New Roman" panose="02020603050405020304" pitchFamily="18" charset="0"/>
              </a:rPr>
              <a:t>In</a:t>
            </a:r>
            <a:r>
              <a:rPr lang="en-US" spc="509"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a:t>
            </a:r>
            <a:r>
              <a:rPr lang="en-US" spc="52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example,</a:t>
            </a:r>
            <a:r>
              <a:rPr lang="en-US" spc="509"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a:t>
            </a:r>
            <a:r>
              <a:rPr lang="en-US" spc="51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will</a:t>
            </a:r>
            <a:r>
              <a:rPr lang="en-US" spc="509"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create</a:t>
            </a:r>
            <a:r>
              <a:rPr lang="en-US" spc="52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509"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module</a:t>
            </a:r>
            <a:r>
              <a:rPr lang="en-US" spc="52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named</a:t>
            </a:r>
            <a:r>
              <a:rPr lang="en-US" spc="509" dirty="0">
                <a:latin typeface="Times New Roman" panose="02020603050405020304" pitchFamily="18" charset="0"/>
                <a:cs typeface="Times New Roman" panose="02020603050405020304" pitchFamily="18" charset="0"/>
              </a:rPr>
              <a:t> </a:t>
            </a:r>
            <a:r>
              <a:rPr lang="en-US" spc="-10" dirty="0">
                <a:solidFill>
                  <a:srgbClr val="FF0000"/>
                </a:solidFill>
                <a:latin typeface="Times New Roman" panose="02020603050405020304" pitchFamily="18" charset="0"/>
                <a:cs typeface="Times New Roman" panose="02020603050405020304" pitchFamily="18" charset="0"/>
              </a:rPr>
              <a:t>as file.py which contains a function </a:t>
            </a:r>
            <a:r>
              <a:rPr lang="en-US" spc="-10" dirty="0" err="1">
                <a:solidFill>
                  <a:srgbClr val="FF0000"/>
                </a:solidFill>
                <a:latin typeface="Times New Roman" panose="02020603050405020304" pitchFamily="18" charset="0"/>
                <a:cs typeface="Times New Roman" panose="02020603050405020304" pitchFamily="18" charset="0"/>
              </a:rPr>
              <a:t>func</a:t>
            </a:r>
            <a:r>
              <a:rPr lang="en-US" spc="-10" dirty="0">
                <a:solidFill>
                  <a:srgbClr val="FF0000"/>
                </a:solidFill>
                <a:latin typeface="Times New Roman" panose="02020603050405020304" pitchFamily="18" charset="0"/>
                <a:cs typeface="Times New Roman" panose="02020603050405020304" pitchFamily="18" charset="0"/>
              </a:rPr>
              <a:t> that contains a code to print some message </a:t>
            </a:r>
            <a:r>
              <a:rPr lang="en-US" dirty="0">
                <a:latin typeface="Times New Roman" panose="02020603050405020304" pitchFamily="18" charset="0"/>
                <a:cs typeface="Times New Roman" panose="02020603050405020304" pitchFamily="18" charset="0"/>
              </a:rPr>
              <a:t>on</a:t>
            </a:r>
            <a:r>
              <a:rPr lang="en-US" spc="-5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a:t>
            </a:r>
            <a:r>
              <a:rPr lang="en-US" spc="-5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console.</a:t>
            </a:r>
            <a:endParaRPr lang="en-US" dirty="0">
              <a:latin typeface="Times New Roman" panose="02020603050405020304" pitchFamily="18" charset="0"/>
              <a:cs typeface="Times New Roman" panose="02020603050405020304" pitchFamily="18" charset="0"/>
            </a:endParaRPr>
          </a:p>
          <a:p>
            <a:pPr marL="12700" algn="just">
              <a:lnSpc>
                <a:spcPct val="100000"/>
              </a:lnSpc>
              <a:spcBef>
                <a:spcPts val="2880"/>
              </a:spcBef>
            </a:pPr>
            <a:r>
              <a:rPr lang="en-US" dirty="0">
                <a:latin typeface="Times New Roman" panose="02020603050405020304" pitchFamily="18" charset="0"/>
                <a:cs typeface="Times New Roman" panose="02020603050405020304" pitchFamily="18" charset="0"/>
              </a:rPr>
              <a:t>Let's</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create</a:t>
            </a:r>
            <a:r>
              <a:rPr lang="en-US" spc="-4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a:t>
            </a:r>
            <a:r>
              <a:rPr lang="en-US" spc="-3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module</a:t>
            </a:r>
            <a:r>
              <a:rPr lang="en-US" spc="-3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named</a:t>
            </a:r>
            <a:r>
              <a:rPr lang="en-US" spc="-5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a:t>
            </a:r>
            <a:r>
              <a:rPr lang="en-US" spc="-40"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file.py.</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object 5"/>
          <p:cNvSpPr txBox="1"/>
          <p:nvPr/>
        </p:nvSpPr>
        <p:spPr>
          <a:xfrm>
            <a:off x="838200" y="4492207"/>
            <a:ext cx="10787380" cy="2109470"/>
          </a:xfrm>
          <a:prstGeom prst="rect">
            <a:avLst/>
          </a:prstGeom>
          <a:solidFill>
            <a:srgbClr val="FFFFFF"/>
          </a:solidFill>
          <a:ln w="38100">
            <a:solidFill>
              <a:srgbClr val="FFD966"/>
            </a:solidFill>
          </a:ln>
        </p:spPr>
        <p:txBody>
          <a:bodyPr vert="horz" wrap="square" lIns="0" tIns="313690" rIns="0" bIns="0" rtlCol="0">
            <a:spAutoFit/>
          </a:bodyPr>
          <a:lstStyle/>
          <a:p>
            <a:pPr marL="467995">
              <a:lnSpc>
                <a:spcPct val="100000"/>
              </a:lnSpc>
              <a:spcBef>
                <a:spcPts val="2470"/>
              </a:spcBef>
            </a:pPr>
            <a:r>
              <a:rPr sz="2400" b="1" dirty="0">
                <a:solidFill>
                  <a:srgbClr val="C55A11"/>
                </a:solidFill>
                <a:latin typeface="Verdana"/>
                <a:cs typeface="Verdana"/>
              </a:rPr>
              <a:t>#displayMsg</a:t>
            </a:r>
            <a:r>
              <a:rPr sz="2400" b="1" spc="-55" dirty="0">
                <a:solidFill>
                  <a:srgbClr val="C55A11"/>
                </a:solidFill>
                <a:latin typeface="Verdana"/>
                <a:cs typeface="Verdana"/>
              </a:rPr>
              <a:t> </a:t>
            </a:r>
            <a:r>
              <a:rPr sz="2400" b="1" dirty="0">
                <a:solidFill>
                  <a:srgbClr val="C55A11"/>
                </a:solidFill>
                <a:latin typeface="Verdana"/>
                <a:cs typeface="Verdana"/>
              </a:rPr>
              <a:t>prints</a:t>
            </a:r>
            <a:r>
              <a:rPr sz="2400" b="1" spc="-60" dirty="0">
                <a:solidFill>
                  <a:srgbClr val="C55A11"/>
                </a:solidFill>
                <a:latin typeface="Verdana"/>
                <a:cs typeface="Verdana"/>
              </a:rPr>
              <a:t> </a:t>
            </a:r>
            <a:r>
              <a:rPr sz="2400" b="1" dirty="0">
                <a:solidFill>
                  <a:srgbClr val="C55A11"/>
                </a:solidFill>
                <a:latin typeface="Verdana"/>
                <a:cs typeface="Verdana"/>
              </a:rPr>
              <a:t>a</a:t>
            </a:r>
            <a:r>
              <a:rPr sz="2400" b="1" spc="-65" dirty="0">
                <a:solidFill>
                  <a:srgbClr val="C55A11"/>
                </a:solidFill>
                <a:latin typeface="Verdana"/>
                <a:cs typeface="Verdana"/>
              </a:rPr>
              <a:t> </a:t>
            </a:r>
            <a:r>
              <a:rPr sz="2400" b="1" dirty="0">
                <a:solidFill>
                  <a:srgbClr val="C55A11"/>
                </a:solidFill>
                <a:latin typeface="Verdana"/>
                <a:cs typeface="Verdana"/>
              </a:rPr>
              <a:t>message</a:t>
            </a:r>
            <a:r>
              <a:rPr sz="2400" b="1" spc="-80" dirty="0">
                <a:solidFill>
                  <a:srgbClr val="C55A11"/>
                </a:solidFill>
                <a:latin typeface="Verdana"/>
                <a:cs typeface="Verdana"/>
              </a:rPr>
              <a:t> </a:t>
            </a:r>
            <a:r>
              <a:rPr sz="2400" b="1" dirty="0">
                <a:solidFill>
                  <a:srgbClr val="C55A11"/>
                </a:solidFill>
                <a:latin typeface="Verdana"/>
                <a:cs typeface="Verdana"/>
              </a:rPr>
              <a:t>to</a:t>
            </a:r>
            <a:r>
              <a:rPr sz="2400" b="1" spc="-75" dirty="0">
                <a:solidFill>
                  <a:srgbClr val="C55A11"/>
                </a:solidFill>
                <a:latin typeface="Verdana"/>
                <a:cs typeface="Verdana"/>
              </a:rPr>
              <a:t> </a:t>
            </a:r>
            <a:r>
              <a:rPr sz="2400" b="1" dirty="0">
                <a:solidFill>
                  <a:srgbClr val="C55A11"/>
                </a:solidFill>
                <a:latin typeface="Verdana"/>
                <a:cs typeface="Verdana"/>
              </a:rPr>
              <a:t>the</a:t>
            </a:r>
            <a:r>
              <a:rPr sz="2400" b="1" spc="-60" dirty="0">
                <a:solidFill>
                  <a:srgbClr val="C55A11"/>
                </a:solidFill>
                <a:latin typeface="Verdana"/>
                <a:cs typeface="Verdana"/>
              </a:rPr>
              <a:t> </a:t>
            </a:r>
            <a:r>
              <a:rPr sz="2400" b="1" dirty="0">
                <a:solidFill>
                  <a:srgbClr val="C55A11"/>
                </a:solidFill>
                <a:latin typeface="Verdana"/>
                <a:cs typeface="Verdana"/>
              </a:rPr>
              <a:t>name</a:t>
            </a:r>
            <a:r>
              <a:rPr sz="2400" b="1" spc="-60" dirty="0">
                <a:solidFill>
                  <a:srgbClr val="C55A11"/>
                </a:solidFill>
                <a:latin typeface="Verdana"/>
                <a:cs typeface="Verdana"/>
              </a:rPr>
              <a:t> </a:t>
            </a:r>
            <a:r>
              <a:rPr sz="2400" b="1" dirty="0">
                <a:solidFill>
                  <a:srgbClr val="C55A11"/>
                </a:solidFill>
                <a:latin typeface="Verdana"/>
                <a:cs typeface="Verdana"/>
              </a:rPr>
              <a:t>being</a:t>
            </a:r>
            <a:r>
              <a:rPr sz="2400" b="1" spc="-50" dirty="0">
                <a:solidFill>
                  <a:srgbClr val="C55A11"/>
                </a:solidFill>
                <a:latin typeface="Verdana"/>
                <a:cs typeface="Verdana"/>
              </a:rPr>
              <a:t> </a:t>
            </a:r>
            <a:r>
              <a:rPr sz="2400" b="1" spc="-10" dirty="0">
                <a:solidFill>
                  <a:srgbClr val="C55A11"/>
                </a:solidFill>
                <a:latin typeface="Verdana"/>
                <a:cs typeface="Verdana"/>
              </a:rPr>
              <a:t>passed.</a:t>
            </a:r>
            <a:endParaRPr sz="2400" dirty="0">
              <a:latin typeface="Verdana"/>
              <a:cs typeface="Verdana"/>
            </a:endParaRPr>
          </a:p>
          <a:p>
            <a:pPr marL="887094" marR="6481445" indent="-419734">
              <a:lnSpc>
                <a:spcPct val="100000"/>
              </a:lnSpc>
              <a:spcBef>
                <a:spcPts val="2880"/>
              </a:spcBef>
            </a:pPr>
            <a:r>
              <a:rPr sz="2400" b="1" dirty="0">
                <a:solidFill>
                  <a:srgbClr val="767070"/>
                </a:solidFill>
                <a:latin typeface="Verdana"/>
                <a:cs typeface="Verdana"/>
              </a:rPr>
              <a:t>def</a:t>
            </a:r>
            <a:r>
              <a:rPr sz="2400" b="1" spc="-50" dirty="0">
                <a:solidFill>
                  <a:srgbClr val="767070"/>
                </a:solidFill>
                <a:latin typeface="Verdana"/>
                <a:cs typeface="Verdana"/>
              </a:rPr>
              <a:t> </a:t>
            </a:r>
            <a:r>
              <a:rPr sz="2400" b="1" spc="-10" dirty="0">
                <a:solidFill>
                  <a:srgbClr val="767070"/>
                </a:solidFill>
                <a:latin typeface="Verdana"/>
                <a:cs typeface="Verdana"/>
              </a:rPr>
              <a:t>displayMsg(name) </a:t>
            </a:r>
            <a:r>
              <a:rPr sz="2400" b="1" dirty="0">
                <a:solidFill>
                  <a:srgbClr val="767070"/>
                </a:solidFill>
                <a:latin typeface="Verdana"/>
                <a:cs typeface="Verdana"/>
              </a:rPr>
              <a:t>print("Hi</a:t>
            </a:r>
            <a:r>
              <a:rPr sz="2400" b="1" spc="-60" dirty="0">
                <a:solidFill>
                  <a:srgbClr val="767070"/>
                </a:solidFill>
                <a:latin typeface="Verdana"/>
                <a:cs typeface="Verdana"/>
              </a:rPr>
              <a:t> </a:t>
            </a:r>
            <a:r>
              <a:rPr sz="2400" b="1" spc="-10" dirty="0">
                <a:solidFill>
                  <a:srgbClr val="767070"/>
                </a:solidFill>
                <a:latin typeface="Verdana"/>
                <a:cs typeface="Verdana"/>
              </a:rPr>
              <a:t>"+name);</a:t>
            </a:r>
            <a:endParaRPr sz="2400" dirty="0">
              <a:latin typeface="Verdana"/>
              <a:cs typeface="Verdana"/>
            </a:endParaRPr>
          </a:p>
        </p:txBody>
      </p:sp>
    </p:spTree>
    <p:extLst>
      <p:ext uri="{BB962C8B-B14F-4D97-AF65-F5344CB8AC3E}">
        <p14:creationId xmlns:p14="http://schemas.microsoft.com/office/powerpoint/2010/main" val="29444583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3863"/>
                </a:solidFill>
                <a:latin typeface="Times New Roman" panose="02020603050405020304" pitchFamily="18" charset="0"/>
                <a:cs typeface="Times New Roman" panose="02020603050405020304" pitchFamily="18" charset="0"/>
              </a:rPr>
              <a:t>Loading</a:t>
            </a:r>
            <a:r>
              <a:rPr lang="en-US" b="1" spc="-20" dirty="0">
                <a:solidFill>
                  <a:srgbClr val="1F3863"/>
                </a:solidFill>
                <a:latin typeface="Times New Roman" panose="02020603050405020304" pitchFamily="18" charset="0"/>
                <a:cs typeface="Times New Roman" panose="02020603050405020304" pitchFamily="18" charset="0"/>
              </a:rPr>
              <a:t> </a:t>
            </a:r>
            <a:r>
              <a:rPr lang="en-US" b="1" dirty="0">
                <a:solidFill>
                  <a:srgbClr val="1F3863"/>
                </a:solidFill>
                <a:latin typeface="Times New Roman" panose="02020603050405020304" pitchFamily="18" charset="0"/>
                <a:cs typeface="Times New Roman" panose="02020603050405020304" pitchFamily="18" charset="0"/>
              </a:rPr>
              <a:t>the</a:t>
            </a:r>
            <a:r>
              <a:rPr lang="en-US" b="1" spc="-20" dirty="0">
                <a:solidFill>
                  <a:srgbClr val="1F3863"/>
                </a:solidFill>
                <a:latin typeface="Times New Roman" panose="02020603050405020304" pitchFamily="18" charset="0"/>
                <a:cs typeface="Times New Roman" panose="02020603050405020304" pitchFamily="18" charset="0"/>
              </a:rPr>
              <a:t> </a:t>
            </a:r>
            <a:r>
              <a:rPr lang="en-US" b="1" dirty="0">
                <a:solidFill>
                  <a:srgbClr val="1F3863"/>
                </a:solidFill>
                <a:latin typeface="Times New Roman" panose="02020603050405020304" pitchFamily="18" charset="0"/>
                <a:cs typeface="Times New Roman" panose="02020603050405020304" pitchFamily="18" charset="0"/>
              </a:rPr>
              <a:t>module</a:t>
            </a:r>
            <a:r>
              <a:rPr lang="en-US" b="1" spc="-35" dirty="0">
                <a:solidFill>
                  <a:srgbClr val="1F3863"/>
                </a:solidFill>
                <a:latin typeface="Times New Roman" panose="02020603050405020304" pitchFamily="18" charset="0"/>
                <a:cs typeface="Times New Roman" panose="02020603050405020304" pitchFamily="18" charset="0"/>
              </a:rPr>
              <a:t> </a:t>
            </a:r>
            <a:r>
              <a:rPr lang="en-US" b="1" dirty="0">
                <a:solidFill>
                  <a:srgbClr val="1F3863"/>
                </a:solidFill>
                <a:latin typeface="Times New Roman" panose="02020603050405020304" pitchFamily="18" charset="0"/>
                <a:cs typeface="Times New Roman" panose="02020603050405020304" pitchFamily="18" charset="0"/>
              </a:rPr>
              <a:t>in</a:t>
            </a:r>
            <a:r>
              <a:rPr lang="en-US" b="1" spc="-20" dirty="0">
                <a:solidFill>
                  <a:srgbClr val="1F3863"/>
                </a:solidFill>
                <a:latin typeface="Times New Roman" panose="02020603050405020304" pitchFamily="18" charset="0"/>
                <a:cs typeface="Times New Roman" panose="02020603050405020304" pitchFamily="18" charset="0"/>
              </a:rPr>
              <a:t> </a:t>
            </a:r>
            <a:r>
              <a:rPr lang="en-US" b="1" dirty="0">
                <a:solidFill>
                  <a:srgbClr val="1F3863"/>
                </a:solidFill>
                <a:latin typeface="Times New Roman" panose="02020603050405020304" pitchFamily="18" charset="0"/>
                <a:cs typeface="Times New Roman" panose="02020603050405020304" pitchFamily="18" charset="0"/>
              </a:rPr>
              <a:t>our</a:t>
            </a:r>
            <a:r>
              <a:rPr lang="en-US" b="1" spc="-20" dirty="0">
                <a:solidFill>
                  <a:srgbClr val="1F3863"/>
                </a:solidFill>
                <a:latin typeface="Times New Roman" panose="02020603050405020304" pitchFamily="18" charset="0"/>
                <a:cs typeface="Times New Roman" panose="02020603050405020304" pitchFamily="18" charset="0"/>
              </a:rPr>
              <a:t> </a:t>
            </a:r>
            <a:r>
              <a:rPr lang="en-US" b="1" dirty="0">
                <a:solidFill>
                  <a:srgbClr val="1F3863"/>
                </a:solidFill>
                <a:latin typeface="Times New Roman" panose="02020603050405020304" pitchFamily="18" charset="0"/>
                <a:cs typeface="Times New Roman" panose="02020603050405020304" pitchFamily="18" charset="0"/>
              </a:rPr>
              <a:t>python</a:t>
            </a:r>
            <a:r>
              <a:rPr lang="en-US" b="1" spc="-15" dirty="0">
                <a:solidFill>
                  <a:srgbClr val="1F3863"/>
                </a:solidFill>
                <a:latin typeface="Times New Roman" panose="02020603050405020304" pitchFamily="18" charset="0"/>
                <a:cs typeface="Times New Roman" panose="02020603050405020304" pitchFamily="18" charset="0"/>
              </a:rPr>
              <a:t> </a:t>
            </a:r>
            <a:r>
              <a:rPr lang="en-US" b="1" spc="-20" dirty="0">
                <a:solidFill>
                  <a:srgbClr val="1F3863"/>
                </a:solidFill>
                <a:latin typeface="Times New Roman" panose="02020603050405020304" pitchFamily="18" charset="0"/>
                <a:cs typeface="Times New Roman" panose="02020603050405020304" pitchFamily="18" charset="0"/>
              </a:rPr>
              <a:t>code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525780" indent="-457200">
              <a:lnSpc>
                <a:spcPct val="100000"/>
              </a:lnSpc>
              <a:spcBef>
                <a:spcPts val="1540"/>
              </a:spcBef>
              <a:buFont typeface="Wingdings"/>
              <a:buChar char=""/>
              <a:tabLst>
                <a:tab pos="525780" algn="l"/>
              </a:tabLst>
            </a:pPr>
            <a:r>
              <a:rPr lang="en-US" dirty="0">
                <a:latin typeface="Times New Roman" panose="02020603050405020304" pitchFamily="18" charset="0"/>
                <a:cs typeface="Times New Roman" panose="02020603050405020304" pitchFamily="18" charset="0"/>
              </a:rPr>
              <a:t>The</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import</a:t>
            </a:r>
            <a:r>
              <a:rPr lang="en-US" spc="-4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statement</a:t>
            </a:r>
            <a:endParaRPr lang="en-US" dirty="0">
              <a:latin typeface="Times New Roman" panose="02020603050405020304" pitchFamily="18" charset="0"/>
              <a:cs typeface="Times New Roman" panose="02020603050405020304" pitchFamily="18" charset="0"/>
            </a:endParaRPr>
          </a:p>
          <a:p>
            <a:pPr marL="525780" indent="-457200">
              <a:lnSpc>
                <a:spcPct val="100000"/>
              </a:lnSpc>
              <a:spcBef>
                <a:spcPts val="1440"/>
              </a:spcBef>
              <a:buFont typeface="Wingdings"/>
              <a:buChar char=""/>
              <a:tabLst>
                <a:tab pos="525780" algn="l"/>
              </a:tabLst>
            </a:pPr>
            <a:r>
              <a:rPr lang="en-US" dirty="0">
                <a:latin typeface="Times New Roman" panose="02020603050405020304" pitchFamily="18" charset="0"/>
                <a:cs typeface="Times New Roman" panose="02020603050405020304" pitchFamily="18" charset="0"/>
              </a:rPr>
              <a:t>The</a:t>
            </a:r>
            <a:r>
              <a:rPr lang="en-US" spc="-1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from-</a:t>
            </a:r>
            <a:r>
              <a:rPr lang="en-US" dirty="0">
                <a:latin typeface="Times New Roman" panose="02020603050405020304" pitchFamily="18" charset="0"/>
                <a:cs typeface="Times New Roman" panose="02020603050405020304" pitchFamily="18" charset="0"/>
              </a:rPr>
              <a:t>import</a:t>
            </a:r>
            <a:r>
              <a:rPr lang="en-US" spc="-30" dirty="0">
                <a:latin typeface="Times New Roman" panose="02020603050405020304" pitchFamily="18" charset="0"/>
                <a:cs typeface="Times New Roman" panose="02020603050405020304" pitchFamily="18" charset="0"/>
              </a:rPr>
              <a:t> </a:t>
            </a:r>
            <a:r>
              <a:rPr lang="en-US" spc="-10" dirty="0" smtClean="0">
                <a:latin typeface="Times New Roman" panose="02020603050405020304" pitchFamily="18" charset="0"/>
                <a:cs typeface="Times New Roman" panose="02020603050405020304" pitchFamily="18" charset="0"/>
              </a:rPr>
              <a:t>statement</a:t>
            </a:r>
            <a:endParaRPr lang="en-US" dirty="0">
              <a:latin typeface="Times New Roman" panose="02020603050405020304" pitchFamily="18" charset="0"/>
              <a:cs typeface="Times New Roman" panose="02020603050405020304" pitchFamily="18" charset="0"/>
            </a:endParaRPr>
          </a:p>
          <a:p>
            <a:pPr marL="12700" algn="just">
              <a:lnSpc>
                <a:spcPct val="100000"/>
              </a:lnSpc>
              <a:spcBef>
                <a:spcPts val="5"/>
              </a:spcBef>
            </a:pPr>
            <a:r>
              <a:rPr lang="en-US" sz="3200" b="1" dirty="0">
                <a:solidFill>
                  <a:srgbClr val="C55A11"/>
                </a:solidFill>
                <a:latin typeface="Times New Roman" panose="02020603050405020304" pitchFamily="18" charset="0"/>
                <a:cs typeface="Times New Roman" panose="02020603050405020304" pitchFamily="18" charset="0"/>
              </a:rPr>
              <a:t>The</a:t>
            </a:r>
            <a:r>
              <a:rPr lang="en-US" sz="3200" b="1" spc="-65" dirty="0">
                <a:solidFill>
                  <a:srgbClr val="C55A11"/>
                </a:solidFill>
                <a:latin typeface="Times New Roman" panose="02020603050405020304" pitchFamily="18" charset="0"/>
                <a:cs typeface="Times New Roman" panose="02020603050405020304" pitchFamily="18" charset="0"/>
              </a:rPr>
              <a:t> </a:t>
            </a:r>
            <a:r>
              <a:rPr lang="en-US" sz="3200" b="1" dirty="0">
                <a:solidFill>
                  <a:srgbClr val="C55A11"/>
                </a:solidFill>
                <a:latin typeface="Times New Roman" panose="02020603050405020304" pitchFamily="18" charset="0"/>
                <a:cs typeface="Times New Roman" panose="02020603050405020304" pitchFamily="18" charset="0"/>
              </a:rPr>
              <a:t>import</a:t>
            </a:r>
            <a:r>
              <a:rPr lang="en-US" sz="3200" b="1" spc="-50" dirty="0">
                <a:solidFill>
                  <a:srgbClr val="C55A11"/>
                </a:solidFill>
                <a:latin typeface="Times New Roman" panose="02020603050405020304" pitchFamily="18" charset="0"/>
                <a:cs typeface="Times New Roman" panose="02020603050405020304" pitchFamily="18" charset="0"/>
              </a:rPr>
              <a:t> </a:t>
            </a:r>
            <a:r>
              <a:rPr lang="en-US" sz="3200" b="1" spc="-10" dirty="0">
                <a:solidFill>
                  <a:srgbClr val="C55A11"/>
                </a:solidFill>
                <a:latin typeface="Times New Roman" panose="02020603050405020304" pitchFamily="18" charset="0"/>
                <a:cs typeface="Times New Roman" panose="02020603050405020304" pitchFamily="18" charset="0"/>
              </a:rPr>
              <a:t>statement</a:t>
            </a:r>
            <a:endParaRPr lang="en-US" sz="3200" dirty="0">
              <a:latin typeface="Times New Roman" panose="02020603050405020304" pitchFamily="18" charset="0"/>
              <a:cs typeface="Times New Roman" panose="02020603050405020304" pitchFamily="18" charset="0"/>
            </a:endParaRPr>
          </a:p>
          <a:p>
            <a:pPr marL="12700" marR="5080" algn="just">
              <a:lnSpc>
                <a:spcPct val="100000"/>
              </a:lnSpc>
              <a:spcBef>
                <a:spcPts val="2880"/>
              </a:spcBef>
            </a:pPr>
            <a:r>
              <a:rPr lang="en-US" dirty="0">
                <a:latin typeface="Times New Roman" panose="02020603050405020304" pitchFamily="18" charset="0"/>
                <a:cs typeface="Times New Roman" panose="02020603050405020304" pitchFamily="18" charset="0"/>
              </a:rPr>
              <a:t>The</a:t>
            </a:r>
            <a:r>
              <a:rPr lang="en-US" spc="2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import</a:t>
            </a:r>
            <a:r>
              <a:rPr lang="en-US" spc="18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statement</a:t>
            </a:r>
            <a:r>
              <a:rPr lang="en-US" spc="19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a:t>
            </a:r>
            <a:r>
              <a:rPr lang="en-US" spc="22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used</a:t>
            </a:r>
            <a:r>
              <a:rPr lang="en-US" spc="19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a:t>
            </a:r>
            <a:r>
              <a:rPr lang="en-US" spc="200"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import</a:t>
            </a:r>
            <a:r>
              <a:rPr lang="en-US" spc="180"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all</a:t>
            </a:r>
            <a:r>
              <a:rPr lang="en-US" spc="190"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the</a:t>
            </a:r>
            <a:r>
              <a:rPr lang="en-US" spc="204"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functionality</a:t>
            </a:r>
            <a:r>
              <a:rPr lang="en-US" spc="204" dirty="0">
                <a:solidFill>
                  <a:srgbClr val="FF0000"/>
                </a:solidFill>
                <a:latin typeface="Times New Roman" panose="02020603050405020304" pitchFamily="18" charset="0"/>
                <a:cs typeface="Times New Roman" panose="02020603050405020304" pitchFamily="18" charset="0"/>
              </a:rPr>
              <a:t> </a:t>
            </a:r>
            <a:r>
              <a:rPr lang="en-US" spc="-25" dirty="0">
                <a:solidFill>
                  <a:srgbClr val="FF0000"/>
                </a:solidFill>
                <a:latin typeface="Times New Roman" panose="02020603050405020304" pitchFamily="18" charset="0"/>
                <a:cs typeface="Times New Roman" panose="02020603050405020304" pitchFamily="18" charset="0"/>
              </a:rPr>
              <a:t>of </a:t>
            </a:r>
            <a:r>
              <a:rPr lang="en-US" dirty="0">
                <a:solidFill>
                  <a:srgbClr val="FF0000"/>
                </a:solidFill>
                <a:latin typeface="Times New Roman" panose="02020603050405020304" pitchFamily="18" charset="0"/>
                <a:cs typeface="Times New Roman" panose="02020603050405020304" pitchFamily="18" charset="0"/>
              </a:rPr>
              <a:t>one</a:t>
            </a:r>
            <a:r>
              <a:rPr lang="en-US" spc="-15"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module into</a:t>
            </a:r>
            <a:r>
              <a:rPr lang="en-US" spc="-15"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another.</a:t>
            </a:r>
            <a:r>
              <a:rPr lang="en-US" dirty="0">
                <a:latin typeface="Times New Roman" panose="02020603050405020304" pitchFamily="18" charset="0"/>
                <a:cs typeface="Times New Roman" panose="02020603050405020304" pitchFamily="18" charset="0"/>
              </a:rPr>
              <a:t> Here,</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must</a:t>
            </a:r>
            <a:r>
              <a:rPr lang="en-US" spc="-1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notice</a:t>
            </a:r>
            <a:r>
              <a:rPr lang="en-US" spc="-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a:t>
            </a:r>
            <a:r>
              <a:rPr lang="en-US" spc="-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a:t>
            </a:r>
            <a:r>
              <a:rPr lang="en-US" spc="-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can</a:t>
            </a:r>
            <a:r>
              <a:rPr lang="en-US" spc="-10"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use </a:t>
            </a:r>
            <a:r>
              <a:rPr lang="en-US" dirty="0">
                <a:latin typeface="Times New Roman" panose="02020603050405020304" pitchFamily="18" charset="0"/>
                <a:cs typeface="Times New Roman" panose="02020603050405020304" pitchFamily="18" charset="0"/>
              </a:rPr>
              <a:t>the</a:t>
            </a:r>
            <a:r>
              <a:rPr lang="en-US" spc="-3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functionality</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a:t>
            </a:r>
            <a:r>
              <a:rPr lang="en-US" spc="-3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any</a:t>
            </a:r>
            <a:r>
              <a:rPr lang="en-US" spc="-2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python</a:t>
            </a:r>
            <a:r>
              <a:rPr lang="en-US" spc="-3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source</a:t>
            </a:r>
            <a:r>
              <a:rPr lang="en-US" spc="-2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file</a:t>
            </a:r>
            <a:r>
              <a:rPr lang="en-US" spc="-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by</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importing</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a:t>
            </a:r>
            <a:r>
              <a:rPr lang="en-US" spc="-30"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file </a:t>
            </a:r>
            <a:r>
              <a:rPr lang="en-US" dirty="0">
                <a:latin typeface="Times New Roman" panose="02020603050405020304" pitchFamily="18" charset="0"/>
                <a:cs typeface="Times New Roman" panose="02020603050405020304" pitchFamily="18" charset="0"/>
              </a:rPr>
              <a:t>as</a:t>
            </a:r>
            <a:r>
              <a:rPr lang="en-US" spc="-6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a:t>
            </a:r>
            <a:r>
              <a:rPr lang="en-US" spc="-55"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module</a:t>
            </a:r>
            <a:r>
              <a:rPr lang="en-US" spc="-50"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into</a:t>
            </a:r>
            <a:r>
              <a:rPr lang="en-US" spc="-40"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another</a:t>
            </a:r>
            <a:r>
              <a:rPr lang="en-US" spc="-60"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python</a:t>
            </a:r>
            <a:r>
              <a:rPr lang="en-US" spc="-50"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source</a:t>
            </a:r>
            <a:r>
              <a:rPr lang="en-US" spc="-50" dirty="0">
                <a:solidFill>
                  <a:srgbClr val="FF0000"/>
                </a:solidFill>
                <a:latin typeface="Times New Roman" panose="02020603050405020304" pitchFamily="18" charset="0"/>
                <a:cs typeface="Times New Roman" panose="02020603050405020304" pitchFamily="18" charset="0"/>
              </a:rPr>
              <a:t> </a:t>
            </a:r>
            <a:r>
              <a:rPr lang="en-US" spc="-10" dirty="0">
                <a:solidFill>
                  <a:srgbClr val="FF0000"/>
                </a:solidFill>
                <a:latin typeface="Times New Roman" panose="02020603050405020304" pitchFamily="18" charset="0"/>
                <a:cs typeface="Times New Roman" panose="02020603050405020304" pitchFamily="18" charset="0"/>
              </a:rPr>
              <a:t>file.</a:t>
            </a:r>
            <a:endParaRPr lang="en-US"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521432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2700" marR="5080" algn="just">
              <a:lnSpc>
                <a:spcPct val="100000"/>
              </a:lnSpc>
              <a:spcBef>
                <a:spcPts val="100"/>
              </a:spcBef>
            </a:pPr>
            <a:r>
              <a:rPr lang="en-US" dirty="0">
                <a:latin typeface="Times New Roman" panose="02020603050405020304" pitchFamily="18" charset="0"/>
                <a:cs typeface="Times New Roman" panose="02020603050405020304" pitchFamily="18" charset="0"/>
              </a:rPr>
              <a:t>We  can  </a:t>
            </a:r>
            <a:r>
              <a:rPr lang="en-US" dirty="0">
                <a:solidFill>
                  <a:srgbClr val="FF0000"/>
                </a:solidFill>
                <a:latin typeface="Times New Roman" panose="02020603050405020304" pitchFamily="18" charset="0"/>
                <a:cs typeface="Times New Roman" panose="02020603050405020304" pitchFamily="18" charset="0"/>
              </a:rPr>
              <a:t>import  multiple  modules  with  a  single  import statement</a:t>
            </a:r>
            <a:r>
              <a:rPr lang="en-US" dirty="0">
                <a:latin typeface="Times New Roman" panose="02020603050405020304" pitchFamily="18" charset="0"/>
                <a:cs typeface="Times New Roman" panose="02020603050405020304" pitchFamily="18" charset="0"/>
              </a:rPr>
              <a:t>,  but  a  module  is  loaded  once  regardless  of  the number of times, it has been imported into our file.</a:t>
            </a:r>
          </a:p>
          <a:p>
            <a:pPr marL="12700" algn="just">
              <a:lnSpc>
                <a:spcPct val="100000"/>
              </a:lnSpc>
              <a:spcBef>
                <a:spcPts val="2880"/>
              </a:spcBef>
            </a:pPr>
            <a:r>
              <a:rPr lang="en-US" dirty="0">
                <a:latin typeface="Times New Roman" panose="02020603050405020304" pitchFamily="18" charset="0"/>
                <a:cs typeface="Times New Roman" panose="02020603050405020304" pitchFamily="18" charset="0"/>
              </a:rPr>
              <a:t>The syntax to use the import statement is given below.</a:t>
            </a:r>
          </a:p>
          <a:p>
            <a:endParaRPr lang="en-US" dirty="0"/>
          </a:p>
        </p:txBody>
      </p:sp>
      <p:sp>
        <p:nvSpPr>
          <p:cNvPr id="4" name="object 4"/>
          <p:cNvSpPr txBox="1"/>
          <p:nvPr/>
        </p:nvSpPr>
        <p:spPr>
          <a:xfrm>
            <a:off x="702310" y="4775236"/>
            <a:ext cx="10787380" cy="759460"/>
          </a:xfrm>
          <a:prstGeom prst="rect">
            <a:avLst/>
          </a:prstGeom>
          <a:solidFill>
            <a:srgbClr val="FFFFFF"/>
          </a:solidFill>
          <a:ln w="38100">
            <a:solidFill>
              <a:srgbClr val="F4B083"/>
            </a:solidFill>
          </a:ln>
        </p:spPr>
        <p:txBody>
          <a:bodyPr vert="horz" wrap="square" lIns="0" tIns="198755" rIns="0" bIns="0" rtlCol="0">
            <a:spAutoFit/>
          </a:bodyPr>
          <a:lstStyle/>
          <a:p>
            <a:pPr marL="320040">
              <a:lnSpc>
                <a:spcPct val="100000"/>
              </a:lnSpc>
              <a:spcBef>
                <a:spcPts val="1565"/>
              </a:spcBef>
            </a:pPr>
            <a:r>
              <a:rPr sz="2400" b="1" dirty="0">
                <a:solidFill>
                  <a:srgbClr val="767070"/>
                </a:solidFill>
                <a:latin typeface="Verdana"/>
                <a:cs typeface="Verdana"/>
              </a:rPr>
              <a:t>import</a:t>
            </a:r>
            <a:r>
              <a:rPr sz="2400" b="1" spc="-95" dirty="0">
                <a:solidFill>
                  <a:srgbClr val="767070"/>
                </a:solidFill>
                <a:latin typeface="Verdana"/>
                <a:cs typeface="Verdana"/>
              </a:rPr>
              <a:t> </a:t>
            </a:r>
            <a:r>
              <a:rPr sz="2400" b="1" spc="-10" dirty="0">
                <a:solidFill>
                  <a:srgbClr val="767070"/>
                </a:solidFill>
                <a:latin typeface="Verdana"/>
                <a:cs typeface="Verdana"/>
              </a:rPr>
              <a:t>module1,module2,........</a:t>
            </a:r>
            <a:r>
              <a:rPr sz="2400" b="1" spc="-70" dirty="0">
                <a:solidFill>
                  <a:srgbClr val="767070"/>
                </a:solidFill>
                <a:latin typeface="Verdana"/>
                <a:cs typeface="Verdana"/>
              </a:rPr>
              <a:t> </a:t>
            </a:r>
            <a:r>
              <a:rPr sz="2400" b="1" dirty="0">
                <a:solidFill>
                  <a:srgbClr val="767070"/>
                </a:solidFill>
                <a:latin typeface="Verdana"/>
                <a:cs typeface="Verdana"/>
              </a:rPr>
              <a:t>module</a:t>
            </a:r>
            <a:r>
              <a:rPr sz="2400" b="1" spc="-85" dirty="0">
                <a:solidFill>
                  <a:srgbClr val="767070"/>
                </a:solidFill>
                <a:latin typeface="Verdana"/>
                <a:cs typeface="Verdana"/>
              </a:rPr>
              <a:t> </a:t>
            </a:r>
            <a:r>
              <a:rPr sz="2400" b="1" spc="-50" dirty="0">
                <a:solidFill>
                  <a:srgbClr val="767070"/>
                </a:solidFill>
                <a:latin typeface="Verdana"/>
                <a:cs typeface="Verdana"/>
              </a:rPr>
              <a:t>n</a:t>
            </a:r>
            <a:endParaRPr sz="2400" dirty="0">
              <a:latin typeface="Verdana"/>
              <a:cs typeface="Verdana"/>
            </a:endParaRPr>
          </a:p>
        </p:txBody>
      </p:sp>
    </p:spTree>
    <p:extLst>
      <p:ext uri="{BB962C8B-B14F-4D97-AF65-F5344CB8AC3E}">
        <p14:creationId xmlns:p14="http://schemas.microsoft.com/office/powerpoint/2010/main" val="1849789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 dirty="0"/>
              <a:t>Example:</a:t>
            </a:r>
            <a:endParaRPr lang="en-US" dirty="0"/>
          </a:p>
        </p:txBody>
      </p:sp>
      <p:sp>
        <p:nvSpPr>
          <p:cNvPr id="6" name="object 4"/>
          <p:cNvSpPr txBox="1">
            <a:spLocks noGrp="1"/>
          </p:cNvSpPr>
          <p:nvPr>
            <p:ph idx="1"/>
          </p:nvPr>
        </p:nvSpPr>
        <p:spPr>
          <a:xfrm>
            <a:off x="2112917" y="1433739"/>
            <a:ext cx="9486900" cy="1863331"/>
          </a:xfrm>
          <a:prstGeom prst="rect">
            <a:avLst/>
          </a:prstGeom>
          <a:solidFill>
            <a:srgbClr val="FFFFFF"/>
          </a:solidFill>
          <a:ln w="38100">
            <a:solidFill>
              <a:srgbClr val="8FAADC"/>
            </a:solidFill>
          </a:ln>
        </p:spPr>
        <p:txBody>
          <a:bodyPr vert="horz" wrap="square" lIns="0" tIns="255270" rIns="0" bIns="0" rtlCol="0">
            <a:spAutoFit/>
          </a:bodyPr>
          <a:lstStyle/>
          <a:p>
            <a:pPr marL="354965">
              <a:lnSpc>
                <a:spcPct val="100000"/>
              </a:lnSpc>
              <a:spcBef>
                <a:spcPts val="2010"/>
              </a:spcBef>
            </a:pPr>
            <a:r>
              <a:rPr sz="2400" b="1" dirty="0">
                <a:solidFill>
                  <a:srgbClr val="767070"/>
                </a:solidFill>
                <a:latin typeface="Verdana"/>
                <a:cs typeface="Verdana"/>
              </a:rPr>
              <a:t>import</a:t>
            </a:r>
            <a:r>
              <a:rPr sz="2400" b="1" spc="-10" dirty="0">
                <a:solidFill>
                  <a:srgbClr val="767070"/>
                </a:solidFill>
                <a:latin typeface="Verdana"/>
                <a:cs typeface="Verdana"/>
              </a:rPr>
              <a:t> file;</a:t>
            </a:r>
            <a:endParaRPr sz="2400" dirty="0">
              <a:latin typeface="Verdana"/>
              <a:cs typeface="Verdana"/>
            </a:endParaRPr>
          </a:p>
          <a:p>
            <a:pPr marL="354965" marR="4604385">
              <a:lnSpc>
                <a:spcPct val="100000"/>
              </a:lnSpc>
            </a:pPr>
            <a:r>
              <a:rPr sz="2400" b="1" dirty="0">
                <a:solidFill>
                  <a:srgbClr val="767070"/>
                </a:solidFill>
                <a:latin typeface="Verdana"/>
                <a:cs typeface="Verdana"/>
              </a:rPr>
              <a:t>name</a:t>
            </a:r>
            <a:r>
              <a:rPr sz="2400" b="1" spc="-40" dirty="0">
                <a:solidFill>
                  <a:srgbClr val="767070"/>
                </a:solidFill>
                <a:latin typeface="Verdana"/>
                <a:cs typeface="Verdana"/>
              </a:rPr>
              <a:t> </a:t>
            </a:r>
            <a:r>
              <a:rPr sz="2400" b="1" dirty="0">
                <a:solidFill>
                  <a:srgbClr val="767070"/>
                </a:solidFill>
                <a:latin typeface="Verdana"/>
                <a:cs typeface="Verdana"/>
              </a:rPr>
              <a:t>=</a:t>
            </a:r>
            <a:r>
              <a:rPr sz="2400" b="1" spc="-40" dirty="0">
                <a:solidFill>
                  <a:srgbClr val="767070"/>
                </a:solidFill>
                <a:latin typeface="Verdana"/>
                <a:cs typeface="Verdana"/>
              </a:rPr>
              <a:t> </a:t>
            </a:r>
            <a:r>
              <a:rPr sz="2400" b="1" dirty="0">
                <a:solidFill>
                  <a:srgbClr val="767070"/>
                </a:solidFill>
                <a:latin typeface="Verdana"/>
                <a:cs typeface="Verdana"/>
              </a:rPr>
              <a:t>input("Enter</a:t>
            </a:r>
            <a:r>
              <a:rPr sz="2400" b="1" spc="-25" dirty="0">
                <a:solidFill>
                  <a:srgbClr val="767070"/>
                </a:solidFill>
                <a:latin typeface="Verdana"/>
                <a:cs typeface="Verdana"/>
              </a:rPr>
              <a:t> </a:t>
            </a:r>
            <a:r>
              <a:rPr sz="2400" b="1" dirty="0">
                <a:solidFill>
                  <a:srgbClr val="767070"/>
                </a:solidFill>
                <a:latin typeface="Verdana"/>
                <a:cs typeface="Verdana"/>
              </a:rPr>
              <a:t>the</a:t>
            </a:r>
            <a:r>
              <a:rPr sz="2400" b="1" spc="-35" dirty="0">
                <a:solidFill>
                  <a:srgbClr val="767070"/>
                </a:solidFill>
                <a:latin typeface="Verdana"/>
                <a:cs typeface="Verdana"/>
              </a:rPr>
              <a:t> </a:t>
            </a:r>
            <a:r>
              <a:rPr sz="2400" b="1" spc="-10" dirty="0">
                <a:solidFill>
                  <a:srgbClr val="767070"/>
                </a:solidFill>
                <a:latin typeface="Verdana"/>
                <a:cs typeface="Verdana"/>
              </a:rPr>
              <a:t>name?") file.displayMsg(name)</a:t>
            </a:r>
            <a:endParaRPr sz="2400" dirty="0">
              <a:latin typeface="Verdana"/>
              <a:cs typeface="Verdana"/>
            </a:endParaRPr>
          </a:p>
        </p:txBody>
      </p:sp>
      <p:sp>
        <p:nvSpPr>
          <p:cNvPr id="7" name="object 5"/>
          <p:cNvSpPr txBox="1"/>
          <p:nvPr/>
        </p:nvSpPr>
        <p:spPr>
          <a:xfrm>
            <a:off x="781304" y="3949649"/>
            <a:ext cx="3658870" cy="145669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C55A11"/>
                </a:solidFill>
                <a:latin typeface="Verdana"/>
                <a:cs typeface="Verdana"/>
              </a:rPr>
              <a:t>Output:</a:t>
            </a:r>
            <a:endParaRPr sz="2800" dirty="0">
              <a:latin typeface="Verdana"/>
              <a:cs typeface="Verdana"/>
            </a:endParaRPr>
          </a:p>
          <a:p>
            <a:pPr marL="12700">
              <a:lnSpc>
                <a:spcPct val="100000"/>
              </a:lnSpc>
              <a:spcBef>
                <a:spcPts val="2150"/>
              </a:spcBef>
            </a:pPr>
            <a:r>
              <a:rPr sz="2400" b="1" dirty="0">
                <a:solidFill>
                  <a:srgbClr val="2E5496"/>
                </a:solidFill>
                <a:latin typeface="Verdana"/>
                <a:cs typeface="Verdana"/>
              </a:rPr>
              <a:t>Enter</a:t>
            </a:r>
            <a:r>
              <a:rPr sz="2400" b="1" spc="-30" dirty="0">
                <a:solidFill>
                  <a:srgbClr val="2E5496"/>
                </a:solidFill>
                <a:latin typeface="Verdana"/>
                <a:cs typeface="Verdana"/>
              </a:rPr>
              <a:t> </a:t>
            </a:r>
            <a:r>
              <a:rPr sz="2400" b="1" dirty="0">
                <a:solidFill>
                  <a:srgbClr val="2E5496"/>
                </a:solidFill>
                <a:latin typeface="Verdana"/>
                <a:cs typeface="Verdana"/>
              </a:rPr>
              <a:t>the</a:t>
            </a:r>
            <a:r>
              <a:rPr sz="2400" b="1" spc="-10" dirty="0">
                <a:solidFill>
                  <a:srgbClr val="2E5496"/>
                </a:solidFill>
                <a:latin typeface="Verdana"/>
                <a:cs typeface="Verdana"/>
              </a:rPr>
              <a:t> name?John</a:t>
            </a:r>
            <a:endParaRPr sz="2400" dirty="0">
              <a:latin typeface="Verdana"/>
              <a:cs typeface="Verdana"/>
            </a:endParaRPr>
          </a:p>
          <a:p>
            <a:pPr marL="12700">
              <a:lnSpc>
                <a:spcPct val="100000"/>
              </a:lnSpc>
            </a:pPr>
            <a:r>
              <a:rPr sz="2400" b="1" dirty="0">
                <a:solidFill>
                  <a:srgbClr val="2E5496"/>
                </a:solidFill>
                <a:latin typeface="Verdana"/>
                <a:cs typeface="Verdana"/>
              </a:rPr>
              <a:t>Hi</a:t>
            </a:r>
            <a:r>
              <a:rPr sz="2400" b="1" spc="-25" dirty="0">
                <a:solidFill>
                  <a:srgbClr val="2E5496"/>
                </a:solidFill>
                <a:latin typeface="Verdana"/>
                <a:cs typeface="Verdana"/>
              </a:rPr>
              <a:t> </a:t>
            </a:r>
            <a:r>
              <a:rPr sz="2400" b="1" spc="-20" dirty="0">
                <a:solidFill>
                  <a:srgbClr val="2E5496"/>
                </a:solidFill>
                <a:latin typeface="Verdana"/>
                <a:cs typeface="Verdana"/>
              </a:rPr>
              <a:t>John</a:t>
            </a:r>
            <a:endParaRPr sz="2400" dirty="0">
              <a:latin typeface="Verdana"/>
              <a:cs typeface="Verdana"/>
            </a:endParaRPr>
          </a:p>
        </p:txBody>
      </p:sp>
    </p:spTree>
    <p:extLst>
      <p:ext uri="{BB962C8B-B14F-4D97-AF65-F5344CB8AC3E}">
        <p14:creationId xmlns:p14="http://schemas.microsoft.com/office/powerpoint/2010/main" val="16177039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a:t>
            </a:r>
            <a:r>
              <a:rPr lang="en-US" spc="-60" dirty="0"/>
              <a:t> </a:t>
            </a:r>
            <a:r>
              <a:rPr lang="en-US" spc="-25" dirty="0"/>
              <a:t>from-</a:t>
            </a:r>
            <a:r>
              <a:rPr lang="en-US" dirty="0"/>
              <a:t>import</a:t>
            </a:r>
            <a:r>
              <a:rPr lang="en-US" spc="-40" dirty="0"/>
              <a:t> </a:t>
            </a:r>
            <a:r>
              <a:rPr lang="en-US" spc="-10" dirty="0"/>
              <a:t>statement</a:t>
            </a:r>
            <a:endParaRPr lang="en-US" dirty="0"/>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Instead</a:t>
            </a:r>
            <a:r>
              <a:rPr lang="en-US" spc="509"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a:t>
            </a:r>
            <a:r>
              <a:rPr lang="en-US" spc="509"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importing</a:t>
            </a:r>
            <a:r>
              <a:rPr lang="en-US" spc="52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a:t>
            </a:r>
            <a:r>
              <a:rPr lang="en-US" spc="52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whole</a:t>
            </a:r>
            <a:r>
              <a:rPr lang="en-US" spc="52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module</a:t>
            </a:r>
            <a:r>
              <a:rPr lang="en-US" spc="52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into</a:t>
            </a:r>
            <a:r>
              <a:rPr lang="en-US" spc="49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a:t>
            </a:r>
            <a:r>
              <a:rPr lang="en-US" spc="520"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namespace, </a:t>
            </a:r>
            <a:r>
              <a:rPr lang="en-US" dirty="0">
                <a:latin typeface="Times New Roman" panose="02020603050405020304" pitchFamily="18" charset="0"/>
                <a:cs typeface="Times New Roman" panose="02020603050405020304" pitchFamily="18" charset="0"/>
              </a:rPr>
              <a:t>python</a:t>
            </a:r>
            <a:r>
              <a:rPr lang="en-US" spc="114"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provides</a:t>
            </a:r>
            <a:r>
              <a:rPr lang="en-US" spc="114"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a:t>
            </a:r>
            <a:r>
              <a:rPr lang="en-US" spc="12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flexibility</a:t>
            </a:r>
            <a:r>
              <a:rPr lang="en-US" spc="114"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a:t>
            </a:r>
            <a:r>
              <a:rPr lang="en-US" spc="114"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import</a:t>
            </a:r>
            <a:r>
              <a:rPr lang="en-US" spc="114"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only</a:t>
            </a:r>
            <a:r>
              <a:rPr lang="en-US" spc="120"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the</a:t>
            </a:r>
            <a:r>
              <a:rPr lang="en-US" spc="120" dirty="0">
                <a:solidFill>
                  <a:srgbClr val="FF0000"/>
                </a:solidFill>
                <a:latin typeface="Times New Roman" panose="02020603050405020304" pitchFamily="18" charset="0"/>
                <a:cs typeface="Times New Roman" panose="02020603050405020304" pitchFamily="18" charset="0"/>
              </a:rPr>
              <a:t>  </a:t>
            </a:r>
            <a:r>
              <a:rPr lang="en-US" spc="-10" dirty="0">
                <a:solidFill>
                  <a:srgbClr val="FF0000"/>
                </a:solidFill>
                <a:latin typeface="Times New Roman" panose="02020603050405020304" pitchFamily="18" charset="0"/>
                <a:cs typeface="Times New Roman" panose="02020603050405020304" pitchFamily="18" charset="0"/>
              </a:rPr>
              <a:t>specific </a:t>
            </a:r>
            <a:r>
              <a:rPr lang="en-US" dirty="0">
                <a:solidFill>
                  <a:srgbClr val="FF0000"/>
                </a:solidFill>
                <a:latin typeface="Times New Roman" panose="02020603050405020304" pitchFamily="18" charset="0"/>
                <a:cs typeface="Times New Roman" panose="02020603050405020304" pitchFamily="18" charset="0"/>
              </a:rPr>
              <a:t>attributes</a:t>
            </a:r>
            <a:r>
              <a:rPr lang="en-US" spc="5"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a module.</a:t>
            </a:r>
            <a:r>
              <a:rPr lang="en-US" spc="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can be</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done</a:t>
            </a:r>
            <a:r>
              <a:rPr lang="en-US" spc="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by using</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from? </a:t>
            </a:r>
            <a:r>
              <a:rPr lang="en-US" spc="-10" dirty="0">
                <a:latin typeface="Times New Roman" panose="02020603050405020304" pitchFamily="18" charset="0"/>
                <a:cs typeface="Times New Roman" panose="02020603050405020304" pitchFamily="18" charset="0"/>
              </a:rPr>
              <a:t>import </a:t>
            </a:r>
            <a:r>
              <a:rPr lang="en-US" dirty="0">
                <a:latin typeface="Times New Roman" panose="02020603050405020304" pitchFamily="18" charset="0"/>
                <a:cs typeface="Times New Roman" panose="02020603050405020304" pitchFamily="18" charset="0"/>
              </a:rPr>
              <a:t>statement.</a:t>
            </a:r>
            <a:r>
              <a:rPr lang="en-US" spc="-5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syntax</a:t>
            </a:r>
            <a:r>
              <a:rPr lang="en-US" spc="-5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a:t>
            </a:r>
            <a:r>
              <a:rPr lang="en-US" spc="-5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use</a:t>
            </a:r>
            <a:r>
              <a:rPr lang="en-US" spc="-5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a:t>
            </a:r>
            <a:r>
              <a:rPr lang="en-US" spc="-50"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from-</a:t>
            </a:r>
            <a:r>
              <a:rPr lang="en-US" dirty="0">
                <a:latin typeface="Times New Roman" panose="02020603050405020304" pitchFamily="18" charset="0"/>
                <a:cs typeface="Times New Roman" panose="02020603050405020304" pitchFamily="18" charset="0"/>
              </a:rPr>
              <a:t>import</a:t>
            </a:r>
            <a:r>
              <a:rPr lang="en-US" spc="-4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statement</a:t>
            </a:r>
            <a:r>
              <a:rPr lang="en-US" spc="-55"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given</a:t>
            </a:r>
            <a:r>
              <a:rPr lang="en-US" spc="-80"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below.</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object 5"/>
          <p:cNvSpPr txBox="1"/>
          <p:nvPr/>
        </p:nvSpPr>
        <p:spPr>
          <a:xfrm>
            <a:off x="703326" y="3963161"/>
            <a:ext cx="10787380" cy="759460"/>
          </a:xfrm>
          <a:prstGeom prst="rect">
            <a:avLst/>
          </a:prstGeom>
          <a:solidFill>
            <a:srgbClr val="FFFFFF"/>
          </a:solidFill>
          <a:ln w="38100">
            <a:solidFill>
              <a:srgbClr val="BEBEBE"/>
            </a:solidFill>
          </a:ln>
        </p:spPr>
        <p:txBody>
          <a:bodyPr vert="horz" wrap="square" lIns="0" tIns="207010" rIns="0" bIns="0" rtlCol="0">
            <a:spAutoFit/>
          </a:bodyPr>
          <a:lstStyle/>
          <a:p>
            <a:pPr marL="149860">
              <a:lnSpc>
                <a:spcPct val="100000"/>
              </a:lnSpc>
              <a:spcBef>
                <a:spcPts val="1630"/>
              </a:spcBef>
            </a:pPr>
            <a:r>
              <a:rPr sz="2200" b="1" dirty="0">
                <a:solidFill>
                  <a:srgbClr val="767070"/>
                </a:solidFill>
                <a:latin typeface="Verdana"/>
                <a:cs typeface="Verdana"/>
              </a:rPr>
              <a:t>from</a:t>
            </a:r>
            <a:r>
              <a:rPr sz="2200" b="1" spc="-75" dirty="0">
                <a:solidFill>
                  <a:srgbClr val="767070"/>
                </a:solidFill>
                <a:latin typeface="Verdana"/>
                <a:cs typeface="Verdana"/>
              </a:rPr>
              <a:t> </a:t>
            </a:r>
            <a:r>
              <a:rPr sz="2200" b="1" dirty="0">
                <a:solidFill>
                  <a:srgbClr val="767070"/>
                </a:solidFill>
                <a:latin typeface="Verdana"/>
                <a:cs typeface="Verdana"/>
              </a:rPr>
              <a:t>&lt;</a:t>
            </a:r>
            <a:r>
              <a:rPr sz="2200" b="1" spc="-70" dirty="0">
                <a:solidFill>
                  <a:srgbClr val="767070"/>
                </a:solidFill>
                <a:latin typeface="Verdana"/>
                <a:cs typeface="Verdana"/>
              </a:rPr>
              <a:t> </a:t>
            </a:r>
            <a:r>
              <a:rPr sz="2200" b="1" spc="-20" dirty="0">
                <a:solidFill>
                  <a:srgbClr val="767070"/>
                </a:solidFill>
                <a:latin typeface="Verdana"/>
                <a:cs typeface="Verdana"/>
              </a:rPr>
              <a:t>module-</a:t>
            </a:r>
            <a:r>
              <a:rPr sz="2200" b="1" dirty="0">
                <a:solidFill>
                  <a:srgbClr val="767070"/>
                </a:solidFill>
                <a:latin typeface="Verdana"/>
                <a:cs typeface="Verdana"/>
              </a:rPr>
              <a:t>name&gt;</a:t>
            </a:r>
            <a:r>
              <a:rPr sz="2200" b="1" spc="-65" dirty="0">
                <a:solidFill>
                  <a:srgbClr val="767070"/>
                </a:solidFill>
                <a:latin typeface="Verdana"/>
                <a:cs typeface="Verdana"/>
              </a:rPr>
              <a:t> </a:t>
            </a:r>
            <a:r>
              <a:rPr sz="2200" b="1" dirty="0">
                <a:solidFill>
                  <a:srgbClr val="767070"/>
                </a:solidFill>
                <a:latin typeface="Verdana"/>
                <a:cs typeface="Verdana"/>
              </a:rPr>
              <a:t>import</a:t>
            </a:r>
            <a:r>
              <a:rPr sz="2200" b="1" spc="-85" dirty="0">
                <a:solidFill>
                  <a:srgbClr val="767070"/>
                </a:solidFill>
                <a:latin typeface="Verdana"/>
                <a:cs typeface="Verdana"/>
              </a:rPr>
              <a:t> </a:t>
            </a:r>
            <a:r>
              <a:rPr sz="2200" b="1" dirty="0">
                <a:solidFill>
                  <a:srgbClr val="767070"/>
                </a:solidFill>
                <a:latin typeface="Verdana"/>
                <a:cs typeface="Verdana"/>
              </a:rPr>
              <a:t>&lt;name</a:t>
            </a:r>
            <a:r>
              <a:rPr sz="2200" b="1" spc="-55" dirty="0">
                <a:solidFill>
                  <a:srgbClr val="767070"/>
                </a:solidFill>
                <a:latin typeface="Verdana"/>
                <a:cs typeface="Verdana"/>
              </a:rPr>
              <a:t> </a:t>
            </a:r>
            <a:r>
              <a:rPr sz="2200" b="1" dirty="0">
                <a:solidFill>
                  <a:srgbClr val="767070"/>
                </a:solidFill>
                <a:latin typeface="Verdana"/>
                <a:cs typeface="Verdana"/>
              </a:rPr>
              <a:t>1&gt;,</a:t>
            </a:r>
            <a:r>
              <a:rPr sz="2200" b="1" spc="-55" dirty="0">
                <a:solidFill>
                  <a:srgbClr val="767070"/>
                </a:solidFill>
                <a:latin typeface="Verdana"/>
                <a:cs typeface="Verdana"/>
              </a:rPr>
              <a:t> </a:t>
            </a:r>
            <a:r>
              <a:rPr sz="2200" b="1" dirty="0">
                <a:solidFill>
                  <a:srgbClr val="767070"/>
                </a:solidFill>
                <a:latin typeface="Verdana"/>
                <a:cs typeface="Verdana"/>
              </a:rPr>
              <a:t>&lt;name</a:t>
            </a:r>
            <a:r>
              <a:rPr sz="2200" b="1" spc="-60" dirty="0">
                <a:solidFill>
                  <a:srgbClr val="767070"/>
                </a:solidFill>
                <a:latin typeface="Verdana"/>
                <a:cs typeface="Verdana"/>
              </a:rPr>
              <a:t> </a:t>
            </a:r>
            <a:r>
              <a:rPr sz="2200" b="1" dirty="0">
                <a:solidFill>
                  <a:srgbClr val="767070"/>
                </a:solidFill>
                <a:latin typeface="Verdana"/>
                <a:cs typeface="Verdana"/>
              </a:rPr>
              <a:t>2&gt;..,&lt;name</a:t>
            </a:r>
            <a:r>
              <a:rPr sz="2200" b="1" spc="-20" dirty="0">
                <a:solidFill>
                  <a:srgbClr val="767070"/>
                </a:solidFill>
                <a:latin typeface="Verdana"/>
                <a:cs typeface="Verdana"/>
              </a:rPr>
              <a:t> </a:t>
            </a:r>
            <a:r>
              <a:rPr sz="2200" b="1" spc="-25" dirty="0">
                <a:solidFill>
                  <a:srgbClr val="767070"/>
                </a:solidFill>
                <a:latin typeface="Verdana"/>
                <a:cs typeface="Verdana"/>
              </a:rPr>
              <a:t>n&gt;</a:t>
            </a:r>
            <a:endParaRPr sz="2200" dirty="0">
              <a:latin typeface="Verdana"/>
              <a:cs typeface="Verdana"/>
            </a:endParaRPr>
          </a:p>
        </p:txBody>
      </p:sp>
    </p:spTree>
    <p:extLst>
      <p:ext uri="{BB962C8B-B14F-4D97-AF65-F5344CB8AC3E}">
        <p14:creationId xmlns:p14="http://schemas.microsoft.com/office/powerpoint/2010/main" val="21268988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a:spLocks noGrp="1"/>
          </p:cNvSpPr>
          <p:nvPr>
            <p:ph type="title"/>
          </p:nvPr>
        </p:nvSpPr>
        <p:spPr>
          <a:prstGeom prst="rect">
            <a:avLst/>
          </a:prstGeom>
        </p:spPr>
        <p:txBody>
          <a:bodyPr vert="horz" wrap="square" lIns="0" tIns="12065" rIns="0" bIns="0" rtlCol="0">
            <a:spAutoFit/>
          </a:bodyPr>
          <a:lstStyle>
            <a:lvl1pPr>
              <a:defRPr sz="2800" b="1" i="0">
                <a:solidFill>
                  <a:srgbClr val="C55A11"/>
                </a:solidFill>
                <a:latin typeface="Verdana"/>
                <a:ea typeface="+mj-ea"/>
                <a:cs typeface="Verdana"/>
              </a:defRPr>
            </a:lvl1pPr>
          </a:lstStyle>
          <a:p>
            <a:pPr marL="12700">
              <a:spcBef>
                <a:spcPts val="95"/>
              </a:spcBef>
            </a:pPr>
            <a:r>
              <a:rPr lang="en-US" spc="-10" smtClean="0"/>
              <a:t>calculation.py:</a:t>
            </a:r>
            <a:endParaRPr lang="en-US" spc="-10" dirty="0"/>
          </a:p>
        </p:txBody>
      </p:sp>
      <p:sp>
        <p:nvSpPr>
          <p:cNvPr id="5" name="object 4"/>
          <p:cNvSpPr txBox="1">
            <a:spLocks noGrp="1"/>
          </p:cNvSpPr>
          <p:nvPr>
            <p:ph idx="1"/>
          </p:nvPr>
        </p:nvSpPr>
        <p:spPr>
          <a:xfrm>
            <a:off x="838199" y="1825625"/>
            <a:ext cx="11767457" cy="2993768"/>
          </a:xfrm>
          <a:prstGeom prst="rect">
            <a:avLst/>
          </a:prstGeom>
          <a:solidFill>
            <a:srgbClr val="FFFFFF"/>
          </a:solidFill>
          <a:ln w="38100">
            <a:solidFill>
              <a:srgbClr val="BCD6ED"/>
            </a:solidFill>
          </a:ln>
        </p:spPr>
        <p:txBody>
          <a:bodyPr vert="horz" wrap="square" lIns="0" tIns="145415" rIns="0" bIns="0" rtlCol="0">
            <a:spAutoFit/>
          </a:bodyPr>
          <a:lstStyle/>
          <a:p>
            <a:pPr marL="474345">
              <a:lnSpc>
                <a:spcPct val="100000"/>
              </a:lnSpc>
              <a:spcBef>
                <a:spcPts val="1145"/>
              </a:spcBef>
            </a:pPr>
            <a:r>
              <a:rPr sz="2400" b="1" dirty="0">
                <a:solidFill>
                  <a:srgbClr val="BE9000"/>
                </a:solidFill>
                <a:latin typeface="Verdana"/>
                <a:cs typeface="Verdana"/>
              </a:rPr>
              <a:t>#place</a:t>
            </a:r>
            <a:r>
              <a:rPr sz="2400" b="1" spc="-30" dirty="0">
                <a:solidFill>
                  <a:srgbClr val="BE9000"/>
                </a:solidFill>
                <a:latin typeface="Verdana"/>
                <a:cs typeface="Verdana"/>
              </a:rPr>
              <a:t> </a:t>
            </a:r>
            <a:r>
              <a:rPr sz="2400" b="1" dirty="0">
                <a:solidFill>
                  <a:srgbClr val="BE9000"/>
                </a:solidFill>
                <a:latin typeface="Verdana"/>
                <a:cs typeface="Verdana"/>
              </a:rPr>
              <a:t>the</a:t>
            </a:r>
            <a:r>
              <a:rPr sz="2400" b="1" spc="-25" dirty="0">
                <a:solidFill>
                  <a:srgbClr val="BE9000"/>
                </a:solidFill>
                <a:latin typeface="Verdana"/>
                <a:cs typeface="Verdana"/>
              </a:rPr>
              <a:t> </a:t>
            </a:r>
            <a:r>
              <a:rPr sz="2400" b="1" dirty="0">
                <a:solidFill>
                  <a:srgbClr val="BE9000"/>
                </a:solidFill>
                <a:latin typeface="Verdana"/>
                <a:cs typeface="Verdana"/>
              </a:rPr>
              <a:t>code</a:t>
            </a:r>
            <a:r>
              <a:rPr sz="2400" b="1" spc="-30" dirty="0">
                <a:solidFill>
                  <a:srgbClr val="BE9000"/>
                </a:solidFill>
                <a:latin typeface="Verdana"/>
                <a:cs typeface="Verdana"/>
              </a:rPr>
              <a:t> </a:t>
            </a:r>
            <a:r>
              <a:rPr sz="2400" b="1" dirty="0">
                <a:solidFill>
                  <a:srgbClr val="BE9000"/>
                </a:solidFill>
                <a:latin typeface="Verdana"/>
                <a:cs typeface="Verdana"/>
              </a:rPr>
              <a:t>in</a:t>
            </a:r>
            <a:r>
              <a:rPr sz="2400" b="1" spc="-20" dirty="0">
                <a:solidFill>
                  <a:srgbClr val="BE9000"/>
                </a:solidFill>
                <a:latin typeface="Verdana"/>
                <a:cs typeface="Verdana"/>
              </a:rPr>
              <a:t> </a:t>
            </a:r>
            <a:r>
              <a:rPr sz="2400" b="1" dirty="0">
                <a:solidFill>
                  <a:srgbClr val="BE9000"/>
                </a:solidFill>
                <a:latin typeface="Verdana"/>
                <a:cs typeface="Verdana"/>
              </a:rPr>
              <a:t>the</a:t>
            </a:r>
            <a:r>
              <a:rPr sz="2400" b="1" spc="-35" dirty="0">
                <a:solidFill>
                  <a:srgbClr val="BE9000"/>
                </a:solidFill>
                <a:latin typeface="Verdana"/>
                <a:cs typeface="Verdana"/>
              </a:rPr>
              <a:t> </a:t>
            </a:r>
            <a:r>
              <a:rPr sz="2400" b="1" spc="-10" dirty="0">
                <a:solidFill>
                  <a:srgbClr val="BE9000"/>
                </a:solidFill>
                <a:latin typeface="Verdana"/>
                <a:cs typeface="Verdana"/>
              </a:rPr>
              <a:t>calculation.py</a:t>
            </a:r>
            <a:endParaRPr sz="2400" dirty="0">
              <a:latin typeface="Verdana"/>
              <a:cs typeface="Verdana"/>
            </a:endParaRPr>
          </a:p>
          <a:p>
            <a:pPr marL="893444" marR="6995159" indent="-419734">
              <a:lnSpc>
                <a:spcPct val="100000"/>
              </a:lnSpc>
            </a:pPr>
            <a:r>
              <a:rPr sz="2400" b="1" dirty="0">
                <a:solidFill>
                  <a:srgbClr val="767070"/>
                </a:solidFill>
                <a:latin typeface="Verdana"/>
                <a:cs typeface="Verdana"/>
              </a:rPr>
              <a:t>def</a:t>
            </a:r>
            <a:r>
              <a:rPr sz="2400" b="1" spc="-55" dirty="0">
                <a:solidFill>
                  <a:srgbClr val="767070"/>
                </a:solidFill>
                <a:latin typeface="Verdana"/>
                <a:cs typeface="Verdana"/>
              </a:rPr>
              <a:t> </a:t>
            </a:r>
            <a:r>
              <a:rPr sz="2400" b="1" spc="-10" dirty="0">
                <a:solidFill>
                  <a:srgbClr val="767070"/>
                </a:solidFill>
                <a:latin typeface="Verdana"/>
                <a:cs typeface="Verdana"/>
              </a:rPr>
              <a:t>summation(a,b): </a:t>
            </a:r>
            <a:r>
              <a:rPr sz="2400" b="1" dirty="0">
                <a:solidFill>
                  <a:srgbClr val="767070"/>
                </a:solidFill>
                <a:latin typeface="Verdana"/>
                <a:cs typeface="Verdana"/>
              </a:rPr>
              <a:t>return</a:t>
            </a:r>
            <a:r>
              <a:rPr sz="2400" b="1" spc="-25" dirty="0">
                <a:solidFill>
                  <a:srgbClr val="767070"/>
                </a:solidFill>
                <a:latin typeface="Verdana"/>
                <a:cs typeface="Verdana"/>
              </a:rPr>
              <a:t> a+b</a:t>
            </a:r>
            <a:endParaRPr sz="2400" dirty="0">
              <a:latin typeface="Verdana"/>
              <a:cs typeface="Verdana"/>
            </a:endParaRPr>
          </a:p>
          <a:p>
            <a:pPr marL="893444" marR="6553200" indent="-419734">
              <a:lnSpc>
                <a:spcPct val="100000"/>
              </a:lnSpc>
            </a:pPr>
            <a:r>
              <a:rPr sz="2400" b="1" dirty="0">
                <a:solidFill>
                  <a:srgbClr val="767070"/>
                </a:solidFill>
                <a:latin typeface="Verdana"/>
                <a:cs typeface="Verdana"/>
              </a:rPr>
              <a:t>def</a:t>
            </a:r>
            <a:r>
              <a:rPr sz="2400" b="1" spc="-55" dirty="0">
                <a:solidFill>
                  <a:srgbClr val="767070"/>
                </a:solidFill>
                <a:latin typeface="Verdana"/>
                <a:cs typeface="Verdana"/>
              </a:rPr>
              <a:t> </a:t>
            </a:r>
            <a:r>
              <a:rPr sz="2400" b="1" spc="-10" dirty="0">
                <a:solidFill>
                  <a:srgbClr val="767070"/>
                </a:solidFill>
                <a:latin typeface="Verdana"/>
                <a:cs typeface="Verdana"/>
              </a:rPr>
              <a:t>multiplication(a,b): </a:t>
            </a:r>
            <a:r>
              <a:rPr sz="2400" b="1" dirty="0">
                <a:solidFill>
                  <a:srgbClr val="767070"/>
                </a:solidFill>
                <a:latin typeface="Verdana"/>
                <a:cs typeface="Verdana"/>
              </a:rPr>
              <a:t>return</a:t>
            </a:r>
            <a:r>
              <a:rPr sz="2400" b="1" spc="-40" dirty="0">
                <a:solidFill>
                  <a:srgbClr val="767070"/>
                </a:solidFill>
                <a:latin typeface="Verdana"/>
                <a:cs typeface="Verdana"/>
              </a:rPr>
              <a:t> </a:t>
            </a:r>
            <a:r>
              <a:rPr sz="2400" b="1" spc="-20" dirty="0">
                <a:solidFill>
                  <a:srgbClr val="767070"/>
                </a:solidFill>
                <a:latin typeface="Verdana"/>
                <a:cs typeface="Verdana"/>
              </a:rPr>
              <a:t>a*b;</a:t>
            </a:r>
            <a:endParaRPr sz="2400" dirty="0">
              <a:latin typeface="Verdana"/>
              <a:cs typeface="Verdana"/>
            </a:endParaRPr>
          </a:p>
          <a:p>
            <a:pPr marL="893444" marR="7876540" indent="-419734">
              <a:lnSpc>
                <a:spcPts val="2770"/>
              </a:lnSpc>
              <a:spcBef>
                <a:spcPts val="185"/>
              </a:spcBef>
            </a:pPr>
            <a:r>
              <a:rPr sz="2400" b="1" dirty="0">
                <a:solidFill>
                  <a:srgbClr val="767070"/>
                </a:solidFill>
                <a:latin typeface="Verdana"/>
                <a:cs typeface="Verdana"/>
              </a:rPr>
              <a:t>def</a:t>
            </a:r>
            <a:r>
              <a:rPr sz="2400" b="1" spc="-55" dirty="0">
                <a:solidFill>
                  <a:srgbClr val="767070"/>
                </a:solidFill>
                <a:latin typeface="Verdana"/>
                <a:cs typeface="Verdana"/>
              </a:rPr>
              <a:t> </a:t>
            </a:r>
            <a:r>
              <a:rPr sz="2400" b="1" spc="-10" dirty="0">
                <a:solidFill>
                  <a:srgbClr val="767070"/>
                </a:solidFill>
                <a:latin typeface="Verdana"/>
                <a:cs typeface="Verdana"/>
              </a:rPr>
              <a:t>divide(a,b): </a:t>
            </a:r>
            <a:r>
              <a:rPr sz="2400" b="1" dirty="0">
                <a:solidFill>
                  <a:srgbClr val="767070"/>
                </a:solidFill>
                <a:latin typeface="Verdana"/>
                <a:cs typeface="Verdana"/>
              </a:rPr>
              <a:t>return</a:t>
            </a:r>
            <a:r>
              <a:rPr sz="2400" b="1" spc="-40" dirty="0">
                <a:solidFill>
                  <a:srgbClr val="767070"/>
                </a:solidFill>
                <a:latin typeface="Verdana"/>
                <a:cs typeface="Verdana"/>
              </a:rPr>
              <a:t> </a:t>
            </a:r>
            <a:r>
              <a:rPr sz="2400" b="1" spc="-20" dirty="0">
                <a:solidFill>
                  <a:srgbClr val="767070"/>
                </a:solidFill>
                <a:latin typeface="Verdana"/>
                <a:cs typeface="Verdana"/>
              </a:rPr>
              <a:t>a/b;</a:t>
            </a:r>
            <a:endParaRPr sz="2400" dirty="0">
              <a:latin typeface="Verdana"/>
              <a:cs typeface="Verdana"/>
            </a:endParaRPr>
          </a:p>
        </p:txBody>
      </p:sp>
    </p:spTree>
    <p:extLst>
      <p:ext uri="{BB962C8B-B14F-4D97-AF65-F5344CB8AC3E}">
        <p14:creationId xmlns:p14="http://schemas.microsoft.com/office/powerpoint/2010/main" val="27690547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 dirty="0"/>
              <a:t>Main.py:</a:t>
            </a:r>
            <a:endParaRPr lang="en-US" dirty="0"/>
          </a:p>
        </p:txBody>
      </p:sp>
      <p:sp>
        <p:nvSpPr>
          <p:cNvPr id="3" name="Content Placeholder 2"/>
          <p:cNvSpPr>
            <a:spLocks noGrp="1"/>
          </p:cNvSpPr>
          <p:nvPr>
            <p:ph idx="1"/>
          </p:nvPr>
        </p:nvSpPr>
        <p:spPr/>
        <p:txBody>
          <a:bodyPr/>
          <a:lstStyle/>
          <a:p>
            <a:endParaRPr lang="en-US" dirty="0"/>
          </a:p>
        </p:txBody>
      </p:sp>
      <p:grpSp>
        <p:nvGrpSpPr>
          <p:cNvPr id="4" name="object 2"/>
          <p:cNvGrpSpPr/>
          <p:nvPr/>
        </p:nvGrpSpPr>
        <p:grpSpPr>
          <a:xfrm>
            <a:off x="408305" y="1690688"/>
            <a:ext cx="11375390" cy="4203700"/>
            <a:chOff x="406893" y="1540750"/>
            <a:chExt cx="11375390" cy="4203700"/>
          </a:xfrm>
        </p:grpSpPr>
        <p:pic>
          <p:nvPicPr>
            <p:cNvPr id="5" name="object 3"/>
            <p:cNvPicPr/>
            <p:nvPr/>
          </p:nvPicPr>
          <p:blipFill>
            <a:blip r:embed="rId2" cstate="print"/>
            <a:stretch>
              <a:fillRect/>
            </a:stretch>
          </p:blipFill>
          <p:spPr>
            <a:xfrm>
              <a:off x="406893" y="1540750"/>
              <a:ext cx="11375165" cy="4203211"/>
            </a:xfrm>
            <a:prstGeom prst="rect">
              <a:avLst/>
            </a:prstGeom>
          </p:spPr>
        </p:pic>
        <p:sp>
          <p:nvSpPr>
            <p:cNvPr id="6" name="object 4"/>
            <p:cNvSpPr/>
            <p:nvPr/>
          </p:nvSpPr>
          <p:spPr>
            <a:xfrm>
              <a:off x="584454" y="1646681"/>
              <a:ext cx="11024870" cy="3987165"/>
            </a:xfrm>
            <a:custGeom>
              <a:avLst/>
              <a:gdLst/>
              <a:ahLst/>
              <a:cxnLst/>
              <a:rect l="l" t="t" r="r" b="b"/>
              <a:pathLst>
                <a:path w="11024870" h="3987165">
                  <a:moveTo>
                    <a:pt x="11024616" y="0"/>
                  </a:moveTo>
                  <a:lnTo>
                    <a:pt x="0" y="0"/>
                  </a:lnTo>
                  <a:lnTo>
                    <a:pt x="0" y="3986784"/>
                  </a:lnTo>
                  <a:lnTo>
                    <a:pt x="11024616" y="3986784"/>
                  </a:lnTo>
                  <a:lnTo>
                    <a:pt x="11024616" y="0"/>
                  </a:lnTo>
                  <a:close/>
                </a:path>
              </a:pathLst>
            </a:custGeom>
            <a:solidFill>
              <a:srgbClr val="FFFFFF"/>
            </a:solidFill>
          </p:spPr>
          <p:txBody>
            <a:bodyPr wrap="square" lIns="0" tIns="0" rIns="0" bIns="0" rtlCol="0"/>
            <a:lstStyle/>
            <a:p>
              <a:endParaRPr/>
            </a:p>
          </p:txBody>
        </p:sp>
        <p:sp>
          <p:nvSpPr>
            <p:cNvPr id="7" name="object 5"/>
            <p:cNvSpPr/>
            <p:nvPr/>
          </p:nvSpPr>
          <p:spPr>
            <a:xfrm>
              <a:off x="584454" y="1646681"/>
              <a:ext cx="11024870" cy="3987165"/>
            </a:xfrm>
            <a:custGeom>
              <a:avLst/>
              <a:gdLst/>
              <a:ahLst/>
              <a:cxnLst/>
              <a:rect l="l" t="t" r="r" b="b"/>
              <a:pathLst>
                <a:path w="11024870" h="3987165">
                  <a:moveTo>
                    <a:pt x="0" y="3986784"/>
                  </a:moveTo>
                  <a:lnTo>
                    <a:pt x="11024616" y="3986784"/>
                  </a:lnTo>
                  <a:lnTo>
                    <a:pt x="11024616" y="0"/>
                  </a:lnTo>
                  <a:lnTo>
                    <a:pt x="0" y="0"/>
                  </a:lnTo>
                  <a:lnTo>
                    <a:pt x="0" y="3986784"/>
                  </a:lnTo>
                  <a:close/>
                </a:path>
              </a:pathLst>
            </a:custGeom>
            <a:ln w="38100">
              <a:solidFill>
                <a:srgbClr val="BCD6ED"/>
              </a:solidFill>
            </a:ln>
          </p:spPr>
          <p:txBody>
            <a:bodyPr wrap="square" lIns="0" tIns="0" rIns="0" bIns="0" rtlCol="0"/>
            <a:lstStyle/>
            <a:p>
              <a:endParaRPr/>
            </a:p>
          </p:txBody>
        </p:sp>
      </p:grpSp>
      <p:sp>
        <p:nvSpPr>
          <p:cNvPr id="8" name="Rectangle 7"/>
          <p:cNvSpPr/>
          <p:nvPr/>
        </p:nvSpPr>
        <p:spPr>
          <a:xfrm>
            <a:off x="581263" y="1902941"/>
            <a:ext cx="11475753" cy="3852337"/>
          </a:xfrm>
          <a:prstGeom prst="rect">
            <a:avLst/>
          </a:prstGeom>
        </p:spPr>
        <p:txBody>
          <a:bodyPr wrap="square">
            <a:spAutoFit/>
          </a:bodyPr>
          <a:lstStyle/>
          <a:p>
            <a:pPr marL="377190">
              <a:lnSpc>
                <a:spcPct val="100000"/>
              </a:lnSpc>
              <a:spcBef>
                <a:spcPts val="100"/>
              </a:spcBef>
            </a:pPr>
            <a:r>
              <a:rPr lang="en-US" sz="2800" dirty="0">
                <a:solidFill>
                  <a:srgbClr val="767070"/>
                </a:solidFill>
              </a:rPr>
              <a:t>from</a:t>
            </a:r>
            <a:r>
              <a:rPr lang="en-US" sz="2800" spc="-85" dirty="0">
                <a:solidFill>
                  <a:srgbClr val="767070"/>
                </a:solidFill>
              </a:rPr>
              <a:t> </a:t>
            </a:r>
            <a:r>
              <a:rPr lang="en-US" sz="2800" dirty="0">
                <a:solidFill>
                  <a:srgbClr val="767070"/>
                </a:solidFill>
              </a:rPr>
              <a:t>calculation</a:t>
            </a:r>
            <a:r>
              <a:rPr lang="en-US" sz="2800" spc="-60" dirty="0">
                <a:solidFill>
                  <a:srgbClr val="767070"/>
                </a:solidFill>
              </a:rPr>
              <a:t> </a:t>
            </a:r>
            <a:r>
              <a:rPr lang="en-US" sz="2800" dirty="0">
                <a:solidFill>
                  <a:srgbClr val="767070"/>
                </a:solidFill>
              </a:rPr>
              <a:t>import</a:t>
            </a:r>
            <a:r>
              <a:rPr lang="en-US" sz="2800" spc="-80" dirty="0">
                <a:solidFill>
                  <a:srgbClr val="767070"/>
                </a:solidFill>
              </a:rPr>
              <a:t> </a:t>
            </a:r>
            <a:r>
              <a:rPr lang="en-US" sz="2800" spc="-10" dirty="0">
                <a:solidFill>
                  <a:srgbClr val="767070"/>
                </a:solidFill>
              </a:rPr>
              <a:t>summation</a:t>
            </a:r>
          </a:p>
          <a:p>
            <a:pPr marL="377190">
              <a:lnSpc>
                <a:spcPct val="100000"/>
              </a:lnSpc>
            </a:pPr>
            <a:r>
              <a:rPr lang="en-US" sz="2800" dirty="0"/>
              <a:t>#it</a:t>
            </a:r>
            <a:r>
              <a:rPr lang="en-US" sz="2800" spc="-40" dirty="0"/>
              <a:t> </a:t>
            </a:r>
            <a:r>
              <a:rPr lang="en-US" sz="2800" dirty="0"/>
              <a:t>will</a:t>
            </a:r>
            <a:r>
              <a:rPr lang="en-US" sz="2800" spc="-30" dirty="0"/>
              <a:t> </a:t>
            </a:r>
            <a:r>
              <a:rPr lang="en-US" sz="2800" dirty="0"/>
              <a:t>import</a:t>
            </a:r>
            <a:r>
              <a:rPr lang="en-US" sz="2800" spc="-50" dirty="0"/>
              <a:t> </a:t>
            </a:r>
            <a:r>
              <a:rPr lang="en-US" sz="2800" dirty="0"/>
              <a:t>only</a:t>
            </a:r>
            <a:r>
              <a:rPr lang="en-US" sz="2800" spc="-40" dirty="0"/>
              <a:t> </a:t>
            </a:r>
            <a:r>
              <a:rPr lang="en-US" sz="2800" dirty="0"/>
              <a:t>the</a:t>
            </a:r>
            <a:r>
              <a:rPr lang="en-US" sz="2800" spc="-35" dirty="0"/>
              <a:t> </a:t>
            </a:r>
            <a:r>
              <a:rPr lang="en-US" sz="2800" dirty="0"/>
              <a:t>summation()</a:t>
            </a:r>
            <a:r>
              <a:rPr lang="en-US" sz="2800" spc="-50" dirty="0"/>
              <a:t> </a:t>
            </a:r>
            <a:r>
              <a:rPr lang="en-US" sz="2800" dirty="0"/>
              <a:t>from</a:t>
            </a:r>
            <a:r>
              <a:rPr lang="en-US" sz="2800" spc="-45" dirty="0"/>
              <a:t> </a:t>
            </a:r>
            <a:r>
              <a:rPr lang="en-US" sz="2800" spc="-10" dirty="0"/>
              <a:t>calculation.py</a:t>
            </a:r>
          </a:p>
          <a:p>
            <a:pPr marL="377190">
              <a:lnSpc>
                <a:spcPct val="100000"/>
              </a:lnSpc>
              <a:spcBef>
                <a:spcPts val="2880"/>
              </a:spcBef>
            </a:pPr>
            <a:r>
              <a:rPr lang="en-US" sz="2800" dirty="0">
                <a:solidFill>
                  <a:srgbClr val="767070"/>
                </a:solidFill>
              </a:rPr>
              <a:t>a</a:t>
            </a:r>
            <a:r>
              <a:rPr lang="en-US" sz="2800" spc="-40" dirty="0">
                <a:solidFill>
                  <a:srgbClr val="767070"/>
                </a:solidFill>
              </a:rPr>
              <a:t> </a:t>
            </a:r>
            <a:r>
              <a:rPr lang="en-US" sz="2800" dirty="0">
                <a:solidFill>
                  <a:srgbClr val="767070"/>
                </a:solidFill>
              </a:rPr>
              <a:t>=</a:t>
            </a:r>
            <a:r>
              <a:rPr lang="en-US" sz="2800" spc="-30" dirty="0">
                <a:solidFill>
                  <a:srgbClr val="767070"/>
                </a:solidFill>
              </a:rPr>
              <a:t> </a:t>
            </a:r>
            <a:r>
              <a:rPr lang="en-US" sz="2800" dirty="0" err="1">
                <a:solidFill>
                  <a:srgbClr val="767070"/>
                </a:solidFill>
              </a:rPr>
              <a:t>int</a:t>
            </a:r>
            <a:r>
              <a:rPr lang="en-US" sz="2800" dirty="0">
                <a:solidFill>
                  <a:srgbClr val="767070"/>
                </a:solidFill>
              </a:rPr>
              <a:t>(input("Enter</a:t>
            </a:r>
            <a:r>
              <a:rPr lang="en-US" sz="2800" spc="-35" dirty="0">
                <a:solidFill>
                  <a:srgbClr val="767070"/>
                </a:solidFill>
              </a:rPr>
              <a:t> </a:t>
            </a:r>
            <a:r>
              <a:rPr lang="en-US" sz="2800" dirty="0">
                <a:solidFill>
                  <a:srgbClr val="767070"/>
                </a:solidFill>
              </a:rPr>
              <a:t>the</a:t>
            </a:r>
            <a:r>
              <a:rPr lang="en-US" sz="2800" spc="-25" dirty="0">
                <a:solidFill>
                  <a:srgbClr val="767070"/>
                </a:solidFill>
              </a:rPr>
              <a:t> </a:t>
            </a:r>
            <a:r>
              <a:rPr lang="en-US" sz="2800" dirty="0">
                <a:solidFill>
                  <a:srgbClr val="767070"/>
                </a:solidFill>
              </a:rPr>
              <a:t>first</a:t>
            </a:r>
            <a:r>
              <a:rPr lang="en-US" sz="2800" spc="-40" dirty="0">
                <a:solidFill>
                  <a:srgbClr val="767070"/>
                </a:solidFill>
              </a:rPr>
              <a:t> </a:t>
            </a:r>
            <a:r>
              <a:rPr lang="en-US" sz="2800" spc="-10" dirty="0">
                <a:solidFill>
                  <a:srgbClr val="767070"/>
                </a:solidFill>
              </a:rPr>
              <a:t>number"))</a:t>
            </a:r>
          </a:p>
          <a:p>
            <a:pPr marL="377190" marR="2350135">
              <a:lnSpc>
                <a:spcPct val="100000"/>
              </a:lnSpc>
            </a:pPr>
            <a:r>
              <a:rPr lang="en-US" sz="2800" dirty="0">
                <a:solidFill>
                  <a:srgbClr val="767070"/>
                </a:solidFill>
              </a:rPr>
              <a:t>b</a:t>
            </a:r>
            <a:r>
              <a:rPr lang="en-US" sz="2800" spc="-60" dirty="0">
                <a:solidFill>
                  <a:srgbClr val="767070"/>
                </a:solidFill>
              </a:rPr>
              <a:t> </a:t>
            </a:r>
            <a:r>
              <a:rPr lang="en-US" sz="2800" dirty="0">
                <a:solidFill>
                  <a:srgbClr val="767070"/>
                </a:solidFill>
              </a:rPr>
              <a:t>=</a:t>
            </a:r>
            <a:r>
              <a:rPr lang="en-US" sz="2800" spc="-50" dirty="0">
                <a:solidFill>
                  <a:srgbClr val="767070"/>
                </a:solidFill>
              </a:rPr>
              <a:t> </a:t>
            </a:r>
            <a:r>
              <a:rPr lang="en-US" sz="2800" dirty="0" err="1">
                <a:solidFill>
                  <a:srgbClr val="767070"/>
                </a:solidFill>
              </a:rPr>
              <a:t>int</a:t>
            </a:r>
            <a:r>
              <a:rPr lang="en-US" sz="2800" dirty="0">
                <a:solidFill>
                  <a:srgbClr val="767070"/>
                </a:solidFill>
              </a:rPr>
              <a:t>(input("Enter</a:t>
            </a:r>
            <a:r>
              <a:rPr lang="en-US" sz="2800" spc="-40" dirty="0">
                <a:solidFill>
                  <a:srgbClr val="767070"/>
                </a:solidFill>
              </a:rPr>
              <a:t> </a:t>
            </a:r>
            <a:r>
              <a:rPr lang="en-US" sz="2800" dirty="0">
                <a:solidFill>
                  <a:srgbClr val="767070"/>
                </a:solidFill>
              </a:rPr>
              <a:t>the</a:t>
            </a:r>
            <a:r>
              <a:rPr lang="en-US" sz="2800" spc="-55" dirty="0">
                <a:solidFill>
                  <a:srgbClr val="767070"/>
                </a:solidFill>
              </a:rPr>
              <a:t> </a:t>
            </a:r>
            <a:r>
              <a:rPr lang="en-US" sz="2800" dirty="0">
                <a:solidFill>
                  <a:srgbClr val="767070"/>
                </a:solidFill>
              </a:rPr>
              <a:t>second</a:t>
            </a:r>
            <a:r>
              <a:rPr lang="en-US" sz="2800" spc="-55" dirty="0">
                <a:solidFill>
                  <a:srgbClr val="767070"/>
                </a:solidFill>
              </a:rPr>
              <a:t> </a:t>
            </a:r>
            <a:r>
              <a:rPr lang="en-US" sz="2800" spc="-10" dirty="0">
                <a:solidFill>
                  <a:srgbClr val="767070"/>
                </a:solidFill>
              </a:rPr>
              <a:t>number")) </a:t>
            </a:r>
            <a:r>
              <a:rPr lang="en-US" sz="2800" spc="-10" dirty="0" smtClean="0">
                <a:solidFill>
                  <a:srgbClr val="767070"/>
                </a:solidFill>
              </a:rPr>
              <a:t>        </a:t>
            </a:r>
          </a:p>
          <a:p>
            <a:pPr marL="377190" marR="2350135">
              <a:lnSpc>
                <a:spcPct val="100000"/>
              </a:lnSpc>
            </a:pPr>
            <a:r>
              <a:rPr lang="en-US" sz="2800" dirty="0" smtClean="0">
                <a:solidFill>
                  <a:srgbClr val="767070"/>
                </a:solidFill>
              </a:rPr>
              <a:t>print</a:t>
            </a:r>
            <a:r>
              <a:rPr lang="en-US" sz="2800" dirty="0">
                <a:solidFill>
                  <a:srgbClr val="767070"/>
                </a:solidFill>
              </a:rPr>
              <a:t>("Sum</a:t>
            </a:r>
            <a:r>
              <a:rPr lang="en-US" sz="2800" spc="-35" dirty="0">
                <a:solidFill>
                  <a:srgbClr val="767070"/>
                </a:solidFill>
              </a:rPr>
              <a:t> </a:t>
            </a:r>
            <a:r>
              <a:rPr lang="en-US" sz="2800" dirty="0">
                <a:solidFill>
                  <a:srgbClr val="767070"/>
                </a:solidFill>
              </a:rPr>
              <a:t>=</a:t>
            </a:r>
            <a:r>
              <a:rPr lang="en-US" sz="2800" spc="-15" dirty="0">
                <a:solidFill>
                  <a:srgbClr val="767070"/>
                </a:solidFill>
              </a:rPr>
              <a:t> </a:t>
            </a:r>
            <a:r>
              <a:rPr lang="en-US" sz="2800" spc="-10" dirty="0">
                <a:solidFill>
                  <a:srgbClr val="767070"/>
                </a:solidFill>
              </a:rPr>
              <a:t>",summation(</a:t>
            </a:r>
            <a:r>
              <a:rPr lang="en-US" sz="2800" spc="-10" dirty="0" err="1">
                <a:solidFill>
                  <a:srgbClr val="767070"/>
                </a:solidFill>
              </a:rPr>
              <a:t>a,b</a:t>
            </a:r>
            <a:r>
              <a:rPr lang="en-US" sz="2800" spc="-10" dirty="0">
                <a:solidFill>
                  <a:srgbClr val="767070"/>
                </a:solidFill>
              </a:rPr>
              <a:t>))</a:t>
            </a:r>
          </a:p>
          <a:p>
            <a:pPr marL="377190" marR="791210" indent="104775">
              <a:lnSpc>
                <a:spcPct val="100000"/>
              </a:lnSpc>
              <a:spcBef>
                <a:spcPts val="2880"/>
              </a:spcBef>
            </a:pPr>
            <a:r>
              <a:rPr lang="en-US" sz="2800" dirty="0"/>
              <a:t>‘’’we</a:t>
            </a:r>
            <a:r>
              <a:rPr lang="en-US" sz="2800" spc="-45" dirty="0"/>
              <a:t> </a:t>
            </a:r>
            <a:r>
              <a:rPr lang="en-US" sz="2800" dirty="0"/>
              <a:t>do</a:t>
            </a:r>
            <a:r>
              <a:rPr lang="en-US" sz="2800" spc="-65" dirty="0"/>
              <a:t> </a:t>
            </a:r>
            <a:r>
              <a:rPr lang="en-US" sz="2800" dirty="0"/>
              <a:t>not</a:t>
            </a:r>
            <a:r>
              <a:rPr lang="en-US" sz="2800" spc="-55" dirty="0"/>
              <a:t> </a:t>
            </a:r>
            <a:r>
              <a:rPr lang="en-US" sz="2800" dirty="0"/>
              <a:t>need</a:t>
            </a:r>
            <a:r>
              <a:rPr lang="en-US" sz="2800" spc="-50" dirty="0"/>
              <a:t> </a:t>
            </a:r>
            <a:r>
              <a:rPr lang="en-US" sz="2800" dirty="0"/>
              <a:t>to</a:t>
            </a:r>
            <a:r>
              <a:rPr lang="en-US" sz="2800" spc="-75" dirty="0"/>
              <a:t> </a:t>
            </a:r>
            <a:r>
              <a:rPr lang="en-US" sz="2800" dirty="0"/>
              <a:t>specify</a:t>
            </a:r>
            <a:r>
              <a:rPr lang="en-US" sz="2800" spc="-60" dirty="0"/>
              <a:t> </a:t>
            </a:r>
            <a:r>
              <a:rPr lang="en-US" sz="2800" dirty="0"/>
              <a:t>the</a:t>
            </a:r>
            <a:r>
              <a:rPr lang="en-US" sz="2800" spc="-55" dirty="0"/>
              <a:t> </a:t>
            </a:r>
            <a:r>
              <a:rPr lang="en-US" sz="2800" dirty="0"/>
              <a:t>module</a:t>
            </a:r>
            <a:r>
              <a:rPr lang="en-US" sz="2800" spc="-55" dirty="0"/>
              <a:t> </a:t>
            </a:r>
            <a:r>
              <a:rPr lang="en-US" sz="2800" dirty="0"/>
              <a:t>name</a:t>
            </a:r>
            <a:r>
              <a:rPr lang="en-US" sz="2800" spc="-60" dirty="0"/>
              <a:t> </a:t>
            </a:r>
            <a:r>
              <a:rPr lang="en-US" sz="2800" spc="-10" dirty="0"/>
              <a:t>while </a:t>
            </a:r>
            <a:r>
              <a:rPr lang="en-US" sz="2800" dirty="0"/>
              <a:t>accessing</a:t>
            </a:r>
            <a:r>
              <a:rPr lang="en-US" sz="2800" spc="-105" dirty="0"/>
              <a:t> </a:t>
            </a:r>
            <a:r>
              <a:rPr lang="en-US" sz="2800" spc="-10" dirty="0"/>
              <a:t>summation()’’’</a:t>
            </a:r>
          </a:p>
        </p:txBody>
      </p:sp>
    </p:spTree>
    <p:extLst>
      <p:ext uri="{BB962C8B-B14F-4D97-AF65-F5344CB8AC3E}">
        <p14:creationId xmlns:p14="http://schemas.microsoft.com/office/powerpoint/2010/main" val="9149998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 dirty="0"/>
              <a:t>Output:</a:t>
            </a:r>
            <a:endParaRPr lang="en-US" dirty="0"/>
          </a:p>
        </p:txBody>
      </p:sp>
      <p:sp>
        <p:nvSpPr>
          <p:cNvPr id="3" name="Content Placeholder 2"/>
          <p:cNvSpPr>
            <a:spLocks noGrp="1"/>
          </p:cNvSpPr>
          <p:nvPr>
            <p:ph idx="1"/>
          </p:nvPr>
        </p:nvSpPr>
        <p:spPr/>
        <p:txBody>
          <a:bodyPr/>
          <a:lstStyle/>
          <a:p>
            <a:r>
              <a:rPr lang="en-US" dirty="0"/>
              <a:t>Enter the first </a:t>
            </a:r>
            <a:r>
              <a:rPr lang="en-US" dirty="0" smtClean="0"/>
              <a:t>number10</a:t>
            </a:r>
          </a:p>
          <a:p>
            <a:r>
              <a:rPr lang="en-US" smtClean="0"/>
              <a:t> </a:t>
            </a:r>
            <a:r>
              <a:rPr lang="en-US" dirty="0"/>
              <a:t>Enter the second </a:t>
            </a:r>
            <a:r>
              <a:rPr lang="en-US"/>
              <a:t>number20 </a:t>
            </a:r>
            <a:endParaRPr lang="en-US" smtClean="0"/>
          </a:p>
          <a:p>
            <a:r>
              <a:rPr lang="en-US" smtClean="0"/>
              <a:t>Sum </a:t>
            </a:r>
            <a:r>
              <a:rPr lang="en-US" dirty="0"/>
              <a:t>=	30</a:t>
            </a:r>
          </a:p>
          <a:p>
            <a:endParaRPr lang="en-US" dirty="0"/>
          </a:p>
        </p:txBody>
      </p:sp>
    </p:spTree>
    <p:extLst>
      <p:ext uri="{BB962C8B-B14F-4D97-AF65-F5344CB8AC3E}">
        <p14:creationId xmlns:p14="http://schemas.microsoft.com/office/powerpoint/2010/main" val="24681978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File Handling in Python</a:t>
            </a:r>
            <a:r>
              <a:rPr lang="en-US" b="1" dirty="0"/>
              <a:t/>
            </a:r>
            <a:br>
              <a:rPr lang="en-US" b="1" dirty="0"/>
            </a:br>
            <a:endParaRPr lang="en-US" dirty="0"/>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File handling refers to the process of performing </a:t>
            </a:r>
            <a:r>
              <a:rPr lang="en-US" dirty="0">
                <a:solidFill>
                  <a:srgbClr val="FF0000"/>
                </a:solidFill>
                <a:latin typeface="Times New Roman" panose="02020603050405020304" pitchFamily="18" charset="0"/>
                <a:cs typeface="Times New Roman" panose="02020603050405020304" pitchFamily="18" charset="0"/>
              </a:rPr>
              <a:t>operations on a file, such as creating, opening, reading, writing and closing </a:t>
            </a:r>
            <a:r>
              <a:rPr lang="en-US" dirty="0">
                <a:latin typeface="Times New Roman" panose="02020603050405020304" pitchFamily="18" charset="0"/>
                <a:cs typeface="Times New Roman" panose="02020603050405020304" pitchFamily="18" charset="0"/>
              </a:rPr>
              <a:t>it through a programming interface.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involves managing the </a:t>
            </a:r>
            <a:r>
              <a:rPr lang="en-US" dirty="0">
                <a:solidFill>
                  <a:srgbClr val="FF0000"/>
                </a:solidFill>
                <a:latin typeface="Times New Roman" panose="02020603050405020304" pitchFamily="18" charset="0"/>
                <a:cs typeface="Times New Roman" panose="02020603050405020304" pitchFamily="18" charset="0"/>
              </a:rPr>
              <a:t>data flow between the program and the file system on the storage device,</a:t>
            </a:r>
            <a:r>
              <a:rPr lang="en-US" dirty="0">
                <a:latin typeface="Times New Roman" panose="02020603050405020304" pitchFamily="18" charset="0"/>
                <a:cs typeface="Times New Roman" panose="02020603050405020304" pitchFamily="18" charset="0"/>
              </a:rPr>
              <a:t> ensuring that data is handled </a:t>
            </a:r>
            <a:endParaRPr lang="en-US"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143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Applications of Python</a:t>
            </a:r>
            <a:endParaRPr lang="en-US" dirty="0"/>
          </a:p>
        </p:txBody>
      </p:sp>
      <p:sp>
        <p:nvSpPr>
          <p:cNvPr id="3" name="Content Placeholder 2"/>
          <p:cNvSpPr>
            <a:spLocks noGrp="1"/>
          </p:cNvSpPr>
          <p:nvPr>
            <p:ph idx="1"/>
          </p:nvPr>
        </p:nvSpPr>
        <p:spPr/>
        <p:txBody>
          <a:bodyPr>
            <a:normAutofit/>
          </a:bodyPr>
          <a:lstStyle/>
          <a:p>
            <a:pPr algn="just">
              <a:lnSpc>
                <a:spcPct val="100000"/>
              </a:lnSpc>
            </a:pPr>
            <a:r>
              <a:rPr lang="en-US" b="1" dirty="0" smtClean="0">
                <a:latin typeface="Times New Roman" panose="02020603050405020304" pitchFamily="18" charset="0"/>
                <a:cs typeface="Times New Roman" panose="02020603050405020304" pitchFamily="18" charset="0"/>
              </a:rPr>
              <a:t>Interactive Mode − </a:t>
            </a:r>
            <a:r>
              <a:rPr lang="en-US" dirty="0" smtClean="0">
                <a:latin typeface="Times New Roman" panose="02020603050405020304" pitchFamily="18" charset="0"/>
                <a:cs typeface="Times New Roman" panose="02020603050405020304" pitchFamily="18" charset="0"/>
              </a:rPr>
              <a:t>Python has support for an interactive mode which allows interactive testing and debugging of snippets of code.</a:t>
            </a:r>
          </a:p>
          <a:p>
            <a:pPr algn="just">
              <a:lnSpc>
                <a:spcPct val="100000"/>
              </a:lnSpc>
            </a:pPr>
            <a:r>
              <a:rPr lang="en-US" b="1" dirty="0" smtClean="0">
                <a:latin typeface="Times New Roman" panose="02020603050405020304" pitchFamily="18" charset="0"/>
                <a:cs typeface="Times New Roman" panose="02020603050405020304" pitchFamily="18" charset="0"/>
              </a:rPr>
              <a:t>Portable − </a:t>
            </a:r>
            <a:r>
              <a:rPr lang="en-US" dirty="0" smtClean="0">
                <a:latin typeface="Times New Roman" panose="02020603050405020304" pitchFamily="18" charset="0"/>
                <a:cs typeface="Times New Roman" panose="02020603050405020304" pitchFamily="18" charset="0"/>
              </a:rPr>
              <a:t>Python can run on a wide variety of hardware platforms and has the same interface on all platforms.</a:t>
            </a:r>
          </a:p>
          <a:p>
            <a:pPr algn="just">
              <a:lnSpc>
                <a:spcPct val="100000"/>
              </a:lnSpc>
            </a:pP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Extendable − </a:t>
            </a:r>
            <a:r>
              <a:rPr lang="en-US" dirty="0" smtClean="0">
                <a:latin typeface="Times New Roman" panose="02020603050405020304" pitchFamily="18" charset="0"/>
                <a:cs typeface="Times New Roman" panose="02020603050405020304" pitchFamily="18" charset="0"/>
              </a:rPr>
              <a:t>You can add low-level modules to the Python interpreter. These modules enable programmers to add to or customize their tools to be more efficient.</a:t>
            </a:r>
          </a:p>
          <a:p>
            <a:pPr algn="just">
              <a:lnSpc>
                <a:spcPct val="100000"/>
              </a:lnSpc>
            </a:pPr>
            <a:r>
              <a:rPr lang="en-US" b="1" dirty="0" smtClean="0">
                <a:latin typeface="Times New Roman" panose="02020603050405020304" pitchFamily="18" charset="0"/>
                <a:cs typeface="Times New Roman" panose="02020603050405020304" pitchFamily="18" charset="0"/>
              </a:rPr>
              <a:t>Databases − </a:t>
            </a:r>
            <a:r>
              <a:rPr lang="en-US" dirty="0" smtClean="0">
                <a:latin typeface="Times New Roman" panose="02020603050405020304" pitchFamily="18" charset="0"/>
                <a:cs typeface="Times New Roman" panose="02020603050405020304" pitchFamily="18" charset="0"/>
              </a:rPr>
              <a:t>Python provides interfaces to all major commercial databases.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25470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do we need File Handling</a:t>
            </a:r>
            <a:br>
              <a:rPr lang="en-US" b="1" dirty="0"/>
            </a:br>
            <a:endParaRPr lang="en-US" dirty="0"/>
          </a:p>
        </p:txBody>
      </p:sp>
      <p:sp>
        <p:nvSpPr>
          <p:cNvPr id="3" name="Content Placeholder 2"/>
          <p:cNvSpPr>
            <a:spLocks noGrp="1"/>
          </p:cNvSpPr>
          <p:nvPr>
            <p:ph idx="1"/>
          </p:nvPr>
        </p:nvSpPr>
        <p:spPr/>
        <p:txBody>
          <a:bodyPr/>
          <a:lstStyle/>
          <a:p>
            <a:pPr fontAlgn="base"/>
            <a:r>
              <a:rPr lang="en-US" dirty="0"/>
              <a:t>To store data permanently, even after the program ends.</a:t>
            </a:r>
          </a:p>
          <a:p>
            <a:pPr fontAlgn="base"/>
            <a:r>
              <a:rPr lang="en-US" dirty="0"/>
              <a:t>To access external files like .txt, .</a:t>
            </a:r>
            <a:r>
              <a:rPr lang="en-US" dirty="0" err="1"/>
              <a:t>csv</a:t>
            </a:r>
            <a:r>
              <a:rPr lang="en-US" dirty="0"/>
              <a:t>, .</a:t>
            </a:r>
            <a:r>
              <a:rPr lang="en-US" dirty="0" err="1"/>
              <a:t>json</a:t>
            </a:r>
            <a:r>
              <a:rPr lang="en-US" dirty="0"/>
              <a:t>, etc.</a:t>
            </a:r>
          </a:p>
          <a:p>
            <a:pPr fontAlgn="base"/>
            <a:r>
              <a:rPr lang="en-US" dirty="0"/>
              <a:t>To process large files efficiently without using much memory.</a:t>
            </a:r>
          </a:p>
          <a:p>
            <a:pPr fontAlgn="base"/>
            <a:r>
              <a:rPr lang="en-US" dirty="0"/>
              <a:t>To automate tasks like reading </a:t>
            </a:r>
            <a:r>
              <a:rPr lang="en-US" dirty="0" err="1"/>
              <a:t>configs</a:t>
            </a:r>
            <a:r>
              <a:rPr lang="en-US" dirty="0"/>
              <a:t> or saving outputs.</a:t>
            </a:r>
          </a:p>
          <a:p>
            <a:endParaRPr lang="en-US" dirty="0"/>
          </a:p>
        </p:txBody>
      </p:sp>
    </p:spTree>
    <p:extLst>
      <p:ext uri="{BB962C8B-B14F-4D97-AF65-F5344CB8AC3E}">
        <p14:creationId xmlns:p14="http://schemas.microsoft.com/office/powerpoint/2010/main" val="5031056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Opening a File</a:t>
            </a:r>
            <a:br>
              <a:rPr lang="en-US" b="1" dirty="0"/>
            </a:br>
            <a:endParaRPr lang="en-US" dirty="0"/>
          </a:p>
        </p:txBody>
      </p:sp>
      <p:sp>
        <p:nvSpPr>
          <p:cNvPr id="3" name="Content Placeholder 2"/>
          <p:cNvSpPr>
            <a:spLocks noGrp="1"/>
          </p:cNvSpPr>
          <p:nvPr>
            <p:ph idx="1"/>
          </p:nvPr>
        </p:nvSpPr>
        <p:spPr>
          <a:xfrm>
            <a:off x="838200" y="1071154"/>
            <a:ext cx="10515600" cy="5105809"/>
          </a:xfrm>
        </p:spPr>
        <p:txBody>
          <a:bodyPr>
            <a:normAutofit/>
          </a:bodyPr>
          <a:lstStyle/>
          <a:p>
            <a:pPr algn="just"/>
            <a:r>
              <a:rPr lang="en-US" dirty="0">
                <a:latin typeface="Times New Roman" panose="02020603050405020304" pitchFamily="18" charset="0"/>
                <a:cs typeface="Times New Roman" panose="02020603050405020304" pitchFamily="18" charset="0"/>
              </a:rPr>
              <a:t>To open a file, we can use </a:t>
            </a:r>
            <a:r>
              <a:rPr lang="en-US" u="sng" dirty="0">
                <a:latin typeface="Times New Roman" panose="02020603050405020304" pitchFamily="18" charset="0"/>
                <a:cs typeface="Times New Roman" panose="02020603050405020304" pitchFamily="18" charset="0"/>
                <a:hlinkClick r:id="rId2"/>
              </a:rPr>
              <a:t>open() </a:t>
            </a:r>
            <a:r>
              <a:rPr lang="en-US" dirty="0">
                <a:latin typeface="Times New Roman" panose="02020603050405020304" pitchFamily="18" charset="0"/>
                <a:cs typeface="Times New Roman" panose="02020603050405020304" pitchFamily="18" charset="0"/>
              </a:rPr>
              <a:t>function, which requires file-path and mode as arguments</a:t>
            </a:r>
            <a:r>
              <a:rPr lang="en-US" dirty="0" smtClean="0">
                <a:latin typeface="Times New Roman" panose="02020603050405020304" pitchFamily="18" charset="0"/>
                <a:cs typeface="Times New Roman" panose="02020603050405020304" pitchFamily="18" charset="0"/>
              </a:rPr>
              <a:t>.</a:t>
            </a:r>
          </a:p>
          <a:p>
            <a:r>
              <a:rPr lang="en-US" i="1" dirty="0"/>
              <a:t>file = open('filename.txt', 'mode</a:t>
            </a:r>
            <a:r>
              <a:rPr lang="en-US" i="1" dirty="0" smtClean="0"/>
              <a:t>')</a:t>
            </a:r>
          </a:p>
          <a:p>
            <a:r>
              <a:rPr lang="en-US" b="1" dirty="0"/>
              <a:t>Closing a File</a:t>
            </a:r>
          </a:p>
          <a:p>
            <a:pPr algn="just"/>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file.close</a:t>
            </a:r>
            <a:r>
              <a:rPr lang="en-US" dirty="0">
                <a:latin typeface="Times New Roman" panose="02020603050405020304" pitchFamily="18" charset="0"/>
                <a:cs typeface="Times New Roman" panose="02020603050405020304" pitchFamily="18" charset="0"/>
              </a:rPr>
              <a:t>() method closes the file and releases the system resources. If the file was opened in write or append mode, closing ensures that all changes are properly saved</a:t>
            </a:r>
            <a:r>
              <a:rPr lang="en-US" dirty="0" smtClean="0">
                <a:latin typeface="Times New Roman" panose="02020603050405020304" pitchFamily="18" charset="0"/>
                <a:cs typeface="Times New Roman" panose="02020603050405020304" pitchFamily="18" charset="0"/>
              </a:rPr>
              <a:t>.</a:t>
            </a:r>
          </a:p>
          <a:p>
            <a:r>
              <a:rPr lang="en-US" i="1" dirty="0"/>
              <a:t>file = open("geek.txt", "r")</a:t>
            </a:r>
          </a:p>
          <a:p>
            <a:r>
              <a:rPr lang="en-US" i="1" dirty="0"/>
              <a:t># Perform file operations</a:t>
            </a:r>
          </a:p>
          <a:p>
            <a:r>
              <a:rPr lang="en-US" i="1" dirty="0" err="1"/>
              <a:t>file.close</a:t>
            </a:r>
            <a:r>
              <a:rPr lang="en-US" i="1" dirty="0"/>
              <a:t>()</a:t>
            </a:r>
          </a:p>
        </p:txBody>
      </p:sp>
    </p:spTree>
    <p:extLst>
      <p:ext uri="{BB962C8B-B14F-4D97-AF65-F5344CB8AC3E}">
        <p14:creationId xmlns:p14="http://schemas.microsoft.com/office/powerpoint/2010/main" val="25102633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568652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Libraries in Python</a:t>
            </a:r>
            <a:br>
              <a:rPr lang="en-US" b="1" dirty="0"/>
            </a:br>
            <a:endParaRPr lang="en-US" dirty="0"/>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In Python, a library is a </a:t>
            </a:r>
            <a:r>
              <a:rPr lang="en-US" dirty="0">
                <a:solidFill>
                  <a:srgbClr val="FF0000"/>
                </a:solidFill>
                <a:latin typeface="Times New Roman" panose="02020603050405020304" pitchFamily="18" charset="0"/>
                <a:cs typeface="Times New Roman" panose="02020603050405020304" pitchFamily="18" charset="0"/>
              </a:rPr>
              <a:t>group of modules </a:t>
            </a:r>
            <a:r>
              <a:rPr lang="en-US" dirty="0">
                <a:latin typeface="Times New Roman" panose="02020603050405020304" pitchFamily="18" charset="0"/>
                <a:cs typeface="Times New Roman" panose="02020603050405020304" pitchFamily="18" charset="0"/>
              </a:rPr>
              <a:t>that contain functions, </a:t>
            </a:r>
            <a:r>
              <a:rPr lang="en-US" dirty="0">
                <a:solidFill>
                  <a:srgbClr val="FF0000"/>
                </a:solidFill>
                <a:latin typeface="Times New Roman" panose="02020603050405020304" pitchFamily="18" charset="0"/>
                <a:cs typeface="Times New Roman" panose="02020603050405020304" pitchFamily="18" charset="0"/>
              </a:rPr>
              <a:t>classes and methods </a:t>
            </a:r>
            <a:r>
              <a:rPr lang="en-US" dirty="0">
                <a:latin typeface="Times New Roman" panose="02020603050405020304" pitchFamily="18" charset="0"/>
                <a:cs typeface="Times New Roman" panose="02020603050405020304" pitchFamily="18" charset="0"/>
              </a:rPr>
              <a:t>to perform </a:t>
            </a:r>
            <a:r>
              <a:rPr lang="en-US" dirty="0">
                <a:solidFill>
                  <a:srgbClr val="FF0000"/>
                </a:solidFill>
                <a:latin typeface="Times New Roman" panose="02020603050405020304" pitchFamily="18" charset="0"/>
                <a:cs typeface="Times New Roman" panose="02020603050405020304" pitchFamily="18" charset="0"/>
              </a:rPr>
              <a:t>common tasks </a:t>
            </a:r>
            <a:r>
              <a:rPr lang="en-US" dirty="0">
                <a:latin typeface="Times New Roman" panose="02020603050405020304" pitchFamily="18" charset="0"/>
                <a:cs typeface="Times New Roman" panose="02020603050405020304" pitchFamily="18" charset="0"/>
              </a:rPr>
              <a:t>like </a:t>
            </a:r>
            <a:r>
              <a:rPr lang="en-US" dirty="0">
                <a:solidFill>
                  <a:srgbClr val="FF0000"/>
                </a:solidFill>
                <a:latin typeface="Times New Roman" panose="02020603050405020304" pitchFamily="18" charset="0"/>
                <a:cs typeface="Times New Roman" panose="02020603050405020304" pitchFamily="18" charset="0"/>
              </a:rPr>
              <a:t>data manipulation, math operations, web scraping and more.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Python </a:t>
            </a:r>
            <a:r>
              <a:rPr lang="en-US" dirty="0">
                <a:latin typeface="Times New Roman" panose="02020603050405020304" pitchFamily="18" charset="0"/>
                <a:cs typeface="Times New Roman" panose="02020603050405020304" pitchFamily="18" charset="0"/>
              </a:rPr>
              <a:t>libraries make </a:t>
            </a:r>
            <a:r>
              <a:rPr lang="en-US" dirty="0">
                <a:solidFill>
                  <a:srgbClr val="FF0000"/>
                </a:solidFill>
                <a:latin typeface="Times New Roman" panose="02020603050405020304" pitchFamily="18" charset="0"/>
                <a:cs typeface="Times New Roman" panose="02020603050405020304" pitchFamily="18" charset="0"/>
              </a:rPr>
              <a:t>coding faster, cleaner and more efficient </a:t>
            </a:r>
            <a:r>
              <a:rPr lang="en-US" dirty="0">
                <a:latin typeface="Times New Roman" panose="02020603050405020304" pitchFamily="18" charset="0"/>
                <a:cs typeface="Times New Roman" panose="02020603050405020304" pitchFamily="18" charset="0"/>
              </a:rPr>
              <a:t>by providing </a:t>
            </a:r>
            <a:r>
              <a:rPr lang="en-US" dirty="0">
                <a:solidFill>
                  <a:srgbClr val="FF0000"/>
                </a:solidFill>
                <a:latin typeface="Times New Roman" panose="02020603050405020304" pitchFamily="18" charset="0"/>
                <a:cs typeface="Times New Roman" panose="02020603050405020304" pitchFamily="18" charset="0"/>
              </a:rPr>
              <a:t>ready-to-use solutions </a:t>
            </a:r>
            <a:r>
              <a:rPr lang="en-US" dirty="0">
                <a:latin typeface="Times New Roman" panose="02020603050405020304" pitchFamily="18" charset="0"/>
                <a:cs typeface="Times New Roman" panose="02020603050405020304" pitchFamily="18" charset="0"/>
              </a:rPr>
              <a:t>for different domains such as data science, web development, machine learning and automation.</a:t>
            </a:r>
          </a:p>
        </p:txBody>
      </p:sp>
    </p:spTree>
    <p:extLst>
      <p:ext uri="{BB962C8B-B14F-4D97-AF65-F5344CB8AC3E}">
        <p14:creationId xmlns:p14="http://schemas.microsoft.com/office/powerpoint/2010/main" val="10037781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6092" y="365125"/>
            <a:ext cx="11247708" cy="5623854"/>
          </a:xfrm>
          <a:prstGeom prst="rect">
            <a:avLst/>
          </a:prstGeom>
        </p:spPr>
      </p:pic>
    </p:spTree>
    <p:extLst>
      <p:ext uri="{BB962C8B-B14F-4D97-AF65-F5344CB8AC3E}">
        <p14:creationId xmlns:p14="http://schemas.microsoft.com/office/powerpoint/2010/main" val="8680355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a:t>Working of Python Library</a:t>
            </a:r>
          </a:p>
        </p:txBody>
      </p:sp>
      <p:sp>
        <p:nvSpPr>
          <p:cNvPr id="3" name="Content Placeholder 2"/>
          <p:cNvSpPr>
            <a:spLocks noGrp="1"/>
          </p:cNvSpPr>
          <p:nvPr>
            <p:ph idx="1"/>
          </p:nvPr>
        </p:nvSpPr>
        <p:spPr>
          <a:xfrm>
            <a:off x="1177834" y="1690688"/>
            <a:ext cx="10515600" cy="4351338"/>
          </a:xfrm>
        </p:spPr>
        <p:txBody>
          <a:bodyPr>
            <a:normAutofit fontScale="92500" lnSpcReduction="10000"/>
          </a:bodyPr>
          <a:lstStyle/>
          <a:p>
            <a:pPr algn="just" fontAlgn="base">
              <a:lnSpc>
                <a:spcPct val="150000"/>
              </a:lnSpc>
            </a:pPr>
            <a:r>
              <a:rPr lang="en-US" dirty="0">
                <a:latin typeface="Times New Roman" panose="02020603050405020304" pitchFamily="18" charset="0"/>
                <a:cs typeface="Times New Roman" panose="02020603050405020304" pitchFamily="18" charset="0"/>
              </a:rPr>
              <a:t>When you import a library in Python, it gives access to </a:t>
            </a:r>
            <a:r>
              <a:rPr lang="en-US" dirty="0">
                <a:solidFill>
                  <a:srgbClr val="FF0000"/>
                </a:solidFill>
                <a:latin typeface="Times New Roman" panose="02020603050405020304" pitchFamily="18" charset="0"/>
                <a:cs typeface="Times New Roman" panose="02020603050405020304" pitchFamily="18" charset="0"/>
              </a:rPr>
              <a:t>pre-written code stored in separate modules.</a:t>
            </a:r>
            <a:r>
              <a:rPr lang="en-US" dirty="0">
                <a:latin typeface="Times New Roman" panose="02020603050405020304" pitchFamily="18" charset="0"/>
                <a:cs typeface="Times New Roman" panose="02020603050405020304" pitchFamily="18" charset="0"/>
              </a:rPr>
              <a:t> In simple terms instead of writing the logic for a task, you import the library that already has it.</a:t>
            </a:r>
          </a:p>
          <a:p>
            <a:pPr algn="just" fontAlgn="base">
              <a:lnSpc>
                <a:spcPct val="150000"/>
              </a:lnSpc>
            </a:pPr>
            <a:r>
              <a:rPr lang="en-US" b="1" dirty="0">
                <a:latin typeface="Times New Roman" panose="02020603050405020304" pitchFamily="18" charset="0"/>
                <a:cs typeface="Times New Roman" panose="02020603050405020304" pitchFamily="18" charset="0"/>
              </a:rPr>
              <a:t>For example</a:t>
            </a:r>
            <a:r>
              <a:rPr lang="en-US" dirty="0">
                <a:latin typeface="Times New Roman" panose="02020603050405020304" pitchFamily="18" charset="0"/>
                <a:cs typeface="Times New Roman" panose="02020603050405020304" pitchFamily="18" charset="0"/>
              </a:rPr>
              <a:t>, on Windows, libraries are stored as .</a:t>
            </a:r>
            <a:r>
              <a:rPr lang="en-US" dirty="0" err="1">
                <a:latin typeface="Times New Roman" panose="02020603050405020304" pitchFamily="18" charset="0"/>
                <a:cs typeface="Times New Roman" panose="02020603050405020304" pitchFamily="18" charset="0"/>
              </a:rPr>
              <a:t>dll</a:t>
            </a:r>
            <a:r>
              <a:rPr lang="en-US" dirty="0">
                <a:latin typeface="Times New Roman" panose="02020603050405020304" pitchFamily="18" charset="0"/>
                <a:cs typeface="Times New Roman" panose="02020603050405020304" pitchFamily="18" charset="0"/>
              </a:rPr>
              <a:t> (Dynamic Link Libraries) and on Linux/</a:t>
            </a:r>
            <a:r>
              <a:rPr lang="en-US" dirty="0" err="1">
                <a:latin typeface="Times New Roman" panose="02020603050405020304" pitchFamily="18" charset="0"/>
                <a:cs typeface="Times New Roman" panose="02020603050405020304" pitchFamily="18" charset="0"/>
              </a:rPr>
              <a:t>macOS</a:t>
            </a:r>
            <a:r>
              <a:rPr lang="en-US" dirty="0">
                <a:latin typeface="Times New Roman" panose="02020603050405020304" pitchFamily="18" charset="0"/>
                <a:cs typeface="Times New Roman" panose="02020603050405020304" pitchFamily="18" charset="0"/>
              </a:rPr>
              <a:t> as .so files. When you run your code, Python automatically loads these </a:t>
            </a:r>
            <a:r>
              <a:rPr lang="en-US" dirty="0">
                <a:solidFill>
                  <a:srgbClr val="FF0000"/>
                </a:solidFill>
                <a:latin typeface="Times New Roman" panose="02020603050405020304" pitchFamily="18" charset="0"/>
                <a:cs typeface="Times New Roman" panose="02020603050405020304" pitchFamily="18" charset="0"/>
              </a:rPr>
              <a:t>modules and makes their functions </a:t>
            </a:r>
            <a:r>
              <a:rPr lang="en-US" dirty="0">
                <a:latin typeface="Times New Roman" panose="02020603050405020304" pitchFamily="18" charset="0"/>
                <a:cs typeface="Times New Roman" panose="02020603050405020304" pitchFamily="18" charset="0"/>
              </a:rPr>
              <a:t>available to use.</a:t>
            </a:r>
          </a:p>
        </p:txBody>
      </p:sp>
    </p:spTree>
    <p:extLst>
      <p:ext uri="{BB962C8B-B14F-4D97-AF65-F5344CB8AC3E}">
        <p14:creationId xmlns:p14="http://schemas.microsoft.com/office/powerpoint/2010/main" val="42222564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Python Library</a:t>
            </a:r>
            <a:br>
              <a:rPr lang="en-US" b="1" dirty="0"/>
            </a:br>
            <a:endParaRPr lang="en-US" dirty="0"/>
          </a:p>
        </p:txBody>
      </p:sp>
      <p:sp>
        <p:nvSpPr>
          <p:cNvPr id="3" name="Content Placeholder 2"/>
          <p:cNvSpPr>
            <a:spLocks noGrp="1"/>
          </p:cNvSpPr>
          <p:nvPr>
            <p:ph idx="1"/>
          </p:nvPr>
        </p:nvSpPr>
        <p:spPr/>
        <p:txBody>
          <a:bodyPr/>
          <a:lstStyle/>
          <a:p>
            <a:pPr algn="just">
              <a:lnSpc>
                <a:spcPct val="200000"/>
              </a:lnSpc>
            </a:pPr>
            <a:r>
              <a:rPr lang="en-US" dirty="0">
                <a:latin typeface="Times New Roman" panose="02020603050405020304" pitchFamily="18" charset="0"/>
                <a:cs typeface="Times New Roman" panose="02020603050405020304" pitchFamily="18" charset="0"/>
              </a:rPr>
              <a:t>Python libraries are divided into two main types</a:t>
            </a:r>
            <a:r>
              <a:rPr lang="en-US" dirty="0" smtClean="0">
                <a:latin typeface="Times New Roman" panose="02020603050405020304" pitchFamily="18" charset="0"/>
                <a:cs typeface="Times New Roman" panose="02020603050405020304" pitchFamily="18" charset="0"/>
              </a:rPr>
              <a:t>:</a:t>
            </a:r>
          </a:p>
          <a:p>
            <a:pPr lvl="1" algn="just">
              <a:lnSpc>
                <a:spcPct val="200000"/>
              </a:lnSpc>
            </a:pPr>
            <a:r>
              <a:rPr lang="en-US" b="1" dirty="0">
                <a:latin typeface="Times New Roman" panose="02020603050405020304" pitchFamily="18" charset="0"/>
                <a:cs typeface="Times New Roman" panose="02020603050405020304" pitchFamily="18" charset="0"/>
              </a:rPr>
              <a:t>1. Built-in Python Standard Library</a:t>
            </a:r>
          </a:p>
          <a:p>
            <a:pPr lvl="1" algn="just">
              <a:lnSpc>
                <a:spcPct val="200000"/>
              </a:lnSpc>
            </a:pPr>
            <a:r>
              <a:rPr lang="en-US" b="1" dirty="0">
                <a:latin typeface="Times New Roman" panose="02020603050405020304" pitchFamily="18" charset="0"/>
                <a:cs typeface="Times New Roman" panose="02020603050405020304" pitchFamily="18" charset="0"/>
              </a:rPr>
              <a:t>2. External Python Libraries</a:t>
            </a:r>
          </a:p>
          <a:p>
            <a:pPr lvl="1" algn="just">
              <a:lnSpc>
                <a:spcPct val="2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4071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Built-in Python Standard Library</a:t>
            </a:r>
            <a:br>
              <a:rPr lang="en-US" b="1" dirty="0"/>
            </a:br>
            <a:endParaRPr lang="en-US" dirty="0"/>
          </a:p>
        </p:txBody>
      </p:sp>
      <p:sp>
        <p:nvSpPr>
          <p:cNvPr id="3" name="Content Placeholder 2"/>
          <p:cNvSpPr>
            <a:spLocks noGrp="1"/>
          </p:cNvSpPr>
          <p:nvPr>
            <p:ph idx="1"/>
          </p:nvPr>
        </p:nvSpPr>
        <p:spPr>
          <a:xfrm>
            <a:off x="838200" y="1384663"/>
            <a:ext cx="10515600" cy="4792300"/>
          </a:xfrm>
        </p:spPr>
        <p:txBody>
          <a:bodyPr>
            <a:normAutofit/>
          </a:bodyPr>
          <a:lstStyle/>
          <a:p>
            <a:pPr algn="just">
              <a:lnSpc>
                <a:spcPct val="110000"/>
              </a:lnSpc>
            </a:pPr>
            <a:r>
              <a:rPr lang="en-US" dirty="0" smtClean="0">
                <a:latin typeface="Times New Roman" panose="02020603050405020304" pitchFamily="18" charset="0"/>
                <a:cs typeface="Times New Roman" panose="02020603050405020304" pitchFamily="18" charset="0"/>
              </a:rPr>
              <a:t>It is a </a:t>
            </a:r>
            <a:r>
              <a:rPr lang="en-US" dirty="0" smtClean="0">
                <a:solidFill>
                  <a:srgbClr val="FF0000"/>
                </a:solidFill>
                <a:latin typeface="Times New Roman" panose="02020603050405020304" pitchFamily="18" charset="0"/>
                <a:cs typeface="Times New Roman" panose="02020603050405020304" pitchFamily="18" charset="0"/>
              </a:rPr>
              <a:t>collection of modules</a:t>
            </a:r>
            <a:r>
              <a:rPr lang="en-US" dirty="0" smtClean="0">
                <a:latin typeface="Times New Roman" panose="02020603050405020304" pitchFamily="18" charset="0"/>
                <a:cs typeface="Times New Roman" panose="02020603050405020304" pitchFamily="18" charset="0"/>
              </a:rPr>
              <a:t> that come bundled with every Python installation, we </a:t>
            </a:r>
            <a:r>
              <a:rPr lang="en-US" dirty="0" smtClean="0">
                <a:solidFill>
                  <a:srgbClr val="FF0000"/>
                </a:solidFill>
                <a:latin typeface="Times New Roman" panose="02020603050405020304" pitchFamily="18" charset="0"/>
                <a:cs typeface="Times New Roman" panose="02020603050405020304" pitchFamily="18" charset="0"/>
              </a:rPr>
              <a:t>don’t need to install </a:t>
            </a:r>
            <a:r>
              <a:rPr lang="en-US" dirty="0" smtClean="0">
                <a:latin typeface="Times New Roman" panose="02020603050405020304" pitchFamily="18" charset="0"/>
                <a:cs typeface="Times New Roman" panose="02020603050405020304" pitchFamily="18" charset="0"/>
              </a:rPr>
              <a:t>anything separately. Most of these modules are written in C for better performance.</a:t>
            </a:r>
          </a:p>
          <a:p>
            <a:pPr fontAlgn="base"/>
            <a:r>
              <a:rPr lang="en-US" b="1" dirty="0" smtClean="0"/>
              <a:t>Examples of built-in modules:</a:t>
            </a:r>
            <a:endParaRPr lang="en-US" dirty="0" smtClean="0"/>
          </a:p>
          <a:p>
            <a:pPr fontAlgn="base"/>
            <a:r>
              <a:rPr lang="en-US" b="1" dirty="0" smtClean="0"/>
              <a:t>math</a:t>
            </a:r>
            <a:r>
              <a:rPr lang="en-US" b="1" dirty="0"/>
              <a:t>:</a:t>
            </a:r>
            <a:r>
              <a:rPr lang="en-US" dirty="0"/>
              <a:t> Mathematical operations</a:t>
            </a:r>
          </a:p>
          <a:p>
            <a:pPr fontAlgn="base"/>
            <a:r>
              <a:rPr lang="en-US" b="1" dirty="0" err="1"/>
              <a:t>os</a:t>
            </a:r>
            <a:r>
              <a:rPr lang="en-US" b="1" dirty="0"/>
              <a:t>:</a:t>
            </a:r>
            <a:r>
              <a:rPr lang="en-US" dirty="0"/>
              <a:t> Interact with the operating system</a:t>
            </a:r>
          </a:p>
          <a:p>
            <a:pPr fontAlgn="base"/>
            <a:r>
              <a:rPr lang="en-US" b="1" dirty="0" err="1"/>
              <a:t>datetime</a:t>
            </a:r>
            <a:r>
              <a:rPr lang="en-US" b="1" dirty="0"/>
              <a:t>:</a:t>
            </a:r>
            <a:r>
              <a:rPr lang="en-US" dirty="0"/>
              <a:t> Date and time operations</a:t>
            </a:r>
          </a:p>
          <a:p>
            <a:pPr fontAlgn="base"/>
            <a:r>
              <a:rPr lang="en-US" b="1" dirty="0"/>
              <a:t>random:</a:t>
            </a:r>
            <a:r>
              <a:rPr lang="en-US" dirty="0"/>
              <a:t> Generate random numbers</a:t>
            </a:r>
          </a:p>
          <a:p>
            <a:pPr fontAlgn="base"/>
            <a:r>
              <a:rPr lang="en-US" b="1" dirty="0" err="1"/>
              <a:t>json</a:t>
            </a:r>
            <a:r>
              <a:rPr lang="en-US" b="1" dirty="0"/>
              <a:t>:</a:t>
            </a:r>
            <a:r>
              <a:rPr lang="en-US" dirty="0"/>
              <a:t> Handles JSON data encoding and decoding.</a:t>
            </a:r>
          </a:p>
          <a:p>
            <a:endParaRPr lang="en-US" dirty="0"/>
          </a:p>
        </p:txBody>
      </p:sp>
    </p:spTree>
    <p:extLst>
      <p:ext uri="{BB962C8B-B14F-4D97-AF65-F5344CB8AC3E}">
        <p14:creationId xmlns:p14="http://schemas.microsoft.com/office/powerpoint/2010/main" val="11198340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189"/>
            <a:ext cx="10515600" cy="1325563"/>
          </a:xfrm>
        </p:spPr>
        <p:txBody>
          <a:bodyPr/>
          <a:lstStyle/>
          <a:p>
            <a:r>
              <a:rPr lang="en-US" b="1" dirty="0"/>
              <a:t>2. External Python Libraries</a:t>
            </a:r>
            <a:br>
              <a:rPr lang="en-US" b="1" dirty="0"/>
            </a:br>
            <a:endParaRPr lang="en-US" dirty="0"/>
          </a:p>
        </p:txBody>
      </p:sp>
      <p:sp>
        <p:nvSpPr>
          <p:cNvPr id="3" name="Content Placeholder 2"/>
          <p:cNvSpPr>
            <a:spLocks noGrp="1"/>
          </p:cNvSpPr>
          <p:nvPr>
            <p:ph idx="1"/>
          </p:nvPr>
        </p:nvSpPr>
        <p:spPr>
          <a:xfrm>
            <a:off x="838200" y="901337"/>
            <a:ext cx="10515600" cy="5275626"/>
          </a:xfrm>
        </p:spPr>
        <p:txBody>
          <a:bodyPr>
            <a:normAutofit fontScale="92500" lnSpcReduction="20000"/>
          </a:bodyPr>
          <a:lstStyle/>
          <a:p>
            <a:pPr algn="just">
              <a:lnSpc>
                <a:spcPct val="150000"/>
              </a:lnSpc>
            </a:pPr>
            <a:r>
              <a:rPr lang="en-US" dirty="0">
                <a:latin typeface="Times New Roman" panose="02020603050405020304" pitchFamily="18" charset="0"/>
                <a:cs typeface="Times New Roman" panose="02020603050405020304" pitchFamily="18" charset="0"/>
              </a:rPr>
              <a:t>External (third-party) libraries are </a:t>
            </a:r>
            <a:r>
              <a:rPr lang="en-US" dirty="0">
                <a:solidFill>
                  <a:srgbClr val="FF0000"/>
                </a:solidFill>
                <a:latin typeface="Times New Roman" panose="02020603050405020304" pitchFamily="18" charset="0"/>
                <a:cs typeface="Times New Roman" panose="02020603050405020304" pitchFamily="18" charset="0"/>
              </a:rPr>
              <a:t>not included with Python </a:t>
            </a:r>
            <a:r>
              <a:rPr lang="en-US" dirty="0">
                <a:latin typeface="Times New Roman" panose="02020603050405020304" pitchFamily="18" charset="0"/>
                <a:cs typeface="Times New Roman" panose="02020603050405020304" pitchFamily="18" charset="0"/>
              </a:rPr>
              <a:t>by default. You can install them easily using the </a:t>
            </a:r>
            <a:r>
              <a:rPr lang="en-US" dirty="0">
                <a:solidFill>
                  <a:srgbClr val="FF0000"/>
                </a:solidFill>
                <a:latin typeface="Times New Roman" panose="02020603050405020304" pitchFamily="18" charset="0"/>
                <a:cs typeface="Times New Roman" panose="02020603050405020304" pitchFamily="18" charset="0"/>
              </a:rPr>
              <a:t>pip package manager</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Popular External </a:t>
            </a:r>
            <a:r>
              <a:rPr lang="en-US" dirty="0" smtClean="0">
                <a:solidFill>
                  <a:srgbClr val="FF0000"/>
                </a:solidFill>
                <a:latin typeface="Times New Roman" panose="02020603050405020304" pitchFamily="18" charset="0"/>
                <a:cs typeface="Times New Roman" panose="02020603050405020304" pitchFamily="18" charset="0"/>
              </a:rPr>
              <a:t>Python </a:t>
            </a:r>
            <a:r>
              <a:rPr lang="en-US" dirty="0">
                <a:solidFill>
                  <a:srgbClr val="FF0000"/>
                </a:solidFill>
                <a:latin typeface="Times New Roman" panose="02020603050405020304" pitchFamily="18" charset="0"/>
                <a:cs typeface="Times New Roman" panose="02020603050405020304" pitchFamily="18" charset="0"/>
              </a:rPr>
              <a:t>Libraries</a:t>
            </a:r>
            <a:r>
              <a:rPr lang="en-US" dirty="0" smtClean="0">
                <a:latin typeface="Times New Roman" panose="02020603050405020304" pitchFamily="18" charset="0"/>
                <a:cs typeface="Times New Roman" panose="02020603050405020304" pitchFamily="18" charset="0"/>
              </a:rPr>
              <a:t>:</a:t>
            </a:r>
          </a:p>
          <a:p>
            <a:pPr algn="just" fontAlgn="base">
              <a:lnSpc>
                <a:spcPct val="150000"/>
              </a:lnSpc>
            </a:pPr>
            <a:r>
              <a:rPr lang="en-US" dirty="0" err="1">
                <a:latin typeface="Times New Roman" panose="02020603050405020304" pitchFamily="18" charset="0"/>
                <a:cs typeface="Times New Roman" panose="02020603050405020304" pitchFamily="18" charset="0"/>
                <a:hlinkClick r:id="rId2"/>
              </a:rPr>
              <a:t>NumPy</a:t>
            </a:r>
            <a:r>
              <a:rPr lang="en-US" dirty="0">
                <a:latin typeface="Times New Roman" panose="02020603050405020304" pitchFamily="18" charset="0"/>
                <a:cs typeface="Times New Roman" panose="02020603050405020304" pitchFamily="18" charset="0"/>
              </a:rPr>
              <a:t>: It, short for </a:t>
            </a:r>
            <a:r>
              <a:rPr lang="en-US" dirty="0">
                <a:solidFill>
                  <a:srgbClr val="FF0000"/>
                </a:solidFill>
                <a:latin typeface="Times New Roman" panose="02020603050405020304" pitchFamily="18" charset="0"/>
                <a:cs typeface="Times New Roman" panose="02020603050405020304" pitchFamily="18" charset="0"/>
              </a:rPr>
              <a:t>Numerical Python</a:t>
            </a:r>
            <a:r>
              <a:rPr lang="en-US" dirty="0">
                <a:latin typeface="Times New Roman" panose="02020603050405020304" pitchFamily="18" charset="0"/>
                <a:cs typeface="Times New Roman" panose="02020603050405020304" pitchFamily="18" charset="0"/>
              </a:rPr>
              <a:t>, is the </a:t>
            </a:r>
            <a:r>
              <a:rPr lang="en-US" dirty="0">
                <a:solidFill>
                  <a:srgbClr val="FF0000"/>
                </a:solidFill>
                <a:latin typeface="Times New Roman" panose="02020603050405020304" pitchFamily="18" charset="0"/>
                <a:cs typeface="Times New Roman" panose="02020603050405020304" pitchFamily="18" charset="0"/>
              </a:rPr>
              <a:t>core library </a:t>
            </a:r>
            <a:r>
              <a:rPr lang="en-US" dirty="0">
                <a:latin typeface="Times New Roman" panose="02020603050405020304" pitchFamily="18" charset="0"/>
                <a:cs typeface="Times New Roman" panose="02020603050405020304" pitchFamily="18" charset="0"/>
              </a:rPr>
              <a:t>for </a:t>
            </a:r>
            <a:r>
              <a:rPr lang="en-US" dirty="0">
                <a:solidFill>
                  <a:srgbClr val="FF0000"/>
                </a:solidFill>
                <a:latin typeface="Times New Roman" panose="02020603050405020304" pitchFamily="18" charset="0"/>
                <a:cs typeface="Times New Roman" panose="02020603050405020304" pitchFamily="18" charset="0"/>
              </a:rPr>
              <a:t>numerical and scientific </a:t>
            </a:r>
            <a:r>
              <a:rPr lang="en-US" dirty="0">
                <a:latin typeface="Times New Roman" panose="02020603050405020304" pitchFamily="18" charset="0"/>
                <a:cs typeface="Times New Roman" panose="02020603050405020304" pitchFamily="18" charset="0"/>
              </a:rPr>
              <a:t>computing in Python. It provides powerful tools for creating and manipulating arrays, matrices and multidimensional data.</a:t>
            </a:r>
          </a:p>
          <a:p>
            <a:pPr algn="just" fontAlgn="base">
              <a:lnSpc>
                <a:spcPct val="150000"/>
              </a:lnSpc>
            </a:pPr>
            <a:r>
              <a:rPr lang="en-US" dirty="0">
                <a:latin typeface="Times New Roman" panose="02020603050405020304" pitchFamily="18" charset="0"/>
                <a:cs typeface="Times New Roman" panose="02020603050405020304" pitchFamily="18" charset="0"/>
                <a:hlinkClick r:id="rId3"/>
              </a:rPr>
              <a:t>Pandas</a:t>
            </a:r>
            <a:r>
              <a:rPr lang="en-US" dirty="0">
                <a:latin typeface="Times New Roman" panose="02020603050405020304" pitchFamily="18" charset="0"/>
                <a:cs typeface="Times New Roman" panose="02020603050405020304" pitchFamily="18" charset="0"/>
              </a:rPr>
              <a:t>: It is a </a:t>
            </a:r>
            <a:r>
              <a:rPr lang="en-US" dirty="0">
                <a:solidFill>
                  <a:srgbClr val="FF0000"/>
                </a:solidFill>
                <a:latin typeface="Times New Roman" panose="02020603050405020304" pitchFamily="18" charset="0"/>
                <a:cs typeface="Times New Roman" panose="02020603050405020304" pitchFamily="18" charset="0"/>
              </a:rPr>
              <a:t>data analysis and manipulation </a:t>
            </a:r>
            <a:r>
              <a:rPr lang="en-US" dirty="0">
                <a:latin typeface="Times New Roman" panose="02020603050405020304" pitchFamily="18" charset="0"/>
                <a:cs typeface="Times New Roman" panose="02020603050405020304" pitchFamily="18" charset="0"/>
              </a:rPr>
              <a:t>library built on top of </a:t>
            </a:r>
            <a:r>
              <a:rPr lang="en-US" dirty="0" err="1">
                <a:latin typeface="Times New Roman" panose="02020603050405020304" pitchFamily="18" charset="0"/>
                <a:cs typeface="Times New Roman" panose="02020603050405020304" pitchFamily="18" charset="0"/>
              </a:rPr>
              <a:t>NumPy</a:t>
            </a:r>
            <a:r>
              <a:rPr lang="en-US" dirty="0">
                <a:latin typeface="Times New Roman" panose="02020603050405020304" pitchFamily="18" charset="0"/>
                <a:cs typeface="Times New Roman" panose="02020603050405020304" pitchFamily="18" charset="0"/>
              </a:rPr>
              <a:t>. It introduces data structures like </a:t>
            </a:r>
            <a:r>
              <a:rPr lang="en-US" dirty="0" err="1">
                <a:latin typeface="Times New Roman" panose="02020603050405020304" pitchFamily="18" charset="0"/>
                <a:cs typeface="Times New Roman" panose="02020603050405020304" pitchFamily="18" charset="0"/>
              </a:rPr>
              <a:t>DataFrame</a:t>
            </a:r>
            <a:r>
              <a:rPr lang="en-US" dirty="0">
                <a:latin typeface="Times New Roman" panose="02020603050405020304" pitchFamily="18" charset="0"/>
                <a:cs typeface="Times New Roman" panose="02020603050405020304" pitchFamily="18" charset="0"/>
              </a:rPr>
              <a:t> and Series that make it easy to handle structured data efficiently.</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6460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t>External Python Libraries</a:t>
            </a:r>
            <a:br>
              <a:rPr lang="en-US" b="1" dirty="0"/>
            </a:br>
            <a:endParaRPr lang="en-US" dirty="0"/>
          </a:p>
        </p:txBody>
      </p:sp>
      <p:sp>
        <p:nvSpPr>
          <p:cNvPr id="3" name="Content Placeholder 2"/>
          <p:cNvSpPr>
            <a:spLocks noGrp="1"/>
          </p:cNvSpPr>
          <p:nvPr>
            <p:ph idx="1"/>
          </p:nvPr>
        </p:nvSpPr>
        <p:spPr>
          <a:xfrm>
            <a:off x="838200" y="662781"/>
            <a:ext cx="10515600" cy="5158060"/>
          </a:xfrm>
        </p:spPr>
        <p:txBody>
          <a:bodyPr>
            <a:noAutofit/>
          </a:bodyPr>
          <a:lstStyle/>
          <a:p>
            <a:pPr algn="just" fontAlgn="base">
              <a:lnSpc>
                <a:spcPct val="160000"/>
              </a:lnSpc>
            </a:pPr>
            <a:r>
              <a:rPr lang="en-US" sz="2400" b="1" u="sng" dirty="0" err="1">
                <a:latin typeface="Times New Roman" panose="02020603050405020304" pitchFamily="18" charset="0"/>
                <a:cs typeface="Times New Roman" panose="02020603050405020304" pitchFamily="18" charset="0"/>
                <a:hlinkClick r:id="rId2"/>
              </a:rPr>
              <a:t>Matplotlib</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It is a </a:t>
            </a:r>
            <a:r>
              <a:rPr lang="en-US" sz="2400" dirty="0">
                <a:solidFill>
                  <a:srgbClr val="FF0000"/>
                </a:solidFill>
                <a:latin typeface="Times New Roman" panose="02020603050405020304" pitchFamily="18" charset="0"/>
                <a:cs typeface="Times New Roman" panose="02020603050405020304" pitchFamily="18" charset="0"/>
              </a:rPr>
              <a:t>data visualization library </a:t>
            </a:r>
            <a:r>
              <a:rPr lang="en-US" sz="2400" dirty="0">
                <a:latin typeface="Times New Roman" panose="02020603050405020304" pitchFamily="18" charset="0"/>
                <a:cs typeface="Times New Roman" panose="02020603050405020304" pitchFamily="18" charset="0"/>
              </a:rPr>
              <a:t>that helps you create a wide variety of </a:t>
            </a:r>
            <a:r>
              <a:rPr lang="en-US" sz="2400" dirty="0">
                <a:solidFill>
                  <a:srgbClr val="FF0000"/>
                </a:solidFill>
                <a:latin typeface="Times New Roman" panose="02020603050405020304" pitchFamily="18" charset="0"/>
                <a:cs typeface="Times New Roman" panose="02020603050405020304" pitchFamily="18" charset="0"/>
              </a:rPr>
              <a:t>static, animated and interactive plots</a:t>
            </a:r>
            <a:r>
              <a:rPr lang="en-US" sz="2400" dirty="0">
                <a:latin typeface="Times New Roman" panose="02020603050405020304" pitchFamily="18" charset="0"/>
                <a:cs typeface="Times New Roman" panose="02020603050405020304" pitchFamily="18" charset="0"/>
              </a:rPr>
              <a:t>. It supports charts such as </a:t>
            </a:r>
            <a:r>
              <a:rPr lang="en-US" sz="2400" dirty="0">
                <a:solidFill>
                  <a:srgbClr val="FF0000"/>
                </a:solidFill>
                <a:latin typeface="Times New Roman" panose="02020603050405020304" pitchFamily="18" charset="0"/>
                <a:cs typeface="Times New Roman" panose="02020603050405020304" pitchFamily="18" charset="0"/>
              </a:rPr>
              <a:t>bar graphs, line charts, histograms and scatter plots.</a:t>
            </a:r>
          </a:p>
          <a:p>
            <a:pPr algn="just" fontAlgn="base">
              <a:lnSpc>
                <a:spcPct val="160000"/>
              </a:lnSpc>
            </a:pPr>
            <a:r>
              <a:rPr lang="en-US" sz="2400" b="1" u="sng" dirty="0" err="1">
                <a:latin typeface="Times New Roman" panose="02020603050405020304" pitchFamily="18" charset="0"/>
                <a:cs typeface="Times New Roman" panose="02020603050405020304" pitchFamily="18" charset="0"/>
                <a:hlinkClick r:id="rId3"/>
              </a:rPr>
              <a:t>SciPy</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It, short for Scientific Python, extends the functionality of </a:t>
            </a:r>
            <a:r>
              <a:rPr lang="en-US" sz="2400" dirty="0" err="1">
                <a:latin typeface="Times New Roman" panose="02020603050405020304" pitchFamily="18" charset="0"/>
                <a:cs typeface="Times New Roman" panose="02020603050405020304" pitchFamily="18" charset="0"/>
              </a:rPr>
              <a:t>NumPy</a:t>
            </a:r>
            <a:r>
              <a:rPr lang="en-US" sz="2400" dirty="0">
                <a:latin typeface="Times New Roman" panose="02020603050405020304" pitchFamily="18" charset="0"/>
                <a:cs typeface="Times New Roman" panose="02020603050405020304" pitchFamily="18" charset="0"/>
              </a:rPr>
              <a:t> by providing tools for </a:t>
            </a:r>
            <a:r>
              <a:rPr lang="en-US" sz="2400" dirty="0">
                <a:solidFill>
                  <a:srgbClr val="FF0000"/>
                </a:solidFill>
                <a:latin typeface="Times New Roman" panose="02020603050405020304" pitchFamily="18" charset="0"/>
                <a:cs typeface="Times New Roman" panose="02020603050405020304" pitchFamily="18" charset="0"/>
              </a:rPr>
              <a:t>advanced mathematical, scientific and engineering computations</a:t>
            </a:r>
            <a:r>
              <a:rPr lang="en-US" sz="2400" dirty="0">
                <a:latin typeface="Times New Roman" panose="02020603050405020304" pitchFamily="18" charset="0"/>
                <a:cs typeface="Times New Roman" panose="02020603050405020304" pitchFamily="18" charset="0"/>
              </a:rPr>
              <a:t>. It includes modules for optimization, integration, signal processing and linear algebra.</a:t>
            </a:r>
          </a:p>
          <a:p>
            <a:pPr algn="just" fontAlgn="base">
              <a:lnSpc>
                <a:spcPct val="160000"/>
              </a:lnSpc>
            </a:pPr>
            <a:r>
              <a:rPr lang="en-US" sz="2400" b="1" u="sng" dirty="0" err="1">
                <a:latin typeface="Times New Roman" panose="02020603050405020304" pitchFamily="18" charset="0"/>
                <a:cs typeface="Times New Roman" panose="02020603050405020304" pitchFamily="18" charset="0"/>
                <a:hlinkClick r:id="rId4"/>
              </a:rPr>
              <a:t>TensorFlow</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It is an </a:t>
            </a:r>
            <a:r>
              <a:rPr lang="en-US" sz="2400" dirty="0">
                <a:solidFill>
                  <a:srgbClr val="FF0000"/>
                </a:solidFill>
                <a:latin typeface="Times New Roman" panose="02020603050405020304" pitchFamily="18" charset="0"/>
                <a:cs typeface="Times New Roman" panose="02020603050405020304" pitchFamily="18" charset="0"/>
              </a:rPr>
              <a:t>open-source machine learning and deep learning </a:t>
            </a:r>
            <a:r>
              <a:rPr lang="en-US" sz="2400" dirty="0">
                <a:latin typeface="Times New Roman" panose="02020603050405020304" pitchFamily="18" charset="0"/>
                <a:cs typeface="Times New Roman" panose="02020603050405020304" pitchFamily="18" charset="0"/>
              </a:rPr>
              <a:t>framework developed by Google. It allows developers to build and train neural networks for tasks such as image recognition, natural language processing and predictive modeling.</a:t>
            </a:r>
          </a:p>
          <a:p>
            <a:endParaRPr lang="en-US" sz="2400" dirty="0"/>
          </a:p>
        </p:txBody>
      </p:sp>
    </p:spTree>
    <p:extLst>
      <p:ext uri="{BB962C8B-B14F-4D97-AF65-F5344CB8AC3E}">
        <p14:creationId xmlns:p14="http://schemas.microsoft.com/office/powerpoint/2010/main" val="2154599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Python Example</a:t>
            </a:r>
            <a:endParaRPr lang="en-US" b="1" dirty="0"/>
          </a:p>
        </p:txBody>
      </p:sp>
      <p:sp>
        <p:nvSpPr>
          <p:cNvPr id="3" name="Content Placeholder 2"/>
          <p:cNvSpPr>
            <a:spLocks noGrp="1"/>
          </p:cNvSpPr>
          <p:nvPr>
            <p:ph idx="1"/>
          </p:nvPr>
        </p:nvSpPr>
        <p:spPr/>
        <p:txBody>
          <a:bodyPr/>
          <a:lstStyle/>
          <a:p>
            <a:r>
              <a:rPr lang="en-US" dirty="0" smtClean="0"/>
              <a:t>print("Hello, World!")</a:t>
            </a:r>
          </a:p>
          <a:p>
            <a:r>
              <a:rPr lang="en-US" dirty="0" smtClean="0"/>
              <a:t>Hello, World!</a:t>
            </a:r>
          </a:p>
          <a:p>
            <a:r>
              <a:rPr lang="en-US" b="1" dirty="0" smtClean="0"/>
              <a:t>Python Variables Example</a:t>
            </a:r>
          </a:p>
          <a:p>
            <a:r>
              <a:rPr lang="en-US" dirty="0" smtClean="0"/>
              <a:t>a = 10</a:t>
            </a:r>
          </a:p>
          <a:p>
            <a:r>
              <a:rPr lang="en-US" dirty="0" smtClean="0"/>
              <a:t>b = 20</a:t>
            </a:r>
          </a:p>
          <a:p>
            <a:r>
              <a:rPr lang="en-US" dirty="0" smtClean="0"/>
              <a:t>c = a + b</a:t>
            </a:r>
          </a:p>
          <a:p>
            <a:r>
              <a:rPr lang="en-US" dirty="0" smtClean="0"/>
              <a:t>print(c)  </a:t>
            </a:r>
          </a:p>
          <a:p>
            <a:r>
              <a:rPr lang="en-US" dirty="0" smtClean="0"/>
              <a:t>30</a:t>
            </a:r>
          </a:p>
          <a:p>
            <a:endParaRPr lang="en-US" dirty="0"/>
          </a:p>
        </p:txBody>
      </p:sp>
    </p:spTree>
    <p:extLst>
      <p:ext uri="{BB962C8B-B14F-4D97-AF65-F5344CB8AC3E}">
        <p14:creationId xmlns:p14="http://schemas.microsoft.com/office/powerpoint/2010/main" val="21101318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5811838"/>
          </a:xfrm>
        </p:spPr>
        <p:txBody>
          <a:bodyPr>
            <a:normAutofit lnSpcReduction="10000"/>
          </a:bodyPr>
          <a:lstStyle/>
          <a:p>
            <a:pPr algn="just" fontAlgn="base">
              <a:lnSpc>
                <a:spcPct val="150000"/>
              </a:lnSpc>
            </a:pPr>
            <a:r>
              <a:rPr lang="en-US" sz="2400" dirty="0" err="1">
                <a:latin typeface="Times New Roman" panose="02020603050405020304" pitchFamily="18" charset="0"/>
                <a:cs typeface="Times New Roman" panose="02020603050405020304" pitchFamily="18" charset="0"/>
                <a:hlinkClick r:id="rId2"/>
              </a:rPr>
              <a:t>Scikit</a:t>
            </a:r>
            <a:r>
              <a:rPr lang="en-US" sz="2400" dirty="0">
                <a:latin typeface="Times New Roman" panose="02020603050405020304" pitchFamily="18" charset="0"/>
                <a:cs typeface="Times New Roman" panose="02020603050405020304" pitchFamily="18" charset="0"/>
                <a:hlinkClick r:id="rId2"/>
              </a:rPr>
              <a:t>-learn</a:t>
            </a:r>
            <a:r>
              <a:rPr lang="en-US" sz="2400" dirty="0">
                <a:latin typeface="Times New Roman" panose="02020603050405020304" pitchFamily="18" charset="0"/>
                <a:cs typeface="Times New Roman" panose="02020603050405020304" pitchFamily="18" charset="0"/>
              </a:rPr>
              <a:t>: It is a popular machine learning library built on top of </a:t>
            </a:r>
            <a:r>
              <a:rPr lang="en-US" sz="2400" dirty="0" err="1">
                <a:latin typeface="Times New Roman" panose="02020603050405020304" pitchFamily="18" charset="0"/>
                <a:cs typeface="Times New Roman" panose="02020603050405020304" pitchFamily="18" charset="0"/>
              </a:rPr>
              <a:t>NumPy</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SciPy</a:t>
            </a:r>
            <a:r>
              <a:rPr lang="en-US" sz="2400" dirty="0">
                <a:latin typeface="Times New Roman" panose="02020603050405020304" pitchFamily="18" charset="0"/>
                <a:cs typeface="Times New Roman" panose="02020603050405020304" pitchFamily="18" charset="0"/>
              </a:rPr>
              <a:t>. It offers simple and efficient tools for </a:t>
            </a:r>
            <a:r>
              <a:rPr lang="en-US" sz="2400" dirty="0">
                <a:solidFill>
                  <a:srgbClr val="FF0000"/>
                </a:solidFill>
                <a:latin typeface="Times New Roman" panose="02020603050405020304" pitchFamily="18" charset="0"/>
                <a:cs typeface="Times New Roman" panose="02020603050405020304" pitchFamily="18" charset="0"/>
              </a:rPr>
              <a:t>classification, regression, clustering and dimensionality reduction.</a:t>
            </a:r>
          </a:p>
          <a:p>
            <a:pPr algn="just" fontAlgn="base">
              <a:lnSpc>
                <a:spcPct val="150000"/>
              </a:lnSpc>
            </a:pPr>
            <a:r>
              <a:rPr lang="en-US" sz="2400" dirty="0" err="1">
                <a:latin typeface="Times New Roman" panose="02020603050405020304" pitchFamily="18" charset="0"/>
                <a:cs typeface="Times New Roman" panose="02020603050405020304" pitchFamily="18" charset="0"/>
                <a:hlinkClick r:id="rId3"/>
              </a:rPr>
              <a:t>Scrapy</a:t>
            </a:r>
            <a:r>
              <a:rPr lang="en-US" sz="2400" dirty="0">
                <a:latin typeface="Times New Roman" panose="02020603050405020304" pitchFamily="18" charset="0"/>
                <a:cs typeface="Times New Roman" panose="02020603050405020304" pitchFamily="18" charset="0"/>
              </a:rPr>
              <a:t>: It is a </a:t>
            </a:r>
            <a:r>
              <a:rPr lang="en-US" sz="2400" dirty="0">
                <a:solidFill>
                  <a:srgbClr val="FF0000"/>
                </a:solidFill>
                <a:latin typeface="Times New Roman" panose="02020603050405020304" pitchFamily="18" charset="0"/>
                <a:cs typeface="Times New Roman" panose="02020603050405020304" pitchFamily="18" charset="0"/>
              </a:rPr>
              <a:t>web scraping and data extraction library </a:t>
            </a:r>
            <a:r>
              <a:rPr lang="en-US" sz="2400" dirty="0">
                <a:latin typeface="Times New Roman" panose="02020603050405020304" pitchFamily="18" charset="0"/>
                <a:cs typeface="Times New Roman" panose="02020603050405020304" pitchFamily="18" charset="0"/>
              </a:rPr>
              <a:t>designed to efficiently crawl websites and gather structured information. It allows developers to create spiders that automatically navigate web pages and collect data.</a:t>
            </a:r>
          </a:p>
          <a:p>
            <a:pPr algn="just" fontAlgn="base">
              <a:lnSpc>
                <a:spcPct val="150000"/>
              </a:lnSpc>
            </a:pPr>
            <a:r>
              <a:rPr lang="en-US" sz="2400" dirty="0" err="1">
                <a:latin typeface="Times New Roman" panose="02020603050405020304" pitchFamily="18" charset="0"/>
                <a:cs typeface="Times New Roman" panose="02020603050405020304" pitchFamily="18" charset="0"/>
                <a:hlinkClick r:id="rId4"/>
              </a:rPr>
              <a:t>PyTorch</a:t>
            </a:r>
            <a:r>
              <a:rPr lang="en-US" sz="2400" dirty="0">
                <a:latin typeface="Times New Roman" panose="02020603050405020304" pitchFamily="18" charset="0"/>
                <a:cs typeface="Times New Roman" panose="02020603050405020304" pitchFamily="18" charset="0"/>
              </a:rPr>
              <a:t>: It, developed by Facebook’s AI Research Lab, is a deep learning framework that provides dynamic computation graphs and easy debugging. It supports GPU acceleration, making it suitable for high-performance training of neural networks.</a:t>
            </a: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31315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fontAlgn="base">
              <a:lnSpc>
                <a:spcPct val="150000"/>
              </a:lnSpc>
            </a:pPr>
            <a:r>
              <a:rPr lang="en-US" b="1" u="sng" dirty="0" err="1">
                <a:latin typeface="Times New Roman" panose="02020603050405020304" pitchFamily="18" charset="0"/>
                <a:cs typeface="Times New Roman" panose="02020603050405020304" pitchFamily="18" charset="0"/>
                <a:hlinkClick r:id="rId2"/>
              </a:rPr>
              <a:t>PyGame</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It is a cross-platform library used for developing 2D games and multimedia applications. It provides modules for handling graphics, sound and user input with ease.</a:t>
            </a:r>
          </a:p>
          <a:p>
            <a:pPr algn="just" fontAlgn="base">
              <a:lnSpc>
                <a:spcPct val="150000"/>
              </a:lnSpc>
            </a:pPr>
            <a:r>
              <a:rPr lang="en-US" b="1" u="sng" dirty="0" err="1">
                <a:latin typeface="Times New Roman" panose="02020603050405020304" pitchFamily="18" charset="0"/>
                <a:cs typeface="Times New Roman" panose="02020603050405020304" pitchFamily="18" charset="0"/>
                <a:hlinkClick r:id="rId3"/>
              </a:rPr>
              <a:t>PyBrain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short for Python-Based Reinforcement Learning, Artificial Intelligence and Neural Network, is a beginner-friendly machine learning library. It offers pre-built algorithms and flexible tools for training neural networks and reinforcement learning models.</a:t>
            </a: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4232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Using Libraries in Python Programs</a:t>
            </a:r>
            <a:br>
              <a:rPr lang="en-US" b="1" dirty="0"/>
            </a:br>
            <a:endParaRPr lang="en-US" dirty="0"/>
          </a:p>
        </p:txBody>
      </p:sp>
      <p:sp>
        <p:nvSpPr>
          <p:cNvPr id="3" name="Content Placeholder 2"/>
          <p:cNvSpPr>
            <a:spLocks noGrp="1"/>
          </p:cNvSpPr>
          <p:nvPr>
            <p:ph idx="1"/>
          </p:nvPr>
        </p:nvSpPr>
        <p:spPr>
          <a:xfrm>
            <a:off x="838200" y="1084217"/>
            <a:ext cx="10515600" cy="5092746"/>
          </a:xfrm>
        </p:spPr>
        <p:txBody>
          <a:bodyPr>
            <a:normAutofit fontScale="85000"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To use any library, it </a:t>
            </a:r>
            <a:r>
              <a:rPr lang="en-US" dirty="0">
                <a:solidFill>
                  <a:srgbClr val="FF0000"/>
                </a:solidFill>
                <a:latin typeface="Times New Roman" panose="02020603050405020304" pitchFamily="18" charset="0"/>
                <a:cs typeface="Times New Roman" panose="02020603050405020304" pitchFamily="18" charset="0"/>
              </a:rPr>
              <a:t>first needs to be imported into your Python progra</a:t>
            </a:r>
            <a:r>
              <a:rPr lang="en-US" dirty="0">
                <a:latin typeface="Times New Roman" panose="02020603050405020304" pitchFamily="18" charset="0"/>
                <a:cs typeface="Times New Roman" panose="02020603050405020304" pitchFamily="18" charset="0"/>
              </a:rPr>
              <a:t>m using the import statement. Once imported, you can </a:t>
            </a:r>
            <a:r>
              <a:rPr lang="en-US" dirty="0">
                <a:solidFill>
                  <a:srgbClr val="FF0000"/>
                </a:solidFill>
                <a:latin typeface="Times New Roman" panose="02020603050405020304" pitchFamily="18" charset="0"/>
                <a:cs typeface="Times New Roman" panose="02020603050405020304" pitchFamily="18" charset="0"/>
              </a:rPr>
              <a:t>directly call the functions or methods </a:t>
            </a:r>
            <a:r>
              <a:rPr lang="en-US" dirty="0">
                <a:latin typeface="Times New Roman" panose="02020603050405020304" pitchFamily="18" charset="0"/>
                <a:cs typeface="Times New Roman" panose="02020603050405020304" pitchFamily="18" charset="0"/>
              </a:rPr>
              <a:t>defined inside that library. You can import libraries in three main ways</a:t>
            </a:r>
            <a:r>
              <a:rPr lang="en-US" dirty="0" smtClean="0">
                <a:latin typeface="Times New Roman" panose="02020603050405020304" pitchFamily="18" charset="0"/>
                <a:cs typeface="Times New Roman" panose="02020603050405020304" pitchFamily="18" charset="0"/>
              </a:rPr>
              <a:t>:</a:t>
            </a:r>
          </a:p>
          <a:p>
            <a:pPr algn="just" fontAlgn="base">
              <a:lnSpc>
                <a:spcPct val="150000"/>
              </a:lnSpc>
            </a:pPr>
            <a:r>
              <a:rPr lang="en-US" b="1" dirty="0">
                <a:latin typeface="Times New Roman" panose="02020603050405020304" pitchFamily="18" charset="0"/>
                <a:cs typeface="Times New Roman" panose="02020603050405020304" pitchFamily="18" charset="0"/>
              </a:rPr>
              <a:t>Import the entire library:</a:t>
            </a:r>
            <a:r>
              <a:rPr lang="en-US" dirty="0">
                <a:latin typeface="Times New Roman" panose="02020603050405020304" pitchFamily="18" charset="0"/>
                <a:cs typeface="Times New Roman" panose="02020603050405020304" pitchFamily="18" charset="0"/>
              </a:rPr>
              <a:t> import </a:t>
            </a:r>
            <a:r>
              <a:rPr lang="en-US" dirty="0" err="1">
                <a:latin typeface="Times New Roman" panose="02020603050405020304" pitchFamily="18" charset="0"/>
                <a:cs typeface="Times New Roman" panose="02020603050405020304" pitchFamily="18" charset="0"/>
              </a:rPr>
              <a:t>library_name</a:t>
            </a:r>
            <a:r>
              <a:rPr lang="en-US" dirty="0">
                <a:latin typeface="Times New Roman" panose="02020603050405020304" pitchFamily="18" charset="0"/>
                <a:cs typeface="Times New Roman" panose="02020603050405020304" pitchFamily="18" charset="0"/>
              </a:rPr>
              <a:t> for example, import math</a:t>
            </a:r>
          </a:p>
          <a:p>
            <a:pPr algn="just" fontAlgn="base">
              <a:lnSpc>
                <a:spcPct val="150000"/>
              </a:lnSpc>
            </a:pPr>
            <a:r>
              <a:rPr lang="en-US" b="1" dirty="0">
                <a:latin typeface="Times New Roman" panose="02020603050405020304" pitchFamily="18" charset="0"/>
                <a:cs typeface="Times New Roman" panose="02020603050405020304" pitchFamily="18" charset="0"/>
              </a:rPr>
              <a:t>Import a specific function or class:</a:t>
            </a:r>
            <a:r>
              <a:rPr lang="en-US" dirty="0">
                <a:latin typeface="Times New Roman" panose="02020603050405020304" pitchFamily="18" charset="0"/>
                <a:cs typeface="Times New Roman" panose="02020603050405020304" pitchFamily="18" charset="0"/>
              </a:rPr>
              <a:t> from </a:t>
            </a:r>
            <a:r>
              <a:rPr lang="en-US" dirty="0" err="1">
                <a:latin typeface="Times New Roman" panose="02020603050405020304" pitchFamily="18" charset="0"/>
                <a:cs typeface="Times New Roman" panose="02020603050405020304" pitchFamily="18" charset="0"/>
              </a:rPr>
              <a:t>library_name</a:t>
            </a:r>
            <a:r>
              <a:rPr lang="en-US" dirty="0">
                <a:latin typeface="Times New Roman" panose="02020603050405020304" pitchFamily="18" charset="0"/>
                <a:cs typeface="Times New Roman" panose="02020603050405020304" pitchFamily="18" charset="0"/>
              </a:rPr>
              <a:t> import </a:t>
            </a:r>
            <a:r>
              <a:rPr lang="en-US" dirty="0" err="1">
                <a:latin typeface="Times New Roman" panose="02020603050405020304" pitchFamily="18" charset="0"/>
                <a:cs typeface="Times New Roman" panose="02020603050405020304" pitchFamily="18" charset="0"/>
              </a:rPr>
              <a:t>function_name</a:t>
            </a:r>
            <a:r>
              <a:rPr lang="en-US" dirty="0">
                <a:latin typeface="Times New Roman" panose="02020603050405020304" pitchFamily="18" charset="0"/>
                <a:cs typeface="Times New Roman" panose="02020603050405020304" pitchFamily="18" charset="0"/>
              </a:rPr>
              <a:t> for example, from math import </a:t>
            </a:r>
            <a:r>
              <a:rPr lang="en-US" dirty="0" err="1">
                <a:latin typeface="Times New Roman" panose="02020603050405020304" pitchFamily="18" charset="0"/>
                <a:cs typeface="Times New Roman" panose="02020603050405020304" pitchFamily="18" charset="0"/>
              </a:rPr>
              <a:t>sqrt</a:t>
            </a:r>
            <a:endParaRPr lang="en-US" dirty="0">
              <a:latin typeface="Times New Roman" panose="02020603050405020304" pitchFamily="18" charset="0"/>
              <a:cs typeface="Times New Roman" panose="02020603050405020304" pitchFamily="18" charset="0"/>
            </a:endParaRPr>
          </a:p>
          <a:p>
            <a:pPr algn="just" fontAlgn="base">
              <a:lnSpc>
                <a:spcPct val="150000"/>
              </a:lnSpc>
            </a:pPr>
            <a:r>
              <a:rPr lang="en-US" b="1" dirty="0">
                <a:latin typeface="Times New Roman" panose="02020603050405020304" pitchFamily="18" charset="0"/>
                <a:cs typeface="Times New Roman" panose="02020603050405020304" pitchFamily="18" charset="0"/>
              </a:rPr>
              <a:t>Import a library with an alias:</a:t>
            </a:r>
            <a:r>
              <a:rPr lang="en-US" dirty="0">
                <a:latin typeface="Times New Roman" panose="02020603050405020304" pitchFamily="18" charset="0"/>
                <a:cs typeface="Times New Roman" panose="02020603050405020304" pitchFamily="18" charset="0"/>
              </a:rPr>
              <a:t> import </a:t>
            </a:r>
            <a:r>
              <a:rPr lang="en-US" dirty="0" err="1">
                <a:latin typeface="Times New Roman" panose="02020603050405020304" pitchFamily="18" charset="0"/>
                <a:cs typeface="Times New Roman" panose="02020603050405020304" pitchFamily="18" charset="0"/>
              </a:rPr>
              <a:t>library_name</a:t>
            </a:r>
            <a:r>
              <a:rPr lang="en-US" dirty="0">
                <a:latin typeface="Times New Roman" panose="02020603050405020304" pitchFamily="18" charset="0"/>
                <a:cs typeface="Times New Roman" panose="02020603050405020304" pitchFamily="18" charset="0"/>
              </a:rPr>
              <a:t> as alias for example, import pandas as </a:t>
            </a:r>
            <a:r>
              <a:rPr lang="en-US" dirty="0" err="1">
                <a:latin typeface="Times New Roman" panose="02020603050405020304" pitchFamily="18" charset="0"/>
                <a:cs typeface="Times New Roman" panose="02020603050405020304" pitchFamily="18" charset="0"/>
              </a:rPr>
              <a:t>pd</a:t>
            </a: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1581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a:t>
            </a:r>
            <a:r>
              <a:rPr lang="en-US" dirty="0"/>
              <a:t> </a:t>
            </a:r>
          </a:p>
        </p:txBody>
      </p:sp>
      <p:sp>
        <p:nvSpPr>
          <p:cNvPr id="5" name="Content Placeholder 4"/>
          <p:cNvSpPr>
            <a:spLocks noGrp="1"/>
          </p:cNvSpPr>
          <p:nvPr>
            <p:ph idx="1"/>
          </p:nvPr>
        </p:nvSpPr>
        <p:spPr/>
        <p:txBody>
          <a:bodyPr/>
          <a:lstStyle/>
          <a:p>
            <a:r>
              <a:rPr lang="en-US" dirty="0"/>
              <a:t>import math</a:t>
            </a:r>
          </a:p>
          <a:p>
            <a:r>
              <a:rPr lang="en-US" dirty="0"/>
              <a:t>A = 16</a:t>
            </a:r>
          </a:p>
          <a:p>
            <a:r>
              <a:rPr lang="en-US" dirty="0"/>
              <a:t>print(</a:t>
            </a:r>
            <a:r>
              <a:rPr lang="en-US" dirty="0" err="1"/>
              <a:t>math.sqrt</a:t>
            </a:r>
            <a:r>
              <a:rPr lang="en-US" dirty="0"/>
              <a:t>(A</a:t>
            </a:r>
            <a:r>
              <a:rPr lang="en-US" dirty="0" smtClean="0"/>
              <a:t>))</a:t>
            </a:r>
          </a:p>
          <a:p>
            <a:endParaRPr lang="en-US" dirty="0"/>
          </a:p>
          <a:p>
            <a:r>
              <a:rPr lang="en-US" dirty="0" smtClean="0"/>
              <a:t>4.0</a:t>
            </a:r>
          </a:p>
          <a:p>
            <a:endParaRPr lang="en-US" dirty="0"/>
          </a:p>
        </p:txBody>
      </p:sp>
    </p:spTree>
    <p:extLst>
      <p:ext uri="{BB962C8B-B14F-4D97-AF65-F5344CB8AC3E}">
        <p14:creationId xmlns:p14="http://schemas.microsoft.com/office/powerpoint/2010/main" val="14310315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a:t>
            </a:r>
            <a:r>
              <a:rPr lang="en-US" b="1" dirty="0" smtClean="0"/>
              <a:t>2:</a:t>
            </a:r>
            <a:r>
              <a:rPr lang="en-US" dirty="0"/>
              <a:t> </a:t>
            </a:r>
          </a:p>
        </p:txBody>
      </p:sp>
      <p:sp>
        <p:nvSpPr>
          <p:cNvPr id="3" name="Content Placeholder 2"/>
          <p:cNvSpPr>
            <a:spLocks noGrp="1"/>
          </p:cNvSpPr>
          <p:nvPr>
            <p:ph idx="1"/>
          </p:nvPr>
        </p:nvSpPr>
        <p:spPr/>
        <p:txBody>
          <a:bodyPr/>
          <a:lstStyle/>
          <a:p>
            <a:r>
              <a:rPr lang="en-US" dirty="0"/>
              <a:t>from </a:t>
            </a:r>
            <a:r>
              <a:rPr lang="en-US" dirty="0" err="1"/>
              <a:t>numpy</a:t>
            </a:r>
            <a:r>
              <a:rPr lang="en-US" dirty="0"/>
              <a:t> import array, mean</a:t>
            </a:r>
          </a:p>
          <a:p>
            <a:r>
              <a:rPr lang="en-US" dirty="0"/>
              <a:t>a = array([10, 20, 30, 40, 50])</a:t>
            </a:r>
          </a:p>
          <a:p>
            <a:r>
              <a:rPr lang="en-US" dirty="0"/>
              <a:t>print(mean(a</a:t>
            </a:r>
            <a:r>
              <a:rPr lang="en-US" dirty="0" smtClean="0"/>
              <a:t>))</a:t>
            </a:r>
          </a:p>
          <a:p>
            <a:endParaRPr lang="en-US" dirty="0"/>
          </a:p>
          <a:p>
            <a:endParaRPr lang="en-US" dirty="0" smtClean="0"/>
          </a:p>
          <a:p>
            <a:r>
              <a:rPr lang="en-US" dirty="0" smtClean="0"/>
              <a:t>30</a:t>
            </a:r>
            <a:endParaRPr lang="en-US" dirty="0"/>
          </a:p>
        </p:txBody>
      </p:sp>
    </p:spTree>
    <p:extLst>
      <p:ext uri="{BB962C8B-B14F-4D97-AF65-F5344CB8AC3E}">
        <p14:creationId xmlns:p14="http://schemas.microsoft.com/office/powerpoint/2010/main" val="40447428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latin typeface="Times New Roman" panose="02020603050405020304" pitchFamily="18" charset="0"/>
                <a:cs typeface="Times New Roman" panose="02020603050405020304" pitchFamily="18" charset="0"/>
              </a:rPr>
              <a:t>RESTful</a:t>
            </a:r>
            <a:r>
              <a:rPr lang="en-US" b="1" dirty="0">
                <a:solidFill>
                  <a:srgbClr val="FF0000"/>
                </a:solidFill>
                <a:latin typeface="Times New Roman" panose="02020603050405020304" pitchFamily="18" charset="0"/>
                <a:cs typeface="Times New Roman" panose="02020603050405020304" pitchFamily="18" charset="0"/>
              </a:rPr>
              <a:t> Web Services</a:t>
            </a:r>
            <a:endParaRPr lang="en-US" dirty="0"/>
          </a:p>
        </p:txBody>
      </p:sp>
      <p:sp>
        <p:nvSpPr>
          <p:cNvPr id="3" name="Content Placeholder 2"/>
          <p:cNvSpPr>
            <a:spLocks noGrp="1"/>
          </p:cNvSpPr>
          <p:nvPr>
            <p:ph idx="1"/>
          </p:nvPr>
        </p:nvSpPr>
        <p:spPr>
          <a:xfrm>
            <a:off x="838200" y="1825624"/>
            <a:ext cx="10515600" cy="4457609"/>
          </a:xfrm>
        </p:spPr>
        <p:txBody>
          <a:bodyPr/>
          <a:lstStyle/>
          <a:p>
            <a:pPr algn="just"/>
            <a:r>
              <a:rPr lang="en-US" b="1" dirty="0" err="1">
                <a:solidFill>
                  <a:srgbClr val="FF0000"/>
                </a:solidFill>
                <a:latin typeface="Times New Roman" panose="02020603050405020304" pitchFamily="18" charset="0"/>
                <a:cs typeface="Times New Roman" panose="02020603050405020304" pitchFamily="18" charset="0"/>
              </a:rPr>
              <a:t>RESTful</a:t>
            </a:r>
            <a:r>
              <a:rPr lang="en-US" b="1" dirty="0">
                <a:solidFill>
                  <a:srgbClr val="FF0000"/>
                </a:solidFill>
                <a:latin typeface="Times New Roman" panose="02020603050405020304" pitchFamily="18" charset="0"/>
                <a:cs typeface="Times New Roman" panose="02020603050405020304" pitchFamily="18" charset="0"/>
              </a:rPr>
              <a:t> Web Services </a:t>
            </a:r>
            <a:r>
              <a:rPr lang="en-US" dirty="0">
                <a:latin typeface="Times New Roman" panose="02020603050405020304" pitchFamily="18" charset="0"/>
                <a:cs typeface="Times New Roman" panose="02020603050405020304" pitchFamily="18" charset="0"/>
              </a:rPr>
              <a:t>are a way of </a:t>
            </a:r>
            <a:r>
              <a:rPr lang="en-US" u="sng" dirty="0">
                <a:latin typeface="Times New Roman" panose="02020603050405020304" pitchFamily="18" charset="0"/>
                <a:cs typeface="Times New Roman" panose="02020603050405020304" pitchFamily="18" charset="0"/>
              </a:rPr>
              <a:t>designing and developing </a:t>
            </a:r>
            <a:r>
              <a:rPr lang="en-US" b="1" u="sng" dirty="0">
                <a:latin typeface="Times New Roman" panose="02020603050405020304" pitchFamily="18" charset="0"/>
                <a:cs typeface="Times New Roman" panose="02020603050405020304" pitchFamily="18" charset="0"/>
              </a:rPr>
              <a:t>web services</a:t>
            </a:r>
            <a:r>
              <a:rPr lang="en-US" u="sng"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use </a:t>
            </a:r>
            <a:r>
              <a:rPr lang="en-US" b="1" dirty="0">
                <a:latin typeface="Times New Roman" panose="02020603050405020304" pitchFamily="18" charset="0"/>
                <a:cs typeface="Times New Roman" panose="02020603050405020304" pitchFamily="18" charset="0"/>
              </a:rPr>
              <a:t>REST </a:t>
            </a:r>
            <a:r>
              <a:rPr lang="en-US" b="1" u="sng" dirty="0">
                <a:latin typeface="Times New Roman" panose="02020603050405020304" pitchFamily="18" charset="0"/>
                <a:cs typeface="Times New Roman" panose="02020603050405020304" pitchFamily="18" charset="0"/>
              </a:rPr>
              <a:t>(Representational State Transfer) </a:t>
            </a:r>
            <a:r>
              <a:rPr lang="en-US" b="1" dirty="0">
                <a:latin typeface="Times New Roman" panose="02020603050405020304" pitchFamily="18" charset="0"/>
                <a:cs typeface="Times New Roman" panose="02020603050405020304" pitchFamily="18" charset="0"/>
              </a:rPr>
              <a:t>principles.</a:t>
            </a:r>
          </a:p>
          <a:p>
            <a:pPr algn="just"/>
            <a:r>
              <a:rPr lang="en-US" b="1" dirty="0">
                <a:latin typeface="Times New Roman" panose="02020603050405020304" pitchFamily="18" charset="0"/>
                <a:cs typeface="Times New Roman" panose="02020603050405020304" pitchFamily="18" charset="0"/>
              </a:rPr>
              <a:t> </a:t>
            </a:r>
          </a:p>
          <a:p>
            <a:pPr marL="285750" indent="-285750" algn="just"/>
            <a:r>
              <a:rPr lang="en-US" b="1" dirty="0">
                <a:latin typeface="Times New Roman" panose="02020603050405020304" pitchFamily="18" charset="0"/>
                <a:cs typeface="Times New Roman" panose="02020603050405020304" pitchFamily="18" charset="0"/>
              </a:rPr>
              <a:t>They </a:t>
            </a:r>
            <a:r>
              <a:rPr lang="en-US" b="1" u="sng" dirty="0">
                <a:latin typeface="Times New Roman" panose="02020603050405020304" pitchFamily="18" charset="0"/>
                <a:cs typeface="Times New Roman" panose="02020603050405020304" pitchFamily="18" charset="0"/>
              </a:rPr>
              <a:t>enable applications to communicate over the web</a:t>
            </a:r>
            <a:r>
              <a:rPr lang="en-US" b="1" dirty="0">
                <a:latin typeface="Times New Roman" panose="02020603050405020304" pitchFamily="18" charset="0"/>
                <a:cs typeface="Times New Roman" panose="02020603050405020304" pitchFamily="18" charset="0"/>
              </a:rPr>
              <a:t> using </a:t>
            </a:r>
            <a:r>
              <a:rPr lang="en-US" b="1" u="sng" dirty="0">
                <a:latin typeface="Times New Roman" panose="02020603050405020304" pitchFamily="18" charset="0"/>
                <a:cs typeface="Times New Roman" panose="02020603050405020304" pitchFamily="18" charset="0"/>
              </a:rPr>
              <a:t>standard HTTP methods</a:t>
            </a:r>
            <a:r>
              <a:rPr lang="en-US" b="1" dirty="0">
                <a:latin typeface="Times New Roman" panose="02020603050405020304" pitchFamily="18" charset="0"/>
                <a:cs typeface="Times New Roman" panose="02020603050405020304" pitchFamily="18" charset="0"/>
              </a:rPr>
              <a:t>, such as </a:t>
            </a:r>
            <a:r>
              <a:rPr lang="en-US" b="1" dirty="0">
                <a:solidFill>
                  <a:srgbClr val="FF0000"/>
                </a:solidFill>
                <a:latin typeface="Times New Roman" panose="02020603050405020304" pitchFamily="18" charset="0"/>
                <a:cs typeface="Times New Roman" panose="02020603050405020304" pitchFamily="18" charset="0"/>
              </a:rPr>
              <a:t>GET</a:t>
            </a:r>
            <a:r>
              <a:rPr lang="en-US" b="1" dirty="0">
                <a:latin typeface="Times New Roman" panose="02020603050405020304" pitchFamily="18" charset="0"/>
                <a:cs typeface="Times New Roman" panose="02020603050405020304" pitchFamily="18" charset="0"/>
              </a:rPr>
              <a:t>, </a:t>
            </a:r>
            <a:r>
              <a:rPr lang="en-US" b="1" dirty="0">
                <a:solidFill>
                  <a:srgbClr val="7030A0"/>
                </a:solidFill>
                <a:latin typeface="Times New Roman" panose="02020603050405020304" pitchFamily="18" charset="0"/>
                <a:cs typeface="Times New Roman" panose="02020603050405020304" pitchFamily="18" charset="0"/>
              </a:rPr>
              <a:t>POST</a:t>
            </a:r>
            <a:r>
              <a:rPr lang="en-US" b="1" dirty="0">
                <a:latin typeface="Times New Roman" panose="02020603050405020304" pitchFamily="18" charset="0"/>
                <a:cs typeface="Times New Roman" panose="02020603050405020304" pitchFamily="18" charset="0"/>
              </a:rPr>
              <a:t>, </a:t>
            </a:r>
            <a:r>
              <a:rPr lang="en-US" b="1" dirty="0">
                <a:solidFill>
                  <a:srgbClr val="7030A0"/>
                </a:solidFill>
                <a:latin typeface="Times New Roman" panose="02020603050405020304" pitchFamily="18" charset="0"/>
                <a:cs typeface="Times New Roman" panose="02020603050405020304" pitchFamily="18" charset="0"/>
              </a:rPr>
              <a:t>PUT</a:t>
            </a:r>
            <a:r>
              <a:rPr lang="en-US" b="1" dirty="0">
                <a:latin typeface="Times New Roman" panose="02020603050405020304" pitchFamily="18" charset="0"/>
                <a:cs typeface="Times New Roman" panose="02020603050405020304" pitchFamily="18" charset="0"/>
              </a:rPr>
              <a:t> and DELETE</a:t>
            </a:r>
            <a:r>
              <a:rPr lang="en-US" b="1" dirty="0"/>
              <a:t>.</a:t>
            </a:r>
            <a:endParaRPr lang="en-US" dirty="0"/>
          </a:p>
        </p:txBody>
      </p:sp>
    </p:spTree>
    <p:extLst>
      <p:ext uri="{BB962C8B-B14F-4D97-AF65-F5344CB8AC3E}">
        <p14:creationId xmlns:p14="http://schemas.microsoft.com/office/powerpoint/2010/main" val="18746024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838199" y="365125"/>
            <a:ext cx="10696303" cy="6048738"/>
          </a:xfrm>
          <a:prstGeom prst="rect">
            <a:avLst/>
          </a:prstGeom>
        </p:spPr>
      </p:pic>
    </p:spTree>
    <p:extLst>
      <p:ext uri="{BB962C8B-B14F-4D97-AF65-F5344CB8AC3E}">
        <p14:creationId xmlns:p14="http://schemas.microsoft.com/office/powerpoint/2010/main" val="38759096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838199" y="248194"/>
            <a:ext cx="10696303" cy="5928769"/>
          </a:xfrm>
          <a:prstGeom prst="rect">
            <a:avLst/>
          </a:prstGeom>
        </p:spPr>
      </p:pic>
    </p:spTree>
    <p:extLst>
      <p:ext uri="{BB962C8B-B14F-4D97-AF65-F5344CB8AC3E}">
        <p14:creationId xmlns:p14="http://schemas.microsoft.com/office/powerpoint/2010/main" val="9000828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691" y="365125"/>
            <a:ext cx="11210109" cy="5811838"/>
          </a:xfrm>
        </p:spPr>
      </p:pic>
    </p:spTree>
    <p:extLst>
      <p:ext uri="{BB962C8B-B14F-4D97-AF65-F5344CB8AC3E}">
        <p14:creationId xmlns:p14="http://schemas.microsoft.com/office/powerpoint/2010/main" val="11808786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What is an API?</a:t>
            </a:r>
            <a:br>
              <a:rPr lang="en-US" b="1" dirty="0">
                <a:solidFill>
                  <a:srgbClr val="FF0000"/>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An </a:t>
            </a:r>
            <a:r>
              <a:rPr lang="en-US" b="1" dirty="0">
                <a:solidFill>
                  <a:srgbClr val="7030A0"/>
                </a:solidFill>
                <a:latin typeface="Times New Roman" panose="02020603050405020304" pitchFamily="18" charset="0"/>
                <a:cs typeface="Times New Roman" panose="02020603050405020304" pitchFamily="18" charset="0"/>
              </a:rPr>
              <a:t>application programming interface (API) </a:t>
            </a:r>
            <a:r>
              <a:rPr lang="en-US" dirty="0">
                <a:latin typeface="Times New Roman" panose="02020603050405020304" pitchFamily="18" charset="0"/>
                <a:cs typeface="Times New Roman" panose="02020603050405020304" pitchFamily="18" charset="0"/>
              </a:rPr>
              <a:t>defines the </a:t>
            </a:r>
            <a:r>
              <a:rPr lang="en-US" u="sng" dirty="0">
                <a:latin typeface="Times New Roman" panose="02020603050405020304" pitchFamily="18" charset="0"/>
                <a:cs typeface="Times New Roman" panose="02020603050405020304" pitchFamily="18" charset="0"/>
              </a:rPr>
              <a:t>rules that you must follow to communicate with other software systems.</a:t>
            </a:r>
            <a:r>
              <a:rPr lang="en-US" dirty="0">
                <a:latin typeface="Times New Roman" panose="02020603050405020304" pitchFamily="18" charset="0"/>
                <a:cs typeface="Times New Roman" panose="02020603050405020304" pitchFamily="18" charset="0"/>
              </a:rPr>
              <a:t> Developers </a:t>
            </a:r>
            <a:r>
              <a:rPr lang="en-US" dirty="0">
                <a:solidFill>
                  <a:srgbClr val="FF0000"/>
                </a:solidFill>
                <a:latin typeface="Times New Roman" panose="02020603050405020304" pitchFamily="18" charset="0"/>
                <a:cs typeface="Times New Roman" panose="02020603050405020304" pitchFamily="18" charset="0"/>
              </a:rPr>
              <a:t>expose or create APIs </a:t>
            </a:r>
            <a:r>
              <a:rPr lang="en-US" dirty="0">
                <a:latin typeface="Times New Roman" panose="02020603050405020304" pitchFamily="18" charset="0"/>
                <a:cs typeface="Times New Roman" panose="02020603050405020304" pitchFamily="18" charset="0"/>
              </a:rPr>
              <a:t>so that other </a:t>
            </a:r>
            <a:r>
              <a:rPr lang="en-US" dirty="0">
                <a:solidFill>
                  <a:srgbClr val="FF0000"/>
                </a:solidFill>
                <a:latin typeface="Times New Roman" panose="02020603050405020304" pitchFamily="18" charset="0"/>
                <a:cs typeface="Times New Roman" panose="02020603050405020304" pitchFamily="18" charset="0"/>
              </a:rPr>
              <a:t>applications can communicate with their applications programmatically</a:t>
            </a: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774941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Why Python is Popular</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Simple syntax</a:t>
            </a:r>
          </a:p>
          <a:p>
            <a:r>
              <a:rPr lang="en-US" dirty="0" smtClean="0">
                <a:latin typeface="Times New Roman" panose="02020603050405020304" pitchFamily="18" charset="0"/>
                <a:cs typeface="Times New Roman" panose="02020603050405020304" pitchFamily="18" charset="0"/>
              </a:rPr>
              <a:t>Used in modern technologies like AI and </a:t>
            </a:r>
            <a:r>
              <a:rPr lang="en-US" dirty="0" err="1" smtClean="0">
                <a:latin typeface="Times New Roman" panose="02020603050405020304" pitchFamily="18" charset="0"/>
                <a:cs typeface="Times New Roman" panose="02020603050405020304" pitchFamily="18" charset="0"/>
              </a:rPr>
              <a:t>IoT</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High demand in industry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984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0000"/>
                </a:solidFill>
                <a:latin typeface="Times New Roman" panose="02020603050405020304" pitchFamily="18" charset="0"/>
                <a:cs typeface="Times New Roman" panose="02020603050405020304" pitchFamily="18" charset="0"/>
              </a:rPr>
              <a:t>REST architectural style</a:t>
            </a:r>
            <a:endParaRPr lang="en-US" dirty="0"/>
          </a:p>
        </p:txBody>
      </p:sp>
      <p:pic>
        <p:nvPicPr>
          <p:cNvPr id="3074" name="Picture 2" descr="REST Architectural Constraints: The 6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356" y="1808254"/>
            <a:ext cx="8321040" cy="4331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1781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latin typeface="Times New Roman" panose="02020603050405020304" pitchFamily="18" charset="0"/>
                <a:cs typeface="Times New Roman" panose="02020603050405020304" pitchFamily="18" charset="0"/>
              </a:rPr>
              <a:t>uniform interface</a:t>
            </a:r>
            <a:endParaRPr lang="en-US" dirty="0"/>
          </a:p>
        </p:txBody>
      </p:sp>
      <p:sp>
        <p:nvSpPr>
          <p:cNvPr id="3" name="Content Placeholder 2"/>
          <p:cNvSpPr>
            <a:spLocks noGrp="1"/>
          </p:cNvSpPr>
          <p:nvPr>
            <p:ph idx="1"/>
          </p:nvPr>
        </p:nvSpPr>
        <p:spPr/>
        <p:txBody>
          <a:bodyPr/>
          <a:lstStyle/>
          <a:p>
            <a:pPr algn="just">
              <a:lnSpc>
                <a:spcPct val="150000"/>
              </a:lnSpc>
            </a:pPr>
            <a:r>
              <a:rPr lang="en-US" sz="2400" b="1" dirty="0">
                <a:latin typeface="Times New Roman" panose="02020603050405020304" pitchFamily="18" charset="0"/>
                <a:cs typeface="Times New Roman" panose="02020603050405020304" pitchFamily="18" charset="0"/>
              </a:rPr>
              <a:t>The </a:t>
            </a:r>
            <a:r>
              <a:rPr lang="en-US" sz="2400" b="1" dirty="0">
                <a:solidFill>
                  <a:srgbClr val="7030A0"/>
                </a:solidFill>
                <a:latin typeface="Times New Roman" panose="02020603050405020304" pitchFamily="18" charset="0"/>
                <a:cs typeface="Times New Roman" panose="02020603050405020304" pitchFamily="18" charset="0"/>
              </a:rPr>
              <a:t>uniform interface </a:t>
            </a:r>
            <a:r>
              <a:rPr lang="en-US" sz="2400" dirty="0">
                <a:latin typeface="Times New Roman" panose="02020603050405020304" pitchFamily="18" charset="0"/>
                <a:cs typeface="Times New Roman" panose="02020603050405020304" pitchFamily="18" charset="0"/>
              </a:rPr>
              <a:t>is fundamental to the design of any </a:t>
            </a:r>
            <a:r>
              <a:rPr lang="en-US" sz="2400" dirty="0" err="1">
                <a:latin typeface="Times New Roman" panose="02020603050405020304" pitchFamily="18" charset="0"/>
                <a:cs typeface="Times New Roman" panose="02020603050405020304" pitchFamily="18" charset="0"/>
              </a:rPr>
              <a:t>RESTful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webservice</a:t>
            </a:r>
            <a:r>
              <a:rPr lang="en-US" sz="2400" dirty="0">
                <a:latin typeface="Times New Roman" panose="02020603050405020304" pitchFamily="18" charset="0"/>
                <a:cs typeface="Times New Roman" panose="02020603050405020304" pitchFamily="18" charset="0"/>
              </a:rPr>
              <a:t>. It indicates that the </a:t>
            </a:r>
            <a:r>
              <a:rPr lang="en-US" sz="2400" u="sng" dirty="0">
                <a:latin typeface="Times New Roman" panose="02020603050405020304" pitchFamily="18" charset="0"/>
                <a:cs typeface="Times New Roman" panose="02020603050405020304" pitchFamily="18" charset="0"/>
              </a:rPr>
              <a:t>server transfers </a:t>
            </a:r>
            <a:r>
              <a:rPr lang="en-US" sz="2400" b="1" u="sng" dirty="0">
                <a:latin typeface="Times New Roman" panose="02020603050405020304" pitchFamily="18" charset="0"/>
                <a:cs typeface="Times New Roman" panose="02020603050405020304" pitchFamily="18" charset="0"/>
              </a:rPr>
              <a:t>information in a standard format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formatted resource is called a representation in REST</a:t>
            </a:r>
            <a:r>
              <a:rPr lang="en-US" sz="2400" dirty="0" smtClean="0">
                <a:latin typeface="Times New Roman" panose="02020603050405020304" pitchFamily="18" charset="0"/>
                <a:cs typeface="Times New Roman" panose="02020603050405020304" pitchFamily="18" charset="0"/>
              </a:rPr>
              <a:t>.</a:t>
            </a: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This format can be </a:t>
            </a:r>
            <a:r>
              <a:rPr lang="en-US" sz="2400" dirty="0">
                <a:solidFill>
                  <a:srgbClr val="FF0000"/>
                </a:solidFill>
                <a:latin typeface="Times New Roman" panose="02020603050405020304" pitchFamily="18" charset="0"/>
                <a:cs typeface="Times New Roman" panose="02020603050405020304" pitchFamily="18" charset="0"/>
              </a:rPr>
              <a:t>different from the internal representation of the resource </a:t>
            </a:r>
            <a:r>
              <a:rPr lang="en-US" sz="2400" dirty="0">
                <a:latin typeface="Times New Roman" panose="02020603050405020304" pitchFamily="18" charset="0"/>
                <a:cs typeface="Times New Roman" panose="02020603050405020304" pitchFamily="18" charset="0"/>
              </a:rPr>
              <a:t>on the server application</a:t>
            </a:r>
            <a:r>
              <a:rPr lang="en-US" dirty="0">
                <a:latin typeface="Times New Roman" panose="02020603050405020304" pitchFamily="18" charset="0"/>
                <a:cs typeface="Times New Roman" panose="02020603050405020304" pitchFamily="18" charset="0"/>
              </a:rPr>
              <a:t>. </a:t>
            </a:r>
          </a:p>
          <a:p>
            <a:endParaRPr lang="en-US" dirty="0"/>
          </a:p>
        </p:txBody>
      </p:sp>
      <p:sp>
        <p:nvSpPr>
          <p:cNvPr id="4" name="Rectangle 3"/>
          <p:cNvSpPr/>
          <p:nvPr/>
        </p:nvSpPr>
        <p:spPr>
          <a:xfrm>
            <a:off x="3048000" y="2551837"/>
            <a:ext cx="6096000" cy="369332"/>
          </a:xfrm>
          <a:prstGeom prst="rect">
            <a:avLst/>
          </a:prstGeom>
        </p:spPr>
        <p:txBody>
          <a:bodyPr>
            <a:spAutoFit/>
          </a:bodyPr>
          <a:lstStyle/>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8640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What is a REST API? Beginner's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84" y="365124"/>
            <a:ext cx="10228216" cy="581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5555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latin typeface="Times New Roman" panose="02020603050405020304" pitchFamily="18" charset="0"/>
                <a:cs typeface="Times New Roman" panose="02020603050405020304" pitchFamily="18" charset="0"/>
              </a:rPr>
              <a:t>statelessness</a:t>
            </a:r>
            <a:endParaRPr lang="en-US" dirty="0"/>
          </a:p>
        </p:txBody>
      </p:sp>
      <p:sp>
        <p:nvSpPr>
          <p:cNvPr id="3" name="Content Placeholder 2"/>
          <p:cNvSpPr>
            <a:spLocks noGrp="1"/>
          </p:cNvSpPr>
          <p:nvPr>
            <p:ph idx="1"/>
          </p:nvPr>
        </p:nvSpPr>
        <p:spPr/>
        <p:txBody>
          <a:bodyPr/>
          <a:lstStyle/>
          <a:p>
            <a:pPr algn="just">
              <a:lnSpc>
                <a:spcPct val="150000"/>
              </a:lnSpc>
            </a:pPr>
            <a:r>
              <a:rPr lang="en-US" b="1" dirty="0">
                <a:solidFill>
                  <a:srgbClr val="7030A0"/>
                </a:solidFill>
                <a:latin typeface="Times New Roman" panose="02020603050405020304" pitchFamily="18" charset="0"/>
                <a:cs typeface="Times New Roman" panose="02020603050405020304" pitchFamily="18" charset="0"/>
              </a:rPr>
              <a:t>statelessness</a:t>
            </a:r>
            <a:r>
              <a:rPr lang="en-US" dirty="0">
                <a:latin typeface="Times New Roman" panose="02020603050405020304" pitchFamily="18" charset="0"/>
                <a:cs typeface="Times New Roman" panose="02020603050405020304" pitchFamily="18" charset="0"/>
              </a:rPr>
              <a:t> refers to a </a:t>
            </a:r>
            <a:r>
              <a:rPr lang="en-US" dirty="0">
                <a:solidFill>
                  <a:srgbClr val="FF0000"/>
                </a:solidFill>
                <a:latin typeface="Times New Roman" panose="02020603050405020304" pitchFamily="18" charset="0"/>
                <a:cs typeface="Times New Roman" panose="02020603050405020304" pitchFamily="18" charset="0"/>
              </a:rPr>
              <a:t>communication method </a:t>
            </a:r>
            <a:r>
              <a:rPr lang="en-US" dirty="0">
                <a:latin typeface="Times New Roman" panose="02020603050405020304" pitchFamily="18" charset="0"/>
                <a:cs typeface="Times New Roman" panose="02020603050405020304" pitchFamily="18" charset="0"/>
              </a:rPr>
              <a:t>in which the </a:t>
            </a:r>
            <a:r>
              <a:rPr lang="en-US" dirty="0">
                <a:solidFill>
                  <a:srgbClr val="FF0000"/>
                </a:solidFill>
                <a:latin typeface="Times New Roman" panose="02020603050405020304" pitchFamily="18" charset="0"/>
                <a:cs typeface="Times New Roman" panose="02020603050405020304" pitchFamily="18" charset="0"/>
              </a:rPr>
              <a:t>server completes every client request independently of all previous requests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Clients </a:t>
            </a:r>
            <a:r>
              <a:rPr lang="en-US" dirty="0">
                <a:latin typeface="Times New Roman" panose="02020603050405020304" pitchFamily="18" charset="0"/>
                <a:cs typeface="Times New Roman" panose="02020603050405020304" pitchFamily="18" charset="0"/>
              </a:rPr>
              <a:t>can </a:t>
            </a:r>
            <a:r>
              <a:rPr lang="en-US" dirty="0">
                <a:solidFill>
                  <a:srgbClr val="FF0000"/>
                </a:solidFill>
                <a:latin typeface="Times New Roman" panose="02020603050405020304" pitchFamily="18" charset="0"/>
                <a:cs typeface="Times New Roman" panose="02020603050405020304" pitchFamily="18" charset="0"/>
              </a:rPr>
              <a:t>request resources in any order, and every request</a:t>
            </a:r>
            <a:r>
              <a:rPr lang="en-US" dirty="0">
                <a:latin typeface="Times New Roman" panose="02020603050405020304" pitchFamily="18" charset="0"/>
                <a:cs typeface="Times New Roman" panose="02020603050405020304" pitchFamily="18" charset="0"/>
              </a:rPr>
              <a:t> is stateless or isolated from other requests. </a:t>
            </a:r>
          </a:p>
          <a:p>
            <a:endParaRPr lang="en-US" dirty="0"/>
          </a:p>
        </p:txBody>
      </p:sp>
    </p:spTree>
    <p:extLst>
      <p:ext uri="{BB962C8B-B14F-4D97-AF65-F5344CB8AC3E}">
        <p14:creationId xmlns:p14="http://schemas.microsoft.com/office/powerpoint/2010/main" val="3127827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395" y="130630"/>
            <a:ext cx="9614262" cy="8034360"/>
          </a:xfrm>
        </p:spPr>
      </p:pic>
    </p:spTree>
    <p:extLst>
      <p:ext uri="{BB962C8B-B14F-4D97-AF65-F5344CB8AC3E}">
        <p14:creationId xmlns:p14="http://schemas.microsoft.com/office/powerpoint/2010/main" val="22200455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layered </a:t>
            </a:r>
            <a:r>
              <a:rPr lang="en-US" b="1" dirty="0">
                <a:solidFill>
                  <a:srgbClr val="FF0000"/>
                </a:solidFill>
                <a:latin typeface="Times New Roman" panose="02020603050405020304" pitchFamily="18" charset="0"/>
                <a:cs typeface="Times New Roman" panose="02020603050405020304" pitchFamily="18" charset="0"/>
              </a:rPr>
              <a:t>system architecture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anose="02020603050405020304" pitchFamily="18" charset="0"/>
                <a:cs typeface="Times New Roman" panose="02020603050405020304" pitchFamily="18" charset="0"/>
              </a:rPr>
              <a:t>The </a:t>
            </a:r>
            <a:r>
              <a:rPr lang="en-US" dirty="0" smtClean="0">
                <a:solidFill>
                  <a:srgbClr val="FF0000"/>
                </a:solidFill>
                <a:latin typeface="Times New Roman" panose="02020603050405020304" pitchFamily="18" charset="0"/>
                <a:cs typeface="Times New Roman" panose="02020603050405020304" pitchFamily="18" charset="0"/>
              </a:rPr>
              <a:t>client can connect to other authorized intermediaries </a:t>
            </a:r>
            <a:r>
              <a:rPr lang="en-US" dirty="0" smtClean="0">
                <a:latin typeface="Times New Roman" panose="02020603050405020304" pitchFamily="18" charset="0"/>
                <a:cs typeface="Times New Roman" panose="02020603050405020304" pitchFamily="18" charset="0"/>
              </a:rPr>
              <a:t>between the </a:t>
            </a:r>
            <a:r>
              <a:rPr lang="en-US" dirty="0" smtClean="0">
                <a:solidFill>
                  <a:srgbClr val="FF0000"/>
                </a:solidFill>
                <a:latin typeface="Times New Roman" panose="02020603050405020304" pitchFamily="18" charset="0"/>
                <a:cs typeface="Times New Roman" panose="02020603050405020304" pitchFamily="18" charset="0"/>
              </a:rPr>
              <a:t>client and server</a:t>
            </a:r>
            <a:r>
              <a:rPr lang="en-US" dirty="0" smtClean="0">
                <a:latin typeface="Times New Roman" panose="02020603050405020304" pitchFamily="18" charset="0"/>
                <a:cs typeface="Times New Roman" panose="02020603050405020304" pitchFamily="18" charset="0"/>
              </a:rPr>
              <a:t>, and it will </a:t>
            </a:r>
            <a:r>
              <a:rPr lang="en-US" dirty="0" smtClean="0">
                <a:solidFill>
                  <a:srgbClr val="FF0000"/>
                </a:solidFill>
                <a:latin typeface="Times New Roman" panose="02020603050405020304" pitchFamily="18" charset="0"/>
                <a:cs typeface="Times New Roman" panose="02020603050405020304" pitchFamily="18" charset="0"/>
              </a:rPr>
              <a:t>still receive responses from the server</a:t>
            </a:r>
            <a:r>
              <a:rPr lang="en-US" dirty="0" smtClean="0"/>
              <a:t>.</a:t>
            </a:r>
          </a:p>
          <a:p>
            <a:pPr algn="just">
              <a:lnSpc>
                <a:spcPct val="150000"/>
              </a:lnSpc>
            </a:pPr>
            <a:endParaRPr lang="en-US" dirty="0"/>
          </a:p>
        </p:txBody>
      </p:sp>
      <p:pic>
        <p:nvPicPr>
          <p:cNvPr id="4" name="Picture 3"/>
          <p:cNvPicPr>
            <a:picLocks noChangeAspect="1"/>
          </p:cNvPicPr>
          <p:nvPr/>
        </p:nvPicPr>
        <p:blipFill>
          <a:blip r:embed="rId2"/>
          <a:stretch>
            <a:fillRect/>
          </a:stretch>
        </p:blipFill>
        <p:spPr>
          <a:xfrm>
            <a:off x="2730138" y="3056709"/>
            <a:ext cx="7106194" cy="3120254"/>
          </a:xfrm>
          <a:prstGeom prst="rect">
            <a:avLst/>
          </a:prstGeom>
        </p:spPr>
      </p:pic>
    </p:spTree>
    <p:extLst>
      <p:ext uri="{BB962C8B-B14F-4D97-AF65-F5344CB8AC3E}">
        <p14:creationId xmlns:p14="http://schemas.microsoft.com/office/powerpoint/2010/main" val="20781240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Cacheability</a:t>
            </a:r>
            <a:r>
              <a:rPr lang="en-US" b="1" dirty="0">
                <a:solidFill>
                  <a:srgbClr val="FF0000"/>
                </a:solidFill>
              </a:rPr>
              <a:t/>
            </a:r>
            <a:br>
              <a:rPr lang="en-US" b="1" dirty="0">
                <a:solidFill>
                  <a:srgbClr val="FF0000"/>
                </a:solidFill>
              </a:rPr>
            </a:br>
            <a:endParaRPr lang="en-US" dirty="0"/>
          </a:p>
        </p:txBody>
      </p:sp>
      <p:sp>
        <p:nvSpPr>
          <p:cNvPr id="3" name="Content Placeholder 2"/>
          <p:cNvSpPr>
            <a:spLocks noGrp="1"/>
          </p:cNvSpPr>
          <p:nvPr>
            <p:ph idx="1"/>
          </p:nvPr>
        </p:nvSpPr>
        <p:spPr>
          <a:xfrm>
            <a:off x="838200" y="1786437"/>
            <a:ext cx="10515600" cy="4351338"/>
          </a:xfrm>
        </p:spPr>
        <p:txBody>
          <a:bodyPr/>
          <a:lstStyle/>
          <a:p>
            <a:pPr algn="just">
              <a:lnSpc>
                <a:spcPct val="150000"/>
              </a:lnSpc>
            </a:pPr>
            <a:r>
              <a:rPr lang="en-US" dirty="0" err="1">
                <a:latin typeface="Times New Roman" panose="02020603050405020304" pitchFamily="18" charset="0"/>
                <a:cs typeface="Times New Roman" panose="02020603050405020304" pitchFamily="18" charset="0"/>
              </a:rPr>
              <a:t>RESTful</a:t>
            </a:r>
            <a:r>
              <a:rPr lang="en-US" dirty="0">
                <a:latin typeface="Times New Roman" panose="02020603050405020304" pitchFamily="18" charset="0"/>
                <a:cs typeface="Times New Roman" panose="02020603050405020304" pitchFamily="18" charset="0"/>
              </a:rPr>
              <a:t> web services support caching, which is the process of </a:t>
            </a:r>
            <a:r>
              <a:rPr lang="en-US" u="sng" dirty="0">
                <a:latin typeface="Times New Roman" panose="02020603050405020304" pitchFamily="18" charset="0"/>
                <a:cs typeface="Times New Roman" panose="02020603050405020304" pitchFamily="18" charset="0"/>
              </a:rPr>
              <a:t>storing some responses on the client </a:t>
            </a:r>
            <a:r>
              <a:rPr lang="en-US" dirty="0">
                <a:latin typeface="Times New Roman" panose="02020603050405020304" pitchFamily="18" charset="0"/>
                <a:cs typeface="Times New Roman" panose="02020603050405020304" pitchFamily="18" charset="0"/>
              </a:rPr>
              <a:t>or on an </a:t>
            </a:r>
            <a:r>
              <a:rPr lang="en-US" u="sng" dirty="0">
                <a:latin typeface="Times New Roman" panose="02020603050405020304" pitchFamily="18" charset="0"/>
                <a:cs typeface="Times New Roman" panose="02020603050405020304" pitchFamily="18" charset="0"/>
              </a:rPr>
              <a:t>intermediary to improve server response time</a:t>
            </a:r>
            <a:r>
              <a:rPr lang="en-US" dirty="0">
                <a:latin typeface="Times New Roman" panose="02020603050405020304" pitchFamily="18" charset="0"/>
                <a:cs typeface="Times New Roman" panose="02020603050405020304" pitchFamily="18" charset="0"/>
              </a:rPr>
              <a:t>. </a:t>
            </a:r>
          </a:p>
          <a:p>
            <a:endParaRPr lang="en-US" dirty="0"/>
          </a:p>
        </p:txBody>
      </p:sp>
      <p:pic>
        <p:nvPicPr>
          <p:cNvPr id="4" name="Picture 3"/>
          <p:cNvPicPr>
            <a:picLocks noChangeAspect="1"/>
          </p:cNvPicPr>
          <p:nvPr/>
        </p:nvPicPr>
        <p:blipFill rotWithShape="1">
          <a:blip r:embed="rId2"/>
          <a:srcRect l="2939" t="7010" r="2285" b="18625"/>
          <a:stretch/>
        </p:blipFill>
        <p:spPr>
          <a:xfrm>
            <a:off x="3779834" y="3455904"/>
            <a:ext cx="5363851" cy="3010211"/>
          </a:xfrm>
          <a:prstGeom prst="rect">
            <a:avLst/>
          </a:prstGeom>
        </p:spPr>
      </p:pic>
    </p:spTree>
    <p:extLst>
      <p:ext uri="{BB962C8B-B14F-4D97-AF65-F5344CB8AC3E}">
        <p14:creationId xmlns:p14="http://schemas.microsoft.com/office/powerpoint/2010/main" val="318326972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Code on demand</a:t>
            </a:r>
            <a:br>
              <a:rPr lang="en-US" b="1" dirty="0">
                <a:solidFill>
                  <a:srgbClr val="FF0000"/>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In REST architectural style, servers can temporarily extend or customize client functionality by transferring software programming code to the client. </a:t>
            </a:r>
          </a:p>
          <a:p>
            <a:endParaRPr lang="en-US" dirty="0"/>
          </a:p>
        </p:txBody>
      </p:sp>
    </p:spTree>
    <p:extLst>
      <p:ext uri="{BB962C8B-B14F-4D97-AF65-F5344CB8AC3E}">
        <p14:creationId xmlns:p14="http://schemas.microsoft.com/office/powerpoint/2010/main" val="265182957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2316"/>
          <a:stretch/>
        </p:blipFill>
        <p:spPr>
          <a:xfrm>
            <a:off x="857839" y="1188720"/>
            <a:ext cx="10548594" cy="5260589"/>
          </a:xfrm>
          <a:prstGeom prst="rect">
            <a:avLst/>
          </a:prstGeom>
        </p:spPr>
      </p:pic>
    </p:spTree>
    <p:extLst>
      <p:ext uri="{BB962C8B-B14F-4D97-AF65-F5344CB8AC3E}">
        <p14:creationId xmlns:p14="http://schemas.microsoft.com/office/powerpoint/2010/main" val="15815897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Raspberry-Pi a computer </a:t>
            </a:r>
            <a:br>
              <a:rPr lang="en-US" b="1" dirty="0"/>
            </a:br>
            <a:endParaRPr lang="en-US" dirty="0"/>
          </a:p>
        </p:txBody>
      </p:sp>
      <p:sp>
        <p:nvSpPr>
          <p:cNvPr id="3" name="Content Placeholder 2"/>
          <p:cNvSpPr>
            <a:spLocks noGrp="1"/>
          </p:cNvSpPr>
          <p:nvPr>
            <p:ph idx="1"/>
          </p:nvPr>
        </p:nvSpPr>
        <p:spPr>
          <a:xfrm>
            <a:off x="472440" y="1188720"/>
            <a:ext cx="10515600" cy="4975180"/>
          </a:xfrm>
        </p:spPr>
        <p:txBody>
          <a:bodyPr>
            <a:normAutofit fontScale="40000" lnSpcReduction="20000"/>
          </a:bodyPr>
          <a:lstStyle/>
          <a:p>
            <a:pPr fontAlgn="base"/>
            <a:r>
              <a:rPr lang="en-US" sz="4400" b="1" dirty="0"/>
              <a:t>What is a Raspberry Pi</a:t>
            </a:r>
            <a:r>
              <a:rPr lang="en-US" sz="4400" b="1" dirty="0" smtClean="0"/>
              <a:t>?</a:t>
            </a:r>
          </a:p>
          <a:p>
            <a:pPr algn="just" fontAlgn="base">
              <a:lnSpc>
                <a:spcPct val="170000"/>
              </a:lnSpc>
            </a:pPr>
            <a:r>
              <a:rPr lang="en-US" sz="4000" b="1" dirty="0">
                <a:latin typeface="Times New Roman" panose="02020603050405020304" pitchFamily="18" charset="0"/>
                <a:cs typeface="Times New Roman" panose="02020603050405020304" pitchFamily="18" charset="0"/>
              </a:rPr>
              <a:t> </a:t>
            </a:r>
            <a:r>
              <a:rPr lang="en-US" sz="4500" dirty="0">
                <a:latin typeface="Times New Roman" panose="02020603050405020304" pitchFamily="18" charset="0"/>
                <a:cs typeface="Times New Roman" panose="02020603050405020304" pitchFamily="18" charset="0"/>
              </a:rPr>
              <a:t>Raspberry pi is the name of the “</a:t>
            </a:r>
            <a:r>
              <a:rPr lang="en-US" sz="4500" dirty="0">
                <a:solidFill>
                  <a:srgbClr val="FF0000"/>
                </a:solidFill>
                <a:latin typeface="Times New Roman" panose="02020603050405020304" pitchFamily="18" charset="0"/>
                <a:cs typeface="Times New Roman" panose="02020603050405020304" pitchFamily="18" charset="0"/>
              </a:rPr>
              <a:t>credit card-sized computer board</a:t>
            </a:r>
            <a:r>
              <a:rPr lang="en-US" sz="4500" dirty="0">
                <a:latin typeface="Times New Roman" panose="02020603050405020304" pitchFamily="18" charset="0"/>
                <a:cs typeface="Times New Roman" panose="02020603050405020304" pitchFamily="18" charset="0"/>
              </a:rPr>
              <a:t>” developed by the </a:t>
            </a:r>
            <a:r>
              <a:rPr lang="en-US" sz="4500" dirty="0">
                <a:solidFill>
                  <a:srgbClr val="FF0000"/>
                </a:solidFill>
                <a:latin typeface="Times New Roman" panose="02020603050405020304" pitchFamily="18" charset="0"/>
                <a:cs typeface="Times New Roman" panose="02020603050405020304" pitchFamily="18" charset="0"/>
              </a:rPr>
              <a:t>Raspberry pi foundation</a:t>
            </a:r>
            <a:r>
              <a:rPr lang="en-US" sz="4500" dirty="0">
                <a:latin typeface="Times New Roman" panose="02020603050405020304" pitchFamily="18" charset="0"/>
                <a:cs typeface="Times New Roman" panose="02020603050405020304" pitchFamily="18" charset="0"/>
              </a:rPr>
              <a:t>, based in the U.K. It gets plugged in a </a:t>
            </a:r>
            <a:r>
              <a:rPr lang="en-US" sz="4500" dirty="0" smtClean="0">
                <a:solidFill>
                  <a:srgbClr val="FF0000"/>
                </a:solidFill>
                <a:latin typeface="Times New Roman" panose="02020603050405020304" pitchFamily="18" charset="0"/>
                <a:cs typeface="Times New Roman" panose="02020603050405020304" pitchFamily="18" charset="0"/>
              </a:rPr>
              <a:t>TV or monitor </a:t>
            </a:r>
            <a:r>
              <a:rPr lang="en-US" sz="4500" dirty="0" smtClean="0">
                <a:latin typeface="Times New Roman" panose="02020603050405020304" pitchFamily="18" charset="0"/>
                <a:cs typeface="Times New Roman" panose="02020603050405020304" pitchFamily="18" charset="0"/>
              </a:rPr>
              <a:t>and </a:t>
            </a:r>
            <a:r>
              <a:rPr lang="en-US" sz="4500" dirty="0">
                <a:latin typeface="Times New Roman" panose="02020603050405020304" pitchFamily="18" charset="0"/>
                <a:cs typeface="Times New Roman" panose="02020603050405020304" pitchFamily="18" charset="0"/>
              </a:rPr>
              <a:t>provides a fully functional computer capability. </a:t>
            </a:r>
            <a:endParaRPr lang="en-US" sz="4500" dirty="0" smtClean="0">
              <a:latin typeface="Times New Roman" panose="02020603050405020304" pitchFamily="18" charset="0"/>
              <a:cs typeface="Times New Roman" panose="02020603050405020304" pitchFamily="18" charset="0"/>
            </a:endParaRPr>
          </a:p>
          <a:p>
            <a:pPr algn="just" fontAlgn="base">
              <a:lnSpc>
                <a:spcPct val="170000"/>
              </a:lnSpc>
            </a:pPr>
            <a:r>
              <a:rPr lang="en-US" sz="4500" dirty="0" smtClean="0">
                <a:latin typeface="Times New Roman" panose="02020603050405020304" pitchFamily="18" charset="0"/>
                <a:cs typeface="Times New Roman" panose="02020603050405020304" pitchFamily="18" charset="0"/>
              </a:rPr>
              <a:t>It </a:t>
            </a:r>
            <a:r>
              <a:rPr lang="en-US" sz="4500" dirty="0">
                <a:latin typeface="Times New Roman" panose="02020603050405020304" pitchFamily="18" charset="0"/>
                <a:cs typeface="Times New Roman" panose="02020603050405020304" pitchFamily="18" charset="0"/>
              </a:rPr>
              <a:t>is aimed at imparting knowledge about computing to </a:t>
            </a:r>
            <a:r>
              <a:rPr lang="en-US" sz="4500" dirty="0">
                <a:solidFill>
                  <a:srgbClr val="FF0000"/>
                </a:solidFill>
                <a:latin typeface="Times New Roman" panose="02020603050405020304" pitchFamily="18" charset="0"/>
                <a:cs typeface="Times New Roman" panose="02020603050405020304" pitchFamily="18" charset="0"/>
              </a:rPr>
              <a:t>even younger students at the cheapest possible price</a:t>
            </a:r>
            <a:r>
              <a:rPr lang="en-US" sz="4500" dirty="0">
                <a:latin typeface="Times New Roman" panose="02020603050405020304" pitchFamily="18" charset="0"/>
                <a:cs typeface="Times New Roman" panose="02020603050405020304" pitchFamily="18" charset="0"/>
              </a:rPr>
              <a:t>. Although it is aimed at </a:t>
            </a:r>
            <a:r>
              <a:rPr lang="en-US" sz="4500" dirty="0">
                <a:solidFill>
                  <a:srgbClr val="FF0000"/>
                </a:solidFill>
                <a:latin typeface="Times New Roman" panose="02020603050405020304" pitchFamily="18" charset="0"/>
                <a:cs typeface="Times New Roman" panose="02020603050405020304" pitchFamily="18" charset="0"/>
              </a:rPr>
              <a:t>teaching computing to kids,</a:t>
            </a:r>
            <a:r>
              <a:rPr lang="en-US" sz="4500" dirty="0">
                <a:latin typeface="Times New Roman" panose="02020603050405020304" pitchFamily="18" charset="0"/>
                <a:cs typeface="Times New Roman" panose="02020603050405020304" pitchFamily="18" charset="0"/>
              </a:rPr>
              <a:t> but can be used by everyone willing to learn programming, the basics of computing, and building different projects by utilizing its versatility. </a:t>
            </a:r>
          </a:p>
          <a:p>
            <a:pPr algn="just" fontAlgn="base">
              <a:lnSpc>
                <a:spcPct val="170000"/>
              </a:lnSpc>
            </a:pPr>
            <a:r>
              <a:rPr lang="en-US" sz="4500" dirty="0">
                <a:latin typeface="Times New Roman" panose="02020603050405020304" pitchFamily="18" charset="0"/>
                <a:cs typeface="Times New Roman" panose="02020603050405020304" pitchFamily="18" charset="0"/>
              </a:rPr>
              <a:t>Raspberry Pi is developed by </a:t>
            </a:r>
            <a:r>
              <a:rPr lang="en-US" sz="4500" dirty="0">
                <a:solidFill>
                  <a:srgbClr val="FF0000"/>
                </a:solidFill>
                <a:latin typeface="Times New Roman" panose="02020603050405020304" pitchFamily="18" charset="0"/>
                <a:cs typeface="Times New Roman" panose="02020603050405020304" pitchFamily="18" charset="0"/>
              </a:rPr>
              <a:t>Raspberry Pi Foundation in the United Kingdom. </a:t>
            </a:r>
            <a:r>
              <a:rPr lang="en-US" sz="4500" dirty="0">
                <a:latin typeface="Times New Roman" panose="02020603050405020304" pitchFamily="18" charset="0"/>
                <a:cs typeface="Times New Roman" panose="02020603050405020304" pitchFamily="18" charset="0"/>
              </a:rPr>
              <a:t>The Raspberry Pi is a </a:t>
            </a:r>
            <a:r>
              <a:rPr lang="en-US" sz="4500" dirty="0" smtClean="0">
                <a:solidFill>
                  <a:srgbClr val="FF0000"/>
                </a:solidFill>
                <a:latin typeface="Times New Roman" panose="02020603050405020304" pitchFamily="18" charset="0"/>
                <a:cs typeface="Times New Roman" panose="02020603050405020304" pitchFamily="18" charset="0"/>
              </a:rPr>
              <a:t>series of powerful, small single-board computers.</a:t>
            </a:r>
            <a:endParaRPr lang="en-US" sz="4500" dirty="0">
              <a:solidFill>
                <a:srgbClr val="FF0000"/>
              </a:solidFill>
              <a:latin typeface="Times New Roman" panose="02020603050405020304" pitchFamily="18" charset="0"/>
              <a:cs typeface="Times New Roman" panose="02020603050405020304" pitchFamily="18" charset="0"/>
            </a:endParaRPr>
          </a:p>
          <a:p>
            <a:pPr algn="just" fontAlgn="base">
              <a:lnSpc>
                <a:spcPct val="170000"/>
              </a:lnSpc>
            </a:pPr>
            <a:r>
              <a:rPr lang="en-US" sz="4500" dirty="0">
                <a:latin typeface="Times New Roman" panose="02020603050405020304" pitchFamily="18" charset="0"/>
                <a:cs typeface="Times New Roman" panose="02020603050405020304" pitchFamily="18" charset="0"/>
              </a:rPr>
              <a:t>Raspberry Pi is launched in 2012 and there have been several iterations and variations released since then</a:t>
            </a:r>
            <a:r>
              <a:rPr lang="en-US" sz="4500" dirty="0" smtClean="0">
                <a:latin typeface="Times New Roman" panose="02020603050405020304" pitchFamily="18" charset="0"/>
                <a:cs typeface="Times New Roman" panose="02020603050405020304" pitchFamily="18" charset="0"/>
              </a:rPr>
              <a:t>.</a:t>
            </a:r>
            <a:endParaRPr lang="en-US" sz="4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56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TotalTime>
  <Words>3221</Words>
  <Application>Microsoft Office PowerPoint</Application>
  <PresentationFormat>Widescreen</PresentationFormat>
  <Paragraphs>489</Paragraphs>
  <Slides>124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124</vt:i4>
      </vt:variant>
    </vt:vector>
  </HeadingPairs>
  <TitlesOfParts>
    <vt:vector size="132" baseType="lpstr">
      <vt:lpstr>Arial</vt:lpstr>
      <vt:lpstr>Calibri</vt:lpstr>
      <vt:lpstr>Calibri Light</vt:lpstr>
      <vt:lpstr>DejaVu Sans</vt:lpstr>
      <vt:lpstr>Times New Roman</vt:lpstr>
      <vt:lpstr>Verdana</vt:lpstr>
      <vt:lpstr>Wingdings</vt:lpstr>
      <vt:lpstr>Office Theme</vt:lpstr>
      <vt:lpstr>UNIT III</vt:lpstr>
      <vt:lpstr>syllabus</vt:lpstr>
      <vt:lpstr>Introduction to python programming</vt:lpstr>
      <vt:lpstr>Introduction to python programming</vt:lpstr>
      <vt:lpstr>Applications of Python</vt:lpstr>
      <vt:lpstr>Applications of Python</vt:lpstr>
      <vt:lpstr>Applications of Python</vt:lpstr>
      <vt:lpstr>Basic Python Example</vt:lpstr>
      <vt:lpstr>Why Python is Popular</vt:lpstr>
      <vt:lpstr>Data Types &amp; Data Structures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Modules and Packages</vt:lpstr>
      <vt:lpstr>Example:</vt:lpstr>
      <vt:lpstr>Loading the module in our python code</vt:lpstr>
      <vt:lpstr>PowerPoint Presentation</vt:lpstr>
      <vt:lpstr>Example:</vt:lpstr>
      <vt:lpstr>The from-import statement</vt:lpstr>
      <vt:lpstr>calculation.py:</vt:lpstr>
      <vt:lpstr>Main.py:</vt:lpstr>
      <vt:lpstr>Output:</vt:lpstr>
      <vt:lpstr>File Handling in Python </vt:lpstr>
      <vt:lpstr>Why do we need File Handling </vt:lpstr>
      <vt:lpstr>Opening a File </vt:lpstr>
      <vt:lpstr>PowerPoint Presentation</vt:lpstr>
      <vt:lpstr>Libraries in Python </vt:lpstr>
      <vt:lpstr>PowerPoint Presentation</vt:lpstr>
      <vt:lpstr>Working of Python Library</vt:lpstr>
      <vt:lpstr>Types of Python Library </vt:lpstr>
      <vt:lpstr>1. Built-in Python Standard Library </vt:lpstr>
      <vt:lpstr>2. External Python Libraries </vt:lpstr>
      <vt:lpstr>External Python Libraries </vt:lpstr>
      <vt:lpstr>PowerPoint Presentation</vt:lpstr>
      <vt:lpstr>PowerPoint Presentation</vt:lpstr>
      <vt:lpstr>Using Libraries in Python Programs </vt:lpstr>
      <vt:lpstr>Example 1: </vt:lpstr>
      <vt:lpstr>Example 2: </vt:lpstr>
      <vt:lpstr>RESTful Web Services</vt:lpstr>
      <vt:lpstr>PowerPoint Presentation</vt:lpstr>
      <vt:lpstr>PowerPoint Presentation</vt:lpstr>
      <vt:lpstr>PowerPoint Presentation</vt:lpstr>
      <vt:lpstr>What is an API? </vt:lpstr>
      <vt:lpstr>REST architectural style</vt:lpstr>
      <vt:lpstr>uniform interface</vt:lpstr>
      <vt:lpstr>PowerPoint Presentation</vt:lpstr>
      <vt:lpstr>statelessness</vt:lpstr>
      <vt:lpstr>PowerPoint Presentation</vt:lpstr>
      <vt:lpstr>layered system architecture</vt:lpstr>
      <vt:lpstr>Cacheability </vt:lpstr>
      <vt:lpstr>Code on demand </vt:lpstr>
      <vt:lpstr>PowerPoint Presentation</vt:lpstr>
      <vt:lpstr>Raspberry-Pi a computer  </vt:lpstr>
      <vt:lpstr>Raspberry-Pi a computer</vt:lpstr>
      <vt:lpstr>Used: </vt:lpstr>
      <vt:lpstr>PowerPoint Presentation</vt:lpstr>
      <vt:lpstr>Raspberry Pi model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Interface a Raspberry Pi with an Arduino</vt:lpstr>
      <vt:lpstr>Serial Communication</vt:lpstr>
      <vt:lpstr>PowerPoint Presentation</vt:lpstr>
      <vt:lpstr>PowerPoint Presentation</vt:lpstr>
      <vt:lpstr>PowerPoint Presentation</vt:lpstr>
      <vt:lpstr>PowerPoint Presentation</vt:lpstr>
      <vt:lpstr>PowerPoint Presentation</vt:lpstr>
      <vt:lpstr>Raspberry Pi GPIO Access</vt:lpstr>
      <vt:lpstr>PowerPoint Presentation</vt:lpstr>
      <vt:lpstr>PowerPoint Presentation</vt:lpstr>
      <vt:lpstr>Control LED with Push Button using Raspberry Pi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III - FUNDAMENTALS OF PYTHON PROGRAMMING &amp; RASPBERRY PI (9) </dc:title>
  <dc:creator>DELL</dc:creator>
  <cp:lastModifiedBy>DELL</cp:lastModifiedBy>
  <cp:revision>74</cp:revision>
  <dcterms:created xsi:type="dcterms:W3CDTF">2026-02-17T08:42:03Z</dcterms:created>
  <dcterms:modified xsi:type="dcterms:W3CDTF">2026-03-02T06:18:13Z</dcterms:modified>
</cp:coreProperties>
</file>