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7"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6" r:id="rId38"/>
    <p:sldId id="298" r:id="rId39"/>
    <p:sldId id="304" r:id="rId40"/>
    <p:sldId id="299" r:id="rId41"/>
    <p:sldId id="300" r:id="rId42"/>
    <p:sldId id="302" r:id="rId43"/>
    <p:sldId id="301" r:id="rId44"/>
    <p:sldId id="309" r:id="rId45"/>
    <p:sldId id="307" r:id="rId46"/>
    <p:sldId id="310" r:id="rId47"/>
    <p:sldId id="308" r:id="rId48"/>
    <p:sldId id="312" r:id="rId49"/>
    <p:sldId id="303" r:id="rId50"/>
    <p:sldId id="311" r:id="rId51"/>
    <p:sldId id="306" r:id="rId52"/>
    <p:sldId id="313" r:id="rId53"/>
    <p:sldId id="305" r:id="rId54"/>
    <p:sldId id="292" r:id="rId55"/>
    <p:sldId id="293" r:id="rId56"/>
    <p:sldId id="294" r:id="rId57"/>
    <p:sldId id="295" r:id="rId58"/>
    <p:sldId id="314" r:id="rId59"/>
    <p:sldId id="315"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85" d="100"/>
          <a:sy n="85" d="100"/>
        </p:scale>
        <p:origin x="5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34445D-E273-4FE7-8735-164202E0EB77}"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288636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4445D-E273-4FE7-8735-164202E0EB77}"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255870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4445D-E273-4FE7-8735-164202E0EB77}"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224109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4445D-E273-4FE7-8735-164202E0EB77}"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77468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4445D-E273-4FE7-8735-164202E0EB77}"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249004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34445D-E273-4FE7-8735-164202E0EB77}"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483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34445D-E273-4FE7-8735-164202E0EB77}" type="datetimeFigureOut">
              <a:rPr lang="en-US" smtClean="0"/>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16753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4445D-E273-4FE7-8735-164202E0EB77}" type="datetimeFigureOut">
              <a:rPr lang="en-US" smtClean="0"/>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374471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445D-E273-4FE7-8735-164202E0EB77}"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299720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4445D-E273-4FE7-8735-164202E0EB77}"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243949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4445D-E273-4FE7-8735-164202E0EB77}"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5FBA6-7AFC-4BFE-B2FD-EC9B187E09F6}" type="slidenum">
              <a:rPr lang="en-US" smtClean="0"/>
              <a:t>‹#›</a:t>
            </a:fld>
            <a:endParaRPr lang="en-US"/>
          </a:p>
        </p:txBody>
      </p:sp>
    </p:spTree>
    <p:extLst>
      <p:ext uri="{BB962C8B-B14F-4D97-AF65-F5344CB8AC3E}">
        <p14:creationId xmlns:p14="http://schemas.microsoft.com/office/powerpoint/2010/main" val="4664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4445D-E273-4FE7-8735-164202E0EB77}" type="datetimeFigureOut">
              <a:rPr lang="en-US" smtClean="0"/>
              <a:t>3/12/2026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5FBA6-7AFC-4BFE-B2FD-EC9B187E09F6}" type="slidenum">
              <a:rPr lang="en-US" smtClean="0"/>
              <a:t>‹#›</a:t>
            </a:fld>
            <a:endParaRPr lang="en-US"/>
          </a:p>
        </p:txBody>
      </p:sp>
    </p:spTree>
    <p:extLst>
      <p:ext uri="{BB962C8B-B14F-4D97-AF65-F5344CB8AC3E}">
        <p14:creationId xmlns:p14="http://schemas.microsoft.com/office/powerpoint/2010/main" val="367097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eeksforgeeks.org/computer-networks/architecture-of-internet-of-things-io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eeksforgeeks.org/software-engineering/sensors-in-internet-of-thingsio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llaboutcircuits.com/technical-articles/zigbee-vs-bluetooth-and-bluetooth-smar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lprocus.com/antenna-gain-directivity-efficiency-and-its-convers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okosmart.com/lorawan-wireless-vehicle-detection-sensor-lw00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techtarget.com/searchenterprisedesktop/definition/client" TargetMode="External"/><Relationship Id="rId7" Type="http://schemas.openxmlformats.org/officeDocument/2006/relationships/hyperlink" Target="https://www.techtarget.com/searchunifiedcommunications/definition/Internet-Protocol" TargetMode="External"/><Relationship Id="rId2" Type="http://schemas.openxmlformats.org/officeDocument/2006/relationships/hyperlink" Target="https://www.techtarget.com/whatis/definition/Web-server" TargetMode="External"/><Relationship Id="rId1" Type="http://schemas.openxmlformats.org/officeDocument/2006/relationships/slideLayout" Target="../slideLayouts/slideLayout2.xml"/><Relationship Id="rId6" Type="http://schemas.openxmlformats.org/officeDocument/2006/relationships/hyperlink" Target="https://www.techtarget.com/searchnetworking/definition/TCP" TargetMode="External"/><Relationship Id="rId5" Type="http://schemas.openxmlformats.org/officeDocument/2006/relationships/hyperlink" Target="https://www.techtarget.com/searchnetworking/definition/TCP-IP" TargetMode="External"/><Relationship Id="rId4" Type="http://schemas.openxmlformats.org/officeDocument/2006/relationships/hyperlink" Target="https://www.techtarget.com/searchnetworking/definition/Application-layer"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eeksforgeeks.org/software-engineering/difference-between-sdn-and-nf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latin typeface="Times New Roman" panose="02020603050405020304" pitchFamily="18" charset="0"/>
                <a:cs typeface="Times New Roman" panose="02020603050405020304" pitchFamily="18" charset="0"/>
              </a:rPr>
              <a:t>UNIT </a:t>
            </a:r>
            <a:r>
              <a:rPr lang="en-US" sz="4400" b="1" dirty="0" smtClean="0">
                <a:latin typeface="Times New Roman" panose="02020603050405020304" pitchFamily="18" charset="0"/>
                <a:cs typeface="Times New Roman" panose="02020603050405020304" pitchFamily="18" charset="0"/>
              </a:rPr>
              <a:t>IV</a:t>
            </a: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77500" lnSpcReduction="20000"/>
          </a:bodyPr>
          <a:lstStyle/>
          <a:p>
            <a:pPr>
              <a:spcBef>
                <a:spcPct val="0"/>
              </a:spcBef>
            </a:pPr>
            <a:r>
              <a:rPr lang="en-US" sz="2800" b="1" dirty="0" smtClean="0">
                <a:latin typeface="Times New Roman" panose="02020603050405020304" pitchFamily="18" charset="0"/>
                <a:cs typeface="Times New Roman" panose="02020603050405020304" pitchFamily="18" charset="0"/>
              </a:rPr>
              <a:t> </a:t>
            </a:r>
            <a:r>
              <a:rPr lang="en-US" sz="6000" b="1" dirty="0">
                <a:latin typeface="Times New Roman" panose="02020603050405020304" pitchFamily="18" charset="0"/>
                <a:ea typeface="+mj-ea"/>
                <a:cs typeface="Times New Roman" panose="02020603050405020304" pitchFamily="18" charset="0"/>
              </a:rPr>
              <a:t>IOT TECHNOLOGIES, STANDARDS, TOOLS &amp; M2M NETWORK</a:t>
            </a:r>
          </a:p>
        </p:txBody>
      </p:sp>
    </p:spTree>
    <p:extLst>
      <p:ext uri="{BB962C8B-B14F-4D97-AF65-F5344CB8AC3E}">
        <p14:creationId xmlns:p14="http://schemas.microsoft.com/office/powerpoint/2010/main" val="342913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5. Architecture</a:t>
            </a:r>
            <a:r>
              <a:rPr lang="en-US" b="1" dirty="0"/>
              <a:t/>
            </a:r>
            <a:br>
              <a:rPr lang="en-US" b="1" dirty="0"/>
            </a:br>
            <a:endParaRPr lang="en-US" dirty="0"/>
          </a:p>
        </p:txBody>
      </p:sp>
      <p:sp>
        <p:nvSpPr>
          <p:cNvPr id="3" name="Content Placeholder 2"/>
          <p:cNvSpPr>
            <a:spLocks noGrp="1"/>
          </p:cNvSpPr>
          <p:nvPr>
            <p:ph idx="1"/>
          </p:nvPr>
        </p:nvSpPr>
        <p:spPr/>
        <p:txBody>
          <a:bodyPr/>
          <a:lstStyle/>
          <a:p>
            <a:pPr algn="just">
              <a:lnSpc>
                <a:spcPct val="150000"/>
              </a:lnSpc>
            </a:pPr>
            <a:r>
              <a:rPr lang="en-US" u="sng" dirty="0" err="1">
                <a:latin typeface="Times New Roman" panose="02020603050405020304" pitchFamily="18" charset="0"/>
                <a:cs typeface="Times New Roman" panose="02020603050405020304" pitchFamily="18" charset="0"/>
                <a:hlinkClick r:id="rId2"/>
              </a:rPr>
              <a:t>IoT</a:t>
            </a:r>
            <a:r>
              <a:rPr lang="en-US" u="sng" dirty="0">
                <a:latin typeface="Times New Roman" panose="02020603050405020304" pitchFamily="18" charset="0"/>
                <a:cs typeface="Times New Roman" panose="02020603050405020304" pitchFamily="18" charset="0"/>
                <a:hlinkClick r:id="rId2"/>
              </a:rPr>
              <a:t> Architecture</a:t>
            </a:r>
            <a:r>
              <a:rPr lang="en-US" dirty="0">
                <a:latin typeface="Times New Roman" panose="02020603050405020304" pitchFamily="18" charset="0"/>
                <a:cs typeface="Times New Roman" panose="02020603050405020304" pitchFamily="18" charset="0"/>
              </a:rPr>
              <a:t> cannot be </a:t>
            </a:r>
            <a:r>
              <a:rPr lang="en-US" dirty="0">
                <a:solidFill>
                  <a:srgbClr val="FF0000"/>
                </a:solidFill>
                <a:latin typeface="Times New Roman" panose="02020603050405020304" pitchFamily="18" charset="0"/>
                <a:cs typeface="Times New Roman" panose="02020603050405020304" pitchFamily="18" charset="0"/>
              </a:rPr>
              <a:t>homogeneous in nature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should be </a:t>
            </a:r>
            <a:r>
              <a:rPr lang="en-US" dirty="0">
                <a:solidFill>
                  <a:srgbClr val="FF0000"/>
                </a:solidFill>
                <a:latin typeface="Times New Roman" panose="02020603050405020304" pitchFamily="18" charset="0"/>
                <a:cs typeface="Times New Roman" panose="02020603050405020304" pitchFamily="18" charset="0"/>
              </a:rPr>
              <a:t>hybrid, supporting different manufacturers </a:t>
            </a:r>
            <a:r>
              <a:rPr lang="en-US" dirty="0">
                <a:latin typeface="Times New Roman" panose="02020603050405020304" pitchFamily="18" charset="0"/>
                <a:cs typeface="Times New Roman" panose="02020603050405020304" pitchFamily="18" charset="0"/>
              </a:rPr>
              <a:t>' products to function in the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network.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t>
            </a:r>
            <a:r>
              <a:rPr lang="en-US" dirty="0">
                <a:solidFill>
                  <a:srgbClr val="FF0000"/>
                </a:solidFill>
                <a:latin typeface="Times New Roman" panose="02020603050405020304" pitchFamily="18" charset="0"/>
                <a:cs typeface="Times New Roman" panose="02020603050405020304" pitchFamily="18" charset="0"/>
              </a:rPr>
              <a:t>not owned by anyone engineering branch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a:t>
            </a:r>
            <a:r>
              <a:rPr lang="en-US" dirty="0">
                <a:solidFill>
                  <a:srgbClr val="FF0000"/>
                </a:solidFill>
                <a:latin typeface="Times New Roman" panose="02020603050405020304" pitchFamily="18" charset="0"/>
                <a:cs typeface="Times New Roman" panose="02020603050405020304" pitchFamily="18" charset="0"/>
              </a:rPr>
              <a:t>reality when multiple domains </a:t>
            </a:r>
            <a:r>
              <a:rPr lang="en-US" dirty="0">
                <a:latin typeface="Times New Roman" panose="02020603050405020304" pitchFamily="18" charset="0"/>
                <a:cs typeface="Times New Roman" panose="02020603050405020304" pitchFamily="18" charset="0"/>
              </a:rPr>
              <a:t>come together.</a:t>
            </a:r>
          </a:p>
        </p:txBody>
      </p:sp>
    </p:spTree>
    <p:extLst>
      <p:ext uri="{BB962C8B-B14F-4D97-AF65-F5344CB8AC3E}">
        <p14:creationId xmlns:p14="http://schemas.microsoft.com/office/powerpoint/2010/main" val="414461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6. Safety</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29789"/>
            <a:ext cx="10515600" cy="4351338"/>
          </a:xfrm>
        </p:spPr>
        <p:txBody>
          <a:bodyPr>
            <a:normAutofit/>
          </a:bodyPr>
          <a:lstStyle/>
          <a:p>
            <a:pPr algn="just" fontAlgn="base">
              <a:lnSpc>
                <a:spcPct val="150000"/>
              </a:lnSpc>
            </a:pPr>
            <a:r>
              <a:rPr lang="en-US" dirty="0">
                <a:latin typeface="Times New Roman" panose="02020603050405020304" pitchFamily="18" charset="0"/>
                <a:cs typeface="Times New Roman" panose="02020603050405020304" pitchFamily="18" charset="0"/>
              </a:rPr>
              <a:t>There is a </a:t>
            </a:r>
            <a:r>
              <a:rPr lang="en-US" dirty="0">
                <a:solidFill>
                  <a:srgbClr val="FF0000"/>
                </a:solidFill>
                <a:latin typeface="Times New Roman" panose="02020603050405020304" pitchFamily="18" charset="0"/>
                <a:cs typeface="Times New Roman" panose="02020603050405020304" pitchFamily="18" charset="0"/>
              </a:rPr>
              <a:t>danger of the sensitive personal details </a:t>
            </a:r>
            <a:r>
              <a:rPr lang="en-US" dirty="0">
                <a:latin typeface="Times New Roman" panose="02020603050405020304" pitchFamily="18" charset="0"/>
                <a:cs typeface="Times New Roman" panose="02020603050405020304" pitchFamily="18" charset="0"/>
              </a:rPr>
              <a:t>of the users getting compromised when all </a:t>
            </a:r>
            <a:r>
              <a:rPr lang="en-US" dirty="0">
                <a:solidFill>
                  <a:srgbClr val="FF0000"/>
                </a:solidFill>
                <a:latin typeface="Times New Roman" panose="02020603050405020304" pitchFamily="18" charset="0"/>
                <a:cs typeface="Times New Roman" panose="02020603050405020304" pitchFamily="18" charset="0"/>
              </a:rPr>
              <a:t>his/her devices are connected to the internet. </a:t>
            </a:r>
            <a:endParaRPr lang="en-US" dirty="0" smtClean="0">
              <a:solidFill>
                <a:srgbClr val="FF0000"/>
              </a:solidFill>
              <a:latin typeface="Times New Roman" panose="02020603050405020304" pitchFamily="18" charset="0"/>
              <a:cs typeface="Times New Roman" panose="02020603050405020304" pitchFamily="18" charset="0"/>
            </a:endParaRPr>
          </a:p>
          <a:p>
            <a:pPr algn="just" fontAlgn="base">
              <a:lnSpc>
                <a:spcPct val="150000"/>
              </a:lnSpc>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can cause a </a:t>
            </a:r>
            <a:r>
              <a:rPr lang="en-US" dirty="0">
                <a:solidFill>
                  <a:srgbClr val="FF0000"/>
                </a:solidFill>
                <a:latin typeface="Times New Roman" panose="02020603050405020304" pitchFamily="18" charset="0"/>
                <a:cs typeface="Times New Roman" panose="02020603050405020304" pitchFamily="18" charset="0"/>
              </a:rPr>
              <a:t>loss to the user. </a:t>
            </a:r>
            <a:r>
              <a:rPr lang="en-US" dirty="0">
                <a:latin typeface="Times New Roman" panose="02020603050405020304" pitchFamily="18" charset="0"/>
                <a:cs typeface="Times New Roman" panose="02020603050405020304" pitchFamily="18" charset="0"/>
              </a:rPr>
              <a:t>Hence, </a:t>
            </a:r>
            <a:r>
              <a:rPr lang="en-US" dirty="0">
                <a:solidFill>
                  <a:srgbClr val="FF0000"/>
                </a:solidFill>
                <a:latin typeface="Times New Roman" panose="02020603050405020304" pitchFamily="18" charset="0"/>
                <a:cs typeface="Times New Roman" panose="02020603050405020304" pitchFamily="18" charset="0"/>
              </a:rPr>
              <a:t>data security is the major challenge.</a:t>
            </a:r>
            <a:r>
              <a:rPr lang="en-US" dirty="0">
                <a:latin typeface="Times New Roman" panose="02020603050405020304" pitchFamily="18" charset="0"/>
                <a:cs typeface="Times New Roman" panose="02020603050405020304" pitchFamily="18" charset="0"/>
              </a:rPr>
              <a:t> Besides, the equipment involved is huge. </a:t>
            </a:r>
            <a:endParaRPr lang="en-US" dirty="0" smtClean="0">
              <a:latin typeface="Times New Roman" panose="02020603050405020304" pitchFamily="18" charset="0"/>
              <a:cs typeface="Times New Roman" panose="02020603050405020304" pitchFamily="18" charset="0"/>
            </a:endParaRPr>
          </a:p>
          <a:p>
            <a:pPr algn="just" fontAlgn="base">
              <a:lnSpc>
                <a:spcPct val="150000"/>
              </a:lnSpc>
            </a:pP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networks may also be at risk. Therefore, equipment safety is also critical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184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smtClean="0">
                <a:latin typeface="Times New Roman" panose="02020603050405020304" pitchFamily="18" charset="0"/>
                <a:cs typeface="Times New Roman" panose="02020603050405020304" pitchFamily="18" charset="0"/>
              </a:rPr>
              <a:t>7. Self Configuring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This is one of the most important characteristics of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devices are </a:t>
            </a:r>
            <a:r>
              <a:rPr lang="en-US" dirty="0">
                <a:solidFill>
                  <a:srgbClr val="FF0000"/>
                </a:solidFill>
                <a:latin typeface="Times New Roman" panose="02020603050405020304" pitchFamily="18" charset="0"/>
                <a:cs typeface="Times New Roman" panose="02020603050405020304" pitchFamily="18" charset="0"/>
              </a:rPr>
              <a:t>able to upgrade their software in accordance with requirements with a minimum of user participation</a:t>
            </a:r>
            <a:r>
              <a:rPr lang="en-US"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Additionally, they can </a:t>
            </a:r>
            <a:r>
              <a:rPr lang="en-US" dirty="0">
                <a:solidFill>
                  <a:srgbClr val="FF0000"/>
                </a:solidFill>
                <a:latin typeface="Times New Roman" panose="02020603050405020304" pitchFamily="18" charset="0"/>
                <a:cs typeface="Times New Roman" panose="02020603050405020304" pitchFamily="18" charset="0"/>
              </a:rPr>
              <a:t>set up the network, allowing for the addition of new devices to an already-existing network.</a:t>
            </a:r>
          </a:p>
        </p:txBody>
      </p:sp>
    </p:spTree>
    <p:extLst>
      <p:ext uri="{BB962C8B-B14F-4D97-AF65-F5344CB8AC3E}">
        <p14:creationId xmlns:p14="http://schemas.microsoft.com/office/powerpoint/2010/main" val="1232185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Automation &amp; Control: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enables autonomous </a:t>
            </a:r>
            <a:r>
              <a:rPr lang="en-US" dirty="0">
                <a:solidFill>
                  <a:srgbClr val="FF0000"/>
                </a:solidFill>
                <a:latin typeface="Times New Roman" panose="02020603050405020304" pitchFamily="18" charset="0"/>
                <a:cs typeface="Times New Roman" panose="02020603050405020304" pitchFamily="18" charset="0"/>
              </a:rPr>
              <a:t>operation, allowing devices to act without human intervention, such as automated lighting or industrial maintenance.</a:t>
            </a:r>
            <a:r>
              <a:rPr lang="en-US" dirty="0">
                <a:solidFill>
                  <a:srgbClr val="FF0000"/>
                </a:solidFill>
              </a:rPr>
              <a:t> </a:t>
            </a:r>
          </a:p>
        </p:txBody>
      </p:sp>
    </p:spTree>
    <p:extLst>
      <p:ext uri="{BB962C8B-B14F-4D97-AF65-F5344CB8AC3E}">
        <p14:creationId xmlns:p14="http://schemas.microsoft.com/office/powerpoint/2010/main" val="268930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High-Level Requirements of </a:t>
            </a:r>
            <a:r>
              <a:rPr lang="en-US" b="1" dirty="0" err="1">
                <a:latin typeface="Times New Roman" panose="02020603050405020304" pitchFamily="18" charset="0"/>
                <a:cs typeface="Times New Roman" panose="02020603050405020304" pitchFamily="18" charset="0"/>
              </a:rPr>
              <a:t>IoT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b="1" dirty="0">
                <a:latin typeface="Times New Roman" panose="02020603050405020304" pitchFamily="18" charset="0"/>
                <a:cs typeface="Times New Roman" panose="02020603050405020304" pitchFamily="18" charset="0"/>
              </a:rPr>
              <a:t>Security &amp; Privacy:</a:t>
            </a:r>
            <a:r>
              <a:rPr lang="en-US" dirty="0">
                <a:latin typeface="Times New Roman" panose="02020603050405020304" pitchFamily="18" charset="0"/>
                <a:cs typeface="Times New Roman" panose="02020603050405020304" pitchFamily="18" charset="0"/>
              </a:rPr>
              <a:t> Robust </a:t>
            </a:r>
            <a:r>
              <a:rPr lang="en-US" dirty="0">
                <a:solidFill>
                  <a:srgbClr val="FF0000"/>
                </a:solidFill>
                <a:latin typeface="Times New Roman" panose="02020603050405020304" pitchFamily="18" charset="0"/>
                <a:cs typeface="Times New Roman" panose="02020603050405020304" pitchFamily="18" charset="0"/>
              </a:rPr>
              <a:t>encryption, authentication, and firewalls</a:t>
            </a:r>
            <a:r>
              <a:rPr lang="en-US" dirty="0">
                <a:latin typeface="Times New Roman" panose="02020603050405020304" pitchFamily="18" charset="0"/>
                <a:cs typeface="Times New Roman" panose="02020603050405020304" pitchFamily="18" charset="0"/>
              </a:rPr>
              <a:t> are critical to protect data and prevent unauthorized access.</a:t>
            </a:r>
          </a:p>
          <a:p>
            <a:pPr algn="just">
              <a:lnSpc>
                <a:spcPct val="150000"/>
              </a:lnSpc>
            </a:pPr>
            <a:r>
              <a:rPr lang="en-US" b="1" dirty="0">
                <a:latin typeface="Times New Roman" panose="02020603050405020304" pitchFamily="18" charset="0"/>
                <a:cs typeface="Times New Roman" panose="02020603050405020304" pitchFamily="18" charset="0"/>
              </a:rPr>
              <a:t>Interoperable Communication Protocols:</a:t>
            </a:r>
            <a:r>
              <a:rPr lang="en-US" dirty="0">
                <a:latin typeface="Times New Roman" panose="02020603050405020304" pitchFamily="18" charset="0"/>
                <a:cs typeface="Times New Roman" panose="02020603050405020304" pitchFamily="18" charset="0"/>
              </a:rPr>
              <a:t> Devices must communicate seamlessly across </a:t>
            </a:r>
            <a:r>
              <a:rPr lang="en-US" dirty="0">
                <a:solidFill>
                  <a:srgbClr val="FF0000"/>
                </a:solidFill>
                <a:latin typeface="Times New Roman" panose="02020603050405020304" pitchFamily="18" charset="0"/>
                <a:cs typeface="Times New Roman" panose="02020603050405020304" pitchFamily="18" charset="0"/>
              </a:rPr>
              <a:t>different platforms and networks </a:t>
            </a:r>
            <a:r>
              <a:rPr lang="en-US" dirty="0">
                <a:latin typeface="Times New Roman" panose="02020603050405020304" pitchFamily="18" charset="0"/>
                <a:cs typeface="Times New Roman" panose="02020603050405020304" pitchFamily="18" charset="0"/>
              </a:rPr>
              <a:t>using standardized protocols </a:t>
            </a:r>
            <a:r>
              <a:rPr lang="en-US" dirty="0">
                <a:solidFill>
                  <a:srgbClr val="FF0000"/>
                </a:solidFill>
                <a:latin typeface="Times New Roman" panose="02020603050405020304" pitchFamily="18" charset="0"/>
                <a:cs typeface="Times New Roman" panose="02020603050405020304" pitchFamily="18" charset="0"/>
              </a:rPr>
              <a:t>(e.g., MQTT, </a:t>
            </a:r>
            <a:r>
              <a:rPr lang="en-US" dirty="0" err="1">
                <a:solidFill>
                  <a:srgbClr val="FF0000"/>
                </a:solidFill>
                <a:latin typeface="Times New Roman" panose="02020603050405020304" pitchFamily="18" charset="0"/>
                <a:cs typeface="Times New Roman" panose="02020603050405020304" pitchFamily="18" charset="0"/>
              </a:rPr>
              <a:t>CoAP</a:t>
            </a:r>
            <a:r>
              <a:rPr lang="en-US" dirty="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b="1" dirty="0">
                <a:latin typeface="Times New Roman" panose="02020603050405020304" pitchFamily="18" charset="0"/>
                <a:cs typeface="Times New Roman" panose="02020603050405020304" pitchFamily="18" charset="0"/>
              </a:rPr>
              <a:t>Energy Efficiency:</a:t>
            </a:r>
            <a:r>
              <a:rPr lang="en-US" dirty="0">
                <a:latin typeface="Times New Roman" panose="02020603050405020304" pitchFamily="18" charset="0"/>
                <a:cs typeface="Times New Roman" panose="02020603050405020304" pitchFamily="18" charset="0"/>
              </a:rPr>
              <a:t> Many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devices are </a:t>
            </a:r>
            <a:r>
              <a:rPr lang="en-US" dirty="0">
                <a:solidFill>
                  <a:srgbClr val="FF0000"/>
                </a:solidFill>
                <a:latin typeface="Times New Roman" panose="02020603050405020304" pitchFamily="18" charset="0"/>
                <a:cs typeface="Times New Roman" panose="02020603050405020304" pitchFamily="18" charset="0"/>
              </a:rPr>
              <a:t>battery-operated, necessitating low-power consumption and efficient communication protocols </a:t>
            </a:r>
            <a:r>
              <a:rPr lang="en-US" dirty="0">
                <a:latin typeface="Times New Roman" panose="02020603050405020304" pitchFamily="18" charset="0"/>
                <a:cs typeface="Times New Roman" panose="02020603050405020304" pitchFamily="18" charset="0"/>
              </a:rPr>
              <a:t>(e.g., BLE, </a:t>
            </a:r>
            <a:r>
              <a:rPr lang="en-US" dirty="0" err="1">
                <a:latin typeface="Times New Roman" panose="02020603050405020304" pitchFamily="18" charset="0"/>
                <a:cs typeface="Times New Roman" panose="02020603050405020304" pitchFamily="18" charset="0"/>
              </a:rPr>
              <a:t>LoRaWAN</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425470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High-Level Requirements of </a:t>
            </a:r>
            <a:r>
              <a:rPr lang="en-US" b="1" dirty="0" err="1" smtClean="0">
                <a:latin typeface="Times New Roman" panose="02020603050405020304" pitchFamily="18" charset="0"/>
                <a:cs typeface="Times New Roman" panose="02020603050405020304" pitchFamily="18" charset="0"/>
              </a:rPr>
              <a:t>IoT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Data Management &amp; Processing:</a:t>
            </a:r>
            <a:r>
              <a:rPr lang="en-US" dirty="0">
                <a:latin typeface="Times New Roman" panose="02020603050405020304" pitchFamily="18" charset="0"/>
                <a:cs typeface="Times New Roman" panose="02020603050405020304" pitchFamily="18" charset="0"/>
              </a:rPr>
              <a:t> High-volume data requires </a:t>
            </a:r>
            <a:r>
              <a:rPr lang="en-US" dirty="0">
                <a:solidFill>
                  <a:srgbClr val="FF0000"/>
                </a:solidFill>
                <a:latin typeface="Times New Roman" panose="02020603050405020304" pitchFamily="18" charset="0"/>
                <a:cs typeface="Times New Roman" panose="02020603050405020304" pitchFamily="18" charset="0"/>
              </a:rPr>
              <a:t>efficient, secure storage (cloud/edge) and real-time processing capabilities.</a:t>
            </a:r>
          </a:p>
          <a:p>
            <a:pPr algn="just">
              <a:lnSpc>
                <a:spcPct val="150000"/>
              </a:lnSpc>
            </a:pPr>
            <a:r>
              <a:rPr lang="en-US" b="1" dirty="0">
                <a:latin typeface="Times New Roman" panose="02020603050405020304" pitchFamily="18" charset="0"/>
                <a:cs typeface="Times New Roman" panose="02020603050405020304" pitchFamily="18" charset="0"/>
              </a:rPr>
              <a:t>Reliable Infrastructure:</a:t>
            </a:r>
            <a:r>
              <a:rPr lang="en-US" dirty="0">
                <a:latin typeface="Times New Roman" panose="02020603050405020304" pitchFamily="18" charset="0"/>
                <a:cs typeface="Times New Roman" panose="02020603050405020304" pitchFamily="18" charset="0"/>
              </a:rPr>
              <a:t> Constant network availability is </a:t>
            </a:r>
            <a:r>
              <a:rPr lang="en-US" dirty="0">
                <a:solidFill>
                  <a:srgbClr val="FF0000"/>
                </a:solidFill>
                <a:latin typeface="Times New Roman" panose="02020603050405020304" pitchFamily="18" charset="0"/>
                <a:cs typeface="Times New Roman" panose="02020603050405020304" pitchFamily="18" charset="0"/>
              </a:rPr>
              <a:t>crucial for functional, uninterrupted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operations.</a:t>
            </a:r>
          </a:p>
          <a:p>
            <a:pPr algn="just">
              <a:lnSpc>
                <a:spcPct val="150000"/>
              </a:lnSpc>
            </a:pPr>
            <a:r>
              <a:rPr lang="en-US" b="1" dirty="0">
                <a:latin typeface="Times New Roman" panose="02020603050405020304" pitchFamily="18" charset="0"/>
                <a:cs typeface="Times New Roman" panose="02020603050405020304" pitchFamily="18" charset="0"/>
              </a:rPr>
              <a:t>Architecture Hybridization:</a:t>
            </a:r>
            <a:r>
              <a:rPr lang="en-US" dirty="0">
                <a:latin typeface="Times New Roman" panose="02020603050405020304" pitchFamily="18" charset="0"/>
                <a:cs typeface="Times New Roman" panose="02020603050405020304" pitchFamily="18" charset="0"/>
              </a:rPr>
              <a:t> The system architecture must be flexible enough to allow </a:t>
            </a:r>
            <a:r>
              <a:rPr lang="en-US" dirty="0">
                <a:solidFill>
                  <a:srgbClr val="FF0000"/>
                </a:solidFill>
                <a:latin typeface="Times New Roman" panose="02020603050405020304" pitchFamily="18" charset="0"/>
                <a:cs typeface="Times New Roman" panose="02020603050405020304" pitchFamily="18" charset="0"/>
              </a:rPr>
              <a:t>different manufacturers' products to coexist and function together.</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376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Layers of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Reference Architecture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reference architectures typically consist of </a:t>
            </a:r>
            <a:r>
              <a:rPr lang="en-US" dirty="0">
                <a:solidFill>
                  <a:srgbClr val="FF0000"/>
                </a:solidFill>
                <a:latin typeface="Times New Roman" panose="02020603050405020304" pitchFamily="18" charset="0"/>
                <a:cs typeface="Times New Roman" panose="02020603050405020304" pitchFamily="18" charset="0"/>
              </a:rPr>
              <a:t>multiple layers that work together to </a:t>
            </a:r>
            <a:r>
              <a:rPr lang="en-US" dirty="0" smtClean="0">
                <a:solidFill>
                  <a:srgbClr val="FF0000"/>
                </a:solidFill>
                <a:latin typeface="Times New Roman" panose="02020603050405020304" pitchFamily="18" charset="0"/>
                <a:cs typeface="Times New Roman" panose="02020603050405020304" pitchFamily="18" charset="0"/>
              </a:rPr>
              <a:t>enable </a:t>
            </a:r>
            <a:r>
              <a:rPr lang="en-US" dirty="0">
                <a:solidFill>
                  <a:srgbClr val="FF0000"/>
                </a:solidFill>
                <a:latin typeface="Times New Roman" panose="02020603050405020304" pitchFamily="18" charset="0"/>
                <a:cs typeface="Times New Roman" panose="02020603050405020304" pitchFamily="18" charset="0"/>
              </a:rPr>
              <a:t>the functioning of an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system</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b="1" dirty="0">
                <a:latin typeface="Times New Roman" panose="02020603050405020304" pitchFamily="18" charset="0"/>
                <a:cs typeface="Times New Roman" panose="02020603050405020304" pitchFamily="18" charset="0"/>
              </a:rPr>
              <a:t>Perception Layer</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layer comprises the </a:t>
            </a:r>
            <a:r>
              <a:rPr lang="en-US" dirty="0">
                <a:solidFill>
                  <a:srgbClr val="FF0000"/>
                </a:solidFill>
                <a:latin typeface="Times New Roman" panose="02020603050405020304" pitchFamily="18" charset="0"/>
                <a:cs typeface="Times New Roman" panose="02020603050405020304" pitchFamily="18" charset="0"/>
              </a:rPr>
              <a:t>physical devices or sensors that collect data from the environment or interact </a:t>
            </a:r>
            <a:r>
              <a:rPr lang="en-US" dirty="0">
                <a:latin typeface="Times New Roman" panose="02020603050405020304" pitchFamily="18" charset="0"/>
                <a:cs typeface="Times New Roman" panose="02020603050405020304" pitchFamily="18" charset="0"/>
              </a:rPr>
              <a:t>with the physical world. These devices can include </a:t>
            </a:r>
            <a:r>
              <a:rPr lang="en-US" dirty="0">
                <a:solidFill>
                  <a:srgbClr val="FF0000"/>
                </a:solidFill>
                <a:latin typeface="Times New Roman" panose="02020603050405020304" pitchFamily="18" charset="0"/>
                <a:cs typeface="Times New Roman" panose="02020603050405020304" pitchFamily="18" charset="0"/>
              </a:rPr>
              <a:t>temperature sensors, motion detectors, cameras, and other </a:t>
            </a:r>
            <a:r>
              <a:rPr lang="en-US" dirty="0" err="1" smtClean="0">
                <a:solidFill>
                  <a:srgbClr val="FF0000"/>
                </a:solidFill>
                <a:latin typeface="Times New Roman" panose="02020603050405020304" pitchFamily="18" charset="0"/>
                <a:cs typeface="Times New Roman" panose="02020603050405020304" pitchFamily="18" charset="0"/>
              </a:rPr>
              <a:t>IoT</a:t>
            </a:r>
            <a:r>
              <a:rPr lang="en-US" dirty="0" smtClean="0">
                <a:solidFill>
                  <a:srgbClr val="FF0000"/>
                </a:solidFill>
                <a:latin typeface="Times New Roman" panose="02020603050405020304" pitchFamily="18" charset="0"/>
                <a:cs typeface="Times New Roman" panose="02020603050405020304" pitchFamily="18" charset="0"/>
              </a:rPr>
              <a:t> enabled </a:t>
            </a:r>
            <a:r>
              <a:rPr lang="en-US" dirty="0">
                <a:solidFill>
                  <a:srgbClr val="FF0000"/>
                </a:solidFill>
                <a:latin typeface="Times New Roman" panose="02020603050405020304" pitchFamily="18" charset="0"/>
                <a:cs typeface="Times New Roman" panose="02020603050405020304" pitchFamily="18" charset="0"/>
              </a:rPr>
              <a:t>devices</a:t>
            </a:r>
            <a:r>
              <a:rPr lang="en-US" dirty="0" smtClean="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4191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Layers of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Reference Architecture</a:t>
            </a:r>
            <a:endParaRPr lang="en-US" dirty="0"/>
          </a:p>
        </p:txBody>
      </p:sp>
      <p:sp>
        <p:nvSpPr>
          <p:cNvPr id="3" name="Content Placeholder 2"/>
          <p:cNvSpPr>
            <a:spLocks noGrp="1"/>
          </p:cNvSpPr>
          <p:nvPr>
            <p:ph idx="1"/>
          </p:nvPr>
        </p:nvSpPr>
        <p:spPr/>
        <p:txBody>
          <a:bodyPr>
            <a:normAutofit fontScale="77500" lnSpcReduction="20000"/>
          </a:bodyPr>
          <a:lstStyle/>
          <a:p>
            <a:pPr algn="just">
              <a:lnSpc>
                <a:spcPct val="170000"/>
              </a:lnSpc>
            </a:pPr>
            <a:r>
              <a:rPr lang="en-US" b="1" dirty="0">
                <a:latin typeface="Times New Roman" panose="02020603050405020304" pitchFamily="18" charset="0"/>
                <a:cs typeface="Times New Roman" panose="02020603050405020304" pitchFamily="18" charset="0"/>
              </a:rPr>
              <a:t>Network Layer: </a:t>
            </a:r>
            <a:r>
              <a:rPr lang="en-US" dirty="0">
                <a:latin typeface="Times New Roman" panose="02020603050405020304" pitchFamily="18" charset="0"/>
                <a:cs typeface="Times New Roman" panose="02020603050405020304" pitchFamily="18" charset="0"/>
              </a:rPr>
              <a:t>The network layer facilitates the </a:t>
            </a:r>
            <a:r>
              <a:rPr lang="en-US" dirty="0">
                <a:solidFill>
                  <a:srgbClr val="FF0000"/>
                </a:solidFill>
                <a:latin typeface="Times New Roman" panose="02020603050405020304" pitchFamily="18" charset="0"/>
                <a:cs typeface="Times New Roman" panose="02020603050405020304" pitchFamily="18" charset="0"/>
              </a:rPr>
              <a:t>connectivity and communication between the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devices and the cloud or other data processing components</a:t>
            </a:r>
            <a:r>
              <a:rPr lang="en-US" dirty="0">
                <a:latin typeface="Times New Roman" panose="02020603050405020304" pitchFamily="18" charset="0"/>
                <a:cs typeface="Times New Roman" panose="02020603050405020304" pitchFamily="18" charset="0"/>
              </a:rPr>
              <a:t>. It includes </a:t>
            </a:r>
            <a:r>
              <a:rPr lang="en-US" dirty="0">
                <a:solidFill>
                  <a:srgbClr val="FF0000"/>
                </a:solidFill>
                <a:latin typeface="Times New Roman" panose="02020603050405020304" pitchFamily="18" charset="0"/>
                <a:cs typeface="Times New Roman" panose="02020603050405020304" pitchFamily="18" charset="0"/>
              </a:rPr>
              <a:t>protocols, gateways, routers, and other networking infrastructure </a:t>
            </a:r>
            <a:r>
              <a:rPr lang="en-US" dirty="0">
                <a:latin typeface="Times New Roman" panose="02020603050405020304" pitchFamily="18" charset="0"/>
                <a:cs typeface="Times New Roman" panose="02020603050405020304" pitchFamily="18" charset="0"/>
              </a:rPr>
              <a:t>to ensure seamless data transfer and reliable connections.</a:t>
            </a:r>
          </a:p>
          <a:p>
            <a:pPr algn="just">
              <a:lnSpc>
                <a:spcPct val="170000"/>
              </a:lnSpc>
            </a:pPr>
            <a:r>
              <a:rPr lang="en-US" b="1" dirty="0">
                <a:latin typeface="Times New Roman" panose="02020603050405020304" pitchFamily="18" charset="0"/>
                <a:cs typeface="Times New Roman" panose="02020603050405020304" pitchFamily="18" charset="0"/>
              </a:rPr>
              <a:t>Data Processing Layer:</a:t>
            </a:r>
            <a:r>
              <a:rPr lang="en-US" dirty="0">
                <a:latin typeface="Times New Roman" panose="02020603050405020304" pitchFamily="18" charset="0"/>
                <a:cs typeface="Times New Roman" panose="02020603050405020304" pitchFamily="18" charset="0"/>
              </a:rPr>
              <a:t> This layer involves </a:t>
            </a:r>
            <a:r>
              <a:rPr lang="en-US" dirty="0">
                <a:solidFill>
                  <a:srgbClr val="FF0000"/>
                </a:solidFill>
                <a:latin typeface="Times New Roman" panose="02020603050405020304" pitchFamily="18" charset="0"/>
                <a:cs typeface="Times New Roman" panose="02020603050405020304" pitchFamily="18" charset="0"/>
              </a:rPr>
              <a:t>processing and analyzing the data collected from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devices. </a:t>
            </a:r>
            <a:r>
              <a:rPr lang="en-US" dirty="0">
                <a:latin typeface="Times New Roman" panose="02020603050405020304" pitchFamily="18" charset="0"/>
                <a:cs typeface="Times New Roman" panose="02020603050405020304" pitchFamily="18" charset="0"/>
              </a:rPr>
              <a:t>It may include edge </a:t>
            </a:r>
            <a:r>
              <a:rPr lang="en-US" dirty="0">
                <a:solidFill>
                  <a:srgbClr val="FF0000"/>
                </a:solidFill>
                <a:latin typeface="Times New Roman" panose="02020603050405020304" pitchFamily="18" charset="0"/>
                <a:cs typeface="Times New Roman" panose="02020603050405020304" pitchFamily="18" charset="0"/>
              </a:rPr>
              <a:t>computing devices or </a:t>
            </a:r>
            <a:r>
              <a:rPr lang="en-US" dirty="0" smtClean="0">
                <a:solidFill>
                  <a:srgbClr val="FF0000"/>
                </a:solidFill>
                <a:latin typeface="Times New Roman" panose="02020603050405020304" pitchFamily="18" charset="0"/>
                <a:cs typeface="Times New Roman" panose="02020603050405020304" pitchFamily="18" charset="0"/>
              </a:rPr>
              <a:t>cloud based </a:t>
            </a:r>
            <a:r>
              <a:rPr lang="en-US" dirty="0">
                <a:solidFill>
                  <a:srgbClr val="FF0000"/>
                </a:solidFill>
                <a:latin typeface="Times New Roman" panose="02020603050405020304" pitchFamily="18" charset="0"/>
                <a:cs typeface="Times New Roman" panose="02020603050405020304" pitchFamily="18" charset="0"/>
              </a:rPr>
              <a:t>platforms </a:t>
            </a:r>
            <a:r>
              <a:rPr lang="en-US" dirty="0">
                <a:latin typeface="Times New Roman" panose="02020603050405020304" pitchFamily="18" charset="0"/>
                <a:cs typeface="Times New Roman" panose="02020603050405020304" pitchFamily="18" charset="0"/>
              </a:rPr>
              <a:t>where data is aggregated, filtered, transformed, and analyzed to derive valuable insights.</a:t>
            </a:r>
          </a:p>
          <a:p>
            <a:pPr algn="just">
              <a:lnSpc>
                <a:spcPct val="17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232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Layers of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Reference Architecture</a:t>
            </a:r>
            <a:endParaRPr lang="en-US" dirty="0"/>
          </a:p>
        </p:txBody>
      </p:sp>
      <p:sp>
        <p:nvSpPr>
          <p:cNvPr id="3" name="Content Placeholder 2"/>
          <p:cNvSpPr>
            <a:spLocks noGrp="1"/>
          </p:cNvSpPr>
          <p:nvPr>
            <p:ph idx="1"/>
          </p:nvPr>
        </p:nvSpPr>
        <p:spPr/>
        <p:txBody>
          <a:bodyPr/>
          <a:lstStyle/>
          <a:p>
            <a:pPr algn="just">
              <a:lnSpc>
                <a:spcPct val="150000"/>
              </a:lnSpc>
            </a:pPr>
            <a:r>
              <a:rPr lang="en-US" b="1" dirty="0" smtClean="0">
                <a:latin typeface="Times New Roman" panose="02020603050405020304" pitchFamily="18" charset="0"/>
                <a:cs typeface="Times New Roman" panose="02020603050405020304" pitchFamily="18" charset="0"/>
              </a:rPr>
              <a:t>Application Layer: </a:t>
            </a:r>
            <a:r>
              <a:rPr lang="en-US" dirty="0" smtClean="0">
                <a:latin typeface="Times New Roman" panose="02020603050405020304" pitchFamily="18" charset="0"/>
                <a:cs typeface="Times New Roman" panose="02020603050405020304" pitchFamily="18" charset="0"/>
              </a:rPr>
              <a:t>The application layer </a:t>
            </a:r>
            <a:r>
              <a:rPr lang="en-US" dirty="0" smtClean="0">
                <a:solidFill>
                  <a:srgbClr val="FF0000"/>
                </a:solidFill>
                <a:latin typeface="Times New Roman" panose="02020603050405020304" pitchFamily="18" charset="0"/>
                <a:cs typeface="Times New Roman" panose="02020603050405020304" pitchFamily="18" charset="0"/>
              </a:rPr>
              <a:t>encompasses the software applications or services that utilize the processed </a:t>
            </a:r>
            <a:r>
              <a:rPr lang="en-US" dirty="0" err="1" smtClean="0">
                <a:solidFill>
                  <a:srgbClr val="FF0000"/>
                </a:solidFill>
                <a:latin typeface="Times New Roman" panose="02020603050405020304" pitchFamily="18" charset="0"/>
                <a:cs typeface="Times New Roman" panose="02020603050405020304" pitchFamily="18" charset="0"/>
              </a:rPr>
              <a:t>IoT</a:t>
            </a:r>
            <a:r>
              <a:rPr lang="en-US" dirty="0" smtClean="0">
                <a:solidFill>
                  <a:srgbClr val="FF0000"/>
                </a:solidFill>
                <a:latin typeface="Times New Roman" panose="02020603050405020304" pitchFamily="18" charset="0"/>
                <a:cs typeface="Times New Roman" panose="02020603050405020304" pitchFamily="18" charset="0"/>
              </a:rPr>
              <a:t> data to provide specific functionalities or address specific use cases</a:t>
            </a:r>
            <a:r>
              <a:rPr lang="en-US" dirty="0" smtClean="0">
                <a:latin typeface="Times New Roman" panose="02020603050405020304" pitchFamily="18" charset="0"/>
                <a:cs typeface="Times New Roman" panose="02020603050405020304" pitchFamily="18" charset="0"/>
              </a:rPr>
              <a:t>. These applications can range from </a:t>
            </a:r>
            <a:r>
              <a:rPr lang="en-US" dirty="0" err="1" smtClean="0">
                <a:latin typeface="Times New Roman" panose="02020603050405020304" pitchFamily="18" charset="0"/>
                <a:cs typeface="Times New Roman" panose="02020603050405020304" pitchFamily="18" charset="0"/>
              </a:rPr>
              <a:t>realtime</a:t>
            </a:r>
            <a:r>
              <a:rPr lang="en-US" dirty="0" smtClean="0">
                <a:latin typeface="Times New Roman" panose="02020603050405020304" pitchFamily="18" charset="0"/>
                <a:cs typeface="Times New Roman" panose="02020603050405020304" pitchFamily="18" charset="0"/>
              </a:rPr>
              <a:t> monitoring and control systems to predictive analytics, machine learning algorithms, and automation</a:t>
            </a:r>
          </a:p>
          <a:p>
            <a:pPr algn="just">
              <a:lnSpc>
                <a:spcPct val="150000"/>
              </a:lnSpc>
            </a:pPr>
            <a:endParaRPr lang="en-US" dirty="0"/>
          </a:p>
        </p:txBody>
      </p:sp>
    </p:spTree>
    <p:extLst>
      <p:ext uri="{BB962C8B-B14F-4D97-AF65-F5344CB8AC3E}">
        <p14:creationId xmlns:p14="http://schemas.microsoft.com/office/powerpoint/2010/main" val="2002793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Benefits of Using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Reference Architecture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0160"/>
            <a:ext cx="10515600" cy="4896803"/>
          </a:xfrm>
        </p:spPr>
        <p:txBody>
          <a:bodyPr>
            <a:normAutofit fontScale="85000" lnSpcReduction="20000"/>
          </a:bodyPr>
          <a:lstStyle/>
          <a:p>
            <a:pPr algn="just">
              <a:lnSpc>
                <a:spcPct val="150000"/>
              </a:lnSpc>
            </a:pPr>
            <a:r>
              <a:rPr lang="en-US" b="1" dirty="0">
                <a:latin typeface="Times New Roman" panose="02020603050405020304" pitchFamily="18" charset="0"/>
                <a:cs typeface="Times New Roman" panose="02020603050405020304" pitchFamily="18" charset="0"/>
              </a:rPr>
              <a:t>Common Framework: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reference architecture provides a standardized framework for </a:t>
            </a:r>
            <a:r>
              <a:rPr lang="en-US" dirty="0">
                <a:solidFill>
                  <a:srgbClr val="FF0000"/>
                </a:solidFill>
                <a:latin typeface="Times New Roman" panose="02020603050405020304" pitchFamily="18" charset="0"/>
                <a:cs typeface="Times New Roman" panose="02020603050405020304" pitchFamily="18" charset="0"/>
              </a:rPr>
              <a:t>designing and implementing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solutions, ensuring consistency and interoperability across systems.</a:t>
            </a:r>
          </a:p>
          <a:p>
            <a:pPr algn="just">
              <a:lnSpc>
                <a:spcPct val="150000"/>
              </a:lnSpc>
            </a:pPr>
            <a:r>
              <a:rPr lang="en-US" b="1" dirty="0">
                <a:latin typeface="Times New Roman" panose="02020603050405020304" pitchFamily="18" charset="0"/>
                <a:cs typeface="Times New Roman" panose="02020603050405020304" pitchFamily="18" charset="0"/>
              </a:rPr>
              <a:t>Security and Scalability:</a:t>
            </a:r>
            <a:r>
              <a:rPr lang="en-US" dirty="0">
                <a:latin typeface="Times New Roman" panose="02020603050405020304" pitchFamily="18" charset="0"/>
                <a:cs typeface="Times New Roman" panose="02020603050405020304" pitchFamily="18" charset="0"/>
              </a:rPr>
              <a:t> The architecture serves as a </a:t>
            </a:r>
            <a:r>
              <a:rPr lang="en-US" dirty="0">
                <a:solidFill>
                  <a:srgbClr val="FF0000"/>
                </a:solidFill>
                <a:latin typeface="Times New Roman" panose="02020603050405020304" pitchFamily="18" charset="0"/>
                <a:cs typeface="Times New Roman" panose="02020603050405020304" pitchFamily="18" charset="0"/>
              </a:rPr>
              <a:t>foundation for implementing robust security and scalability measures, safeguarding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systems against threats and enabling future growth.</a:t>
            </a:r>
          </a:p>
          <a:p>
            <a:pPr algn="just">
              <a:lnSpc>
                <a:spcPct val="150000"/>
              </a:lnSpc>
            </a:pPr>
            <a:r>
              <a:rPr lang="en-US" b="1" dirty="0">
                <a:latin typeface="Times New Roman" panose="02020603050405020304" pitchFamily="18" charset="0"/>
                <a:cs typeface="Times New Roman" panose="02020603050405020304" pitchFamily="18" charset="0"/>
              </a:rPr>
              <a:t>Cost Efficiency:</a:t>
            </a:r>
            <a:r>
              <a:rPr lang="en-US" dirty="0">
                <a:latin typeface="Times New Roman" panose="02020603050405020304" pitchFamily="18" charset="0"/>
                <a:cs typeface="Times New Roman" panose="02020603050405020304" pitchFamily="18" charset="0"/>
              </a:rPr>
              <a:t> By leveraging a reference architecture, organizations can avoid reinventing the wheel and utilize existing technologies and expertise, reducing the cost of development and deployment.</a:t>
            </a:r>
          </a:p>
          <a:p>
            <a:endParaRPr lang="en-US" dirty="0"/>
          </a:p>
        </p:txBody>
      </p:sp>
    </p:spTree>
    <p:extLst>
      <p:ext uri="{BB962C8B-B14F-4D97-AF65-F5344CB8AC3E}">
        <p14:creationId xmlns:p14="http://schemas.microsoft.com/office/powerpoint/2010/main" val="181424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SYLLABUS</a:t>
            </a:r>
            <a:r>
              <a:rPr lang="en-US" dirty="0"/>
              <a:t/>
            </a:r>
            <a:br>
              <a:rPr lang="en-US" dirty="0"/>
            </a:br>
            <a:endParaRPr lang="en-US" dirty="0"/>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Fundamental characteristics and high level requirements of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Reference models; Introduction to Communication Technologies &amp; Protocols of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BLE, Wi-Fi, </a:t>
            </a:r>
            <a:r>
              <a:rPr lang="en-US" dirty="0" err="1" smtClean="0">
                <a:latin typeface="Times New Roman" panose="02020603050405020304" pitchFamily="18" charset="0"/>
                <a:cs typeface="Times New Roman" panose="02020603050405020304" pitchFamily="18" charset="0"/>
              </a:rPr>
              <a:t>LoRA</a:t>
            </a:r>
            <a:r>
              <a:rPr lang="en-US" dirty="0" smtClean="0">
                <a:latin typeface="Times New Roman" panose="02020603050405020304" pitchFamily="18" charset="0"/>
                <a:cs typeface="Times New Roman" panose="02020603050405020304" pitchFamily="18" charset="0"/>
              </a:rPr>
              <a:t>, 3G/4G Technologies and HTTP, MQTT, </a:t>
            </a:r>
            <a:r>
              <a:rPr lang="en-US" dirty="0" err="1" smtClean="0">
                <a:latin typeface="Times New Roman" panose="02020603050405020304" pitchFamily="18" charset="0"/>
                <a:cs typeface="Times New Roman" panose="02020603050405020304" pitchFamily="18" charset="0"/>
              </a:rPr>
              <a:t>CoAP</a:t>
            </a:r>
            <a:r>
              <a:rPr lang="en-US" dirty="0" smtClean="0">
                <a:latin typeface="Times New Roman" panose="02020603050405020304" pitchFamily="18" charset="0"/>
                <a:cs typeface="Times New Roman" panose="02020603050405020304" pitchFamily="18" charset="0"/>
              </a:rPr>
              <a:t> protocols; Relevant </a:t>
            </a:r>
            <a:r>
              <a:rPr lang="en-US" dirty="0" err="1" smtClean="0">
                <a:latin typeface="Times New Roman" panose="02020603050405020304" pitchFamily="18" charset="0"/>
                <a:cs typeface="Times New Roman" panose="02020603050405020304" pitchFamily="18" charset="0"/>
              </a:rPr>
              <a:t>Practicals</a:t>
            </a:r>
            <a:r>
              <a:rPr lang="en-US" dirty="0" smtClean="0">
                <a:latin typeface="Times New Roman" panose="02020603050405020304" pitchFamily="18" charset="0"/>
                <a:cs typeface="Times New Roman" panose="02020603050405020304" pitchFamily="18" charset="0"/>
              </a:rPr>
              <a:t> on above technologies, M2M Network, SDN (Software Defined Networking) &amp; NFV (Network Function Virtualization) for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753106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Benefits of Using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Reference Architecture</a:t>
            </a:r>
            <a:endParaRPr lang="en-US" dirty="0"/>
          </a:p>
        </p:txBody>
      </p:sp>
      <p:sp>
        <p:nvSpPr>
          <p:cNvPr id="3" name="Content Placeholder 2"/>
          <p:cNvSpPr>
            <a:spLocks noGrp="1"/>
          </p:cNvSpPr>
          <p:nvPr>
            <p:ph idx="1"/>
          </p:nvPr>
        </p:nvSpPr>
        <p:spPr/>
        <p:txBody>
          <a:bodyPr/>
          <a:lstStyle/>
          <a:p>
            <a:pPr algn="just">
              <a:lnSpc>
                <a:spcPct val="150000"/>
              </a:lnSpc>
            </a:pPr>
            <a:r>
              <a:rPr lang="en-US" b="1" dirty="0">
                <a:latin typeface="Times New Roman" panose="02020603050405020304" pitchFamily="18" charset="0"/>
                <a:cs typeface="Times New Roman" panose="02020603050405020304" pitchFamily="18" charset="0"/>
              </a:rPr>
              <a:t>Faster Time to Market:</a:t>
            </a:r>
            <a:r>
              <a:rPr lang="en-US" dirty="0">
                <a:latin typeface="Times New Roman" panose="02020603050405020304" pitchFamily="18" charset="0"/>
                <a:cs typeface="Times New Roman" panose="02020603050405020304" pitchFamily="18" charset="0"/>
              </a:rPr>
              <a:t> Utilizing a reference architecture accelerates the implementation of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solutions, enabling organizations to get their systems up and running more quickly and efficiently.</a:t>
            </a:r>
          </a:p>
          <a:p>
            <a:endParaRPr lang="en-US" dirty="0"/>
          </a:p>
        </p:txBody>
      </p:sp>
    </p:spTree>
    <p:extLst>
      <p:ext uri="{BB962C8B-B14F-4D97-AF65-F5344CB8AC3E}">
        <p14:creationId xmlns:p14="http://schemas.microsoft.com/office/powerpoint/2010/main" val="1809574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Communications in IOT</a:t>
            </a:r>
            <a:br>
              <a:rPr lang="en-US" b="1" dirty="0"/>
            </a:b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b="1" dirty="0" err="1">
                <a:latin typeface="Times New Roman" panose="02020603050405020304" pitchFamily="18" charset="0"/>
                <a:cs typeface="Times New Roman" panose="02020603050405020304" pitchFamily="18" charset="0"/>
              </a:rPr>
              <a:t>IoT</a:t>
            </a:r>
            <a:r>
              <a:rPr lang="en-US" b="1" dirty="0">
                <a:latin typeface="Times New Roman" panose="02020603050405020304" pitchFamily="18" charset="0"/>
                <a:cs typeface="Times New Roman" panose="02020603050405020304" pitchFamily="18" charset="0"/>
              </a:rPr>
              <a:t> Communication: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is the connection of devices over the internet, where these smart devices communicate with each other , exchange data , perform some tasks without any human involvement. These devices are embedded with electronics, software, network and sensors which help in communication. Communication between smart devices is very important in IOT as it enables these devices to gather, exchange data which contribute in success of that IOT product/project.</a:t>
            </a:r>
          </a:p>
        </p:txBody>
      </p:sp>
    </p:spTree>
    <p:extLst>
      <p:ext uri="{BB962C8B-B14F-4D97-AF65-F5344CB8AC3E}">
        <p14:creationId xmlns:p14="http://schemas.microsoft.com/office/powerpoint/2010/main" val="910664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Types </a:t>
            </a:r>
            <a:r>
              <a:rPr lang="en-US" b="1" dirty="0">
                <a:solidFill>
                  <a:srgbClr val="FF0000"/>
                </a:solidFill>
                <a:latin typeface="Times New Roman" panose="02020603050405020304" pitchFamily="18" charset="0"/>
                <a:cs typeface="Times New Roman" panose="02020603050405020304" pitchFamily="18" charset="0"/>
              </a:rPr>
              <a:t>of Communications in IOT</a:t>
            </a:r>
            <a:r>
              <a:rPr lang="en-US" b="1" dirty="0"/>
              <a:t/>
            </a:r>
            <a:br>
              <a:rPr lang="en-US" b="1" dirty="0"/>
            </a:br>
            <a:endParaRPr lang="en-US" dirty="0"/>
          </a:p>
        </p:txBody>
      </p:sp>
      <p:sp>
        <p:nvSpPr>
          <p:cNvPr id="3" name="Content Placeholder 2"/>
          <p:cNvSpPr>
            <a:spLocks noGrp="1"/>
          </p:cNvSpPr>
          <p:nvPr>
            <p:ph idx="1"/>
          </p:nvPr>
        </p:nvSpPr>
        <p:spPr/>
        <p:txBody>
          <a:bodyPr>
            <a:normAutofit fontScale="92500"/>
          </a:bodyPr>
          <a:lstStyle/>
          <a:p>
            <a:pPr fontAlgn="base"/>
            <a:r>
              <a:rPr lang="en-US" b="1" dirty="0">
                <a:latin typeface="Times New Roman" panose="02020603050405020304" pitchFamily="18" charset="0"/>
                <a:cs typeface="Times New Roman" panose="02020603050405020304" pitchFamily="18" charset="0"/>
              </a:rPr>
              <a:t>1. Human to Machine (H2M):</a:t>
            </a:r>
            <a:endParaRPr lang="en-US" dirty="0">
              <a:latin typeface="Times New Roman" panose="02020603050405020304" pitchFamily="18" charset="0"/>
              <a:cs typeface="Times New Roman" panose="02020603050405020304" pitchFamily="18" charset="0"/>
            </a:endParaRPr>
          </a:p>
          <a:p>
            <a:pPr marL="0" indent="0" algn="just" fontAlgn="base">
              <a:lnSpc>
                <a:spcPct val="150000"/>
              </a:lnSpc>
              <a:buNone/>
            </a:pP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this </a:t>
            </a:r>
            <a:r>
              <a:rPr lang="en-US" u="sng" dirty="0">
                <a:latin typeface="Times New Roman" panose="02020603050405020304" pitchFamily="18" charset="0"/>
                <a:cs typeface="Times New Roman" panose="02020603050405020304" pitchFamily="18" charset="0"/>
              </a:rPr>
              <a:t>human gives input to IOT device </a:t>
            </a:r>
            <a:r>
              <a:rPr lang="en-US" u="sng" dirty="0" err="1">
                <a:latin typeface="Times New Roman" panose="02020603050405020304" pitchFamily="18" charset="0"/>
                <a:cs typeface="Times New Roman" panose="02020603050405020304" pitchFamily="18" charset="0"/>
              </a:rPr>
              <a:t>i.e</a:t>
            </a:r>
            <a:r>
              <a:rPr lang="en-US" u="sng" dirty="0">
                <a:latin typeface="Times New Roman" panose="02020603050405020304" pitchFamily="18" charset="0"/>
                <a:cs typeface="Times New Roman" panose="02020603050405020304" pitchFamily="18" charset="0"/>
              </a:rPr>
              <a:t> as speech/text/image etc. IOT device (Machine) like sensors and actuators </a:t>
            </a:r>
            <a:r>
              <a:rPr lang="en-US" dirty="0">
                <a:latin typeface="Times New Roman" panose="02020603050405020304" pitchFamily="18" charset="0"/>
                <a:cs typeface="Times New Roman" panose="02020603050405020304" pitchFamily="18" charset="0"/>
              </a:rPr>
              <a:t>then understands input, analyses it and responds back to human by means of text or Visual Display. </a:t>
            </a:r>
            <a:endParaRPr lang="en-US" dirty="0" smtClean="0">
              <a:latin typeface="Times New Roman" panose="02020603050405020304" pitchFamily="18" charset="0"/>
              <a:cs typeface="Times New Roman" panose="02020603050405020304" pitchFamily="18" charset="0"/>
            </a:endParaRPr>
          </a:p>
          <a:p>
            <a:pPr marL="0" indent="0" algn="just" fontAlgn="base">
              <a:lnSpc>
                <a:spcPct val="150000"/>
              </a:lnSpc>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very useful as these machines assist humans in every everyday tasks. It is a combo of software and hardware that includes human interaction with a machine to perform a task.</a:t>
            </a:r>
          </a:p>
          <a:p>
            <a:endParaRPr lang="en-US" dirty="0"/>
          </a:p>
        </p:txBody>
      </p:sp>
    </p:spTree>
    <p:extLst>
      <p:ext uri="{BB962C8B-B14F-4D97-AF65-F5344CB8AC3E}">
        <p14:creationId xmlns:p14="http://schemas.microsoft.com/office/powerpoint/2010/main" val="1376392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geeksforgeeks.org/wp-content/uploads/20210505183400/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50" t="8697" r="10427" b="14967"/>
          <a:stretch/>
        </p:blipFill>
        <p:spPr bwMode="auto">
          <a:xfrm>
            <a:off x="2928024" y="0"/>
            <a:ext cx="6429984" cy="2996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9922" y="3463047"/>
            <a:ext cx="11566189" cy="2246769"/>
          </a:xfrm>
          <a:prstGeom prst="rect">
            <a:avLst/>
          </a:prstGeom>
        </p:spPr>
        <p:txBody>
          <a:bodyPr wrap="square">
            <a:spAutoFit/>
          </a:bodyPr>
          <a:lstStyle/>
          <a:p>
            <a:pPr algn="just" fontAlgn="base"/>
            <a:r>
              <a:rPr lang="en-US" sz="2000" b="1" i="0" dirty="0" smtClean="0">
                <a:solidFill>
                  <a:srgbClr val="273239"/>
                </a:solidFill>
                <a:effectLst/>
                <a:latin typeface="Times New Roman" panose="02020603050405020304" pitchFamily="18" charset="0"/>
                <a:cs typeface="Times New Roman" panose="02020603050405020304" pitchFamily="18" charset="0"/>
              </a:rPr>
              <a:t>Merits: </a:t>
            </a:r>
            <a:r>
              <a:rPr lang="en-US" sz="2000" b="0" i="0" dirty="0" smtClean="0">
                <a:solidFill>
                  <a:srgbClr val="273239"/>
                </a:solidFill>
                <a:effectLst/>
                <a:latin typeface="Times New Roman" panose="02020603050405020304" pitchFamily="18" charset="0"/>
                <a:cs typeface="Times New Roman" panose="02020603050405020304" pitchFamily="18" charset="0"/>
              </a:rPr>
              <a:t>This </a:t>
            </a:r>
            <a:r>
              <a:rPr lang="en-US" sz="2000" b="1" i="0" dirty="0" smtClean="0">
                <a:solidFill>
                  <a:srgbClr val="FF0000"/>
                </a:solidFill>
                <a:effectLst/>
                <a:latin typeface="Times New Roman" panose="02020603050405020304" pitchFamily="18" charset="0"/>
                <a:cs typeface="Times New Roman" panose="02020603050405020304" pitchFamily="18" charset="0"/>
              </a:rPr>
              <a:t>H2M</a:t>
            </a:r>
            <a:r>
              <a:rPr lang="en-US" sz="2000" b="0" i="0" dirty="0" smtClean="0">
                <a:solidFill>
                  <a:srgbClr val="273239"/>
                </a:solidFill>
                <a:effectLst/>
                <a:latin typeface="Times New Roman" panose="02020603050405020304" pitchFamily="18" charset="0"/>
                <a:cs typeface="Times New Roman" panose="02020603050405020304" pitchFamily="18" charset="0"/>
              </a:rPr>
              <a:t> has a user-friendly interface that can be quickly accessed by following the instructions.  It responds more quickly to any fault or failure. Its features and functions can be customized.</a:t>
            </a:r>
          </a:p>
          <a:p>
            <a:pPr algn="just" fontAlgn="base"/>
            <a:endParaRPr lang="en-US" sz="2000" b="0" i="0" dirty="0" smtClean="0">
              <a:solidFill>
                <a:srgbClr val="273239"/>
              </a:solidFill>
              <a:effectLst/>
              <a:latin typeface="Times New Roman" panose="02020603050405020304" pitchFamily="18" charset="0"/>
              <a:cs typeface="Times New Roman" panose="02020603050405020304" pitchFamily="18" charset="0"/>
            </a:endParaRPr>
          </a:p>
          <a:p>
            <a:pPr algn="just" fontAlgn="base"/>
            <a:r>
              <a:rPr lang="en-US" sz="2000" b="1" i="0" dirty="0" smtClean="0">
                <a:solidFill>
                  <a:srgbClr val="FF0000"/>
                </a:solidFill>
                <a:effectLst/>
                <a:latin typeface="Times New Roman" panose="02020603050405020304" pitchFamily="18" charset="0"/>
                <a:cs typeface="Times New Roman" panose="02020603050405020304" pitchFamily="18" charset="0"/>
              </a:rPr>
              <a:t>Examples: </a:t>
            </a:r>
          </a:p>
          <a:p>
            <a:pPr algn="ctr" fontAlgn="base">
              <a:buFont typeface="Arial" panose="020B0604020202020204" pitchFamily="34" charset="0"/>
              <a:buChar char="•"/>
            </a:pPr>
            <a:r>
              <a:rPr lang="en-US" sz="2000" b="0" i="0" dirty="0" smtClean="0">
                <a:solidFill>
                  <a:srgbClr val="273239"/>
                </a:solidFill>
                <a:effectLst/>
                <a:latin typeface="Times New Roman" panose="02020603050405020304" pitchFamily="18" charset="0"/>
                <a:cs typeface="Times New Roman" panose="02020603050405020304" pitchFamily="18" charset="0"/>
              </a:rPr>
              <a:t>Facial recognition.</a:t>
            </a:r>
          </a:p>
          <a:p>
            <a:pPr algn="ctr" fontAlgn="base">
              <a:buFont typeface="Arial" panose="020B0604020202020204" pitchFamily="34" charset="0"/>
              <a:buChar char="•"/>
            </a:pPr>
            <a:r>
              <a:rPr lang="en-US" sz="2000" b="0" i="0" dirty="0" smtClean="0">
                <a:solidFill>
                  <a:srgbClr val="273239"/>
                </a:solidFill>
                <a:effectLst/>
                <a:latin typeface="Times New Roman" panose="02020603050405020304" pitchFamily="18" charset="0"/>
                <a:cs typeface="Times New Roman" panose="02020603050405020304" pitchFamily="18" charset="0"/>
              </a:rPr>
              <a:t>Bio-metric Attendance system.</a:t>
            </a:r>
          </a:p>
          <a:p>
            <a:pPr algn="ctr" fontAlgn="base">
              <a:buFont typeface="Arial" panose="020B0604020202020204" pitchFamily="34" charset="0"/>
              <a:buChar char="•"/>
            </a:pPr>
            <a:r>
              <a:rPr lang="en-US" sz="2000" b="0" i="0" dirty="0" smtClean="0">
                <a:solidFill>
                  <a:srgbClr val="273239"/>
                </a:solidFill>
                <a:effectLst/>
                <a:latin typeface="Times New Roman" panose="02020603050405020304" pitchFamily="18" charset="0"/>
                <a:cs typeface="Times New Roman" panose="02020603050405020304" pitchFamily="18" charset="0"/>
              </a:rPr>
              <a:t>Speech or voice recognition.</a:t>
            </a:r>
            <a:endParaRPr lang="en-US" sz="2000" b="0" i="0" dirty="0">
              <a:solidFill>
                <a:srgbClr val="27323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98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2. </a:t>
            </a:r>
            <a:r>
              <a:rPr lang="en-US" sz="2600" b="1" dirty="0">
                <a:latin typeface="Times New Roman" panose="02020603050405020304" pitchFamily="18" charset="0"/>
                <a:cs typeface="Times New Roman" panose="02020603050405020304" pitchFamily="18" charset="0"/>
              </a:rPr>
              <a:t>Machine to Machine (M2M):</a:t>
            </a:r>
            <a:endParaRPr lang="en-US" sz="2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fontAlgn="base">
              <a:lnSpc>
                <a:spcPct val="150000"/>
              </a:lnSpc>
            </a:pPr>
            <a:r>
              <a:rPr lang="en-US" dirty="0">
                <a:latin typeface="Times New Roman" panose="02020603050405020304" pitchFamily="18" charset="0"/>
                <a:cs typeface="Times New Roman" panose="02020603050405020304" pitchFamily="18" charset="0"/>
              </a:rPr>
              <a:t>The process of </a:t>
            </a:r>
            <a:r>
              <a:rPr lang="en-US" u="sng" dirty="0">
                <a:latin typeface="Times New Roman" panose="02020603050405020304" pitchFamily="18" charset="0"/>
                <a:cs typeface="Times New Roman" panose="02020603050405020304" pitchFamily="18" charset="0"/>
              </a:rPr>
              <a:t>exchanging information or messages between two or more machines or devices </a:t>
            </a:r>
            <a:r>
              <a:rPr lang="en-US" dirty="0">
                <a:latin typeface="Times New Roman" panose="02020603050405020304" pitchFamily="18" charset="0"/>
                <a:cs typeface="Times New Roman" panose="02020603050405020304" pitchFamily="18" charset="0"/>
              </a:rPr>
              <a:t>is known as Machine to Machine (M2M) communication.</a:t>
            </a:r>
          </a:p>
          <a:p>
            <a:pPr algn="just" fontAlgn="base">
              <a:lnSpc>
                <a:spcPct val="150000"/>
              </a:lnSpc>
            </a:pPr>
            <a:r>
              <a:rPr lang="en-US" dirty="0">
                <a:latin typeface="Times New Roman" panose="02020603050405020304" pitchFamily="18" charset="0"/>
                <a:cs typeface="Times New Roman" panose="02020603050405020304" pitchFamily="18" charset="0"/>
              </a:rPr>
              <a:t>It is the communication among the physical things which do not need human intervention.</a:t>
            </a:r>
          </a:p>
          <a:p>
            <a:pPr algn="just" fontAlgn="base">
              <a:lnSpc>
                <a:spcPct val="150000"/>
              </a:lnSpc>
            </a:pPr>
            <a:r>
              <a:rPr lang="en-US" dirty="0">
                <a:latin typeface="Times New Roman" panose="02020603050405020304" pitchFamily="18" charset="0"/>
                <a:cs typeface="Times New Roman" panose="02020603050405020304" pitchFamily="18" charset="0"/>
              </a:rPr>
              <a:t>M2M communication is also named as Machine Type communication in </a:t>
            </a:r>
            <a:r>
              <a:rPr lang="en-US" dirty="0">
                <a:solidFill>
                  <a:srgbClr val="FF0000"/>
                </a:solidFill>
                <a:latin typeface="Times New Roman" panose="02020603050405020304" pitchFamily="18" charset="0"/>
                <a:cs typeface="Times New Roman" panose="02020603050405020304" pitchFamily="18" charset="0"/>
              </a:rPr>
              <a:t>3GPP(3rd Generation Partnership Project</a:t>
            </a:r>
            <a:r>
              <a:rPr lang="en-US" dirty="0">
                <a:latin typeface="Times New Roman" panose="02020603050405020304" pitchFamily="18" charset="0"/>
                <a:cs typeface="Times New Roman" panose="02020603050405020304" pitchFamily="18" charset="0"/>
              </a:rPr>
              <a:t>). In this the </a:t>
            </a:r>
            <a:r>
              <a:rPr lang="en-US" u="sng" dirty="0">
                <a:latin typeface="Times New Roman" panose="02020603050405020304" pitchFamily="18" charset="0"/>
                <a:cs typeface="Times New Roman" panose="02020603050405020304" pitchFamily="18" charset="0"/>
              </a:rPr>
              <a:t>interaction or communication takes place between machines by automating data/programs</a:t>
            </a:r>
            <a:r>
              <a:rPr lang="en-US" dirty="0">
                <a:latin typeface="Times New Roman" panose="02020603050405020304" pitchFamily="18" charset="0"/>
                <a:cs typeface="Times New Roman" panose="02020603050405020304" pitchFamily="18" charset="0"/>
              </a:rPr>
              <a:t>. In this machine level instructions are required for communication. </a:t>
            </a:r>
          </a:p>
          <a:p>
            <a:endParaRPr lang="en-US" dirty="0"/>
          </a:p>
        </p:txBody>
      </p:sp>
    </p:spTree>
    <p:extLst>
      <p:ext uri="{BB962C8B-B14F-4D97-AF65-F5344CB8AC3E}">
        <p14:creationId xmlns:p14="http://schemas.microsoft.com/office/powerpoint/2010/main" val="355116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2. Machine to Machine (M2M):</a:t>
            </a:r>
            <a:endParaRPr lang="en-US" dirty="0"/>
          </a:p>
        </p:txBody>
      </p:sp>
      <p:sp>
        <p:nvSpPr>
          <p:cNvPr id="3" name="Content Placeholder 2"/>
          <p:cNvSpPr>
            <a:spLocks noGrp="1"/>
          </p:cNvSpPr>
          <p:nvPr>
            <p:ph idx="1"/>
          </p:nvPr>
        </p:nvSpPr>
        <p:spPr>
          <a:xfrm>
            <a:off x="350196" y="1825625"/>
            <a:ext cx="11488366" cy="4351338"/>
          </a:xfrm>
        </p:spPr>
        <p:txBody>
          <a:bodyPr>
            <a:normAutofit fontScale="850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Here </a:t>
            </a:r>
            <a:r>
              <a:rPr lang="en-US" u="sng" dirty="0">
                <a:latin typeface="Times New Roman" panose="02020603050405020304" pitchFamily="18" charset="0"/>
                <a:cs typeface="Times New Roman" panose="02020603050405020304" pitchFamily="18" charset="0"/>
              </a:rPr>
              <a:t>communication takes place without human interaction</a:t>
            </a:r>
            <a:r>
              <a:rPr lang="en-US" dirty="0">
                <a:latin typeface="Times New Roman" panose="02020603050405020304" pitchFamily="18" charset="0"/>
                <a:cs typeface="Times New Roman" panose="02020603050405020304" pitchFamily="18" charset="0"/>
              </a:rPr>
              <a:t>. The machines may be either connected through wires or by wireless connection</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a:t>
            </a:r>
            <a:r>
              <a:rPr lang="en-US" u="sng" dirty="0">
                <a:latin typeface="Times New Roman" panose="02020603050405020304" pitchFamily="18" charset="0"/>
                <a:cs typeface="Times New Roman" panose="02020603050405020304" pitchFamily="18" charset="0"/>
              </a:rPr>
              <a:t>M2M connection is a point-to-point connection between two network devices </a:t>
            </a:r>
            <a:r>
              <a:rPr lang="en-US" dirty="0">
                <a:latin typeface="Times New Roman" panose="02020603050405020304" pitchFamily="18" charset="0"/>
                <a:cs typeface="Times New Roman" panose="02020603050405020304" pitchFamily="18" charset="0"/>
              </a:rPr>
              <a:t>that helps in transmitting information using public networking technologies like </a:t>
            </a:r>
            <a:r>
              <a:rPr lang="en-US" u="sng" dirty="0">
                <a:latin typeface="Times New Roman" panose="02020603050405020304" pitchFamily="18" charset="0"/>
                <a:cs typeface="Times New Roman" panose="02020603050405020304" pitchFamily="18" charset="0"/>
              </a:rPr>
              <a:t>Ethernet and cellular networks</a:t>
            </a:r>
            <a:r>
              <a:rPr lang="en-US" u="sng"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uses the basic concepts of M2M and expands  by creating large “cloud” networks of devices that communicate with one another through cloud networking platforms.</a:t>
            </a:r>
          </a:p>
        </p:txBody>
      </p:sp>
    </p:spTree>
    <p:extLst>
      <p:ext uri="{BB962C8B-B14F-4D97-AF65-F5344CB8AC3E}">
        <p14:creationId xmlns:p14="http://schemas.microsoft.com/office/powerpoint/2010/main" val="2690925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dia.geeksforgeeks.org/wp-content/uploads/20210505183521/2-300x13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4980" y="589705"/>
            <a:ext cx="5423976" cy="2495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2778" y="3084734"/>
            <a:ext cx="10228217" cy="3416320"/>
          </a:xfrm>
          <a:prstGeom prst="rect">
            <a:avLst/>
          </a:prstGeom>
        </p:spPr>
        <p:txBody>
          <a:bodyPr wrap="square">
            <a:spAutoFit/>
          </a:bodyPr>
          <a:lstStyle/>
          <a:p>
            <a:pPr algn="just">
              <a:lnSpc>
                <a:spcPct val="150000"/>
              </a:lnSpc>
            </a:pPr>
            <a:r>
              <a:rPr lang="en-US" sz="2400" b="1" i="0" dirty="0" smtClean="0">
                <a:effectLst/>
                <a:latin typeface="Times New Roman" panose="02020603050405020304" pitchFamily="18" charset="0"/>
                <a:cs typeface="Times New Roman" panose="02020603050405020304" pitchFamily="18" charset="0"/>
              </a:rPr>
              <a:t>Advantages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b="0" i="0" dirty="0" smtClean="0">
                <a:effectLst/>
                <a:latin typeface="Times New Roman" panose="02020603050405020304" pitchFamily="18" charset="0"/>
                <a:cs typeface="Times New Roman" panose="02020603050405020304" pitchFamily="18" charset="0"/>
              </a:rPr>
              <a:t>This M2M can operate over cellular networks and is simple to manage. </a:t>
            </a:r>
            <a:r>
              <a:rPr lang="en-US" sz="2400" b="0" i="0" u="sng" dirty="0" smtClean="0">
                <a:effectLst/>
                <a:latin typeface="Times New Roman" panose="02020603050405020304" pitchFamily="18" charset="0"/>
                <a:cs typeface="Times New Roman" panose="02020603050405020304" pitchFamily="18" charset="0"/>
              </a:rPr>
              <a:t>It can be used both indoors and outdoors and aids in the communication of smart objects without the need for human interaction.</a:t>
            </a:r>
            <a:r>
              <a:rPr lang="en-US" sz="2400" b="0" i="0" dirty="0" smtClean="0">
                <a:effectLst/>
                <a:latin typeface="Times New Roman" panose="02020603050405020304" pitchFamily="18" charset="0"/>
                <a:cs typeface="Times New Roman" panose="02020603050405020304" pitchFamily="18" charset="0"/>
              </a:rPr>
              <a:t> The M2M contact facility is used to address security and privacy problems in </a:t>
            </a:r>
            <a:r>
              <a:rPr lang="en-US" sz="2400" b="0" i="0" dirty="0" err="1" smtClean="0">
                <a:effectLst/>
                <a:latin typeface="Times New Roman" panose="02020603050405020304" pitchFamily="18" charset="0"/>
                <a:cs typeface="Times New Roman" panose="02020603050405020304" pitchFamily="18" charset="0"/>
              </a:rPr>
              <a:t>IoT</a:t>
            </a:r>
            <a:r>
              <a:rPr lang="en-US" sz="2400" b="0" i="0" dirty="0" smtClean="0">
                <a:effectLst/>
                <a:latin typeface="Times New Roman" panose="02020603050405020304" pitchFamily="18" charset="0"/>
                <a:cs typeface="Times New Roman" panose="02020603050405020304" pitchFamily="18" charset="0"/>
              </a:rPr>
              <a:t> networks. Large-scale data collection, processing, and security are all feasible.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66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Machine </a:t>
            </a:r>
            <a:r>
              <a:rPr lang="en-US" b="1" smtClean="0">
                <a:latin typeface="Times New Roman" panose="02020603050405020304" pitchFamily="18" charset="0"/>
                <a:cs typeface="Times New Roman" panose="02020603050405020304" pitchFamily="18" charset="0"/>
              </a:rPr>
              <a:t>to Machine </a:t>
            </a:r>
            <a:r>
              <a:rPr lang="en-US" b="1" dirty="0" smtClean="0">
                <a:latin typeface="Times New Roman" panose="02020603050405020304" pitchFamily="18" charset="0"/>
                <a:cs typeface="Times New Roman" panose="02020603050405020304" pitchFamily="18" charset="0"/>
              </a:rPr>
              <a:t>(M2M):</a:t>
            </a:r>
            <a:endParaRPr lang="en-US" dirty="0"/>
          </a:p>
        </p:txBody>
      </p:sp>
      <p:sp>
        <p:nvSpPr>
          <p:cNvPr id="3" name="Content Placeholder 2"/>
          <p:cNvSpPr>
            <a:spLocks noGrp="1"/>
          </p:cNvSpPr>
          <p:nvPr>
            <p:ph idx="1"/>
          </p:nvPr>
        </p:nvSpPr>
        <p:spPr>
          <a:xfrm>
            <a:off x="838200" y="1825625"/>
            <a:ext cx="10515600" cy="4797244"/>
          </a:xfrm>
        </p:spPr>
        <p:txBody>
          <a:bodyPr>
            <a:normAutofit fontScale="70000" lnSpcReduction="20000"/>
          </a:bodyPr>
          <a:lstStyle/>
          <a:p>
            <a:pPr algn="just" fontAlgn="base">
              <a:lnSpc>
                <a:spcPct val="150000"/>
              </a:lnSpc>
            </a:pPr>
            <a:r>
              <a:rPr lang="en-US" sz="2900" b="1" dirty="0">
                <a:latin typeface="Times New Roman" panose="02020603050405020304" pitchFamily="18" charset="0"/>
                <a:cs typeface="Times New Roman" panose="02020603050405020304" pitchFamily="18" charset="0"/>
              </a:rPr>
              <a:t>Disadvantages -</a:t>
            </a:r>
            <a:r>
              <a:rPr lang="en-US" sz="2900" dirty="0">
                <a:latin typeface="Times New Roman" panose="02020603050405020304" pitchFamily="18" charset="0"/>
                <a:cs typeface="Times New Roman" panose="02020603050405020304" pitchFamily="18" charset="0"/>
              </a:rPr>
              <a:t/>
            </a:r>
            <a:br>
              <a:rPr lang="en-US" sz="2900" dirty="0">
                <a:latin typeface="Times New Roman" panose="02020603050405020304" pitchFamily="18" charset="0"/>
                <a:cs typeface="Times New Roman" panose="02020603050405020304" pitchFamily="18" charset="0"/>
              </a:rPr>
            </a:br>
            <a:r>
              <a:rPr lang="en-US" sz="2900" dirty="0">
                <a:latin typeface="Times New Roman" panose="02020603050405020304" pitchFamily="18" charset="0"/>
                <a:cs typeface="Times New Roman" panose="02020603050405020304" pitchFamily="18" charset="0"/>
              </a:rPr>
              <a:t>However, in M2M, use of cloud computing restricts versatility and creativity. </a:t>
            </a:r>
            <a:r>
              <a:rPr lang="en-US" sz="2900" u="sng" dirty="0">
                <a:latin typeface="Times New Roman" panose="02020603050405020304" pitchFamily="18" charset="0"/>
                <a:cs typeface="Times New Roman" panose="02020603050405020304" pitchFamily="18" charset="0"/>
              </a:rPr>
              <a:t>Data security and ownership are major concerns here</a:t>
            </a:r>
            <a:r>
              <a:rPr lang="en-US" sz="2900" dirty="0">
                <a:latin typeface="Times New Roman" panose="02020603050405020304" pitchFamily="18" charset="0"/>
                <a:cs typeface="Times New Roman" panose="02020603050405020304" pitchFamily="18" charset="0"/>
              </a:rPr>
              <a:t>.  The </a:t>
            </a:r>
            <a:r>
              <a:rPr lang="en-US" sz="2900" u="sng" dirty="0">
                <a:latin typeface="Times New Roman" panose="02020603050405020304" pitchFamily="18" charset="0"/>
                <a:cs typeface="Times New Roman" panose="02020603050405020304" pitchFamily="18" charset="0"/>
              </a:rPr>
              <a:t>challenge of achieving  interoperability between cloud/M2M </a:t>
            </a:r>
            <a:r>
              <a:rPr lang="en-US" sz="2900" u="sng" dirty="0" err="1">
                <a:latin typeface="Times New Roman" panose="02020603050405020304" pitchFamily="18" charset="0"/>
                <a:cs typeface="Times New Roman" panose="02020603050405020304" pitchFamily="18" charset="0"/>
              </a:rPr>
              <a:t>IoT</a:t>
            </a:r>
            <a:r>
              <a:rPr lang="en-US" sz="2900" u="sng" dirty="0">
                <a:latin typeface="Times New Roman" panose="02020603050405020304" pitchFamily="18" charset="0"/>
                <a:cs typeface="Times New Roman" panose="02020603050405020304" pitchFamily="18" charset="0"/>
              </a:rPr>
              <a:t> systems is daunting</a:t>
            </a:r>
            <a:r>
              <a:rPr lang="en-US" sz="2900" dirty="0">
                <a:latin typeface="Times New Roman" panose="02020603050405020304" pitchFamily="18" charset="0"/>
                <a:cs typeface="Times New Roman" panose="02020603050405020304" pitchFamily="18" charset="0"/>
              </a:rPr>
              <a:t>. M2M connectivity necessitates the existence of a reliable internet </a:t>
            </a:r>
            <a:r>
              <a:rPr lang="en-US" sz="2900" dirty="0" smtClean="0">
                <a:latin typeface="Times New Roman" panose="02020603050405020304" pitchFamily="18" charset="0"/>
                <a:cs typeface="Times New Roman" panose="02020603050405020304" pitchFamily="18" charset="0"/>
              </a:rPr>
              <a:t>connection.</a:t>
            </a:r>
          </a:p>
          <a:p>
            <a:pPr marL="0" indent="0" algn="just" fontAlgn="base">
              <a:lnSpc>
                <a:spcPct val="150000"/>
              </a:lnSpc>
              <a:buNone/>
            </a:pPr>
            <a:r>
              <a:rPr lang="en-US" sz="2900" b="1" dirty="0" smtClean="0">
                <a:solidFill>
                  <a:srgbClr val="FF0000"/>
                </a:solidFill>
                <a:latin typeface="Times New Roman" panose="02020603050405020304" pitchFamily="18" charset="0"/>
                <a:cs typeface="Times New Roman" panose="02020603050405020304" pitchFamily="18" charset="0"/>
              </a:rPr>
              <a:t>Examples:</a:t>
            </a:r>
          </a:p>
          <a:p>
            <a:pPr algn="just" fontAlgn="base">
              <a:lnSpc>
                <a:spcPct val="150000"/>
              </a:lnSpc>
            </a:pPr>
            <a:r>
              <a:rPr lang="en-US" sz="2900" u="sng" dirty="0" smtClean="0">
                <a:latin typeface="Times New Roman" panose="02020603050405020304" pitchFamily="18" charset="0"/>
                <a:cs typeface="Times New Roman" panose="02020603050405020304" pitchFamily="18" charset="0"/>
              </a:rPr>
              <a:t>Smart </a:t>
            </a:r>
            <a:r>
              <a:rPr lang="en-US" sz="2900" u="sng" dirty="0">
                <a:latin typeface="Times New Roman" panose="02020603050405020304" pitchFamily="18" charset="0"/>
                <a:cs typeface="Times New Roman" panose="02020603050405020304" pitchFamily="18" charset="0"/>
              </a:rPr>
              <a:t>Washing machine sends alerts to the owners’ smart devices </a:t>
            </a:r>
            <a:r>
              <a:rPr lang="en-US" sz="2900" dirty="0">
                <a:latin typeface="Times New Roman" panose="02020603050405020304" pitchFamily="18" charset="0"/>
                <a:cs typeface="Times New Roman" panose="02020603050405020304" pitchFamily="18" charset="0"/>
              </a:rPr>
              <a:t>after completion of washing or drying of clothes.</a:t>
            </a:r>
          </a:p>
          <a:p>
            <a:pPr algn="just" fontAlgn="base">
              <a:lnSpc>
                <a:spcPct val="150000"/>
              </a:lnSpc>
            </a:pPr>
            <a:r>
              <a:rPr lang="en-US" sz="2900" u="sng" dirty="0">
                <a:latin typeface="Times New Roman" panose="02020603050405020304" pitchFamily="18" charset="0"/>
                <a:cs typeface="Times New Roman" panose="02020603050405020304" pitchFamily="18" charset="0"/>
              </a:rPr>
              <a:t>Smart meters tracks amount of energy used in household or in companies and automatically alert the owner</a:t>
            </a:r>
            <a:r>
              <a:rPr lang="en-US" sz="29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90268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Machine to Human (M2H) :</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pPr algn="just" fontAlgn="base">
              <a:lnSpc>
                <a:spcPct val="150000"/>
              </a:lnSpc>
            </a:pPr>
            <a:r>
              <a:rPr lang="en-US" sz="2400" dirty="0">
                <a:latin typeface="Times New Roman" panose="02020603050405020304" pitchFamily="18" charset="0"/>
                <a:cs typeface="Times New Roman" panose="02020603050405020304" pitchFamily="18" charset="0"/>
              </a:rPr>
              <a:t>In this </a:t>
            </a:r>
            <a:r>
              <a:rPr lang="en-US" sz="2400" u="sng" dirty="0">
                <a:latin typeface="Times New Roman" panose="02020603050405020304" pitchFamily="18" charset="0"/>
                <a:cs typeface="Times New Roman" panose="02020603050405020304" pitchFamily="18" charset="0"/>
              </a:rPr>
              <a:t>machine interacts with Humans</a:t>
            </a:r>
            <a:r>
              <a:rPr lang="en-US" sz="2400" dirty="0">
                <a:latin typeface="Times New Roman" panose="02020603050405020304" pitchFamily="18" charset="0"/>
                <a:cs typeface="Times New Roman" panose="02020603050405020304" pitchFamily="18" charset="0"/>
              </a:rPr>
              <a:t>. Machine triggers information(text messages/images/voice/signals) respective / irrespective of any human presence. This type of communication is most commonly used where machines guide humans in their daily life. It is way of interaction in which humans co-work with smart systems and other machines by using tools or devices to finish a task.</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349199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edia.geeksforgeeks.org/wp-content/uploads/20210505183642/3-300x16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3543" y="87914"/>
            <a:ext cx="4703173" cy="2602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2868" y="2860153"/>
            <a:ext cx="6096000" cy="3323987"/>
          </a:xfrm>
          <a:prstGeom prst="rect">
            <a:avLst/>
          </a:prstGeom>
        </p:spPr>
        <p:txBody>
          <a:bodyPr>
            <a:spAutoFit/>
          </a:bodyPr>
          <a:lstStyle/>
          <a:p>
            <a:pPr algn="just" fontAlgn="base">
              <a:lnSpc>
                <a:spcPct val="150000"/>
              </a:lnSpc>
            </a:pPr>
            <a:r>
              <a:rPr lang="en-US" sz="2800" b="1" i="0" dirty="0" smtClean="0">
                <a:solidFill>
                  <a:srgbClr val="FF0000"/>
                </a:solidFill>
                <a:effectLst/>
                <a:latin typeface="Times New Roman" panose="02020603050405020304" pitchFamily="18" charset="0"/>
                <a:cs typeface="Times New Roman" panose="02020603050405020304" pitchFamily="18" charset="0"/>
              </a:rPr>
              <a:t>Examples:</a:t>
            </a:r>
          </a:p>
          <a:p>
            <a:pPr algn="ctr" fontAlgn="base">
              <a:lnSpc>
                <a:spcPct val="150000"/>
              </a:lnSpc>
              <a:buFont typeface="Arial" panose="020B0604020202020204" pitchFamily="34" charset="0"/>
              <a:buChar char="•"/>
            </a:pPr>
            <a:r>
              <a:rPr lang="en-US" sz="2800" b="0" i="0" dirty="0" smtClean="0">
                <a:solidFill>
                  <a:srgbClr val="273239"/>
                </a:solidFill>
                <a:effectLst/>
                <a:latin typeface="Times New Roman" panose="02020603050405020304" pitchFamily="18" charset="0"/>
                <a:cs typeface="Times New Roman" panose="02020603050405020304" pitchFamily="18" charset="0"/>
              </a:rPr>
              <a:t>Fire Alarms</a:t>
            </a:r>
          </a:p>
          <a:p>
            <a:pPr algn="ctr" fontAlgn="base">
              <a:lnSpc>
                <a:spcPct val="150000"/>
              </a:lnSpc>
              <a:buFont typeface="Arial" panose="020B0604020202020204" pitchFamily="34" charset="0"/>
              <a:buChar char="•"/>
            </a:pPr>
            <a:r>
              <a:rPr lang="en-US" sz="2800" b="0" i="0" dirty="0" smtClean="0">
                <a:solidFill>
                  <a:srgbClr val="273239"/>
                </a:solidFill>
                <a:effectLst/>
                <a:latin typeface="Times New Roman" panose="02020603050405020304" pitchFamily="18" charset="0"/>
                <a:cs typeface="Times New Roman" panose="02020603050405020304" pitchFamily="18" charset="0"/>
              </a:rPr>
              <a:t>Traffic Light</a:t>
            </a:r>
          </a:p>
          <a:p>
            <a:pPr algn="ctr" fontAlgn="base">
              <a:lnSpc>
                <a:spcPct val="150000"/>
              </a:lnSpc>
              <a:buFont typeface="Arial" panose="020B0604020202020204" pitchFamily="34" charset="0"/>
              <a:buChar char="•"/>
            </a:pPr>
            <a:r>
              <a:rPr lang="en-US" sz="2800" b="0" i="0" dirty="0" smtClean="0">
                <a:solidFill>
                  <a:srgbClr val="273239"/>
                </a:solidFill>
                <a:effectLst/>
                <a:latin typeface="Times New Roman" panose="02020603050405020304" pitchFamily="18" charset="0"/>
                <a:cs typeface="Times New Roman" panose="02020603050405020304" pitchFamily="18" charset="0"/>
              </a:rPr>
              <a:t>Fitness bands</a:t>
            </a:r>
          </a:p>
          <a:p>
            <a:pPr algn="ctr" fontAlgn="base">
              <a:lnSpc>
                <a:spcPct val="150000"/>
              </a:lnSpc>
              <a:buFont typeface="Arial" panose="020B0604020202020204" pitchFamily="34" charset="0"/>
              <a:buChar char="•"/>
            </a:pPr>
            <a:r>
              <a:rPr lang="en-US" sz="2800" b="0" i="0" dirty="0" smtClean="0">
                <a:solidFill>
                  <a:srgbClr val="273239"/>
                </a:solidFill>
                <a:effectLst/>
                <a:latin typeface="Times New Roman" panose="02020603050405020304" pitchFamily="18" charset="0"/>
                <a:cs typeface="Times New Roman" panose="02020603050405020304" pitchFamily="18" charset="0"/>
              </a:rPr>
              <a:t>Health monitoring devices</a:t>
            </a:r>
            <a:endParaRPr lang="en-US" sz="2800" b="0" i="0" dirty="0">
              <a:solidFill>
                <a:srgbClr val="27323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66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Internet of Things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fontAlgn="base">
              <a:lnSpc>
                <a:spcPct val="150000"/>
              </a:lnSpc>
            </a:pPr>
            <a:r>
              <a:rPr lang="en-US" b="1" dirty="0" smtClean="0">
                <a:latin typeface="Times New Roman" panose="02020603050405020304" pitchFamily="18" charset="0"/>
                <a:cs typeface="Times New Roman" panose="02020603050405020304" pitchFamily="18" charset="0"/>
              </a:rPr>
              <a:t>Internet of Things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refers to the network of </a:t>
            </a:r>
            <a:r>
              <a:rPr lang="en-US" dirty="0">
                <a:solidFill>
                  <a:srgbClr val="FF0000"/>
                </a:solidFill>
                <a:latin typeface="Times New Roman" panose="02020603050405020304" pitchFamily="18" charset="0"/>
                <a:cs typeface="Times New Roman" panose="02020603050405020304" pitchFamily="18" charset="0"/>
              </a:rPr>
              <a:t>physical devices, vehicles, home appliances, and other items embedded with electronics, software, </a:t>
            </a:r>
            <a:r>
              <a:rPr lang="en-US" u="sng" dirty="0">
                <a:solidFill>
                  <a:srgbClr val="FF0000"/>
                </a:solidFill>
                <a:latin typeface="Times New Roman" panose="02020603050405020304" pitchFamily="18" charset="0"/>
                <a:cs typeface="Times New Roman" panose="02020603050405020304" pitchFamily="18" charset="0"/>
                <a:hlinkClick r:id="rId2"/>
              </a:rPr>
              <a:t>sensors</a:t>
            </a:r>
            <a:r>
              <a:rPr lang="en-US" dirty="0">
                <a:solidFill>
                  <a:srgbClr val="FF0000"/>
                </a:solidFill>
                <a:latin typeface="Times New Roman" panose="02020603050405020304" pitchFamily="18" charset="0"/>
                <a:cs typeface="Times New Roman" panose="02020603050405020304" pitchFamily="18" charset="0"/>
              </a:rPr>
              <a:t>, and network connectivity, </a:t>
            </a:r>
            <a:r>
              <a:rPr lang="en-US" dirty="0">
                <a:latin typeface="Times New Roman" panose="02020603050405020304" pitchFamily="18" charset="0"/>
                <a:cs typeface="Times New Roman" panose="02020603050405020304" pitchFamily="18" charset="0"/>
              </a:rPr>
              <a:t>allowing them to collect and exchange data. </a:t>
            </a:r>
            <a:endParaRPr lang="en-US" dirty="0" smtClean="0">
              <a:latin typeface="Times New Roman" panose="02020603050405020304" pitchFamily="18" charset="0"/>
              <a:cs typeface="Times New Roman" panose="02020603050405020304" pitchFamily="18" charset="0"/>
            </a:endParaRPr>
          </a:p>
          <a:p>
            <a:pPr algn="just" fontAlgn="base">
              <a:lnSpc>
                <a:spcPct val="150000"/>
              </a:lnSpc>
            </a:pPr>
            <a:r>
              <a:rPr lang="en-US" dirty="0" smtClean="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enables these </a:t>
            </a:r>
            <a:r>
              <a:rPr lang="en-US" dirty="0">
                <a:solidFill>
                  <a:srgbClr val="FF0000"/>
                </a:solidFill>
                <a:latin typeface="Times New Roman" panose="02020603050405020304" pitchFamily="18" charset="0"/>
                <a:cs typeface="Times New Roman" panose="02020603050405020304" pitchFamily="18" charset="0"/>
              </a:rPr>
              <a:t>devices to interact with each other </a:t>
            </a:r>
            <a:r>
              <a:rPr lang="en-US" dirty="0">
                <a:latin typeface="Times New Roman" panose="02020603050405020304" pitchFamily="18" charset="0"/>
                <a:cs typeface="Times New Roman" panose="02020603050405020304" pitchFamily="18" charset="0"/>
              </a:rPr>
              <a:t>and with the environment and enables the creation of smart </a:t>
            </a:r>
            <a:r>
              <a:rPr lang="en-US" dirty="0" smtClean="0">
                <a:latin typeface="Times New Roman" panose="02020603050405020304" pitchFamily="18" charset="0"/>
                <a:cs typeface="Times New Roman" panose="02020603050405020304" pitchFamily="18" charset="0"/>
              </a:rPr>
              <a:t>systems and services</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982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8381"/>
          </a:xfrm>
        </p:spPr>
        <p:txBody>
          <a:bodyPr>
            <a:normAutofit/>
          </a:bodyPr>
          <a:lstStyle/>
          <a:p>
            <a:r>
              <a:rPr lang="en-US" sz="2600" b="1" dirty="0">
                <a:latin typeface="Times New Roman" panose="02020603050405020304" pitchFamily="18" charset="0"/>
                <a:cs typeface="Times New Roman" panose="02020603050405020304" pitchFamily="18" charset="0"/>
              </a:rPr>
              <a:t>4. Human to Human (H2H) :</a:t>
            </a:r>
            <a:endParaRPr lang="en-US" sz="2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4736" y="1303506"/>
            <a:ext cx="7994515" cy="4836432"/>
          </a:xfrm>
        </p:spPr>
        <p:txBody>
          <a:bodyPr>
            <a:normAutofit fontScale="77500" lnSpcReduction="20000"/>
          </a:bodyPr>
          <a:lstStyle/>
          <a:p>
            <a:pPr algn="just" fontAlgn="base">
              <a:lnSpc>
                <a:spcPct val="150000"/>
              </a:lnSpc>
            </a:pPr>
            <a:r>
              <a:rPr lang="en-US" dirty="0">
                <a:latin typeface="Times New Roman" panose="02020603050405020304" pitchFamily="18" charset="0"/>
                <a:cs typeface="Times New Roman" panose="02020603050405020304" pitchFamily="18" charset="0"/>
              </a:rPr>
              <a:t>This is generally how </a:t>
            </a:r>
            <a:r>
              <a:rPr lang="en-US" u="sng" dirty="0">
                <a:solidFill>
                  <a:srgbClr val="FF0000"/>
                </a:solidFill>
                <a:latin typeface="Times New Roman" panose="02020603050405020304" pitchFamily="18" charset="0"/>
                <a:cs typeface="Times New Roman" panose="02020603050405020304" pitchFamily="18" charset="0"/>
              </a:rPr>
              <a:t>humans communicate with each other to exchange information by speech, writing, drawing, facial expressions, body language etc.</a:t>
            </a:r>
            <a:r>
              <a:rPr lang="en-US" dirty="0">
                <a:solidFill>
                  <a:srgbClr val="FF0000"/>
                </a:solidFill>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Without H2H, M2M applications cannot produce the expected benefits unless humans can immediately  fix issues, solve challenges, and manage scenarios</a:t>
            </a:r>
            <a:r>
              <a:rPr lang="en-US" dirty="0">
                <a:latin typeface="Times New Roman" panose="02020603050405020304" pitchFamily="18" charset="0"/>
                <a:cs typeface="Times New Roman" panose="02020603050405020304" pitchFamily="18" charset="0"/>
              </a:rPr>
              <a:t>.</a:t>
            </a:r>
          </a:p>
          <a:p>
            <a:pPr algn="just" fontAlgn="base">
              <a:lnSpc>
                <a:spcPct val="150000"/>
              </a:lnSpc>
            </a:pPr>
            <a:r>
              <a:rPr lang="en-US" dirty="0">
                <a:latin typeface="Times New Roman" panose="02020603050405020304" pitchFamily="18" charset="0"/>
                <a:cs typeface="Times New Roman" panose="02020603050405020304" pitchFamily="18" charset="0"/>
              </a:rPr>
              <a:t>The process of exchanging information or messages between two or more people is known as human to human (H2H) communication. This can be done through various means such as </a:t>
            </a:r>
            <a:r>
              <a:rPr lang="en-US" u="sng" dirty="0">
                <a:latin typeface="Times New Roman" panose="02020603050405020304" pitchFamily="18" charset="0"/>
                <a:cs typeface="Times New Roman" panose="02020603050405020304" pitchFamily="18" charset="0"/>
              </a:rPr>
              <a:t>verbal, non-verbal, or written communication</a:t>
            </a:r>
            <a:r>
              <a:rPr lang="en-US" dirty="0">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rotWithShape="1">
          <a:blip r:embed="rId2"/>
          <a:srcRect l="4829"/>
          <a:stretch/>
        </p:blipFill>
        <p:spPr>
          <a:xfrm>
            <a:off x="8511702" y="1096889"/>
            <a:ext cx="4026710" cy="3029975"/>
          </a:xfrm>
          <a:prstGeom prst="rect">
            <a:avLst/>
          </a:prstGeom>
        </p:spPr>
      </p:pic>
    </p:spTree>
    <p:extLst>
      <p:ext uri="{BB962C8B-B14F-4D97-AF65-F5344CB8AC3E}">
        <p14:creationId xmlns:p14="http://schemas.microsoft.com/office/powerpoint/2010/main" val="91032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87" y="648578"/>
            <a:ext cx="10515600" cy="1968162"/>
          </a:xfrm>
        </p:spPr>
        <p:txBody>
          <a:bodyPr>
            <a:normAutofit lnSpcReduction="10000"/>
          </a:bodyPr>
          <a:lstStyle/>
          <a:p>
            <a:pPr algn="just"/>
            <a:r>
              <a:rPr lang="en-US" sz="2400" dirty="0" smtClean="0">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communication of  </a:t>
            </a:r>
            <a:r>
              <a:rPr lang="en-US" sz="2400" dirty="0" err="1">
                <a:solidFill>
                  <a:srgbClr val="FF0000"/>
                </a:solidFill>
                <a:latin typeface="Times New Roman" panose="02020603050405020304" pitchFamily="18" charset="0"/>
                <a:cs typeface="Times New Roman" panose="02020603050405020304" pitchFamily="18" charset="0"/>
              </a:rPr>
              <a:t>IoT</a:t>
            </a:r>
            <a:r>
              <a:rPr lang="en-US" sz="2400" dirty="0">
                <a:solidFill>
                  <a:srgbClr val="FF0000"/>
                </a:solidFill>
                <a:latin typeface="Times New Roman" panose="02020603050405020304" pitchFamily="18" charset="0"/>
                <a:cs typeface="Times New Roman" panose="02020603050405020304" pitchFamily="18" charset="0"/>
              </a:rPr>
              <a:t> devices  many protocols are used</a:t>
            </a:r>
            <a:r>
              <a:rPr lang="en-US" sz="2400" dirty="0">
                <a:latin typeface="Times New Roman" panose="02020603050405020304" pitchFamily="18" charset="0"/>
                <a:cs typeface="Times New Roman" panose="02020603050405020304" pitchFamily="18" charset="0"/>
              </a:rPr>
              <a:t>. These </a:t>
            </a:r>
            <a:r>
              <a:rPr lang="en-US" sz="2400" dirty="0" err="1">
                <a:latin typeface="Times New Roman" panose="02020603050405020304" pitchFamily="18" charset="0"/>
                <a:cs typeface="Times New Roman" panose="02020603050405020304" pitchFamily="18" charset="0"/>
              </a:rPr>
              <a:t>IoT</a:t>
            </a:r>
            <a:r>
              <a:rPr lang="en-US" sz="2400" dirty="0">
                <a:latin typeface="Times New Roman" panose="02020603050405020304" pitchFamily="18" charset="0"/>
                <a:cs typeface="Times New Roman" panose="02020603050405020304" pitchFamily="18" charset="0"/>
              </a:rPr>
              <a:t> protocols are modes of communication </a:t>
            </a:r>
            <a:r>
              <a:rPr lang="en-US" sz="2400" u="sng" dirty="0">
                <a:latin typeface="Times New Roman" panose="02020603050405020304" pitchFamily="18" charset="0"/>
                <a:cs typeface="Times New Roman" panose="02020603050405020304" pitchFamily="18" charset="0"/>
              </a:rPr>
              <a:t>which give security to the data being exchanged between </a:t>
            </a:r>
            <a:r>
              <a:rPr lang="en-US" sz="2400" u="sng" dirty="0" err="1">
                <a:latin typeface="Times New Roman" panose="02020603050405020304" pitchFamily="18" charset="0"/>
                <a:cs typeface="Times New Roman" panose="02020603050405020304" pitchFamily="18" charset="0"/>
              </a:rPr>
              <a:t>IoT</a:t>
            </a:r>
            <a:r>
              <a:rPr lang="en-US" sz="2400" u="sng" dirty="0">
                <a:latin typeface="Times New Roman" panose="02020603050405020304" pitchFamily="18" charset="0"/>
                <a:cs typeface="Times New Roman" panose="02020603050405020304" pitchFamily="18" charset="0"/>
              </a:rPr>
              <a:t> connected devices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Example: </a:t>
            </a:r>
            <a:r>
              <a:rPr lang="en-US" sz="2400" dirty="0" smtClean="0">
                <a:solidFill>
                  <a:srgbClr val="FF0000"/>
                </a:solidFill>
                <a:latin typeface="Times New Roman" panose="02020603050405020304" pitchFamily="18" charset="0"/>
                <a:cs typeface="Times New Roman" panose="02020603050405020304" pitchFamily="18" charset="0"/>
              </a:rPr>
              <a:t>Bluetooth</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Wi-Fi</a:t>
            </a:r>
            <a:r>
              <a:rPr lang="en-US" sz="2400" dirty="0">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Zigbee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etc.</a:t>
            </a:r>
          </a:p>
        </p:txBody>
      </p:sp>
    </p:spTree>
    <p:extLst>
      <p:ext uri="{BB962C8B-B14F-4D97-AF65-F5344CB8AC3E}">
        <p14:creationId xmlns:p14="http://schemas.microsoft.com/office/powerpoint/2010/main" val="38386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0572" y="2453113"/>
            <a:ext cx="2950720" cy="3158002"/>
          </a:xfrm>
          <a:prstGeom prst="rect">
            <a:avLst/>
          </a:prstGeom>
        </p:spPr>
      </p:pic>
    </p:spTree>
    <p:extLst>
      <p:ext uri="{BB962C8B-B14F-4D97-AF65-F5344CB8AC3E}">
        <p14:creationId xmlns:p14="http://schemas.microsoft.com/office/powerpoint/2010/main" val="249776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552" y="238036"/>
            <a:ext cx="11313459" cy="4893647"/>
          </a:xfrm>
          <a:prstGeom prst="rect">
            <a:avLst/>
          </a:prstGeom>
        </p:spPr>
        <p:txBody>
          <a:bodyPr wrap="square">
            <a:spAutoFit/>
          </a:bodyPr>
          <a:lstStyle/>
          <a:p>
            <a:pPr algn="just"/>
            <a:r>
              <a:rPr lang="en-US" sz="2400" b="1" u="sng" dirty="0" err="1">
                <a:solidFill>
                  <a:srgbClr val="FF0000"/>
                </a:solidFill>
                <a:latin typeface="Times New Roman" panose="02020603050405020304" pitchFamily="18" charset="0"/>
                <a:cs typeface="Times New Roman" panose="02020603050405020304" pitchFamily="18" charset="0"/>
              </a:rPr>
              <a:t>IoT</a:t>
            </a:r>
            <a:r>
              <a:rPr lang="en-US" sz="2400" b="1" u="sng" dirty="0">
                <a:solidFill>
                  <a:srgbClr val="FF0000"/>
                </a:solidFill>
                <a:latin typeface="Times New Roman" panose="02020603050405020304" pitchFamily="18" charset="0"/>
                <a:cs typeface="Times New Roman" panose="02020603050405020304" pitchFamily="18" charset="0"/>
              </a:rPr>
              <a:t> communication technologies and protocols</a:t>
            </a: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endParaRPr lang="en-US" sz="2400" dirty="0" smtClean="0">
              <a:solidFill>
                <a:srgbClr val="FF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It enable </a:t>
            </a:r>
            <a:r>
              <a:rPr lang="en-US" sz="2400" dirty="0">
                <a:solidFill>
                  <a:srgbClr val="FF0000"/>
                </a:solidFill>
                <a:latin typeface="Times New Roman" panose="02020603050405020304" pitchFamily="18" charset="0"/>
                <a:cs typeface="Times New Roman" panose="02020603050405020304" pitchFamily="18" charset="0"/>
              </a:rPr>
              <a:t>connected devices to exchange data efficiently over networks, ranging from short-range sensors to long-distance, low-power applications</a:t>
            </a:r>
            <a:r>
              <a:rPr lang="en-US" sz="2400" dirty="0" smtClean="0">
                <a:solidFill>
                  <a:srgbClr val="FF0000"/>
                </a:solidFill>
                <a:latin typeface="Times New Roman" panose="02020603050405020304" pitchFamily="18" charset="0"/>
                <a:cs typeface="Times New Roman" panose="02020603050405020304" pitchFamily="18" charset="0"/>
              </a:rPr>
              <a:t>.</a:t>
            </a:r>
          </a:p>
          <a:p>
            <a:pPr algn="just"/>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b="1" dirty="0" smtClean="0">
                <a:solidFill>
                  <a:srgbClr val="7030A0"/>
                </a:solidFill>
                <a:latin typeface="Times New Roman" panose="02020603050405020304" pitchFamily="18" charset="0"/>
                <a:cs typeface="Times New Roman" panose="02020603050405020304" pitchFamily="18" charset="0"/>
              </a:rPr>
              <a:t>IOT Communication Technologies (</a:t>
            </a:r>
            <a:r>
              <a:rPr lang="en-IN" sz="2400" b="1" dirty="0">
                <a:latin typeface="Times New Roman" panose="02020603050405020304" pitchFamily="18" charset="0"/>
                <a:cs typeface="Times New Roman" panose="02020603050405020304" pitchFamily="18" charset="0"/>
              </a:rPr>
              <a:t>Physical/Link Layers)</a:t>
            </a:r>
            <a:r>
              <a:rPr lang="en-US" sz="2400" b="1" dirty="0" smtClean="0">
                <a:solidFill>
                  <a:srgbClr val="7030A0"/>
                </a:solidFill>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technologies define how devices physically connect to a network. </a:t>
            </a:r>
            <a:r>
              <a:rPr lang="en-IN" sz="2400" dirty="0">
                <a:latin typeface="Times New Roman" panose="02020603050405020304" pitchFamily="18" charset="0"/>
                <a:cs typeface="Times New Roman" panose="02020603050405020304" pitchFamily="18" charset="0"/>
              </a:rPr>
              <a:t>BLE, Wi-Fi, </a:t>
            </a:r>
            <a:r>
              <a:rPr lang="en-IN" sz="2400" dirty="0" err="1">
                <a:latin typeface="Times New Roman" panose="02020603050405020304" pitchFamily="18" charset="0"/>
                <a:cs typeface="Times New Roman" panose="02020603050405020304" pitchFamily="18" charset="0"/>
              </a:rPr>
              <a:t>LoRA</a:t>
            </a:r>
            <a:r>
              <a:rPr lang="en-IN" sz="2400" dirty="0">
                <a:latin typeface="Times New Roman" panose="02020603050405020304" pitchFamily="18" charset="0"/>
                <a:cs typeface="Times New Roman" panose="02020603050405020304" pitchFamily="18" charset="0"/>
              </a:rPr>
              <a:t>, 3G/4G </a:t>
            </a:r>
            <a:r>
              <a:rPr lang="en-IN" sz="2400" dirty="0" smtClean="0">
                <a:latin typeface="Times New Roman" panose="02020603050405020304" pitchFamily="18" charset="0"/>
                <a:cs typeface="Times New Roman" panose="02020603050405020304" pitchFamily="18" charset="0"/>
              </a:rPr>
              <a:t>Technologies.</a:t>
            </a:r>
          </a:p>
          <a:p>
            <a:pPr algn="just"/>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IN" sz="2400" b="1" dirty="0" err="1">
                <a:solidFill>
                  <a:srgbClr val="7030A0"/>
                </a:solidFill>
                <a:latin typeface="Times New Roman" panose="02020603050405020304" pitchFamily="18" charset="0"/>
                <a:cs typeface="Times New Roman" panose="02020603050405020304" pitchFamily="18" charset="0"/>
              </a:rPr>
              <a:t>IoT</a:t>
            </a:r>
            <a:r>
              <a:rPr lang="en-IN" sz="2400" b="1" dirty="0">
                <a:solidFill>
                  <a:srgbClr val="7030A0"/>
                </a:solidFill>
                <a:latin typeface="Times New Roman" panose="02020603050405020304" pitchFamily="18" charset="0"/>
                <a:cs typeface="Times New Roman" panose="02020603050405020304" pitchFamily="18" charset="0"/>
              </a:rPr>
              <a:t> Communication </a:t>
            </a:r>
            <a:r>
              <a:rPr lang="en-IN" sz="2400" b="1" dirty="0" smtClean="0">
                <a:solidFill>
                  <a:srgbClr val="7030A0"/>
                </a:solidFill>
                <a:latin typeface="Times New Roman" panose="02020603050405020304" pitchFamily="18" charset="0"/>
                <a:cs typeface="Times New Roman" panose="02020603050405020304" pitchFamily="18" charset="0"/>
              </a:rPr>
              <a:t>Protocols </a:t>
            </a:r>
            <a:r>
              <a:rPr lang="en-IN" sz="2400" b="1" dirty="0">
                <a:solidFill>
                  <a:srgbClr val="7030A0"/>
                </a:solidFill>
                <a:latin typeface="Times New Roman" panose="02020603050405020304" pitchFamily="18" charset="0"/>
                <a:cs typeface="Times New Roman" panose="02020603050405020304" pitchFamily="18" charset="0"/>
              </a:rPr>
              <a:t>(</a:t>
            </a:r>
            <a:r>
              <a:rPr lang="en-IN" sz="2400" b="1" dirty="0">
                <a:latin typeface="Times New Roman" panose="02020603050405020304" pitchFamily="18" charset="0"/>
                <a:cs typeface="Times New Roman" panose="02020603050405020304" pitchFamily="18" charset="0"/>
              </a:rPr>
              <a:t>Network/Application Layers) </a:t>
            </a:r>
            <a:endParaRPr lang="en-IN" sz="2400" b="1" dirty="0" smtClean="0">
              <a:latin typeface="Times New Roman" panose="02020603050405020304" pitchFamily="18" charset="0"/>
              <a:cs typeface="Times New Roman" panose="02020603050405020304" pitchFamily="18" charset="0"/>
            </a:endParaRPr>
          </a:p>
          <a:p>
            <a:pPr algn="just"/>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protocols define the rules for data exchange. </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156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223" y="142215"/>
            <a:ext cx="7664825" cy="6370975"/>
          </a:xfrm>
          <a:prstGeom prst="rect">
            <a:avLst/>
          </a:prstGeom>
          <a:ln w="28575">
            <a:solidFill>
              <a:srgbClr val="FF0000"/>
            </a:solidFill>
          </a:ln>
        </p:spPr>
        <p:txBody>
          <a:bodyPr wrap="square">
            <a:spAutoFit/>
          </a:bodyPr>
          <a:lstStyle/>
          <a:p>
            <a:pPr algn="just"/>
            <a:r>
              <a:rPr lang="en-US" sz="2400" b="1" dirty="0" smtClean="0">
                <a:solidFill>
                  <a:srgbClr val="7030A0"/>
                </a:solidFill>
                <a:latin typeface="Times New Roman" panose="02020603050405020304" pitchFamily="18" charset="0"/>
                <a:cs typeface="Times New Roman" panose="02020603050405020304" pitchFamily="18" charset="0"/>
              </a:rPr>
              <a:t>IOT Communication Technologies </a:t>
            </a:r>
          </a:p>
          <a:p>
            <a:pPr algn="just"/>
            <a:r>
              <a:rPr lang="en-US" sz="2400" b="1" dirty="0" smtClean="0">
                <a:solidFill>
                  <a:srgbClr val="7030A0"/>
                </a:solidFill>
                <a:latin typeface="Times New Roman" panose="02020603050405020304" pitchFamily="18" charset="0"/>
                <a:cs typeface="Times New Roman" panose="02020603050405020304" pitchFamily="18" charset="0"/>
              </a:rPr>
              <a:t>(</a:t>
            </a:r>
            <a:r>
              <a:rPr lang="en-IN" sz="2400" b="1" dirty="0" smtClean="0">
                <a:latin typeface="Times New Roman" panose="02020603050405020304" pitchFamily="18" charset="0"/>
                <a:cs typeface="Times New Roman" panose="02020603050405020304" pitchFamily="18" charset="0"/>
              </a:rPr>
              <a:t>Physical/Link Layers)</a:t>
            </a:r>
            <a:r>
              <a:rPr lang="en-US" sz="2400" b="1" dirty="0" smtClean="0">
                <a:solidFill>
                  <a:srgbClr val="7030A0"/>
                </a:solidFill>
                <a:latin typeface="Times New Roman" panose="02020603050405020304" pitchFamily="18" charset="0"/>
                <a:cs typeface="Times New Roman" panose="02020603050405020304" pitchFamily="18" charset="0"/>
              </a:rPr>
              <a:t>:</a:t>
            </a:r>
          </a:p>
          <a:p>
            <a:pPr algn="just"/>
            <a:endParaRPr lang="en-US" sz="2400" b="1" dirty="0" smtClean="0">
              <a:solidFill>
                <a:srgbClr val="7030A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BLE</a:t>
            </a:r>
            <a:r>
              <a:rPr lang="en-US" sz="2400" dirty="0" smtClean="0">
                <a:latin typeface="Times New Roman" panose="02020603050405020304" pitchFamily="18" charset="0"/>
                <a:cs typeface="Times New Roman" panose="02020603050405020304" pitchFamily="18" charset="0"/>
              </a:rPr>
              <a:t> designed for </a:t>
            </a:r>
            <a:r>
              <a:rPr lang="en-US" sz="2400" b="1" dirty="0" smtClean="0">
                <a:solidFill>
                  <a:srgbClr val="FF0000"/>
                </a:solidFill>
                <a:latin typeface="Times New Roman" panose="02020603050405020304" pitchFamily="18" charset="0"/>
                <a:cs typeface="Times New Roman" panose="02020603050405020304" pitchFamily="18" charset="0"/>
              </a:rPr>
              <a:t>ultra-low power applications</a:t>
            </a:r>
            <a:r>
              <a:rPr lang="en-US" sz="2400" dirty="0" smtClean="0">
                <a:latin typeface="Times New Roman" panose="02020603050405020304" pitchFamily="18" charset="0"/>
                <a:cs typeface="Times New Roman" panose="02020603050405020304" pitchFamily="18" charset="0"/>
              </a:rPr>
              <a: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short-range connectivity technology that uses radio waves as a communication medium. </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first standard or specification for this technology is called </a:t>
            </a:r>
            <a:r>
              <a:rPr lang="en-US" sz="2400" b="1" dirty="0" smtClean="0">
                <a:latin typeface="Times New Roman" panose="02020603050405020304" pitchFamily="18" charset="0"/>
                <a:cs typeface="Times New Roman" panose="02020603050405020304" pitchFamily="18" charset="0"/>
                <a:hlinkClick r:id="rId2"/>
              </a:rPr>
              <a:t>Bluetooth Classic</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was primarily designed to replace wires and provide wireless connectivity between mobile phones and other portable devices.</a:t>
            </a:r>
          </a:p>
          <a:p>
            <a:pPr algn="just"/>
            <a:endParaRPr lang="en-US" sz="2400" b="1" dirty="0" smtClean="0">
              <a:solidFill>
                <a:srgbClr val="7030A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Bluetooth employs Radio Frequency (RF) for communication. It makes use of </a:t>
            </a:r>
            <a:r>
              <a:rPr lang="en-US" sz="2400" b="1" dirty="0" smtClean="0">
                <a:latin typeface="Times New Roman" panose="02020603050405020304" pitchFamily="18" charset="0"/>
                <a:cs typeface="Times New Roman" panose="02020603050405020304" pitchFamily="18" charset="0"/>
              </a:rPr>
              <a:t>frequency modulation</a:t>
            </a:r>
            <a:r>
              <a:rPr lang="en-US" sz="2400" dirty="0" smtClean="0">
                <a:latin typeface="Times New Roman" panose="02020603050405020304" pitchFamily="18" charset="0"/>
                <a:cs typeface="Times New Roman" panose="02020603050405020304" pitchFamily="18" charset="0"/>
              </a:rPr>
              <a:t> to generate radio waves in the </a:t>
            </a:r>
            <a:r>
              <a:rPr lang="en-US" sz="2400" b="1" dirty="0" smtClean="0">
                <a:latin typeface="Times New Roman" panose="02020603050405020304" pitchFamily="18" charset="0"/>
                <a:cs typeface="Times New Roman" panose="02020603050405020304" pitchFamily="18" charset="0"/>
              </a:rPr>
              <a:t>ISM</a:t>
            </a:r>
            <a:r>
              <a:rPr lang="en-US" sz="2400" dirty="0" smtClean="0">
                <a:latin typeface="Times New Roman" panose="02020603050405020304" pitchFamily="18" charset="0"/>
                <a:cs typeface="Times New Roman" panose="02020603050405020304" pitchFamily="18" charset="0"/>
              </a:rPr>
              <a:t> band.</a:t>
            </a:r>
          </a:p>
        </p:txBody>
      </p:sp>
      <p:pic>
        <p:nvPicPr>
          <p:cNvPr id="6" name="Picture 5"/>
          <p:cNvPicPr>
            <a:picLocks noChangeAspect="1"/>
          </p:cNvPicPr>
          <p:nvPr/>
        </p:nvPicPr>
        <p:blipFill>
          <a:blip r:embed="rId3"/>
          <a:stretch>
            <a:fillRect/>
          </a:stretch>
        </p:blipFill>
        <p:spPr>
          <a:xfrm>
            <a:off x="7987554" y="603716"/>
            <a:ext cx="4132168" cy="5914903"/>
          </a:xfrm>
          <a:prstGeom prst="rect">
            <a:avLst/>
          </a:prstGeom>
        </p:spPr>
      </p:pic>
    </p:spTree>
    <p:extLst>
      <p:ext uri="{BB962C8B-B14F-4D97-AF65-F5344CB8AC3E}">
        <p14:creationId xmlns:p14="http://schemas.microsoft.com/office/powerpoint/2010/main" val="1599723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111" y="0"/>
            <a:ext cx="12012647" cy="2308324"/>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Two Main Ways BLE-enabled Devices </a:t>
            </a:r>
            <a:r>
              <a:rPr lang="en-US" sz="2400" b="1" dirty="0" smtClean="0">
                <a:solidFill>
                  <a:srgbClr val="FF0000"/>
                </a:solidFill>
                <a:latin typeface="Times New Roman" panose="02020603050405020304" pitchFamily="18" charset="0"/>
                <a:cs typeface="Times New Roman" panose="02020603050405020304" pitchFamily="18" charset="0"/>
              </a:rPr>
              <a:t>Communicate:</a:t>
            </a:r>
            <a:endParaRPr lang="en-US" sz="2400" dirty="0" smtClean="0">
              <a:solidFill>
                <a:srgbClr val="233343"/>
              </a:solidFill>
              <a:latin typeface="Times New Roman" panose="02020603050405020304" pitchFamily="18" charset="0"/>
              <a:cs typeface="Times New Roman" panose="02020603050405020304" pitchFamily="18" charset="0"/>
            </a:endParaRPr>
          </a:p>
          <a:p>
            <a:pPr algn="just"/>
            <a:endParaRPr lang="en-US" sz="2400" dirty="0">
              <a:solidFill>
                <a:srgbClr val="233343"/>
              </a:solidFill>
              <a:latin typeface="Times New Roman" panose="02020603050405020304" pitchFamily="18" charset="0"/>
              <a:cs typeface="Times New Roman" panose="02020603050405020304" pitchFamily="18" charset="0"/>
            </a:endParaRPr>
          </a:p>
          <a:p>
            <a:pPr algn="just">
              <a:buFont typeface="+mj-lt"/>
              <a:buAutoNum type="arabicPeriod"/>
            </a:pPr>
            <a:r>
              <a:rPr lang="en-US" sz="2400" u="sng" dirty="0">
                <a:solidFill>
                  <a:srgbClr val="FF0000"/>
                </a:solidFill>
                <a:latin typeface="Times New Roman" panose="02020603050405020304" pitchFamily="18" charset="0"/>
                <a:cs typeface="Times New Roman" panose="02020603050405020304" pitchFamily="18" charset="0"/>
              </a:rPr>
              <a:t>Connectionless communication: </a:t>
            </a:r>
            <a:r>
              <a:rPr lang="en-US" sz="2400" dirty="0" smtClean="0">
                <a:solidFill>
                  <a:srgbClr val="233343"/>
                </a:solidFill>
                <a:latin typeface="Times New Roman" panose="02020603050405020304" pitchFamily="18" charset="0"/>
                <a:cs typeface="Times New Roman" panose="02020603050405020304" pitchFamily="18" charset="0"/>
              </a:rPr>
              <a:t>Broadcasts </a:t>
            </a:r>
            <a:r>
              <a:rPr lang="en-US" sz="2400" dirty="0">
                <a:solidFill>
                  <a:srgbClr val="233343"/>
                </a:solidFill>
                <a:latin typeface="Times New Roman" panose="02020603050405020304" pitchFamily="18" charset="0"/>
                <a:cs typeface="Times New Roman" panose="02020603050405020304" pitchFamily="18" charset="0"/>
              </a:rPr>
              <a:t>its data to any listening </a:t>
            </a:r>
            <a:r>
              <a:rPr lang="en-US" sz="2400" dirty="0" smtClean="0">
                <a:solidFill>
                  <a:srgbClr val="233343"/>
                </a:solidFill>
                <a:latin typeface="Times New Roman" panose="02020603050405020304" pitchFamily="18" charset="0"/>
                <a:cs typeface="Times New Roman" panose="02020603050405020304" pitchFamily="18" charset="0"/>
              </a:rPr>
              <a:t>device.</a:t>
            </a:r>
          </a:p>
          <a:p>
            <a:pPr algn="just">
              <a:buFont typeface="+mj-lt"/>
              <a:buAutoNum type="arabicPeriod"/>
            </a:pPr>
            <a:endParaRPr lang="en-US" sz="2400" dirty="0">
              <a:solidFill>
                <a:srgbClr val="233343"/>
              </a:solidFill>
              <a:latin typeface="Times New Roman" panose="02020603050405020304" pitchFamily="18" charset="0"/>
              <a:cs typeface="Times New Roman" panose="02020603050405020304" pitchFamily="18" charset="0"/>
            </a:endParaRPr>
          </a:p>
          <a:p>
            <a:pPr algn="just">
              <a:buFont typeface="+mj-lt"/>
              <a:buAutoNum type="arabicPeriod"/>
            </a:pPr>
            <a:r>
              <a:rPr lang="en-US" sz="2400" u="sng" dirty="0">
                <a:solidFill>
                  <a:srgbClr val="FF0000"/>
                </a:solidFill>
                <a:latin typeface="Times New Roman" panose="02020603050405020304" pitchFamily="18" charset="0"/>
                <a:cs typeface="Times New Roman" panose="02020603050405020304" pitchFamily="18" charset="0"/>
              </a:rPr>
              <a:t>Connection-oriented communication: </a:t>
            </a:r>
            <a:r>
              <a:rPr lang="en-US" sz="2400" dirty="0" smtClean="0">
                <a:solidFill>
                  <a:srgbClr val="233343"/>
                </a:solidFill>
                <a:latin typeface="Times New Roman" panose="02020603050405020304" pitchFamily="18" charset="0"/>
                <a:cs typeface="Times New Roman" panose="02020603050405020304" pitchFamily="18" charset="0"/>
              </a:rPr>
              <a:t>It </a:t>
            </a:r>
            <a:r>
              <a:rPr lang="en-US" sz="2400" dirty="0">
                <a:solidFill>
                  <a:srgbClr val="233343"/>
                </a:solidFill>
                <a:latin typeface="Times New Roman" panose="02020603050405020304" pitchFamily="18" charset="0"/>
                <a:cs typeface="Times New Roman" panose="02020603050405020304" pitchFamily="18" charset="0"/>
              </a:rPr>
              <a:t>forms a dedicated connection with another device and communicates with it using the </a:t>
            </a:r>
            <a:r>
              <a:rPr lang="en-US" sz="2400" b="1" dirty="0">
                <a:solidFill>
                  <a:srgbClr val="233343"/>
                </a:solidFill>
                <a:latin typeface="Times New Roman" panose="02020603050405020304" pitchFamily="18" charset="0"/>
                <a:cs typeface="Times New Roman" panose="02020603050405020304" pitchFamily="18" charset="0"/>
              </a:rPr>
              <a:t>client-server </a:t>
            </a:r>
            <a:r>
              <a:rPr lang="en-US" sz="2400" b="1" dirty="0" smtClean="0">
                <a:solidFill>
                  <a:srgbClr val="233343"/>
                </a:solidFill>
                <a:latin typeface="Times New Roman" panose="02020603050405020304" pitchFamily="18" charset="0"/>
                <a:cs typeface="Times New Roman" panose="02020603050405020304" pitchFamily="18" charset="0"/>
              </a:rPr>
              <a:t>mechanism.</a:t>
            </a:r>
            <a:endParaRPr lang="en-US" sz="2400" b="1" i="0" dirty="0">
              <a:solidFill>
                <a:srgbClr val="233343"/>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2505792"/>
            <a:ext cx="11896165" cy="4154984"/>
          </a:xfrm>
          <a:prstGeom prst="rect">
            <a:avLst/>
          </a:prstGeom>
        </p:spPr>
        <p:txBody>
          <a:bodyPr wrap="square">
            <a:spAutoFit/>
          </a:bodyPr>
          <a:lstStyle/>
          <a:p>
            <a:pPr algn="just"/>
            <a:r>
              <a:rPr lang="en-IN" sz="2400" b="1" dirty="0">
                <a:solidFill>
                  <a:srgbClr val="FF0000"/>
                </a:solidFill>
                <a:latin typeface="Times New Roman" panose="02020603050405020304" pitchFamily="18" charset="0"/>
                <a:cs typeface="Times New Roman" panose="02020603050405020304" pitchFamily="18" charset="0"/>
              </a:rPr>
              <a:t>Connectionless Communication: </a:t>
            </a:r>
            <a:r>
              <a:rPr lang="en-US" sz="2400" dirty="0">
                <a:solidFill>
                  <a:srgbClr val="233343"/>
                </a:solidFill>
                <a:latin typeface="Times New Roman" panose="02020603050405020304" pitchFamily="18" charset="0"/>
                <a:cs typeface="Times New Roman" panose="02020603050405020304" pitchFamily="18" charset="0"/>
              </a:rPr>
              <a:t>One device has to be the </a:t>
            </a:r>
            <a:r>
              <a:rPr lang="en-US" sz="2400" b="1" dirty="0">
                <a:solidFill>
                  <a:srgbClr val="002060"/>
                </a:solidFill>
                <a:latin typeface="Times New Roman" panose="02020603050405020304" pitchFamily="18" charset="0"/>
                <a:cs typeface="Times New Roman" panose="02020603050405020304" pitchFamily="18" charset="0"/>
              </a:rPr>
              <a:t>broadcaster</a:t>
            </a:r>
            <a:r>
              <a:rPr lang="en-US" sz="2400" dirty="0">
                <a:solidFill>
                  <a:srgbClr val="233343"/>
                </a:solidFill>
                <a:latin typeface="Times New Roman" panose="02020603050405020304" pitchFamily="18" charset="0"/>
                <a:cs typeface="Times New Roman" panose="02020603050405020304" pitchFamily="18" charset="0"/>
              </a:rPr>
              <a:t>, and the other device(s) has to be the </a:t>
            </a:r>
            <a:r>
              <a:rPr lang="en-US" sz="2400" b="1" dirty="0">
                <a:solidFill>
                  <a:srgbClr val="002060"/>
                </a:solidFill>
                <a:latin typeface="Times New Roman" panose="02020603050405020304" pitchFamily="18" charset="0"/>
                <a:cs typeface="Times New Roman" panose="02020603050405020304" pitchFamily="18" charset="0"/>
              </a:rPr>
              <a:t>observer(s</a:t>
            </a:r>
            <a:r>
              <a:rPr lang="en-US" sz="2400" dirty="0">
                <a:solidFill>
                  <a:srgbClr val="233343"/>
                </a:solidFill>
                <a:latin typeface="Times New Roman" panose="02020603050405020304" pitchFamily="18" charset="0"/>
                <a:cs typeface="Times New Roman" panose="02020603050405020304" pitchFamily="18" charset="0"/>
              </a:rPr>
              <a:t>)</a:t>
            </a:r>
            <a:endParaRPr lang="en-US" sz="2400" b="1" dirty="0">
              <a:solidFill>
                <a:srgbClr val="233343"/>
              </a:solidFill>
              <a:latin typeface="Times New Roman" panose="02020603050405020304" pitchFamily="18" charset="0"/>
              <a:cs typeface="Times New Roman" panose="02020603050405020304" pitchFamily="18" charset="0"/>
            </a:endParaRPr>
          </a:p>
          <a:p>
            <a:pPr algn="just"/>
            <a:endParaRPr lang="en-US" sz="2400" b="1" dirty="0" smtClean="0">
              <a:solidFill>
                <a:srgbClr val="233343"/>
              </a:solidFill>
              <a:latin typeface="Times New Roman" panose="02020603050405020304" pitchFamily="18" charset="0"/>
              <a:cs typeface="Times New Roman" panose="02020603050405020304" pitchFamily="18" charset="0"/>
            </a:endParaRPr>
          </a:p>
          <a:p>
            <a:pPr algn="just"/>
            <a:r>
              <a:rPr lang="en-US" sz="2400" b="1" dirty="0" smtClean="0">
                <a:solidFill>
                  <a:srgbClr val="233343"/>
                </a:solidFill>
                <a:latin typeface="Times New Roman" panose="02020603050405020304" pitchFamily="18" charset="0"/>
                <a:cs typeface="Times New Roman" panose="02020603050405020304" pitchFamily="18" charset="0"/>
              </a:rPr>
              <a:t>Step </a:t>
            </a:r>
            <a:r>
              <a:rPr lang="en-US" sz="2400" b="1" dirty="0">
                <a:solidFill>
                  <a:srgbClr val="233343"/>
                </a:solidFill>
                <a:latin typeface="Times New Roman" panose="02020603050405020304" pitchFamily="18" charset="0"/>
                <a:cs typeface="Times New Roman" panose="02020603050405020304" pitchFamily="18" charset="0"/>
              </a:rPr>
              <a:t>1: </a:t>
            </a:r>
            <a:r>
              <a:rPr lang="en-US" sz="2400" dirty="0">
                <a:solidFill>
                  <a:srgbClr val="233343"/>
                </a:solidFill>
                <a:latin typeface="Times New Roman" panose="02020603050405020304" pitchFamily="18" charset="0"/>
                <a:cs typeface="Times New Roman" panose="02020603050405020304" pitchFamily="18" charset="0"/>
              </a:rPr>
              <a:t>The </a:t>
            </a:r>
            <a:r>
              <a:rPr lang="en-US" sz="2400" u="sng" dirty="0">
                <a:solidFill>
                  <a:srgbClr val="233343"/>
                </a:solidFill>
                <a:latin typeface="Times New Roman" panose="02020603050405020304" pitchFamily="18" charset="0"/>
                <a:cs typeface="Times New Roman" panose="02020603050405020304" pitchFamily="18" charset="0"/>
              </a:rPr>
              <a:t>broadcaster device instructs its link layer</a:t>
            </a:r>
            <a:r>
              <a:rPr lang="en-US" sz="2400" dirty="0">
                <a:solidFill>
                  <a:srgbClr val="233343"/>
                </a:solidFill>
                <a:latin typeface="Times New Roman" panose="02020603050405020304" pitchFamily="18" charset="0"/>
                <a:cs typeface="Times New Roman" panose="02020603050405020304" pitchFamily="18" charset="0"/>
              </a:rPr>
              <a:t> to be an advertiser. A link layer that is an advertiser controls the LE radio to move from the stand-by or </a:t>
            </a:r>
            <a:r>
              <a:rPr lang="en-US" sz="2400" u="sng" dirty="0">
                <a:solidFill>
                  <a:srgbClr val="233343"/>
                </a:solidFill>
                <a:latin typeface="Times New Roman" panose="02020603050405020304" pitchFamily="18" charset="0"/>
                <a:cs typeface="Times New Roman" panose="02020603050405020304" pitchFamily="18" charset="0"/>
              </a:rPr>
              <a:t>idle state to the advertising state </a:t>
            </a:r>
            <a:r>
              <a:rPr lang="en-US" sz="2400" dirty="0">
                <a:solidFill>
                  <a:srgbClr val="233343"/>
                </a:solidFill>
                <a:latin typeface="Times New Roman" panose="02020603050405020304" pitchFamily="18" charset="0"/>
                <a:cs typeface="Times New Roman" panose="02020603050405020304" pitchFamily="18" charset="0"/>
              </a:rPr>
              <a:t>and vice versa</a:t>
            </a:r>
            <a:r>
              <a:rPr lang="en-US" sz="2400" dirty="0" smtClean="0">
                <a:solidFill>
                  <a:srgbClr val="233343"/>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400" dirty="0">
              <a:solidFill>
                <a:srgbClr val="233343"/>
              </a:solidFill>
              <a:latin typeface="Times New Roman" panose="02020603050405020304" pitchFamily="18" charset="0"/>
              <a:cs typeface="Times New Roman" panose="02020603050405020304" pitchFamily="18" charset="0"/>
            </a:endParaRPr>
          </a:p>
          <a:p>
            <a:pPr algn="just"/>
            <a:r>
              <a:rPr lang="en-US" sz="2400" b="1" dirty="0">
                <a:solidFill>
                  <a:srgbClr val="233343"/>
                </a:solidFill>
                <a:latin typeface="Times New Roman" panose="02020603050405020304" pitchFamily="18" charset="0"/>
                <a:cs typeface="Times New Roman" panose="02020603050405020304" pitchFamily="18" charset="0"/>
              </a:rPr>
              <a:t>Step 2: </a:t>
            </a:r>
            <a:r>
              <a:rPr lang="en-US" sz="2400" dirty="0">
                <a:solidFill>
                  <a:srgbClr val="233343"/>
                </a:solidFill>
                <a:latin typeface="Times New Roman" panose="02020603050405020304" pitchFamily="18" charset="0"/>
                <a:cs typeface="Times New Roman" panose="02020603050405020304" pitchFamily="18" charset="0"/>
              </a:rPr>
              <a:t>When the LE radio is in an </a:t>
            </a:r>
            <a:r>
              <a:rPr lang="en-US" sz="2400" b="1" dirty="0">
                <a:solidFill>
                  <a:srgbClr val="002060"/>
                </a:solidFill>
                <a:latin typeface="Times New Roman" panose="02020603050405020304" pitchFamily="18" charset="0"/>
                <a:cs typeface="Times New Roman" panose="02020603050405020304" pitchFamily="18" charset="0"/>
              </a:rPr>
              <a:t>advertising state</a:t>
            </a:r>
            <a:r>
              <a:rPr lang="en-US" sz="2400" dirty="0">
                <a:solidFill>
                  <a:srgbClr val="233343"/>
                </a:solidFill>
                <a:latin typeface="Times New Roman" panose="02020603050405020304" pitchFamily="18" charset="0"/>
                <a:cs typeface="Times New Roman" panose="02020603050405020304" pitchFamily="18" charset="0"/>
              </a:rPr>
              <a:t>, the advertiser (link layer) can send out advertising packets on the </a:t>
            </a:r>
            <a:r>
              <a:rPr lang="en-US" sz="2400" b="1" dirty="0">
                <a:solidFill>
                  <a:srgbClr val="002060"/>
                </a:solidFill>
                <a:latin typeface="Times New Roman" panose="02020603050405020304" pitchFamily="18" charset="0"/>
                <a:cs typeface="Times New Roman" panose="02020603050405020304" pitchFamily="18" charset="0"/>
              </a:rPr>
              <a:t>three dedicated advertising channels</a:t>
            </a:r>
            <a:r>
              <a:rPr lang="en-US" sz="2400" dirty="0">
                <a:solidFill>
                  <a:srgbClr val="233343"/>
                </a:solidFill>
                <a:latin typeface="Times New Roman" panose="02020603050405020304" pitchFamily="18" charset="0"/>
                <a:cs typeface="Times New Roman" panose="02020603050405020304" pitchFamily="18" charset="0"/>
              </a:rPr>
              <a:t>, </a:t>
            </a:r>
            <a:r>
              <a:rPr lang="en-US" sz="2400" u="sng" dirty="0">
                <a:solidFill>
                  <a:srgbClr val="233343"/>
                </a:solidFill>
                <a:latin typeface="Times New Roman" panose="02020603050405020304" pitchFamily="18" charset="0"/>
                <a:cs typeface="Times New Roman" panose="02020603050405020304" pitchFamily="18" charset="0"/>
              </a:rPr>
              <a:t>RF37, RF38, and RF39</a:t>
            </a:r>
            <a:r>
              <a:rPr lang="en-US" sz="2400" dirty="0">
                <a:solidFill>
                  <a:srgbClr val="233343"/>
                </a:solidFill>
                <a:latin typeface="Times New Roman" panose="02020603050405020304" pitchFamily="18" charset="0"/>
                <a:cs typeface="Times New Roman" panose="02020603050405020304" pitchFamily="18" charset="0"/>
              </a:rPr>
              <a:t>. The </a:t>
            </a:r>
            <a:r>
              <a:rPr lang="en-US" sz="2400" u="sng" dirty="0">
                <a:solidFill>
                  <a:srgbClr val="233343"/>
                </a:solidFill>
                <a:latin typeface="Times New Roman" panose="02020603050405020304" pitchFamily="18" charset="0"/>
                <a:cs typeface="Times New Roman" panose="02020603050405020304" pitchFamily="18" charset="0"/>
              </a:rPr>
              <a:t>advertising packets can contain data such as the name and the address of the broadcasting device</a:t>
            </a:r>
            <a:r>
              <a:rPr lang="en-US" sz="2400" dirty="0">
                <a:solidFill>
                  <a:srgbClr val="233343"/>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16023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682" y="0"/>
            <a:ext cx="11958918" cy="6001643"/>
          </a:xfrm>
          <a:prstGeom prst="rect">
            <a:avLst/>
          </a:prstGeom>
        </p:spPr>
        <p:txBody>
          <a:bodyPr wrap="square">
            <a:spAutoFit/>
          </a:bodyPr>
          <a:lstStyle/>
          <a:p>
            <a:pPr algn="just"/>
            <a:r>
              <a:rPr lang="en-US" sz="2400" b="1" dirty="0">
                <a:solidFill>
                  <a:srgbClr val="233343"/>
                </a:solidFill>
                <a:latin typeface="Times New Roman" panose="02020603050405020304" pitchFamily="18" charset="0"/>
                <a:cs typeface="Times New Roman" panose="02020603050405020304" pitchFamily="18" charset="0"/>
              </a:rPr>
              <a:t>Step 3: </a:t>
            </a:r>
            <a:r>
              <a:rPr lang="en-US" sz="2400" dirty="0">
                <a:solidFill>
                  <a:srgbClr val="233343"/>
                </a:solidFill>
                <a:latin typeface="Times New Roman" panose="02020603050405020304" pitchFamily="18" charset="0"/>
                <a:cs typeface="Times New Roman" panose="02020603050405020304" pitchFamily="18" charset="0"/>
              </a:rPr>
              <a:t>On the other hand, the observer(s) instructs its link layer to be a scanner. A link layer that is a scanner controls the LE radio to move from a stand-by state (idle) to the scanning state and vice versa.</a:t>
            </a:r>
          </a:p>
          <a:p>
            <a:pPr algn="just"/>
            <a:endParaRPr lang="en-US" sz="2400" b="1" dirty="0" smtClean="0">
              <a:solidFill>
                <a:srgbClr val="233343"/>
              </a:solidFill>
              <a:latin typeface="Times New Roman" panose="02020603050405020304" pitchFamily="18" charset="0"/>
              <a:cs typeface="Times New Roman" panose="02020603050405020304" pitchFamily="18" charset="0"/>
            </a:endParaRPr>
          </a:p>
          <a:p>
            <a:pPr algn="just"/>
            <a:r>
              <a:rPr lang="en-US" sz="2400" b="1" dirty="0" smtClean="0">
                <a:solidFill>
                  <a:srgbClr val="233343"/>
                </a:solidFill>
                <a:latin typeface="Times New Roman" panose="02020603050405020304" pitchFamily="18" charset="0"/>
                <a:cs typeface="Times New Roman" panose="02020603050405020304" pitchFamily="18" charset="0"/>
              </a:rPr>
              <a:t>Step </a:t>
            </a:r>
            <a:r>
              <a:rPr lang="en-US" sz="2400" b="1" dirty="0">
                <a:solidFill>
                  <a:srgbClr val="233343"/>
                </a:solidFill>
                <a:latin typeface="Times New Roman" panose="02020603050405020304" pitchFamily="18" charset="0"/>
                <a:cs typeface="Times New Roman" panose="02020603050405020304" pitchFamily="18" charset="0"/>
              </a:rPr>
              <a:t>4: </a:t>
            </a:r>
            <a:r>
              <a:rPr lang="en-US" sz="2400" dirty="0">
                <a:solidFill>
                  <a:srgbClr val="233343"/>
                </a:solidFill>
                <a:latin typeface="Times New Roman" panose="02020603050405020304" pitchFamily="18" charset="0"/>
                <a:cs typeface="Times New Roman" panose="02020603050405020304" pitchFamily="18" charset="0"/>
              </a:rPr>
              <a:t>When the LE radio is in the scanning state, the scanner tunes in and listens for data on the primary advertising channels (RF37, RF38, and RF39</a:t>
            </a:r>
            <a:r>
              <a:rPr lang="en-US" sz="2400" dirty="0" smtClean="0">
                <a:solidFill>
                  <a:srgbClr val="233343"/>
                </a:solidFill>
                <a:latin typeface="Times New Roman" panose="02020603050405020304" pitchFamily="18" charset="0"/>
                <a:cs typeface="Times New Roman" panose="02020603050405020304" pitchFamily="18" charset="0"/>
              </a:rPr>
              <a:t>).</a:t>
            </a:r>
            <a:endParaRPr lang="en-US" sz="2400" b="1" dirty="0" smtClean="0">
              <a:solidFill>
                <a:srgbClr val="233343"/>
              </a:solidFill>
              <a:latin typeface="Times New Roman" panose="02020603050405020304" pitchFamily="18" charset="0"/>
              <a:cs typeface="Times New Roman" panose="02020603050405020304" pitchFamily="18" charset="0"/>
            </a:endParaRPr>
          </a:p>
          <a:p>
            <a:pPr algn="just"/>
            <a:endParaRPr lang="en-US" sz="2400" b="1" dirty="0">
              <a:solidFill>
                <a:srgbClr val="233343"/>
              </a:solidFill>
              <a:latin typeface="Times New Roman" panose="02020603050405020304" pitchFamily="18" charset="0"/>
              <a:cs typeface="Times New Roman" panose="02020603050405020304" pitchFamily="18" charset="0"/>
            </a:endParaRPr>
          </a:p>
          <a:p>
            <a:pPr algn="just"/>
            <a:r>
              <a:rPr lang="en-US" sz="2400" b="1" dirty="0" smtClean="0">
                <a:solidFill>
                  <a:srgbClr val="FF0000"/>
                </a:solidFill>
                <a:latin typeface="Times New Roman" panose="02020603050405020304" pitchFamily="18" charset="0"/>
                <a:cs typeface="Times New Roman" panose="02020603050405020304" pitchFamily="18" charset="0"/>
              </a:rPr>
              <a:t>Connection-oriented Communication </a:t>
            </a:r>
            <a:r>
              <a:rPr lang="en-US" sz="2400" dirty="0" smtClean="0">
                <a:latin typeface="Times New Roman" panose="02020603050405020304" pitchFamily="18" charset="0"/>
                <a:cs typeface="Times New Roman" panose="02020603050405020304" pitchFamily="18" charset="0"/>
              </a:rPr>
              <a:t>Here</a:t>
            </a:r>
            <a:r>
              <a:rPr lang="en-US" sz="2400" dirty="0" smtClean="0">
                <a:solidFill>
                  <a:srgbClr val="233343"/>
                </a:solidFill>
                <a:latin typeface="Times New Roman" panose="02020603050405020304" pitchFamily="18" charset="0"/>
                <a:cs typeface="Times New Roman" panose="02020603050405020304" pitchFamily="18" charset="0"/>
              </a:rPr>
              <a:t>, </a:t>
            </a:r>
            <a:r>
              <a:rPr lang="en-US" sz="2400" dirty="0">
                <a:solidFill>
                  <a:srgbClr val="233343"/>
                </a:solidFill>
                <a:latin typeface="Times New Roman" panose="02020603050405020304" pitchFamily="18" charset="0"/>
                <a:cs typeface="Times New Roman" panose="02020603050405020304" pitchFamily="18" charset="0"/>
              </a:rPr>
              <a:t>you must be clear about two main concepts: device discovery and the client-server relationship between connected devices</a:t>
            </a:r>
            <a:r>
              <a:rPr lang="en-US" sz="2400" dirty="0" smtClean="0">
                <a:solidFill>
                  <a:srgbClr val="233343"/>
                </a:solidFill>
                <a:latin typeface="Times New Roman" panose="02020603050405020304" pitchFamily="18" charset="0"/>
                <a:cs typeface="Times New Roman" panose="02020603050405020304" pitchFamily="18" charset="0"/>
              </a:rPr>
              <a:t>.</a:t>
            </a:r>
          </a:p>
          <a:p>
            <a:pPr algn="just"/>
            <a:endParaRPr lang="en-US" sz="2400" b="0" i="0" dirty="0">
              <a:solidFill>
                <a:srgbClr val="233343"/>
              </a:solidFill>
              <a:effectLst/>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LE devices that want to participate in connection-oriented communication are given two roles defined by the GAP layer. One device has to be </a:t>
            </a:r>
            <a:r>
              <a:rPr lang="en-US" sz="2400" u="sng" dirty="0">
                <a:latin typeface="Times New Roman" panose="02020603050405020304" pitchFamily="18" charset="0"/>
                <a:cs typeface="Times New Roman" panose="02020603050405020304" pitchFamily="18" charset="0"/>
              </a:rPr>
              <a:t>central</a:t>
            </a:r>
            <a:r>
              <a:rPr lang="en-US" sz="2400" dirty="0">
                <a:latin typeface="Times New Roman" panose="02020603050405020304" pitchFamily="18" charset="0"/>
                <a:cs typeface="Times New Roman" panose="02020603050405020304" pitchFamily="18" charset="0"/>
              </a:rPr>
              <a:t>, and the other has to be </a:t>
            </a:r>
            <a:r>
              <a:rPr lang="en-US" sz="2400" u="sng" dirty="0">
                <a:latin typeface="Times New Roman" panose="02020603050405020304" pitchFamily="18" charset="0"/>
                <a:cs typeface="Times New Roman" panose="02020603050405020304" pitchFamily="18" charset="0"/>
              </a:rPr>
              <a:t>peripheral</a:t>
            </a:r>
            <a:r>
              <a:rPr lang="en-US" sz="2400" dirty="0" smtClean="0">
                <a:latin typeface="Times New Roman" panose="02020603050405020304" pitchFamily="18" charset="0"/>
                <a:cs typeface="Times New Roman" panose="02020603050405020304" pitchFamily="18" charset="0"/>
              </a:rPr>
              <a:t>.</a:t>
            </a:r>
          </a:p>
          <a:p>
            <a:pPr algn="just"/>
            <a:endParaRPr lang="en-US" sz="2400" b="0" i="0" dirty="0">
              <a:solidFill>
                <a:srgbClr val="233343"/>
              </a:solidFill>
              <a:effectLst/>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The broadcaster device instructs its link layer to be an advertiser. A link layer that is an advertiser controls the LE radio to move from the stand-by or idle state to the advertising state and vice versa</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920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271" y="243513"/>
            <a:ext cx="11430000" cy="4524315"/>
          </a:xfrm>
          <a:prstGeom prst="rect">
            <a:avLst/>
          </a:prstGeom>
        </p:spPr>
        <p:txBody>
          <a:bodyPr wrap="square">
            <a:spAutoFit/>
          </a:bodyPr>
          <a:lstStyle/>
          <a:p>
            <a:pPr lvl="0" algn="just"/>
            <a:r>
              <a:rPr lang="en-US" sz="2400" b="1" dirty="0">
                <a:solidFill>
                  <a:prstClr val="black"/>
                </a:solidFill>
                <a:latin typeface="Times New Roman" panose="02020603050405020304" pitchFamily="18" charset="0"/>
                <a:cs typeface="Times New Roman" panose="02020603050405020304" pitchFamily="18" charset="0"/>
              </a:rPr>
              <a:t>Step 2: </a:t>
            </a:r>
            <a:r>
              <a:rPr lang="en-US" sz="2400" dirty="0">
                <a:solidFill>
                  <a:prstClr val="black"/>
                </a:solidFill>
                <a:latin typeface="Times New Roman" panose="02020603050405020304" pitchFamily="18" charset="0"/>
                <a:cs typeface="Times New Roman" panose="02020603050405020304" pitchFamily="18" charset="0"/>
              </a:rPr>
              <a:t>When the LE radio is in an advertising state, the advertiser (link layer) can send out advertising packets on the three dedicated advertising channels, RF37, RF38, and RF39. The advertising packets can contain data such as the name and the address of the broadcasting device. </a:t>
            </a:r>
            <a:endParaRPr lang="en-US" sz="2400" dirty="0" smtClean="0">
              <a:solidFill>
                <a:prstClr val="black"/>
              </a:solidFill>
              <a:latin typeface="Times New Roman" panose="02020603050405020304" pitchFamily="18" charset="0"/>
              <a:cs typeface="Times New Roman" panose="02020603050405020304" pitchFamily="18" charset="0"/>
            </a:endParaRPr>
          </a:p>
          <a:p>
            <a:pPr lvl="0" algn="just"/>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US" sz="2400" b="1" dirty="0">
                <a:solidFill>
                  <a:prstClr val="black"/>
                </a:solidFill>
                <a:latin typeface="Times New Roman" panose="02020603050405020304" pitchFamily="18" charset="0"/>
                <a:cs typeface="Times New Roman" panose="02020603050405020304" pitchFamily="18" charset="0"/>
              </a:rPr>
              <a:t>Step 3: </a:t>
            </a:r>
            <a:r>
              <a:rPr lang="en-US" sz="2400" dirty="0">
                <a:solidFill>
                  <a:prstClr val="black"/>
                </a:solidFill>
                <a:latin typeface="Times New Roman" panose="02020603050405020304" pitchFamily="18" charset="0"/>
                <a:cs typeface="Times New Roman" panose="02020603050405020304" pitchFamily="18" charset="0"/>
              </a:rPr>
              <a:t>On the other hand, the observer(s) instructs its link layer to be a scanner. A link layer that is a scanner controls the LE radio to move from a stand-by state (idle) to the scanning state and vice versa</a:t>
            </a:r>
            <a:r>
              <a:rPr lang="en-US" sz="2400" dirty="0" smtClean="0">
                <a:solidFill>
                  <a:prstClr val="black"/>
                </a:solidFill>
                <a:latin typeface="Times New Roman" panose="02020603050405020304" pitchFamily="18" charset="0"/>
                <a:cs typeface="Times New Roman" panose="02020603050405020304" pitchFamily="18" charset="0"/>
              </a:rPr>
              <a:t>.</a:t>
            </a:r>
          </a:p>
          <a:p>
            <a:pPr lvl="0" algn="just"/>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US" sz="2400" b="1" dirty="0">
                <a:solidFill>
                  <a:prstClr val="black"/>
                </a:solidFill>
                <a:latin typeface="Times New Roman" panose="02020603050405020304" pitchFamily="18" charset="0"/>
                <a:cs typeface="Times New Roman" panose="02020603050405020304" pitchFamily="18" charset="0"/>
              </a:rPr>
              <a:t>Step 4: </a:t>
            </a:r>
            <a:r>
              <a:rPr lang="en-US" sz="2400" dirty="0">
                <a:solidFill>
                  <a:prstClr val="black"/>
                </a:solidFill>
                <a:latin typeface="Times New Roman" panose="02020603050405020304" pitchFamily="18" charset="0"/>
                <a:cs typeface="Times New Roman" panose="02020603050405020304" pitchFamily="18" charset="0"/>
              </a:rPr>
              <a:t>When the LE radio is in the scanning state, the scanner tunes in and listens for data on the primary advertising channels (RF37, RF38, and RF39).</a:t>
            </a:r>
          </a:p>
          <a:p>
            <a:pPr lvl="0" algn="just"/>
            <a:endParaRPr lang="en-US" sz="2400" dirty="0">
              <a:solidFill>
                <a:srgbClr val="23334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122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30" y="235345"/>
            <a:ext cx="11833412" cy="3539430"/>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Wi-Fi</a:t>
            </a:r>
            <a:r>
              <a:rPr lang="en-US" sz="2000" dirty="0">
                <a:solidFill>
                  <a:srgbClr val="666666"/>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 high-speed internet connection and network connection without the use of any cables or wires. The wireless network is operating </a:t>
            </a:r>
            <a:r>
              <a:rPr lang="en-US" sz="2000" u="sng" dirty="0">
                <a:latin typeface="Times New Roman" panose="02020603050405020304" pitchFamily="18" charset="0"/>
                <a:cs typeface="Times New Roman" panose="02020603050405020304" pitchFamily="18" charset="0"/>
              </a:rPr>
              <a:t>three essential elements </a:t>
            </a:r>
            <a:r>
              <a:rPr lang="en-US" sz="2000" dirty="0">
                <a:latin typeface="Times New Roman" panose="02020603050405020304" pitchFamily="18" charset="0"/>
                <a:cs typeface="Times New Roman" panose="02020603050405020304" pitchFamily="18" charset="0"/>
              </a:rPr>
              <a:t>that are </a:t>
            </a:r>
            <a:r>
              <a:rPr lang="en-US" sz="2000" dirty="0">
                <a:solidFill>
                  <a:srgbClr val="FF0000"/>
                </a:solidFill>
                <a:latin typeface="Times New Roman" panose="02020603050405020304" pitchFamily="18" charset="0"/>
                <a:cs typeface="Times New Roman" panose="02020603050405020304" pitchFamily="18" charset="0"/>
              </a:rPr>
              <a:t>radio signals</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hlinkClick r:id="rId2"/>
              </a:rPr>
              <a:t>antenna</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router</a:t>
            </a:r>
            <a:r>
              <a:rPr lang="en-US" sz="2000" dirty="0" smtClean="0">
                <a:solidFill>
                  <a:srgbClr val="666666"/>
                </a:solidFill>
                <a:latin typeface="Times New Roman" panose="02020603050405020304" pitchFamily="18" charset="0"/>
                <a:cs typeface="Times New Roman" panose="02020603050405020304" pitchFamily="18" charset="0"/>
              </a:rPr>
              <a:t>.</a:t>
            </a:r>
          </a:p>
          <a:p>
            <a:endParaRPr lang="en-US" sz="2000" dirty="0">
              <a:solidFill>
                <a:srgbClr val="666666"/>
              </a:solidFill>
              <a:latin typeface="Times New Roman" panose="02020603050405020304" pitchFamily="18" charset="0"/>
              <a:cs typeface="Times New Roman" panose="02020603050405020304" pitchFamily="18" charset="0"/>
            </a:endParaRPr>
          </a:p>
          <a:p>
            <a:pPr algn="just"/>
            <a:r>
              <a:rPr lang="en-US" sz="2000" b="1" dirty="0">
                <a:solidFill>
                  <a:srgbClr val="000000"/>
                </a:solidFill>
                <a:latin typeface="Times New Roman" panose="02020603050405020304" pitchFamily="18" charset="0"/>
                <a:cs typeface="Times New Roman" panose="02020603050405020304" pitchFamily="18" charset="0"/>
              </a:rPr>
              <a:t>Wi-Fi</a:t>
            </a:r>
            <a:r>
              <a:rPr lang="en-US" sz="2000" dirty="0">
                <a:solidFill>
                  <a:srgbClr val="000000"/>
                </a:solidFill>
                <a:latin typeface="Times New Roman" panose="02020603050405020304" pitchFamily="18" charset="0"/>
                <a:cs typeface="Times New Roman" panose="02020603050405020304" pitchFamily="18" charset="0"/>
              </a:rPr>
              <a:t> is the acronym for </a:t>
            </a:r>
            <a:r>
              <a:rPr lang="en-US" sz="2000" b="1" dirty="0" smtClean="0">
                <a:solidFill>
                  <a:srgbClr val="000000"/>
                </a:solidFill>
                <a:latin typeface="Times New Roman" panose="02020603050405020304" pitchFamily="18" charset="0"/>
                <a:cs typeface="Times New Roman" panose="02020603050405020304" pitchFamily="18" charset="0"/>
              </a:rPr>
              <a:t>Wireless Fidelity</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Wi-Fi technology</a:t>
            </a:r>
            <a:r>
              <a:rPr lang="en-US" sz="2000" dirty="0">
                <a:solidFill>
                  <a:srgbClr val="000000"/>
                </a:solidFill>
                <a:latin typeface="Times New Roman" panose="02020603050405020304" pitchFamily="18" charset="0"/>
                <a:cs typeface="Times New Roman" panose="02020603050405020304" pitchFamily="18" charset="0"/>
              </a:rPr>
              <a:t> is used to achieve connection to the Internet without a direct cable between device and Internet Service Provider. Wi-Fi enabled device and wireless router are required for setting up a Wi-Fi connection. These are some characteristics of wireless Internet connection −</a:t>
            </a:r>
            <a:endParaRPr lang="en-IN" sz="2000" dirty="0">
              <a:latin typeface="Times New Roman" panose="02020603050405020304" pitchFamily="18" charset="0"/>
              <a:cs typeface="Times New Roman" panose="02020603050405020304" pitchFamily="18" charset="0"/>
            </a:endParaRPr>
          </a:p>
          <a:p>
            <a:endParaRPr lang="en-US" sz="2000" dirty="0" smtClean="0">
              <a:solidFill>
                <a:srgbClr val="666666"/>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Range of 100 yards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Insecure connection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Throughput of 10-12 Mbps</a:t>
            </a:r>
          </a:p>
          <a:p>
            <a:r>
              <a:rPr lang="en-US" sz="2000" dirty="0">
                <a:solidFill>
                  <a:srgbClr val="666666"/>
                </a:solidFill>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384611" y="3713220"/>
            <a:ext cx="6096000" cy="369332"/>
          </a:xfrm>
          <a:prstGeom prst="rect">
            <a:avLst/>
          </a:prstGeom>
        </p:spPr>
        <p:txBody>
          <a:bodyPr>
            <a:spAutoFit/>
          </a:bodyPr>
          <a:lstStyle/>
          <a:p>
            <a:endParaRPr lang="en-IN" dirty="0"/>
          </a:p>
        </p:txBody>
      </p:sp>
      <p:pic>
        <p:nvPicPr>
          <p:cNvPr id="6" name="Picture 5"/>
          <p:cNvPicPr>
            <a:picLocks noChangeAspect="1"/>
          </p:cNvPicPr>
          <p:nvPr/>
        </p:nvPicPr>
        <p:blipFill>
          <a:blip r:embed="rId3"/>
          <a:stretch>
            <a:fillRect/>
          </a:stretch>
        </p:blipFill>
        <p:spPr>
          <a:xfrm>
            <a:off x="5728446" y="2806401"/>
            <a:ext cx="4652683" cy="3644602"/>
          </a:xfrm>
          <a:prstGeom prst="rect">
            <a:avLst/>
          </a:prstGeom>
        </p:spPr>
      </p:pic>
    </p:spTree>
    <p:extLst>
      <p:ext uri="{BB962C8B-B14F-4D97-AF65-F5344CB8AC3E}">
        <p14:creationId xmlns:p14="http://schemas.microsoft.com/office/powerpoint/2010/main" val="3167570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083" y="270773"/>
            <a:ext cx="11116234" cy="6586418"/>
          </a:xfrm>
          <a:prstGeom prst="rect">
            <a:avLst/>
          </a:prstGeom>
        </p:spPr>
        <p:txBody>
          <a:bodyPr wrap="square">
            <a:spAutoFit/>
          </a:bodyPr>
          <a:lstStyle/>
          <a:p>
            <a:pPr fontAlgn="base"/>
            <a:r>
              <a:rPr lang="en-US" sz="2000" b="1" dirty="0">
                <a:solidFill>
                  <a:srgbClr val="FF0000"/>
                </a:solidFill>
                <a:latin typeface="Times New Roman" panose="02020603050405020304" pitchFamily="18" charset="0"/>
                <a:cs typeface="Times New Roman" panose="02020603050405020304" pitchFamily="18" charset="0"/>
              </a:rPr>
              <a:t>Types of </a:t>
            </a:r>
            <a:r>
              <a:rPr lang="en-US" sz="2000" b="1" dirty="0" err="1">
                <a:solidFill>
                  <a:srgbClr val="FF0000"/>
                </a:solidFill>
                <a:latin typeface="Times New Roman" panose="02020603050405020304" pitchFamily="18" charset="0"/>
                <a:cs typeface="Times New Roman" panose="02020603050405020304" pitchFamily="18" charset="0"/>
              </a:rPr>
              <a:t>WiFi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Technologies </a:t>
            </a:r>
            <a:r>
              <a:rPr lang="en-US" sz="2400" dirty="0" smtClean="0">
                <a:latin typeface="Times New Roman" panose="02020603050405020304" pitchFamily="18" charset="0"/>
                <a:cs typeface="Times New Roman" panose="02020603050405020304" pitchFamily="18" charset="0"/>
              </a:rPr>
              <a:t>Currently</a:t>
            </a:r>
            <a:r>
              <a:rPr lang="en-US" sz="2400" dirty="0">
                <a:latin typeface="Times New Roman" panose="02020603050405020304" pitchFamily="18" charset="0"/>
                <a:cs typeface="Times New Roman" panose="02020603050405020304" pitchFamily="18" charset="0"/>
              </a:rPr>
              <a:t>, they are the four major types of WIFI technologies</a:t>
            </a:r>
            <a:r>
              <a:rPr lang="en-US" sz="2400" dirty="0" smtClean="0">
                <a:latin typeface="Times New Roman" panose="02020603050405020304" pitchFamily="18" charset="0"/>
                <a:cs typeface="Times New Roman" panose="02020603050405020304" pitchFamily="18" charset="0"/>
              </a:rPr>
              <a:t>.</a:t>
            </a:r>
          </a:p>
          <a:p>
            <a:pPr fontAlgn="base"/>
            <a:endParaRPr lang="en-US" sz="2400" dirty="0">
              <a:latin typeface="Times New Roman" panose="02020603050405020304" pitchFamily="18" charset="0"/>
              <a:cs typeface="Times New Roman" panose="02020603050405020304" pitchFamily="18" charset="0"/>
            </a:endParaRPr>
          </a:p>
          <a:p>
            <a:pPr algn="ctr"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Wi-Fi-802.11a</a:t>
            </a:r>
          </a:p>
          <a:p>
            <a:pPr algn="ctr"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Wi-Fi-802.11b</a:t>
            </a:r>
          </a:p>
          <a:p>
            <a:pPr algn="ctr"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Wi-Fi-802.11g</a:t>
            </a:r>
          </a:p>
          <a:p>
            <a:pPr algn="ctr"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Wi-Fi-802.11n</a:t>
            </a:r>
          </a:p>
          <a:p>
            <a:pPr fontAlgn="base">
              <a:buFont typeface="Arial" panose="020B0604020202020204" pitchFamily="34" charset="0"/>
              <a:buChar char="•"/>
            </a:pPr>
            <a:endParaRPr lang="en-US" b="0" i="0" dirty="0">
              <a:solidFill>
                <a:srgbClr val="666666"/>
              </a:solidFill>
              <a:effectLst/>
              <a:latin typeface="Arial" panose="020B0604020202020204" pitchFamily="34" charset="0"/>
            </a:endParaRPr>
          </a:p>
          <a:p>
            <a:pPr marL="285750" indent="-285750" fontAlgn="base">
              <a:buFont typeface="Arial" panose="020B0604020202020204" pitchFamily="34" charset="0"/>
              <a:buChar char="•"/>
            </a:pPr>
            <a:r>
              <a:rPr lang="en-US" sz="2000" b="1" dirty="0" smtClean="0">
                <a:solidFill>
                  <a:srgbClr val="FF0000"/>
                </a:solidFill>
                <a:latin typeface="Times New Roman" panose="02020603050405020304" pitchFamily="18" charset="0"/>
                <a:cs typeface="Times New Roman" panose="02020603050405020304" pitchFamily="18" charset="0"/>
              </a:rPr>
              <a:t>802.11a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one of a series of wireless technology. That defines the format and structure of the radio signals sent out by WI-FI networking routers and antennas.</a:t>
            </a:r>
            <a:endParaRPr lang="en-IN" sz="2000"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IN" sz="2000" b="1" dirty="0" smtClean="0">
                <a:solidFill>
                  <a:srgbClr val="FF0000"/>
                </a:solidFill>
                <a:latin typeface="Times New Roman" panose="02020603050405020304" pitchFamily="18" charset="0"/>
                <a:cs typeface="Times New Roman" panose="02020603050405020304" pitchFamily="18" charset="0"/>
              </a:rPr>
              <a:t>802.11b</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one of a series of wireless technology. 802. 11b support bandwidth 11mbps. The signal in the unregulated frequency spectrum around 2.4 </a:t>
            </a:r>
            <a:r>
              <a:rPr lang="en-US" sz="2000" dirty="0" smtClean="0">
                <a:latin typeface="Times New Roman" panose="02020603050405020304" pitchFamily="18" charset="0"/>
                <a:cs typeface="Times New Roman" panose="02020603050405020304" pitchFamily="18" charset="0"/>
              </a:rPr>
              <a:t>GHz.</a:t>
            </a:r>
          </a:p>
          <a:p>
            <a:pPr marL="285750" indent="-285750" fontAlgn="base">
              <a:buFont typeface="Arial" panose="020B0604020202020204" pitchFamily="34" charset="0"/>
              <a:buChar char="•"/>
            </a:pPr>
            <a:endParaRPr lang="en-US" sz="2000" b="0" i="0" dirty="0">
              <a:solidFill>
                <a:srgbClr val="666666"/>
              </a:solidFill>
              <a:effectLst/>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a:solidFill>
                  <a:srgbClr val="FF0000"/>
                </a:solidFill>
                <a:latin typeface="Times New Roman" panose="02020603050405020304" pitchFamily="18" charset="0"/>
                <a:cs typeface="Times New Roman" panose="02020603050405020304" pitchFamily="18" charset="0"/>
              </a:rPr>
              <a:t>Wi-Fi-802.11g</a:t>
            </a:r>
          </a:p>
          <a:p>
            <a:pPr marL="285750" indent="-285750" fontAlgn="base">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the best technology of 802.11a and 802.11b. The 802.11 b support bandwidth </a:t>
            </a:r>
            <a:r>
              <a:rPr lang="en-US" sz="2000" dirty="0" err="1">
                <a:latin typeface="Times New Roman" panose="02020603050405020304" pitchFamily="18" charset="0"/>
                <a:cs typeface="Times New Roman" panose="02020603050405020304" pitchFamily="18" charset="0"/>
              </a:rPr>
              <a:t>upto</a:t>
            </a:r>
            <a:r>
              <a:rPr lang="en-US" sz="2000" dirty="0">
                <a:latin typeface="Times New Roman" panose="02020603050405020304" pitchFamily="18" charset="0"/>
                <a:cs typeface="Times New Roman" panose="02020603050405020304" pitchFamily="18" charset="0"/>
              </a:rPr>
              <a:t> 54mbps and it use a 2.4 GHz frequency for greater </a:t>
            </a:r>
            <a:r>
              <a:rPr lang="en-US" sz="2000" dirty="0" smtClean="0">
                <a:latin typeface="Times New Roman" panose="02020603050405020304" pitchFamily="18" charset="0"/>
                <a:cs typeface="Times New Roman" panose="02020603050405020304" pitchFamily="18" charset="0"/>
              </a:rPr>
              <a:t>range</a:t>
            </a:r>
          </a:p>
          <a:p>
            <a:pPr marL="285750" indent="-285750" fontAlgn="base">
              <a:buFont typeface="Arial" panose="020B0604020202020204" pitchFamily="34" charset="0"/>
              <a:buChar char="•"/>
            </a:pPr>
            <a:endParaRPr lang="en-US" sz="2000" b="0" i="0" dirty="0">
              <a:solidFill>
                <a:srgbClr val="666666"/>
              </a:solidFill>
              <a:effectLst/>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smtClean="0">
                <a:solidFill>
                  <a:srgbClr val="FF0000"/>
                </a:solidFill>
                <a:latin typeface="Times New Roman" panose="02020603050405020304" pitchFamily="18" charset="0"/>
                <a:cs typeface="Times New Roman" panose="02020603050405020304" pitchFamily="18" charset="0"/>
              </a:rPr>
              <a:t>802.11n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a:t>
            </a:r>
            <a:r>
              <a:rPr lang="en-US" sz="2000" u="sng" dirty="0">
                <a:latin typeface="Times New Roman" panose="02020603050405020304" pitchFamily="18" charset="0"/>
                <a:cs typeface="Times New Roman" panose="02020603050405020304" pitchFamily="18" charset="0"/>
              </a:rPr>
              <a:t>newest WIFI technology</a:t>
            </a:r>
            <a:r>
              <a:rPr lang="en-US" sz="2000" dirty="0">
                <a:latin typeface="Times New Roman" panose="02020603050405020304" pitchFamily="18" charset="0"/>
                <a:cs typeface="Times New Roman" panose="02020603050405020304" pitchFamily="18" charset="0"/>
              </a:rPr>
              <a:t>. It was designed to improve on 802.11g</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amount of bandwidth supported by utilizing multiple wireless signals and antennas instead of one. It supports 100 Mbps bandwidth and increased signal intensity.</a:t>
            </a:r>
            <a:endParaRPr lang="en-US" sz="2000" b="0" i="0" dirty="0">
              <a:solidFill>
                <a:srgbClr val="6666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18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Internet of Things</a:t>
            </a:r>
            <a:endParaRPr lang="en-US" dirty="0"/>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development involves a </a:t>
            </a:r>
            <a:r>
              <a:rPr lang="en-US" dirty="0">
                <a:solidFill>
                  <a:srgbClr val="FF0000"/>
                </a:solidFill>
                <a:latin typeface="Times New Roman" panose="02020603050405020304" pitchFamily="18" charset="0"/>
                <a:cs typeface="Times New Roman" panose="02020603050405020304" pitchFamily="18" charset="0"/>
              </a:rPr>
              <a:t>wide range of technologies, including wireless communication protocols, cloud computing, big data analytics, machine learning, and security technologies</a:t>
            </a:r>
            <a:r>
              <a:rPr lang="en-US" dirty="0" smtClean="0">
                <a:solidFill>
                  <a:srgbClr val="FF0000"/>
                </a:solidFill>
                <a:latin typeface="Times New Roman" panose="02020603050405020304" pitchFamily="18" charset="0"/>
                <a:cs typeface="Times New Roman" panose="02020603050405020304" pitchFamily="18" charset="0"/>
              </a:rPr>
              <a:t>.</a:t>
            </a:r>
          </a:p>
          <a:p>
            <a:pPr algn="just" fontAlgn="base">
              <a:lnSpc>
                <a:spcPct val="150000"/>
              </a:lnSpc>
            </a:pP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can be used to build applications for </a:t>
            </a:r>
            <a:r>
              <a:rPr lang="en-US" dirty="0">
                <a:solidFill>
                  <a:srgbClr val="FF0000"/>
                </a:solidFill>
                <a:latin typeface="Times New Roman" panose="02020603050405020304" pitchFamily="18" charset="0"/>
                <a:cs typeface="Times New Roman" panose="02020603050405020304" pitchFamily="18" charset="0"/>
              </a:rPr>
              <a:t>agriculture, assets tracking, energy sector, safety and security sector, defense, embedded applications, education, waste management, healthcare product, telemedicine, smart city applications, etc.</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3338549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377" y="313765"/>
            <a:ext cx="11483788" cy="6370975"/>
          </a:xfrm>
          <a:prstGeom prst="rect">
            <a:avLst/>
          </a:prstGeom>
        </p:spPr>
        <p:txBody>
          <a:bodyPr wrap="square">
            <a:spAutoFit/>
          </a:bodyPr>
          <a:lstStyle/>
          <a:p>
            <a:pPr fontAlgn="base"/>
            <a:r>
              <a:rPr lang="en-US" sz="2400" b="1" dirty="0">
                <a:solidFill>
                  <a:srgbClr val="000000"/>
                </a:solidFill>
                <a:latin typeface="Arial" panose="020B0604020202020204" pitchFamily="34" charset="0"/>
              </a:rPr>
              <a:t>Limitations of </a:t>
            </a:r>
            <a:r>
              <a:rPr lang="en-US" sz="2400" b="1" dirty="0" err="1">
                <a:solidFill>
                  <a:srgbClr val="000000"/>
                </a:solidFill>
                <a:latin typeface="Arial" panose="020B0604020202020204" pitchFamily="34" charset="0"/>
              </a:rPr>
              <a:t>WiFi</a:t>
            </a:r>
            <a:endParaRPr lang="en-US" sz="2400" b="1" dirty="0">
              <a:solidFill>
                <a:srgbClr val="000000"/>
              </a:solidFill>
              <a:latin typeface="Arial" panose="020B0604020202020204" pitchFamily="34" charset="0"/>
            </a:endParaRPr>
          </a:p>
          <a:p>
            <a:pPr fontAlgn="base"/>
            <a:r>
              <a:rPr lang="en-US" sz="2400" dirty="0">
                <a:latin typeface="Times New Roman" panose="02020603050405020304" pitchFamily="18" charset="0"/>
                <a:cs typeface="Times New Roman" panose="02020603050405020304" pitchFamily="18" charset="0"/>
              </a:rPr>
              <a:t>The limitations of </a:t>
            </a:r>
            <a:r>
              <a:rPr lang="en-US" sz="2400" dirty="0" err="1">
                <a:latin typeface="Times New Roman" panose="02020603050405020304" pitchFamily="18" charset="0"/>
                <a:cs typeface="Times New Roman" panose="02020603050405020304" pitchFamily="18" charset="0"/>
              </a:rPr>
              <a:t>WiFi</a:t>
            </a:r>
            <a:r>
              <a:rPr lang="en-US" sz="2400" dirty="0">
                <a:latin typeface="Times New Roman" panose="02020603050405020304" pitchFamily="18" charset="0"/>
                <a:cs typeface="Times New Roman" panose="02020603050405020304" pitchFamily="18" charset="0"/>
              </a:rPr>
              <a:t> include the following.</a:t>
            </a:r>
          </a:p>
          <a:p>
            <a:pPr marL="285750" indent="-285750" algn="ctr" fontAlgn="base">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Range is limited</a:t>
            </a:r>
          </a:p>
          <a:p>
            <a:pPr marL="285750" indent="-285750" algn="ctr" fontAlgn="base">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Interference from other devices like microwave ovens, telephones, </a:t>
            </a:r>
            <a:r>
              <a:rPr lang="en-US" sz="2400" dirty="0" err="1">
                <a:latin typeface="Times New Roman" panose="02020603050405020304" pitchFamily="18" charset="0"/>
                <a:cs typeface="Times New Roman" panose="02020603050405020304" pitchFamily="18" charset="0"/>
              </a:rPr>
              <a:t>etc</a:t>
            </a:r>
            <a:endParaRPr lang="en-US" sz="2400" dirty="0">
              <a:latin typeface="Times New Roman" panose="02020603050405020304" pitchFamily="18" charset="0"/>
              <a:cs typeface="Times New Roman" panose="02020603050405020304" pitchFamily="18" charset="0"/>
            </a:endParaRPr>
          </a:p>
          <a:p>
            <a:pPr marL="285750" indent="-285750" algn="ctr" fontAlgn="base">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Power consumption is high</a:t>
            </a:r>
          </a:p>
          <a:p>
            <a:pPr marL="285750" indent="-285750" algn="ctr" fontAlgn="base">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Risks of data </a:t>
            </a:r>
            <a:r>
              <a:rPr lang="en-US" sz="2400" dirty="0" smtClean="0">
                <a:latin typeface="Times New Roman" panose="02020603050405020304" pitchFamily="18" charset="0"/>
                <a:cs typeface="Times New Roman" panose="02020603050405020304" pitchFamily="18" charset="0"/>
              </a:rPr>
              <a:t>security.</a:t>
            </a:r>
            <a:endParaRPr lang="en-US" sz="24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sz="2400" dirty="0">
              <a:solidFill>
                <a:srgbClr val="666666"/>
              </a:solidFill>
              <a:latin typeface="Arial" panose="020B0604020202020204" pitchFamily="34" charset="0"/>
            </a:endParaRPr>
          </a:p>
          <a:p>
            <a:pPr fontAlgn="base"/>
            <a:r>
              <a:rPr lang="en-US" sz="2400" b="1" dirty="0"/>
              <a:t>Applications of </a:t>
            </a:r>
            <a:r>
              <a:rPr lang="en-US" sz="2400" b="1" dirty="0" err="1"/>
              <a:t>WiFi</a:t>
            </a:r>
            <a:r>
              <a:rPr lang="en-US" sz="2400" b="1" dirty="0"/>
              <a:t> Technology</a:t>
            </a:r>
          </a:p>
          <a:p>
            <a:pPr fontAlgn="base"/>
            <a:endParaRPr lang="en-US" sz="2400" dirty="0"/>
          </a:p>
          <a:p>
            <a:pPr fontAlgn="base"/>
            <a:r>
              <a:rPr lang="en-US" sz="2400" dirty="0"/>
              <a:t>The applications of </a:t>
            </a:r>
            <a:r>
              <a:rPr lang="en-US" sz="2400" dirty="0" err="1"/>
              <a:t>WiFi</a:t>
            </a:r>
            <a:r>
              <a:rPr lang="en-US" sz="2400" dirty="0"/>
              <a:t> include the following.</a:t>
            </a:r>
          </a:p>
          <a:p>
            <a:pPr marL="285750" indent="-285750" algn="ctr" fontAlgn="base">
              <a:buFont typeface="Wingdings" panose="05000000000000000000" pitchFamily="2" charset="2"/>
              <a:buChar char="Ø"/>
            </a:pPr>
            <a:r>
              <a:rPr lang="en-US" sz="2400" dirty="0"/>
              <a:t>Mobile applications</a:t>
            </a:r>
          </a:p>
          <a:p>
            <a:pPr marL="285750" indent="-285750" algn="ctr" fontAlgn="base">
              <a:buFont typeface="Wingdings" panose="05000000000000000000" pitchFamily="2" charset="2"/>
              <a:buChar char="Ø"/>
            </a:pPr>
            <a:r>
              <a:rPr lang="en-US" sz="2400" dirty="0"/>
              <a:t>Business applications</a:t>
            </a:r>
          </a:p>
          <a:p>
            <a:pPr marL="285750" indent="-285750" algn="ctr" fontAlgn="base">
              <a:buFont typeface="Wingdings" panose="05000000000000000000" pitchFamily="2" charset="2"/>
              <a:buChar char="Ø"/>
            </a:pPr>
            <a:r>
              <a:rPr lang="en-US" sz="2400" dirty="0"/>
              <a:t>Home applications</a:t>
            </a:r>
          </a:p>
          <a:p>
            <a:pPr marL="285750" indent="-285750" algn="ctr" fontAlgn="base">
              <a:buFont typeface="Wingdings" panose="05000000000000000000" pitchFamily="2" charset="2"/>
              <a:buChar char="Ø"/>
            </a:pPr>
            <a:r>
              <a:rPr lang="en-US" sz="2400" dirty="0"/>
              <a:t>Computerized application</a:t>
            </a:r>
          </a:p>
          <a:p>
            <a:pPr marL="285750" indent="-285750" algn="ctr" fontAlgn="base">
              <a:buFont typeface="Wingdings" panose="05000000000000000000" pitchFamily="2" charset="2"/>
              <a:buChar char="Ø"/>
            </a:pPr>
            <a:r>
              <a:rPr lang="en-US" sz="2400" dirty="0"/>
              <a:t>Automotive segment</a:t>
            </a:r>
          </a:p>
          <a:p>
            <a:pPr marL="285750" indent="-285750" algn="ctr" fontAlgn="base">
              <a:buFont typeface="Wingdings" panose="05000000000000000000" pitchFamily="2" charset="2"/>
              <a:buChar char="Ø"/>
            </a:pPr>
            <a:r>
              <a:rPr lang="en-US" sz="2400" dirty="0"/>
              <a:t>Browsing internet</a:t>
            </a:r>
          </a:p>
          <a:p>
            <a:pPr marL="285750" indent="-285750" algn="ctr" fontAlgn="base">
              <a:buFont typeface="Wingdings" panose="05000000000000000000" pitchFamily="2" charset="2"/>
              <a:buChar char="Ø"/>
            </a:pPr>
            <a:r>
              <a:rPr lang="en-US" sz="2400" dirty="0"/>
              <a:t>Video </a:t>
            </a:r>
            <a:r>
              <a:rPr lang="en-US" sz="2400" dirty="0" smtClean="0"/>
              <a:t>conference</a:t>
            </a:r>
            <a:endParaRPr lang="en-US" sz="2400" dirty="0"/>
          </a:p>
        </p:txBody>
      </p:sp>
    </p:spTree>
    <p:extLst>
      <p:ext uri="{BB962C8B-B14F-4D97-AF65-F5344CB8AC3E}">
        <p14:creationId xmlns:p14="http://schemas.microsoft.com/office/powerpoint/2010/main" val="390312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012" y="143435"/>
            <a:ext cx="11609293" cy="6801862"/>
          </a:xfrm>
          <a:prstGeom prst="rect">
            <a:avLst/>
          </a:prstGeom>
        </p:spPr>
        <p:txBody>
          <a:bodyPr wrap="square">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WiMax</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To </a:t>
            </a:r>
            <a:r>
              <a:rPr lang="en-US" sz="2400" dirty="0">
                <a:solidFill>
                  <a:srgbClr val="000000"/>
                </a:solidFill>
                <a:latin typeface="Times New Roman" panose="02020603050405020304" pitchFamily="18" charset="0"/>
                <a:cs typeface="Times New Roman" panose="02020603050405020304" pitchFamily="18" charset="0"/>
              </a:rPr>
              <a:t>overcome the </a:t>
            </a:r>
            <a:r>
              <a:rPr lang="en-US" sz="2400" u="sng" dirty="0">
                <a:solidFill>
                  <a:srgbClr val="000000"/>
                </a:solidFill>
                <a:latin typeface="Times New Roman" panose="02020603050405020304" pitchFamily="18" charset="0"/>
                <a:cs typeface="Times New Roman" panose="02020603050405020304" pitchFamily="18" charset="0"/>
              </a:rPr>
              <a:t>drawback of </a:t>
            </a:r>
            <a:r>
              <a:rPr lang="en-US" sz="2400" b="1" u="sng" dirty="0">
                <a:solidFill>
                  <a:srgbClr val="000000"/>
                </a:solidFill>
                <a:latin typeface="Times New Roman" panose="02020603050405020304" pitchFamily="18" charset="0"/>
                <a:cs typeface="Times New Roman" panose="02020603050405020304" pitchFamily="18" charset="0"/>
              </a:rPr>
              <a:t>Wi-Fi</a:t>
            </a:r>
            <a:r>
              <a:rPr lang="en-US" sz="2400" u="sng" dirty="0">
                <a:solidFill>
                  <a:srgbClr val="000000"/>
                </a:solidFill>
                <a:latin typeface="Times New Roman" panose="02020603050405020304" pitchFamily="18" charset="0"/>
                <a:cs typeface="Times New Roman" panose="02020603050405020304" pitchFamily="18" charset="0"/>
              </a:rPr>
              <a:t> connections</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WiMax</a:t>
            </a:r>
            <a:r>
              <a:rPr lang="en-US" sz="2400" b="1" dirty="0">
                <a:solidFill>
                  <a:srgbClr val="000000"/>
                </a:solidFill>
                <a:latin typeface="Times New Roman" panose="02020603050405020304" pitchFamily="18" charset="0"/>
                <a:cs typeface="Times New Roman" panose="02020603050405020304" pitchFamily="18" charset="0"/>
              </a:rPr>
              <a:t> (Worldwide Interoperability for Microwave Access)</a:t>
            </a:r>
            <a:r>
              <a:rPr lang="en-US" sz="2400" dirty="0">
                <a:solidFill>
                  <a:srgbClr val="000000"/>
                </a:solidFill>
                <a:latin typeface="Times New Roman" panose="02020603050405020304" pitchFamily="18" charset="0"/>
                <a:cs typeface="Times New Roman" panose="02020603050405020304" pitchFamily="18" charset="0"/>
              </a:rPr>
              <a:t> was developed. </a:t>
            </a:r>
            <a:r>
              <a:rPr lang="en-US" sz="2400" dirty="0" err="1">
                <a:solidFill>
                  <a:srgbClr val="000000"/>
                </a:solidFill>
                <a:latin typeface="Times New Roman" panose="02020603050405020304" pitchFamily="18" charset="0"/>
                <a:cs typeface="Times New Roman" panose="02020603050405020304" pitchFamily="18" charset="0"/>
              </a:rPr>
              <a:t>WiMax</a:t>
            </a:r>
            <a:r>
              <a:rPr lang="en-US" sz="2400" dirty="0">
                <a:solidFill>
                  <a:srgbClr val="000000"/>
                </a:solidFill>
                <a:latin typeface="Times New Roman" panose="02020603050405020304" pitchFamily="18" charset="0"/>
                <a:cs typeface="Times New Roman" panose="02020603050405020304" pitchFamily="18" charset="0"/>
              </a:rPr>
              <a:t> is a collection of wireless communication standards based on </a:t>
            </a:r>
            <a:r>
              <a:rPr lang="en-US" sz="2400" b="1" dirty="0">
                <a:solidFill>
                  <a:srgbClr val="000000"/>
                </a:solidFill>
                <a:latin typeface="Times New Roman" panose="02020603050405020304" pitchFamily="18" charset="0"/>
                <a:cs typeface="Times New Roman" panose="02020603050405020304" pitchFamily="18" charset="0"/>
              </a:rPr>
              <a:t>IEEE 802.16</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WiMax</a:t>
            </a:r>
            <a:r>
              <a:rPr lang="en-US" sz="2400" dirty="0">
                <a:solidFill>
                  <a:srgbClr val="000000"/>
                </a:solidFill>
                <a:latin typeface="Times New Roman" panose="02020603050405020304" pitchFamily="18" charset="0"/>
                <a:cs typeface="Times New Roman" panose="02020603050405020304" pitchFamily="18" charset="0"/>
              </a:rPr>
              <a:t> </a:t>
            </a:r>
            <a:r>
              <a:rPr lang="en-US" sz="2400" u="sng" dirty="0">
                <a:solidFill>
                  <a:srgbClr val="000000"/>
                </a:solidFill>
                <a:latin typeface="Times New Roman" panose="02020603050405020304" pitchFamily="18" charset="0"/>
                <a:cs typeface="Times New Roman" panose="02020603050405020304" pitchFamily="18" charset="0"/>
              </a:rPr>
              <a:t>provides</a:t>
            </a:r>
            <a:r>
              <a:rPr lang="en-US" sz="2400" dirty="0">
                <a:solidFill>
                  <a:srgbClr val="000000"/>
                </a:solidFill>
                <a:latin typeface="Times New Roman" panose="02020603050405020304" pitchFamily="18" charset="0"/>
                <a:cs typeface="Times New Roman" panose="02020603050405020304" pitchFamily="18" charset="0"/>
              </a:rPr>
              <a:t> multiple </a:t>
            </a:r>
            <a:r>
              <a:rPr lang="en-US" sz="2400" b="1" dirty="0">
                <a:solidFill>
                  <a:srgbClr val="000000"/>
                </a:solidFill>
                <a:latin typeface="Times New Roman" panose="02020603050405020304" pitchFamily="18" charset="0"/>
                <a:cs typeface="Times New Roman" panose="02020603050405020304" pitchFamily="18" charset="0"/>
              </a:rPr>
              <a:t>physical layer</a:t>
            </a:r>
            <a:r>
              <a:rPr lang="en-US" sz="2400" dirty="0">
                <a:solidFill>
                  <a:srgbClr val="000000"/>
                </a:solidFill>
                <a:latin typeface="Times New Roman" panose="02020603050405020304" pitchFamily="18" charset="0"/>
                <a:cs typeface="Times New Roman" panose="02020603050405020304" pitchFamily="18" charset="0"/>
              </a:rPr>
              <a:t> and </a:t>
            </a:r>
            <a:r>
              <a:rPr lang="en-US" sz="2400" b="1" dirty="0">
                <a:solidFill>
                  <a:srgbClr val="000000"/>
                </a:solidFill>
                <a:latin typeface="Times New Roman" panose="02020603050405020304" pitchFamily="18" charset="0"/>
                <a:cs typeface="Times New Roman" panose="02020603050405020304" pitchFamily="18" charset="0"/>
              </a:rPr>
              <a:t>media access control</a:t>
            </a:r>
            <a:r>
              <a:rPr lang="en-US" sz="2400" dirty="0">
                <a:solidFill>
                  <a:srgbClr val="000000"/>
                </a:solidFill>
                <a:latin typeface="Times New Roman" panose="02020603050405020304" pitchFamily="18" charset="0"/>
                <a:cs typeface="Times New Roman" panose="02020603050405020304" pitchFamily="18" charset="0"/>
              </a:rPr>
              <a:t> (MAC) options.</a:t>
            </a:r>
          </a:p>
          <a:p>
            <a:pPr algn="just"/>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1" dirty="0" err="1">
                <a:solidFill>
                  <a:srgbClr val="000000"/>
                </a:solidFill>
                <a:latin typeface="Times New Roman" panose="02020603050405020304" pitchFamily="18" charset="0"/>
                <a:cs typeface="Times New Roman" panose="02020603050405020304" pitchFamily="18" charset="0"/>
              </a:rPr>
              <a:t>WiMax</a:t>
            </a:r>
            <a:r>
              <a:rPr lang="en-US" sz="2400" b="1" dirty="0">
                <a:solidFill>
                  <a:srgbClr val="000000"/>
                </a:solidFill>
                <a:latin typeface="Times New Roman" panose="02020603050405020304" pitchFamily="18" charset="0"/>
                <a:cs typeface="Times New Roman" panose="02020603050405020304" pitchFamily="18" charset="0"/>
              </a:rPr>
              <a:t> Forum</a:t>
            </a:r>
            <a:r>
              <a:rPr lang="en-US" sz="2400" dirty="0">
                <a:solidFill>
                  <a:srgbClr val="000000"/>
                </a:solidFill>
                <a:latin typeface="Times New Roman" panose="02020603050405020304" pitchFamily="18" charset="0"/>
                <a:cs typeface="Times New Roman" panose="02020603050405020304" pitchFamily="18" charset="0"/>
              </a:rPr>
              <a:t>, established in 2001, is the principal body responsible to ensure conformity and interoperability among various commercial vendors. </a:t>
            </a:r>
            <a:r>
              <a:rPr lang="en-US" sz="2400" u="sng" dirty="0">
                <a:solidFill>
                  <a:srgbClr val="000000"/>
                </a:solidFill>
                <a:latin typeface="Times New Roman" panose="02020603050405020304" pitchFamily="18" charset="0"/>
                <a:cs typeface="Times New Roman" panose="02020603050405020304" pitchFamily="18" charset="0"/>
              </a:rPr>
              <a:t>These are some of the characteristics of </a:t>
            </a:r>
            <a:r>
              <a:rPr lang="en-US" sz="2400" u="sng" dirty="0" err="1">
                <a:solidFill>
                  <a:srgbClr val="000000"/>
                </a:solidFill>
                <a:latin typeface="Times New Roman" panose="02020603050405020304" pitchFamily="18" charset="0"/>
                <a:cs typeface="Times New Roman" panose="02020603050405020304" pitchFamily="18" charset="0"/>
              </a:rPr>
              <a:t>WiMax</a:t>
            </a:r>
            <a:r>
              <a:rPr lang="en-US" sz="2400" u="sng" dirty="0">
                <a:solidFill>
                  <a:srgbClr val="000000"/>
                </a:solidFill>
                <a:latin typeface="Times New Roman" panose="02020603050405020304" pitchFamily="18" charset="0"/>
                <a:cs typeface="Times New Roman" panose="02020603050405020304" pitchFamily="18" charset="0"/>
              </a:rPr>
              <a:t> −</a:t>
            </a:r>
          </a:p>
          <a:p>
            <a:pPr algn="ctr">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Broadband wireless access</a:t>
            </a:r>
          </a:p>
          <a:p>
            <a:pPr algn="ctr">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Range of 6 miles</a:t>
            </a:r>
          </a:p>
          <a:p>
            <a:pPr algn="ctr">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Multilevel encryption available</a:t>
            </a:r>
          </a:p>
          <a:p>
            <a:pPr algn="ctr">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Throughput of 72 </a:t>
            </a:r>
            <a:r>
              <a:rPr lang="en-US" sz="2400" dirty="0" smtClean="0">
                <a:solidFill>
                  <a:srgbClr val="FF0000"/>
                </a:solidFill>
                <a:latin typeface="Times New Roman" panose="02020603050405020304" pitchFamily="18" charset="0"/>
                <a:cs typeface="Times New Roman" panose="02020603050405020304" pitchFamily="18" charset="0"/>
              </a:rPr>
              <a:t>Mbps</a:t>
            </a:r>
          </a:p>
          <a:p>
            <a:pPr algn="just"/>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main components of a </a:t>
            </a:r>
            <a:r>
              <a:rPr lang="en-US" sz="2400" dirty="0" err="1">
                <a:solidFill>
                  <a:srgbClr val="000000"/>
                </a:solidFill>
                <a:latin typeface="Times New Roman" panose="02020603050405020304" pitchFamily="18" charset="0"/>
                <a:cs typeface="Times New Roman" panose="02020603050405020304" pitchFamily="18" charset="0"/>
              </a:rPr>
              <a:t>WiMax</a:t>
            </a:r>
            <a:r>
              <a:rPr lang="en-US" sz="2400" dirty="0">
                <a:solidFill>
                  <a:srgbClr val="000000"/>
                </a:solidFill>
                <a:latin typeface="Times New Roman" panose="02020603050405020304" pitchFamily="18" charset="0"/>
                <a:cs typeface="Times New Roman" panose="02020603050405020304" pitchFamily="18" charset="0"/>
              </a:rPr>
              <a:t> unit are −</a:t>
            </a:r>
          </a:p>
          <a:p>
            <a:pPr algn="just">
              <a:buFont typeface="Arial" panose="020B0604020202020204" pitchFamily="34" charset="0"/>
              <a:buChar char="•"/>
            </a:pPr>
            <a:r>
              <a:rPr lang="en-US" sz="2000" b="1" dirty="0" err="1">
                <a:solidFill>
                  <a:srgbClr val="000000"/>
                </a:solidFill>
                <a:latin typeface="Times New Roman" panose="02020603050405020304" pitchFamily="18" charset="0"/>
                <a:cs typeface="Times New Roman" panose="02020603050405020304" pitchFamily="18" charset="0"/>
              </a:rPr>
              <a:t>WiMax</a:t>
            </a:r>
            <a:r>
              <a:rPr lang="en-US" sz="2000" b="1" dirty="0">
                <a:solidFill>
                  <a:srgbClr val="000000"/>
                </a:solidFill>
                <a:latin typeface="Times New Roman" panose="02020603050405020304" pitchFamily="18" charset="0"/>
                <a:cs typeface="Times New Roman" panose="02020603050405020304" pitchFamily="18" charset="0"/>
              </a:rPr>
              <a:t> Base Station</a:t>
            </a:r>
            <a:r>
              <a:rPr lang="en-US" sz="2000" dirty="0">
                <a:solidFill>
                  <a:srgbClr val="000000"/>
                </a:solidFill>
                <a:latin typeface="Times New Roman" panose="02020603050405020304" pitchFamily="18" charset="0"/>
                <a:cs typeface="Times New Roman" panose="02020603050405020304" pitchFamily="18" charset="0"/>
              </a:rPr>
              <a:t> − It is a tower similar to mobile towers and connected to Internet through high speed wired connection.</a:t>
            </a:r>
          </a:p>
          <a:p>
            <a:pPr algn="just">
              <a:buFont typeface="Arial" panose="020B0604020202020204" pitchFamily="34" charset="0"/>
              <a:buChar char="•"/>
            </a:pPr>
            <a:r>
              <a:rPr lang="en-US" sz="2000" b="1" dirty="0" err="1">
                <a:solidFill>
                  <a:srgbClr val="000000"/>
                </a:solidFill>
                <a:latin typeface="Times New Roman" panose="02020603050405020304" pitchFamily="18" charset="0"/>
                <a:cs typeface="Times New Roman" panose="02020603050405020304" pitchFamily="18" charset="0"/>
              </a:rPr>
              <a:t>WiMax</a:t>
            </a:r>
            <a:r>
              <a:rPr lang="en-US" sz="2000" b="1" dirty="0">
                <a:solidFill>
                  <a:srgbClr val="000000"/>
                </a:solidFill>
                <a:latin typeface="Times New Roman" panose="02020603050405020304" pitchFamily="18" charset="0"/>
                <a:cs typeface="Times New Roman" panose="02020603050405020304" pitchFamily="18" charset="0"/>
              </a:rPr>
              <a:t> Subscriber Unit (SU)</a:t>
            </a:r>
            <a:r>
              <a:rPr lang="en-US" sz="2000" dirty="0">
                <a:solidFill>
                  <a:srgbClr val="000000"/>
                </a:solidFill>
                <a:latin typeface="Times New Roman" panose="02020603050405020304" pitchFamily="18" charset="0"/>
                <a:cs typeface="Times New Roman" panose="02020603050405020304" pitchFamily="18" charset="0"/>
              </a:rPr>
              <a:t> − It is a </a:t>
            </a:r>
            <a:r>
              <a:rPr lang="en-US" sz="2000" dirty="0" err="1">
                <a:solidFill>
                  <a:srgbClr val="000000"/>
                </a:solidFill>
                <a:latin typeface="Times New Roman" panose="02020603050405020304" pitchFamily="18" charset="0"/>
                <a:cs typeface="Times New Roman" panose="02020603050405020304" pitchFamily="18" charset="0"/>
              </a:rPr>
              <a:t>WiMax</a:t>
            </a:r>
            <a:r>
              <a:rPr lang="en-US" sz="2000" dirty="0">
                <a:solidFill>
                  <a:srgbClr val="000000"/>
                </a:solidFill>
                <a:latin typeface="Times New Roman" panose="02020603050405020304" pitchFamily="18" charset="0"/>
                <a:cs typeface="Times New Roman" panose="02020603050405020304" pitchFamily="18" charset="0"/>
              </a:rPr>
              <a:t> version of wireless modem. The only difference is that modem is connected to the Internet through cable connection whereas </a:t>
            </a:r>
            <a:r>
              <a:rPr lang="en-US" sz="2000" dirty="0" err="1">
                <a:solidFill>
                  <a:srgbClr val="000000"/>
                </a:solidFill>
                <a:latin typeface="Times New Roman" panose="02020603050405020304" pitchFamily="18" charset="0"/>
                <a:cs typeface="Times New Roman" panose="02020603050405020304" pitchFamily="18" charset="0"/>
              </a:rPr>
              <a:t>WiMax</a:t>
            </a:r>
            <a:r>
              <a:rPr lang="en-US" sz="2000" dirty="0">
                <a:solidFill>
                  <a:srgbClr val="000000"/>
                </a:solidFill>
                <a:latin typeface="Times New Roman" panose="02020603050405020304" pitchFamily="18" charset="0"/>
                <a:cs typeface="Times New Roman" panose="02020603050405020304" pitchFamily="18" charset="0"/>
              </a:rPr>
              <a:t> SU receives Internet connection wirelessly through microwaves</a:t>
            </a:r>
            <a:r>
              <a:rPr lang="en-US" sz="2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057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LoRa? - everything 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11" y="3476251"/>
            <a:ext cx="9753600"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204" y="521860"/>
            <a:ext cx="11509608" cy="2985433"/>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LoRA</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Because of its long distance, low power consumption, large number of connections and other characteristics, it has been widely used in the field of Internet of Things.</a:t>
            </a:r>
            <a:endParaRPr lang="en-US" sz="2000" b="1" dirty="0" smtClean="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smtClean="0">
                <a:solidFill>
                  <a:srgbClr val="FF0000"/>
                </a:solidFill>
                <a:latin typeface="Times New Roman" panose="02020603050405020304" pitchFamily="18" charset="0"/>
                <a:cs typeface="Times New Roman" panose="02020603050405020304" pitchFamily="18" charset="0"/>
              </a:rPr>
              <a:t>Principle:  It </a:t>
            </a:r>
            <a:r>
              <a:rPr lang="en-US" sz="2000" dirty="0" smtClean="0"/>
              <a:t>is </a:t>
            </a:r>
            <a:r>
              <a:rPr lang="en-US" sz="2000" dirty="0"/>
              <a:t>a spread spectrum modulation technology, and its basic principle is to convert information data into spread spectrum signals for transmission through spread spectrum coding</a:t>
            </a:r>
            <a:r>
              <a:rPr lang="en-US" sz="2000" dirty="0" smtClean="0"/>
              <a:t>.</a:t>
            </a:r>
          </a:p>
          <a:p>
            <a:pPr marL="342900" indent="-342900" algn="just">
              <a:buFont typeface="Arial" panose="020B0604020202020204" pitchFamily="34" charset="0"/>
              <a:buChar char="•"/>
            </a:pPr>
            <a:r>
              <a:rPr lang="en-US" sz="2000" dirty="0"/>
              <a:t>Spread spectrum modulation is a technique for spreading the spectrum of information data by widening the bandwidth of the information </a:t>
            </a:r>
            <a:r>
              <a:rPr lang="en-US" sz="2000" dirty="0" err="1"/>
              <a:t>data,The</a:t>
            </a:r>
            <a:r>
              <a:rPr lang="en-US" sz="2000" dirty="0"/>
              <a:t> resistance of the signal to noise and interference in the transmission process is enhanced.</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262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quot;W&quot;s You Must Know About LoRa Module_Industry dynamics_Blog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53" y="466165"/>
            <a:ext cx="11430000" cy="602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70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953" y="394447"/>
            <a:ext cx="11277599" cy="1200329"/>
          </a:xfrm>
          <a:prstGeom prst="rect">
            <a:avLst/>
          </a:prstGeom>
        </p:spPr>
        <p:txBody>
          <a:bodyPr wrap="square">
            <a:spAutoFit/>
          </a:bodyPr>
          <a:lstStyle/>
          <a:p>
            <a:pPr algn="just"/>
            <a:r>
              <a:rPr lang="en-US" dirty="0"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It consists of </a:t>
            </a:r>
            <a:r>
              <a:rPr lang="en-US" dirty="0" err="1"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LoRa</a:t>
            </a:r>
            <a:r>
              <a:rPr lang="en-US" dirty="0"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 nodes, </a:t>
            </a:r>
            <a:r>
              <a:rPr lang="en-US" dirty="0" err="1"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LoRa</a:t>
            </a:r>
            <a:r>
              <a:rPr lang="en-US" dirty="0"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 gateways, the network server and the application server. In a </a:t>
            </a:r>
            <a:r>
              <a:rPr lang="en-US" dirty="0" err="1"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LoRaWAN</a:t>
            </a:r>
            <a:r>
              <a:rPr lang="en-US" dirty="0" smtClean="0">
                <a:solidFill>
                  <a:srgbClr val="001636"/>
                </a:solidFill>
                <a:latin typeface="Times New Roman" panose="02020603050405020304" pitchFamily="18" charset="0"/>
                <a:ea typeface="Cambria Math" panose="02040503050406030204" pitchFamily="18" charset="0"/>
                <a:cs typeface="Times New Roman" panose="02020603050405020304" pitchFamily="18" charset="0"/>
              </a:rPr>
              <a:t> architecture, the nodes are typically in a star topology with gateways forming a transparent bridge. Communication to end nodes is generally bidirectional, which means the gateway can collect data from the end nodes, but it can also send commands to the end nodes.</a:t>
            </a:r>
            <a:endParaRPr lang="en-IN" dirty="0">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26024" y="2013977"/>
            <a:ext cx="7620000" cy="4067175"/>
          </a:xfrm>
          <a:prstGeom prst="rect">
            <a:avLst/>
          </a:prstGeom>
        </p:spPr>
      </p:pic>
    </p:spTree>
    <p:extLst>
      <p:ext uri="{BB962C8B-B14F-4D97-AF65-F5344CB8AC3E}">
        <p14:creationId xmlns:p14="http://schemas.microsoft.com/office/powerpoint/2010/main" val="1625039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0306" y="433045"/>
            <a:ext cx="11761694" cy="6863417"/>
          </a:xfrm>
          <a:prstGeom prst="rect">
            <a:avLst/>
          </a:prstGeom>
        </p:spPr>
        <p:txBody>
          <a:bodyPr wrap="square">
            <a:spAutoFit/>
          </a:bodyPr>
          <a:lstStyle/>
          <a:p>
            <a:pPr algn="just"/>
            <a:r>
              <a:rPr lang="en-US" sz="2200" b="1" dirty="0" err="1">
                <a:solidFill>
                  <a:srgbClr val="001636"/>
                </a:solidFill>
                <a:latin typeface="Times New Roman" panose="02020603050405020304" pitchFamily="18" charset="0"/>
                <a:cs typeface="Times New Roman" panose="02020603050405020304" pitchFamily="18" charset="0"/>
              </a:rPr>
              <a:t>LoRa</a:t>
            </a:r>
            <a:r>
              <a:rPr lang="en-US" sz="2200" b="1" dirty="0">
                <a:solidFill>
                  <a:srgbClr val="001636"/>
                </a:solidFill>
                <a:latin typeface="Times New Roman" panose="02020603050405020304" pitchFamily="18" charset="0"/>
                <a:cs typeface="Times New Roman" panose="02020603050405020304" pitchFamily="18" charset="0"/>
              </a:rPr>
              <a:t> nodes:</a:t>
            </a:r>
            <a:r>
              <a:rPr lang="en-US" sz="2200" dirty="0">
                <a:solidFill>
                  <a:srgbClr val="001636"/>
                </a:solidFill>
                <a:latin typeface="Times New Roman" panose="02020603050405020304" pitchFamily="18" charset="0"/>
                <a:cs typeface="Times New Roman" panose="02020603050405020304" pitchFamily="18" charset="0"/>
              </a:rPr>
              <a:t> The end nodes are the elements of the </a:t>
            </a:r>
            <a:r>
              <a:rPr lang="en-US" sz="2200" dirty="0" err="1">
                <a:solidFill>
                  <a:srgbClr val="001636"/>
                </a:solidFill>
                <a:latin typeface="Times New Roman" panose="02020603050405020304" pitchFamily="18" charset="0"/>
                <a:cs typeface="Times New Roman" panose="02020603050405020304" pitchFamily="18" charset="0"/>
              </a:rPr>
              <a:t>LoRa</a:t>
            </a:r>
            <a:r>
              <a:rPr lang="en-US" sz="2200" dirty="0">
                <a:solidFill>
                  <a:srgbClr val="001636"/>
                </a:solidFill>
                <a:latin typeface="Times New Roman" panose="02020603050405020304" pitchFamily="18" charset="0"/>
                <a:cs typeface="Times New Roman" panose="02020603050405020304" pitchFamily="18" charset="0"/>
              </a:rPr>
              <a:t> network where the control or sensing is undertaken. They are normally battery-powered and remotely located. End nodes send data to every gateway in their vicinity and they transmit data in periodic not 24×7.</a:t>
            </a:r>
          </a:p>
          <a:p>
            <a:pPr algn="just"/>
            <a:endParaRPr lang="en-US" sz="2200" b="1" smtClean="0">
              <a:solidFill>
                <a:srgbClr val="001636"/>
              </a:solidFill>
              <a:latin typeface="Times New Roman" panose="02020603050405020304" pitchFamily="18" charset="0"/>
              <a:cs typeface="Times New Roman" panose="02020603050405020304" pitchFamily="18" charset="0"/>
            </a:endParaRPr>
          </a:p>
          <a:p>
            <a:pPr algn="just"/>
            <a:r>
              <a:rPr lang="en-US" sz="2200" b="1" smtClean="0">
                <a:solidFill>
                  <a:srgbClr val="001636"/>
                </a:solidFill>
                <a:latin typeface="Times New Roman" panose="02020603050405020304" pitchFamily="18" charset="0"/>
                <a:cs typeface="Times New Roman" panose="02020603050405020304" pitchFamily="18" charset="0"/>
              </a:rPr>
              <a:t>LoRa</a:t>
            </a:r>
            <a:r>
              <a:rPr lang="en-US" sz="2200" b="1" dirty="0" smtClean="0">
                <a:solidFill>
                  <a:srgbClr val="001636"/>
                </a:solidFill>
                <a:latin typeface="Times New Roman" panose="02020603050405020304" pitchFamily="18" charset="0"/>
                <a:cs typeface="Times New Roman" panose="02020603050405020304" pitchFamily="18" charset="0"/>
              </a:rPr>
              <a:t> </a:t>
            </a:r>
            <a:r>
              <a:rPr lang="en-US" sz="2200" b="1" dirty="0">
                <a:solidFill>
                  <a:srgbClr val="001636"/>
                </a:solidFill>
                <a:latin typeface="Times New Roman" panose="02020603050405020304" pitchFamily="18" charset="0"/>
                <a:cs typeface="Times New Roman" panose="02020603050405020304" pitchFamily="18" charset="0"/>
              </a:rPr>
              <a:t>gateway:</a:t>
            </a:r>
            <a:r>
              <a:rPr lang="en-US" sz="2200" dirty="0">
                <a:solidFill>
                  <a:srgbClr val="001636"/>
                </a:solidFill>
                <a:latin typeface="Times New Roman" panose="02020603050405020304" pitchFamily="18" charset="0"/>
                <a:cs typeface="Times New Roman" panose="02020603050405020304" pitchFamily="18" charset="0"/>
              </a:rPr>
              <a:t> The gateway receives the data from the </a:t>
            </a:r>
            <a:r>
              <a:rPr lang="en-US" sz="2200" dirty="0" err="1">
                <a:solidFill>
                  <a:srgbClr val="001636"/>
                </a:solidFill>
                <a:latin typeface="Times New Roman" panose="02020603050405020304" pitchFamily="18" charset="0"/>
                <a:cs typeface="Times New Roman" panose="02020603050405020304" pitchFamily="18" charset="0"/>
              </a:rPr>
              <a:t>LoRa</a:t>
            </a:r>
            <a:r>
              <a:rPr lang="en-US" sz="2200" dirty="0">
                <a:solidFill>
                  <a:srgbClr val="001636"/>
                </a:solidFill>
                <a:latin typeface="Times New Roman" panose="02020603050405020304" pitchFamily="18" charset="0"/>
                <a:cs typeface="Times New Roman" panose="02020603050405020304" pitchFamily="18" charset="0"/>
              </a:rPr>
              <a:t> end nodes and then channels it to a network server. A </a:t>
            </a:r>
            <a:r>
              <a:rPr lang="en-US" sz="2200" dirty="0" err="1">
                <a:solidFill>
                  <a:srgbClr val="001636"/>
                </a:solidFill>
                <a:latin typeface="Times New Roman" panose="02020603050405020304" pitchFamily="18" charset="0"/>
                <a:cs typeface="Times New Roman" panose="02020603050405020304" pitchFamily="18" charset="0"/>
              </a:rPr>
              <a:t>LoRa</a:t>
            </a:r>
            <a:r>
              <a:rPr lang="en-US" sz="2200" dirty="0">
                <a:solidFill>
                  <a:srgbClr val="001636"/>
                </a:solidFill>
                <a:latin typeface="Times New Roman" panose="02020603050405020304" pitchFamily="18" charset="0"/>
                <a:cs typeface="Times New Roman" panose="02020603050405020304" pitchFamily="18" charset="0"/>
              </a:rPr>
              <a:t> gateway usually consists of a </a:t>
            </a:r>
            <a:r>
              <a:rPr lang="en-US" sz="2200" dirty="0" err="1">
                <a:solidFill>
                  <a:srgbClr val="001636"/>
                </a:solidFill>
                <a:latin typeface="Times New Roman" panose="02020603050405020304" pitchFamily="18" charset="0"/>
                <a:cs typeface="Times New Roman" panose="02020603050405020304" pitchFamily="18" charset="0"/>
              </a:rPr>
              <a:t>LoRa</a:t>
            </a:r>
            <a:r>
              <a:rPr lang="en-US" sz="2200" dirty="0">
                <a:solidFill>
                  <a:srgbClr val="001636"/>
                </a:solidFill>
                <a:latin typeface="Times New Roman" panose="02020603050405020304" pitchFamily="18" charset="0"/>
                <a:cs typeface="Times New Roman" panose="02020603050405020304" pitchFamily="18" charset="0"/>
              </a:rPr>
              <a:t> radio module, a microprocessor, and an Internet connectivity medium</a:t>
            </a:r>
            <a:r>
              <a:rPr lang="en-US" sz="2200" dirty="0" smtClean="0">
                <a:solidFill>
                  <a:srgbClr val="001636"/>
                </a:solidFill>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The gateway converts the data received from the </a:t>
            </a:r>
            <a:r>
              <a:rPr lang="en-US" sz="2200" dirty="0" err="1">
                <a:latin typeface="Times New Roman" panose="02020603050405020304" pitchFamily="18" charset="0"/>
                <a:cs typeface="Times New Roman" panose="02020603050405020304" pitchFamily="18" charset="0"/>
              </a:rPr>
              <a:t>LoRa</a:t>
            </a:r>
            <a:r>
              <a:rPr lang="en-US" sz="2200" dirty="0">
                <a:latin typeface="Times New Roman" panose="02020603050405020304" pitchFamily="18" charset="0"/>
                <a:cs typeface="Times New Roman" panose="02020603050405020304" pitchFamily="18" charset="0"/>
              </a:rPr>
              <a:t> nodes into TCP/IP format via the backhaul network (Ethernet, 3G, 4G, </a:t>
            </a:r>
            <a:r>
              <a:rPr lang="en-US" sz="2200" dirty="0" err="1">
                <a:latin typeface="Times New Roman" panose="02020603050405020304" pitchFamily="18" charset="0"/>
                <a:cs typeface="Times New Roman" panose="02020603050405020304" pitchFamily="18" charset="0"/>
              </a:rPr>
              <a:t>WiFi</a:t>
            </a:r>
            <a:r>
              <a:rPr lang="en-US" sz="2200" dirty="0">
                <a:latin typeface="Times New Roman" panose="02020603050405020304" pitchFamily="18" charset="0"/>
                <a:cs typeface="Times New Roman" panose="02020603050405020304" pitchFamily="18" charset="0"/>
              </a:rPr>
              <a:t>, etc.) and sends it to the network server. </a:t>
            </a:r>
            <a:r>
              <a:rPr lang="en-US" sz="2200" dirty="0" err="1">
                <a:latin typeface="Times New Roman" panose="02020603050405020304" pitchFamily="18" charset="0"/>
                <a:cs typeface="Times New Roman" panose="02020603050405020304" pitchFamily="18" charset="0"/>
              </a:rPr>
              <a:t>LoRa</a:t>
            </a:r>
            <a:r>
              <a:rPr lang="en-US" sz="2200" dirty="0">
                <a:latin typeface="Times New Roman" panose="02020603050405020304" pitchFamily="18" charset="0"/>
                <a:cs typeface="Times New Roman" panose="02020603050405020304" pitchFamily="18" charset="0"/>
              </a:rPr>
              <a:t> gateway supports multi-channel, multi-modulation transceivers, and even simultaneous demodulation of signals on the same channel. They do not store any data and act only as packet forwarders to the network server. </a:t>
            </a:r>
            <a:endParaRPr lang="en-US" sz="2200" dirty="0" smtClean="0">
              <a:latin typeface="Times New Roman" panose="02020603050405020304" pitchFamily="18" charset="0"/>
              <a:cs typeface="Times New Roman" panose="02020603050405020304" pitchFamily="18" charset="0"/>
            </a:endParaRPr>
          </a:p>
          <a:p>
            <a:pPr algn="just"/>
            <a:endParaRPr lang="en-US" sz="2200" dirty="0">
              <a:solidFill>
                <a:srgbClr val="001636"/>
              </a:solidFill>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Network </a:t>
            </a:r>
            <a:r>
              <a:rPr lang="en-US" sz="2200" b="1" dirty="0">
                <a:latin typeface="Times New Roman" panose="02020603050405020304" pitchFamily="18" charset="0"/>
                <a:cs typeface="Times New Roman" panose="02020603050405020304" pitchFamily="18" charset="0"/>
              </a:rPr>
              <a:t>Server: </a:t>
            </a:r>
            <a:r>
              <a:rPr lang="en-US" sz="2200" dirty="0">
                <a:latin typeface="Times New Roman" panose="02020603050405020304" pitchFamily="18" charset="0"/>
                <a:cs typeface="Times New Roman" panose="02020603050405020304" pitchFamily="18" charset="0"/>
              </a:rPr>
              <a:t>The network server manages the network. It filters duplicate packets caused by multiple gateways receiving the same data, performs security checks, manages gateway traffic and routing, control adaptive rate, and forwards messages to the application server.</a:t>
            </a:r>
          </a:p>
          <a:p>
            <a:pPr algn="just"/>
            <a:endParaRPr lang="en-US" sz="2200" b="1"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Application </a:t>
            </a:r>
            <a:r>
              <a:rPr lang="en-US" sz="2200" b="1" dirty="0">
                <a:latin typeface="Times New Roman" panose="02020603050405020304" pitchFamily="18" charset="0"/>
                <a:cs typeface="Times New Roman" panose="02020603050405020304" pitchFamily="18" charset="0"/>
              </a:rPr>
              <a:t>Server:</a:t>
            </a:r>
            <a:r>
              <a:rPr lang="en-US" sz="2200" dirty="0">
                <a:latin typeface="Times New Roman" panose="02020603050405020304" pitchFamily="18" charset="0"/>
                <a:cs typeface="Times New Roman" panose="02020603050405020304" pitchFamily="18" charset="0"/>
              </a:rPr>
              <a:t> The application server processes data from the network server, analyzes sensor data, supports functions like status display and real-time alerts, and can optionally send responses back to the end node.</a:t>
            </a:r>
          </a:p>
          <a:p>
            <a:pPr algn="just"/>
            <a:endParaRPr lang="en-US" sz="2200" b="0" i="0" dirty="0">
              <a:solidFill>
                <a:srgbClr val="00163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652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2825" y="259087"/>
            <a:ext cx="5455340" cy="369332"/>
          </a:xfrm>
          <a:prstGeom prst="rect">
            <a:avLst/>
          </a:prstGeom>
        </p:spPr>
        <p:txBody>
          <a:bodyPr wrap="none">
            <a:spAutoFit/>
          </a:bodyPr>
          <a:lstStyle/>
          <a:p>
            <a:r>
              <a:rPr lang="en-US" b="1" dirty="0">
                <a:solidFill>
                  <a:srgbClr val="FF0000"/>
                </a:solidFill>
                <a:latin typeface="Lato"/>
              </a:rPr>
              <a:t>Benefits and disadvantages of </a:t>
            </a:r>
            <a:r>
              <a:rPr lang="en-US" b="1" dirty="0" err="1">
                <a:solidFill>
                  <a:srgbClr val="FF0000"/>
                </a:solidFill>
                <a:latin typeface="Lato"/>
              </a:rPr>
              <a:t>LoRa</a:t>
            </a:r>
            <a:r>
              <a:rPr lang="en-US" b="1" dirty="0">
                <a:solidFill>
                  <a:srgbClr val="FF0000"/>
                </a:solidFill>
                <a:latin typeface="Lato"/>
              </a:rPr>
              <a:t> technology</a:t>
            </a:r>
            <a:endParaRPr lang="en-US" b="1" i="0" dirty="0">
              <a:solidFill>
                <a:srgbClr val="FF0000"/>
              </a:solidFill>
              <a:effectLst/>
              <a:latin typeface="Lato"/>
            </a:endParaRPr>
          </a:p>
        </p:txBody>
      </p:sp>
      <p:sp>
        <p:nvSpPr>
          <p:cNvPr id="5" name="Rectangle 4"/>
          <p:cNvSpPr/>
          <p:nvPr/>
        </p:nvSpPr>
        <p:spPr>
          <a:xfrm>
            <a:off x="367551" y="1271697"/>
            <a:ext cx="11940989" cy="5078313"/>
          </a:xfrm>
          <a:prstGeom prst="rect">
            <a:avLst/>
          </a:prstGeom>
        </p:spPr>
        <p:txBody>
          <a:bodyPr wrap="square">
            <a:spAutoFit/>
          </a:bodyPr>
          <a:lstStyle/>
          <a:p>
            <a:pPr algn="just">
              <a:buFont typeface="Arial" panose="020B0604020202020204" pitchFamily="34" charset="0"/>
              <a:buChar char="•"/>
            </a:pPr>
            <a:r>
              <a:rPr lang="en-US" b="1" dirty="0">
                <a:solidFill>
                  <a:srgbClr val="001636"/>
                </a:solidFill>
                <a:latin typeface="DM Sans"/>
              </a:rPr>
              <a:t>Long range:</a:t>
            </a:r>
            <a:r>
              <a:rPr lang="en-US" dirty="0">
                <a:solidFill>
                  <a:srgbClr val="001636"/>
                </a:solidFill>
                <a:latin typeface="DM Sans"/>
              </a:rPr>
              <a:t> Connects devices up to 15-20 km in rural settings and 2-5 km in urban areas. Permits city-scale coverage, and good penetration of buildings is achieved</a:t>
            </a:r>
            <a:r>
              <a:rPr lang="en-US" dirty="0" smtClean="0">
                <a:solidFill>
                  <a:srgbClr val="001636"/>
                </a:solidFill>
                <a:latin typeface="DM Sans"/>
              </a:rPr>
              <a:t>.</a:t>
            </a:r>
          </a:p>
          <a:p>
            <a:pPr algn="just">
              <a:buFont typeface="Arial" panose="020B0604020202020204" pitchFamily="34" charset="0"/>
              <a:buChar char="•"/>
            </a:pPr>
            <a:endParaRPr lang="en-US" dirty="0">
              <a:solidFill>
                <a:srgbClr val="001636"/>
              </a:solidFill>
              <a:latin typeface="DM Sans"/>
            </a:endParaRPr>
          </a:p>
          <a:p>
            <a:pPr algn="just">
              <a:buFont typeface="Arial" panose="020B0604020202020204" pitchFamily="34" charset="0"/>
              <a:buChar char="•"/>
            </a:pPr>
            <a:r>
              <a:rPr lang="en-US" b="1" dirty="0">
                <a:solidFill>
                  <a:srgbClr val="001636"/>
                </a:solidFill>
                <a:latin typeface="DM Sans"/>
              </a:rPr>
              <a:t>Low power and long lifespan:</a:t>
            </a:r>
            <a:r>
              <a:rPr lang="en-US" dirty="0">
                <a:solidFill>
                  <a:srgbClr val="001636"/>
                </a:solidFill>
                <a:latin typeface="DM Sans"/>
              </a:rPr>
              <a:t> Designed for low power use with prolonged battery life up to 10 years. For example, </a:t>
            </a:r>
            <a:r>
              <a:rPr lang="en-US" dirty="0" err="1">
                <a:solidFill>
                  <a:srgbClr val="001636"/>
                </a:solidFill>
                <a:latin typeface="DM Sans"/>
              </a:rPr>
              <a:t>MOKOSmart</a:t>
            </a:r>
            <a:r>
              <a:rPr lang="en-US" dirty="0">
                <a:solidFill>
                  <a:srgbClr val="001636"/>
                </a:solidFill>
                <a:latin typeface="DM Sans"/>
              </a:rPr>
              <a:t> </a:t>
            </a:r>
            <a:r>
              <a:rPr lang="en-US" dirty="0">
                <a:solidFill>
                  <a:srgbClr val="00BCEB"/>
                </a:solidFill>
                <a:latin typeface="DM Sans"/>
                <a:hlinkClick r:id="rId2"/>
              </a:rPr>
              <a:t>LW009 </a:t>
            </a:r>
            <a:r>
              <a:rPr lang="en-US" dirty="0" err="1">
                <a:solidFill>
                  <a:srgbClr val="00BCEB"/>
                </a:solidFill>
                <a:latin typeface="DM Sans"/>
                <a:hlinkClick r:id="rId2"/>
              </a:rPr>
              <a:t>LoRaWAN</a:t>
            </a:r>
            <a:r>
              <a:rPr lang="en-US" dirty="0">
                <a:solidFill>
                  <a:srgbClr val="00BCEB"/>
                </a:solidFill>
                <a:latin typeface="DM Sans"/>
                <a:hlinkClick r:id="rId2"/>
              </a:rPr>
              <a:t> Parking Sensor</a:t>
            </a:r>
            <a:r>
              <a:rPr lang="en-US" dirty="0">
                <a:solidFill>
                  <a:srgbClr val="001636"/>
                </a:solidFill>
                <a:latin typeface="DM Sans"/>
              </a:rPr>
              <a:t> can operate up to 5 years</a:t>
            </a:r>
            <a:r>
              <a:rPr lang="en-US" dirty="0" smtClean="0">
                <a:solidFill>
                  <a:srgbClr val="001636"/>
                </a:solidFill>
                <a:latin typeface="DM Sans"/>
              </a:rPr>
              <a:t>.</a:t>
            </a:r>
          </a:p>
          <a:p>
            <a:pPr algn="just">
              <a:buFont typeface="Arial" panose="020B0604020202020204" pitchFamily="34" charset="0"/>
              <a:buChar char="•"/>
            </a:pPr>
            <a:endParaRPr lang="en-US" dirty="0">
              <a:solidFill>
                <a:srgbClr val="001636"/>
              </a:solidFill>
              <a:latin typeface="DM Sans"/>
            </a:endParaRPr>
          </a:p>
          <a:p>
            <a:pPr algn="just">
              <a:buFont typeface="Arial" panose="020B0604020202020204" pitchFamily="34" charset="0"/>
              <a:buChar char="•"/>
            </a:pPr>
            <a:r>
              <a:rPr lang="en-US" b="1" dirty="0">
                <a:solidFill>
                  <a:srgbClr val="001636"/>
                </a:solidFill>
                <a:latin typeface="DM Sans"/>
              </a:rPr>
              <a:t>High capacity: </a:t>
            </a:r>
            <a:r>
              <a:rPr lang="en-US" dirty="0">
                <a:solidFill>
                  <a:srgbClr val="001636"/>
                </a:solidFill>
                <a:latin typeface="DM Sans"/>
              </a:rPr>
              <a:t>A single </a:t>
            </a:r>
            <a:r>
              <a:rPr lang="en-US" dirty="0" err="1">
                <a:solidFill>
                  <a:srgbClr val="001636"/>
                </a:solidFill>
                <a:latin typeface="DM Sans"/>
              </a:rPr>
              <a:t>LoRa</a:t>
            </a:r>
            <a:r>
              <a:rPr lang="en-US" dirty="0">
                <a:solidFill>
                  <a:srgbClr val="001636"/>
                </a:solidFill>
                <a:latin typeface="DM Sans"/>
              </a:rPr>
              <a:t> gateway can handle millions of messages from thousands of end nodes</a:t>
            </a:r>
            <a:r>
              <a:rPr lang="en-US" dirty="0" smtClean="0">
                <a:solidFill>
                  <a:srgbClr val="001636"/>
                </a:solidFill>
                <a:latin typeface="DM Sans"/>
              </a:rPr>
              <a:t>.</a:t>
            </a:r>
          </a:p>
          <a:p>
            <a:pPr algn="just">
              <a:buFont typeface="Arial" panose="020B0604020202020204" pitchFamily="34" charset="0"/>
              <a:buChar char="•"/>
            </a:pPr>
            <a:endParaRPr lang="en-US" dirty="0">
              <a:solidFill>
                <a:srgbClr val="001636"/>
              </a:solidFill>
              <a:latin typeface="DM Sans"/>
            </a:endParaRPr>
          </a:p>
          <a:p>
            <a:pPr>
              <a:buFont typeface="Arial" panose="020B0604020202020204" pitchFamily="34" charset="0"/>
              <a:buChar char="•"/>
            </a:pPr>
            <a:r>
              <a:rPr lang="en-US" b="1" dirty="0">
                <a:solidFill>
                  <a:srgbClr val="001636"/>
                </a:solidFill>
                <a:latin typeface="DM Sans"/>
              </a:rPr>
              <a:t>Low cost: </a:t>
            </a:r>
            <a:r>
              <a:rPr lang="en-US" dirty="0">
                <a:solidFill>
                  <a:srgbClr val="001636"/>
                </a:solidFill>
                <a:latin typeface="DM Sans"/>
              </a:rPr>
              <a:t>Low initial infrastructure </a:t>
            </a:r>
            <a:r>
              <a:rPr lang="en-US" dirty="0" smtClean="0">
                <a:solidFill>
                  <a:srgbClr val="001636"/>
                </a:solidFill>
                <a:latin typeface="DM Sans"/>
              </a:rPr>
              <a:t>investment</a:t>
            </a:r>
            <a:endParaRPr lang="en-US" dirty="0">
              <a:solidFill>
                <a:srgbClr val="001636"/>
              </a:solidFill>
              <a:latin typeface="DM Sans"/>
            </a:endParaRPr>
          </a:p>
          <a:p>
            <a:pPr>
              <a:buFont typeface="Arial" panose="020B0604020202020204" pitchFamily="34" charset="0"/>
              <a:buChar char="•"/>
            </a:pPr>
            <a:endParaRPr lang="en-US" b="0" i="0" dirty="0" smtClean="0">
              <a:solidFill>
                <a:srgbClr val="001636"/>
              </a:solidFill>
              <a:effectLst/>
              <a:latin typeface="DM Sans"/>
            </a:endParaRPr>
          </a:p>
          <a:p>
            <a:r>
              <a:rPr lang="en-US" b="1" dirty="0"/>
              <a:t>Disadvantages of </a:t>
            </a:r>
            <a:r>
              <a:rPr lang="en-US" b="1" dirty="0" err="1"/>
              <a:t>LoRa</a:t>
            </a:r>
            <a:r>
              <a:rPr lang="en-US" b="1" dirty="0"/>
              <a:t>:</a:t>
            </a:r>
            <a:endParaRPr lang="en-US" dirty="0"/>
          </a:p>
          <a:p>
            <a:endParaRPr lang="en-US" b="1" dirty="0" smtClean="0"/>
          </a:p>
          <a:p>
            <a:r>
              <a:rPr lang="en-US" b="1" dirty="0" smtClean="0"/>
              <a:t>Low </a:t>
            </a:r>
            <a:r>
              <a:rPr lang="en-US" b="1" dirty="0"/>
              <a:t>transmission speed: </a:t>
            </a:r>
            <a:r>
              <a:rPr lang="en-US" dirty="0" err="1"/>
              <a:t>LoRa</a:t>
            </a:r>
            <a:r>
              <a:rPr lang="en-US" dirty="0"/>
              <a:t> has a relatively narrow bandwidth and its ability to transmit over long distances comes at the cost of lower data rates, making it suitable for sensor networks not high-data applications.</a:t>
            </a:r>
          </a:p>
          <a:p>
            <a:endParaRPr lang="en-US" b="1" dirty="0" smtClean="0"/>
          </a:p>
          <a:p>
            <a:r>
              <a:rPr lang="en-US" b="1" dirty="0" smtClean="0"/>
              <a:t>Limited </a:t>
            </a:r>
            <a:r>
              <a:rPr lang="en-US" b="1" dirty="0"/>
              <a:t>payload: </a:t>
            </a:r>
            <a:r>
              <a:rPr lang="en-US" dirty="0" err="1"/>
              <a:t>LoRa</a:t>
            </a:r>
            <a:r>
              <a:rPr lang="en-US" dirty="0"/>
              <a:t> supports only small data packets, with a maximum data capacity of about 242 bytes per transmission. This makes it less suitable for use cases that need large data transfers.</a:t>
            </a:r>
          </a:p>
          <a:p>
            <a:endParaRPr lang="en-US" b="0" i="0" dirty="0">
              <a:solidFill>
                <a:srgbClr val="001636"/>
              </a:solidFill>
              <a:effectLst/>
              <a:latin typeface="DM Sans"/>
            </a:endParaRPr>
          </a:p>
        </p:txBody>
      </p:sp>
    </p:spTree>
    <p:extLst>
      <p:ext uri="{BB962C8B-B14F-4D97-AF65-F5344CB8AC3E}">
        <p14:creationId xmlns:p14="http://schemas.microsoft.com/office/powerpoint/2010/main" val="46224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5481" y="327570"/>
            <a:ext cx="10803031" cy="6049697"/>
          </a:xfrm>
          <a:prstGeom prst="rect">
            <a:avLst/>
          </a:prstGeom>
        </p:spPr>
      </p:pic>
    </p:spTree>
    <p:extLst>
      <p:ext uri="{BB962C8B-B14F-4D97-AF65-F5344CB8AC3E}">
        <p14:creationId xmlns:p14="http://schemas.microsoft.com/office/powerpoint/2010/main" val="1761306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412" y="2551837"/>
            <a:ext cx="11564470" cy="923330"/>
          </a:xfrm>
          <a:prstGeom prst="rect">
            <a:avLst/>
          </a:prstGeom>
        </p:spPr>
        <p:txBody>
          <a:bodyPr wrap="square">
            <a:spAutoFit/>
          </a:bodyPr>
          <a:lstStyle/>
          <a:p>
            <a:pPr algn="just"/>
            <a:r>
              <a:rPr lang="en-US" dirty="0">
                <a:solidFill>
                  <a:srgbClr val="273239"/>
                </a:solidFill>
                <a:latin typeface="Nunito"/>
              </a:rPr>
              <a:t>Mobile communication enables you to talk to people who are far away from you without having to be connected physically. It becomes possible to transfer audio and multimedia files between mobiles and computers without the need for any physical connection. A cell phone or a mobile phone is one form of mobile communication.</a:t>
            </a:r>
            <a:endParaRPr lang="en-IN" dirty="0"/>
          </a:p>
        </p:txBody>
      </p:sp>
      <p:pic>
        <p:nvPicPr>
          <p:cNvPr id="5" name="Picture 4"/>
          <p:cNvPicPr>
            <a:picLocks noChangeAspect="1"/>
          </p:cNvPicPr>
          <p:nvPr/>
        </p:nvPicPr>
        <p:blipFill>
          <a:blip r:embed="rId2"/>
          <a:stretch>
            <a:fillRect/>
          </a:stretch>
        </p:blipFill>
        <p:spPr>
          <a:xfrm>
            <a:off x="4223145" y="801955"/>
            <a:ext cx="2956816" cy="646232"/>
          </a:xfrm>
          <a:prstGeom prst="rect">
            <a:avLst/>
          </a:prstGeom>
        </p:spPr>
      </p:pic>
    </p:spTree>
    <p:extLst>
      <p:ext uri="{BB962C8B-B14F-4D97-AF65-F5344CB8AC3E}">
        <p14:creationId xmlns:p14="http://schemas.microsoft.com/office/powerpoint/2010/main" val="1438781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705" y="519953"/>
            <a:ext cx="2806987"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3G/4G Technologies</a:t>
            </a:r>
            <a:endParaRPr lang="en-IN"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76824352"/>
              </p:ext>
            </p:extLst>
          </p:nvPr>
        </p:nvGraphicFramePr>
        <p:xfrm>
          <a:off x="2832846" y="981620"/>
          <a:ext cx="6302190" cy="5490894"/>
        </p:xfrm>
        <a:graphic>
          <a:graphicData uri="http://schemas.openxmlformats.org/drawingml/2006/table">
            <a:tbl>
              <a:tblPr/>
              <a:tblGrid>
                <a:gridCol w="2100730"/>
                <a:gridCol w="2100730"/>
                <a:gridCol w="2100730"/>
              </a:tblGrid>
              <a:tr h="267848">
                <a:tc>
                  <a:txBody>
                    <a:bodyPr/>
                    <a:lstStyle/>
                    <a:p>
                      <a:pPr algn="l" fontAlgn="b"/>
                      <a:r>
                        <a:rPr lang="en-IN" sz="1000" b="1">
                          <a:solidFill>
                            <a:srgbClr val="111827"/>
                          </a:solidFill>
                          <a:effectLst/>
                        </a:rPr>
                        <a:t>Specifications</a:t>
                      </a:r>
                    </a:p>
                  </a:txBody>
                  <a:tcPr marL="53065" marR="53065" marT="26533" marB="26533" anchor="b">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
                      <a:r>
                        <a:rPr lang="en-IN" sz="1000" b="1">
                          <a:solidFill>
                            <a:srgbClr val="111827"/>
                          </a:solidFill>
                          <a:effectLst/>
                        </a:rPr>
                        <a:t>3G</a:t>
                      </a:r>
                    </a:p>
                  </a:txBody>
                  <a:tcPr marL="53065" marR="53065" marT="26533" marB="26533" anchor="b">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
                      <a:r>
                        <a:rPr lang="en-IN" sz="1000" b="1">
                          <a:solidFill>
                            <a:srgbClr val="111827"/>
                          </a:solidFill>
                          <a:effectLst/>
                        </a:rPr>
                        <a:t>4G</a:t>
                      </a:r>
                    </a:p>
                  </a:txBody>
                  <a:tcPr marL="53065" marR="53065" marT="26533" marB="26533" anchor="b">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267848">
                <a:tc>
                  <a:txBody>
                    <a:bodyPr/>
                    <a:lstStyle/>
                    <a:p>
                      <a:pPr algn="l" fontAlgn="base"/>
                      <a:r>
                        <a:rPr lang="en-IN" sz="1000">
                          <a:effectLst/>
                        </a:rPr>
                        <a:t>Full form</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Third Generation</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Fourth Generation</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468735">
                <a:tc>
                  <a:txBody>
                    <a:bodyPr/>
                    <a:lstStyle/>
                    <a:p>
                      <a:pPr algn="l" fontAlgn="base"/>
                      <a:r>
                        <a:rPr lang="en-IN" sz="1000">
                          <a:effectLst/>
                        </a:rPr>
                        <a:t>Switching</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Circuit and Packet Switching</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US" sz="1000">
                          <a:effectLst/>
                        </a:rPr>
                        <a:t>All digital with packetized voice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267848">
                <a:tc>
                  <a:txBody>
                    <a:bodyPr/>
                    <a:lstStyle/>
                    <a:p>
                      <a:pPr algn="l" fontAlgn="base"/>
                      <a:r>
                        <a:rPr lang="en-IN" sz="1000">
                          <a:effectLst/>
                        </a:rPr>
                        <a:t>RF Frequency Band</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About 1.8 to 2.5GHz</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About 2-8 GHz</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267848">
                <a:tc>
                  <a:txBody>
                    <a:bodyPr/>
                    <a:lstStyle/>
                    <a:p>
                      <a:pPr algn="l" fontAlgn="base"/>
                      <a:r>
                        <a:rPr lang="en-IN" sz="1000">
                          <a:effectLst/>
                        </a:rPr>
                        <a:t>RF Bandwidth</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5-20 MHz</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100 MHz and more.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468735">
                <a:tc>
                  <a:txBody>
                    <a:bodyPr/>
                    <a:lstStyle/>
                    <a:p>
                      <a:pPr algn="l" fontAlgn="base"/>
                      <a:r>
                        <a:rPr lang="en-IN" sz="1000">
                          <a:effectLst/>
                        </a:rPr>
                        <a:t>Data rate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384 kbps- 2 Mbps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20-100Mbps in mobile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468735">
                <a:tc>
                  <a:txBody>
                    <a:bodyPr/>
                    <a:lstStyle/>
                    <a:p>
                      <a:pPr algn="l" fontAlgn="base"/>
                      <a:r>
                        <a:rPr lang="en-IN" sz="1000">
                          <a:effectLst/>
                        </a:rPr>
                        <a:t>Applications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US" sz="1000">
                          <a:effectLst/>
                        </a:rPr>
                        <a:t>Mainly Voice along with data</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Converged Data and VOIP</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669622">
                <a:tc>
                  <a:txBody>
                    <a:bodyPr/>
                    <a:lstStyle/>
                    <a:p>
                      <a:pPr algn="l" fontAlgn="base"/>
                      <a:r>
                        <a:rPr lang="en-IN" sz="1000">
                          <a:effectLst/>
                        </a:rPr>
                        <a:t>Technologies supported</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EGDE, EGPRS, WCDMA, HSPA, HSPA+, CDMA2000</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Mobile WiMAX, LTE, LTE-Advanced</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669622">
                <a:tc>
                  <a:txBody>
                    <a:bodyPr/>
                    <a:lstStyle/>
                    <a:p>
                      <a:pPr algn="l" fontAlgn="base"/>
                      <a:r>
                        <a:rPr lang="en-IN" sz="1000">
                          <a:effectLst/>
                        </a:rPr>
                        <a:t>Network architecture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Wide area cell based</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US" sz="1000">
                          <a:effectLst/>
                        </a:rPr>
                        <a:t>Integration of wireless LAN and Wide Area Network</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468735">
                <a:tc>
                  <a:txBody>
                    <a:bodyPr/>
                    <a:lstStyle/>
                    <a:p>
                      <a:pPr algn="l" fontAlgn="base"/>
                      <a:r>
                        <a:rPr lang="en-IN" sz="1000">
                          <a:effectLst/>
                        </a:rPr>
                        <a:t>Forward Error Correction</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turbo codes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Concatenated codes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468735">
                <a:tc>
                  <a:txBody>
                    <a:bodyPr/>
                    <a:lstStyle/>
                    <a:p>
                      <a:pPr algn="l" fontAlgn="base"/>
                      <a:r>
                        <a:rPr lang="en-IN" sz="1000">
                          <a:effectLst/>
                        </a:rPr>
                        <a:t>Video Access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US" sz="1000">
                          <a:effectLst/>
                        </a:rPr>
                        <a:t>Provides video access to users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US" sz="1000">
                          <a:effectLst/>
                        </a:rPr>
                        <a:t>Provides HD video access to users</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267848">
                <a:tc>
                  <a:txBody>
                    <a:bodyPr/>
                    <a:lstStyle/>
                    <a:p>
                      <a:pPr algn="l" fontAlgn="base"/>
                      <a:r>
                        <a:rPr lang="en-IN" sz="1000">
                          <a:effectLst/>
                        </a:rPr>
                        <a:t>Virtual presence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Not available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It is possible</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r h="468735">
                <a:tc>
                  <a:txBody>
                    <a:bodyPr/>
                    <a:lstStyle/>
                    <a:p>
                      <a:pPr algn="l" fontAlgn="base"/>
                      <a:r>
                        <a:rPr lang="en-IN" sz="1000">
                          <a:effectLst/>
                        </a:rPr>
                        <a:t>Navigation</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a:effectLst/>
                        </a:rPr>
                        <a:t>Digital navigation provided</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c>
                  <a:txBody>
                    <a:bodyPr/>
                    <a:lstStyle/>
                    <a:p>
                      <a:pPr algn="l" fontAlgn="base"/>
                      <a:r>
                        <a:rPr lang="en-IN" sz="1000" dirty="0">
                          <a:effectLst/>
                        </a:rPr>
                        <a:t>Virtual navigation provided</a:t>
                      </a:r>
                    </a:p>
                  </a:txBody>
                  <a:tcPr marL="53065" marR="53065" marT="26533" marB="26533" anchor="ctr">
                    <a:lnL w="12700" cap="flat" cmpd="sng" algn="ctr">
                      <a:solidFill>
                        <a:srgbClr val="BCBEBF"/>
                      </a:solidFill>
                      <a:prstDash val="solid"/>
                      <a:round/>
                      <a:headEnd type="none" w="med" len="med"/>
                      <a:tailEnd type="none" w="med" len="med"/>
                    </a:lnL>
                    <a:lnR w="12700" cap="flat" cmpd="sng" algn="ctr">
                      <a:solidFill>
                        <a:srgbClr val="BCBEBF"/>
                      </a:solidFill>
                      <a:prstDash val="solid"/>
                      <a:round/>
                      <a:headEnd type="none" w="med" len="med"/>
                      <a:tailEnd type="none" w="med" len="med"/>
                    </a:lnR>
                    <a:lnT w="12700" cap="flat" cmpd="sng" algn="ctr">
                      <a:solidFill>
                        <a:srgbClr val="BCBEBF"/>
                      </a:solidFill>
                      <a:prstDash val="solid"/>
                      <a:round/>
                      <a:headEnd type="none" w="med" len="med"/>
                      <a:tailEnd type="none" w="med" len="med"/>
                    </a:lnT>
                    <a:lnB w="12700" cap="flat" cmpd="sng" algn="ctr">
                      <a:solidFill>
                        <a:srgbClr val="BCBEB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0534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3482" y="1541929"/>
            <a:ext cx="3776996" cy="3785652"/>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Connectivity</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Intelligence and identity</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Scalability</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Dynamic and self adapting</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Architecture</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Safety</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Self configuring</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Automation </a:t>
            </a:r>
            <a:r>
              <a:rPr lang="en-US" sz="2400" smtClean="0">
                <a:latin typeface="Times New Roman" panose="02020603050405020304" pitchFamily="18" charset="0"/>
                <a:cs typeface="Times New Roman" panose="02020603050405020304" pitchFamily="18" charset="0"/>
              </a:rPr>
              <a:t>and control</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74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953" y="474345"/>
            <a:ext cx="11277600" cy="5324535"/>
          </a:xfrm>
          <a:prstGeom prst="rect">
            <a:avLst/>
          </a:prstGeom>
        </p:spPr>
        <p:txBody>
          <a:bodyPr wrap="square">
            <a:spAutoFit/>
          </a:bodyPr>
          <a:lstStyle/>
          <a:p>
            <a:pPr algn="just">
              <a:buFont typeface="Arial" panose="020B0604020202020204" pitchFamily="34" charset="0"/>
              <a:buChar char="•"/>
            </a:pPr>
            <a:r>
              <a:rPr lang="en-US" sz="2000" b="1" dirty="0">
                <a:solidFill>
                  <a:srgbClr val="111827"/>
                </a:solidFill>
                <a:latin typeface="Times New Roman" panose="02020603050405020304" pitchFamily="18" charset="0"/>
                <a:cs typeface="Times New Roman" panose="02020603050405020304" pitchFamily="18" charset="0"/>
              </a:rPr>
              <a:t>Speed:</a:t>
            </a:r>
            <a:r>
              <a:rPr lang="en-US" sz="2000" dirty="0">
                <a:solidFill>
                  <a:srgbClr val="374151"/>
                </a:solidFill>
                <a:latin typeface="Times New Roman" panose="02020603050405020304" pitchFamily="18" charset="0"/>
                <a:cs typeface="Times New Roman" panose="02020603050405020304" pitchFamily="18" charset="0"/>
              </a:rPr>
              <a:t> 4G offers </a:t>
            </a:r>
            <a:r>
              <a:rPr lang="en-US" sz="2000" dirty="0">
                <a:solidFill>
                  <a:srgbClr val="FF0000"/>
                </a:solidFill>
                <a:latin typeface="Times New Roman" panose="02020603050405020304" pitchFamily="18" charset="0"/>
                <a:cs typeface="Times New Roman" panose="02020603050405020304" pitchFamily="18" charset="0"/>
              </a:rPr>
              <a:t>significantly faster data speeds comp</a:t>
            </a:r>
            <a:r>
              <a:rPr lang="en-US" sz="2000" dirty="0">
                <a:solidFill>
                  <a:srgbClr val="374151"/>
                </a:solidFill>
                <a:latin typeface="Times New Roman" panose="02020603050405020304" pitchFamily="18" charset="0"/>
                <a:cs typeface="Times New Roman" panose="02020603050405020304" pitchFamily="18" charset="0"/>
              </a:rPr>
              <a:t>ared to 3G. This makes it ideal for streaming HD video, online gaming, and other data-intensive applications. Think about downloading a large file on your phone – it will be much faster on 4G</a:t>
            </a:r>
            <a:r>
              <a:rPr lang="en-US" sz="2000" dirty="0" smtClean="0">
                <a:solidFill>
                  <a:srgbClr val="37415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000" dirty="0">
              <a:solidFill>
                <a:srgbClr val="37415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rgbClr val="111827"/>
                </a:solidFill>
                <a:latin typeface="Times New Roman" panose="02020603050405020304" pitchFamily="18" charset="0"/>
                <a:cs typeface="Times New Roman" panose="02020603050405020304" pitchFamily="18" charset="0"/>
              </a:rPr>
              <a:t>Technology:</a:t>
            </a:r>
            <a:r>
              <a:rPr lang="en-US" sz="2000" dirty="0">
                <a:solidFill>
                  <a:srgbClr val="374151"/>
                </a:solidFill>
                <a:latin typeface="Times New Roman" panose="02020603050405020304" pitchFamily="18" charset="0"/>
                <a:cs typeface="Times New Roman" panose="02020603050405020304" pitchFamily="18" charset="0"/>
              </a:rPr>
              <a:t> 3G uses a combination of circuit and packet switching, while 4G utilizes an all-digital, packet-switched network. This allows for more efficient data transfer and improved performance</a:t>
            </a:r>
            <a:r>
              <a:rPr lang="en-US" sz="2000" dirty="0" smtClean="0">
                <a:solidFill>
                  <a:srgbClr val="37415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000" dirty="0">
              <a:solidFill>
                <a:srgbClr val="37415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rgbClr val="111827"/>
                </a:solidFill>
                <a:latin typeface="Times New Roman" panose="02020603050405020304" pitchFamily="18" charset="0"/>
                <a:cs typeface="Times New Roman" panose="02020603050405020304" pitchFamily="18" charset="0"/>
              </a:rPr>
              <a:t>Applications:</a:t>
            </a:r>
            <a:r>
              <a:rPr lang="en-US" sz="2000" dirty="0">
                <a:solidFill>
                  <a:srgbClr val="374151"/>
                </a:solidFill>
                <a:latin typeface="Times New Roman" panose="02020603050405020304" pitchFamily="18" charset="0"/>
                <a:cs typeface="Times New Roman" panose="02020603050405020304" pitchFamily="18" charset="0"/>
              </a:rPr>
              <a:t> While 3G focused on voice calls and basic data services, 4G is designed for converged data and VoIP (Voice over Internet Protocol) technologies. This means 4G is better suited for services like video conferencing and online collaboration</a:t>
            </a:r>
            <a:r>
              <a:rPr lang="en-US" sz="2000" dirty="0" smtClean="0">
                <a:solidFill>
                  <a:srgbClr val="37415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000" dirty="0">
              <a:solidFill>
                <a:srgbClr val="37415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rgbClr val="111827"/>
                </a:solidFill>
                <a:latin typeface="Times New Roman" panose="02020603050405020304" pitchFamily="18" charset="0"/>
                <a:cs typeface="Times New Roman" panose="02020603050405020304" pitchFamily="18" charset="0"/>
              </a:rPr>
              <a:t>Video Access:</a:t>
            </a:r>
            <a:r>
              <a:rPr lang="en-US" sz="2000" dirty="0">
                <a:solidFill>
                  <a:srgbClr val="374151"/>
                </a:solidFill>
                <a:latin typeface="Times New Roman" panose="02020603050405020304" pitchFamily="18" charset="0"/>
                <a:cs typeface="Times New Roman" panose="02020603050405020304" pitchFamily="18" charset="0"/>
              </a:rPr>
              <a:t> 4G networks allow for High Definition video access whereas 3G provides standard video access to the users</a:t>
            </a:r>
            <a:r>
              <a:rPr lang="en-US" sz="2000" dirty="0" smtClean="0">
                <a:solidFill>
                  <a:srgbClr val="37415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000" dirty="0">
              <a:solidFill>
                <a:srgbClr val="37415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rgbClr val="111827"/>
                </a:solidFill>
                <a:latin typeface="Times New Roman" panose="02020603050405020304" pitchFamily="18" charset="0"/>
                <a:cs typeface="Times New Roman" panose="02020603050405020304" pitchFamily="18" charset="0"/>
              </a:rPr>
              <a:t>Virtual Presence:</a:t>
            </a:r>
            <a:r>
              <a:rPr lang="en-US" sz="2000" dirty="0">
                <a:solidFill>
                  <a:srgbClr val="374151"/>
                </a:solidFill>
                <a:latin typeface="Times New Roman" panose="02020603050405020304" pitchFamily="18" charset="0"/>
                <a:cs typeface="Times New Roman" panose="02020603050405020304" pitchFamily="18" charset="0"/>
              </a:rPr>
              <a:t> 4G technology makes virtual presence possible, a feature unavailable in 3G networks</a:t>
            </a:r>
            <a:r>
              <a:rPr lang="en-US" sz="2000" dirty="0" smtClean="0">
                <a:solidFill>
                  <a:srgbClr val="37415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000" dirty="0">
              <a:solidFill>
                <a:srgbClr val="37415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rgbClr val="111827"/>
                </a:solidFill>
                <a:latin typeface="Times New Roman" panose="02020603050405020304" pitchFamily="18" charset="0"/>
                <a:cs typeface="Times New Roman" panose="02020603050405020304" pitchFamily="18" charset="0"/>
              </a:rPr>
              <a:t>Bandwidth:</a:t>
            </a:r>
            <a:r>
              <a:rPr lang="en-US" sz="2000" dirty="0">
                <a:solidFill>
                  <a:srgbClr val="374151"/>
                </a:solidFill>
                <a:latin typeface="Times New Roman" panose="02020603050405020304" pitchFamily="18" charset="0"/>
                <a:cs typeface="Times New Roman" panose="02020603050405020304" pitchFamily="18" charset="0"/>
              </a:rPr>
              <a:t> 4G networks support much wider bandwidth than 3G networks</a:t>
            </a:r>
            <a:endParaRPr lang="en-US" sz="2000" b="0" i="0" dirty="0">
              <a:solidFill>
                <a:srgbClr val="37415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836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081" y="300789"/>
            <a:ext cx="11725835" cy="2862322"/>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HTTP (Hypertext Transfer Protocol) </a:t>
            </a:r>
            <a:r>
              <a:rPr lang="en-US" dirty="0">
                <a:latin typeface="Times New Roman" panose="02020603050405020304" pitchFamily="18" charset="0"/>
                <a:cs typeface="Times New Roman" panose="02020603050405020304" pitchFamily="18" charset="0"/>
              </a:rPr>
              <a:t>is a set of rules that govern how information will be transferred between networked devices, specifically </a:t>
            </a:r>
            <a:r>
              <a:rPr lang="en-US" u="sng" dirty="0">
                <a:latin typeface="Times New Roman" panose="02020603050405020304" pitchFamily="18" charset="0"/>
                <a:cs typeface="Times New Roman" panose="02020603050405020304" pitchFamily="18" charset="0"/>
                <a:hlinkClick r:id="rId2"/>
              </a:rPr>
              <a:t>web servers</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hlinkClick r:id="rId3"/>
              </a:rPr>
              <a:t>client</a:t>
            </a:r>
            <a:r>
              <a:rPr lang="en-US" dirty="0">
                <a:latin typeface="Times New Roman" panose="02020603050405020304" pitchFamily="18" charset="0"/>
                <a:cs typeface="Times New Roman" panose="02020603050405020304" pitchFamily="18" charset="0"/>
              </a:rPr>
              <a:t> browsers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t>HTTP is an </a:t>
            </a:r>
            <a:r>
              <a:rPr lang="en-US" u="sng" dirty="0">
                <a:hlinkClick r:id="rId4"/>
              </a:rPr>
              <a:t>application layer</a:t>
            </a:r>
            <a:r>
              <a:rPr lang="en-US" dirty="0"/>
              <a:t> protocol whose older versions (prior to HTTP/3) ran on top of the </a:t>
            </a:r>
            <a:r>
              <a:rPr lang="en-US" u="sng" dirty="0">
                <a:hlinkClick r:id="rId5"/>
              </a:rPr>
              <a:t>TCP/IP</a:t>
            </a:r>
            <a:r>
              <a:rPr lang="en-US" dirty="0"/>
              <a:t> (transmission control protocol/internet protocol) suite of protocols. HTTP, </a:t>
            </a:r>
            <a:r>
              <a:rPr lang="en-US" u="sng" dirty="0">
                <a:hlinkClick r:id="rId6"/>
              </a:rPr>
              <a:t>TCP</a:t>
            </a:r>
            <a:r>
              <a:rPr lang="en-US" dirty="0"/>
              <a:t> and </a:t>
            </a:r>
            <a:r>
              <a:rPr lang="en-US" u="sng" dirty="0">
                <a:hlinkClick r:id="rId7"/>
              </a:rPr>
              <a:t>IP</a:t>
            </a:r>
            <a:r>
              <a:rPr lang="en-US" dirty="0"/>
              <a:t> form the foundation of the modern-day internet</a:t>
            </a:r>
            <a:r>
              <a:rPr lang="en-US" dirty="0" smtClean="0"/>
              <a:t>.</a:t>
            </a:r>
          </a:p>
          <a:p>
            <a:endParaRPr lang="en-US" dirty="0">
              <a:latin typeface="Times New Roman" panose="02020603050405020304" pitchFamily="18" charset="0"/>
              <a:cs typeface="Times New Roman" panose="02020603050405020304" pitchFamily="18" charset="0"/>
            </a:endParaRPr>
          </a:p>
          <a:p>
            <a:r>
              <a:rPr lang="en-US" dirty="0"/>
              <a:t> information requested by the browser may include many kinds of files or resources, such as text, images, sound, video and other multimedia files, all of which are transferred by HTTP over the web and displayed in the user's web browser. HTTP facilitates communications between web browsers and web servers in a standardized way, thus providing the foundation for information exchange on the world wide web.</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55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4463" y="238702"/>
            <a:ext cx="11491274" cy="6278642"/>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Method</a:t>
            </a:r>
            <a:endParaRPr lang="en-US" sz="2400" b="1" dirty="0">
              <a:solidFill>
                <a:srgbClr val="FF0000"/>
              </a:solidFill>
              <a:latin typeface="Times New Roman" panose="02020603050405020304" pitchFamily="18" charset="0"/>
              <a:cs typeface="Times New Roman" panose="02020603050405020304" pitchFamily="18" charset="0"/>
            </a:endParaRPr>
          </a:p>
          <a:p>
            <a:r>
              <a:rPr lang="en-US" dirty="0"/>
              <a:t>Developers often implement RESTful APIs by using the </a:t>
            </a:r>
            <a:r>
              <a:rPr lang="en-US" b="1" dirty="0">
                <a:solidFill>
                  <a:srgbClr val="0070C0"/>
                </a:solidFill>
              </a:rPr>
              <a:t>Hypertext Transfer Protocol (HTTP). </a:t>
            </a:r>
            <a:r>
              <a:rPr lang="en-US" dirty="0"/>
              <a:t>An HTTP method tells the server what it needs to do to the resource. </a:t>
            </a:r>
            <a:r>
              <a:rPr lang="en-US" u="sng" dirty="0"/>
              <a:t>The following are four common HTTP methods</a:t>
            </a:r>
            <a:r>
              <a:rPr lang="en-US" dirty="0"/>
              <a:t>:</a:t>
            </a:r>
          </a:p>
          <a:p>
            <a:endParaRPr lang="en-US" dirty="0"/>
          </a:p>
          <a:p>
            <a:r>
              <a:rPr lang="en-US" dirty="0"/>
              <a:t>Clients use </a:t>
            </a:r>
            <a:r>
              <a:rPr lang="en-US" b="1" dirty="0">
                <a:solidFill>
                  <a:srgbClr val="0070C0"/>
                </a:solidFill>
              </a:rPr>
              <a:t>GET</a:t>
            </a:r>
            <a:r>
              <a:rPr lang="en-US" dirty="0"/>
              <a:t> to access resources that are located at the specified URL on the server. They can cache GET requests and send parameters in the RESTful API request to instruct the server to filter data before sending.</a:t>
            </a:r>
          </a:p>
          <a:p>
            <a:endParaRPr lang="en-US" dirty="0"/>
          </a:p>
          <a:p>
            <a:endParaRPr lang="en-US" dirty="0"/>
          </a:p>
          <a:p>
            <a:r>
              <a:rPr lang="en-US" dirty="0"/>
              <a:t>Clients use </a:t>
            </a:r>
            <a:r>
              <a:rPr lang="en-US" b="1" dirty="0">
                <a:solidFill>
                  <a:srgbClr val="0070C0"/>
                </a:solidFill>
              </a:rPr>
              <a:t>POST</a:t>
            </a:r>
            <a:r>
              <a:rPr lang="en-US" dirty="0"/>
              <a:t> to send data to the server. They include the data representation with the request. Sending the same POST request multiple times has the side effect of creating the same resource multiple times.</a:t>
            </a:r>
          </a:p>
          <a:p>
            <a:endParaRPr lang="en-US" dirty="0"/>
          </a:p>
          <a:p>
            <a:r>
              <a:rPr lang="en-US" dirty="0"/>
              <a:t>Clients use </a:t>
            </a:r>
            <a:r>
              <a:rPr lang="en-US" b="1" dirty="0">
                <a:solidFill>
                  <a:srgbClr val="0070C0"/>
                </a:solidFill>
              </a:rPr>
              <a:t>PUT</a:t>
            </a:r>
            <a:r>
              <a:rPr lang="en-US" dirty="0"/>
              <a:t> to update existing resources on the server. Unlike POST, sending the same PUT request multiple times in a RESTful web service gives the same result.</a:t>
            </a:r>
          </a:p>
          <a:p>
            <a:endParaRPr lang="en-US" dirty="0"/>
          </a:p>
          <a:p>
            <a:r>
              <a:rPr lang="en-US" dirty="0"/>
              <a:t>Clients use the </a:t>
            </a:r>
            <a:r>
              <a:rPr lang="en-US" b="1" dirty="0">
                <a:solidFill>
                  <a:srgbClr val="0070C0"/>
                </a:solidFill>
              </a:rPr>
              <a:t>DELETE</a:t>
            </a:r>
            <a:r>
              <a:rPr lang="en-US" dirty="0"/>
              <a:t> request to remove the resource. A DELETE request can change the server state. However, if the user does not have appropriate authentication, the request fails.</a:t>
            </a:r>
          </a:p>
          <a:p>
            <a:endParaRPr lang="en-US" dirty="0"/>
          </a:p>
          <a:p>
            <a:r>
              <a:rPr lang="en-US" b="1" dirty="0">
                <a:solidFill>
                  <a:srgbClr val="FF0000"/>
                </a:solidFill>
              </a:rPr>
              <a:t>HTTP headers</a:t>
            </a:r>
            <a:r>
              <a:rPr lang="en-US" dirty="0"/>
              <a:t>: Request headers are the metadata exchanged between the client and server. For instance, the request header indicates the format of the request and response, provides information about request status, and so on.</a:t>
            </a:r>
          </a:p>
          <a:p>
            <a:endParaRPr lang="en-US" dirty="0"/>
          </a:p>
          <a:p>
            <a:r>
              <a:rPr lang="en-US" b="1" dirty="0">
                <a:solidFill>
                  <a:srgbClr val="FF0000"/>
                </a:solidFill>
              </a:rPr>
              <a:t>Data: </a:t>
            </a:r>
            <a:r>
              <a:rPr lang="en-US" dirty="0"/>
              <a:t>REST API requests might include data for the POST, PUT, and other HTTP methods to work successfully.</a:t>
            </a:r>
          </a:p>
          <a:p>
            <a:endParaRPr lang="en-US" dirty="0"/>
          </a:p>
        </p:txBody>
      </p:sp>
    </p:spTree>
    <p:extLst>
      <p:ext uri="{BB962C8B-B14F-4D97-AF65-F5344CB8AC3E}">
        <p14:creationId xmlns:p14="http://schemas.microsoft.com/office/powerpoint/2010/main" val="1697635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showing how HTTP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034" y="1127498"/>
            <a:ext cx="5334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96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3246" y="2642261"/>
            <a:ext cx="7444908" cy="3557815"/>
          </a:xfrm>
          <a:prstGeom prst="rect">
            <a:avLst/>
          </a:prstGeom>
        </p:spPr>
      </p:pic>
      <p:sp>
        <p:nvSpPr>
          <p:cNvPr id="5" name="Rectangle 4"/>
          <p:cNvSpPr/>
          <p:nvPr/>
        </p:nvSpPr>
        <p:spPr>
          <a:xfrm>
            <a:off x="98613" y="398494"/>
            <a:ext cx="12021670" cy="1569660"/>
          </a:xfrm>
          <a:prstGeom prst="rect">
            <a:avLst/>
          </a:prstGeom>
        </p:spPr>
        <p:txBody>
          <a:bodyPr wrap="square">
            <a:spAutoFit/>
          </a:bodyPr>
          <a:lstStyle/>
          <a:p>
            <a:r>
              <a:rPr lang="en-IN" sz="2400" b="1" dirty="0">
                <a:solidFill>
                  <a:srgbClr val="FF0000"/>
                </a:solidFill>
                <a:latin typeface="Times New Roman" panose="02020603050405020304" pitchFamily="18" charset="0"/>
                <a:cs typeface="Times New Roman" panose="02020603050405020304" pitchFamily="18" charset="0"/>
              </a:rPr>
              <a:t>Constrained Application </a:t>
            </a:r>
            <a:r>
              <a:rPr lang="en-IN" sz="2400" b="1" dirty="0" smtClean="0">
                <a:solidFill>
                  <a:srgbClr val="FF0000"/>
                </a:solidFill>
                <a:latin typeface="Times New Roman" panose="02020603050405020304" pitchFamily="18" charset="0"/>
                <a:cs typeface="Times New Roman" panose="02020603050405020304" pitchFamily="18" charset="0"/>
              </a:rPr>
              <a:t>Protocol</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b="1" dirty="0" smtClean="0">
              <a:solidFill>
                <a:srgbClr val="FF0000"/>
              </a:solidFill>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Internet Engineering Task Force in the year </a:t>
            </a:r>
            <a:r>
              <a:rPr lang="en-US" sz="2400" dirty="0" smtClean="0">
                <a:latin typeface="Times New Roman" panose="02020603050405020304" pitchFamily="18" charset="0"/>
                <a:cs typeface="Times New Roman" panose="02020603050405020304" pitchFamily="18" charset="0"/>
              </a:rPr>
              <a:t>2014</a:t>
            </a:r>
          </a:p>
          <a:p>
            <a:pPr marL="342900" indent="-342900" algn="ct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created </a:t>
            </a:r>
            <a:r>
              <a:rPr lang="en-US" sz="2400" dirty="0">
                <a:latin typeface="Times New Roman" panose="02020603050405020304" pitchFamily="18" charset="0"/>
                <a:cs typeface="Times New Roman" panose="02020603050405020304" pitchFamily="18" charset="0"/>
              </a:rPr>
              <a:t>for limited devices, like sensors.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489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274" y="315199"/>
            <a:ext cx="11822539" cy="4708981"/>
          </a:xfrm>
          <a:prstGeom prst="rect">
            <a:avLst/>
          </a:prstGeom>
        </p:spPr>
        <p:txBody>
          <a:bodyPr wrap="square">
            <a:spAutoFit/>
          </a:bodyPr>
          <a:lstStyle/>
          <a:p>
            <a:pPr marL="342900" indent="-342900" algn="just">
              <a:buFont typeface="Wingdings" panose="05000000000000000000" pitchFamily="2" charset="2"/>
              <a:buChar char="§"/>
            </a:pPr>
            <a:r>
              <a:rPr lang="en-US" sz="2000" dirty="0" err="1">
                <a:latin typeface="Times New Roman" panose="02020603050405020304" pitchFamily="18" charset="0"/>
                <a:cs typeface="Times New Roman" panose="02020603050405020304" pitchFamily="18" charset="0"/>
              </a:rPr>
              <a:t>CoAP</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allows devices like sensors and actuators to communicate across the Internet of Things</a:t>
            </a:r>
            <a:r>
              <a:rPr lang="en-US" sz="2000" dirty="0">
                <a:latin typeface="Times New Roman" panose="02020603050405020304" pitchFamily="18" charset="0"/>
                <a:cs typeface="Times New Roman" panose="02020603050405020304" pitchFamily="18" charset="0"/>
              </a:rPr>
              <a:t> by acting as a sort of HTTP for limited devices. </a:t>
            </a: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protocol's </a:t>
            </a:r>
            <a:r>
              <a:rPr lang="en-US" sz="2000" u="sng" dirty="0">
                <a:latin typeface="Times New Roman" panose="02020603050405020304" pitchFamily="18" charset="0"/>
                <a:cs typeface="Times New Roman" panose="02020603050405020304" pitchFamily="18" charset="0"/>
              </a:rPr>
              <a:t>low power consumption </a:t>
            </a:r>
            <a:r>
              <a:rPr lang="en-US" sz="2000" dirty="0">
                <a:latin typeface="Times New Roman" panose="02020603050405020304" pitchFamily="18" charset="0"/>
                <a:cs typeface="Times New Roman" panose="02020603050405020304" pitchFamily="18" charset="0"/>
              </a:rPr>
              <a:t>and little network overhead are </a:t>
            </a:r>
            <a:r>
              <a:rPr lang="en-US" sz="2000" dirty="0">
                <a:solidFill>
                  <a:srgbClr val="FF0000"/>
                </a:solidFill>
                <a:latin typeface="Times New Roman" panose="02020603050405020304" pitchFamily="18" charset="0"/>
                <a:cs typeface="Times New Roman" panose="02020603050405020304" pitchFamily="18" charset="0"/>
              </a:rPr>
              <a:t>designed to ensure resilience in situations with limited bandwidth and high congestion.</a:t>
            </a:r>
            <a:r>
              <a:rPr lang="en-US" sz="2000" dirty="0">
                <a:latin typeface="Times New Roman" panose="02020603050405020304" pitchFamily="18" charset="0"/>
                <a:cs typeface="Times New Roman" panose="02020603050405020304" pitchFamily="18" charset="0"/>
              </a:rPr>
              <a:t> </a:t>
            </a:r>
            <a:r>
              <a:rPr lang="en-US" sz="2000" b="1" u="sng" dirty="0" err="1">
                <a:solidFill>
                  <a:srgbClr val="7030A0"/>
                </a:solidFill>
                <a:latin typeface="Times New Roman" panose="02020603050405020304" pitchFamily="18" charset="0"/>
                <a:cs typeface="Times New Roman" panose="02020603050405020304" pitchFamily="18" charset="0"/>
              </a:rPr>
              <a:t>CoAP</a:t>
            </a:r>
            <a:r>
              <a:rPr lang="en-US" sz="2000" b="1" u="sng" dirty="0">
                <a:solidFill>
                  <a:srgbClr val="7030A0"/>
                </a:solidFill>
                <a:latin typeface="Times New Roman" panose="02020603050405020304" pitchFamily="18" charset="0"/>
                <a:cs typeface="Times New Roman" panose="02020603050405020304" pitchFamily="18" charset="0"/>
              </a:rPr>
              <a:t> can function on a network </a:t>
            </a:r>
            <a:r>
              <a:rPr lang="en-US" sz="2000" u="sng" dirty="0">
                <a:latin typeface="Times New Roman" panose="02020603050405020304" pitchFamily="18" charset="0"/>
                <a:cs typeface="Times New Roman" panose="02020603050405020304" pitchFamily="18" charset="0"/>
              </a:rPr>
              <a:t>where TCP-based protocols, like </a:t>
            </a:r>
            <a:r>
              <a:rPr lang="en-US" sz="2000" u="sng" dirty="0">
                <a:solidFill>
                  <a:srgbClr val="7030A0"/>
                </a:solidFill>
                <a:latin typeface="Times New Roman" panose="02020603050405020304" pitchFamily="18" charset="0"/>
                <a:cs typeface="Times New Roman" panose="02020603050405020304" pitchFamily="18" charset="0"/>
              </a:rPr>
              <a:t>MQTT</a:t>
            </a:r>
            <a:r>
              <a:rPr lang="en-US" sz="2000" u="sng" dirty="0">
                <a:latin typeface="Times New Roman" panose="02020603050405020304" pitchFamily="18" charset="0"/>
                <a:cs typeface="Times New Roman" panose="02020603050405020304" pitchFamily="18" charset="0"/>
              </a:rPr>
              <a:t>, are unable to share data and interact efficiently because of high congestion or poor connectivity.</a:t>
            </a:r>
          </a:p>
          <a:p>
            <a:pPr marL="342900" indent="-342900"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Furthermore, </a:t>
            </a:r>
            <a:r>
              <a:rPr lang="en-US" sz="2000" u="sng" dirty="0">
                <a:latin typeface="Times New Roman" panose="02020603050405020304" pitchFamily="18" charset="0"/>
                <a:cs typeface="Times New Roman" panose="02020603050405020304" pitchFamily="18" charset="0"/>
              </a:rPr>
              <a:t>devices working in low signal quality may communicate data </a:t>
            </a:r>
            <a:r>
              <a:rPr lang="en-US" sz="2000" u="sng" dirty="0" smtClean="0">
                <a:latin typeface="Times New Roman" panose="02020603050405020304" pitchFamily="18" charset="0"/>
                <a:cs typeface="Times New Roman" panose="02020603050405020304" pitchFamily="18" charset="0"/>
              </a:rPr>
              <a:t>consistently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an </a:t>
            </a:r>
            <a:r>
              <a:rPr lang="en-US" sz="2000" u="sng" dirty="0">
                <a:latin typeface="Times New Roman" panose="02020603050405020304" pitchFamily="18" charset="0"/>
                <a:cs typeface="Times New Roman" panose="02020603050405020304" pitchFamily="18" charset="0"/>
              </a:rPr>
              <a:t>orbiting satellite can successfully sustain its distant communication</a:t>
            </a:r>
            <a:r>
              <a:rPr lang="en-US" sz="2000" dirty="0">
                <a:latin typeface="Times New Roman" panose="02020603050405020304" pitchFamily="18" charset="0"/>
                <a:cs typeface="Times New Roman" panose="02020603050405020304" pitchFamily="18" charset="0"/>
              </a:rPr>
              <a:t>. Moreover, billion-node networks are supported by </a:t>
            </a:r>
            <a:r>
              <a:rPr lang="en-US" sz="2000" dirty="0" err="1">
                <a:latin typeface="Times New Roman" panose="02020603050405020304" pitchFamily="18" charset="0"/>
                <a:cs typeface="Times New Roman" panose="02020603050405020304" pitchFamily="18" charset="0"/>
              </a:rPr>
              <a:t>CoAPs</a:t>
            </a:r>
            <a:r>
              <a:rPr lang="en-US" sz="2000" dirty="0">
                <a:latin typeface="Times New Roman" panose="02020603050405020304" pitchFamily="18" charset="0"/>
                <a:cs typeface="Times New Roman" panose="02020603050405020304" pitchFamily="18" charset="0"/>
              </a:rPr>
              <a:t>. The DTLS parameters that are used by default are similar to </a:t>
            </a:r>
            <a:r>
              <a:rPr lang="en-US" sz="2000" u="sng" dirty="0">
                <a:latin typeface="Times New Roman" panose="02020603050405020304" pitchFamily="18" charset="0"/>
                <a:cs typeface="Times New Roman" panose="02020603050405020304" pitchFamily="18" charset="0"/>
              </a:rPr>
              <a:t>128 bit RSA keys in terms of security.</a:t>
            </a:r>
          </a:p>
          <a:p>
            <a:pPr marL="342900" indent="-342900"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UDP is the fundamental network protocol used by </a:t>
            </a:r>
            <a:r>
              <a:rPr lang="en-US" sz="2000" dirty="0" err="1" smtClean="0">
                <a:latin typeface="Times New Roman" panose="02020603050405020304" pitchFamily="18" charset="0"/>
                <a:cs typeface="Times New Roman" panose="02020603050405020304" pitchFamily="18" charset="0"/>
              </a:rPr>
              <a:t>CoAP</a:t>
            </a:r>
            <a:r>
              <a:rPr lang="en-US" sz="2000" dirty="0">
                <a:latin typeface="Times New Roman" panose="02020603050405020304" pitchFamily="18" charset="0"/>
                <a:cs typeface="Times New Roman" panose="02020603050405020304" pitchFamily="18" charset="0"/>
              </a:rPr>
              <a:t>. In simple terms, </a:t>
            </a:r>
            <a:r>
              <a:rPr lang="en-US" sz="2000" dirty="0" err="1" smtClean="0">
                <a:latin typeface="Times New Roman" panose="02020603050405020304" pitchFamily="18" charset="0"/>
                <a:cs typeface="Times New Roman" panose="02020603050405020304" pitchFamily="18" charset="0"/>
              </a:rPr>
              <a:t>CoAP</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t>
            </a:r>
            <a:r>
              <a:rPr lang="en-US" sz="2000" u="sng" dirty="0">
                <a:latin typeface="Times New Roman" panose="02020603050405020304" pitchFamily="18" charset="0"/>
                <a:cs typeface="Times New Roman" panose="02020603050405020304" pitchFamily="18" charset="0"/>
              </a:rPr>
              <a:t>a </a:t>
            </a:r>
            <a:r>
              <a:rPr lang="en-US" sz="2000" b="1" u="sng" dirty="0">
                <a:solidFill>
                  <a:srgbClr val="7030A0"/>
                </a:solidFill>
                <a:latin typeface="Times New Roman" panose="02020603050405020304" pitchFamily="18" charset="0"/>
                <a:cs typeface="Times New Roman" panose="02020603050405020304" pitchFamily="18" charset="0"/>
              </a:rPr>
              <a:t>client-server Internet of Things protocol</a:t>
            </a:r>
            <a:r>
              <a:rPr lang="en-US" sz="2000" dirty="0">
                <a:solidFill>
                  <a:srgbClr val="7030A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like HTTP, in which a </a:t>
            </a:r>
            <a:r>
              <a:rPr lang="en-US" sz="2000" u="sng" dirty="0">
                <a:solidFill>
                  <a:srgbClr val="FF0000"/>
                </a:solidFill>
                <a:latin typeface="Times New Roman" panose="02020603050405020304" pitchFamily="18" charset="0"/>
                <a:cs typeface="Times New Roman" panose="02020603050405020304" pitchFamily="18" charset="0"/>
              </a:rPr>
              <a:t>request is made by the client </a:t>
            </a:r>
            <a:r>
              <a:rPr lang="en-US" sz="2000" dirty="0">
                <a:latin typeface="Times New Roman" panose="02020603050405020304" pitchFamily="18" charset="0"/>
                <a:cs typeface="Times New Roman" panose="02020603050405020304" pitchFamily="18" charset="0"/>
              </a:rPr>
              <a:t>and a </a:t>
            </a:r>
            <a:r>
              <a:rPr lang="en-US" sz="2000" u="sng" dirty="0">
                <a:solidFill>
                  <a:srgbClr val="FF0000"/>
                </a:solidFill>
                <a:latin typeface="Times New Roman" panose="02020603050405020304" pitchFamily="18" charset="0"/>
                <a:cs typeface="Times New Roman" panose="02020603050405020304" pitchFamily="18" charset="0"/>
              </a:rPr>
              <a:t>response is sent by the server</a:t>
            </a:r>
            <a:r>
              <a:rPr lang="en-US" sz="2000" dirty="0">
                <a:latin typeface="Times New Roman" panose="02020603050405020304" pitchFamily="18" charset="0"/>
                <a:cs typeface="Times New Roman" panose="02020603050405020304" pitchFamily="18" charset="0"/>
              </a:rPr>
              <a:t>. HTTP and </a:t>
            </a:r>
            <a:r>
              <a:rPr lang="en-US" sz="2000" dirty="0" err="1" smtClean="0">
                <a:latin typeface="Times New Roman" panose="02020603050405020304" pitchFamily="18" charset="0"/>
                <a:cs typeface="Times New Roman" panose="02020603050405020304" pitchFamily="18" charset="0"/>
              </a:rPr>
              <a:t>CoAP</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both use the same techniques.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761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89405" y="1716271"/>
            <a:ext cx="5124450" cy="3810000"/>
          </a:xfrm>
          <a:prstGeom prst="rect">
            <a:avLst/>
          </a:prstGeom>
        </p:spPr>
      </p:pic>
      <p:sp>
        <p:nvSpPr>
          <p:cNvPr id="6" name="Rectangle 5"/>
          <p:cNvSpPr/>
          <p:nvPr/>
        </p:nvSpPr>
        <p:spPr>
          <a:xfrm>
            <a:off x="0" y="211142"/>
            <a:ext cx="12021671" cy="1200329"/>
          </a:xfrm>
          <a:prstGeom prst="rect">
            <a:avLst/>
          </a:prstGeom>
        </p:spPr>
        <p:txBody>
          <a:bodyPr wrap="squar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Software defined network </a:t>
            </a:r>
            <a:r>
              <a:rPr lang="en-US" sz="2400" dirty="0" smtClean="0">
                <a:solidFill>
                  <a:srgbClr val="273239"/>
                </a:solidFill>
                <a:latin typeface="Times New Roman" panose="02020603050405020304" pitchFamily="18" charset="0"/>
                <a:cs typeface="Times New Roman" panose="02020603050405020304" pitchFamily="18" charset="0"/>
              </a:rPr>
              <a:t>is </a:t>
            </a:r>
            <a:r>
              <a:rPr lang="en-US" sz="2400" dirty="0">
                <a:solidFill>
                  <a:srgbClr val="273239"/>
                </a:solidFill>
                <a:latin typeface="Times New Roman" panose="02020603050405020304" pitchFamily="18" charset="0"/>
                <a:cs typeface="Times New Roman" panose="02020603050405020304" pitchFamily="18" charset="0"/>
              </a:rPr>
              <a:t>a </a:t>
            </a:r>
            <a:r>
              <a:rPr lang="en-US" sz="2400" u="sng" dirty="0">
                <a:solidFill>
                  <a:srgbClr val="273239"/>
                </a:solidFill>
                <a:latin typeface="Times New Roman" panose="02020603050405020304" pitchFamily="18" charset="0"/>
                <a:cs typeface="Times New Roman" panose="02020603050405020304" pitchFamily="18" charset="0"/>
              </a:rPr>
              <a:t>network management approach </a:t>
            </a:r>
            <a:r>
              <a:rPr lang="en-US" sz="2400" dirty="0">
                <a:solidFill>
                  <a:srgbClr val="273239"/>
                </a:solidFill>
                <a:latin typeface="Times New Roman" panose="02020603050405020304" pitchFamily="18" charset="0"/>
                <a:cs typeface="Times New Roman" panose="02020603050405020304" pitchFamily="18" charset="0"/>
              </a:rPr>
              <a:t>that utilizes software-based controllers to dynamically and centrally control network behavior, enhancing flexibility, performance, and monitoring capabilities.</a:t>
            </a:r>
            <a:endParaRPr lang="en-IN"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39270" y="2030131"/>
            <a:ext cx="5441577" cy="4431983"/>
          </a:xfrm>
          <a:prstGeom prst="rect">
            <a:avLst/>
          </a:prstGeom>
          <a:noFill/>
        </p:spPr>
        <p:txBody>
          <a:bodyPr wrap="square" rtlCol="0">
            <a:spAutoFit/>
          </a:bodyPr>
          <a:lstStyle/>
          <a:p>
            <a:pPr marL="342900" indent="-342900" fontAlgn="base">
              <a:buFont typeface="+mj-lt"/>
              <a:buAutoNum type="arabicPeriod"/>
            </a:pPr>
            <a:r>
              <a:rPr lang="en-US" sz="2200" dirty="0" smtClean="0"/>
              <a:t>It </a:t>
            </a:r>
            <a:r>
              <a:rPr lang="en-US" sz="2200" dirty="0"/>
              <a:t>separates the control plane (decision-making) from the data plane (packet forwarding).</a:t>
            </a:r>
          </a:p>
          <a:p>
            <a:pPr marL="342900" indent="-342900" fontAlgn="base">
              <a:buFont typeface="+mj-lt"/>
              <a:buAutoNum type="arabicPeriod"/>
            </a:pPr>
            <a:r>
              <a:rPr lang="en-US" sz="2200" dirty="0"/>
              <a:t>Network intelligence is centralized in an SDN controller instead of being distributed across devices.</a:t>
            </a:r>
          </a:p>
          <a:p>
            <a:pPr marL="342900" indent="-342900" fontAlgn="base">
              <a:buFont typeface="+mj-lt"/>
              <a:buAutoNum type="arabicPeriod"/>
            </a:pPr>
            <a:r>
              <a:rPr lang="en-US" sz="2200" dirty="0"/>
              <a:t>Network devices like switches become simple forwarding elements that follow controller instructions.</a:t>
            </a:r>
          </a:p>
          <a:p>
            <a:pPr marL="342900" indent="-342900" fontAlgn="base">
              <a:buFont typeface="+mj-lt"/>
              <a:buAutoNum type="arabicPeriod"/>
            </a:pPr>
            <a:r>
              <a:rPr lang="en-US" sz="2200" dirty="0"/>
              <a:t>It enables programmability and automation, making networks easier to manage and adapt.</a:t>
            </a:r>
          </a:p>
          <a:p>
            <a:endParaRPr lang="en-IN" dirty="0"/>
          </a:p>
        </p:txBody>
      </p:sp>
    </p:spTree>
    <p:extLst>
      <p:ext uri="{BB962C8B-B14F-4D97-AF65-F5344CB8AC3E}">
        <p14:creationId xmlns:p14="http://schemas.microsoft.com/office/powerpoint/2010/main" val="1032636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4689" y="1851306"/>
            <a:ext cx="4695825" cy="3810000"/>
          </a:xfrm>
          <a:prstGeom prst="rect">
            <a:avLst/>
          </a:prstGeom>
        </p:spPr>
      </p:pic>
      <p:sp>
        <p:nvSpPr>
          <p:cNvPr id="6" name="Rectangle 5"/>
          <p:cNvSpPr/>
          <p:nvPr/>
        </p:nvSpPr>
        <p:spPr>
          <a:xfrm>
            <a:off x="394448" y="340676"/>
            <a:ext cx="11555505" cy="830997"/>
          </a:xfrm>
          <a:prstGeom prst="rect">
            <a:avLst/>
          </a:prstGeom>
        </p:spPr>
        <p:txBody>
          <a:bodyPr wrap="square">
            <a:spAutoFit/>
          </a:bodyPr>
          <a:lstStyle/>
          <a:p>
            <a:pPr algn="just"/>
            <a:r>
              <a:rPr lang="en-US" sz="2400" dirty="0" smtClean="0">
                <a:solidFill>
                  <a:srgbClr val="273239"/>
                </a:solidFill>
                <a:latin typeface="Times New Roman" panose="02020603050405020304" pitchFamily="18" charset="0"/>
                <a:ea typeface="Microsoft YaHei UI Light" panose="020B0502040204020203" pitchFamily="34" charset="-122"/>
                <a:cs typeface="Times New Roman" panose="02020603050405020304" pitchFamily="18" charset="0"/>
              </a:rPr>
              <a:t>Organized </a:t>
            </a:r>
            <a:r>
              <a:rPr lang="en-US" sz="2400" dirty="0">
                <a:solidFill>
                  <a:srgbClr val="273239"/>
                </a:solidFill>
                <a:latin typeface="Times New Roman" panose="02020603050405020304" pitchFamily="18" charset="0"/>
                <a:ea typeface="Microsoft YaHei UI Light" panose="020B0502040204020203" pitchFamily="34" charset="-122"/>
                <a:cs typeface="Times New Roman" panose="02020603050405020304" pitchFamily="18" charset="0"/>
              </a:rPr>
              <a:t>into three logical layers, each with a specific role. This layered design simplifies network management and enables centralized control.</a:t>
            </a:r>
            <a:endParaRPr lang="en-IN" sz="2400" dirty="0">
              <a:latin typeface="Times New Roman" panose="02020603050405020304" pitchFamily="18" charset="0"/>
              <a:ea typeface="Microsoft YaHei UI Light" panose="020B0502040204020203" pitchFamily="34" charset="-122"/>
              <a:cs typeface="Times New Roman" panose="02020603050405020304" pitchFamily="18" charset="0"/>
            </a:endParaRPr>
          </a:p>
        </p:txBody>
      </p:sp>
      <p:sp>
        <p:nvSpPr>
          <p:cNvPr id="2" name="Rectangle 1"/>
          <p:cNvSpPr/>
          <p:nvPr/>
        </p:nvSpPr>
        <p:spPr>
          <a:xfrm>
            <a:off x="5710518" y="1378873"/>
            <a:ext cx="6096000" cy="5509200"/>
          </a:xfrm>
          <a:prstGeom prst="rect">
            <a:avLst/>
          </a:prstGeom>
        </p:spPr>
        <p:txBody>
          <a:bodyPr>
            <a:spAutoFit/>
          </a:bodyPr>
          <a:lstStyle/>
          <a:p>
            <a:pPr fontAlgn="base"/>
            <a:r>
              <a:rPr lang="en-US" sz="2200" b="1" dirty="0">
                <a:solidFill>
                  <a:srgbClr val="273239"/>
                </a:solidFill>
                <a:latin typeface="Times New Roman" panose="02020603050405020304" pitchFamily="18" charset="0"/>
                <a:cs typeface="Times New Roman" panose="02020603050405020304" pitchFamily="18" charset="0"/>
              </a:rPr>
              <a:t>Application </a:t>
            </a:r>
            <a:r>
              <a:rPr lang="en-US" sz="2200" b="1" dirty="0" smtClean="0">
                <a:solidFill>
                  <a:srgbClr val="273239"/>
                </a:solidFill>
                <a:latin typeface="Times New Roman" panose="02020603050405020304" pitchFamily="18" charset="0"/>
                <a:cs typeface="Times New Roman" panose="02020603050405020304" pitchFamily="18" charset="0"/>
              </a:rPr>
              <a:t>Layer</a:t>
            </a:r>
          </a:p>
          <a:p>
            <a:pPr fontAlgn="base"/>
            <a:endParaRPr lang="en-US" sz="2200" b="1" dirty="0">
              <a:solidFill>
                <a:srgbClr val="273239"/>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Contains network applications such as traffic management, security, and monitoring tools.</a:t>
            </a:r>
          </a:p>
          <a:p>
            <a:pPr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Allows administrators to define network policies and requirements.</a:t>
            </a:r>
          </a:p>
          <a:p>
            <a:pPr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Communicates with the SDN controller through northbound APIs</a:t>
            </a:r>
            <a:r>
              <a:rPr lang="en-US" sz="2200" dirty="0" smtClean="0">
                <a:solidFill>
                  <a:srgbClr val="273239"/>
                </a:solidFill>
                <a:latin typeface="Times New Roman" panose="02020603050405020304" pitchFamily="18" charset="0"/>
                <a:cs typeface="Times New Roman" panose="02020603050405020304" pitchFamily="18" charset="0"/>
              </a:rPr>
              <a:t>.</a:t>
            </a:r>
          </a:p>
          <a:p>
            <a:pPr fontAlgn="base">
              <a:buFont typeface="Arial" panose="020B0604020202020204" pitchFamily="34" charset="0"/>
              <a:buChar char="•"/>
            </a:pPr>
            <a:endParaRPr lang="en-US" sz="2200" dirty="0">
              <a:solidFill>
                <a:srgbClr val="273239"/>
              </a:solidFill>
              <a:latin typeface="Times New Roman" panose="02020603050405020304" pitchFamily="18" charset="0"/>
              <a:cs typeface="Times New Roman" panose="02020603050405020304" pitchFamily="18" charset="0"/>
            </a:endParaRPr>
          </a:p>
          <a:p>
            <a:pPr fontAlgn="base"/>
            <a:r>
              <a:rPr lang="en-US" sz="2200" b="1" dirty="0">
                <a:solidFill>
                  <a:srgbClr val="273239"/>
                </a:solidFill>
                <a:latin typeface="Times New Roman" panose="02020603050405020304" pitchFamily="18" charset="0"/>
                <a:cs typeface="Times New Roman" panose="02020603050405020304" pitchFamily="18" charset="0"/>
              </a:rPr>
              <a:t>2. Control Layer</a:t>
            </a:r>
          </a:p>
          <a:p>
            <a:pPr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Hosts the SDN controller, which acts as the brain of the network.</a:t>
            </a:r>
          </a:p>
          <a:p>
            <a:pPr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Translates application requirements into forwarding rules.</a:t>
            </a:r>
          </a:p>
          <a:p>
            <a:pPr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Maintains a global view of the network and makes routing decisions</a:t>
            </a:r>
            <a:r>
              <a:rPr lang="en-US" sz="2200" dirty="0" smtClean="0">
                <a:solidFill>
                  <a:srgbClr val="273239"/>
                </a:solidFill>
                <a:latin typeface="Times New Roman" panose="02020603050405020304" pitchFamily="18" charset="0"/>
                <a:cs typeface="Times New Roman" panose="02020603050405020304" pitchFamily="18" charset="0"/>
              </a:rPr>
              <a:t>.</a:t>
            </a:r>
            <a:endParaRPr lang="en-US" sz="2200" dirty="0">
              <a:solidFill>
                <a:srgbClr val="27323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033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164" y="574665"/>
            <a:ext cx="10103223" cy="1785104"/>
          </a:xfrm>
          <a:prstGeom prst="rect">
            <a:avLst/>
          </a:prstGeom>
        </p:spPr>
        <p:txBody>
          <a:bodyPr wrap="square">
            <a:spAutoFit/>
          </a:bodyPr>
          <a:lstStyle/>
          <a:p>
            <a:pPr fontAlgn="base"/>
            <a:r>
              <a:rPr lang="en-US" sz="2200" b="1" smtClean="0">
                <a:solidFill>
                  <a:srgbClr val="273239"/>
                </a:solidFill>
                <a:latin typeface="Times New Roman" panose="02020603050405020304" pitchFamily="18" charset="0"/>
                <a:cs typeface="Times New Roman" panose="02020603050405020304" pitchFamily="18" charset="0"/>
              </a:rPr>
              <a:t>3. Infrastructure Layer (Data Plane)</a:t>
            </a:r>
          </a:p>
          <a:p>
            <a:pPr fontAlgn="base"/>
            <a:endParaRPr lang="en-US" sz="2200" b="1" smtClean="0">
              <a:solidFill>
                <a:srgbClr val="273239"/>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200" smtClean="0">
                <a:solidFill>
                  <a:srgbClr val="273239"/>
                </a:solidFill>
                <a:latin typeface="Times New Roman" panose="02020603050405020304" pitchFamily="18" charset="0"/>
                <a:cs typeface="Times New Roman" panose="02020603050405020304" pitchFamily="18" charset="0"/>
              </a:rPr>
              <a:t>Consists of physical or virtual switches and routers.</a:t>
            </a:r>
          </a:p>
          <a:p>
            <a:pPr fontAlgn="base">
              <a:buFont typeface="Arial" panose="020B0604020202020204" pitchFamily="34" charset="0"/>
              <a:buChar char="•"/>
            </a:pPr>
            <a:r>
              <a:rPr lang="en-US" sz="2200" smtClean="0">
                <a:solidFill>
                  <a:srgbClr val="273239"/>
                </a:solidFill>
                <a:latin typeface="Times New Roman" panose="02020603050405020304" pitchFamily="18" charset="0"/>
                <a:cs typeface="Times New Roman" panose="02020603050405020304" pitchFamily="18" charset="0"/>
              </a:rPr>
              <a:t>Forwards packets based on rules received from the controller.</a:t>
            </a:r>
          </a:p>
          <a:p>
            <a:pPr fontAlgn="base">
              <a:buFont typeface="Arial" panose="020B0604020202020204" pitchFamily="34" charset="0"/>
              <a:buChar char="•"/>
            </a:pPr>
            <a:r>
              <a:rPr lang="en-US" sz="2200" smtClean="0">
                <a:solidFill>
                  <a:srgbClr val="273239"/>
                </a:solidFill>
                <a:latin typeface="Times New Roman" panose="02020603050405020304" pitchFamily="18" charset="0"/>
                <a:cs typeface="Times New Roman" panose="02020603050405020304" pitchFamily="18" charset="0"/>
              </a:rPr>
              <a:t>Does not make independent decisions, ensuring simple and efficient forwarding.</a:t>
            </a:r>
            <a:endParaRPr lang="en-US" sz="2200" dirty="0">
              <a:solidFill>
                <a:srgbClr val="273239"/>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2021" y="2832971"/>
            <a:ext cx="11214847" cy="3816429"/>
          </a:xfrm>
          <a:prstGeom prst="rect">
            <a:avLst/>
          </a:prstGeom>
        </p:spPr>
        <p:txBody>
          <a:bodyPr wrap="square">
            <a:spAutoFit/>
          </a:bodyPr>
          <a:lstStyle/>
          <a:p>
            <a:pPr algn="just" fontAlgn="base"/>
            <a:r>
              <a:rPr lang="en-US" sz="2200" b="1" dirty="0" smtClean="0">
                <a:solidFill>
                  <a:srgbClr val="273239"/>
                </a:solidFill>
                <a:latin typeface="Times New Roman" panose="02020603050405020304" pitchFamily="18" charset="0"/>
                <a:cs typeface="Times New Roman" panose="02020603050405020304" pitchFamily="18" charset="0"/>
              </a:rPr>
              <a:t>1</a:t>
            </a:r>
            <a:r>
              <a:rPr lang="en-US" sz="2200" b="1" dirty="0">
                <a:solidFill>
                  <a:srgbClr val="273239"/>
                </a:solidFill>
                <a:latin typeface="Times New Roman" panose="02020603050405020304" pitchFamily="18" charset="0"/>
                <a:cs typeface="Times New Roman" panose="02020603050405020304" pitchFamily="18" charset="0"/>
              </a:rPr>
              <a:t>. Northbound </a:t>
            </a:r>
            <a:r>
              <a:rPr lang="en-US" sz="2200" b="1" dirty="0" smtClean="0">
                <a:solidFill>
                  <a:srgbClr val="273239"/>
                </a:solidFill>
                <a:latin typeface="Times New Roman" panose="02020603050405020304" pitchFamily="18" charset="0"/>
                <a:cs typeface="Times New Roman" panose="02020603050405020304" pitchFamily="18" charset="0"/>
              </a:rPr>
              <a:t>APIs</a:t>
            </a:r>
          </a:p>
          <a:p>
            <a:pPr algn="just" fontAlgn="base"/>
            <a:endParaRPr lang="en-US" sz="2200" b="1" dirty="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200" dirty="0">
                <a:solidFill>
                  <a:srgbClr val="273239"/>
                </a:solidFill>
                <a:latin typeface="Times New Roman" panose="02020603050405020304" pitchFamily="18" charset="0"/>
                <a:cs typeface="Times New Roman" panose="02020603050405020304" pitchFamily="18" charset="0"/>
              </a:rPr>
              <a:t>Northbound APIs allow communication between the Application Layer and the SDN Controller. </a:t>
            </a:r>
            <a:endParaRPr lang="en-US" sz="2200" dirty="0" smtClean="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endParaRPr lang="en-US" sz="2200" dirty="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200" dirty="0" smtClean="0">
                <a:solidFill>
                  <a:srgbClr val="273239"/>
                </a:solidFill>
                <a:latin typeface="Times New Roman" panose="02020603050405020304" pitchFamily="18" charset="0"/>
                <a:cs typeface="Times New Roman" panose="02020603050405020304" pitchFamily="18" charset="0"/>
              </a:rPr>
              <a:t>They </a:t>
            </a:r>
            <a:r>
              <a:rPr lang="en-US" sz="2200" dirty="0">
                <a:solidFill>
                  <a:srgbClr val="273239"/>
                </a:solidFill>
                <a:latin typeface="Times New Roman" panose="02020603050405020304" pitchFamily="18" charset="0"/>
                <a:cs typeface="Times New Roman" panose="02020603050405020304" pitchFamily="18" charset="0"/>
              </a:rPr>
              <a:t>enable network applications to define high-level policies, such as routing, load balancing, and security rules, without dealing with low-level network details. </a:t>
            </a:r>
            <a:endParaRPr lang="en-US" sz="2200" dirty="0" smtClean="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endParaRPr lang="en-US" sz="2200" dirty="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200" dirty="0" smtClean="0">
                <a:solidFill>
                  <a:srgbClr val="273239"/>
                </a:solidFill>
                <a:latin typeface="Times New Roman" panose="02020603050405020304" pitchFamily="18" charset="0"/>
                <a:cs typeface="Times New Roman" panose="02020603050405020304" pitchFamily="18" charset="0"/>
              </a:rPr>
              <a:t>These </a:t>
            </a:r>
            <a:r>
              <a:rPr lang="en-US" sz="2200" dirty="0">
                <a:solidFill>
                  <a:srgbClr val="273239"/>
                </a:solidFill>
                <a:latin typeface="Times New Roman" panose="02020603050405020304" pitchFamily="18" charset="0"/>
                <a:cs typeface="Times New Roman" panose="02020603050405020304" pitchFamily="18" charset="0"/>
              </a:rPr>
              <a:t>APIs simplify network management and support </a:t>
            </a:r>
            <a:r>
              <a:rPr lang="en-US" sz="2200" dirty="0" smtClean="0">
                <a:solidFill>
                  <a:srgbClr val="273239"/>
                </a:solidFill>
                <a:latin typeface="Times New Roman" panose="02020603050405020304" pitchFamily="18" charset="0"/>
                <a:cs typeface="Times New Roman" panose="02020603050405020304" pitchFamily="18" charset="0"/>
              </a:rPr>
              <a:t>automation</a:t>
            </a:r>
            <a:endParaRPr lang="en-US" sz="2200" dirty="0">
              <a:solidFill>
                <a:srgbClr val="273239"/>
              </a:solidFill>
              <a:latin typeface="Times New Roman" panose="02020603050405020304" pitchFamily="18" charset="0"/>
              <a:cs typeface="Times New Roman" panose="02020603050405020304" pitchFamily="18" charset="0"/>
            </a:endParaRPr>
          </a:p>
          <a:p>
            <a:pPr algn="just" fontAlgn="base"/>
            <a:r>
              <a:rPr lang="en-US" sz="2200" b="1" dirty="0">
                <a:solidFill>
                  <a:srgbClr val="273239"/>
                </a:solidFill>
                <a:latin typeface="Times New Roman" panose="02020603050405020304" pitchFamily="18" charset="0"/>
                <a:cs typeface="Times New Roman" panose="02020603050405020304" pitchFamily="18" charset="0"/>
              </a:rPr>
              <a:t>Example:</a:t>
            </a:r>
            <a:r>
              <a:rPr lang="en-US" sz="2200" dirty="0">
                <a:solidFill>
                  <a:srgbClr val="273239"/>
                </a:solidFill>
                <a:latin typeface="Times New Roman" panose="02020603050405020304" pitchFamily="18" charset="0"/>
                <a:cs typeface="Times New Roman" panose="02020603050405020304" pitchFamily="18" charset="0"/>
              </a:rPr>
              <a:t> </a:t>
            </a:r>
            <a:r>
              <a:rPr lang="en-US" sz="2200" b="1" dirty="0">
                <a:solidFill>
                  <a:srgbClr val="7030A0"/>
                </a:solidFill>
                <a:latin typeface="Times New Roman" panose="02020603050405020304" pitchFamily="18" charset="0"/>
                <a:cs typeface="Times New Roman" panose="02020603050405020304" pitchFamily="18" charset="0"/>
              </a:rPr>
              <a:t>REST APIs </a:t>
            </a:r>
            <a:r>
              <a:rPr lang="en-US" sz="2200" dirty="0">
                <a:solidFill>
                  <a:srgbClr val="273239"/>
                </a:solidFill>
                <a:latin typeface="Times New Roman" panose="02020603050405020304" pitchFamily="18" charset="0"/>
                <a:cs typeface="Times New Roman" panose="02020603050405020304" pitchFamily="18" charset="0"/>
              </a:rPr>
              <a:t>are commonly used as northbound interfaces to allow applications to interact with the SDN controller using standard web-based methods</a:t>
            </a:r>
            <a:r>
              <a:rPr lang="en-US" sz="2200" dirty="0" smtClean="0">
                <a:solidFill>
                  <a:srgbClr val="273239"/>
                </a:solidFill>
                <a:latin typeface="Times New Roman" panose="02020603050405020304" pitchFamily="18" charset="0"/>
                <a:cs typeface="Times New Roman" panose="02020603050405020304" pitchFamily="18" charset="0"/>
              </a:rPr>
              <a:t>.</a:t>
            </a:r>
            <a:endParaRPr lang="en-US" sz="2200" dirty="0">
              <a:solidFill>
                <a:srgbClr val="27323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304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553" y="1459957"/>
            <a:ext cx="11313459" cy="4154984"/>
          </a:xfrm>
          <a:prstGeom prst="rect">
            <a:avLst/>
          </a:prstGeom>
        </p:spPr>
        <p:txBody>
          <a:bodyPr wrap="square">
            <a:spAutoFit/>
          </a:bodyPr>
          <a:lstStyle/>
          <a:p>
            <a:pPr algn="just" fontAlgn="base"/>
            <a:r>
              <a:rPr lang="en-US" sz="2200" b="1" dirty="0" smtClean="0">
                <a:solidFill>
                  <a:srgbClr val="273239"/>
                </a:solidFill>
                <a:latin typeface="Times New Roman" panose="02020603050405020304" pitchFamily="18" charset="0"/>
                <a:cs typeface="Times New Roman" panose="02020603050405020304" pitchFamily="18" charset="0"/>
              </a:rPr>
              <a:t>2. Southbound APIs</a:t>
            </a:r>
          </a:p>
          <a:p>
            <a:pPr marL="342900" indent="-342900" algn="just" fontAlgn="base">
              <a:buFont typeface="Arial" panose="020B0604020202020204" pitchFamily="34" charset="0"/>
              <a:buChar char="•"/>
            </a:pPr>
            <a:endParaRPr lang="en-US" sz="2200" dirty="0" smtClean="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200" dirty="0" smtClean="0">
                <a:solidFill>
                  <a:srgbClr val="273239"/>
                </a:solidFill>
                <a:latin typeface="Times New Roman" panose="02020603050405020304" pitchFamily="18" charset="0"/>
                <a:cs typeface="Times New Roman" panose="02020603050405020304" pitchFamily="18" charset="0"/>
              </a:rPr>
              <a:t>Southbound APIs </a:t>
            </a:r>
            <a:r>
              <a:rPr lang="en-US" sz="2200" u="sng" dirty="0" smtClean="0">
                <a:solidFill>
                  <a:srgbClr val="273239"/>
                </a:solidFill>
                <a:latin typeface="Times New Roman" panose="02020603050405020304" pitchFamily="18" charset="0"/>
                <a:cs typeface="Times New Roman" panose="02020603050405020304" pitchFamily="18" charset="0"/>
              </a:rPr>
              <a:t>enable communication between the SDN Controller and the Infrastructure Layer (switches and routers). </a:t>
            </a:r>
          </a:p>
          <a:p>
            <a:pPr marL="342900" indent="-342900" algn="just" fontAlgn="base">
              <a:buFont typeface="Arial" panose="020B0604020202020204" pitchFamily="34" charset="0"/>
              <a:buChar char="•"/>
            </a:pPr>
            <a:endParaRPr lang="en-US" sz="2200" dirty="0" smtClean="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200" dirty="0" smtClean="0">
                <a:solidFill>
                  <a:srgbClr val="273239"/>
                </a:solidFill>
                <a:latin typeface="Times New Roman" panose="02020603050405020304" pitchFamily="18" charset="0"/>
                <a:cs typeface="Times New Roman" panose="02020603050405020304" pitchFamily="18" charset="0"/>
              </a:rPr>
              <a:t>They allow the controller to install forwarding rules and manage packet flow in the data plane.</a:t>
            </a:r>
          </a:p>
          <a:p>
            <a:pPr marL="342900" indent="-342900" algn="just" fontAlgn="base">
              <a:buFont typeface="Arial" panose="020B0604020202020204" pitchFamily="34" charset="0"/>
              <a:buChar char="•"/>
            </a:pPr>
            <a:endParaRPr lang="en-US" sz="2200" dirty="0">
              <a:solidFill>
                <a:srgbClr val="273239"/>
              </a:solidFill>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200" dirty="0" smtClean="0">
                <a:solidFill>
                  <a:srgbClr val="273239"/>
                </a:solidFill>
                <a:latin typeface="Times New Roman" panose="02020603050405020304" pitchFamily="18" charset="0"/>
                <a:cs typeface="Times New Roman" panose="02020603050405020304" pitchFamily="18" charset="0"/>
              </a:rPr>
              <a:t>Through southbound APIs, network devices follow instructions from the centralized controller instead of making independent decisions.</a:t>
            </a:r>
          </a:p>
          <a:p>
            <a:pPr algn="just" fontAlgn="base"/>
            <a:endParaRPr lang="en-US" sz="2200" dirty="0" smtClean="0">
              <a:solidFill>
                <a:srgbClr val="273239"/>
              </a:solidFill>
              <a:latin typeface="Times New Roman" panose="02020603050405020304" pitchFamily="18" charset="0"/>
              <a:cs typeface="Times New Roman" panose="02020603050405020304" pitchFamily="18" charset="0"/>
            </a:endParaRPr>
          </a:p>
          <a:p>
            <a:pPr algn="just" fontAlgn="base"/>
            <a:r>
              <a:rPr lang="en-US" sz="2200" b="1" dirty="0" smtClean="0">
                <a:solidFill>
                  <a:srgbClr val="273239"/>
                </a:solidFill>
                <a:latin typeface="Times New Roman" panose="02020603050405020304" pitchFamily="18" charset="0"/>
                <a:cs typeface="Times New Roman" panose="02020603050405020304" pitchFamily="18" charset="0"/>
              </a:rPr>
              <a:t>Example: </a:t>
            </a:r>
            <a:r>
              <a:rPr lang="en-US" sz="2200" b="1" dirty="0" err="1" smtClean="0">
                <a:solidFill>
                  <a:srgbClr val="7030A0"/>
                </a:solidFill>
                <a:latin typeface="Times New Roman" panose="02020603050405020304" pitchFamily="18" charset="0"/>
                <a:cs typeface="Times New Roman" panose="02020603050405020304" pitchFamily="18" charset="0"/>
              </a:rPr>
              <a:t>OpenFlow</a:t>
            </a:r>
            <a:r>
              <a:rPr lang="en-US" sz="2200" dirty="0" smtClean="0">
                <a:solidFill>
                  <a:srgbClr val="273239"/>
                </a:solidFill>
                <a:latin typeface="Times New Roman" panose="02020603050405020304" pitchFamily="18" charset="0"/>
                <a:cs typeface="Times New Roman" panose="02020603050405020304" pitchFamily="18" charset="0"/>
              </a:rPr>
              <a:t> is a widely used southbound protocol that allows the SDN controller to directly program flow tables in switches.</a:t>
            </a:r>
            <a:endParaRPr lang="en-US" sz="2200" dirty="0">
              <a:solidFill>
                <a:srgbClr val="27323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05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the Internet of Things</a:t>
            </a:r>
            <a:br>
              <a:rPr lang="en-US" b="1" dirty="0"/>
            </a:br>
            <a:endParaRPr lang="en-US" dirty="0"/>
          </a:p>
        </p:txBody>
      </p:sp>
      <p:sp>
        <p:nvSpPr>
          <p:cNvPr id="3" name="Content Placeholder 2"/>
          <p:cNvSpPr>
            <a:spLocks noGrp="1"/>
          </p:cNvSpPr>
          <p:nvPr>
            <p:ph idx="1"/>
          </p:nvPr>
        </p:nvSpPr>
        <p:spPr/>
        <p:txBody>
          <a:bodyPr>
            <a:normAutofit fontScale="92500"/>
          </a:bodyPr>
          <a:lstStyle/>
          <a:p>
            <a:pPr marL="0" indent="0" fontAlgn="base">
              <a:buNone/>
            </a:pPr>
            <a:r>
              <a:rPr lang="en-US" b="1" dirty="0"/>
              <a:t>1.  </a:t>
            </a:r>
            <a:r>
              <a:rPr lang="en-US" b="1" dirty="0" smtClean="0"/>
              <a:t>Connectivity</a:t>
            </a:r>
          </a:p>
          <a:p>
            <a:pPr marL="0" indent="0" algn="just" fontAlgn="base">
              <a:lnSpc>
                <a:spcPct val="150000"/>
              </a:lnSpc>
              <a:buNone/>
            </a:pPr>
            <a:r>
              <a:rPr lang="en-US" dirty="0" smtClean="0">
                <a:latin typeface="Times New Roman" panose="02020603050405020304" pitchFamily="18" charset="0"/>
                <a:cs typeface="Times New Roman" panose="02020603050405020304" pitchFamily="18" charset="0"/>
              </a:rPr>
              <a:t>	Connectivity </a:t>
            </a:r>
            <a:r>
              <a:rPr lang="en-US" dirty="0">
                <a:latin typeface="Times New Roman" panose="02020603050405020304" pitchFamily="18" charset="0"/>
                <a:cs typeface="Times New Roman" panose="02020603050405020304" pitchFamily="18" charset="0"/>
              </a:rPr>
              <a:t>is an important requirement of the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infrastructure. Things of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should be connected to the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infrastructure. </a:t>
            </a:r>
            <a:r>
              <a:rPr lang="en-US" dirty="0">
                <a:latin typeface="Times New Roman" panose="02020603050405020304" pitchFamily="18" charset="0"/>
                <a:cs typeface="Times New Roman" panose="02020603050405020304" pitchFamily="18" charset="0"/>
              </a:rPr>
              <a:t>Anyone, anywhere, anytime can connect, this should be guaranteed at all times. </a:t>
            </a:r>
            <a:endParaRPr lang="en-US" dirty="0" smtClean="0">
              <a:latin typeface="Times New Roman" panose="02020603050405020304" pitchFamily="18" charset="0"/>
              <a:cs typeface="Times New Roman" panose="02020603050405020304" pitchFamily="18" charset="0"/>
            </a:endParaRPr>
          </a:p>
          <a:p>
            <a:pPr marL="0" indent="0" algn="just" fontAlgn="base">
              <a:lnSpc>
                <a:spcPct val="150000"/>
              </a:lnSpc>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the connection between </a:t>
            </a:r>
            <a:r>
              <a:rPr lang="en-US" dirty="0">
                <a:solidFill>
                  <a:srgbClr val="FF0000"/>
                </a:solidFill>
                <a:latin typeface="Times New Roman" panose="02020603050405020304" pitchFamily="18" charset="0"/>
                <a:cs typeface="Times New Roman" panose="02020603050405020304" pitchFamily="18" charset="0"/>
              </a:rPr>
              <a:t>people through Internet devices like mobile phones, and other gadgets, </a:t>
            </a:r>
            <a:r>
              <a:rPr lang="en-US" dirty="0">
                <a:latin typeface="Times New Roman" panose="02020603050405020304" pitchFamily="18" charset="0"/>
                <a:cs typeface="Times New Roman" panose="02020603050405020304" pitchFamily="18" charset="0"/>
              </a:rPr>
              <a:t>also a connection between Internet devices such as routers, gateways, sensors, etc.</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754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165" y="286871"/>
            <a:ext cx="11403106" cy="4493538"/>
          </a:xfrm>
          <a:prstGeom prst="rect">
            <a:avLst/>
          </a:prstGeom>
        </p:spPr>
        <p:txBody>
          <a:bodyPr wrap="square">
            <a:spAutoFit/>
          </a:bodyPr>
          <a:lstStyle/>
          <a:p>
            <a:pPr fontAlgn="base"/>
            <a:r>
              <a:rPr lang="en-US" sz="2200" b="1" dirty="0" smtClean="0">
                <a:solidFill>
                  <a:srgbClr val="273239"/>
                </a:solidFill>
                <a:latin typeface="Times New Roman" panose="02020603050405020304" pitchFamily="18" charset="0"/>
                <a:cs typeface="Times New Roman" panose="02020603050405020304" pitchFamily="18" charset="0"/>
              </a:rPr>
              <a:t>Process </a:t>
            </a:r>
            <a:r>
              <a:rPr lang="en-US" sz="2200" b="1" dirty="0">
                <a:solidFill>
                  <a:srgbClr val="273239"/>
                </a:solidFill>
                <a:latin typeface="Times New Roman" panose="02020603050405020304" pitchFamily="18" charset="0"/>
                <a:cs typeface="Times New Roman" panose="02020603050405020304" pitchFamily="18" charset="0"/>
              </a:rPr>
              <a:t>of Virtualizing Network Functions?</a:t>
            </a:r>
          </a:p>
          <a:p>
            <a:pPr algn="just" fontAlgn="base"/>
            <a:r>
              <a:rPr lang="en-US" sz="2200" dirty="0">
                <a:solidFill>
                  <a:srgbClr val="273239"/>
                </a:solidFill>
                <a:latin typeface="Times New Roman" panose="02020603050405020304" pitchFamily="18" charset="0"/>
                <a:cs typeface="Times New Roman" panose="02020603050405020304" pitchFamily="18" charset="0"/>
              </a:rPr>
              <a:t>Network Functions Virtualization (NFV) </a:t>
            </a:r>
            <a:r>
              <a:rPr lang="en-US" sz="2200" dirty="0">
                <a:solidFill>
                  <a:srgbClr val="FF0000"/>
                </a:solidFill>
                <a:latin typeface="Times New Roman" panose="02020603050405020304" pitchFamily="18" charset="0"/>
                <a:cs typeface="Times New Roman" panose="02020603050405020304" pitchFamily="18" charset="0"/>
              </a:rPr>
              <a:t>runs as software and relies on general-purpose computing resources, like those found in servers and switches,</a:t>
            </a:r>
            <a:r>
              <a:rPr lang="en-US" sz="2200" dirty="0">
                <a:solidFill>
                  <a:srgbClr val="273239"/>
                </a:solidFill>
                <a:latin typeface="Times New Roman" panose="02020603050405020304" pitchFamily="18" charset="0"/>
                <a:cs typeface="Times New Roman" panose="02020603050405020304" pitchFamily="18" charset="0"/>
              </a:rPr>
              <a:t> in contrast to dedicated hardware devices like traditional switches, routers, firewalls, and load balancers that perform these network functions. Such base network functionalities are virtualized in software-based </a:t>
            </a:r>
            <a:r>
              <a:rPr lang="en-US" sz="2200" u="sng" dirty="0">
                <a:solidFill>
                  <a:srgbClr val="357960"/>
                </a:solidFill>
                <a:latin typeface="Times New Roman" panose="02020603050405020304" pitchFamily="18" charset="0"/>
                <a:cs typeface="Times New Roman" panose="02020603050405020304" pitchFamily="18" charset="0"/>
                <a:hlinkClick r:id="rId2"/>
              </a:rPr>
              <a:t>network functions (VNFs) </a:t>
            </a:r>
            <a:r>
              <a:rPr lang="en-US" sz="2200" dirty="0">
                <a:solidFill>
                  <a:srgbClr val="273239"/>
                </a:solidFill>
                <a:latin typeface="Times New Roman" panose="02020603050405020304" pitchFamily="18" charset="0"/>
                <a:cs typeface="Times New Roman" panose="02020603050405020304" pitchFamily="18" charset="0"/>
              </a:rPr>
              <a:t>that can be deployed on standard servers, storage, and switches</a:t>
            </a:r>
            <a:r>
              <a:rPr lang="en-US" sz="2200" dirty="0" smtClean="0">
                <a:solidFill>
                  <a:srgbClr val="273239"/>
                </a:solidFill>
                <a:latin typeface="Times New Roman" panose="02020603050405020304" pitchFamily="18" charset="0"/>
                <a:cs typeface="Times New Roman" panose="02020603050405020304" pitchFamily="18" charset="0"/>
              </a:rPr>
              <a:t>.</a:t>
            </a:r>
          </a:p>
          <a:p>
            <a:pPr algn="just" fontAlgn="base"/>
            <a:endParaRPr lang="en-US" sz="2200" b="0" i="0" dirty="0">
              <a:solidFill>
                <a:srgbClr val="273239"/>
              </a:solidFill>
              <a:effectLst/>
              <a:latin typeface="Times New Roman" panose="02020603050405020304" pitchFamily="18" charset="0"/>
              <a:cs typeface="Times New Roman" panose="02020603050405020304" pitchFamily="18" charset="0"/>
            </a:endParaRPr>
          </a:p>
          <a:p>
            <a:pPr algn="just" fontAlgn="base"/>
            <a:r>
              <a:rPr lang="en-US" sz="2200" dirty="0">
                <a:latin typeface="Times New Roman" panose="02020603050405020304" pitchFamily="18" charset="0"/>
                <a:cs typeface="Times New Roman" panose="02020603050405020304" pitchFamily="18" charset="0"/>
              </a:rPr>
              <a:t>The Network Functions Virtualization (NFV) architecture includes the following key components</a:t>
            </a:r>
            <a:r>
              <a:rPr lang="en-US" sz="2200" dirty="0" smtClean="0">
                <a:latin typeface="Times New Roman" panose="02020603050405020304" pitchFamily="18" charset="0"/>
                <a:cs typeface="Times New Roman" panose="02020603050405020304" pitchFamily="18" charset="0"/>
              </a:rPr>
              <a:t>:</a:t>
            </a:r>
          </a:p>
          <a:p>
            <a:pPr algn="just" fontAlgn="base"/>
            <a:r>
              <a:rPr lang="en-IN" sz="2200" b="1" dirty="0">
                <a:latin typeface="Times New Roman" panose="02020603050405020304" pitchFamily="18" charset="0"/>
                <a:cs typeface="Times New Roman" panose="02020603050405020304" pitchFamily="18" charset="0"/>
              </a:rPr>
              <a:t>Virtualization layer</a:t>
            </a:r>
            <a:r>
              <a:rPr lang="en-IN" sz="2200" b="1" dirty="0" smtClean="0">
                <a:latin typeface="Times New Roman" panose="02020603050405020304" pitchFamily="18" charset="0"/>
                <a:cs typeface="Times New Roman" panose="02020603050405020304" pitchFamily="18" charset="0"/>
              </a:rPr>
              <a:t>:</a:t>
            </a:r>
          </a:p>
          <a:p>
            <a:pPr algn="just" fontAlgn="base"/>
            <a:r>
              <a:rPr lang="en-IN" sz="2200" b="1" dirty="0">
                <a:latin typeface="Times New Roman" panose="02020603050405020304" pitchFamily="18" charset="0"/>
                <a:cs typeface="Times New Roman" panose="02020603050405020304" pitchFamily="18" charset="0"/>
              </a:rPr>
              <a:t>Virtual network functions (VNFs</a:t>
            </a:r>
            <a:r>
              <a:rPr lang="en-IN" sz="2200" b="1" dirty="0" smtClean="0">
                <a:latin typeface="Times New Roman" panose="02020603050405020304" pitchFamily="18" charset="0"/>
                <a:cs typeface="Times New Roman" panose="02020603050405020304" pitchFamily="18" charset="0"/>
              </a:rPr>
              <a:t>):</a:t>
            </a:r>
          </a:p>
          <a:p>
            <a:pPr algn="just" fontAlgn="base"/>
            <a:r>
              <a:rPr lang="en-IN" sz="2200" b="1" dirty="0">
                <a:latin typeface="Times New Roman" panose="02020603050405020304" pitchFamily="18" charset="0"/>
                <a:cs typeface="Times New Roman" panose="02020603050405020304" pitchFamily="18" charset="0"/>
              </a:rPr>
              <a:t>NFV infrastructure (NFVI</a:t>
            </a:r>
            <a:r>
              <a:rPr lang="en-IN" sz="2200" b="1" dirty="0" smtClean="0">
                <a:latin typeface="Times New Roman" panose="02020603050405020304" pitchFamily="18" charset="0"/>
                <a:cs typeface="Times New Roman" panose="02020603050405020304" pitchFamily="18" charset="0"/>
              </a:rPr>
              <a:t>):</a:t>
            </a:r>
          </a:p>
          <a:p>
            <a:pPr algn="just" fontAlgn="base"/>
            <a:r>
              <a:rPr lang="en-IN" sz="2200" b="1" dirty="0" smtClean="0">
                <a:latin typeface="Times New Roman" panose="02020603050405020304" pitchFamily="18" charset="0"/>
                <a:cs typeface="Times New Roman" panose="02020603050405020304" pitchFamily="18" charset="0"/>
              </a:rPr>
              <a:t>Management </a:t>
            </a:r>
            <a:r>
              <a:rPr lang="en-IN" sz="2200" b="1" dirty="0">
                <a:latin typeface="Times New Roman" panose="02020603050405020304" pitchFamily="18" charset="0"/>
                <a:cs typeface="Times New Roman" panose="02020603050405020304" pitchFamily="18" charset="0"/>
              </a:rPr>
              <a:t>and </a:t>
            </a:r>
            <a:endParaRPr lang="en-IN" sz="2200" b="1" dirty="0" smtClean="0">
              <a:latin typeface="Times New Roman" panose="02020603050405020304" pitchFamily="18" charset="0"/>
              <a:cs typeface="Times New Roman" panose="02020603050405020304" pitchFamily="18" charset="0"/>
            </a:endParaRPr>
          </a:p>
          <a:p>
            <a:pPr algn="just" fontAlgn="base"/>
            <a:r>
              <a:rPr lang="en-IN" sz="2200" b="1" dirty="0" smtClean="0">
                <a:latin typeface="Times New Roman" panose="02020603050405020304" pitchFamily="18" charset="0"/>
                <a:cs typeface="Times New Roman" panose="02020603050405020304" pitchFamily="18" charset="0"/>
              </a:rPr>
              <a:t>orchestration </a:t>
            </a:r>
            <a:r>
              <a:rPr lang="en-IN" sz="2200" b="1" dirty="0">
                <a:latin typeface="Times New Roman" panose="02020603050405020304" pitchFamily="18" charset="0"/>
                <a:cs typeface="Times New Roman" panose="02020603050405020304" pitchFamily="18" charset="0"/>
              </a:rPr>
              <a:t>(MANO)</a:t>
            </a:r>
            <a:endParaRPr lang="en-US" sz="2200" b="0" i="0" dirty="0">
              <a:solidFill>
                <a:srgbClr val="273239"/>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720353" y="2586321"/>
            <a:ext cx="8937812" cy="4172841"/>
          </a:xfrm>
          <a:prstGeom prst="rect">
            <a:avLst/>
          </a:prstGeom>
        </p:spPr>
      </p:pic>
    </p:spTree>
    <p:extLst>
      <p:ext uri="{BB962C8B-B14F-4D97-AF65-F5344CB8AC3E}">
        <p14:creationId xmlns:p14="http://schemas.microsoft.com/office/powerpoint/2010/main" val="125172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2. Intelligence and Identity</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 extraction of knowledge from the </a:t>
            </a:r>
            <a:r>
              <a:rPr lang="en-US" dirty="0">
                <a:solidFill>
                  <a:srgbClr val="FF0000"/>
                </a:solidFill>
                <a:latin typeface="Times New Roman" panose="02020603050405020304" pitchFamily="18" charset="0"/>
                <a:cs typeface="Times New Roman" panose="02020603050405020304" pitchFamily="18" charset="0"/>
              </a:rPr>
              <a:t>generated data is very important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r>
              <a:rPr lang="en-US" dirty="0">
                <a:solidFill>
                  <a:srgbClr val="FF0000"/>
                </a:solidFill>
                <a:latin typeface="Times New Roman" panose="02020603050405020304" pitchFamily="18" charset="0"/>
                <a:cs typeface="Times New Roman" panose="02020603050405020304" pitchFamily="18" charset="0"/>
              </a:rPr>
              <a:t>a sensor generates data, but that data will only be useful if it is interpreted properly</a:t>
            </a:r>
            <a:r>
              <a:rPr lang="en-US" dirty="0">
                <a:latin typeface="Times New Roman" panose="02020603050405020304" pitchFamily="18" charset="0"/>
                <a:cs typeface="Times New Roman" panose="02020603050405020304" pitchFamily="18" charset="0"/>
              </a:rPr>
              <a:t>. Each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 has a </a:t>
            </a:r>
            <a:r>
              <a:rPr lang="en-US" dirty="0">
                <a:solidFill>
                  <a:srgbClr val="FF0000"/>
                </a:solidFill>
                <a:latin typeface="Times New Roman" panose="02020603050405020304" pitchFamily="18" charset="0"/>
                <a:cs typeface="Times New Roman" panose="02020603050405020304" pitchFamily="18" charset="0"/>
              </a:rPr>
              <a:t>unique identity</a:t>
            </a:r>
            <a:r>
              <a:rPr lang="en-US" dirty="0">
                <a:latin typeface="Times New Roman" panose="02020603050405020304" pitchFamily="18" charset="0"/>
                <a:cs typeface="Times New Roman" panose="02020603050405020304" pitchFamily="18" charset="0"/>
              </a:rPr>
              <a:t>. This identification is </a:t>
            </a:r>
            <a:r>
              <a:rPr lang="en-US" dirty="0">
                <a:solidFill>
                  <a:srgbClr val="FF0000"/>
                </a:solidFill>
                <a:latin typeface="Times New Roman" panose="02020603050405020304" pitchFamily="18" charset="0"/>
                <a:cs typeface="Times New Roman" panose="02020603050405020304" pitchFamily="18" charset="0"/>
              </a:rPr>
              <a:t>helpful in tracking the equipment and at times for querying its status. </a:t>
            </a:r>
          </a:p>
        </p:txBody>
      </p:sp>
    </p:spTree>
    <p:extLst>
      <p:ext uri="{BB962C8B-B14F-4D97-AF65-F5344CB8AC3E}">
        <p14:creationId xmlns:p14="http://schemas.microsoft.com/office/powerpoint/2010/main" val="364266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 Scalability</a:t>
            </a:r>
            <a:r>
              <a:rPr lang="en-US" b="1" dirty="0"/>
              <a:t/>
            </a:r>
            <a:br>
              <a:rPr lang="en-US" b="1" dirty="0"/>
            </a:b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 number of elements connected to the </a:t>
            </a:r>
            <a:r>
              <a:rPr lang="en-US" dirty="0" err="1">
                <a:solidFill>
                  <a:srgbClr val="FF0000"/>
                </a:solidFill>
                <a:latin typeface="Times New Roman" panose="02020603050405020304" pitchFamily="18" charset="0"/>
                <a:cs typeface="Times New Roman" panose="02020603050405020304" pitchFamily="18" charset="0"/>
              </a:rPr>
              <a:t>IoT</a:t>
            </a:r>
            <a:r>
              <a:rPr lang="en-US" dirty="0">
                <a:solidFill>
                  <a:srgbClr val="FF0000"/>
                </a:solidFill>
                <a:latin typeface="Times New Roman" panose="02020603050405020304" pitchFamily="18" charset="0"/>
                <a:cs typeface="Times New Roman" panose="02020603050405020304" pitchFamily="18" charset="0"/>
              </a:rPr>
              <a:t> zone is increasing day by day</a:t>
            </a:r>
            <a:r>
              <a:rPr lang="en-US" dirty="0">
                <a:latin typeface="Times New Roman" panose="02020603050405020304" pitchFamily="18" charset="0"/>
                <a:cs typeface="Times New Roman" panose="02020603050405020304" pitchFamily="18" charset="0"/>
              </a:rPr>
              <a:t>. Hence, an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setup should be capable of </a:t>
            </a:r>
            <a:r>
              <a:rPr lang="en-US" dirty="0">
                <a:solidFill>
                  <a:srgbClr val="FF0000"/>
                </a:solidFill>
                <a:latin typeface="Times New Roman" panose="02020603050405020304" pitchFamily="18" charset="0"/>
                <a:cs typeface="Times New Roman" panose="02020603050405020304" pitchFamily="18" charset="0"/>
              </a:rPr>
              <a:t>handling the massive expansion. </a:t>
            </a:r>
            <a:r>
              <a:rPr lang="en-US" dirty="0">
                <a:latin typeface="Times New Roman" panose="02020603050405020304" pitchFamily="18" charset="0"/>
                <a:cs typeface="Times New Roman" panose="02020603050405020304" pitchFamily="18" charset="0"/>
              </a:rPr>
              <a:t>The data generated as an </a:t>
            </a:r>
            <a:r>
              <a:rPr lang="en-US" dirty="0">
                <a:solidFill>
                  <a:srgbClr val="FF0000"/>
                </a:solidFill>
                <a:latin typeface="Times New Roman" panose="02020603050405020304" pitchFamily="18" charset="0"/>
                <a:cs typeface="Times New Roman" panose="02020603050405020304" pitchFamily="18" charset="0"/>
              </a:rPr>
              <a:t>outcome is enormous, and it should be handled appropriately.</a:t>
            </a:r>
          </a:p>
        </p:txBody>
      </p:sp>
    </p:spTree>
    <p:extLst>
      <p:ext uri="{BB962C8B-B14F-4D97-AF65-F5344CB8AC3E}">
        <p14:creationId xmlns:p14="http://schemas.microsoft.com/office/powerpoint/2010/main" val="3486298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4. Dynamic and Self-Adapting (Complexity)</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devices should </a:t>
            </a:r>
            <a:r>
              <a:rPr lang="en-US" dirty="0">
                <a:solidFill>
                  <a:srgbClr val="FF0000"/>
                </a:solidFill>
                <a:latin typeface="Times New Roman" panose="02020603050405020304" pitchFamily="18" charset="0"/>
                <a:cs typeface="Times New Roman" panose="02020603050405020304" pitchFamily="18" charset="0"/>
              </a:rPr>
              <a:t>dynamically adapt themselves to changing contexts and scenarios</a:t>
            </a:r>
            <a:r>
              <a:rPr lang="en-US"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Assume a </a:t>
            </a:r>
            <a:r>
              <a:rPr lang="en-US" dirty="0">
                <a:solidFill>
                  <a:srgbClr val="FF0000"/>
                </a:solidFill>
                <a:latin typeface="Times New Roman" panose="02020603050405020304" pitchFamily="18" charset="0"/>
                <a:cs typeface="Times New Roman" panose="02020603050405020304" pitchFamily="18" charset="0"/>
              </a:rPr>
              <a:t>camera meant for surveillance</a:t>
            </a:r>
            <a:r>
              <a:rPr lang="en-US" dirty="0">
                <a:latin typeface="Times New Roman" panose="02020603050405020304" pitchFamily="18" charset="0"/>
                <a:cs typeface="Times New Roman" panose="02020603050405020304" pitchFamily="18" charset="0"/>
              </a:rPr>
              <a:t>. It should be adaptable to work in </a:t>
            </a:r>
            <a:r>
              <a:rPr lang="en-US" dirty="0">
                <a:solidFill>
                  <a:srgbClr val="FF0000"/>
                </a:solidFill>
                <a:latin typeface="Times New Roman" panose="02020603050405020304" pitchFamily="18" charset="0"/>
                <a:cs typeface="Times New Roman" panose="02020603050405020304" pitchFamily="18" charset="0"/>
              </a:rPr>
              <a:t>different conditions and different light situations (morning, afternoon, and night).</a:t>
            </a:r>
          </a:p>
        </p:txBody>
      </p:sp>
    </p:spTree>
    <p:extLst>
      <p:ext uri="{BB962C8B-B14F-4D97-AF65-F5344CB8AC3E}">
        <p14:creationId xmlns:p14="http://schemas.microsoft.com/office/powerpoint/2010/main" val="1977042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2380</Words>
  <Application>Microsoft Office PowerPoint</Application>
  <PresentationFormat>Widescreen</PresentationFormat>
  <Paragraphs>362</Paragraphs>
  <Slides>60</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Microsoft YaHei UI Light</vt:lpstr>
      <vt:lpstr>Arial</vt:lpstr>
      <vt:lpstr>Calibri</vt:lpstr>
      <vt:lpstr>Calibri Light</vt:lpstr>
      <vt:lpstr>Cambria Math</vt:lpstr>
      <vt:lpstr>DM Sans</vt:lpstr>
      <vt:lpstr>Lato</vt:lpstr>
      <vt:lpstr>Nunito</vt:lpstr>
      <vt:lpstr>Times New Roman</vt:lpstr>
      <vt:lpstr>Wingdings</vt:lpstr>
      <vt:lpstr>Office Theme</vt:lpstr>
      <vt:lpstr>UNIT IV</vt:lpstr>
      <vt:lpstr>SYLLABUS </vt:lpstr>
      <vt:lpstr>Internet of Things</vt:lpstr>
      <vt:lpstr>Internet of Things</vt:lpstr>
      <vt:lpstr>PowerPoint Presentation</vt:lpstr>
      <vt:lpstr>Characteristics of the Internet of Things </vt:lpstr>
      <vt:lpstr>2. Intelligence and Identity </vt:lpstr>
      <vt:lpstr>3. Scalability </vt:lpstr>
      <vt:lpstr>4. Dynamic and Self-Adapting (Complexity) </vt:lpstr>
      <vt:lpstr>5. Architecture </vt:lpstr>
      <vt:lpstr>6. Safety </vt:lpstr>
      <vt:lpstr>7. Self Configuring</vt:lpstr>
      <vt:lpstr>Automation &amp; Control:</vt:lpstr>
      <vt:lpstr>High-Level Requirements of IoT</vt:lpstr>
      <vt:lpstr>High-Level Requirements of IoT</vt:lpstr>
      <vt:lpstr>Layers of IoT Reference Architecture </vt:lpstr>
      <vt:lpstr>Layers of IoT Reference Architecture</vt:lpstr>
      <vt:lpstr>Layers of IoT Reference Architecture</vt:lpstr>
      <vt:lpstr>Benefits of Using IoT Reference Architecture </vt:lpstr>
      <vt:lpstr>Benefits of Using IoT Reference Architecture</vt:lpstr>
      <vt:lpstr>Types of Communications in IOT </vt:lpstr>
      <vt:lpstr>Types of Communications in IOT </vt:lpstr>
      <vt:lpstr>PowerPoint Presentation</vt:lpstr>
      <vt:lpstr>2. Machine to Machine (M2M):</vt:lpstr>
      <vt:lpstr>2. Machine to Machine (M2M):</vt:lpstr>
      <vt:lpstr>PowerPoint Presentation</vt:lpstr>
      <vt:lpstr>Machine to Machine (M2M):</vt:lpstr>
      <vt:lpstr>3. Machine to Human (M2H) :</vt:lpstr>
      <vt:lpstr>PowerPoint Presentation</vt:lpstr>
      <vt:lpstr>4. Human to Human (H2H)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IV</dc:title>
  <dc:creator>DELL</dc:creator>
  <cp:lastModifiedBy>varun kumar</cp:lastModifiedBy>
  <cp:revision>104</cp:revision>
  <dcterms:created xsi:type="dcterms:W3CDTF">2026-03-04T05:26:31Z</dcterms:created>
  <dcterms:modified xsi:type="dcterms:W3CDTF">2026-03-12T02:26:28Z</dcterms:modified>
  <cp:contentStatus/>
</cp:coreProperties>
</file>