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0"/>
  </p:notesMasterIdLst>
  <p:handoutMasterIdLst>
    <p:handoutMasterId r:id="rId121"/>
  </p:handout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  <p:sldId id="327" r:id="rId67"/>
    <p:sldId id="328" r:id="rId68"/>
    <p:sldId id="329" r:id="rId69"/>
    <p:sldId id="330" r:id="rId70"/>
    <p:sldId id="331" r:id="rId71"/>
    <p:sldId id="332" r:id="rId72"/>
    <p:sldId id="333" r:id="rId73"/>
    <p:sldId id="334" r:id="rId74"/>
    <p:sldId id="335" r:id="rId75"/>
    <p:sldId id="336" r:id="rId76"/>
    <p:sldId id="337" r:id="rId77"/>
    <p:sldId id="338" r:id="rId78"/>
    <p:sldId id="339" r:id="rId79"/>
    <p:sldId id="340" r:id="rId80"/>
    <p:sldId id="341" r:id="rId81"/>
    <p:sldId id="342" r:id="rId82"/>
    <p:sldId id="343" r:id="rId83"/>
    <p:sldId id="344" r:id="rId84"/>
    <p:sldId id="345" r:id="rId85"/>
    <p:sldId id="346" r:id="rId86"/>
    <p:sldId id="347" r:id="rId87"/>
    <p:sldId id="348" r:id="rId88"/>
    <p:sldId id="349" r:id="rId89"/>
    <p:sldId id="350" r:id="rId90"/>
    <p:sldId id="351" r:id="rId91"/>
    <p:sldId id="352" r:id="rId92"/>
    <p:sldId id="353" r:id="rId93"/>
    <p:sldId id="354" r:id="rId94"/>
    <p:sldId id="355" r:id="rId95"/>
    <p:sldId id="356" r:id="rId96"/>
    <p:sldId id="357" r:id="rId97"/>
    <p:sldId id="358" r:id="rId98"/>
    <p:sldId id="359" r:id="rId99"/>
    <p:sldId id="360" r:id="rId100"/>
    <p:sldId id="361" r:id="rId101"/>
    <p:sldId id="362" r:id="rId102"/>
    <p:sldId id="363" r:id="rId103"/>
    <p:sldId id="364" r:id="rId104"/>
    <p:sldId id="365" r:id="rId105"/>
    <p:sldId id="366" r:id="rId106"/>
    <p:sldId id="367" r:id="rId107"/>
    <p:sldId id="368" r:id="rId108"/>
    <p:sldId id="369" r:id="rId109"/>
    <p:sldId id="370" r:id="rId110"/>
    <p:sldId id="371" r:id="rId111"/>
    <p:sldId id="372" r:id="rId112"/>
    <p:sldId id="373" r:id="rId113"/>
    <p:sldId id="374" r:id="rId114"/>
    <p:sldId id="375" r:id="rId115"/>
    <p:sldId id="376" r:id="rId116"/>
    <p:sldId id="377" r:id="rId117"/>
    <p:sldId id="378" r:id="rId118"/>
    <p:sldId id="379" r:id="rId1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30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notesMaster" Target="notesMasters/notesMaster1.xml"/><Relationship Id="rId125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A73E1-7F25-4EFB-91E4-93B0E0BC1477}" type="datetime1">
              <a:rPr lang="en-IN" smtClean="0"/>
              <a:t>26-12-2025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Unit-I: Introduction to Software Engineering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34979-80BA-4220-B1FF-406A04A8BF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524466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8840E-0A3E-4772-831D-20F843C38510}" type="datetime1">
              <a:rPr lang="en-IN" smtClean="0"/>
              <a:t>26-12-2025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Unit-I: Introduction to Software Engineering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101B5-06AF-477A-990C-C3DA12F76E3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837709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101B5-06AF-477A-990C-C3DA12F76E34}" type="slidenum">
              <a:rPr lang="en-IN" smtClean="0"/>
              <a:t>1</a:t>
            </a:fld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A686923-33FC-46E6-9218-B9F8128D7694}" type="datetime1">
              <a:rPr lang="en-IN" smtClean="0"/>
              <a:t>26-12-2025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Unit-I: Introduction to Software Engineering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6555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2CC138C-C41D-4D8D-B1B3-2D41AFCBC7EF}" type="datetime1">
              <a:rPr lang="en-IN" smtClean="0"/>
              <a:t>26-12-2025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 Introduction to Software Engineering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1B5-06AF-477A-990C-C3DA12F76E34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2599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EB10-6B28-4D7B-AEEA-D3A9DEC0251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6743-07DC-40F2-90CF-95F01854996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0905B-A25F-4EAD-B40B-3BCC3672583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A01C-C625-4992-B469-5A07D49A99C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517C-AB2A-4CE5-99E3-3A5B3456A6B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D28F-3BD3-40B4-8F30-C6FB4BC790D4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DF4F-BE6B-40F1-B864-C451A881139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9379-BBD2-40DF-9644-E5061F44F41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C32B-E74E-4F9B-9C0B-A96F8D5D99E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BB88-18F0-40F5-A2EF-93CA44CEA92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E356-F596-4DF2-B004-361C3DAE3AB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DB328-933D-47C5-B217-7A15DB1A2FD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78566" y="1845986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Software Engineering </a:t>
            </a:r>
            <a:endParaRPr lang="en-IN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799" y="3886200"/>
            <a:ext cx="7679635" cy="1752600"/>
          </a:xfrm>
        </p:spPr>
        <p:txBody>
          <a:bodyPr/>
          <a:lstStyle/>
          <a:p>
            <a:pPr algn="r"/>
            <a:r>
              <a:rPr lang="en-US" dirty="0" smtClean="0"/>
              <a:t>By</a:t>
            </a:r>
          </a:p>
          <a:p>
            <a:pPr algn="r"/>
            <a:r>
              <a:rPr lang="en-US" dirty="0" smtClean="0"/>
              <a:t>V </a:t>
            </a:r>
            <a:r>
              <a:rPr lang="en-US" dirty="0" err="1" smtClean="0"/>
              <a:t>Shaik</a:t>
            </a:r>
            <a:r>
              <a:rPr lang="en-US" dirty="0" smtClean="0"/>
              <a:t> Mohammad Shahil</a:t>
            </a:r>
            <a:endParaRPr lang="en-IN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778566" y="37596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UNIT-I</a:t>
            </a:r>
            <a:endParaRPr lang="en-IN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9C26-6A49-49CF-8AFA-A1585E59A0CD}" type="datetime3">
              <a:rPr lang="en-US" smtClean="0"/>
              <a:t>26 December 2025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802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Evolution of Software Engineering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EC88-633A-4CCA-8B37-ADBC5E49CDF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34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38539"/>
            <a:ext cx="8229600" cy="1143000"/>
          </a:xfrm>
        </p:spPr>
        <p:txBody>
          <a:bodyPr/>
          <a:lstStyle/>
          <a:p>
            <a:r>
              <a:rPr dirty="0"/>
              <a:t>Agile </a:t>
            </a:r>
            <a:r>
              <a:rPr dirty="0" smtClean="0"/>
              <a:t>Model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3B6F0-C215-4904-A8D8-8F5BEE983CD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70167"/>
      </p:ext>
    </p:extLst>
  </p:cSld>
  <p:clrMapOvr>
    <a:masterClrMapping/>
  </p:clrMapOvr>
  <p:transition spd="slow">
    <p:wheel spokes="1"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Agile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Agile is an iterative and incremental software development model.</a:t>
            </a:r>
          </a:p>
          <a:p>
            <a:r>
              <a:t>Focuses on flexibility, customer feedback, and rapid delivery.</a:t>
            </a:r>
          </a:p>
          <a:p>
            <a:r>
              <a:t>Development is divided into small iterations called sprints.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C7E-63C0-449A-A513-2D3F67F9569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23063"/>
      </p:ext>
    </p:extLst>
  </p:cSld>
  <p:clrMapOvr>
    <a:masterClrMapping/>
  </p:clrMapOvr>
  <p:transition spd="slow">
    <p:wheel spokes="1"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Agile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Handles changing requirements</a:t>
            </a:r>
          </a:p>
          <a:p>
            <a:r>
              <a:t>Early delivery of software</a:t>
            </a:r>
          </a:p>
          <a:p>
            <a:r>
              <a:t>Customer satisfaction</a:t>
            </a:r>
          </a:p>
          <a:p>
            <a:r>
              <a:t>Improved quality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6D8B-4C62-4EA0-89E9-DEB49986D05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90537"/>
      </p:ext>
    </p:extLst>
  </p:cSld>
  <p:clrMapOvr>
    <a:masterClrMapping/>
  </p:clrMapOvr>
  <p:transition spd="slow">
    <p:wheel spokes="1"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Customer satisfaction through early delivery</a:t>
            </a:r>
          </a:p>
          <a:p>
            <a:r>
              <a:t>Welcome changing requirements</a:t>
            </a:r>
          </a:p>
          <a:p>
            <a:r>
              <a:t>Frequent delivery of working software</a:t>
            </a:r>
          </a:p>
          <a:p>
            <a:r>
              <a:t>Close collaboration</a:t>
            </a:r>
          </a:p>
          <a:p>
            <a:r>
              <a:t>Continuous improvement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B928-020F-4115-81F0-772B330666C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7924"/>
      </p:ext>
    </p:extLst>
  </p:cSld>
  <p:clrMapOvr>
    <a:masterClrMapping/>
  </p:clrMapOvr>
  <p:transition spd="slow">
    <p:wheel spokes="1"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Process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Requirement Gathering</a:t>
            </a:r>
          </a:p>
          <a:p>
            <a:r>
              <a:t>Planning</a:t>
            </a:r>
          </a:p>
          <a:p>
            <a:r>
              <a:t>Design</a:t>
            </a:r>
          </a:p>
          <a:p>
            <a:r>
              <a:t>Development</a:t>
            </a:r>
          </a:p>
          <a:p>
            <a:r>
              <a:t>Testing</a:t>
            </a:r>
          </a:p>
          <a:p>
            <a:r>
              <a:t>Deployment</a:t>
            </a:r>
          </a:p>
          <a:p>
            <a:r>
              <a:t>Review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7523-34EC-4E38-AED4-682BEE59532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00576"/>
      </p:ext>
    </p:extLst>
  </p:cSld>
  <p:clrMapOvr>
    <a:masterClrMapping/>
  </p:clrMapOvr>
  <p:transition spd="slow">
    <p:wheel spokes="1"/>
  </p:transition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Methodologies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Scrum</a:t>
            </a:r>
          </a:p>
          <a:p>
            <a:r>
              <a:t>Kanban</a:t>
            </a:r>
          </a:p>
          <a:p>
            <a:r>
              <a:t>Extreme Programming (XP)</a:t>
            </a:r>
          </a:p>
          <a:p>
            <a:r>
              <a:t>Lean Development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14007-EA71-4A46-A83D-531611EECE7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41702"/>
      </p:ext>
    </p:extLst>
  </p:cSld>
  <p:clrMapOvr>
    <a:masterClrMapping/>
  </p:clrMapOvr>
  <p:transition spd="slow">
    <p:wheel spokes="1"/>
  </p:transition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Roles in Agile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Product Owner</a:t>
            </a:r>
          </a:p>
          <a:p>
            <a:r>
              <a:t>Scrum Master</a:t>
            </a:r>
          </a:p>
          <a:p>
            <a:r>
              <a:t>Development Team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6C69-6BBD-4938-BD3A-6FA7C49D98B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29241"/>
      </p:ext>
    </p:extLst>
  </p:cSld>
  <p:clrMapOvr>
    <a:masterClrMapping/>
  </p:clrMapOvr>
  <p:transition spd="slow">
    <p:wheel spokes="1"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Agile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flexibility</a:t>
            </a:r>
          </a:p>
          <a:p>
            <a:r>
              <a:t>Early bug detection</a:t>
            </a:r>
          </a:p>
          <a:p>
            <a:r>
              <a:t>Customer involvement</a:t>
            </a:r>
          </a:p>
          <a:p>
            <a:r>
              <a:t>Faster delivery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79DD-EFD9-417F-890A-93CE5D3DF89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51834"/>
      </p:ext>
    </p:extLst>
  </p:cSld>
  <p:clrMapOvr>
    <a:masterClrMapping/>
  </p:clrMapOvr>
  <p:transition spd="slow">
    <p:wheel spokes="1"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Disadvantages of Agile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Less documentation</a:t>
            </a:r>
          </a:p>
          <a:p>
            <a:r>
              <a:t>Difficult for large projects</a:t>
            </a:r>
          </a:p>
          <a:p>
            <a:r>
              <a:t>Requires experienced team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59B1-D785-4858-BF72-F88C2E6CAEE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92789"/>
      </p:ext>
    </p:extLst>
  </p:cSld>
  <p:clrMapOvr>
    <a:masterClrMapping/>
  </p:clrMapOvr>
  <p:transition spd="slow">
    <p:wheel spokes="1"/>
  </p:transition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vs Waterfall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Agile: Iterative &amp; flexible</a:t>
            </a:r>
          </a:p>
          <a:p>
            <a:r>
              <a:t>Waterfall: Linear &amp; rigid</a:t>
            </a:r>
          </a:p>
          <a:p>
            <a:r>
              <a:t>Agile allows changes</a:t>
            </a:r>
          </a:p>
          <a:p>
            <a:r>
              <a:t>Waterfall resists changes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0F10C-B40D-4EC2-A89D-F4403BF82D5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9761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1. Early Computer Programming (1950s–1960s)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Programs </a:t>
            </a:r>
            <a:r>
              <a:rPr dirty="0"/>
              <a:t>written in machine &amp; assembly languages</a:t>
            </a:r>
          </a:p>
          <a:p>
            <a:r>
              <a:rPr dirty="0" smtClean="0"/>
              <a:t>No </a:t>
            </a:r>
            <a:r>
              <a:rPr dirty="0"/>
              <a:t>structured methods</a:t>
            </a:r>
          </a:p>
          <a:p>
            <a:r>
              <a:rPr dirty="0" smtClean="0"/>
              <a:t>Error‑prone </a:t>
            </a:r>
            <a:r>
              <a:rPr dirty="0"/>
              <a:t>and difficult to maintain</a:t>
            </a:r>
          </a:p>
          <a:p>
            <a:r>
              <a:rPr dirty="0" smtClean="0"/>
              <a:t>Software </a:t>
            </a:r>
            <a:r>
              <a:rPr dirty="0"/>
              <a:t>considered secondary to hardware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F050-4A88-44FB-BC62-4DB59BFBDDD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19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Agile?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Changing requirements</a:t>
            </a:r>
          </a:p>
          <a:p>
            <a:r>
              <a:rPr dirty="0"/>
              <a:t>High customer involvement</a:t>
            </a:r>
          </a:p>
          <a:p>
            <a:r>
              <a:rPr dirty="0"/>
              <a:t>Small to </a:t>
            </a:r>
            <a:r>
              <a:rPr lang="en-US" dirty="0" smtClean="0"/>
              <a:t>Large </a:t>
            </a:r>
            <a:r>
              <a:rPr dirty="0" smtClean="0"/>
              <a:t>projects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E996-A508-4BF5-8AD8-9D2097391C0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50241"/>
      </p:ext>
    </p:extLst>
  </p:cSld>
  <p:clrMapOvr>
    <a:masterClrMapping/>
  </p:clrMapOvr>
  <p:transition spd="slow">
    <p:wheel spokes="1"/>
  </p:transition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5108"/>
            <a:ext cx="8229600" cy="1143000"/>
          </a:xfrm>
        </p:spPr>
        <p:txBody>
          <a:bodyPr/>
          <a:lstStyle/>
          <a:p>
            <a:r>
              <a:rPr dirty="0"/>
              <a:t>Spiral Model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245EE-DD92-4B84-A794-32204D2A890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21462"/>
      </p:ext>
    </p:extLst>
  </p:cSld>
  <p:clrMapOvr>
    <a:masterClrMapping/>
  </p:clrMapOvr>
  <p:transition spd="slow">
    <p:wheel spokes="1"/>
  </p:transition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Spiral Model is a risk-driven process model.</a:t>
            </a:r>
          </a:p>
          <a:p>
            <a:r>
              <a:t>Proposed by Barry Boehm.</a:t>
            </a:r>
          </a:p>
          <a:p>
            <a:r>
              <a:t>Combines waterfall and prototyping.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CDBF-A825-4327-B954-69E75CDEE2C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84684"/>
      </p:ext>
    </p:extLst>
  </p:cSld>
  <p:clrMapOvr>
    <a:masterClrMapping/>
  </p:clrMapOvr>
  <p:transition spd="slow">
    <p:wheel spokes="1"/>
  </p:transition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Spiral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risk management.</a:t>
            </a:r>
          </a:p>
          <a:p>
            <a:r>
              <a:t>Suitable for large &amp; complex projects.</a:t>
            </a:r>
          </a:p>
          <a:p>
            <a:r>
              <a:t>Frequent customer feedback.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ADFB-A442-4CB1-9B6E-4FB178CC65A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3397"/>
      </p:ext>
    </p:extLst>
  </p:cSld>
  <p:clrMapOvr>
    <a:masterClrMapping/>
  </p:clrMapOvr>
  <p:transition spd="slow">
    <p:wheel spokes="1"/>
  </p:transition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Phases of Spiral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Planning</a:t>
            </a:r>
            <a:endParaRPr dirty="0"/>
          </a:p>
          <a:p>
            <a:r>
              <a:rPr dirty="0" smtClean="0"/>
              <a:t>Risk </a:t>
            </a:r>
            <a:r>
              <a:rPr dirty="0"/>
              <a:t>Analysis</a:t>
            </a:r>
          </a:p>
          <a:p>
            <a:r>
              <a:rPr dirty="0" smtClean="0"/>
              <a:t>Engineering</a:t>
            </a:r>
            <a:endParaRPr dirty="0"/>
          </a:p>
          <a:p>
            <a:r>
              <a:rPr dirty="0" smtClean="0"/>
              <a:t>Evaluation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FDAD-EB23-4A46-BAA3-B018D6DD315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14414"/>
      </p:ext>
    </p:extLst>
  </p:cSld>
  <p:clrMapOvr>
    <a:masterClrMapping/>
  </p:clrMapOvr>
  <p:transition spd="slow">
    <p:wheel spokes="1"/>
  </p:transition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1: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34671"/>
          </a:xfrm>
        </p:spPr>
        <p:txBody>
          <a:bodyPr>
            <a:normAutofit lnSpcReduction="10000"/>
          </a:bodyPr>
          <a:lstStyle/>
          <a:p>
            <a:r>
              <a:rPr dirty="0"/>
              <a:t>Define objectives.</a:t>
            </a:r>
          </a:p>
          <a:p>
            <a:r>
              <a:rPr dirty="0"/>
              <a:t>Identify alternatives.</a:t>
            </a:r>
          </a:p>
          <a:p>
            <a:r>
              <a:rPr dirty="0"/>
              <a:t>Gather requirements.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4447" y="324298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Phase 2: Risk Analysis</a:t>
            </a:r>
            <a:endParaRPr lang="en-I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4447" y="4568544"/>
            <a:ext cx="8229600" cy="1761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Identify risks.</a:t>
            </a:r>
          </a:p>
          <a:p>
            <a:r>
              <a:rPr lang="en-US" smtClean="0"/>
              <a:t>Prototype solutions.</a:t>
            </a:r>
          </a:p>
          <a:p>
            <a:r>
              <a:rPr lang="en-US" smtClean="0"/>
              <a:t>Evaluate technical feasibility.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535D-49DA-41BF-B6B2-924F4C54284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97593"/>
      </p:ext>
    </p:extLst>
  </p:cSld>
  <p:clrMapOvr>
    <a:masterClrMapping/>
  </p:clrMapOvr>
  <p:transition spd="slow">
    <p:wheel spokes="1"/>
  </p:transition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3: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98812"/>
          </a:xfrm>
        </p:spPr>
        <p:txBody>
          <a:bodyPr>
            <a:normAutofit lnSpcReduction="10000"/>
          </a:bodyPr>
          <a:lstStyle/>
          <a:p>
            <a:r>
              <a:rPr dirty="0"/>
              <a:t>Design and development.</a:t>
            </a:r>
          </a:p>
          <a:p>
            <a:r>
              <a:rPr dirty="0"/>
              <a:t>Coding and testing.</a:t>
            </a:r>
          </a:p>
          <a:p>
            <a:r>
              <a:rPr dirty="0"/>
              <a:t>Verification activities.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76517" y="35019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Phase 4: Evaluation</a:t>
            </a:r>
            <a:endParaRPr lang="en-I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6517" y="4827494"/>
            <a:ext cx="8229600" cy="17346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Customer review.</a:t>
            </a:r>
          </a:p>
          <a:p>
            <a:r>
              <a:rPr lang="en-US" smtClean="0"/>
              <a:t>Feedback collection.</a:t>
            </a:r>
          </a:p>
          <a:p>
            <a:r>
              <a:rPr lang="en-US" smtClean="0"/>
              <a:t>Decision for next spiral.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3675-2017-4B79-874D-1AC02E26A45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11671"/>
      </p:ext>
    </p:extLst>
  </p:cSld>
  <p:clrMapOvr>
    <a:masterClrMapping/>
  </p:clrMapOvr>
  <p:transition spd="slow">
    <p:wheel spokes="1"/>
  </p:transition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450" y="4755766"/>
            <a:ext cx="8229600" cy="1788459"/>
          </a:xfrm>
        </p:spPr>
        <p:txBody>
          <a:bodyPr/>
          <a:lstStyle/>
          <a:p>
            <a:r>
              <a:rPr dirty="0"/>
              <a:t>Early risk detection.</a:t>
            </a:r>
          </a:p>
          <a:p>
            <a:r>
              <a:rPr dirty="0"/>
              <a:t>Flexible to changes.</a:t>
            </a:r>
          </a:p>
          <a:p>
            <a:r>
              <a:rPr dirty="0"/>
              <a:t>Customer involvement.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76518" y="354675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Disadvantages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1842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Costly model.</a:t>
            </a:r>
          </a:p>
          <a:p>
            <a:r>
              <a:rPr lang="en-US" smtClean="0"/>
              <a:t>Complex management.</a:t>
            </a:r>
          </a:p>
          <a:p>
            <a:r>
              <a:rPr lang="en-US" smtClean="0"/>
              <a:t>Not suitable for small projects.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780D-CBB7-4F78-8322-60FFE94CC4E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45355"/>
      </p:ext>
    </p:extLst>
  </p:cSld>
  <p:clrMapOvr>
    <a:masterClrMapping/>
  </p:clrMapOvr>
  <p:transition spd="slow">
    <p:wheel spokes="1"/>
  </p:transition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Spiral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Large systems.</a:t>
            </a:r>
          </a:p>
          <a:p>
            <a:r>
              <a:t>High-risk projects.</a:t>
            </a:r>
          </a:p>
          <a:p>
            <a:r>
              <a:t>Evolving requirements.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2CEA-9FE6-40CB-922D-5C17459B6D7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19417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Software Crisis (Late 1960s)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Projects </a:t>
            </a:r>
            <a:r>
              <a:rPr dirty="0"/>
              <a:t>delivered late or failed completely</a:t>
            </a:r>
          </a:p>
          <a:p>
            <a:r>
              <a:rPr dirty="0" smtClean="0"/>
              <a:t>Cost </a:t>
            </a:r>
            <a:r>
              <a:rPr dirty="0"/>
              <a:t>overruns &amp; poor quality</a:t>
            </a:r>
          </a:p>
          <a:p>
            <a:r>
              <a:rPr dirty="0" smtClean="0"/>
              <a:t>Increasing </a:t>
            </a:r>
            <a:r>
              <a:rPr dirty="0"/>
              <a:t>complexity of systems</a:t>
            </a:r>
          </a:p>
          <a:p>
            <a:r>
              <a:rPr dirty="0" smtClean="0"/>
              <a:t>Led </a:t>
            </a:r>
            <a:r>
              <a:rPr dirty="0"/>
              <a:t>to demand for disciplined engineering </a:t>
            </a:r>
            <a:r>
              <a:rPr dirty="0" smtClean="0"/>
              <a:t>approaches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1B3A-6F11-441C-9171-374DC0F8BDA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33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3. Birth of Software Engineering (1968)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Term </a:t>
            </a:r>
            <a:r>
              <a:rPr dirty="0"/>
              <a:t>introduced at NATO conferences</a:t>
            </a:r>
          </a:p>
          <a:p>
            <a:r>
              <a:rPr dirty="0" smtClean="0"/>
              <a:t>Recognized </a:t>
            </a:r>
            <a:r>
              <a:rPr dirty="0"/>
              <a:t>software development as an </a:t>
            </a:r>
            <a:r>
              <a:rPr dirty="0" smtClean="0"/>
              <a:t>engineering </a:t>
            </a:r>
            <a:r>
              <a:rPr dirty="0"/>
              <a:t>discipline</a:t>
            </a:r>
          </a:p>
          <a:p>
            <a:r>
              <a:rPr dirty="0" smtClean="0"/>
              <a:t>Emphasis </a:t>
            </a:r>
            <a:r>
              <a:rPr dirty="0"/>
              <a:t>on planning, documentation, and quality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63C2-ED42-46E4-AB26-43D93421E3C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293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4. Structured Programming Era (1970s)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Introduction </a:t>
            </a:r>
            <a:r>
              <a:rPr dirty="0"/>
              <a:t>of structured design &amp; modular programming</a:t>
            </a:r>
          </a:p>
          <a:p>
            <a:r>
              <a:rPr dirty="0" smtClean="0"/>
              <a:t>Development </a:t>
            </a:r>
            <a:r>
              <a:rPr dirty="0"/>
              <a:t>models like Waterfall</a:t>
            </a:r>
          </a:p>
          <a:p>
            <a:r>
              <a:rPr dirty="0" smtClean="0"/>
              <a:t>Focus </a:t>
            </a:r>
            <a:r>
              <a:rPr dirty="0"/>
              <a:t>on reducing complexity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C068-D482-461B-8E77-76A42741BC01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9702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5. Object-Oriented Development (1980s–1990s)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Introduction </a:t>
            </a:r>
            <a:r>
              <a:rPr dirty="0"/>
              <a:t>of OOP (C++, Java)</a:t>
            </a:r>
          </a:p>
          <a:p>
            <a:r>
              <a:rPr dirty="0" smtClean="0"/>
              <a:t>Concepts</a:t>
            </a:r>
            <a:r>
              <a:rPr dirty="0"/>
              <a:t>: classes, objects, inheritance, polymorphism</a:t>
            </a:r>
          </a:p>
          <a:p>
            <a:r>
              <a:rPr dirty="0" smtClean="0"/>
              <a:t>Encouraged </a:t>
            </a:r>
            <a:r>
              <a:rPr dirty="0"/>
              <a:t>reusable, maintainable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1AED-8A3F-4A78-911C-5E072ECD6D2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81066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Agile Revolution (2000s)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Agile </a:t>
            </a:r>
            <a:r>
              <a:rPr dirty="0"/>
              <a:t>Manifesto introduced in 2001</a:t>
            </a:r>
          </a:p>
          <a:p>
            <a:r>
              <a:rPr dirty="0" smtClean="0"/>
              <a:t>Focus </a:t>
            </a:r>
            <a:r>
              <a:rPr dirty="0"/>
              <a:t>on iterative development &amp; customer collaboration</a:t>
            </a:r>
          </a:p>
          <a:p>
            <a:r>
              <a:rPr dirty="0" smtClean="0"/>
              <a:t>Methods</a:t>
            </a:r>
            <a:r>
              <a:rPr dirty="0"/>
              <a:t>: Scrum, XP, </a:t>
            </a:r>
            <a:r>
              <a:rPr dirty="0" err="1"/>
              <a:t>Kanban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52187-D7CB-4192-9D12-CD0CD4BFF5E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46733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7. Modern Software Engineering (2010s–Present)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DevOps</a:t>
            </a:r>
            <a:r>
              <a:rPr dirty="0"/>
              <a:t>, CI/CD, automation</a:t>
            </a:r>
          </a:p>
          <a:p>
            <a:r>
              <a:rPr dirty="0" smtClean="0"/>
              <a:t>Cloud </a:t>
            </a:r>
            <a:r>
              <a:rPr dirty="0"/>
              <a:t>computing, </a:t>
            </a:r>
            <a:r>
              <a:rPr dirty="0" err="1"/>
              <a:t>microservices</a:t>
            </a:r>
            <a:endParaRPr dirty="0"/>
          </a:p>
          <a:p>
            <a:r>
              <a:rPr dirty="0" smtClean="0"/>
              <a:t>AI-assisted </a:t>
            </a:r>
            <a:r>
              <a:rPr dirty="0"/>
              <a:t>development</a:t>
            </a:r>
          </a:p>
          <a:p>
            <a:r>
              <a:rPr dirty="0" smtClean="0"/>
              <a:t>Emphasis </a:t>
            </a:r>
            <a:r>
              <a:rPr dirty="0"/>
              <a:t>on scalability, security, and rapid delivery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A6CD-42B5-45F0-8D62-99B6D830A7F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63845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Software Development Projects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66B2-7FB6-4CE1-9EBC-CEEDC85E470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406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Software development projects are structured efforts to design, build, </a:t>
            </a:r>
            <a:r>
              <a:rPr dirty="0" smtClean="0"/>
              <a:t>test </a:t>
            </a:r>
            <a:r>
              <a:rPr dirty="0"/>
              <a:t>and maintain software applications.</a:t>
            </a:r>
          </a:p>
          <a:p>
            <a:pPr algn="just"/>
            <a:r>
              <a:rPr dirty="0"/>
              <a:t>They follow systematic processes to ensure quality and reliability.</a:t>
            </a:r>
          </a:p>
          <a:p>
            <a:pPr algn="just"/>
            <a:r>
              <a:rPr dirty="0"/>
              <a:t>Projects can vary in size, </a:t>
            </a:r>
            <a:r>
              <a:rPr dirty="0" smtClean="0"/>
              <a:t>complexity </a:t>
            </a:r>
            <a:r>
              <a:rPr dirty="0"/>
              <a:t>and objectives.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5EF4-73FC-440F-B583-D341CFAD1F7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4007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 to Software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Software Engineering is the systematic, disciplined, and quantifiable approach to the development, operation, and maintenance of software</a:t>
            </a:r>
            <a:r>
              <a:rPr lang="en-US" dirty="0" smtClean="0"/>
              <a:t>.</a:t>
            </a:r>
          </a:p>
          <a:p>
            <a:r>
              <a:rPr dirty="0" smtClean="0"/>
              <a:t>It applies engineering principles to software development</a:t>
            </a:r>
            <a:r>
              <a:rPr lang="en-US" dirty="0" smtClean="0"/>
              <a:t>(Reusability, Standardization &amp; Quality Assurance)</a:t>
            </a:r>
            <a:r>
              <a:rPr dirty="0" smtClean="0"/>
              <a:t>.</a:t>
            </a:r>
          </a:p>
          <a:p>
            <a:pPr lvl="1"/>
            <a:r>
              <a:rPr dirty="0" smtClean="0"/>
              <a:t>Ensures </a:t>
            </a:r>
            <a:r>
              <a:rPr dirty="0"/>
              <a:t>software is reliable, efficient, </a:t>
            </a:r>
            <a:r>
              <a:rPr dirty="0" smtClean="0"/>
              <a:t>secure </a:t>
            </a:r>
            <a:r>
              <a:rPr dirty="0"/>
              <a:t>and scalable.</a:t>
            </a:r>
          </a:p>
          <a:p>
            <a:pPr lvl="1"/>
            <a:r>
              <a:rPr lang="en-US" dirty="0" smtClean="0"/>
              <a:t>C</a:t>
            </a:r>
            <a:r>
              <a:rPr dirty="0" smtClean="0"/>
              <a:t>hallenges </a:t>
            </a:r>
            <a:r>
              <a:rPr lang="en-US" dirty="0" smtClean="0"/>
              <a:t>occurs </a:t>
            </a:r>
            <a:r>
              <a:rPr dirty="0" smtClean="0"/>
              <a:t>such </a:t>
            </a:r>
            <a:r>
              <a:rPr dirty="0"/>
              <a:t>as complexity, cost, </a:t>
            </a:r>
            <a:r>
              <a:rPr dirty="0" smtClean="0"/>
              <a:t>maintenance </a:t>
            </a:r>
            <a:r>
              <a:rPr dirty="0"/>
              <a:t>and quality.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8C212-4C0D-49B3-B736-0B4C246C57F2}" type="datetime3">
              <a:rPr lang="en-US" smtClean="0"/>
              <a:t>26 December 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Types of Software Development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Web Development </a:t>
            </a:r>
            <a:r>
              <a:rPr dirty="0" smtClean="0"/>
              <a:t>Projects</a:t>
            </a:r>
            <a:r>
              <a:rPr lang="en-US" dirty="0" smtClean="0"/>
              <a:t>-websites</a:t>
            </a:r>
            <a:endParaRPr dirty="0"/>
          </a:p>
          <a:p>
            <a:pPr marL="0" indent="0">
              <a:buNone/>
            </a:pPr>
            <a:r>
              <a:rPr dirty="0"/>
              <a:t>2. Mobile Application </a:t>
            </a:r>
            <a:r>
              <a:rPr dirty="0" smtClean="0"/>
              <a:t>Development</a:t>
            </a:r>
            <a:r>
              <a:rPr lang="en-US" dirty="0" smtClean="0"/>
              <a:t>-apps</a:t>
            </a:r>
            <a:endParaRPr dirty="0"/>
          </a:p>
          <a:p>
            <a:pPr marL="0" indent="0">
              <a:buNone/>
            </a:pPr>
            <a:r>
              <a:rPr dirty="0"/>
              <a:t>3. System Software </a:t>
            </a:r>
            <a:r>
              <a:rPr dirty="0" smtClean="0"/>
              <a:t>Development</a:t>
            </a:r>
            <a:r>
              <a:rPr lang="en-US" dirty="0" smtClean="0"/>
              <a:t>-</a:t>
            </a:r>
            <a:r>
              <a:rPr lang="en-US" dirty="0" err="1" smtClean="0"/>
              <a:t>os</a:t>
            </a:r>
            <a:endParaRPr dirty="0"/>
          </a:p>
          <a:p>
            <a:pPr marL="0" indent="0">
              <a:buNone/>
            </a:pPr>
            <a:r>
              <a:rPr dirty="0"/>
              <a:t>4. Enterprise Application </a:t>
            </a:r>
            <a:r>
              <a:rPr dirty="0" smtClean="0"/>
              <a:t>Development</a:t>
            </a:r>
            <a:r>
              <a:rPr lang="en-US" dirty="0" smtClean="0"/>
              <a:t>-</a:t>
            </a:r>
            <a:r>
              <a:rPr lang="en-IN" dirty="0"/>
              <a:t> Customer Relationship Management</a:t>
            </a:r>
            <a:endParaRPr lang="en-IN" dirty="0" smtClean="0"/>
          </a:p>
          <a:p>
            <a:pPr marL="0" indent="0">
              <a:buNone/>
            </a:pPr>
            <a:r>
              <a:rPr dirty="0" smtClean="0"/>
              <a:t>5</a:t>
            </a:r>
            <a:r>
              <a:rPr dirty="0"/>
              <a:t>. AI and Machine Learning Projects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8C5C1-0E25-4750-AAD2-636E076A3AF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35525"/>
      </p:ext>
    </p:extLst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Phases of Software Development (SDLC)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</a:t>
            </a:r>
            <a:r>
              <a:rPr lang="en-US" dirty="0" smtClean="0"/>
              <a:t>Planning</a:t>
            </a:r>
          </a:p>
          <a:p>
            <a:pPr marL="0" indent="0">
              <a:buNone/>
            </a:pPr>
            <a:r>
              <a:rPr lang="en-US" dirty="0" smtClean="0"/>
              <a:t>2.</a:t>
            </a:r>
            <a:r>
              <a:rPr dirty="0" smtClean="0"/>
              <a:t>Requirement </a:t>
            </a:r>
            <a:r>
              <a:rPr dirty="0"/>
              <a:t>Analysis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dirty="0" smtClean="0"/>
              <a:t>. </a:t>
            </a:r>
            <a:r>
              <a:rPr dirty="0"/>
              <a:t>System Design</a:t>
            </a:r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dirty="0" smtClean="0"/>
              <a:t>. </a:t>
            </a:r>
            <a:r>
              <a:rPr dirty="0"/>
              <a:t>Implementation (Coding)</a:t>
            </a:r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dirty="0" smtClean="0"/>
              <a:t>. Testing</a:t>
            </a:r>
            <a:r>
              <a:rPr lang="en-US" dirty="0" smtClean="0"/>
              <a:t> &amp; </a:t>
            </a:r>
            <a:r>
              <a:rPr dirty="0" smtClean="0"/>
              <a:t>Deployment</a:t>
            </a:r>
            <a:endParaRPr dirty="0"/>
          </a:p>
          <a:p>
            <a:pPr marL="0" indent="0">
              <a:buNone/>
            </a:pPr>
            <a:r>
              <a:rPr lang="en-US" dirty="0"/>
              <a:t>6</a:t>
            </a:r>
            <a:r>
              <a:rPr dirty="0" smtClean="0"/>
              <a:t>. </a:t>
            </a:r>
            <a:r>
              <a:rPr dirty="0"/>
              <a:t>Maintenance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0B08D-0485-42C2-9BFC-260C8CC7E29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83814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Challenges in Software Development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Changing customer requirements</a:t>
            </a:r>
          </a:p>
          <a:p>
            <a:pPr marL="0" indent="0">
              <a:buNone/>
            </a:pPr>
            <a:r>
              <a:rPr dirty="0"/>
              <a:t>• Budget and time constraints</a:t>
            </a:r>
          </a:p>
          <a:p>
            <a:pPr marL="0" indent="0">
              <a:buNone/>
            </a:pPr>
            <a:r>
              <a:rPr dirty="0"/>
              <a:t>• Technical complexities</a:t>
            </a:r>
          </a:p>
          <a:p>
            <a:pPr marL="0" indent="0">
              <a:buNone/>
            </a:pPr>
            <a:r>
              <a:rPr dirty="0"/>
              <a:t>• Quality assurance issues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91BA-01A6-4471-930E-68AFE2638F46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18518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Clear </a:t>
            </a:r>
            <a:r>
              <a:rPr dirty="0"/>
              <a:t>requirement gathering</a:t>
            </a:r>
          </a:p>
          <a:p>
            <a:r>
              <a:rPr dirty="0" smtClean="0"/>
              <a:t>Use </a:t>
            </a:r>
            <a:r>
              <a:rPr dirty="0"/>
              <a:t>of project management tools</a:t>
            </a:r>
          </a:p>
          <a:p>
            <a:r>
              <a:rPr dirty="0" smtClean="0"/>
              <a:t>Regular </a:t>
            </a:r>
            <a:r>
              <a:rPr dirty="0"/>
              <a:t>communication with stakeholders</a:t>
            </a:r>
          </a:p>
          <a:p>
            <a:r>
              <a:rPr dirty="0" smtClean="0"/>
              <a:t>Continuous </a:t>
            </a:r>
            <a:r>
              <a:rPr dirty="0"/>
              <a:t>testing and integration</a:t>
            </a:r>
          </a:p>
          <a:p>
            <a:r>
              <a:rPr dirty="0" smtClean="0"/>
              <a:t>Proper </a:t>
            </a:r>
            <a:r>
              <a:rPr dirty="0"/>
              <a:t>documentation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E7650-2CB2-4560-A603-EDFEB234CD3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47314"/>
      </p:ext>
    </p:extLst>
  </p:cSld>
  <p:clrMapOvr>
    <a:masterClrMapping/>
  </p:clrMapOvr>
  <p:transition spd="slow"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685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Exploratory Style of Software Development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2863-8911-46CB-8B48-2141FE01FB7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7220"/>
      </p:ext>
    </p:extLst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Exploratory Style of Software Development is a model where requirements are not clearly defined at the beginning.</a:t>
            </a:r>
          </a:p>
          <a:p>
            <a:r>
              <a:t>Development starts with limited information and evolves through continuous user feedback.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FD581-B306-4830-A33E-C3F2665CE124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21926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Exploratory development focuses on building a working system quickly.</a:t>
            </a:r>
          </a:p>
          <a:p>
            <a:r>
              <a:t>The system is refined and extended based on user interaction and feedback.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ADE49-E67C-44C0-B367-C09C216FABD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97911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Exploratory Style?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when customer requirements are unclear.</a:t>
            </a:r>
          </a:p>
          <a:p>
            <a:r>
              <a:t>Suitable for innovative or research-based projects.</a:t>
            </a:r>
          </a:p>
          <a:p>
            <a:r>
              <a:t>Helps users understand their needs through prototypes.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7AAA-DBDC-40F2-99FF-84E1983806B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99478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Requirements discovered during development.</a:t>
            </a:r>
          </a:p>
          <a:p>
            <a:r>
              <a:t>Frequent user involvement.</a:t>
            </a:r>
          </a:p>
          <a:p>
            <a:r>
              <a:t>Iterative and incremental development.</a:t>
            </a:r>
          </a:p>
          <a:p>
            <a:r>
              <a:t>Flexibility to change.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24D4-5121-4E31-9DEE-E842849C0CA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35910"/>
      </p:ext>
    </p:extLst>
  </p:cSld>
  <p:clrMapOvr>
    <a:masterClrMapping/>
  </p:clrMapOvr>
  <p:transition spd="slow">
    <p:wheel spokes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Process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Initial concept discussion.</a:t>
            </a:r>
          </a:p>
          <a:p>
            <a:r>
              <a:t>Build an initial working version.</a:t>
            </a:r>
          </a:p>
          <a:p>
            <a:r>
              <a:t>User evaluation and feedback.</a:t>
            </a:r>
          </a:p>
          <a:p>
            <a:r>
              <a:t>Refinement and enhancement.</a:t>
            </a:r>
          </a:p>
          <a:p>
            <a:r>
              <a:t>Repeat until satisfaction.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24B6-D557-4CA2-8227-EA12CF2E144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5510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Software Engineering?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To manage large and complex software systems.</a:t>
            </a:r>
          </a:p>
          <a:p>
            <a:pPr lvl="1"/>
            <a:r>
              <a:rPr dirty="0"/>
              <a:t>To improve software quality and reduce development cost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To avoid project </a:t>
            </a:r>
            <a:r>
              <a:rPr lang="en-US" dirty="0" smtClean="0"/>
              <a:t>failures</a:t>
            </a:r>
          </a:p>
          <a:p>
            <a:pPr lvl="1"/>
            <a:r>
              <a:rPr lang="en-US" dirty="0"/>
              <a:t>To reduce cost, time, and </a:t>
            </a:r>
            <a:r>
              <a:rPr lang="en-US" dirty="0" smtClean="0"/>
              <a:t>complexity</a:t>
            </a:r>
            <a:endParaRPr dirty="0"/>
          </a:p>
          <a:p>
            <a:pPr lvl="1"/>
            <a:r>
              <a:rPr dirty="0"/>
              <a:t>To ensure timely delivery of software products.</a:t>
            </a:r>
          </a:p>
          <a:p>
            <a:pPr lvl="1"/>
            <a:r>
              <a:rPr dirty="0"/>
              <a:t>To provide structured methods for project management and development.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9FF6-50BC-4924-B32D-960C942E3F1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Exploratory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Throwaway Prototyping – prototype is discarded after learning.</a:t>
            </a:r>
          </a:p>
          <a:p>
            <a:r>
              <a:rPr dirty="0"/>
              <a:t>Evolutionary Prototyping – prototype evolves into final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40C3-146D-4EBC-BBFB-FE99DDBB89F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67145"/>
      </p:ext>
    </p:extLst>
  </p:cSld>
  <p:clrMapOvr>
    <a:masterClrMapping/>
  </p:clrMapOvr>
  <p:transition spd="slow">
    <p:wheel spokes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Early delivery of working software.</a:t>
            </a:r>
          </a:p>
          <a:p>
            <a:r>
              <a:t>Better understanding of user requirements.</a:t>
            </a:r>
          </a:p>
          <a:p>
            <a:r>
              <a:t>Reduces risk of wrong requirements.</a:t>
            </a:r>
          </a:p>
          <a:p>
            <a:r>
              <a:t>High user satisfaction.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6F08B-E830-4125-A80B-D7B49EC3018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90215"/>
      </p:ext>
    </p:extLst>
  </p:cSld>
  <p:clrMapOvr>
    <a:masterClrMapping/>
  </p:clrMapOvr>
  <p:transition spd="slow">
    <p:wheel spokes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Poor documentation initially.</a:t>
            </a:r>
          </a:p>
          <a:p>
            <a:r>
              <a:t>Difficult to estimate cost and schedule.</a:t>
            </a:r>
          </a:p>
          <a:p>
            <a:r>
              <a:t>Not suitable for large, safety-critical systems.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EA-158F-417D-8410-7D8A1B167D3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0128"/>
      </p:ext>
    </p:extLst>
  </p:cSld>
  <p:clrMapOvr>
    <a:masterClrMapping/>
  </p:clrMapOvr>
  <p:transition spd="slow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Research and development projects.</a:t>
            </a:r>
          </a:p>
          <a:p>
            <a:r>
              <a:t>Startups and innovative products.</a:t>
            </a:r>
          </a:p>
          <a:p>
            <a:r>
              <a:t>User interface intensive systems.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44D8-CD6E-44A7-A645-D38AB85A5CB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16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Emergence of Software Engineering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CCFE-F92A-428A-93C3-8C304E308F6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35739"/>
      </p:ext>
    </p:extLst>
  </p:cSld>
  <p:clrMapOvr>
    <a:masterClrMapping/>
  </p:clrMapOvr>
  <p:transition spd="slow">
    <p:wheel spokes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engineering evolved over several decades.</a:t>
            </a:r>
          </a:p>
          <a:p>
            <a:r>
              <a:t>Growth was driven by increasing size and complexity of software systems.</a:t>
            </a:r>
          </a:p>
          <a:p>
            <a:r>
              <a:t>Need arose for reliable, efficient, and systematic development methods.</a:t>
            </a:r>
          </a:p>
          <a:p>
            <a:r>
              <a:t>Today, software engineering is a formal engineering discipline.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B862-F4EB-45D8-9CB8-994724317C8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54542"/>
      </p:ext>
    </p:extLst>
  </p:cSld>
  <p:clrMapOvr>
    <a:masterClrMapping/>
  </p:clrMapOvr>
  <p:transition spd="slow">
    <p:wheel spokes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Early Days of Computing (1940s–1950s)</a:t>
            </a:r>
          </a:p>
          <a:p>
            <a:r>
              <a:t>Birth of High-Level Languages (1950s–1960s)</a:t>
            </a:r>
          </a:p>
          <a:p>
            <a:r>
              <a:t>The Software Crisis (1960s)</a:t>
            </a:r>
          </a:p>
          <a:p>
            <a:r>
              <a:t>Birth of Software Engineering (1968)</a:t>
            </a:r>
          </a:p>
          <a:p>
            <a:r>
              <a:t>Growth Phase (1970s–1980s)</a:t>
            </a:r>
          </a:p>
          <a:p>
            <a:r>
              <a:t>Discipline Formation (1990s)</a:t>
            </a:r>
          </a:p>
          <a:p>
            <a:r>
              <a:t>Modern Era (2000s–Present)</a:t>
            </a:r>
          </a:p>
          <a:p>
            <a:r>
              <a:t>Key Trends Today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8D2C-3B99-4F5C-9ED6-F2A6B72760D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82758"/>
      </p:ext>
    </p:extLst>
  </p:cSld>
  <p:clrMapOvr>
    <a:masterClrMapping/>
  </p:clrMapOvr>
  <p:transition spd="slow">
    <p:wheel spokes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Early Days of Computing (1940s–1950s)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Computing was experimental and research-oriented.</a:t>
            </a:r>
          </a:p>
          <a:p>
            <a:r>
              <a:t>Work driven by mathematicians, scientists, and engineers.</a:t>
            </a:r>
          </a:p>
          <a:p>
            <a:r>
              <a:t>No clear distinction between hardware and software.</a:t>
            </a:r>
          </a:p>
          <a:p>
            <a:r>
              <a:t>Programming done using machine code or assembly language.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83A1-FE1C-4E98-9EF6-3C838074AAA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1183"/>
      </p:ext>
    </p:extLst>
  </p:cSld>
  <p:clrMapOvr>
    <a:masterClrMapping/>
  </p:clrMapOvr>
  <p:transition spd="slow">
    <p:wheel spokes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Early Programming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Programs were small and simple.</a:t>
            </a:r>
          </a:p>
          <a:p>
            <a:r>
              <a:t>Software development was ad hoc in nature.</a:t>
            </a:r>
          </a:p>
          <a:p>
            <a:r>
              <a:t>Programmers were called coders or hackers.</a:t>
            </a:r>
          </a:p>
          <a:p>
            <a:r>
              <a:t>Programs were written for one specific task only.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522DF-6818-4836-8BE6-2238EC5CCBA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9401"/>
      </p:ext>
    </p:extLst>
  </p:cSld>
  <p:clrMapOvr>
    <a:masterClrMapping/>
  </p:clrMapOvr>
  <p:transition spd="slow">
    <p:wheel spokes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Birth of High-Level Languages (1950s–1960s)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High-level languages like FORTRAN (1957) and COBOL (1959) were introduced.</a:t>
            </a:r>
          </a:p>
          <a:p>
            <a:r>
              <a:t>These languages reduced dependency on hardware.</a:t>
            </a:r>
          </a:p>
          <a:p>
            <a:r>
              <a:t>Programming became easier and more productive.</a:t>
            </a:r>
          </a:p>
          <a:p>
            <a:r>
              <a:t>Complex machine-level details were hidden from programmers.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EB0D-1BFF-4472-9A32-7AB7571AA2D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14274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Examples of failure without </a:t>
            </a:r>
            <a:r>
              <a:rPr lang="en-US" dirty="0" smtClean="0"/>
              <a:t>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Missed </a:t>
            </a:r>
            <a:r>
              <a:rPr lang="en-US" dirty="0"/>
              <a:t>deadlines</a:t>
            </a:r>
          </a:p>
          <a:p>
            <a:r>
              <a:rPr lang="en-US" dirty="0"/>
              <a:t>Budget overruns</a:t>
            </a:r>
          </a:p>
          <a:p>
            <a:r>
              <a:rPr lang="en-US" dirty="0"/>
              <a:t>Software bugs</a:t>
            </a:r>
          </a:p>
          <a:p>
            <a:r>
              <a:rPr lang="en-US" dirty="0"/>
              <a:t>Incomplete or poor-quality products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8FC76-6A7E-43A4-A22C-D8A1BC9397D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696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High-Level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usage spread across industries.</a:t>
            </a:r>
          </a:p>
          <a:p>
            <a:r>
              <a:t>Programs became larger and more complex.</a:t>
            </a:r>
          </a:p>
          <a:p>
            <a:r>
              <a:t>Need for planning and design increased.</a:t>
            </a:r>
          </a:p>
          <a:p>
            <a:r>
              <a:t>Formal software development processes were still weak.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688CD-FDD8-4382-9016-4DB45029FEC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25891"/>
      </p:ext>
    </p:extLst>
  </p:cSld>
  <p:clrMapOvr>
    <a:masterClrMapping/>
  </p:clrMapOvr>
  <p:transition spd="slow">
    <p:wheel spokes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Software Crisis (1960s)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systems grew faster than development techniques.</a:t>
            </a:r>
          </a:p>
          <a:p>
            <a:r>
              <a:t>Projects were delayed and exceeded budgets.</a:t>
            </a:r>
          </a:p>
          <a:p>
            <a:r>
              <a:t>Software often failed to meet user requirements.</a:t>
            </a:r>
          </a:p>
          <a:p>
            <a:r>
              <a:t>Maintenance and scalability became major issues.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9F6-E1CE-41E2-9C36-37CD68E0E0D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10366"/>
      </p:ext>
    </p:extLst>
  </p:cSld>
  <p:clrMapOvr>
    <a:masterClrMapping/>
  </p:clrMapOvr>
  <p:transition spd="slow">
    <p:wheel spokes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for Better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Poor documentation caused maintenance problems.</a:t>
            </a:r>
          </a:p>
          <a:p>
            <a:r>
              <a:t>Lack of standard processes reduced reliability.</a:t>
            </a:r>
          </a:p>
          <a:p>
            <a:r>
              <a:t>Demand for systematic and disciplined approaches.</a:t>
            </a:r>
          </a:p>
          <a:p>
            <a:r>
              <a:t>Foundation laid for formal methodologies.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4163-94DD-49D4-9351-2A78E24B6B6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8378"/>
      </p:ext>
    </p:extLst>
  </p:cSld>
  <p:clrMapOvr>
    <a:masterClrMapping/>
  </p:clrMapOvr>
  <p:transition spd="slow">
    <p:wheel spokes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Birth of Software Engineering (1968)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Term 'Software Engineering' coined in 1968.</a:t>
            </a:r>
          </a:p>
          <a:p>
            <a:r>
              <a:t>Introduced at NATO Software Engineering Conference.</a:t>
            </a:r>
          </a:p>
          <a:p>
            <a:r>
              <a:t>Software development recognized as an engineering activity.</a:t>
            </a:r>
          </a:p>
          <a:p>
            <a:r>
              <a:t>Focus on quality, planning, and systematic design.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AD18-E53D-48CF-9914-5350C4EBA73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49995"/>
      </p:ext>
    </p:extLst>
  </p:cSld>
  <p:clrMapOvr>
    <a:masterClrMapping/>
  </p:clrMapOvr>
  <p:transition spd="slow">
    <p:wheel spokes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Early Software Engineering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Formal software development processes introduced.</a:t>
            </a:r>
          </a:p>
          <a:p>
            <a:r>
              <a:t>Structured and disciplined approaches encouraged.</a:t>
            </a:r>
          </a:p>
          <a:p>
            <a:r>
              <a:t>Waterfall Model emerged.</a:t>
            </a:r>
          </a:p>
          <a:p>
            <a:r>
              <a:t>Emphasis on documentation and testing.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2487-0FD9-4860-AD63-F7C195EA4604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79137"/>
      </p:ext>
    </p:extLst>
  </p:cSld>
  <p:clrMapOvr>
    <a:masterClrMapping/>
  </p:clrMapOvr>
  <p:transition spd="slow">
    <p:wheel spokes="1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Growth of Software Engineering (1970s–1980s)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Structured programming became popular.</a:t>
            </a:r>
          </a:p>
          <a:p>
            <a:r>
              <a:t>Advocated by Edsger Dijkstra.</a:t>
            </a:r>
          </a:p>
          <a:p>
            <a:r>
              <a:t>Focus on clear control structures.</a:t>
            </a:r>
          </a:p>
          <a:p>
            <a:r>
              <a:t>Improved readability and maintainability.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FD11-17F4-4B99-929C-48E3DC39D4F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83081"/>
      </p:ext>
    </p:extLst>
  </p:cSld>
  <p:clrMapOvr>
    <a:masterClrMapping/>
  </p:clrMapOvr>
  <p:transition spd="slow">
    <p:wheel spokes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Models and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Waterfall model widely adopted.</a:t>
            </a:r>
          </a:p>
          <a:p>
            <a:r>
              <a:t>Phased approach to development.</a:t>
            </a:r>
          </a:p>
          <a:p>
            <a:r>
              <a:t>Organizations like IEEE and ISO developed standards.</a:t>
            </a:r>
          </a:p>
          <a:p>
            <a:r>
              <a:t>Quality assurance gained importance.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7863-74DF-471F-8ECF-32883919E3D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608"/>
      </p:ext>
    </p:extLst>
  </p:cSld>
  <p:clrMapOvr>
    <a:masterClrMapping/>
  </p:clrMapOvr>
  <p:transition spd="slow">
    <p:wheel spokes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Software Engineering in the 1990s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Object-Oriented Programming (OOP) emerged.</a:t>
            </a:r>
          </a:p>
          <a:p>
            <a:r>
              <a:t>Languages like C++ and Java popularized OOP.</a:t>
            </a:r>
          </a:p>
          <a:p>
            <a:r>
              <a:t>Software designed using reusable objects.</a:t>
            </a:r>
          </a:p>
          <a:p>
            <a:r>
              <a:t>Improved modularity and maintainability.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CB6D-5C53-497C-8035-5DA2DF45CEA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33646"/>
      </p:ext>
    </p:extLst>
  </p:cSld>
  <p:clrMapOvr>
    <a:masterClrMapping/>
  </p:clrMapOvr>
  <p:transition spd="slow">
    <p:wheel spokes="1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Quality and Methodologies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Strong focus on software testing.</a:t>
            </a:r>
          </a:p>
          <a:p>
            <a:r>
              <a:t>Quality assurance processes strengthened.</a:t>
            </a:r>
          </a:p>
          <a:p>
            <a:r>
              <a:t>Performance and reliability improved.</a:t>
            </a:r>
          </a:p>
          <a:p>
            <a:r>
              <a:t>Foundations laid for Agile practices.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0F78-67F2-42AF-8B1D-530361620DA1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64802"/>
      </p:ext>
    </p:extLst>
  </p:cSld>
  <p:clrMapOvr>
    <a:masterClrMapping/>
  </p:clrMapOvr>
  <p:transition spd="slow">
    <p:wheel spokes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Era (2000s–Present)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Agile methodologies became mainstream.</a:t>
            </a:r>
          </a:p>
          <a:p>
            <a:r>
              <a:t>Scrum, Kanban, and XP widely used.</a:t>
            </a:r>
          </a:p>
          <a:p>
            <a:r>
              <a:t>DevOps integrated development and operations.</a:t>
            </a:r>
          </a:p>
          <a:p>
            <a:r>
              <a:t>Continuous delivery became standard.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E6FB-73AF-47F4-A25B-FDD205B49B4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37252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Difference between Software Engineering &amp; Programming</a:t>
            </a:r>
            <a:endParaRPr lang="en-IN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41447"/>
              </p:ext>
            </p:extLst>
          </p:nvPr>
        </p:nvGraphicFramePr>
        <p:xfrm>
          <a:off x="457200" y="2202021"/>
          <a:ext cx="8229600" cy="2133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Programming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Software Engineering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Only coding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Covers entire lifecycle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Focus on writing programs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Focus on planning, design, testing, and maintenance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No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Follows standards &amp; methodologies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Individual 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Team-based activity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50DC-169F-456E-BC41-76794659722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30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Cloud computing transformed development.</a:t>
            </a:r>
          </a:p>
          <a:p>
            <a:r>
              <a:t>Microservices and serverless architectures emerged.</a:t>
            </a:r>
          </a:p>
          <a:p>
            <a:r>
              <a:t>Automation tools widely adopted.</a:t>
            </a:r>
          </a:p>
          <a:p>
            <a:r>
              <a:t>AI and ML used in testing and development.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05CE-CC0E-4A43-AF93-588E9E1E506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67055"/>
      </p:ext>
    </p:extLst>
  </p:cSld>
  <p:clrMapOvr>
    <a:masterClrMapping/>
  </p:clrMapOvr>
  <p:transition spd="slow">
    <p:wheel spokes="1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Key Trends in Software Engineering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Strong focus on collaboration and teamwork.</a:t>
            </a:r>
          </a:p>
          <a:p>
            <a:r>
              <a:t>User-centric design and experience.</a:t>
            </a:r>
          </a:p>
          <a:p>
            <a:r>
              <a:t>Automation in testing and deployment.</a:t>
            </a:r>
          </a:p>
          <a:p>
            <a:r>
              <a:t>Security and privacy are critical concerns.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5416-3C34-4267-B903-39DDE13FB52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965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Industry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delivered as a Service (SaaS).</a:t>
            </a:r>
          </a:p>
          <a:p>
            <a:r>
              <a:t>Data-driven decision making.</a:t>
            </a:r>
          </a:p>
          <a:p>
            <a:r>
              <a:t>Continuous monitoring and feedback.</a:t>
            </a:r>
          </a:p>
          <a:p>
            <a:r>
              <a:t>Rapid innovation and scalability.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8C7C6-FB2E-4CAA-AA62-2A29C8E69F1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24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Notable Changes in Software Development Practices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0111B-5678-4A92-B11A-A991BF8A79D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9587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development practices have evolved rapidly over the last few decades.</a:t>
            </a:r>
          </a:p>
          <a:p>
            <a:pPr lvl="1"/>
            <a:r>
              <a:t>Changes are driven by increasing software complexity, user expectations, and technology advancements.</a:t>
            </a:r>
          </a:p>
          <a:p>
            <a:pPr lvl="1"/>
            <a:r>
              <a:t>Modern software engineering focuses on speed, quality, collaboration, and continuous improvement.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D5237-957A-44E6-8603-72A73D2A4C3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426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Shift from Waterfall to Agile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Traditional Waterfall model followed a rigid, sequential process.</a:t>
            </a:r>
          </a:p>
          <a:p>
            <a:pPr lvl="1"/>
            <a:r>
              <a:rPr dirty="0"/>
              <a:t>Agile development promotes iterative and incremental development.</a:t>
            </a:r>
          </a:p>
          <a:p>
            <a:pPr lvl="1"/>
            <a:r>
              <a:rPr dirty="0"/>
              <a:t>Frequent feedback, adaptability to change, and customer collaboration are core principles.</a:t>
            </a:r>
          </a:p>
          <a:p>
            <a:pPr lvl="1"/>
            <a:r>
              <a:rPr dirty="0"/>
              <a:t>Popular Agile frameworks include Scrum, </a:t>
            </a:r>
            <a:r>
              <a:rPr dirty="0" err="1"/>
              <a:t>Kanban</a:t>
            </a:r>
            <a:r>
              <a:rPr dirty="0"/>
              <a:t>, and Extreme Programming (XP).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56516-0E6B-4FBD-837A-20398F3959D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199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of DevOps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DevOps integrates development and operations teams.</a:t>
            </a:r>
          </a:p>
          <a:p>
            <a:pPr lvl="1"/>
            <a:r>
              <a:t>Focuses on faster delivery through automation and collaboration.</a:t>
            </a:r>
          </a:p>
          <a:p>
            <a:pPr lvl="1"/>
            <a:r>
              <a:t>Continuous Integration (CI) and Continuous Deployment (CD) are key practices.</a:t>
            </a:r>
          </a:p>
          <a:p>
            <a:pPr lvl="1"/>
            <a:r>
              <a:t>Reduces deployment failures and improves system reliability.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E3E5-0FFB-4E8B-AB74-DFD0F63EE8C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6472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Increased Use of Automation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Automation is used in testing, building, deployment, and monitoring.</a:t>
            </a:r>
          </a:p>
          <a:p>
            <a:pPr lvl="1"/>
            <a:r>
              <a:t>Automated testing improves software quality and reduces human error.</a:t>
            </a:r>
          </a:p>
          <a:p>
            <a:pPr lvl="1"/>
            <a:r>
              <a:t>Tools like Jenkins, GitHub Actions, and Selenium are widely used.</a:t>
            </a:r>
          </a:p>
          <a:p>
            <a:pPr lvl="1"/>
            <a:r>
              <a:t>Enables faster release cycles and consistent results.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0E4F-F642-41BE-8531-882223A0017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469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Advanced Version Control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Shift from local version control to distributed systems.</a:t>
            </a:r>
          </a:p>
          <a:p>
            <a:pPr lvl="1"/>
            <a:r>
              <a:rPr dirty="0" err="1"/>
              <a:t>Git</a:t>
            </a:r>
            <a:r>
              <a:rPr dirty="0"/>
              <a:t> has become the industry standard.</a:t>
            </a:r>
          </a:p>
          <a:p>
            <a:pPr lvl="1"/>
            <a:r>
              <a:rPr dirty="0"/>
              <a:t>Platforms like </a:t>
            </a:r>
            <a:r>
              <a:rPr dirty="0" err="1"/>
              <a:t>GitHub</a:t>
            </a:r>
            <a:r>
              <a:rPr dirty="0"/>
              <a:t>, </a:t>
            </a:r>
            <a:r>
              <a:rPr dirty="0" err="1"/>
              <a:t>GitLab</a:t>
            </a:r>
            <a:r>
              <a:rPr dirty="0"/>
              <a:t>, and </a:t>
            </a:r>
            <a:r>
              <a:rPr dirty="0" err="1"/>
              <a:t>Bitbucket</a:t>
            </a:r>
            <a:r>
              <a:rPr dirty="0"/>
              <a:t> support collaboration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6AA9-1516-4BE6-9027-E8B5342BB01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71412"/>
      </p:ext>
    </p:extLst>
  </p:cSld>
  <p:clrMapOvr>
    <a:masterClrMapping/>
  </p:clrMapOvr>
  <p:transition spd="slow">
    <p:wheel spokes="1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Adoption of Cloud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is increasingly developed and deployed on cloud platforms.</a:t>
            </a:r>
          </a:p>
          <a:p>
            <a:pPr lvl="1"/>
            <a:r>
              <a:t>Cloud services provide scalability, flexibility, and cost efficiency.</a:t>
            </a:r>
          </a:p>
          <a:p>
            <a:pPr lvl="1"/>
            <a:r>
              <a:t>Popular platforms include AWS, Microsoft Azure, and Google Cloud.</a:t>
            </a:r>
          </a:p>
          <a:p>
            <a:pPr lvl="1"/>
            <a:r>
              <a:t>Supports microservices and distributed architectures.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FE17-D3A9-44DD-89CA-0FA8D832CD36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446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Characteristics of Good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Functionality </a:t>
            </a:r>
            <a:r>
              <a:rPr lang="en-US" dirty="0"/>
              <a:t>– Performs required </a:t>
            </a:r>
            <a:r>
              <a:rPr lang="en-US" dirty="0" smtClean="0"/>
              <a:t>tasks</a:t>
            </a:r>
          </a:p>
          <a:p>
            <a:r>
              <a:rPr lang="en-US" dirty="0" smtClean="0"/>
              <a:t>Reliability </a:t>
            </a:r>
            <a:r>
              <a:rPr lang="en-US" dirty="0"/>
              <a:t>– Works correctly under different </a:t>
            </a:r>
            <a:r>
              <a:rPr lang="en-US" dirty="0" smtClean="0"/>
              <a:t>conditions</a:t>
            </a:r>
          </a:p>
          <a:p>
            <a:r>
              <a:rPr lang="en-US" dirty="0" smtClean="0"/>
              <a:t>Efficiency </a:t>
            </a:r>
            <a:r>
              <a:rPr lang="en-US" dirty="0"/>
              <a:t>– using the least amount of wasted time, money, or effort </a:t>
            </a:r>
            <a:endParaRPr lang="en-US" dirty="0" smtClean="0"/>
          </a:p>
          <a:p>
            <a:r>
              <a:rPr lang="en-US" dirty="0" smtClean="0"/>
              <a:t>Usability </a:t>
            </a:r>
            <a:r>
              <a:rPr lang="en-US" dirty="0"/>
              <a:t>– Easy to learn and </a:t>
            </a:r>
            <a:r>
              <a:rPr lang="en-US" dirty="0" smtClean="0"/>
              <a:t>operate</a:t>
            </a:r>
          </a:p>
          <a:p>
            <a:r>
              <a:rPr lang="en-US" dirty="0" smtClean="0"/>
              <a:t>Maintainability </a:t>
            </a:r>
            <a:r>
              <a:rPr lang="en-US" dirty="0"/>
              <a:t>– Easy to modify or </a:t>
            </a:r>
            <a:r>
              <a:rPr lang="en-US" dirty="0" smtClean="0"/>
              <a:t>fix</a:t>
            </a:r>
          </a:p>
          <a:p>
            <a:r>
              <a:rPr lang="en-US" dirty="0" smtClean="0"/>
              <a:t>Portability </a:t>
            </a:r>
            <a:r>
              <a:rPr lang="en-US" dirty="0"/>
              <a:t>– Can run on different </a:t>
            </a:r>
            <a:r>
              <a:rPr lang="en-US" dirty="0" smtClean="0"/>
              <a:t>platforms</a:t>
            </a:r>
          </a:p>
          <a:p>
            <a:r>
              <a:rPr lang="en-US" dirty="0" smtClean="0"/>
              <a:t>Security </a:t>
            </a:r>
            <a:r>
              <a:rPr lang="en-US" dirty="0"/>
              <a:t>– Protects against unauthorized </a:t>
            </a:r>
            <a:r>
              <a:rPr lang="en-US" dirty="0" smtClean="0"/>
              <a:t>access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D76C-D11D-4A29-984E-1FD326301A3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7123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Move from Monolithic to </a:t>
            </a:r>
            <a:r>
              <a:rPr dirty="0" err="1"/>
              <a:t>Microservices</a:t>
            </a:r>
            <a:r>
              <a:rPr dirty="0"/>
              <a:t>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Earlier systems were built as single, large monolithic applications.</a:t>
            </a:r>
          </a:p>
          <a:p>
            <a:pPr lvl="1"/>
            <a:r>
              <a:t>Microservices break applications into smaller, independent services.</a:t>
            </a:r>
          </a:p>
          <a:p>
            <a:pPr lvl="1"/>
            <a:r>
              <a:t>Each service can be developed, deployed, and scaled independently.</a:t>
            </a:r>
          </a:p>
          <a:p>
            <a:pPr lvl="1"/>
            <a:r>
              <a:t>Improves maintainability and fault isolation.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A593-21D7-4BD8-9F0A-B4C863DABA3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44913"/>
      </p:ext>
    </p:extLst>
  </p:cSld>
  <p:clrMapOvr>
    <a:masterClrMapping/>
  </p:clrMapOvr>
  <p:transition spd="slow">
    <p:wheel spokes="1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Focus on User-Centered and UX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Modern development emphasizes user experience (UX).</a:t>
            </a:r>
          </a:p>
          <a:p>
            <a:pPr lvl="1"/>
            <a:r>
              <a:t>User feedback is collected early and continuously.</a:t>
            </a:r>
          </a:p>
          <a:p>
            <a:pPr lvl="1"/>
            <a:r>
              <a:t>Prototyping and usability testing are common practices.</a:t>
            </a:r>
          </a:p>
          <a:p>
            <a:pPr lvl="1"/>
            <a:r>
              <a:t>Ensures software meets real user needs and expectations.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4C25A-C63F-4067-9D7F-EFA437CE463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93390"/>
      </p:ext>
    </p:extLst>
  </p:cSld>
  <p:clrMapOvr>
    <a:masterClrMapping/>
  </p:clrMapOvr>
  <p:transition spd="slow">
    <p:wheel spokes="1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Security Integrated into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Earlier security was handled after development.</a:t>
            </a:r>
          </a:p>
          <a:p>
            <a:pPr lvl="1"/>
            <a:r>
              <a:rPr dirty="0"/>
              <a:t>Now security is built into every </a:t>
            </a:r>
            <a:r>
              <a:rPr dirty="0" smtClean="0"/>
              <a:t>phase</a:t>
            </a:r>
            <a:endParaRPr dirty="0"/>
          </a:p>
          <a:p>
            <a:pPr lvl="1"/>
            <a:r>
              <a:rPr dirty="0"/>
              <a:t>Practices include secure </a:t>
            </a:r>
            <a:r>
              <a:rPr dirty="0" smtClean="0"/>
              <a:t>coding</a:t>
            </a:r>
            <a:r>
              <a:rPr lang="en-US" dirty="0" smtClean="0"/>
              <a:t> </a:t>
            </a:r>
            <a:r>
              <a:rPr dirty="0" smtClean="0"/>
              <a:t>and </a:t>
            </a:r>
            <a:r>
              <a:rPr dirty="0"/>
              <a:t>threat modeling.</a:t>
            </a:r>
          </a:p>
          <a:p>
            <a:pPr lvl="1"/>
            <a:r>
              <a:rPr dirty="0"/>
              <a:t>Reduces security risks and data breaches.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384A-B00B-466F-801C-4D9F16C8EA3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361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Data-Driven and AI-Assisted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Decisions are increasingly based on data and analytics.</a:t>
            </a:r>
          </a:p>
          <a:p>
            <a:pPr lvl="1"/>
            <a:r>
              <a:t>AI tools assist in code generation, testing, and debugging.</a:t>
            </a:r>
          </a:p>
          <a:p>
            <a:pPr lvl="1"/>
            <a:r>
              <a:t>Improves developer productivity and software quality.</a:t>
            </a:r>
          </a:p>
          <a:p>
            <a:pPr lvl="1"/>
            <a:r>
              <a:t>Predictive analytics helps in defect and risk management.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1EDF-BEAF-4EAC-A292-56FD77BEDE24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061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344"/>
            <a:ext cx="8229600" cy="1143000"/>
          </a:xfrm>
        </p:spPr>
        <p:txBody>
          <a:bodyPr/>
          <a:lstStyle/>
          <a:p>
            <a:r>
              <a:rPr dirty="0"/>
              <a:t>Computer System </a:t>
            </a:r>
            <a:r>
              <a:rPr dirty="0" smtClean="0"/>
              <a:t>Engineering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C4D10-5D00-4B56-B494-6235234AA43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15143"/>
      </p:ext>
    </p:extLst>
  </p:cSld>
  <p:clrMapOvr>
    <a:masterClrMapping/>
  </p:clrMapOvr>
  <p:transition spd="slow">
    <p:wheel spokes="1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 to Computer System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Computer System Engineering focuses on the design, development, integration, and management of computer systems.</a:t>
            </a:r>
          </a:p>
          <a:p>
            <a:r>
              <a:t>It combines hardware, software, and networking concepts.</a:t>
            </a:r>
          </a:p>
          <a:p>
            <a:r>
              <a:t>In software engineering, it ensures systems work efficiently, reliably, and securely.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9D42-DD2F-41AF-8DA0-7E63F39EEE7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15966"/>
      </p:ext>
    </p:extLst>
  </p:cSld>
  <p:clrMapOvr>
    <a:masterClrMapping/>
  </p:clrMapOvr>
  <p:transition spd="slow">
    <p:wheel spokes="1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Role in Software Development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Defines how software interacts with hardware.</a:t>
            </a:r>
          </a:p>
          <a:p>
            <a:r>
              <a:t>Helps in selecting suitable platforms and architectures.</a:t>
            </a:r>
          </a:p>
          <a:p>
            <a:r>
              <a:t>Ensures performance, scalability, and reliability of software systems.</a:t>
            </a:r>
          </a:p>
          <a:p>
            <a:r>
              <a:t>Supports system-level thinking during development.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E089-8E36-4289-95E1-E8B0E10DFBA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99752"/>
      </p:ext>
    </p:extLst>
  </p:cSld>
  <p:clrMapOvr>
    <a:masterClrMapping/>
  </p:clrMapOvr>
  <p:transition spd="slow">
    <p:wheel spokes="1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a Computer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Hardware: CPU, memory, storage, input/output devices.</a:t>
            </a:r>
          </a:p>
          <a:p>
            <a:r>
              <a:t>Software: Operating systems, application software.</a:t>
            </a:r>
          </a:p>
          <a:p>
            <a:r>
              <a:t>Firmware: BIOS, embedded programs.</a:t>
            </a:r>
          </a:p>
          <a:p>
            <a:r>
              <a:t>Networking: Communication between systems.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178-19B7-4A18-A82E-41F16099C91F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93266"/>
      </p:ext>
    </p:extLst>
  </p:cSld>
  <p:clrMapOvr>
    <a:masterClrMapping/>
  </p:clrMapOvr>
  <p:transition spd="slow">
    <p:wheel spokes="1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Describes the overall structure of a computer system.</a:t>
            </a:r>
          </a:p>
          <a:p>
            <a:r>
              <a:t>Includes hardware architecture and software architecture.</a:t>
            </a:r>
          </a:p>
          <a:p>
            <a:r>
              <a:t>Common types: Centralized, Distributed, Client-Server, Cloud-based.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D009-02C2-49A7-A2C2-C32C544EF89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60715"/>
      </p:ext>
    </p:extLst>
  </p:cSld>
  <p:clrMapOvr>
    <a:masterClrMapping/>
  </p:clrMapOvr>
  <p:transition spd="slow">
    <p:wheel spokes="1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Operating System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Acts as an interface between hardware and software.</a:t>
            </a:r>
          </a:p>
          <a:p>
            <a:r>
              <a:t>Manages processes, memory, files, and devices.</a:t>
            </a:r>
          </a:p>
          <a:p>
            <a:r>
              <a:t>Provides security and resource allocation.</a:t>
            </a:r>
          </a:p>
          <a:p>
            <a:r>
              <a:t>Examples: Windows, Linux, macOS.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03EE1-AD58-48DC-881B-CD4B00BF1D7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69811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>Software Development Life Cycle (SDLC)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Planning </a:t>
            </a:r>
            <a:r>
              <a:rPr lang="en-IN" dirty="0"/>
              <a:t>– </a:t>
            </a:r>
            <a:r>
              <a:rPr lang="en-IN" dirty="0" smtClean="0"/>
              <a:t>Plan According to Client </a:t>
            </a:r>
            <a:r>
              <a:rPr lang="en-US" dirty="0" smtClean="0"/>
              <a:t>Requirements</a:t>
            </a:r>
            <a:endParaRPr lang="en-IN" dirty="0" smtClean="0"/>
          </a:p>
          <a:p>
            <a:r>
              <a:rPr lang="en-IN" dirty="0" smtClean="0"/>
              <a:t>Requirement </a:t>
            </a:r>
            <a:r>
              <a:rPr lang="en-IN" dirty="0"/>
              <a:t>Analysis – What user </a:t>
            </a:r>
            <a:r>
              <a:rPr lang="en-IN" dirty="0" smtClean="0"/>
              <a:t>needs</a:t>
            </a:r>
          </a:p>
          <a:p>
            <a:r>
              <a:rPr lang="en-IN" dirty="0" smtClean="0"/>
              <a:t>System </a:t>
            </a:r>
            <a:r>
              <a:rPr lang="en-IN" dirty="0"/>
              <a:t>Design – Architecture &amp; </a:t>
            </a:r>
            <a:r>
              <a:rPr lang="en-IN" dirty="0" smtClean="0"/>
              <a:t>structure</a:t>
            </a:r>
          </a:p>
          <a:p>
            <a:r>
              <a:rPr lang="en-IN" dirty="0" smtClean="0"/>
              <a:t>Implementation </a:t>
            </a:r>
            <a:r>
              <a:rPr lang="en-IN" dirty="0"/>
              <a:t>(Coding) – Writing </a:t>
            </a:r>
            <a:r>
              <a:rPr lang="en-IN" dirty="0" smtClean="0"/>
              <a:t>code</a:t>
            </a:r>
          </a:p>
          <a:p>
            <a:r>
              <a:rPr lang="en-IN" dirty="0" smtClean="0"/>
              <a:t>Testing &amp;</a:t>
            </a:r>
            <a:r>
              <a:rPr lang="en-IN" dirty="0"/>
              <a:t> Deployment</a:t>
            </a:r>
            <a:r>
              <a:rPr lang="en-IN" dirty="0" smtClean="0"/>
              <a:t> </a:t>
            </a:r>
            <a:r>
              <a:rPr lang="en-IN" dirty="0"/>
              <a:t>– Finding and fixing </a:t>
            </a:r>
            <a:r>
              <a:rPr lang="en-IN" dirty="0" smtClean="0"/>
              <a:t>bugs &amp; Delivering </a:t>
            </a:r>
            <a:r>
              <a:rPr lang="en-IN" dirty="0"/>
              <a:t>to </a:t>
            </a:r>
            <a:r>
              <a:rPr lang="en-IN" dirty="0" smtClean="0"/>
              <a:t>customers</a:t>
            </a:r>
          </a:p>
          <a:p>
            <a:r>
              <a:rPr lang="en-IN" dirty="0" smtClean="0"/>
              <a:t>Maintenance </a:t>
            </a:r>
            <a:r>
              <a:rPr lang="en-IN" dirty="0"/>
              <a:t>– Updates &amp; bug fixes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2B54-6C42-42FB-B497-82A07A6E9321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51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Software-Hardware Interaction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Software sends instructions to hardware via OS.</a:t>
            </a:r>
          </a:p>
          <a:p>
            <a:r>
              <a:rPr dirty="0"/>
              <a:t>Device drivers enable communication with peripherals.</a:t>
            </a:r>
          </a:p>
          <a:p>
            <a:r>
              <a:rPr dirty="0"/>
              <a:t>Efficient interaction improves system performance.</a:t>
            </a:r>
          </a:p>
          <a:p>
            <a:r>
              <a:rPr dirty="0"/>
              <a:t>Poor interaction leads to bugs and failures.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B65D7-4441-4E1D-B09E-616C1614F39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93054"/>
      </p:ext>
    </p:extLst>
  </p:cSld>
  <p:clrMapOvr>
    <a:masterClrMapping/>
  </p:clrMapOvr>
  <p:transition spd="slow">
    <p:wheel spokes="1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System Performance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CPU speed and utilization.</a:t>
            </a:r>
          </a:p>
          <a:p>
            <a:r>
              <a:t>Memory management and storage speed.</a:t>
            </a:r>
          </a:p>
          <a:p>
            <a:r>
              <a:t>Network latency and bandwidth.</a:t>
            </a:r>
          </a:p>
          <a:p>
            <a:r>
              <a:t>Optimization techniques in software development.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A4F0-BE30-48F8-A806-1DAD30D3E69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50885"/>
      </p:ext>
    </p:extLst>
  </p:cSld>
  <p:clrMapOvr>
    <a:masterClrMapping/>
  </p:clrMapOvr>
  <p:transition spd="slow">
    <p:wheel spokes="1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Reliability and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Ensures system continues functioning </a:t>
            </a:r>
            <a:r>
              <a:rPr lang="en-US" dirty="0" smtClean="0"/>
              <a:t>even through </a:t>
            </a:r>
            <a:r>
              <a:rPr dirty="0" smtClean="0"/>
              <a:t>failures</a:t>
            </a:r>
            <a:r>
              <a:rPr dirty="0"/>
              <a:t>.</a:t>
            </a:r>
          </a:p>
          <a:p>
            <a:r>
              <a:rPr dirty="0"/>
              <a:t>Techniques: redundancy, backups, error detection.</a:t>
            </a:r>
          </a:p>
          <a:p>
            <a:r>
              <a:rPr dirty="0"/>
              <a:t>Critical in real-time and safety systems.</a:t>
            </a:r>
          </a:p>
          <a:p>
            <a:r>
              <a:rPr dirty="0"/>
              <a:t>Reduces system downtime.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8510-6FDF-49E9-AC11-FC4BC60F6BB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72513"/>
      </p:ext>
    </p:extLst>
  </p:cSld>
  <p:clrMapOvr>
    <a:masterClrMapping/>
  </p:clrMapOvr>
  <p:transition spd="slow">
    <p:wheel spokes="1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in Computer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Protects data and system resources.</a:t>
            </a:r>
          </a:p>
          <a:p>
            <a:r>
              <a:t>Includes authentication, authorization, encryption.</a:t>
            </a:r>
          </a:p>
          <a:p>
            <a:r>
              <a:t>Prevents malware and unauthorized access.</a:t>
            </a:r>
          </a:p>
          <a:p>
            <a:r>
              <a:t>Security must be considered during development.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2B79-A5D1-4A55-BDD5-04A01E7A541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658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Embedded and Real-Time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Embedded systems are dedicated-purpose systems.</a:t>
            </a:r>
          </a:p>
          <a:p>
            <a:r>
              <a:t>Real-time systems must respond within strict time limits.</a:t>
            </a:r>
          </a:p>
          <a:p>
            <a:r>
              <a:t>Used in medical, automotive, and industrial systems.</a:t>
            </a:r>
          </a:p>
          <a:p>
            <a:r>
              <a:t>Requires precise software-hardware coordination.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65DE-9A05-4EE5-9215-86F88815646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869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7179"/>
            <a:ext cx="8229600" cy="1143000"/>
          </a:xfrm>
        </p:spPr>
        <p:txBody>
          <a:bodyPr/>
          <a:lstStyle/>
          <a:p>
            <a:r>
              <a:rPr dirty="0"/>
              <a:t>Waterfall </a:t>
            </a:r>
            <a:r>
              <a:rPr dirty="0" smtClean="0"/>
              <a:t>Model</a:t>
            </a:r>
            <a:r>
              <a:rPr lang="en-US" dirty="0" smtClean="0"/>
              <a:t> and Extensions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E452D-5711-4902-A3C6-4943E074222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392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Waterfall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linear and sequential software development model.</a:t>
            </a:r>
          </a:p>
          <a:p>
            <a:r>
              <a:t>Each phase must be completed before the next begins.</a:t>
            </a:r>
          </a:p>
          <a:p>
            <a:r>
              <a:t>No overlapping between phases.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0D172-6ED6-4289-BFC7-C022C81D0C3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15416"/>
      </p:ext>
    </p:extLst>
  </p:cSld>
  <p:clrMapOvr>
    <a:masterClrMapping/>
  </p:clrMapOvr>
  <p:transition spd="slow">
    <p:wheel spokes="1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Phases of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Requirement </a:t>
            </a:r>
            <a:r>
              <a:rPr dirty="0"/>
              <a:t>Analysis</a:t>
            </a:r>
          </a:p>
          <a:p>
            <a:r>
              <a:rPr dirty="0" smtClean="0"/>
              <a:t>System </a:t>
            </a:r>
            <a:r>
              <a:rPr dirty="0"/>
              <a:t>Design</a:t>
            </a:r>
          </a:p>
          <a:p>
            <a:r>
              <a:rPr dirty="0" smtClean="0"/>
              <a:t>Implementation</a:t>
            </a:r>
            <a:endParaRPr dirty="0"/>
          </a:p>
          <a:p>
            <a:r>
              <a:rPr dirty="0" smtClean="0"/>
              <a:t>Testing</a:t>
            </a:r>
            <a:endParaRPr dirty="0"/>
          </a:p>
          <a:p>
            <a:r>
              <a:rPr dirty="0" smtClean="0"/>
              <a:t>Deployment</a:t>
            </a:r>
            <a:endParaRPr dirty="0"/>
          </a:p>
          <a:p>
            <a:r>
              <a:rPr dirty="0" smtClean="0"/>
              <a:t>Maintenance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28DE-73D3-40D8-9BA2-FCD177D8DB16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92466"/>
      </p:ext>
    </p:extLst>
  </p:cSld>
  <p:clrMapOvr>
    <a:masterClrMapping/>
  </p:clrMapOvr>
  <p:transition spd="slow">
    <p:wheel spokes="1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Gathering and documenting user requirements.</a:t>
            </a:r>
          </a:p>
          <a:p>
            <a:r>
              <a:t>Defines what the system should do.</a:t>
            </a:r>
          </a:p>
          <a:p>
            <a:r>
              <a:t>Output: Software Requirement Specification (SRS).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4273-407D-44BD-B715-7229E22012C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49816"/>
      </p:ext>
    </p:extLst>
  </p:cSld>
  <p:clrMapOvr>
    <a:masterClrMapping/>
  </p:clrMapOvr>
  <p:transition spd="slow">
    <p:wheel spokes="1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Defines system architecture.</a:t>
            </a:r>
          </a:p>
          <a:p>
            <a:r>
              <a:t>Hardware and software design decisions.</a:t>
            </a:r>
          </a:p>
          <a:p>
            <a:r>
              <a:t>Output: Design Document.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44F0-9B2B-4260-8B57-A656748E108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64922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9F25-436D-421C-941C-06FC0FA9074E}" type="datetime3">
              <a:rPr lang="en-US" smtClean="0"/>
              <a:t>26 December 2025</a:t>
            </a:fld>
            <a:endParaRPr lang="en-US"/>
          </a:p>
        </p:txBody>
      </p:sp>
      <p:pic>
        <p:nvPicPr>
          <p:cNvPr id="5122" name="Picture 2" descr="Understanding the Software Development Life Cycle | Dataro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880" y="114230"/>
            <a:ext cx="6242120" cy="624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652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Actual coding of the system.</a:t>
            </a:r>
          </a:p>
          <a:p>
            <a:r>
              <a:t>Each module developed independently.</a:t>
            </a:r>
          </a:p>
          <a:p>
            <a:r>
              <a:t>Uses programming languages.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DD2A-B3FB-46A1-B731-181C3F8870B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32768"/>
      </p:ext>
    </p:extLst>
  </p:cSld>
  <p:clrMapOvr>
    <a:masterClrMapping/>
  </p:clrMapOvr>
  <p:transition spd="slow">
    <p:wheel spokes="1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Checks whether the system meets requirements.</a:t>
            </a:r>
          </a:p>
          <a:p>
            <a:r>
              <a:t>Detects bugs and errors.</a:t>
            </a:r>
          </a:p>
          <a:p>
            <a:r>
              <a:t>Includes unit, integration, and system testing.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2CF7-2C5B-40ED-A93A-88105C184822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730"/>
      </p:ext>
    </p:extLst>
  </p:cSld>
  <p:clrMapOvr>
    <a:masterClrMapping/>
  </p:clrMapOvr>
  <p:transition spd="slow">
    <p:wheel spokes="1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dirty="0"/>
              <a:t>Software is delivered to the customer.</a:t>
            </a:r>
          </a:p>
          <a:p>
            <a:r>
              <a:rPr dirty="0"/>
              <a:t>Installed in real environment.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4302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Maintenance</a:t>
            </a:r>
            <a:endParaRPr lang="en-I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755777"/>
            <a:ext cx="8229600" cy="116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Bug fixing and enhancements.</a:t>
            </a:r>
          </a:p>
          <a:p>
            <a:r>
              <a:rPr lang="en-US" smtClean="0"/>
              <a:t>Adapting software to changes.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B8EB7-6249-4607-A668-A4D569F7E31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25443"/>
      </p:ext>
    </p:extLst>
  </p:cSld>
  <p:clrMapOvr>
    <a:masterClrMapping/>
  </p:clrMapOvr>
  <p:transition spd="slow">
    <p:wheel spokes="1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Simple and easy to understand.</a:t>
            </a:r>
          </a:p>
          <a:p>
            <a:r>
              <a:t>Well-defined stages.</a:t>
            </a:r>
          </a:p>
          <a:p>
            <a:r>
              <a:t>Easy to manage.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8599-432E-4442-AF9E-70D99B6E0FDD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27381"/>
      </p:ext>
    </p:extLst>
  </p:cSld>
  <p:clrMapOvr>
    <a:masterClrMapping/>
  </p:clrMapOvr>
  <p:transition spd="slow">
    <p:wheel spokes="1"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Disadvantages of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Not flexible to changes.</a:t>
            </a:r>
          </a:p>
          <a:p>
            <a:r>
              <a:t>Late testing.</a:t>
            </a:r>
          </a:p>
          <a:p>
            <a:r>
              <a:t>Not suitable for complex projects.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4ABE-DD19-40BB-85A9-889058501CB3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58164"/>
      </p:ext>
    </p:extLst>
  </p:cSld>
  <p:clrMapOvr>
    <a:masterClrMapping/>
  </p:clrMapOvr>
  <p:transition spd="slow">
    <p:wheel spokes="1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Extensions of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V-Model</a:t>
            </a:r>
            <a:endParaRPr dirty="0"/>
          </a:p>
          <a:p>
            <a:r>
              <a:rPr dirty="0" smtClean="0"/>
              <a:t>Incremental </a:t>
            </a:r>
            <a:r>
              <a:rPr dirty="0"/>
              <a:t>Model</a:t>
            </a:r>
          </a:p>
          <a:p>
            <a:r>
              <a:rPr dirty="0" smtClean="0"/>
              <a:t>Iterative </a:t>
            </a:r>
            <a:r>
              <a:rPr dirty="0"/>
              <a:t>Model</a:t>
            </a:r>
          </a:p>
          <a:p>
            <a:r>
              <a:rPr dirty="0" smtClean="0"/>
              <a:t>Prototyping </a:t>
            </a:r>
            <a:r>
              <a:rPr dirty="0"/>
              <a:t>Model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273A-782B-416A-94C9-9AA0A6E2811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57739"/>
      </p:ext>
    </p:extLst>
  </p:cSld>
  <p:clrMapOvr>
    <a:masterClrMapping/>
  </p:clrMapOvr>
  <p:transition spd="slow">
    <p:wheel spokes="1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V-Model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Verification and Validation Model.</a:t>
            </a:r>
          </a:p>
          <a:p>
            <a:r>
              <a:t>Each development phase has a corresponding testing phase.</a:t>
            </a:r>
          </a:p>
          <a:p>
            <a:r>
              <a:t>Testing is planned early.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4475-CCF1-4BD9-8D6D-1856B9D1A498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68763"/>
      </p:ext>
    </p:extLst>
  </p:cSld>
  <p:clrMapOvr>
    <a:masterClrMapping/>
  </p:clrMapOvr>
  <p:transition spd="slow">
    <p:wheel spokes="1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Incremental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developed in small increments.</a:t>
            </a:r>
          </a:p>
          <a:p>
            <a:r>
              <a:t>Each increment adds functionality.</a:t>
            </a:r>
          </a:p>
          <a:p>
            <a:r>
              <a:t>More flexible than waterfall.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65087-F775-4936-85CC-6DE68185FC79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43389"/>
      </p:ext>
    </p:extLst>
  </p:cSld>
  <p:clrMapOvr>
    <a:masterClrMapping/>
  </p:clrMapOvr>
  <p:transition spd="slow">
    <p:wheel spokes="1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Iterative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4012"/>
          </a:xfrm>
        </p:spPr>
        <p:txBody>
          <a:bodyPr/>
          <a:lstStyle/>
          <a:p>
            <a:r>
              <a:rPr dirty="0"/>
              <a:t>Software developed through repeated cycles.</a:t>
            </a:r>
          </a:p>
          <a:p>
            <a:r>
              <a:rPr dirty="0"/>
              <a:t>Feedback improves each iteration.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4212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Prototyping Model</a:t>
            </a:r>
            <a:endParaRPr lang="en-IN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746812"/>
            <a:ext cx="8229600" cy="1286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Prototype is built before final system.</a:t>
            </a:r>
          </a:p>
          <a:p>
            <a:r>
              <a:rPr lang="en-US" smtClean="0"/>
              <a:t>Helps clarify user requirements.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7B8B-0B6E-4AF2-9EDB-F26A9BE36160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29014"/>
      </p:ext>
    </p:extLst>
  </p:cSld>
  <p:clrMapOvr>
    <a:masterClrMapping/>
  </p:clrMapOvr>
  <p:transition spd="slow">
    <p:wheel spokes="1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26" y="2773394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Rapid </a:t>
            </a:r>
            <a:r>
              <a:rPr dirty="0" smtClean="0"/>
              <a:t>Application </a:t>
            </a:r>
            <a:r>
              <a:rPr dirty="0"/>
              <a:t>Development (RAD)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AD0B-9C32-4284-A7C3-4A91076B4524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83874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Software Process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b="1" dirty="0"/>
              <a:t>1. Waterfall Model</a:t>
            </a:r>
          </a:p>
          <a:p>
            <a:pPr lvl="1"/>
            <a:r>
              <a:rPr lang="en-IN" dirty="0"/>
              <a:t>Linear, step-by-step</a:t>
            </a:r>
          </a:p>
          <a:p>
            <a:pPr lvl="1"/>
            <a:r>
              <a:rPr lang="en-IN" dirty="0"/>
              <a:t>Simple but not flexible</a:t>
            </a:r>
          </a:p>
          <a:p>
            <a:pPr marL="0" indent="0">
              <a:buNone/>
            </a:pPr>
            <a:r>
              <a:rPr lang="en-IN" b="1" dirty="0"/>
              <a:t>2. V-Model</a:t>
            </a:r>
          </a:p>
          <a:p>
            <a:pPr lvl="1"/>
            <a:r>
              <a:rPr lang="en-IN" dirty="0"/>
              <a:t>Testing is planned parallel to development</a:t>
            </a:r>
          </a:p>
          <a:p>
            <a:pPr marL="0" indent="0">
              <a:buNone/>
            </a:pPr>
            <a:r>
              <a:rPr lang="en-IN" b="1" dirty="0"/>
              <a:t>3. Incremental Model</a:t>
            </a:r>
          </a:p>
          <a:p>
            <a:pPr lvl="1"/>
            <a:r>
              <a:rPr lang="en-IN" dirty="0"/>
              <a:t>Develop software in small parts</a:t>
            </a:r>
          </a:p>
          <a:p>
            <a:pPr marL="0" indent="0">
              <a:buNone/>
            </a:pPr>
            <a:r>
              <a:rPr lang="en-IN" b="1" dirty="0"/>
              <a:t>4. Spiral Model</a:t>
            </a:r>
          </a:p>
          <a:p>
            <a:pPr lvl="1"/>
            <a:r>
              <a:rPr lang="en-IN" dirty="0"/>
              <a:t>Focuses on risk analysis</a:t>
            </a:r>
          </a:p>
          <a:p>
            <a:pPr marL="0" indent="0">
              <a:buNone/>
            </a:pPr>
            <a:r>
              <a:rPr lang="en-IN" b="1" dirty="0"/>
              <a:t>5. Agile Model</a:t>
            </a:r>
          </a:p>
          <a:p>
            <a:pPr lvl="1"/>
            <a:r>
              <a:rPr lang="en-IN" dirty="0"/>
              <a:t>Fast, iterative development</a:t>
            </a:r>
          </a:p>
          <a:p>
            <a:pPr lvl="1"/>
            <a:r>
              <a:rPr lang="en-IN" dirty="0"/>
              <a:t>Popular in modern software </a:t>
            </a:r>
            <a:r>
              <a:rPr lang="en-IN" dirty="0" smtClean="0"/>
              <a:t>companies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2646-7F3C-493A-B89C-81721FE1B4F7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403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Rapid Application Development (RAD) is a software development model</a:t>
            </a:r>
          </a:p>
          <a:p>
            <a:r>
              <a:t>that emphasizes quick development and frequent user feedback.</a:t>
            </a:r>
          </a:p>
          <a:p>
            <a:r>
              <a:t>It focuses on rapid prototyping and iterative delivery.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11512-2E74-404B-8505-21BE3981449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15239"/>
      </p:ext>
    </p:extLst>
  </p:cSld>
  <p:clrMapOvr>
    <a:masterClrMapping/>
  </p:clrMapOvr>
  <p:transition spd="slow">
    <p:wheel spokes="1"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RAD is a software development methodology</a:t>
            </a:r>
          </a:p>
          <a:p>
            <a:r>
              <a:t>that enables rapid development through prototyping.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E920-717F-453F-A82F-5C88499A1111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83030"/>
      </p:ext>
    </p:extLst>
  </p:cSld>
  <p:clrMapOvr>
    <a:masterClrMapping/>
  </p:clrMapOvr>
  <p:transition spd="slow">
    <p:wheel spokes="1"/>
  </p:transition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Reduce </a:t>
            </a:r>
            <a:r>
              <a:rPr dirty="0"/>
              <a:t>development time</a:t>
            </a:r>
          </a:p>
          <a:p>
            <a:r>
              <a:rPr dirty="0" smtClean="0"/>
              <a:t>Improve </a:t>
            </a:r>
            <a:r>
              <a:rPr dirty="0"/>
              <a:t>software quality</a:t>
            </a:r>
          </a:p>
          <a:p>
            <a:r>
              <a:rPr dirty="0" smtClean="0"/>
              <a:t>Increase </a:t>
            </a:r>
            <a:r>
              <a:rPr dirty="0"/>
              <a:t>user involvement</a:t>
            </a:r>
          </a:p>
          <a:p>
            <a:r>
              <a:rPr dirty="0" smtClean="0"/>
              <a:t>Quick </a:t>
            </a:r>
            <a:r>
              <a:rPr dirty="0"/>
              <a:t>delivery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62B2-0675-477E-BAE5-0F7202BA5BC6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98909"/>
      </p:ext>
    </p:extLst>
  </p:cSld>
  <p:clrMapOvr>
    <a:masterClrMapping/>
  </p:clrMapOvr>
  <p:transition spd="slow">
    <p:wheel spokes="1"/>
  </p:transition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Phases of RAD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Requirements </a:t>
            </a:r>
            <a:r>
              <a:rPr dirty="0"/>
              <a:t>Planning</a:t>
            </a:r>
          </a:p>
          <a:p>
            <a:r>
              <a:rPr dirty="0" smtClean="0"/>
              <a:t>User </a:t>
            </a:r>
            <a:r>
              <a:rPr dirty="0"/>
              <a:t>Design</a:t>
            </a:r>
          </a:p>
          <a:p>
            <a:r>
              <a:rPr dirty="0" smtClean="0"/>
              <a:t>Construction</a:t>
            </a:r>
            <a:endParaRPr dirty="0"/>
          </a:p>
          <a:p>
            <a:r>
              <a:rPr lang="en-US" dirty="0" smtClean="0"/>
              <a:t>Testing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193D-EDB0-428F-B027-A7F895A1855A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92487"/>
      </p:ext>
    </p:extLst>
  </p:cSld>
  <p:clrMapOvr>
    <a:masterClrMapping/>
  </p:clrMapOvr>
  <p:transition spd="slow">
    <p:wheel spokes="1"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Requirements Planning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Identify </a:t>
            </a:r>
            <a:r>
              <a:rPr dirty="0"/>
              <a:t>business needs</a:t>
            </a:r>
          </a:p>
          <a:p>
            <a:r>
              <a:rPr dirty="0" smtClean="0"/>
              <a:t>Define </a:t>
            </a:r>
            <a:r>
              <a:rPr dirty="0"/>
              <a:t>system scope</a:t>
            </a:r>
          </a:p>
          <a:p>
            <a:r>
              <a:rPr dirty="0" smtClean="0"/>
              <a:t>High-level </a:t>
            </a:r>
            <a:r>
              <a:rPr dirty="0"/>
              <a:t>requirements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150F-F943-4AE7-85E7-2C4025FA36BE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40669"/>
      </p:ext>
    </p:extLst>
  </p:cSld>
  <p:clrMapOvr>
    <a:masterClrMapping/>
  </p:clrMapOvr>
  <p:transition spd="slow">
    <p:wheel spokes="1"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User Design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Build </a:t>
            </a:r>
            <a:r>
              <a:rPr dirty="0"/>
              <a:t>prototypes</a:t>
            </a:r>
          </a:p>
          <a:p>
            <a:r>
              <a:rPr dirty="0" smtClean="0"/>
              <a:t>Continuous </a:t>
            </a:r>
            <a:r>
              <a:rPr dirty="0"/>
              <a:t>user feedback</a:t>
            </a:r>
          </a:p>
          <a:p>
            <a:r>
              <a:rPr dirty="0" smtClean="0"/>
              <a:t>Refine </a:t>
            </a:r>
            <a:r>
              <a:rPr dirty="0"/>
              <a:t>design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D12E-A589-4078-AD4F-4A593D4ECE6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98831"/>
      </p:ext>
    </p:extLst>
  </p:cSld>
  <p:clrMapOvr>
    <a:masterClrMapping/>
  </p:clrMapOvr>
  <p:transition spd="slow">
    <p:wheel spokes="1"/>
  </p:transition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Construction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Coding </a:t>
            </a:r>
            <a:r>
              <a:rPr dirty="0"/>
              <a:t>and implementation</a:t>
            </a:r>
          </a:p>
          <a:p>
            <a:r>
              <a:rPr dirty="0" smtClean="0"/>
              <a:t>Rapid </a:t>
            </a:r>
            <a:r>
              <a:rPr dirty="0"/>
              <a:t>development</a:t>
            </a:r>
          </a:p>
          <a:p>
            <a:r>
              <a:rPr dirty="0" smtClean="0"/>
              <a:t>Testing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64F6E-C4DA-4750-BD01-B673E48F2621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9469"/>
      </p:ext>
    </p:extLst>
  </p:cSld>
  <p:clrMapOvr>
    <a:masterClrMapping/>
  </p:clrMapOvr>
  <p:transition spd="slow">
    <p:wheel spokes="1"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dirty="0" smtClean="0"/>
              <a:t>Phase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213"/>
            <a:ext cx="8229600" cy="1776743"/>
          </a:xfrm>
        </p:spPr>
        <p:txBody>
          <a:bodyPr/>
          <a:lstStyle/>
          <a:p>
            <a:r>
              <a:rPr dirty="0" smtClean="0"/>
              <a:t>System </a:t>
            </a:r>
            <a:r>
              <a:rPr dirty="0"/>
              <a:t>testing</a:t>
            </a:r>
          </a:p>
          <a:p>
            <a:r>
              <a:rPr dirty="0" smtClean="0"/>
              <a:t>User </a:t>
            </a:r>
            <a:r>
              <a:rPr dirty="0"/>
              <a:t>training</a:t>
            </a:r>
          </a:p>
          <a:p>
            <a:r>
              <a:rPr dirty="0" smtClean="0"/>
              <a:t>Deployment</a:t>
            </a:r>
            <a:endParaRPr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0575" y="33313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Advantages of RAD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0575" y="4338880"/>
            <a:ext cx="8229600" cy="1794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 smtClean="0"/>
              <a:t>Faster development</a:t>
            </a:r>
          </a:p>
          <a:p>
            <a:r>
              <a:rPr lang="en-IN" dirty="0" smtClean="0"/>
              <a:t>Flexible</a:t>
            </a:r>
          </a:p>
          <a:p>
            <a:r>
              <a:rPr lang="en-IN" dirty="0" smtClean="0"/>
              <a:t>User satisfaction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FEEF-14CC-4C31-9008-C3FE004F14BB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8250"/>
      </p:ext>
    </p:extLst>
  </p:cSld>
  <p:clrMapOvr>
    <a:masterClrMapping/>
  </p:clrMapOvr>
  <p:transition spd="slow">
    <p:wheel spokes="1"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4" y="202210"/>
            <a:ext cx="8229600" cy="1143000"/>
          </a:xfrm>
        </p:spPr>
        <p:txBody>
          <a:bodyPr/>
          <a:lstStyle/>
          <a:p>
            <a:r>
              <a:rPr dirty="0"/>
              <a:t>Disadvantages of 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33934"/>
            <a:ext cx="8229600" cy="1197321"/>
          </a:xfrm>
        </p:spPr>
        <p:txBody>
          <a:bodyPr/>
          <a:lstStyle/>
          <a:p>
            <a:r>
              <a:rPr dirty="0" smtClean="0"/>
              <a:t>Needs </a:t>
            </a:r>
            <a:r>
              <a:rPr dirty="0"/>
              <a:t>skilled team</a:t>
            </a:r>
          </a:p>
          <a:p>
            <a:r>
              <a:rPr dirty="0" smtClean="0"/>
              <a:t>Not </a:t>
            </a:r>
            <a:r>
              <a:rPr dirty="0"/>
              <a:t>suitable for large systems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5184" y="309818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When to Use RAD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1"/>
            <a:ext cx="8229600" cy="1278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mtClean="0"/>
              <a:t>Time-constrained projects</a:t>
            </a:r>
          </a:p>
          <a:p>
            <a:r>
              <a:rPr lang="en-IN" smtClean="0"/>
              <a:t>Well-defined requirements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7149-D4D1-4BB9-9DA6-B77D19EAE6EC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58945"/>
      </p:ext>
    </p:extLst>
  </p:cSld>
  <p:clrMapOvr>
    <a:masterClrMapping/>
  </p:clrMapOvr>
  <p:transition spd="slow">
    <p:wheel spokes="1"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RAD vs Waterfall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50818"/>
          </a:xfrm>
        </p:spPr>
        <p:txBody>
          <a:bodyPr/>
          <a:lstStyle/>
          <a:p>
            <a:r>
              <a:t>RAD: Iterative &amp; Fast</a:t>
            </a:r>
          </a:p>
          <a:p>
            <a:r>
              <a:t>Waterfall: Sequential &amp; Slow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4614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Applications of RAD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787020"/>
            <a:ext cx="8229600" cy="130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 smtClean="0"/>
              <a:t>Web apps</a:t>
            </a:r>
          </a:p>
          <a:p>
            <a:r>
              <a:rPr lang="en-IN" dirty="0" smtClean="0"/>
              <a:t>Business systems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88B8-F2E2-4415-BBEB-20C0F6C1C035}" type="datetime3">
              <a:rPr lang="en-US" smtClean="0"/>
              <a:t>26 December 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Unit-I:Introduction to Software Engineering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73480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3715</Words>
  <Application>Microsoft Office PowerPoint</Application>
  <PresentationFormat>On-screen Show (4:3)</PresentationFormat>
  <Paragraphs>916</Paragraphs>
  <Slides>118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118</vt:i4>
      </vt:variant>
    </vt:vector>
  </HeadingPairs>
  <TitlesOfParts>
    <vt:vector size="119" baseType="lpstr">
      <vt:lpstr>Office Theme</vt:lpstr>
      <vt:lpstr>Introduction to Software Engineering </vt:lpstr>
      <vt:lpstr>Introduction to Software Engineering</vt:lpstr>
      <vt:lpstr>Why Software Engineering?</vt:lpstr>
      <vt:lpstr>Examples of failure without SE</vt:lpstr>
      <vt:lpstr>Difference between Software Engineering &amp; Programming</vt:lpstr>
      <vt:lpstr>Characteristics of Good Software</vt:lpstr>
      <vt:lpstr> Software Development Life Cycle (SDLC)</vt:lpstr>
      <vt:lpstr>PowerPoint Presentation</vt:lpstr>
      <vt:lpstr>Software Process Models</vt:lpstr>
      <vt:lpstr>Evolution of Software Engineering</vt:lpstr>
      <vt:lpstr>1. Early Computer Programming (1950s–1960s)</vt:lpstr>
      <vt:lpstr>2. Software Crisis (Late 1960s)</vt:lpstr>
      <vt:lpstr>3. Birth of Software Engineering (1968)</vt:lpstr>
      <vt:lpstr>4. Structured Programming Era (1970s)</vt:lpstr>
      <vt:lpstr>5. Object-Oriented Development (1980s–1990s)</vt:lpstr>
      <vt:lpstr>6. Agile Revolution (2000s)</vt:lpstr>
      <vt:lpstr>7. Modern Software Engineering (2010s–Present)</vt:lpstr>
      <vt:lpstr>Software Development Projects</vt:lpstr>
      <vt:lpstr>Introduction</vt:lpstr>
      <vt:lpstr>Types of Software Development Projects</vt:lpstr>
      <vt:lpstr>Phases of Software Development (SDLC)</vt:lpstr>
      <vt:lpstr>Challenges in Software Development Projects</vt:lpstr>
      <vt:lpstr>Best Practices</vt:lpstr>
      <vt:lpstr>Exploratory Style of Software Development</vt:lpstr>
      <vt:lpstr>Introduction</vt:lpstr>
      <vt:lpstr>Definition</vt:lpstr>
      <vt:lpstr>Why Exploratory Style?</vt:lpstr>
      <vt:lpstr>Key Characteristics</vt:lpstr>
      <vt:lpstr>Process Flow</vt:lpstr>
      <vt:lpstr>Types of Exploratory Development</vt:lpstr>
      <vt:lpstr>Advantages</vt:lpstr>
      <vt:lpstr>Disadvantages</vt:lpstr>
      <vt:lpstr>Applications</vt:lpstr>
      <vt:lpstr>Emergence of Software Engineering</vt:lpstr>
      <vt:lpstr>Introduction</vt:lpstr>
      <vt:lpstr>Overview of Evolution</vt:lpstr>
      <vt:lpstr>Early Days of Computing (1940s–1950s)</vt:lpstr>
      <vt:lpstr>Early Programming Practices</vt:lpstr>
      <vt:lpstr>Birth of High-Level Languages (1950s–1960s)</vt:lpstr>
      <vt:lpstr>Impact of High-Level Languages</vt:lpstr>
      <vt:lpstr>The Software Crisis (1960s)</vt:lpstr>
      <vt:lpstr>Need for Better Methods</vt:lpstr>
      <vt:lpstr>Birth of Software Engineering (1968)</vt:lpstr>
      <vt:lpstr>Early Software Engineering Practices</vt:lpstr>
      <vt:lpstr>Growth of Software Engineering (1970s–1980s)</vt:lpstr>
      <vt:lpstr>Models and Standards</vt:lpstr>
      <vt:lpstr>Software Engineering in the 1990s</vt:lpstr>
      <vt:lpstr>Quality and Methodologies</vt:lpstr>
      <vt:lpstr>Modern Era (2000s–Present)</vt:lpstr>
      <vt:lpstr>Modern Technologies</vt:lpstr>
      <vt:lpstr>Key Trends in Software Engineering Today</vt:lpstr>
      <vt:lpstr>Current Industry Practices</vt:lpstr>
      <vt:lpstr>Notable Changes in Software Development Practices</vt:lpstr>
      <vt:lpstr>Introduction</vt:lpstr>
      <vt:lpstr>Shift from Waterfall to Agile Models</vt:lpstr>
      <vt:lpstr>Introduction of DevOps Practices</vt:lpstr>
      <vt:lpstr>Increased Use of Automation Tools</vt:lpstr>
      <vt:lpstr>Advanced Version Control Systems</vt:lpstr>
      <vt:lpstr>Adoption of Cloud Computing</vt:lpstr>
      <vt:lpstr>Move from Monolithic to Microservices Architecture</vt:lpstr>
      <vt:lpstr>Focus on User-Centered and UX Design</vt:lpstr>
      <vt:lpstr>Security Integrated into Development</vt:lpstr>
      <vt:lpstr>Data-Driven and AI-Assisted Development</vt:lpstr>
      <vt:lpstr>Computer System Engineering</vt:lpstr>
      <vt:lpstr>Introduction to Computer System Engineering</vt:lpstr>
      <vt:lpstr>Role in Software Development Practice</vt:lpstr>
      <vt:lpstr>Components of a Computer System</vt:lpstr>
      <vt:lpstr>System Architecture</vt:lpstr>
      <vt:lpstr>Operating System Role</vt:lpstr>
      <vt:lpstr>Software-Hardware Interaction</vt:lpstr>
      <vt:lpstr>System Performance Considerations</vt:lpstr>
      <vt:lpstr>Reliability and Fault Tolerance</vt:lpstr>
      <vt:lpstr>Security in Computer Systems</vt:lpstr>
      <vt:lpstr>Embedded and Real-Time Systems</vt:lpstr>
      <vt:lpstr>Waterfall Model and Extensions</vt:lpstr>
      <vt:lpstr>What is Waterfall Model?</vt:lpstr>
      <vt:lpstr>Phases of Waterfall Model</vt:lpstr>
      <vt:lpstr>Requirement Analysis</vt:lpstr>
      <vt:lpstr>System Design</vt:lpstr>
      <vt:lpstr>Implementation</vt:lpstr>
      <vt:lpstr>Testing</vt:lpstr>
      <vt:lpstr>Deployment</vt:lpstr>
      <vt:lpstr>Advantages of Waterfall Model</vt:lpstr>
      <vt:lpstr>Disadvantages of Waterfall Model</vt:lpstr>
      <vt:lpstr>Extensions of Waterfall Model</vt:lpstr>
      <vt:lpstr>V-Model</vt:lpstr>
      <vt:lpstr>Incremental Model</vt:lpstr>
      <vt:lpstr>Iterative Model</vt:lpstr>
      <vt:lpstr>Rapid Application Development (RAD)</vt:lpstr>
      <vt:lpstr>Introduction to RAD</vt:lpstr>
      <vt:lpstr>Definition of RAD</vt:lpstr>
      <vt:lpstr>Objectives of RAD</vt:lpstr>
      <vt:lpstr>Phases of RAD Model</vt:lpstr>
      <vt:lpstr>Requirements Planning Phase</vt:lpstr>
      <vt:lpstr>User Design Phase</vt:lpstr>
      <vt:lpstr>Construction Phase</vt:lpstr>
      <vt:lpstr>Testing Phase</vt:lpstr>
      <vt:lpstr>Disadvantages of RAD</vt:lpstr>
      <vt:lpstr>RAD vs Waterfall</vt:lpstr>
      <vt:lpstr>Agile Model</vt:lpstr>
      <vt:lpstr>What is Agile Model?</vt:lpstr>
      <vt:lpstr>Why Agile Model?</vt:lpstr>
      <vt:lpstr>Agile Principles</vt:lpstr>
      <vt:lpstr>Agile Process Flow</vt:lpstr>
      <vt:lpstr>Agile Methodologies</vt:lpstr>
      <vt:lpstr>Roles in Agile</vt:lpstr>
      <vt:lpstr>Advantages of Agile</vt:lpstr>
      <vt:lpstr>Disadvantages of Agile</vt:lpstr>
      <vt:lpstr>Agile vs Waterfall</vt:lpstr>
      <vt:lpstr>When to Use Agile?</vt:lpstr>
      <vt:lpstr>Spiral Model</vt:lpstr>
      <vt:lpstr>Introduction</vt:lpstr>
      <vt:lpstr>Why Spiral Model?</vt:lpstr>
      <vt:lpstr>Phases of Spiral Model</vt:lpstr>
      <vt:lpstr>Phase 1: Planning</vt:lpstr>
      <vt:lpstr>Phase 3: Engineering</vt:lpstr>
      <vt:lpstr>Advantages</vt:lpstr>
      <vt:lpstr>When to Use Spiral Model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Engineering </dc:title>
  <dc:subject/>
  <dc:creator/>
  <cp:keywords/>
  <dc:description>generated using python-pptx</dc:description>
  <cp:lastModifiedBy>user</cp:lastModifiedBy>
  <cp:revision>23</cp:revision>
  <dcterms:created xsi:type="dcterms:W3CDTF">2013-01-27T09:14:16Z</dcterms:created>
  <dcterms:modified xsi:type="dcterms:W3CDTF">2025-12-26T02:10:57Z</dcterms:modified>
  <cp:category/>
</cp:coreProperties>
</file>