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0"/>
  </p:notesMasterIdLst>
  <p:sldIdLst>
    <p:sldId id="30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124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655693-3D6B-4300-B80C-24820CAF2360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7AF1F-F39C-42ED-A899-1950B541DD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5259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101B5-06AF-477A-990C-C3DA12F76E34}" type="slidenum">
              <a:rPr lang="en-IN" smtClean="0"/>
              <a:t>1</a:t>
            </a:fld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6A686923-33FC-46E6-9218-B9F8128D7694}" type="datetime1">
              <a:rPr lang="en-IN" smtClean="0"/>
              <a:t>28-01-2026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Unit-I: Introduction to Software Engineering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6764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C7AF1F-F39C-42ED-A899-1950B541DDFF}" type="slidenum">
              <a:rPr lang="en-IN" smtClean="0"/>
              <a:t>71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9768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510B2-1914-4F98-AF65-DB42E424D606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7BC9F-A93A-4039-886A-85D6024313F3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D509F-4E73-43F3-A05A-10A8C7F9BCB5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965E-533E-4910-8843-B9E635E1AD39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9BD3D-87C0-4303-9FE4-235BB096CE05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6A477-D77D-4CE2-97F5-152AD791A2FD}" type="datetime5">
              <a:rPr lang="en-US" smtClean="0"/>
              <a:t>28-Jan-26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2F81-9705-4B5F-9025-E4E12161F243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1241-30FE-4D58-9175-0E63D5B4B941}" type="datetime5">
              <a:rPr lang="en-US" smtClean="0"/>
              <a:t>28-Jan-26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F7769-CF42-4BEC-9292-DB33EE941C85}" type="datetime5">
              <a:rPr lang="en-US" smtClean="0"/>
              <a:t>28-Jan-26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59643-9199-498E-8CAE-E184DE1AC1B1}" type="datetime5">
              <a:rPr lang="en-US" smtClean="0"/>
              <a:t>28-Jan-26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36B8-378B-4E42-BEDD-FE96C8803B0C}" type="datetime5">
              <a:rPr lang="en-US" smtClean="0"/>
              <a:t>28-Jan-26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AF271-0D89-40C6-9289-AD205C0F15DF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78566" y="2097777"/>
            <a:ext cx="7772400" cy="190437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Software Project Management &amp; Requirements Analysis And Specifications</a:t>
            </a:r>
            <a:endParaRPr lang="en-IN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86069" y="4137991"/>
            <a:ext cx="7679635" cy="1752600"/>
          </a:xfrm>
        </p:spPr>
        <p:txBody>
          <a:bodyPr/>
          <a:lstStyle/>
          <a:p>
            <a:pPr algn="r"/>
            <a:r>
              <a:rPr lang="en-US" dirty="0" smtClean="0"/>
              <a:t>By</a:t>
            </a:r>
          </a:p>
          <a:p>
            <a:pPr algn="r"/>
            <a:r>
              <a:rPr lang="en-US" dirty="0" smtClean="0"/>
              <a:t>V </a:t>
            </a:r>
            <a:r>
              <a:rPr lang="en-US" dirty="0" err="1" smtClean="0"/>
              <a:t>Shaik</a:t>
            </a:r>
            <a:r>
              <a:rPr lang="en-US" dirty="0" smtClean="0"/>
              <a:t> Mohammad Shahil</a:t>
            </a:r>
            <a:endParaRPr lang="en-IN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778566" y="375961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UNIT-II</a:t>
            </a:r>
            <a:endParaRPr lang="en-IN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0DACD-29C4-42DB-9873-2C2887CEC986}" type="datetime5">
              <a:rPr lang="en-US" smtClean="0"/>
              <a:t>28-Jan-26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14330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 Management Complexity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Identifying </a:t>
            </a:r>
            <a:r>
              <a:rPr dirty="0"/>
              <a:t>potential risks is challenging</a:t>
            </a:r>
          </a:p>
          <a:p>
            <a:r>
              <a:rPr dirty="0" smtClean="0"/>
              <a:t>Technical</a:t>
            </a:r>
            <a:r>
              <a:rPr dirty="0"/>
              <a:t>, schedule, cost, and people risks</a:t>
            </a:r>
          </a:p>
          <a:p>
            <a:r>
              <a:rPr dirty="0" smtClean="0"/>
              <a:t>Risks </a:t>
            </a:r>
            <a:r>
              <a:rPr dirty="0"/>
              <a:t>may not be visible initially</a:t>
            </a:r>
          </a:p>
          <a:p>
            <a:r>
              <a:rPr dirty="0" smtClean="0"/>
              <a:t>Poor </a:t>
            </a:r>
            <a:r>
              <a:rPr dirty="0"/>
              <a:t>risk management leads to failure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AE937-5163-4671-845A-26DEB2615972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Advantages &amp; Disadvantages of Formal Specification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Advantages:</a:t>
            </a:r>
          </a:p>
          <a:p>
            <a:pPr lvl="1"/>
            <a:r>
              <a:rPr dirty="0" smtClean="0"/>
              <a:t>High </a:t>
            </a:r>
            <a:r>
              <a:rPr dirty="0"/>
              <a:t>precision</a:t>
            </a:r>
          </a:p>
          <a:p>
            <a:pPr lvl="1"/>
            <a:r>
              <a:rPr dirty="0" smtClean="0"/>
              <a:t>Early </a:t>
            </a:r>
            <a:r>
              <a:rPr dirty="0"/>
              <a:t>error detection</a:t>
            </a:r>
          </a:p>
          <a:p>
            <a:pPr lvl="1"/>
            <a:r>
              <a:rPr dirty="0" smtClean="0"/>
              <a:t>Better </a:t>
            </a:r>
            <a:r>
              <a:rPr dirty="0"/>
              <a:t>system </a:t>
            </a:r>
            <a:r>
              <a:rPr dirty="0" smtClean="0"/>
              <a:t>understanding</a:t>
            </a:r>
            <a:endParaRPr dirty="0"/>
          </a:p>
          <a:p>
            <a:r>
              <a:rPr dirty="0"/>
              <a:t>Disadvantages:</a:t>
            </a:r>
          </a:p>
          <a:p>
            <a:pPr lvl="1"/>
            <a:r>
              <a:rPr dirty="0" smtClean="0"/>
              <a:t>Requires </a:t>
            </a:r>
            <a:r>
              <a:rPr dirty="0"/>
              <a:t>mathematical knowledge</a:t>
            </a:r>
          </a:p>
          <a:p>
            <a:pPr lvl="1"/>
            <a:r>
              <a:rPr dirty="0" smtClean="0"/>
              <a:t>Time-consuming</a:t>
            </a:r>
            <a:endParaRPr dirty="0"/>
          </a:p>
          <a:p>
            <a:pPr lvl="1"/>
            <a:r>
              <a:rPr dirty="0" smtClean="0"/>
              <a:t>Difficult </a:t>
            </a:r>
            <a:r>
              <a:rPr dirty="0"/>
              <a:t>for non-technical stakeholders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C3813-17E5-4E19-82C2-27C7841673A8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674340"/>
      </p:ext>
    </p:extLst>
  </p:cSld>
  <p:clrMapOvr>
    <a:masterClrMapping/>
  </p:clrMapOvr>
  <p:transition spd="slow">
    <p:pull dir="lu"/>
  </p:transition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Axiomatic Specification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Axiomatic specification defines a system using axioms or logical assertions.</a:t>
            </a:r>
          </a:p>
          <a:p>
            <a:pPr lvl="1"/>
            <a:r>
              <a:rPr dirty="0" smtClean="0"/>
              <a:t>Uses </a:t>
            </a:r>
            <a:r>
              <a:rPr dirty="0"/>
              <a:t>preconditions and </a:t>
            </a:r>
            <a:r>
              <a:rPr dirty="0" err="1"/>
              <a:t>postconditions</a:t>
            </a:r>
            <a:endParaRPr dirty="0"/>
          </a:p>
          <a:p>
            <a:pPr lvl="1"/>
            <a:r>
              <a:rPr dirty="0" smtClean="0"/>
              <a:t>Based </a:t>
            </a:r>
            <a:r>
              <a:rPr dirty="0"/>
              <a:t>on first-order predicate logic</a:t>
            </a:r>
          </a:p>
          <a:p>
            <a:pPr lvl="1"/>
            <a:r>
              <a:rPr dirty="0" smtClean="0"/>
              <a:t>Specifies </a:t>
            </a:r>
            <a:r>
              <a:rPr dirty="0"/>
              <a:t>what the system does, not how</a:t>
            </a:r>
          </a:p>
          <a:p>
            <a:r>
              <a:rPr dirty="0" smtClean="0"/>
              <a:t>Example</a:t>
            </a:r>
            <a:r>
              <a:rPr dirty="0"/>
              <a:t>: Hoare Logic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1D6F1-85F0-43E7-A1F5-F138A50DD871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836848"/>
      </p:ext>
    </p:extLst>
  </p:cSld>
  <p:clrMapOvr>
    <a:masterClrMapping/>
  </p:clrMapOvr>
  <p:transition spd="slow">
    <p:pull dir="lu"/>
  </p:transition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Axiomatic Specification –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Example of Hoare Triple:</a:t>
            </a:r>
          </a:p>
          <a:p>
            <a:r>
              <a:rPr dirty="0" smtClean="0"/>
              <a:t>{</a:t>
            </a:r>
            <a:r>
              <a:rPr dirty="0"/>
              <a:t>Precondition} Program Statement {</a:t>
            </a:r>
            <a:r>
              <a:rPr dirty="0" err="1"/>
              <a:t>Postcondition</a:t>
            </a:r>
            <a:r>
              <a:rPr dirty="0"/>
              <a:t>}</a:t>
            </a:r>
          </a:p>
          <a:p>
            <a:r>
              <a:rPr dirty="0" smtClean="0"/>
              <a:t>Used </a:t>
            </a:r>
            <a:r>
              <a:rPr dirty="0"/>
              <a:t>to prove correctness of algorithms.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77DB-C588-4107-8D25-E94DEBC9EF92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317256"/>
      </p:ext>
    </p:extLst>
  </p:cSld>
  <p:clrMapOvr>
    <a:masterClrMapping/>
  </p:clrMapOvr>
  <p:transition spd="slow">
    <p:pull dir="lu"/>
  </p:transition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Algebraic Specification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Algebraic specification describes system behavior using algebraic equations.</a:t>
            </a:r>
          </a:p>
          <a:p>
            <a:pPr lvl="1"/>
            <a:r>
              <a:rPr dirty="0" smtClean="0"/>
              <a:t>Focuses </a:t>
            </a:r>
            <a:r>
              <a:rPr dirty="0"/>
              <a:t>on abstract data types (ADT)</a:t>
            </a:r>
          </a:p>
          <a:p>
            <a:pPr lvl="1"/>
            <a:r>
              <a:rPr dirty="0" smtClean="0"/>
              <a:t>Defines </a:t>
            </a:r>
            <a:r>
              <a:rPr dirty="0"/>
              <a:t>operations and their relationships</a:t>
            </a:r>
          </a:p>
          <a:p>
            <a:pPr lvl="1"/>
            <a:r>
              <a:rPr dirty="0" smtClean="0"/>
              <a:t>No </a:t>
            </a:r>
            <a:r>
              <a:rPr dirty="0"/>
              <a:t>implementation details</a:t>
            </a:r>
          </a:p>
          <a:p>
            <a:r>
              <a:rPr dirty="0" smtClean="0"/>
              <a:t>Example</a:t>
            </a:r>
            <a:r>
              <a:rPr dirty="0"/>
              <a:t>: Stack, Queue specifications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EAD-CD2E-40A0-9723-A6018EF7B2B7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42111"/>
      </p:ext>
    </p:extLst>
  </p:cSld>
  <p:clrMapOvr>
    <a:masterClrMapping/>
  </p:clrMapOvr>
  <p:transition spd="slow">
    <p:pull dir="lu"/>
  </p:transition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Algebraic Specification –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Example (Stack ADT):</a:t>
            </a:r>
          </a:p>
          <a:p>
            <a:pPr lvl="1"/>
            <a:r>
              <a:rPr dirty="0" smtClean="0"/>
              <a:t>push(pop(S</a:t>
            </a:r>
            <a:r>
              <a:rPr dirty="0"/>
              <a:t>)) = S</a:t>
            </a:r>
          </a:p>
          <a:p>
            <a:pPr lvl="1"/>
            <a:r>
              <a:rPr dirty="0"/>
              <a:t>top(push(x, S)) = x</a:t>
            </a:r>
          </a:p>
          <a:p>
            <a:r>
              <a:rPr dirty="0" smtClean="0"/>
              <a:t>These </a:t>
            </a:r>
            <a:r>
              <a:rPr dirty="0"/>
              <a:t>equations define expected behavior.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4AC2-AABF-48F8-B471-8176A4198A98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110728"/>
      </p:ext>
    </p:extLst>
  </p:cSld>
  <p:clrMapOvr>
    <a:masterClrMapping/>
  </p:clrMapOvr>
  <p:transition spd="slow">
    <p:pull dir="lu"/>
  </p:transition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Executable Specification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Executable specification is written in a form that can be executed or simulated.</a:t>
            </a:r>
          </a:p>
          <a:p>
            <a:pPr lvl="1"/>
            <a:r>
              <a:rPr dirty="0" smtClean="0"/>
              <a:t>Acts </a:t>
            </a:r>
            <a:r>
              <a:rPr dirty="0"/>
              <a:t>as both specification and prototype</a:t>
            </a:r>
          </a:p>
          <a:p>
            <a:pPr lvl="1"/>
            <a:r>
              <a:rPr dirty="0" smtClean="0"/>
              <a:t>Early </a:t>
            </a:r>
            <a:r>
              <a:rPr dirty="0"/>
              <a:t>feedback from users</a:t>
            </a:r>
          </a:p>
          <a:p>
            <a:pPr lvl="1"/>
            <a:r>
              <a:rPr dirty="0" smtClean="0"/>
              <a:t>Reduces </a:t>
            </a:r>
            <a:r>
              <a:rPr dirty="0"/>
              <a:t>misunderstanding</a:t>
            </a:r>
          </a:p>
          <a:p>
            <a:r>
              <a:rPr dirty="0" smtClean="0"/>
              <a:t>Examples</a:t>
            </a:r>
            <a:r>
              <a:rPr dirty="0"/>
              <a:t>: Prolog, </a:t>
            </a:r>
            <a:r>
              <a:rPr dirty="0" err="1"/>
              <a:t>Statecharts</a:t>
            </a:r>
            <a:r>
              <a:rPr dirty="0"/>
              <a:t>, Petri Nets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057E7-2CAE-4C73-815A-E21FFD97BF41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183117"/>
      </p:ext>
    </p:extLst>
  </p:cSld>
  <p:clrMapOvr>
    <a:masterClrMapping/>
  </p:clrMapOvr>
  <p:transition spd="slow">
    <p:pull dir="lu"/>
  </p:transition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Advantages &amp; Disadvantages of Executable Specification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Advantages:</a:t>
            </a:r>
          </a:p>
          <a:p>
            <a:pPr lvl="1"/>
            <a:r>
              <a:rPr dirty="0" smtClean="0"/>
              <a:t>Early </a:t>
            </a:r>
            <a:r>
              <a:rPr dirty="0"/>
              <a:t>validation</a:t>
            </a:r>
          </a:p>
          <a:p>
            <a:pPr lvl="1"/>
            <a:r>
              <a:rPr dirty="0" smtClean="0"/>
              <a:t>User </a:t>
            </a:r>
            <a:r>
              <a:rPr dirty="0"/>
              <a:t>involvement</a:t>
            </a:r>
          </a:p>
          <a:p>
            <a:pPr lvl="1"/>
            <a:r>
              <a:rPr dirty="0" smtClean="0"/>
              <a:t>Faster </a:t>
            </a:r>
            <a:r>
              <a:rPr dirty="0"/>
              <a:t>requirement clarification</a:t>
            </a:r>
          </a:p>
          <a:p>
            <a:r>
              <a:rPr dirty="0" smtClean="0"/>
              <a:t>Disadvantages</a:t>
            </a:r>
            <a:r>
              <a:rPr dirty="0"/>
              <a:t>:</a:t>
            </a:r>
          </a:p>
          <a:p>
            <a:pPr lvl="1"/>
            <a:r>
              <a:rPr dirty="0" smtClean="0"/>
              <a:t>May </a:t>
            </a:r>
            <a:r>
              <a:rPr dirty="0"/>
              <a:t>mix design with specification</a:t>
            </a:r>
          </a:p>
          <a:p>
            <a:pPr lvl="1"/>
            <a:r>
              <a:rPr dirty="0" smtClean="0"/>
              <a:t>Not </a:t>
            </a:r>
            <a:r>
              <a:rPr dirty="0"/>
              <a:t>always formally precise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4B64A-E83B-4FB4-90F9-F8AB1E96D11E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89287"/>
      </p:ext>
    </p:extLst>
  </p:cSld>
  <p:clrMapOvr>
    <a:masterClrMapping/>
  </p:clrMapOvr>
  <p:transition spd="slow">
    <p:pull dir="lu"/>
  </p:transition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Fourth Generation Languages (4GL)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4GLs are high-level programming languages closer to human language.</a:t>
            </a:r>
          </a:p>
          <a:p>
            <a:pPr lvl="1"/>
            <a:r>
              <a:rPr dirty="0" smtClean="0"/>
              <a:t>Focus </a:t>
            </a:r>
            <a:r>
              <a:rPr dirty="0"/>
              <a:t>on what to do, not how</a:t>
            </a:r>
          </a:p>
          <a:p>
            <a:pPr lvl="1"/>
            <a:r>
              <a:rPr dirty="0" smtClean="0"/>
              <a:t>Higher </a:t>
            </a:r>
            <a:r>
              <a:rPr dirty="0"/>
              <a:t>productivity</a:t>
            </a:r>
          </a:p>
          <a:p>
            <a:pPr lvl="1"/>
            <a:r>
              <a:rPr dirty="0" smtClean="0"/>
              <a:t>Less </a:t>
            </a:r>
            <a:r>
              <a:rPr dirty="0"/>
              <a:t>coding required</a:t>
            </a:r>
          </a:p>
          <a:p>
            <a:r>
              <a:rPr dirty="0" smtClean="0"/>
              <a:t>Examples</a:t>
            </a:r>
            <a:r>
              <a:rPr dirty="0"/>
              <a:t>: SQL, MATLAB, SAS, Oracle Forms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199DF-6034-43AB-ADF5-A634D3CFC0FB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537946"/>
      </p:ext>
    </p:extLst>
  </p:cSld>
  <p:clrMapOvr>
    <a:masterClrMapping/>
  </p:clrMapOvr>
  <p:transition spd="slow">
    <p:pull dir="lu"/>
  </p:transition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Features, Advantages &amp; Disadvantages of 4GL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Features:</a:t>
            </a:r>
          </a:p>
          <a:p>
            <a:pPr lvl="1"/>
            <a:r>
              <a:rPr dirty="0" smtClean="0"/>
              <a:t>Database-oriented</a:t>
            </a:r>
            <a:endParaRPr dirty="0"/>
          </a:p>
          <a:p>
            <a:pPr lvl="1"/>
            <a:r>
              <a:rPr dirty="0" smtClean="0"/>
              <a:t>Rapid </a:t>
            </a:r>
            <a:r>
              <a:rPr dirty="0"/>
              <a:t>application development</a:t>
            </a:r>
          </a:p>
          <a:p>
            <a:r>
              <a:rPr dirty="0" smtClean="0"/>
              <a:t>Advantages</a:t>
            </a:r>
            <a:r>
              <a:rPr dirty="0"/>
              <a:t>:</a:t>
            </a:r>
          </a:p>
          <a:p>
            <a:pPr lvl="1"/>
            <a:r>
              <a:rPr dirty="0" smtClean="0"/>
              <a:t>Reduced </a:t>
            </a:r>
            <a:r>
              <a:rPr dirty="0"/>
              <a:t>development time</a:t>
            </a:r>
          </a:p>
          <a:p>
            <a:pPr lvl="1"/>
            <a:r>
              <a:rPr dirty="0" smtClean="0"/>
              <a:t>Easier </a:t>
            </a:r>
            <a:r>
              <a:rPr dirty="0"/>
              <a:t>to learn</a:t>
            </a:r>
          </a:p>
          <a:p>
            <a:r>
              <a:rPr dirty="0" smtClean="0"/>
              <a:t>Disadvantages</a:t>
            </a:r>
            <a:r>
              <a:rPr dirty="0"/>
              <a:t>:</a:t>
            </a:r>
          </a:p>
          <a:p>
            <a:pPr lvl="1"/>
            <a:r>
              <a:rPr dirty="0" smtClean="0"/>
              <a:t>Less </a:t>
            </a:r>
            <a:r>
              <a:rPr dirty="0"/>
              <a:t>control over performance</a:t>
            </a:r>
          </a:p>
          <a:p>
            <a:pPr lvl="1"/>
            <a:r>
              <a:rPr dirty="0" smtClean="0"/>
              <a:t>Limited </a:t>
            </a:r>
            <a:r>
              <a:rPr dirty="0"/>
              <a:t>flexibility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8107-BEEA-4488-9401-0D422039CA46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63733"/>
      </p:ext>
    </p:extLst>
  </p:cSld>
  <p:clrMapOvr>
    <a:masterClrMapping/>
  </p:clrMapOvr>
  <p:transition spd="slow">
    <p:pull dir="l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Communication Complexity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Multiple </a:t>
            </a:r>
            <a:r>
              <a:rPr dirty="0"/>
              <a:t>stakeholders with different expectations</a:t>
            </a:r>
          </a:p>
          <a:p>
            <a:r>
              <a:rPr dirty="0" smtClean="0"/>
              <a:t>Distributed </a:t>
            </a:r>
            <a:r>
              <a:rPr dirty="0"/>
              <a:t>and remote teams</a:t>
            </a:r>
          </a:p>
          <a:p>
            <a:r>
              <a:rPr dirty="0" smtClean="0"/>
              <a:t>Miscommunication </a:t>
            </a:r>
            <a:r>
              <a:rPr dirty="0"/>
              <a:t>leads to defects</a:t>
            </a:r>
          </a:p>
          <a:p>
            <a:r>
              <a:rPr dirty="0" smtClean="0"/>
              <a:t>Requires </a:t>
            </a:r>
            <a:r>
              <a:rPr dirty="0"/>
              <a:t>proper documentation and meetings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20B3-3AE5-49E3-ADEA-7B93D41BED7B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Quality Management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Ensuring </a:t>
            </a:r>
            <a:r>
              <a:rPr dirty="0"/>
              <a:t>software quality is difficult</a:t>
            </a:r>
          </a:p>
          <a:p>
            <a:r>
              <a:rPr dirty="0" smtClean="0"/>
              <a:t>Testing </a:t>
            </a:r>
            <a:r>
              <a:rPr dirty="0"/>
              <a:t>is time-consuming and expensive</a:t>
            </a:r>
          </a:p>
          <a:p>
            <a:r>
              <a:rPr dirty="0" smtClean="0"/>
              <a:t>Defects </a:t>
            </a:r>
            <a:r>
              <a:rPr dirty="0"/>
              <a:t>may appear late</a:t>
            </a:r>
          </a:p>
          <a:p>
            <a:r>
              <a:rPr dirty="0" smtClean="0"/>
              <a:t>Trade-off </a:t>
            </a:r>
            <a:r>
              <a:rPr dirty="0"/>
              <a:t>between time and quality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0D6C-4746-4180-99D8-2DE4206BCBAD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  <p:transition spd="slow">
    <p:pull dir="l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Responsibilities of a Software Project Manager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7B8C-FBAC-4CF2-B5B5-56A77A23481F}" type="datetime5">
              <a:rPr lang="en-US" smtClean="0"/>
              <a:t>28-Jan-26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603212"/>
      </p:ext>
    </p:extLst>
  </p:cSld>
  <p:clrMapOvr>
    <a:masterClrMapping/>
  </p:clrMapOvr>
  <p:transition spd="slow">
    <p:pull dir="l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/>
              <a:t>A Software Project Manager (SPM) is responsible for planning, executing, </a:t>
            </a:r>
            <a:r>
              <a:rPr dirty="0" smtClean="0"/>
              <a:t>monitoring </a:t>
            </a:r>
            <a:r>
              <a:rPr dirty="0"/>
              <a:t>and closing software projects.</a:t>
            </a:r>
          </a:p>
          <a:p>
            <a:pPr algn="just"/>
            <a:r>
              <a:rPr dirty="0"/>
              <a:t>The role combines technical knowledge, management skills, </a:t>
            </a:r>
            <a:r>
              <a:rPr dirty="0" smtClean="0"/>
              <a:t>leadership </a:t>
            </a:r>
            <a:r>
              <a:rPr dirty="0"/>
              <a:t>and communication.</a:t>
            </a:r>
          </a:p>
          <a:p>
            <a:pPr algn="just"/>
            <a:r>
              <a:rPr dirty="0"/>
              <a:t>The main goal is to deliver quality software within time, </a:t>
            </a:r>
            <a:r>
              <a:rPr dirty="0" smtClean="0"/>
              <a:t>cost </a:t>
            </a:r>
            <a:r>
              <a:rPr dirty="0"/>
              <a:t>and scope constraints.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13E8B-D753-4666-931C-F177BC4B0136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880879"/>
      </p:ext>
    </p:extLst>
  </p:cSld>
  <p:clrMapOvr>
    <a:masterClrMapping/>
  </p:clrMapOvr>
  <p:transition spd="slow">
    <p:pull dir="l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Define project objectives, </a:t>
            </a:r>
            <a:r>
              <a:rPr dirty="0" smtClean="0"/>
              <a:t>scope </a:t>
            </a:r>
            <a:r>
              <a:rPr dirty="0"/>
              <a:t>and deliverables clearly.</a:t>
            </a:r>
          </a:p>
          <a:p>
            <a:r>
              <a:rPr dirty="0"/>
              <a:t>Prepare detailed project plans including schedule, </a:t>
            </a:r>
            <a:r>
              <a:rPr dirty="0" smtClean="0"/>
              <a:t>budget </a:t>
            </a:r>
            <a:r>
              <a:rPr dirty="0"/>
              <a:t>and resources.</a:t>
            </a:r>
          </a:p>
          <a:p>
            <a:r>
              <a:rPr dirty="0"/>
              <a:t>Select appropriate software development models (Waterfall, Agile, Spiral, etc.).</a:t>
            </a:r>
          </a:p>
          <a:p>
            <a:r>
              <a:rPr dirty="0"/>
              <a:t>Break down work using Work Breakdown Structure (WBS).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9637-BCB6-4B19-9258-4EBC5DBF4EBA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499413"/>
      </p:ext>
    </p:extLst>
  </p:cSld>
  <p:clrMapOvr>
    <a:masterClrMapping/>
  </p:clrMapOvr>
  <p:transition spd="slow">
    <p:pull dir="l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Requirement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Understand and analyze customer requirements.</a:t>
            </a:r>
          </a:p>
          <a:p>
            <a:r>
              <a:rPr dirty="0"/>
              <a:t>Ensure requirements are clear, </a:t>
            </a:r>
            <a:r>
              <a:rPr dirty="0" smtClean="0"/>
              <a:t>complete </a:t>
            </a:r>
            <a:r>
              <a:rPr dirty="0"/>
              <a:t>and documented.</a:t>
            </a:r>
          </a:p>
          <a:p>
            <a:r>
              <a:rPr dirty="0"/>
              <a:t>Manage requirement changes and control scope creep.</a:t>
            </a:r>
          </a:p>
          <a:p>
            <a:r>
              <a:rPr dirty="0"/>
              <a:t>Maintain traceability between requirements and deliverables.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E264E-C164-4B0F-B2EF-6B8097364FF4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302614"/>
      </p:ext>
    </p:extLst>
  </p:cSld>
  <p:clrMapOvr>
    <a:masterClrMapping/>
  </p:clrMapOvr>
  <p:transition spd="slow">
    <p:pull dir="l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Team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Select and build an effective project team.</a:t>
            </a:r>
          </a:p>
          <a:p>
            <a:r>
              <a:t>Assign tasks based on skills and experience.</a:t>
            </a:r>
          </a:p>
          <a:p>
            <a:r>
              <a:t>Motivate team members and resolve conflicts.</a:t>
            </a:r>
          </a:p>
          <a:p>
            <a:r>
              <a:t>Encourage collaboration and maintain team morale.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96343-82FA-41DC-948B-881C34BBFA06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473171"/>
      </p:ext>
    </p:extLst>
  </p:cSld>
  <p:clrMapOvr>
    <a:masterClrMapping/>
  </p:clrMapOvr>
  <p:transition spd="slow">
    <p:pull dir="l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Time and Schedule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Estimate effort and time required for each activity.</a:t>
            </a:r>
          </a:p>
          <a:p>
            <a:r>
              <a:t>Develop realistic project schedules.</a:t>
            </a:r>
          </a:p>
          <a:p>
            <a:r>
              <a:t>Monitor progress against the schedule.</a:t>
            </a:r>
          </a:p>
          <a:p>
            <a:r>
              <a:t>Take corrective actions to handle delays.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93AB4-024B-41D9-B74B-28B50CBEF941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983735"/>
      </p:ext>
    </p:extLst>
  </p:cSld>
  <p:clrMapOvr>
    <a:masterClrMapping/>
  </p:clrMapOvr>
  <p:transition spd="slow">
    <p:pull dir="l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Cost and Budget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Estimate project costs accurately.</a:t>
            </a:r>
          </a:p>
          <a:p>
            <a:r>
              <a:t>Prepare and manage the project budget.</a:t>
            </a:r>
          </a:p>
          <a:p>
            <a:r>
              <a:t>Monitor expenses and control costs.</a:t>
            </a:r>
          </a:p>
          <a:p>
            <a:r>
              <a:t>Ensure project completion within approved budget.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06DDB-85D9-4923-B843-DFEA8CB96480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246971"/>
      </p:ext>
    </p:extLst>
  </p:cSld>
  <p:clrMapOvr>
    <a:masterClrMapping/>
  </p:clrMapOvr>
  <p:transition spd="slow">
    <p:pull dir="l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948" y="2703099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Software Project Management</a:t>
            </a:r>
          </a:p>
          <a:p>
            <a:r>
              <a:rPr dirty="0"/>
              <a:t>Complexities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E88D1-4063-4C41-A998-28B31C60EA03}" type="datetime5">
              <a:rPr lang="en-US" smtClean="0"/>
              <a:t>28-Jan-26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Identify potential project risks early.</a:t>
            </a:r>
          </a:p>
          <a:p>
            <a:r>
              <a:t>Analyze risks based on probability and impact.</a:t>
            </a:r>
          </a:p>
          <a:p>
            <a:r>
              <a:t>Develop risk mitigation and contingency plans.</a:t>
            </a:r>
          </a:p>
          <a:p>
            <a:r>
              <a:t>Continuously monitor and manage risks.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4C51B-5B82-4AD9-AE94-347A0720EBD7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405337"/>
      </p:ext>
    </p:extLst>
  </p:cSld>
  <p:clrMapOvr>
    <a:masterClrMapping/>
  </p:clrMapOvr>
  <p:transition spd="slow">
    <p:pull dir="l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Quality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Define quality standards and quality goals.</a:t>
            </a:r>
          </a:p>
          <a:p>
            <a:r>
              <a:t>Ensure adherence to software engineering best practices.</a:t>
            </a:r>
          </a:p>
          <a:p>
            <a:r>
              <a:t>Plan and conduct reviews, audits, and testing.</a:t>
            </a:r>
          </a:p>
          <a:p>
            <a:r>
              <a:t>Ensure delivery of defect-free and reliable software.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DD4F-33D2-4FEB-8195-738D6E7285A9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339868"/>
      </p:ext>
    </p:extLst>
  </p:cSld>
  <p:clrMapOvr>
    <a:masterClrMapping/>
  </p:clrMapOvr>
  <p:transition spd="slow">
    <p:pull dir="l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Communication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Act as a bridge between stakeholders and the development team.</a:t>
            </a:r>
          </a:p>
          <a:p>
            <a:r>
              <a:t>Conduct regular meetings and status reviews.</a:t>
            </a:r>
          </a:p>
          <a:p>
            <a:r>
              <a:t>Prepare progress reports and documentation.</a:t>
            </a:r>
          </a:p>
          <a:p>
            <a:r>
              <a:t>Ensure transparent and effective communication.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BAE8-2C68-4E9E-B91D-FFD2C2371EA1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49618"/>
      </p:ext>
    </p:extLst>
  </p:cSld>
  <p:clrMapOvr>
    <a:masterClrMapping/>
  </p:clrMapOvr>
  <p:transition spd="slow">
    <p:pull dir="l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Monitoring and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Track project performance using metrics.</a:t>
            </a:r>
          </a:p>
          <a:p>
            <a:r>
              <a:t>Compare actual progress with planned progress.</a:t>
            </a:r>
          </a:p>
          <a:p>
            <a:r>
              <a:t>Manage deviations and implement corrective actions.</a:t>
            </a:r>
          </a:p>
          <a:p>
            <a:r>
              <a:t>Ensure project objectives are met.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B421-5A83-45E8-9917-AE83DAB17DA0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000189"/>
      </p:ext>
    </p:extLst>
  </p:cSld>
  <p:clrMapOvr>
    <a:masterClrMapping/>
  </p:clrMapOvr>
  <p:transition spd="slow">
    <p:pull dir="l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Stakeholder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Identify all stakeholders involved in the project.</a:t>
            </a:r>
          </a:p>
          <a:p>
            <a:r>
              <a:t>Understand stakeholder expectations and needs.</a:t>
            </a:r>
          </a:p>
          <a:p>
            <a:r>
              <a:t>Manage stakeholder engagement and satisfaction.</a:t>
            </a:r>
          </a:p>
          <a:p>
            <a:r>
              <a:t>Handle feedback and resolve issues effectively.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0A918-4BB2-490E-8143-B322337F0E8C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341949"/>
      </p:ext>
    </p:extLst>
  </p:cSld>
  <p:clrMapOvr>
    <a:masterClrMapping/>
  </p:clrMapOvr>
  <p:transition spd="slow">
    <p:pull dir="l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Closure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Ensure all project deliverables are completed and accepted.</a:t>
            </a:r>
          </a:p>
          <a:p>
            <a:r>
              <a:t>Conduct post-project reviews and lessons learned.</a:t>
            </a:r>
          </a:p>
          <a:p>
            <a:r>
              <a:t>Prepare final project reports and documentation.</a:t>
            </a:r>
          </a:p>
          <a:p>
            <a:r>
              <a:t>Release resources and formally close the project.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F49D-FE0A-4569-AB7A-8C6628B8BDF3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772269"/>
      </p:ext>
    </p:extLst>
  </p:cSld>
  <p:clrMapOvr>
    <a:masterClrMapping/>
  </p:clrMapOvr>
  <p:transition spd="slow">
    <p:pull dir="l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255"/>
            <a:ext cx="8229600" cy="1143000"/>
          </a:xfrm>
        </p:spPr>
        <p:txBody>
          <a:bodyPr/>
          <a:lstStyle/>
          <a:p>
            <a:r>
              <a:rPr dirty="0"/>
              <a:t>Metrics for Project Size Estimation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7EA6-8606-44CA-8B6C-56A90C550E93}" type="datetime5">
              <a:rPr lang="en-US" smtClean="0"/>
              <a:t>28-Jan-26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669347"/>
      </p:ext>
    </p:extLst>
  </p:cSld>
  <p:clrMapOvr>
    <a:masterClrMapping/>
  </p:clrMapOvr>
  <p:transition spd="slow">
    <p:pull dir="l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Project size estimation helps predict:</a:t>
            </a:r>
          </a:p>
          <a:p>
            <a:pPr marL="400050" lvl="1" indent="0">
              <a:buNone/>
            </a:pPr>
            <a:r>
              <a:rPr dirty="0"/>
              <a:t>- Effort</a:t>
            </a:r>
          </a:p>
          <a:p>
            <a:pPr marL="400050" lvl="1" indent="0">
              <a:buNone/>
            </a:pPr>
            <a:r>
              <a:rPr dirty="0"/>
              <a:t>- Cost</a:t>
            </a:r>
          </a:p>
          <a:p>
            <a:pPr marL="400050" lvl="1" indent="0">
              <a:buNone/>
            </a:pPr>
            <a:r>
              <a:rPr dirty="0"/>
              <a:t>- Schedule</a:t>
            </a:r>
          </a:p>
          <a:p>
            <a:endParaRPr dirty="0"/>
          </a:p>
          <a:p>
            <a:r>
              <a:rPr dirty="0"/>
              <a:t>Metrics provide a quantitative basis for estimation.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640AA-80F9-4550-929F-2C3B9081D769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801559"/>
      </p:ext>
    </p:extLst>
  </p:cSld>
  <p:clrMapOvr>
    <a:masterClrMapping/>
  </p:clrMapOvr>
  <p:transition spd="slow">
    <p:pull dir="l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Why Project Size Estimation is Important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Helps </a:t>
            </a:r>
            <a:r>
              <a:rPr dirty="0"/>
              <a:t>in project planning</a:t>
            </a:r>
          </a:p>
          <a:p>
            <a:r>
              <a:rPr dirty="0" smtClean="0"/>
              <a:t>Supports </a:t>
            </a:r>
            <a:r>
              <a:rPr dirty="0"/>
              <a:t>resource allocation</a:t>
            </a:r>
          </a:p>
          <a:p>
            <a:r>
              <a:rPr dirty="0" smtClean="0"/>
              <a:t>Reduces </a:t>
            </a:r>
            <a:r>
              <a:rPr dirty="0"/>
              <a:t>risk of project failure</a:t>
            </a:r>
          </a:p>
          <a:p>
            <a:r>
              <a:rPr dirty="0" smtClean="0"/>
              <a:t>Improves </a:t>
            </a:r>
            <a:r>
              <a:rPr dirty="0"/>
              <a:t>cost and schedule accuracy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430F6-E85C-49DC-A9F2-4BAE9C336364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457136"/>
      </p:ext>
    </p:extLst>
  </p:cSld>
  <p:clrMapOvr>
    <a:masterClrMapping/>
  </p:clrMapOvr>
  <p:transition spd="slow">
    <p:pull dir="lu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are Metrics?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Metrics are quantitative measures used to evaluate:</a:t>
            </a:r>
          </a:p>
          <a:p>
            <a:pPr marL="800100" lvl="2" indent="0">
              <a:buNone/>
            </a:pPr>
            <a:r>
              <a:rPr dirty="0"/>
              <a:t>- Software size</a:t>
            </a:r>
          </a:p>
          <a:p>
            <a:pPr marL="800100" lvl="2" indent="0">
              <a:buNone/>
            </a:pPr>
            <a:r>
              <a:rPr dirty="0"/>
              <a:t>- Complexity</a:t>
            </a:r>
          </a:p>
          <a:p>
            <a:pPr marL="800100" lvl="2" indent="0">
              <a:buNone/>
            </a:pPr>
            <a:r>
              <a:rPr dirty="0"/>
              <a:t>- Quality</a:t>
            </a:r>
          </a:p>
          <a:p>
            <a:pPr marL="800100" lvl="2" indent="0">
              <a:buNone/>
            </a:pPr>
            <a:r>
              <a:rPr dirty="0"/>
              <a:t>- Productivity</a:t>
            </a:r>
          </a:p>
          <a:p>
            <a:endParaRPr dirty="0"/>
          </a:p>
          <a:p>
            <a:r>
              <a:rPr dirty="0"/>
              <a:t>In size estimation, metrics measure the amount of software to be developed.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7DC0-5DB1-4D84-BE9B-DB8EA3B4B6E8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80707"/>
      </p:ext>
    </p:extLst>
  </p:cSld>
  <p:clrMapOvr>
    <a:masterClrMapping/>
  </p:clrMapOvr>
  <p:transition spd="slow">
    <p:pull dir="l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Software Project Management (SPM) involves planning, organizing, directing, and controlling software projects.</a:t>
            </a:r>
          </a:p>
          <a:p>
            <a:endParaRPr dirty="0"/>
          </a:p>
          <a:p>
            <a:r>
              <a:rPr dirty="0"/>
              <a:t>Unlike traditional projects, software projects are highly complex due to their intangible nature, rapid technological changes, and human dependency.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8B4F-61CD-488F-A216-00B6AFCF9DB2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Categories of Size Metrics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Code-Oriented </a:t>
            </a:r>
            <a:r>
              <a:rPr dirty="0"/>
              <a:t>Metrics</a:t>
            </a:r>
          </a:p>
          <a:p>
            <a:r>
              <a:rPr dirty="0" smtClean="0"/>
              <a:t>Function-Oriented </a:t>
            </a:r>
            <a:r>
              <a:rPr dirty="0"/>
              <a:t>Metrics</a:t>
            </a:r>
          </a:p>
          <a:p>
            <a:r>
              <a:rPr dirty="0" smtClean="0"/>
              <a:t>Object-Oriented </a:t>
            </a:r>
            <a:r>
              <a:rPr dirty="0"/>
              <a:t>Metrics</a:t>
            </a:r>
          </a:p>
          <a:p>
            <a:r>
              <a:rPr dirty="0" smtClean="0"/>
              <a:t>Agile </a:t>
            </a:r>
            <a:r>
              <a:rPr dirty="0"/>
              <a:t>Size Metrics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B0C8-2344-420E-84A2-7616FB84971E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332896"/>
      </p:ext>
    </p:extLst>
  </p:cSld>
  <p:clrMapOvr>
    <a:masterClrMapping/>
  </p:clrMapOvr>
  <p:transition spd="slow">
    <p:pull dir="lu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</a:t>
            </a:r>
            <a:r>
              <a:rPr dirty="0" smtClean="0"/>
              <a:t>Code-Oriented </a:t>
            </a:r>
            <a:r>
              <a:rPr dirty="0"/>
              <a:t>Metrics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Based on Lines of Code (LOC)</a:t>
            </a:r>
          </a:p>
          <a:p>
            <a:pPr marL="400050" lvl="1" indent="0">
              <a:buNone/>
            </a:pPr>
            <a:r>
              <a:rPr dirty="0" smtClean="0"/>
              <a:t>- </a:t>
            </a:r>
            <a:r>
              <a:rPr dirty="0"/>
              <a:t>Physical LOC</a:t>
            </a:r>
          </a:p>
          <a:p>
            <a:pPr marL="400050" lvl="1" indent="0">
              <a:buNone/>
            </a:pPr>
            <a:r>
              <a:rPr dirty="0"/>
              <a:t>- Logical LOC</a:t>
            </a:r>
          </a:p>
          <a:p>
            <a:r>
              <a:rPr dirty="0" smtClean="0"/>
              <a:t>Used </a:t>
            </a:r>
            <a:r>
              <a:rPr dirty="0"/>
              <a:t>mainly in traditional development models.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DCA9-D47B-4ED3-9A05-F38CF69B29B4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22306"/>
      </p:ext>
    </p:extLst>
  </p:cSld>
  <p:clrMapOvr>
    <a:masterClrMapping/>
  </p:clrMapOvr>
  <p:transition spd="slow">
    <p:pull dir="lu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Lines of Code (LOC)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/>
              <a:t>LOC is the count of executable program lines.</a:t>
            </a:r>
          </a:p>
          <a:p>
            <a:endParaRPr dirty="0"/>
          </a:p>
          <a:p>
            <a:r>
              <a:rPr dirty="0"/>
              <a:t>Advantages: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dirty="0" smtClean="0"/>
              <a:t>- </a:t>
            </a:r>
            <a:r>
              <a:rPr dirty="0"/>
              <a:t>Simple to measure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dirty="0" smtClean="0"/>
              <a:t>- </a:t>
            </a:r>
            <a:r>
              <a:rPr dirty="0"/>
              <a:t>Widely used</a:t>
            </a:r>
          </a:p>
          <a:p>
            <a:endParaRPr dirty="0"/>
          </a:p>
          <a:p>
            <a:r>
              <a:rPr dirty="0"/>
              <a:t>Disadvantages: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dirty="0" smtClean="0"/>
              <a:t>- </a:t>
            </a:r>
            <a:r>
              <a:rPr dirty="0"/>
              <a:t>Language dependent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dirty="0" smtClean="0"/>
              <a:t>- </a:t>
            </a:r>
            <a:r>
              <a:rPr dirty="0"/>
              <a:t>Not accurate early in the project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A7B4F-6124-4253-8BD3-062266A552CB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1007"/>
      </p:ext>
    </p:extLst>
  </p:cSld>
  <p:clrMapOvr>
    <a:masterClrMapping/>
  </p:clrMapOvr>
  <p:transition spd="slow">
    <p:pull dir="lu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of LOC Estimation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If average productivity = 500 LOC per person-month</a:t>
            </a:r>
          </a:p>
          <a:p>
            <a:r>
              <a:t>Estimated LOC = 10,000</a:t>
            </a:r>
          </a:p>
          <a:p>
            <a:endParaRPr/>
          </a:p>
          <a:p>
            <a:r>
              <a:t>Effort = 10,000 / 500 = 20 person-months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920E-D8E4-4357-9E05-E160AA68A9B3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82276"/>
      </p:ext>
    </p:extLst>
  </p:cSld>
  <p:clrMapOvr>
    <a:masterClrMapping/>
  </p:clrMapOvr>
  <p:transition spd="slow">
    <p:pull dir="l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</a:t>
            </a:r>
            <a:r>
              <a:rPr dirty="0" smtClean="0"/>
              <a:t>Function-Oriented </a:t>
            </a:r>
            <a:r>
              <a:rPr dirty="0"/>
              <a:t>Metrics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Focus on functionality delivered to the user.</a:t>
            </a:r>
          </a:p>
          <a:p>
            <a:endParaRPr/>
          </a:p>
          <a:p>
            <a:r>
              <a:t>Most popular metric: Function Points (FP)</a:t>
            </a:r>
          </a:p>
          <a:p>
            <a:endParaRPr/>
          </a:p>
          <a:p>
            <a:r>
              <a:t>Language independent.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FD99-3ADF-4248-B265-22CBB6623E62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018353"/>
      </p:ext>
    </p:extLst>
  </p:cSld>
  <p:clrMapOvr>
    <a:masterClrMapping/>
  </p:clrMapOvr>
  <p:transition spd="slow">
    <p:pull dir="lu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Function Points (FP)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Measures software size based on: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dirty="0" smtClean="0"/>
              <a:t>- </a:t>
            </a:r>
            <a:r>
              <a:rPr dirty="0"/>
              <a:t>Inputs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dirty="0" smtClean="0"/>
              <a:t>- </a:t>
            </a:r>
            <a:r>
              <a:rPr dirty="0"/>
              <a:t>Outputs</a:t>
            </a:r>
          </a:p>
          <a:p>
            <a:pPr marL="457200" lvl="1" indent="0">
              <a:buNone/>
            </a:pPr>
            <a:r>
              <a:rPr dirty="0"/>
              <a:t>- Inquiries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dirty="0" smtClean="0"/>
              <a:t>- </a:t>
            </a:r>
            <a:r>
              <a:rPr dirty="0"/>
              <a:t>Files</a:t>
            </a:r>
          </a:p>
          <a:p>
            <a:pPr marL="457200" lvl="1" indent="0">
              <a:buNone/>
            </a:pPr>
            <a:r>
              <a:rPr dirty="0"/>
              <a:t>- Interfaces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0A18-C0FB-49AC-B93C-AD21AAEA0B26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16069"/>
      </p:ext>
    </p:extLst>
  </p:cSld>
  <p:clrMapOvr>
    <a:masterClrMapping/>
  </p:clrMapOvr>
  <p:transition spd="slow">
    <p:pull dir="l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FP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External </a:t>
            </a:r>
            <a:r>
              <a:rPr dirty="0"/>
              <a:t>Inputs (EI)</a:t>
            </a:r>
          </a:p>
          <a:p>
            <a:r>
              <a:rPr dirty="0" smtClean="0"/>
              <a:t>External </a:t>
            </a:r>
            <a:r>
              <a:rPr dirty="0"/>
              <a:t>Outputs (EO)</a:t>
            </a:r>
          </a:p>
          <a:p>
            <a:r>
              <a:rPr dirty="0" smtClean="0"/>
              <a:t>External </a:t>
            </a:r>
            <a:r>
              <a:rPr dirty="0"/>
              <a:t>Inquiries (EQ)</a:t>
            </a:r>
          </a:p>
          <a:p>
            <a:r>
              <a:rPr dirty="0" smtClean="0"/>
              <a:t>Internal </a:t>
            </a:r>
            <a:r>
              <a:rPr dirty="0"/>
              <a:t>Logical Files (ILF)</a:t>
            </a:r>
          </a:p>
          <a:p>
            <a:r>
              <a:rPr dirty="0" smtClean="0"/>
              <a:t>External </a:t>
            </a:r>
            <a:r>
              <a:rPr dirty="0"/>
              <a:t>Interface Files (EIF)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A299-54B6-4DAB-8D35-E9FEDBB02230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3703"/>
      </p:ext>
    </p:extLst>
  </p:cSld>
  <p:clrMapOvr>
    <a:masterClrMapping/>
  </p:clrMapOvr>
  <p:transition spd="slow">
    <p:pull dir="l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614"/>
            <a:ext cx="8229600" cy="1143000"/>
          </a:xfrm>
        </p:spPr>
        <p:txBody>
          <a:bodyPr/>
          <a:lstStyle/>
          <a:p>
            <a:r>
              <a:rPr dirty="0"/>
              <a:t>Advantages of Function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0113"/>
            <a:ext cx="8229600" cy="1818861"/>
          </a:xfrm>
        </p:spPr>
        <p:txBody>
          <a:bodyPr/>
          <a:lstStyle/>
          <a:p>
            <a:pPr marL="0" indent="0">
              <a:buNone/>
            </a:pPr>
            <a:r>
              <a:rPr dirty="0"/>
              <a:t>- Independent of programming language</a:t>
            </a:r>
          </a:p>
          <a:p>
            <a:pPr marL="0" indent="0">
              <a:buNone/>
            </a:pPr>
            <a:r>
              <a:rPr dirty="0"/>
              <a:t>- Useful early in project</a:t>
            </a:r>
          </a:p>
          <a:p>
            <a:pPr marL="0" indent="0">
              <a:buNone/>
            </a:pPr>
            <a:r>
              <a:rPr dirty="0"/>
              <a:t>- Better reflects user requirements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9287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mtClean="0"/>
              <a:t>Disadvantages of Function Points</a:t>
            </a:r>
            <a:endParaRPr lang="en-IN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254295"/>
            <a:ext cx="82296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mtClean="0"/>
              <a:t>- Requires expertise</a:t>
            </a:r>
          </a:p>
          <a:p>
            <a:pPr marL="0" indent="0">
              <a:buFont typeface="Arial"/>
              <a:buNone/>
            </a:pPr>
            <a:r>
              <a:rPr lang="en-US" smtClean="0"/>
              <a:t>- Subjective judgment</a:t>
            </a:r>
          </a:p>
          <a:p>
            <a:pPr marL="0" indent="0">
              <a:buFont typeface="Arial"/>
              <a:buNone/>
            </a:pPr>
            <a:r>
              <a:rPr lang="en-US" smtClean="0"/>
              <a:t>- Time-consuming for beginners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7CBF9-F61D-45E4-A6D0-68FA1BDCEAE7}" type="datetime5">
              <a:rPr lang="en-US" smtClean="0"/>
              <a:t>28-Jan-26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78350"/>
      </p:ext>
    </p:extLst>
  </p:cSld>
  <p:clrMapOvr>
    <a:masterClrMapping/>
  </p:clrMapOvr>
  <p:transition spd="slow">
    <p:pull dir="lu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</a:t>
            </a:r>
            <a:r>
              <a:rPr dirty="0" smtClean="0"/>
              <a:t>Object-Oriented </a:t>
            </a:r>
            <a:r>
              <a:rPr dirty="0"/>
              <a:t>Metrics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Used in OO development: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dirty="0" smtClean="0"/>
              <a:t>- </a:t>
            </a:r>
            <a:r>
              <a:rPr dirty="0"/>
              <a:t>Number of classes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dirty="0" smtClean="0"/>
              <a:t>- </a:t>
            </a:r>
            <a:r>
              <a:rPr dirty="0"/>
              <a:t>Number of methods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dirty="0" smtClean="0"/>
              <a:t>- </a:t>
            </a:r>
            <a:r>
              <a:rPr dirty="0"/>
              <a:t>Number of </a:t>
            </a:r>
            <a:r>
              <a:rPr dirty="0" smtClean="0"/>
              <a:t>relationships</a:t>
            </a:r>
            <a:endParaRPr dirty="0"/>
          </a:p>
          <a:p>
            <a:r>
              <a:rPr dirty="0"/>
              <a:t>Common metric: Object Points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72CB8-FBF2-4ADD-95D3-153C4D3E9D84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720142"/>
      </p:ext>
    </p:extLst>
  </p:cSld>
  <p:clrMapOvr>
    <a:masterClrMapping/>
  </p:clrMapOvr>
  <p:transition spd="slow">
    <p:pull dir="lu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Based on count of: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dirty="0" smtClean="0"/>
              <a:t>- </a:t>
            </a:r>
            <a:r>
              <a:rPr dirty="0"/>
              <a:t>Screens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dirty="0" smtClean="0"/>
              <a:t>- </a:t>
            </a:r>
            <a:r>
              <a:rPr dirty="0"/>
              <a:t>Reports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dirty="0" smtClean="0"/>
              <a:t>- </a:t>
            </a:r>
            <a:r>
              <a:rPr dirty="0"/>
              <a:t>3GL components</a:t>
            </a:r>
          </a:p>
          <a:p>
            <a:endParaRPr dirty="0"/>
          </a:p>
          <a:p>
            <a:r>
              <a:rPr dirty="0"/>
              <a:t>Often used in CASE tools and rapid development.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14F3-A4EC-4A50-AB72-84A13CF41930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88306"/>
      </p:ext>
    </p:extLst>
  </p:cSld>
  <p:clrMapOvr>
    <a:masterClrMapping/>
  </p:clrMapOvr>
  <p:transition spd="slow">
    <p:pull dir="l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Nature of Software Complexity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Software </a:t>
            </a:r>
            <a:r>
              <a:rPr dirty="0"/>
              <a:t>is </a:t>
            </a:r>
            <a:r>
              <a:rPr dirty="0" smtClean="0"/>
              <a:t>invisible</a:t>
            </a:r>
            <a:endParaRPr dirty="0"/>
          </a:p>
          <a:p>
            <a:r>
              <a:rPr dirty="0" smtClean="0"/>
              <a:t>Difficult </a:t>
            </a:r>
            <a:r>
              <a:rPr dirty="0"/>
              <a:t>to measure progress accurately</a:t>
            </a:r>
          </a:p>
          <a:p>
            <a:r>
              <a:rPr dirty="0" smtClean="0"/>
              <a:t>Requirements </a:t>
            </a:r>
            <a:r>
              <a:rPr dirty="0"/>
              <a:t>are often unclear or changing</a:t>
            </a:r>
          </a:p>
          <a:p>
            <a:r>
              <a:rPr dirty="0" smtClean="0"/>
              <a:t>No </a:t>
            </a:r>
            <a:r>
              <a:rPr dirty="0"/>
              <a:t>physical constraints like manufacturing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A575A-C427-4840-A89A-1FCE85301BE8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</a:t>
            </a:r>
            <a:r>
              <a:rPr dirty="0" smtClean="0"/>
              <a:t>Agile </a:t>
            </a:r>
            <a:r>
              <a:rPr dirty="0"/>
              <a:t>Size Metrics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Used in Agile projects:</a:t>
            </a:r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dirty="0" smtClean="0"/>
              <a:t>Story Points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Relative measure of </a:t>
            </a:r>
            <a:r>
              <a:rPr lang="en-US" dirty="0" smtClean="0"/>
              <a:t>effort</a:t>
            </a:r>
          </a:p>
          <a:p>
            <a:pPr lvl="2"/>
            <a:r>
              <a:rPr lang="en-US" dirty="0" smtClean="0"/>
              <a:t>Based </a:t>
            </a:r>
            <a:r>
              <a:rPr lang="en-US" dirty="0"/>
              <a:t>on </a:t>
            </a:r>
            <a:r>
              <a:rPr lang="en-US" dirty="0" smtClean="0"/>
              <a:t>complexity</a:t>
            </a:r>
          </a:p>
          <a:p>
            <a:pPr lvl="2"/>
            <a:r>
              <a:rPr lang="en-US" dirty="0" smtClean="0"/>
              <a:t>Risk</a:t>
            </a:r>
          </a:p>
          <a:p>
            <a:pPr lvl="2"/>
            <a:r>
              <a:rPr lang="en-US" dirty="0" smtClean="0"/>
              <a:t>Effort</a:t>
            </a:r>
          </a:p>
          <a:p>
            <a:pPr lvl="1"/>
            <a:r>
              <a:rPr lang="en-US" dirty="0" smtClean="0"/>
              <a:t>Estimated </a:t>
            </a:r>
            <a:r>
              <a:rPr lang="en-US" dirty="0"/>
              <a:t>using planning poker.</a:t>
            </a:r>
          </a:p>
          <a:p>
            <a:pPr marL="0" indent="0">
              <a:buNone/>
            </a:pPr>
            <a:r>
              <a:rPr lang="en-US" dirty="0" smtClean="0"/>
              <a:t>2.</a:t>
            </a:r>
            <a:r>
              <a:rPr dirty="0" smtClean="0"/>
              <a:t>Use </a:t>
            </a:r>
            <a:r>
              <a:rPr dirty="0"/>
              <a:t>Case Points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512F2-0C55-494A-B019-0F4B4CED806D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531158"/>
      </p:ext>
    </p:extLst>
  </p:cSld>
  <p:clrMapOvr>
    <a:masterClrMapping/>
  </p:clrMapOvr>
  <p:transition spd="slow">
    <p:pull dir="lu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Project Estimation </a:t>
            </a:r>
            <a:r>
              <a:rPr dirty="0" smtClean="0"/>
              <a:t>Techniques</a:t>
            </a:r>
            <a:endParaRPr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19DD1-B324-4806-ACDD-4B316E67BEA8}" type="datetime5">
              <a:rPr lang="en-US" smtClean="0"/>
              <a:t>28-Jan-26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285794"/>
      </p:ext>
    </p:extLst>
  </p:cSld>
  <p:clrMapOvr>
    <a:masterClrMapping/>
  </p:clrMapOvr>
  <p:transition spd="slow">
    <p:pull dir="lu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Project Estimation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Project estimation is the process of predicting the effort, time, </a:t>
            </a:r>
            <a:r>
              <a:rPr dirty="0" smtClean="0"/>
              <a:t>cost </a:t>
            </a:r>
            <a:r>
              <a:rPr dirty="0"/>
              <a:t>and resources required to complete a software project.</a:t>
            </a:r>
          </a:p>
          <a:p>
            <a:r>
              <a:rPr dirty="0"/>
              <a:t>It is a critical activity in software project management.</a:t>
            </a:r>
          </a:p>
          <a:p>
            <a:r>
              <a:rPr dirty="0"/>
              <a:t>Accurate estimation helps in planning, budgeting, </a:t>
            </a:r>
            <a:r>
              <a:rPr dirty="0" smtClean="0"/>
              <a:t>scheduling </a:t>
            </a:r>
            <a:r>
              <a:rPr dirty="0"/>
              <a:t>and risk management.</a:t>
            </a:r>
          </a:p>
          <a:p>
            <a:r>
              <a:rPr dirty="0"/>
              <a:t>Poor estimation may lead to project delays, cost </a:t>
            </a:r>
            <a:r>
              <a:rPr dirty="0" smtClean="0"/>
              <a:t>overruns </a:t>
            </a:r>
            <a:r>
              <a:rPr dirty="0"/>
              <a:t>or project failure.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1D5B-E4D4-4B7C-932C-694BDA6B7A8F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841745"/>
      </p:ext>
    </p:extLst>
  </p:cSld>
  <p:clrMapOvr>
    <a:masterClrMapping/>
  </p:clrMapOvr>
  <p:transition spd="slow">
    <p:pull dir="lu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Objectives of Project Estimation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 determine the cost of the software project.</a:t>
            </a:r>
          </a:p>
          <a:p>
            <a:r>
              <a:t>To estimate the effort required in terms of person-months or person-hours.</a:t>
            </a:r>
          </a:p>
          <a:p>
            <a:r>
              <a:t>To predict project duration and delivery schedule.</a:t>
            </a:r>
          </a:p>
          <a:p>
            <a:r>
              <a:t>To allocate resources effectively.</a:t>
            </a:r>
          </a:p>
          <a:p>
            <a:r>
              <a:t>To support management decisions and feasibility analysis.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D307-2C50-4802-9416-2B563CE8A4BA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954903"/>
      </p:ext>
    </p:extLst>
  </p:cSld>
  <p:clrMapOvr>
    <a:masterClrMapping/>
  </p:clrMapOvr>
  <p:transition spd="slow">
    <p:pull dir="lu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Importance of Project Estimation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Helps in project planning and scheduling.</a:t>
            </a:r>
          </a:p>
          <a:p>
            <a:r>
              <a:t>Assists in budgeting and financial planning.</a:t>
            </a:r>
          </a:p>
          <a:p>
            <a:r>
              <a:t>Improves resource utilization.</a:t>
            </a:r>
          </a:p>
          <a:p>
            <a:r>
              <a:t>Reduces risks and uncertainties.</a:t>
            </a:r>
          </a:p>
          <a:p>
            <a:r>
              <a:t>Enhances customer confidence and satisfaction.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586D8-4583-46A4-B8D4-895E35C714D4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883120"/>
      </p:ext>
    </p:extLst>
  </p:cSld>
  <p:clrMapOvr>
    <a:masterClrMapping/>
  </p:clrMapOvr>
  <p:transition spd="slow">
    <p:pull dir="lu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Factors Affecting Project Estimation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Project size and complexity.</a:t>
            </a:r>
          </a:p>
          <a:p>
            <a:r>
              <a:t>Team experience and skill level.</a:t>
            </a:r>
          </a:p>
          <a:p>
            <a:r>
              <a:t>Technology and tools used.</a:t>
            </a:r>
          </a:p>
          <a:p>
            <a:r>
              <a:t>Development methodology.</a:t>
            </a:r>
          </a:p>
          <a:p>
            <a:r>
              <a:t>Project requirements stability.</a:t>
            </a:r>
          </a:p>
          <a:p>
            <a:r>
              <a:t>Environmental and organizational factors.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CCAD-B2FA-4AB1-AAAF-D38B5A03A8FD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928439"/>
      </p:ext>
    </p:extLst>
  </p:cSld>
  <p:clrMapOvr>
    <a:masterClrMapping/>
  </p:clrMapOvr>
  <p:transition spd="slow">
    <p:pull dir="lu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Classification of Estimation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Expert Judgment Techniques.</a:t>
            </a:r>
          </a:p>
          <a:p>
            <a:r>
              <a:t>Algorithmic or Parametric Models.</a:t>
            </a:r>
          </a:p>
          <a:p>
            <a:r>
              <a:t>Size-based Estimation Techniques.</a:t>
            </a:r>
          </a:p>
          <a:p>
            <a:r>
              <a:t>Effort-based Estimation Techniques.</a:t>
            </a:r>
          </a:p>
          <a:p>
            <a:r>
              <a:t>Agile Estimation Techniques.</a:t>
            </a:r>
          </a:p>
          <a:p>
            <a:r>
              <a:t>Hybrid Estimation Techniques.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A5120-C352-40ED-B1F7-B5B08F41F47A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992421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Expert Judgment Technique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Estimation is done based on the experience and knowledge of experts.</a:t>
            </a:r>
          </a:p>
          <a:p>
            <a:r>
              <a:t>Experts analyze past projects and current project requirements.</a:t>
            </a:r>
          </a:p>
          <a:p>
            <a:r>
              <a:t>Examples: Delphi Technique, Wideband Delphi.</a:t>
            </a:r>
          </a:p>
          <a:p>
            <a:r>
              <a:t>Advantages: Simple and quick.</a:t>
            </a:r>
          </a:p>
          <a:p>
            <a:r>
              <a:t>Disadvantages: Subjective and may be biased.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42DE8-68FB-4FD8-B028-2653C8FBB5F4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07518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Delphi Technique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structured communication technique involving multiple experts.</a:t>
            </a:r>
          </a:p>
          <a:p>
            <a:r>
              <a:t>Experts provide estimates anonymously.</a:t>
            </a:r>
          </a:p>
          <a:p>
            <a:r>
              <a:t>Estimates are summarized and shared for revision.</a:t>
            </a:r>
          </a:p>
          <a:p>
            <a:r>
              <a:t>Process continues until consensus is reached.</a:t>
            </a:r>
          </a:p>
          <a:p>
            <a:r>
              <a:t>Reduces individual bias and improves accuracy.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E9448-B9B8-4E87-8BEB-7ECD2A1B9A24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02482"/>
      </p:ext>
    </p:extLst>
  </p:cSld>
  <p:clrMapOvr>
    <a:masterClrMapping/>
  </p:clrMapOvr>
  <p:transition spd="slow">
    <p:pull dir="lu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Algorithmic Estimation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 mathematical formulas to estimate cost and effort.</a:t>
            </a:r>
          </a:p>
          <a:p>
            <a:r>
              <a:t>Based on project size and other parameters.</a:t>
            </a:r>
          </a:p>
          <a:p>
            <a:r>
              <a:t>Examples: COCOMO, COCOMO II, Putnam Model.</a:t>
            </a:r>
          </a:p>
          <a:p>
            <a:r>
              <a:t>Provide more objective estimates compared to expert judgment.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C037-A50D-4CD7-9BF1-BC40F64E02EA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778347"/>
      </p:ext>
    </p:extLst>
  </p:cSld>
  <p:clrMapOvr>
    <a:masterClrMapping/>
  </p:clrMapOvr>
  <p:transition spd="slow">
    <p:pull dir="l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Requirement Volatility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Customer </a:t>
            </a:r>
            <a:r>
              <a:rPr dirty="0"/>
              <a:t>requirements frequently change</a:t>
            </a:r>
          </a:p>
          <a:p>
            <a:r>
              <a:rPr dirty="0" smtClean="0"/>
              <a:t>Changes </a:t>
            </a:r>
            <a:r>
              <a:rPr dirty="0"/>
              <a:t>may occur during any phase of SDLC</a:t>
            </a:r>
          </a:p>
          <a:p>
            <a:r>
              <a:rPr dirty="0" smtClean="0"/>
              <a:t>Leads </a:t>
            </a:r>
            <a:r>
              <a:rPr dirty="0"/>
              <a:t>to rework, schedule delays, and cost overruns</a:t>
            </a:r>
          </a:p>
          <a:p>
            <a:r>
              <a:rPr dirty="0" smtClean="0"/>
              <a:t>Difficult </a:t>
            </a:r>
            <a:r>
              <a:rPr dirty="0"/>
              <a:t>to freeze requirements early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2F6DA-F3B9-41EF-9B03-396AB6F9C586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Size-Based Estimation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Estimate project size first, then derive effort and cost.</a:t>
            </a:r>
          </a:p>
          <a:p>
            <a:r>
              <a:t>Common size measures: Lines of Code (LOC), Function Points (FP).</a:t>
            </a:r>
          </a:p>
          <a:p>
            <a:r>
              <a:t>More accurate when historical data is available.</a:t>
            </a:r>
          </a:p>
          <a:p>
            <a:r>
              <a:t>Difficult to estimate size accurately in early stages.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4667E-8E1E-4DC8-BDAE-73BF1D4503CE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862460"/>
      </p:ext>
    </p:extLst>
  </p:cSld>
  <p:clrMapOvr>
    <a:masterClrMapping/>
  </p:clrMapOvr>
  <p:transition spd="slow">
    <p:pull dir="lu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Challenges in Project Estimation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Incomplete or changing requirements.</a:t>
            </a:r>
          </a:p>
          <a:p>
            <a:r>
              <a:t>Lack of historical data.</a:t>
            </a:r>
          </a:p>
          <a:p>
            <a:r>
              <a:t>Technological uncertainties.</a:t>
            </a:r>
          </a:p>
          <a:p>
            <a:r>
              <a:t>Human and organizational factors.</a:t>
            </a:r>
          </a:p>
          <a:p>
            <a:r>
              <a:t>Unrealistic deadlines.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E2557-D04E-4FF0-9250-3F810FE42664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733897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Empirical Estimation Techniques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FF7E-2C51-4057-AF14-17453F0466A4}" type="datetime5">
              <a:rPr lang="en-US" smtClean="0"/>
              <a:t>28-Jan-26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21755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Empirical Estimation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Based on experience and historical project data.</a:t>
            </a:r>
          </a:p>
          <a:p>
            <a:r>
              <a:rPr dirty="0"/>
              <a:t>Used to estimate effort, </a:t>
            </a:r>
            <a:r>
              <a:rPr dirty="0" smtClean="0"/>
              <a:t>cost </a:t>
            </a:r>
            <a:r>
              <a:rPr dirty="0"/>
              <a:t>and schedule.</a:t>
            </a:r>
          </a:p>
          <a:p>
            <a:r>
              <a:rPr dirty="0"/>
              <a:t>Common in early stages of software development.</a:t>
            </a:r>
          </a:p>
          <a:p>
            <a:r>
              <a:rPr dirty="0"/>
              <a:t>Relies on human expertise rather than formulas.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2B692-0729-4232-8BFC-706350EA2ED9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526298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Empirical Estimation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Expert Judgment: Estimates from experienced developers.</a:t>
            </a:r>
          </a:p>
          <a:p>
            <a:r>
              <a:t>Delphi Technique: Multiple experts reach consensus.</a:t>
            </a:r>
          </a:p>
          <a:p>
            <a:r>
              <a:t>Estimation by Analogy: Compare with similar past projects.</a:t>
            </a:r>
          </a:p>
          <a:p>
            <a:r>
              <a:t>Parkinson’s Law: Work expands to fill available time.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5A58-5C6E-46BF-9C56-48CF298018E1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013469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Advantages &amp; </a:t>
            </a:r>
            <a:r>
              <a:rPr dirty="0" smtClean="0"/>
              <a:t>Limitations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Advantages: Simple, </a:t>
            </a:r>
            <a:r>
              <a:rPr dirty="0" smtClean="0"/>
              <a:t>fast </a:t>
            </a:r>
            <a:r>
              <a:rPr dirty="0"/>
              <a:t>and flexible.</a:t>
            </a:r>
          </a:p>
          <a:p>
            <a:r>
              <a:rPr dirty="0"/>
              <a:t>Effective when requirements are </a:t>
            </a:r>
            <a:r>
              <a:rPr dirty="0" smtClean="0"/>
              <a:t>clear</a:t>
            </a:r>
            <a:r>
              <a:rPr dirty="0"/>
              <a:t>.</a:t>
            </a:r>
          </a:p>
          <a:p>
            <a:r>
              <a:rPr dirty="0"/>
              <a:t>Limitations: Subjective and error-prone.</a:t>
            </a:r>
          </a:p>
          <a:p>
            <a:r>
              <a:rPr dirty="0"/>
              <a:t>Accuracy depends on expert skill.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75F78-D070-4869-BB89-1FAE25E76EE6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408787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COCOMO Model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030C7-69D4-4D47-8029-06E22D338137}" type="datetime5">
              <a:rPr lang="en-US" smtClean="0"/>
              <a:t>28-Jan-26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376919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COCOMO (Constructive Cost Model)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Proposed by Barry W. Boehm.</a:t>
            </a:r>
          </a:p>
          <a:p>
            <a:r>
              <a:rPr dirty="0"/>
              <a:t>Algorithmic cost estimation model.</a:t>
            </a:r>
          </a:p>
          <a:p>
            <a:r>
              <a:rPr dirty="0"/>
              <a:t>Uses KLOC (thousand lines of code).</a:t>
            </a:r>
          </a:p>
          <a:p>
            <a:r>
              <a:rPr dirty="0"/>
              <a:t>Predicts effort, </a:t>
            </a:r>
            <a:r>
              <a:rPr dirty="0" smtClean="0"/>
              <a:t>cost </a:t>
            </a:r>
            <a:r>
              <a:rPr dirty="0"/>
              <a:t>and development time.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5B0AB-B846-4A06-BC21-AAABA167A29C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27906"/>
      </p:ext>
    </p:extLst>
  </p:cSld>
  <p:clrMapOvr>
    <a:masterClrMapping/>
  </p:clrMapOvr>
  <p:transition spd="slow">
    <p:pull dir="lu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COCOMO Project Categories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Organic: Small, simple systems.</a:t>
            </a:r>
          </a:p>
          <a:p>
            <a:r>
              <a:rPr dirty="0"/>
              <a:t>Semi-Detached: Medium-size projects.</a:t>
            </a:r>
          </a:p>
          <a:p>
            <a:r>
              <a:rPr dirty="0"/>
              <a:t>Embedded: Large, complex systems.</a:t>
            </a:r>
          </a:p>
          <a:p>
            <a:r>
              <a:rPr dirty="0"/>
              <a:t>Each has different estimation constants.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957D-9CB4-450A-8626-058338DBDA08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425131"/>
      </p:ext>
    </p:extLst>
  </p:cSld>
  <p:clrMapOvr>
    <a:masterClrMapping/>
  </p:clrMapOvr>
  <p:transition spd="slow">
    <p:pull dir="lu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Basic COCOMO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Effort (PM) = a × (KLOC)^b</a:t>
            </a:r>
          </a:p>
          <a:p>
            <a:r>
              <a:rPr dirty="0"/>
              <a:t>Development Time = c × (PM)^d</a:t>
            </a:r>
          </a:p>
          <a:p>
            <a:r>
              <a:rPr dirty="0"/>
              <a:t>Easy to apply and understand.</a:t>
            </a:r>
          </a:p>
          <a:p>
            <a:r>
              <a:rPr dirty="0"/>
              <a:t>Less accurate for large systems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/>
              <a:t>PM → Person-Months (effort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KLOC </a:t>
            </a:r>
            <a:r>
              <a:rPr lang="en-US" dirty="0"/>
              <a:t>→ Thousands of Lines of </a:t>
            </a:r>
            <a:r>
              <a:rPr lang="en-US" dirty="0" smtClean="0"/>
              <a:t>Code</a:t>
            </a:r>
          </a:p>
          <a:p>
            <a:pPr lvl="1"/>
            <a:r>
              <a:rPr lang="en-US" dirty="0" smtClean="0"/>
              <a:t>a</a:t>
            </a:r>
            <a:r>
              <a:rPr lang="en-US" dirty="0"/>
              <a:t>, b → Effort estimation </a:t>
            </a:r>
            <a:r>
              <a:rPr lang="en-US" dirty="0" smtClean="0"/>
              <a:t>constants</a:t>
            </a:r>
          </a:p>
          <a:p>
            <a:pPr lvl="1"/>
            <a:r>
              <a:rPr lang="en-US" dirty="0" smtClean="0"/>
              <a:t>c</a:t>
            </a:r>
            <a:r>
              <a:rPr lang="en-US" dirty="0"/>
              <a:t>, d → Development time estimation constants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ADB17-0A78-4030-AE93-BAD5D2D80642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906866"/>
      </p:ext>
    </p:extLst>
  </p:cSld>
  <p:clrMapOvr>
    <a:masterClrMapping/>
  </p:clrMapOvr>
  <p:transition spd="slow">
    <p:pull dir="l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Estimation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Effort</a:t>
            </a:r>
            <a:r>
              <a:rPr dirty="0"/>
              <a:t>, cost, and schedule estimation is difficult</a:t>
            </a:r>
          </a:p>
          <a:p>
            <a:r>
              <a:rPr dirty="0" smtClean="0"/>
              <a:t>Lack </a:t>
            </a:r>
            <a:r>
              <a:rPr dirty="0"/>
              <a:t>of historical data</a:t>
            </a:r>
          </a:p>
          <a:p>
            <a:r>
              <a:rPr dirty="0" smtClean="0"/>
              <a:t>Use </a:t>
            </a:r>
            <a:r>
              <a:rPr dirty="0"/>
              <a:t>of inaccurate estimation models</a:t>
            </a:r>
          </a:p>
          <a:p>
            <a:r>
              <a:rPr dirty="0" smtClean="0"/>
              <a:t>Underestimation </a:t>
            </a:r>
            <a:r>
              <a:rPr dirty="0"/>
              <a:t>causes project failure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1ADF9-19CB-4A49-909C-D9A162E027D8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Intermediate &amp; Detailed COCOMO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Intermediate COCOMO uses cost drivers.</a:t>
            </a:r>
          </a:p>
          <a:p>
            <a:r>
              <a:t>Includes product, hardware, personnel factors.</a:t>
            </a:r>
          </a:p>
          <a:p>
            <a:r>
              <a:t>Detailed COCOMO estimates phase-wise effort.</a:t>
            </a:r>
          </a:p>
          <a:p>
            <a:r>
              <a:t>Provides better accuracy.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AFCF3-1B08-4916-BAC8-CA5E9164A70F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20060"/>
      </p:ext>
    </p:extLst>
  </p:cSld>
  <p:clrMapOvr>
    <a:masterClrMapping/>
  </p:clrMapOvr>
  <p:transition spd="slow">
    <p:pull dir="lu"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Halstead’s Software Science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68EC-1BE3-45A8-B401-8042424354C3}" type="datetime5">
              <a:rPr lang="en-US" smtClean="0"/>
              <a:t>28-Jan-26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292052"/>
      </p:ext>
    </p:extLst>
  </p:cSld>
  <p:clrMapOvr>
    <a:masterClrMapping/>
  </p:clrMapOvr>
  <p:transition spd="slow">
    <p:pull dir="lu"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Halstead’s Software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Halstead’s Software Science is a mathematical model used to measure software complexity, effort, </a:t>
            </a:r>
            <a:r>
              <a:rPr lang="en-US" dirty="0" smtClean="0"/>
              <a:t>time </a:t>
            </a:r>
            <a:r>
              <a:rPr lang="en-US" dirty="0"/>
              <a:t>and errors based on the operators and operands used in a program.</a:t>
            </a:r>
          </a:p>
          <a:p>
            <a:r>
              <a:rPr dirty="0" smtClean="0"/>
              <a:t>Based </a:t>
            </a:r>
            <a:r>
              <a:rPr dirty="0"/>
              <a:t>on operators and operands.</a:t>
            </a:r>
          </a:p>
          <a:p>
            <a:r>
              <a:rPr dirty="0"/>
              <a:t>Quantifies program complexity.</a:t>
            </a:r>
          </a:p>
          <a:p>
            <a:r>
              <a:rPr dirty="0"/>
              <a:t>Independent of programming language.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BFD8-184C-4EC9-8B2F-B3DA8246ADFE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693443"/>
      </p:ext>
    </p:extLst>
  </p:cSld>
  <p:clrMapOvr>
    <a:masterClrMapping/>
  </p:clrMapOvr>
  <p:transition spd="slow">
    <p:pull dir="lu"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Halstead’s Basic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n1: Distinct operators.</a:t>
            </a:r>
          </a:p>
          <a:p>
            <a:r>
              <a:t>n2: Distinct operands.</a:t>
            </a:r>
          </a:p>
          <a:p>
            <a:r>
              <a:t>N1: Total operators.</a:t>
            </a:r>
          </a:p>
          <a:p>
            <a:r>
              <a:t>N2: Total operands.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53721-7B81-4F26-A3E2-534B136DFB2E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884761"/>
      </p:ext>
    </p:extLst>
  </p:cSld>
  <p:clrMapOvr>
    <a:masterClrMapping/>
  </p:clrMapOvr>
  <p:transition spd="slow">
    <p:pull dir="lu"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Halstead’s Derived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Program Length (N) = N1 + N2</a:t>
            </a:r>
          </a:p>
          <a:p>
            <a:r>
              <a:t>Vocabulary (n) = n1 + n2</a:t>
            </a:r>
          </a:p>
          <a:p>
            <a:r>
              <a:t>Volume (V) = N × log2(n)</a:t>
            </a:r>
          </a:p>
          <a:p>
            <a:r>
              <a:t>Difficulty (D) = (n1/2) × (N2/n2)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ECCD-7DD3-46A8-BD46-25B3929F4607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274741"/>
      </p:ext>
    </p:extLst>
  </p:cSld>
  <p:clrMapOvr>
    <a:masterClrMapping/>
  </p:clrMapOvr>
  <p:transition spd="slow">
    <p:pull dir="lu"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Halstead’s Effort &amp;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Effort (E) = D × V</a:t>
            </a:r>
          </a:p>
          <a:p>
            <a:r>
              <a:t>Time (T) = E / 18 seconds</a:t>
            </a:r>
          </a:p>
          <a:p>
            <a:r>
              <a:t>Measures mental effort.</a:t>
            </a:r>
          </a:p>
          <a:p>
            <a:r>
              <a:t>Useful for productivity estimation.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E431A-252D-42B9-A40B-2B026DFD21B0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638512"/>
      </p:ext>
    </p:extLst>
  </p:cSld>
  <p:clrMapOvr>
    <a:masterClrMapping/>
  </p:clrMapOvr>
  <p:transition spd="slow">
    <p:pull dir="lu"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Risk Management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A6FC9-D025-48CC-8CA1-680DF2E1B6EC}" type="datetime5">
              <a:rPr lang="en-US" smtClean="0"/>
              <a:t>28-Jan-26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714624"/>
      </p:ext>
    </p:extLst>
  </p:cSld>
  <p:clrMapOvr>
    <a:masterClrMapping/>
  </p:clrMapOvr>
  <p:transition spd="slow">
    <p:pull dir="lu"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Risk: Possibility of loss or failure.</a:t>
            </a:r>
          </a:p>
          <a:p>
            <a:r>
              <a:t>Essential for successful projects.</a:t>
            </a:r>
          </a:p>
          <a:p>
            <a:r>
              <a:t>Reduces uncertainty.</a:t>
            </a:r>
          </a:p>
          <a:p>
            <a:r>
              <a:t>Continuous monitoring is required.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E7A3-BA6F-4ED1-BA7D-42C50F711B7B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789069"/>
      </p:ext>
    </p:extLst>
  </p:cSld>
  <p:clrMapOvr>
    <a:masterClrMapping/>
  </p:clrMapOvr>
  <p:transition spd="slow">
    <p:pull dir="lu"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Software 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Project Risks: Schedule, cost overruns.</a:t>
            </a:r>
          </a:p>
          <a:p>
            <a:r>
              <a:t>Technical Risks: Technology and design issues.</a:t>
            </a:r>
          </a:p>
          <a:p>
            <a:r>
              <a:t>Business Risks: Market and financial risks.</a:t>
            </a:r>
          </a:p>
          <a:p>
            <a:r>
              <a:t>Operational Risks: Maintenance and deployment.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EDF72-94CE-463C-BE92-56C903294E56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467966"/>
      </p:ext>
    </p:extLst>
  </p:cSld>
  <p:clrMapOvr>
    <a:masterClrMapping/>
  </p:clrMapOvr>
  <p:transition spd="slow">
    <p:pull dir="lu"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 Management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Risk Identification.</a:t>
            </a:r>
          </a:p>
          <a:p>
            <a:r>
              <a:t>Risk Analysis.</a:t>
            </a:r>
          </a:p>
          <a:p>
            <a:r>
              <a:t>Risk Planning.</a:t>
            </a:r>
          </a:p>
          <a:p>
            <a:r>
              <a:t>Risk Monitoring and Control.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FE7E-D6D0-4FB3-82BE-4652793454DF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934459"/>
      </p:ext>
    </p:extLst>
  </p:cSld>
  <p:clrMapOvr>
    <a:masterClrMapping/>
  </p:clrMapOvr>
  <p:transition spd="slow">
    <p:pull dir="l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Human Resource Complexity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Software </a:t>
            </a:r>
            <a:r>
              <a:rPr dirty="0"/>
              <a:t>development is people-intensive</a:t>
            </a:r>
          </a:p>
          <a:p>
            <a:r>
              <a:rPr dirty="0" smtClean="0"/>
              <a:t>Skill </a:t>
            </a:r>
            <a:r>
              <a:rPr dirty="0"/>
              <a:t>levels vary among team members</a:t>
            </a:r>
          </a:p>
          <a:p>
            <a:r>
              <a:rPr dirty="0" smtClean="0"/>
              <a:t>Communication </a:t>
            </a:r>
            <a:r>
              <a:rPr dirty="0"/>
              <a:t>and coordination issues</a:t>
            </a:r>
          </a:p>
          <a:p>
            <a:r>
              <a:rPr dirty="0" smtClean="0"/>
              <a:t>Team </a:t>
            </a:r>
            <a:r>
              <a:rPr dirty="0"/>
              <a:t>motivation and </a:t>
            </a:r>
            <a:r>
              <a:rPr dirty="0" smtClean="0"/>
              <a:t>productivity</a:t>
            </a:r>
            <a:r>
              <a:rPr lang="en-US" dirty="0" smtClean="0"/>
              <a:t> </a:t>
            </a:r>
            <a:r>
              <a:rPr dirty="0" smtClean="0"/>
              <a:t>management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6B9B-15C3-4B75-B239-804C209BED32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 Mitigation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Avoidance: Eliminate the risk.</a:t>
            </a:r>
          </a:p>
          <a:p>
            <a:r>
              <a:t>Reduction: Minimize impact.</a:t>
            </a:r>
          </a:p>
          <a:p>
            <a:r>
              <a:t>Transfer: Shift responsibility.</a:t>
            </a:r>
          </a:p>
          <a:p>
            <a:r>
              <a:t>Acceptance: Monitor the risk.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AE5C-E248-4BB6-9296-9F0C9E3535B7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361496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2599"/>
            <a:ext cx="8229600" cy="1143000"/>
          </a:xfrm>
        </p:spPr>
        <p:txBody>
          <a:bodyPr/>
          <a:lstStyle/>
          <a:p>
            <a:r>
              <a:rPr dirty="0"/>
              <a:t>Requirements Gathering &amp; Analysis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8DE7D-605D-49A6-BBCD-B2190BA7B196}" type="datetime5">
              <a:rPr lang="en-US" smtClean="0"/>
              <a:t>28-Jan-26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56423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First and most critical phase of SDLC</a:t>
            </a:r>
          </a:p>
          <a:p>
            <a:r>
              <a:rPr dirty="0"/>
              <a:t>Focuses on understanding user needs</a:t>
            </a:r>
          </a:p>
          <a:p>
            <a:r>
              <a:rPr dirty="0"/>
              <a:t>Forms foundation for design, </a:t>
            </a:r>
            <a:r>
              <a:rPr dirty="0" smtClean="0"/>
              <a:t>coding</a:t>
            </a:r>
            <a:r>
              <a:rPr lang="en-US" dirty="0" smtClean="0"/>
              <a:t> &amp; </a:t>
            </a:r>
            <a:r>
              <a:rPr dirty="0" smtClean="0"/>
              <a:t>testing</a:t>
            </a:r>
            <a:endParaRPr dirty="0"/>
          </a:p>
          <a:p>
            <a:r>
              <a:rPr dirty="0"/>
              <a:t>Errors here are costly to fix later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B4CAE-1E86-403F-83DD-335F29A32AFF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384703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Requirement?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condition or capability needed by a user</a:t>
            </a:r>
          </a:p>
          <a:p>
            <a:r>
              <a:t>Defines system behavior or constraint</a:t>
            </a:r>
          </a:p>
          <a:p>
            <a:r>
              <a:t>Can be functional or non-functional</a:t>
            </a:r>
          </a:p>
          <a:p>
            <a:r>
              <a:t>Must be clearly stated and agreed upon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05ADD-7EBB-46F7-A368-07649A741523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335827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Functional Requirements</a:t>
            </a:r>
          </a:p>
          <a:p>
            <a:r>
              <a:t>Non-Functional Requirements</a:t>
            </a:r>
          </a:p>
          <a:p>
            <a:r>
              <a:t>Domain Requirements</a:t>
            </a:r>
          </a:p>
          <a:p>
            <a:r>
              <a:t>User Requirements</a:t>
            </a:r>
          </a:p>
          <a:p>
            <a:r>
              <a:t>System Requirements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BAC9C-BE5C-4599-A500-9255B296C760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73743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Functional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Describe what the system should do</a:t>
            </a:r>
          </a:p>
          <a:p>
            <a:r>
              <a:rPr dirty="0"/>
              <a:t>Input, </a:t>
            </a:r>
            <a:r>
              <a:rPr dirty="0" smtClean="0"/>
              <a:t>processing </a:t>
            </a:r>
            <a:r>
              <a:rPr dirty="0"/>
              <a:t>and output behavior</a:t>
            </a:r>
          </a:p>
          <a:p>
            <a:r>
              <a:rPr dirty="0"/>
              <a:t>Written using 'shall' statements</a:t>
            </a:r>
          </a:p>
          <a:p>
            <a:r>
              <a:rPr dirty="0"/>
              <a:t>Basis for test case creation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31D72-3B48-4251-980D-BF2500DD6192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924776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Non-Functional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Define quality attributes of system</a:t>
            </a:r>
          </a:p>
          <a:p>
            <a:r>
              <a:t>Performance and response time</a:t>
            </a:r>
          </a:p>
          <a:p>
            <a:r>
              <a:t>Security and reliability</a:t>
            </a:r>
          </a:p>
          <a:p>
            <a:r>
              <a:t>Usability and scalability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39A5C-DF15-4989-9750-59451C484428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028085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Feasibility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Determines whether project is viable</a:t>
            </a:r>
          </a:p>
          <a:p>
            <a:r>
              <a:t>Technical feasibility – technology availability</a:t>
            </a:r>
          </a:p>
          <a:p>
            <a:r>
              <a:t>Economic feasibility – cost-benefit analysis</a:t>
            </a:r>
          </a:p>
          <a:p>
            <a:r>
              <a:t>Operational feasibility – user acceptance</a:t>
            </a:r>
          </a:p>
          <a:p>
            <a:r>
              <a:t>Schedule &amp; legal feasibility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166E4-BA0D-4CB4-9499-3C7B9F6CA18D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858550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Requirements Gathering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Also called requirement elicitation</a:t>
            </a:r>
          </a:p>
          <a:p>
            <a:r>
              <a:t>Involves stakeholders and end users</a:t>
            </a:r>
          </a:p>
          <a:p>
            <a:r>
              <a:t>Collects expectations and constraints</a:t>
            </a:r>
          </a:p>
          <a:p>
            <a:r>
              <a:t>Requires effective communication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6512B-547A-42F4-8A34-E5D850D0114F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999722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Gathering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Interviews – structured/unstructured</a:t>
            </a:r>
          </a:p>
          <a:p>
            <a:r>
              <a:t>Questionnaires and surveys</a:t>
            </a:r>
          </a:p>
          <a:p>
            <a:r>
              <a:t>Observation of user activities</a:t>
            </a:r>
          </a:p>
          <a:p>
            <a:r>
              <a:t>Document analysis</a:t>
            </a:r>
          </a:p>
          <a:p>
            <a:r>
              <a:t>Workshops and JAD sessions</a:t>
            </a:r>
          </a:p>
          <a:p>
            <a:r>
              <a:t>Prototyping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795AE-4230-47EA-BB4D-940C0FDF1820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538327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Technical Complexity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Rapidly </a:t>
            </a:r>
            <a:r>
              <a:rPr dirty="0"/>
              <a:t>changing technologies</a:t>
            </a:r>
          </a:p>
          <a:p>
            <a:r>
              <a:rPr dirty="0" smtClean="0"/>
              <a:t>Integration </a:t>
            </a:r>
            <a:r>
              <a:rPr dirty="0"/>
              <a:t>with legacy systems</a:t>
            </a:r>
          </a:p>
          <a:p>
            <a:r>
              <a:rPr dirty="0" smtClean="0"/>
              <a:t>Use </a:t>
            </a:r>
            <a:r>
              <a:rPr dirty="0"/>
              <a:t>of new tools, frameworks, and platforms</a:t>
            </a:r>
          </a:p>
          <a:p>
            <a:r>
              <a:rPr dirty="0" smtClean="0"/>
              <a:t>Technical </a:t>
            </a:r>
            <a:r>
              <a:rPr dirty="0"/>
              <a:t>risks are hard to predict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2B58F-57A6-4BB9-A98D-AD071282DDD7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Requirements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Refines gathered requirements</a:t>
            </a:r>
          </a:p>
          <a:p>
            <a:r>
              <a:t>Removes ambiguity and inconsistency</a:t>
            </a:r>
          </a:p>
          <a:p>
            <a:r>
              <a:t>Checks technical feasibility</a:t>
            </a:r>
          </a:p>
          <a:p>
            <a:r>
              <a:t>Ensures clarity and completeness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3D87-1BAD-4C65-AC7F-BD775A6A3B0B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949935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Analysis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Requirement classification</a:t>
            </a:r>
          </a:p>
          <a:p>
            <a:r>
              <a:t>Requirement prioritization</a:t>
            </a:r>
          </a:p>
          <a:p>
            <a:r>
              <a:t>Conflict resolution</a:t>
            </a:r>
          </a:p>
          <a:p>
            <a:r>
              <a:t>Requirement modeling</a:t>
            </a:r>
          </a:p>
          <a:p>
            <a:r>
              <a:t>Feasibility reassessment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2296-1982-4AF7-B0F8-6D11AF5F75C5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75835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Requirement Modeling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 Case Diagrams – user interactions</a:t>
            </a:r>
          </a:p>
          <a:p>
            <a:r>
              <a:t>Data Flow Diagrams – data movement</a:t>
            </a:r>
          </a:p>
          <a:p>
            <a:r>
              <a:t>ER Diagrams – database structure</a:t>
            </a:r>
          </a:p>
          <a:p>
            <a:r>
              <a:t>UML diagrams – system visualization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A2CDC-F1CC-4528-94C2-D4ADDDD3D184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436880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SRS Document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Software Requirements Specification</a:t>
            </a:r>
          </a:p>
          <a:p>
            <a:r>
              <a:rPr dirty="0"/>
              <a:t>Formal and structured document</a:t>
            </a:r>
          </a:p>
          <a:p>
            <a:r>
              <a:rPr dirty="0"/>
              <a:t>Acts as contract between client &amp; developer</a:t>
            </a:r>
          </a:p>
          <a:p>
            <a:r>
              <a:rPr dirty="0"/>
              <a:t>Used for design, </a:t>
            </a:r>
            <a:r>
              <a:rPr dirty="0" smtClean="0"/>
              <a:t>testing </a:t>
            </a:r>
            <a:r>
              <a:rPr dirty="0"/>
              <a:t>and maintenance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DA1FD-ED61-40EC-A771-E9D53305394F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44519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Characteristics of Good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Correct and complete</a:t>
            </a:r>
          </a:p>
          <a:p>
            <a:r>
              <a:t>Consistent and unambiguous</a:t>
            </a:r>
          </a:p>
          <a:p>
            <a:r>
              <a:t>Verifiable and testable</a:t>
            </a:r>
          </a:p>
          <a:p>
            <a:r>
              <a:t>Feasible and traceable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18A1-A067-4A38-9A9C-11FC6DFD90F2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147582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Requirement Validation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Ensures correct requirements are defined</a:t>
            </a:r>
          </a:p>
          <a:p>
            <a:r>
              <a:t>Reviews and walkthroughs</a:t>
            </a:r>
          </a:p>
          <a:p>
            <a:r>
              <a:t>Prototyping for validation</a:t>
            </a:r>
          </a:p>
          <a:p>
            <a:r>
              <a:t>Test case generation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CC5A6-BC5E-4B26-819D-BE654ECFE651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671797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Requirement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Handles requirement changes</a:t>
            </a:r>
          </a:p>
          <a:p>
            <a:r>
              <a:t>Change request process</a:t>
            </a:r>
          </a:p>
          <a:p>
            <a:r>
              <a:t>Version control</a:t>
            </a:r>
          </a:p>
          <a:p>
            <a:r>
              <a:t>Traceability matrix</a:t>
            </a:r>
          </a:p>
          <a:p>
            <a:r>
              <a:t>Impact analysis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A1B0F-C458-44B9-8212-DCEEDEFB602F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755803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Problems in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Incomplete or unclear requirements</a:t>
            </a:r>
          </a:p>
          <a:p>
            <a:r>
              <a:t>Frequent requirement changes</a:t>
            </a:r>
          </a:p>
          <a:p>
            <a:r>
              <a:t>Poor stakeholder communication</a:t>
            </a:r>
          </a:p>
          <a:p>
            <a:r>
              <a:t>Unrealistic user expectations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99249-9919-4D04-8204-B2D6755D2A7B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411874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Real-Time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Online Examination System</a:t>
            </a:r>
          </a:p>
          <a:p>
            <a:r>
              <a:t>Login and authentication</a:t>
            </a:r>
          </a:p>
          <a:p>
            <a:r>
              <a:t>Online exam submission</a:t>
            </a:r>
          </a:p>
          <a:p>
            <a:r>
              <a:t>Auto evaluation and result generation</a:t>
            </a:r>
          </a:p>
          <a:p>
            <a:r>
              <a:t>Secure and scalable system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D0B8D-191D-4714-934B-81E7767CEF10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051801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Software Requirements Specification (SRS)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FE6F1-D1B4-457F-A802-3E2AB1F2C0F8}" type="datetime5">
              <a:rPr lang="en-US" smtClean="0"/>
              <a:t>28-Jan-26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298463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Size and 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Large </a:t>
            </a:r>
            <a:r>
              <a:rPr dirty="0"/>
              <a:t>projects involve many modules</a:t>
            </a:r>
          </a:p>
          <a:p>
            <a:r>
              <a:rPr dirty="0" smtClean="0"/>
              <a:t>Increased </a:t>
            </a:r>
            <a:r>
              <a:rPr dirty="0"/>
              <a:t>interdependencies</a:t>
            </a:r>
          </a:p>
          <a:p>
            <a:r>
              <a:rPr dirty="0" smtClean="0"/>
              <a:t>Difficult </a:t>
            </a:r>
            <a:r>
              <a:rPr dirty="0"/>
              <a:t>to manage scope creep</a:t>
            </a:r>
          </a:p>
          <a:p>
            <a:r>
              <a:rPr dirty="0" smtClean="0"/>
              <a:t>More </a:t>
            </a:r>
            <a:r>
              <a:rPr dirty="0"/>
              <a:t>stakeholders involved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8D55A-48FF-4838-A85D-35D6AD7C0717}" type="datetime5">
              <a:rPr lang="en-US" smtClean="0"/>
              <a:t>28-Jan-26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SRS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SRS stands for Software Requirements Specification.</a:t>
            </a:r>
          </a:p>
          <a:p>
            <a:pPr lvl="1"/>
            <a:r>
              <a:t>It is a formal document that describes system requirements.</a:t>
            </a:r>
          </a:p>
          <a:p>
            <a:pPr lvl="1"/>
            <a:r>
              <a:t>Acts as a contract between client and developer.</a:t>
            </a:r>
          </a:p>
          <a:p>
            <a:pPr lvl="1"/>
            <a:r>
              <a:t>Prepared after requirements gathering and analysis.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DA59E-911F-4B7B-BB89-D74A08A0B1D4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409991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Definition of SRS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SRS is a complete description of the behavior of the system.</a:t>
            </a:r>
          </a:p>
          <a:p>
            <a:pPr lvl="1"/>
            <a:r>
              <a:t>It includes functional and non-functional requirements.</a:t>
            </a:r>
          </a:p>
          <a:p>
            <a:pPr lvl="1"/>
            <a:r>
              <a:t>Defines what the system should do, not how it will do.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E2333-BE20-4C57-B0D4-B12571BD73E9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232048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Objectives of SRS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To clearly define system requirements.</a:t>
            </a:r>
          </a:p>
          <a:p>
            <a:pPr lvl="1"/>
            <a:r>
              <a:rPr dirty="0"/>
              <a:t>To reduce ambiguity and misunderstandings.</a:t>
            </a:r>
          </a:p>
          <a:p>
            <a:pPr lvl="1"/>
            <a:r>
              <a:rPr dirty="0"/>
              <a:t>To provide a basis for design, </a:t>
            </a:r>
            <a:r>
              <a:rPr dirty="0" smtClean="0"/>
              <a:t>development </a:t>
            </a:r>
            <a:r>
              <a:rPr dirty="0"/>
              <a:t>and testing.</a:t>
            </a:r>
          </a:p>
          <a:p>
            <a:pPr lvl="1"/>
            <a:r>
              <a:rPr dirty="0"/>
              <a:t>To serve as reference for maintenance.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F9ED-7EA7-45EF-BF85-330FA2272E0E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392224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Importance of SRS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Helps in planning and estimation.</a:t>
            </a:r>
          </a:p>
          <a:p>
            <a:pPr lvl="1"/>
            <a:r>
              <a:t>Acts as a reference for developers and testers.</a:t>
            </a:r>
          </a:p>
          <a:p>
            <a:pPr lvl="1"/>
            <a:r>
              <a:t>Reduces development cost and rework.</a:t>
            </a:r>
          </a:p>
          <a:p>
            <a:pPr lvl="1"/>
            <a:r>
              <a:t>Ensures customer satisfaction.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0625-D164-4ED3-8D04-821914A8372C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595494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Requirements in SRS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Functional Requirements – what the system should </a:t>
            </a:r>
            <a:r>
              <a:rPr dirty="0" smtClean="0"/>
              <a:t>do.</a:t>
            </a:r>
            <a:endParaRPr lang="en-US" dirty="0" smtClean="0"/>
          </a:p>
          <a:p>
            <a:r>
              <a:rPr dirty="0" smtClean="0"/>
              <a:t>Non-Functional </a:t>
            </a:r>
            <a:r>
              <a:rPr dirty="0"/>
              <a:t>Requirements – system quality </a:t>
            </a:r>
            <a:r>
              <a:rPr dirty="0" smtClean="0"/>
              <a:t>attributes.</a:t>
            </a:r>
            <a:endParaRPr lang="en-US" dirty="0" smtClean="0"/>
          </a:p>
          <a:p>
            <a:r>
              <a:rPr dirty="0" smtClean="0"/>
              <a:t>External </a:t>
            </a:r>
            <a:r>
              <a:rPr dirty="0"/>
              <a:t>Interface </a:t>
            </a:r>
            <a:r>
              <a:rPr dirty="0" smtClean="0"/>
              <a:t>Requirements.</a:t>
            </a:r>
            <a:endParaRPr lang="en-US" dirty="0" smtClean="0"/>
          </a:p>
          <a:p>
            <a:r>
              <a:rPr dirty="0" smtClean="0"/>
              <a:t>Constraints </a:t>
            </a:r>
            <a:r>
              <a:rPr dirty="0"/>
              <a:t>and assumptions.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3E61A-E3EB-4B2A-A990-D8FBBA67F794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823990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Non-Functional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Describe how the system performs.</a:t>
            </a:r>
          </a:p>
          <a:p>
            <a:pPr lvl="1"/>
            <a:r>
              <a:t>Examples: performance, security, reliability.</a:t>
            </a:r>
          </a:p>
          <a:p>
            <a:pPr lvl="1"/>
            <a:r>
              <a:t>Often critical for system success.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F4D70-F15A-4A5C-A31E-5F72B8673088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973027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Characteristics of Good SRS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Correct</a:t>
            </a:r>
            <a:endParaRPr lang="en-US" dirty="0" smtClean="0"/>
          </a:p>
          <a:p>
            <a:r>
              <a:rPr dirty="0" smtClean="0"/>
              <a:t>Complete</a:t>
            </a:r>
            <a:endParaRPr lang="en-US" dirty="0" smtClean="0"/>
          </a:p>
          <a:p>
            <a:r>
              <a:rPr dirty="0" smtClean="0"/>
              <a:t>Unambiguous</a:t>
            </a:r>
            <a:endParaRPr lang="en-US" dirty="0" smtClean="0"/>
          </a:p>
          <a:p>
            <a:r>
              <a:rPr dirty="0" smtClean="0"/>
              <a:t>Consistent</a:t>
            </a:r>
            <a:endParaRPr lang="en-US" dirty="0" smtClean="0"/>
          </a:p>
          <a:p>
            <a:r>
              <a:rPr dirty="0" smtClean="0"/>
              <a:t>Verifiable</a:t>
            </a:r>
            <a:endParaRPr lang="en-US" dirty="0"/>
          </a:p>
          <a:p>
            <a:r>
              <a:rPr dirty="0" smtClean="0"/>
              <a:t>Traceable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D0A54-7754-4DB2-B744-031C9FB7B831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202345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Advantages of SRS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Improves communication among stakeholders.</a:t>
            </a:r>
          </a:p>
          <a:p>
            <a:pPr lvl="1"/>
            <a:r>
              <a:t>Provides clear development roadmap.</a:t>
            </a:r>
          </a:p>
          <a:p>
            <a:pPr lvl="1"/>
            <a:r>
              <a:t>Helps in validation and verification.</a:t>
            </a:r>
          </a:p>
          <a:p>
            <a:pPr lvl="1"/>
            <a:r>
              <a:t>Supports future enhancements.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0F3D8-7206-43C7-A176-3A757A8838E5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991362"/>
      </p:ext>
    </p:extLst>
  </p:cSld>
  <p:clrMapOvr>
    <a:masterClrMapping/>
  </p:clrMapOvr>
  <p:transition spd="slow">
    <p:pull dir="lu"/>
  </p:transition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Formal System Specification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D27-31C3-4229-8773-F71C13431465}" type="datetime5">
              <a:rPr lang="en-US" smtClean="0"/>
              <a:t>28-Jan-26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579315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Formal System Specification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Formal system specification uses mathematically based languages to describe software systems precisely.</a:t>
            </a:r>
          </a:p>
          <a:p>
            <a:pPr lvl="1"/>
            <a:r>
              <a:rPr dirty="0" smtClean="0"/>
              <a:t>Removes </a:t>
            </a:r>
            <a:r>
              <a:rPr dirty="0"/>
              <a:t>ambiguity</a:t>
            </a:r>
          </a:p>
          <a:p>
            <a:pPr lvl="1"/>
            <a:r>
              <a:rPr dirty="0" smtClean="0"/>
              <a:t>Uses </a:t>
            </a:r>
            <a:r>
              <a:rPr dirty="0"/>
              <a:t>logic, set theory, and mathematics</a:t>
            </a:r>
          </a:p>
          <a:p>
            <a:pPr lvl="1"/>
            <a:r>
              <a:rPr dirty="0" smtClean="0"/>
              <a:t>Helps </a:t>
            </a:r>
            <a:r>
              <a:rPr dirty="0"/>
              <a:t>in verification and validation</a:t>
            </a:r>
          </a:p>
          <a:p>
            <a:r>
              <a:rPr dirty="0" smtClean="0"/>
              <a:t>Examples</a:t>
            </a:r>
            <a:r>
              <a:rPr dirty="0"/>
              <a:t>: Z notation, VDM, B-Method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C2E7E-AFCF-4FCF-AECF-03E89F03A191}" type="datetime5">
              <a:rPr lang="en-US" smtClean="0"/>
              <a:t>28-Jan-26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Project Management &amp; Requirements Analysis And Specifications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461627"/>
      </p:ext>
    </p:extLst>
  </p:cSld>
  <p:clrMapOvr>
    <a:masterClrMapping/>
  </p:clrMapOvr>
  <p:transition spd="slow">
    <p:pull dir="l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3859</Words>
  <Application>Microsoft Office PowerPoint</Application>
  <PresentationFormat>On-screen Show (4:3)</PresentationFormat>
  <Paragraphs>882</Paragraphs>
  <Slides>108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108</vt:i4>
      </vt:variant>
    </vt:vector>
  </HeadingPairs>
  <TitlesOfParts>
    <vt:vector size="111" baseType="lpstr">
      <vt:lpstr>Arial</vt:lpstr>
      <vt:lpstr>Calibri</vt:lpstr>
      <vt:lpstr>Office Theme</vt:lpstr>
      <vt:lpstr>Software Project Management &amp; Requirements Analysis And Specifications</vt:lpstr>
      <vt:lpstr>Software Project Management Complexities</vt:lpstr>
      <vt:lpstr>Introduction</vt:lpstr>
      <vt:lpstr>Nature of Software Complexity</vt:lpstr>
      <vt:lpstr>Requirement Volatility</vt:lpstr>
      <vt:lpstr>Estimation Challenges</vt:lpstr>
      <vt:lpstr>Human Resource Complexity</vt:lpstr>
      <vt:lpstr>Technical Complexity</vt:lpstr>
      <vt:lpstr>Project Size and Scope</vt:lpstr>
      <vt:lpstr>Risk Management Complexity</vt:lpstr>
      <vt:lpstr>Communication Complexity</vt:lpstr>
      <vt:lpstr>Quality Management Issues</vt:lpstr>
      <vt:lpstr>Responsibilities of a Software Project Manager</vt:lpstr>
      <vt:lpstr>Introduction</vt:lpstr>
      <vt:lpstr>Project Planning</vt:lpstr>
      <vt:lpstr>Requirement Management</vt:lpstr>
      <vt:lpstr>Team Management</vt:lpstr>
      <vt:lpstr>Time and Schedule Management</vt:lpstr>
      <vt:lpstr>Cost and Budget Management</vt:lpstr>
      <vt:lpstr>Risk Management</vt:lpstr>
      <vt:lpstr>Quality Management</vt:lpstr>
      <vt:lpstr>Communication Management</vt:lpstr>
      <vt:lpstr>Monitoring and Control</vt:lpstr>
      <vt:lpstr>Stakeholder Management</vt:lpstr>
      <vt:lpstr>Project Closure</vt:lpstr>
      <vt:lpstr>Metrics for Project Size Estimation</vt:lpstr>
      <vt:lpstr>Introduction</vt:lpstr>
      <vt:lpstr>Why Project Size Estimation is Important</vt:lpstr>
      <vt:lpstr>What are Metrics?</vt:lpstr>
      <vt:lpstr>Categories of Size Metrics</vt:lpstr>
      <vt:lpstr>1.Code-Oriented Metrics</vt:lpstr>
      <vt:lpstr>Lines of Code (LOC)</vt:lpstr>
      <vt:lpstr>Example of LOC Estimation</vt:lpstr>
      <vt:lpstr>2.Function-Oriented Metrics</vt:lpstr>
      <vt:lpstr>Function Points (FP)</vt:lpstr>
      <vt:lpstr>FP Components</vt:lpstr>
      <vt:lpstr>Advantages of Function Points</vt:lpstr>
      <vt:lpstr>3.Object-Oriented Metrics</vt:lpstr>
      <vt:lpstr>Object Points</vt:lpstr>
      <vt:lpstr>4.Agile Size Metrics</vt:lpstr>
      <vt:lpstr>Project Estimation Techniques</vt:lpstr>
      <vt:lpstr>Introduction to Project Estimation</vt:lpstr>
      <vt:lpstr>Objectives of Project Estimation</vt:lpstr>
      <vt:lpstr>Importance of Project Estimation</vt:lpstr>
      <vt:lpstr>Factors Affecting Project Estimation</vt:lpstr>
      <vt:lpstr>Classification of Estimation Techniques</vt:lpstr>
      <vt:lpstr>Expert Judgment Technique</vt:lpstr>
      <vt:lpstr>Delphi Technique</vt:lpstr>
      <vt:lpstr>Algorithmic Estimation Models</vt:lpstr>
      <vt:lpstr>Size-Based Estimation Techniques</vt:lpstr>
      <vt:lpstr>Challenges in Project Estimation</vt:lpstr>
      <vt:lpstr>Empirical Estimation Techniques</vt:lpstr>
      <vt:lpstr>Empirical Estimation Techniques</vt:lpstr>
      <vt:lpstr>Types of Empirical Estimation</vt:lpstr>
      <vt:lpstr>Advantages &amp; Limitations</vt:lpstr>
      <vt:lpstr>COCOMO Model</vt:lpstr>
      <vt:lpstr>COCOMO (Constructive Cost Model)</vt:lpstr>
      <vt:lpstr>COCOMO Project Categories</vt:lpstr>
      <vt:lpstr>Basic COCOMO Model</vt:lpstr>
      <vt:lpstr>Intermediate &amp; Detailed COCOMO</vt:lpstr>
      <vt:lpstr>Halstead’s Software Science</vt:lpstr>
      <vt:lpstr>Halstead’s Software Science</vt:lpstr>
      <vt:lpstr>Halstead’s Basic Measures</vt:lpstr>
      <vt:lpstr>Halstead’s Derived Measures</vt:lpstr>
      <vt:lpstr>Halstead’s Effort &amp; Time</vt:lpstr>
      <vt:lpstr>Risk Management</vt:lpstr>
      <vt:lpstr>Risk Management</vt:lpstr>
      <vt:lpstr>Types of Software Risks</vt:lpstr>
      <vt:lpstr>Risk Management Process</vt:lpstr>
      <vt:lpstr>Risk Mitigation Strategies</vt:lpstr>
      <vt:lpstr>Requirements Gathering &amp; Analysis</vt:lpstr>
      <vt:lpstr>Introduction</vt:lpstr>
      <vt:lpstr>What is a Requirement?</vt:lpstr>
      <vt:lpstr>Types of Requirements</vt:lpstr>
      <vt:lpstr>Functional Requirements</vt:lpstr>
      <vt:lpstr>Non-Functional Requirements</vt:lpstr>
      <vt:lpstr>Feasibility Study</vt:lpstr>
      <vt:lpstr>Requirements Gathering</vt:lpstr>
      <vt:lpstr>Gathering Techniques</vt:lpstr>
      <vt:lpstr>Requirements Analysis</vt:lpstr>
      <vt:lpstr>Analysis Activities</vt:lpstr>
      <vt:lpstr>Requirement Modeling</vt:lpstr>
      <vt:lpstr>SRS Document</vt:lpstr>
      <vt:lpstr>Characteristics of Good Requirements</vt:lpstr>
      <vt:lpstr>Requirement Validation</vt:lpstr>
      <vt:lpstr>Requirement Management</vt:lpstr>
      <vt:lpstr>Problems in Requirements</vt:lpstr>
      <vt:lpstr>Real-Time Example</vt:lpstr>
      <vt:lpstr>Software Requirements Specification (SRS)</vt:lpstr>
      <vt:lpstr>Introduction to SRS</vt:lpstr>
      <vt:lpstr>Definition of SRS</vt:lpstr>
      <vt:lpstr>Objectives of SRS</vt:lpstr>
      <vt:lpstr>Importance of SRS</vt:lpstr>
      <vt:lpstr>Types of Requirements in SRS</vt:lpstr>
      <vt:lpstr>Non-Functional Requirements</vt:lpstr>
      <vt:lpstr>Characteristics of Good SRS</vt:lpstr>
      <vt:lpstr>Advantages of SRS</vt:lpstr>
      <vt:lpstr>Formal System Specification</vt:lpstr>
      <vt:lpstr>Formal System Specification</vt:lpstr>
      <vt:lpstr>Advantages &amp; Disadvantages of Formal Specification</vt:lpstr>
      <vt:lpstr>Axiomatic Specification</vt:lpstr>
      <vt:lpstr>Axiomatic Specification – Example</vt:lpstr>
      <vt:lpstr>Algebraic Specification</vt:lpstr>
      <vt:lpstr>Algebraic Specification – Example</vt:lpstr>
      <vt:lpstr>Executable Specification</vt:lpstr>
      <vt:lpstr>Advantages &amp; Disadvantages of Executable Specification</vt:lpstr>
      <vt:lpstr>Fourth Generation Languages (4GL)</vt:lpstr>
      <vt:lpstr>Features, Advantages &amp; Disadvantages of 4GL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Project Management Complexities</dc:title>
  <dc:subject/>
  <dc:creator/>
  <cp:keywords/>
  <dc:description>generated using python-pptx</dc:description>
  <cp:lastModifiedBy>Microsoft account</cp:lastModifiedBy>
  <cp:revision>15</cp:revision>
  <dcterms:created xsi:type="dcterms:W3CDTF">2013-01-27T09:14:16Z</dcterms:created>
  <dcterms:modified xsi:type="dcterms:W3CDTF">2026-01-28T16:25:15Z</dcterms:modified>
  <cp:category/>
</cp:coreProperties>
</file>