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3"/>
  </p:notesMasterIdLst>
  <p:sldIdLst>
    <p:sldId id="259" r:id="rId2"/>
    <p:sldId id="262" r:id="rId3"/>
    <p:sldId id="263" r:id="rId4"/>
    <p:sldId id="266" r:id="rId5"/>
    <p:sldId id="264" r:id="rId6"/>
    <p:sldId id="265" r:id="rId7"/>
    <p:sldId id="337" r:id="rId8"/>
    <p:sldId id="338" r:id="rId9"/>
    <p:sldId id="297" r:id="rId10"/>
    <p:sldId id="298" r:id="rId11"/>
    <p:sldId id="364" r:id="rId12"/>
    <p:sldId id="299" r:id="rId13"/>
    <p:sldId id="368" r:id="rId14"/>
    <p:sldId id="369" r:id="rId15"/>
    <p:sldId id="371" r:id="rId16"/>
    <p:sldId id="370" r:id="rId17"/>
    <p:sldId id="300" r:id="rId18"/>
    <p:sldId id="302" r:id="rId19"/>
    <p:sldId id="363" r:id="rId20"/>
    <p:sldId id="260" r:id="rId21"/>
    <p:sldId id="303" r:id="rId22"/>
    <p:sldId id="304" r:id="rId23"/>
    <p:sldId id="305" r:id="rId24"/>
    <p:sldId id="307" r:id="rId25"/>
    <p:sldId id="308" r:id="rId26"/>
    <p:sldId id="309" r:id="rId27"/>
    <p:sldId id="311" r:id="rId28"/>
    <p:sldId id="301" r:id="rId29"/>
    <p:sldId id="312" r:id="rId30"/>
    <p:sldId id="313" r:id="rId31"/>
    <p:sldId id="314" r:id="rId32"/>
    <p:sldId id="362" r:id="rId33"/>
    <p:sldId id="315" r:id="rId34"/>
    <p:sldId id="316" r:id="rId35"/>
    <p:sldId id="317" r:id="rId36"/>
    <p:sldId id="318" r:id="rId37"/>
    <p:sldId id="319" r:id="rId38"/>
    <p:sldId id="257" r:id="rId39"/>
    <p:sldId id="267" r:id="rId40"/>
    <p:sldId id="268" r:id="rId41"/>
    <p:sldId id="269" r:id="rId42"/>
    <p:sldId id="270" r:id="rId43"/>
    <p:sldId id="271" r:id="rId44"/>
    <p:sldId id="274" r:id="rId45"/>
    <p:sldId id="275" r:id="rId46"/>
    <p:sldId id="276" r:id="rId47"/>
    <p:sldId id="277" r:id="rId48"/>
    <p:sldId id="278" r:id="rId49"/>
    <p:sldId id="279" r:id="rId50"/>
    <p:sldId id="377" r:id="rId51"/>
    <p:sldId id="320" r:id="rId52"/>
    <p:sldId id="321" r:id="rId53"/>
    <p:sldId id="372" r:id="rId54"/>
    <p:sldId id="373" r:id="rId55"/>
    <p:sldId id="374" r:id="rId56"/>
    <p:sldId id="375" r:id="rId57"/>
    <p:sldId id="376" r:id="rId58"/>
    <p:sldId id="323" r:id="rId59"/>
    <p:sldId id="324" r:id="rId60"/>
    <p:sldId id="325" r:id="rId61"/>
    <p:sldId id="326" r:id="rId62"/>
    <p:sldId id="327" r:id="rId63"/>
    <p:sldId id="328" r:id="rId64"/>
    <p:sldId id="280" r:id="rId65"/>
    <p:sldId id="281" r:id="rId66"/>
    <p:sldId id="290" r:id="rId67"/>
    <p:sldId id="291" r:id="rId68"/>
    <p:sldId id="292" r:id="rId69"/>
    <p:sldId id="283" r:id="rId70"/>
    <p:sldId id="284" r:id="rId71"/>
    <p:sldId id="293" r:id="rId72"/>
    <p:sldId id="294" r:id="rId73"/>
    <p:sldId id="295" r:id="rId74"/>
    <p:sldId id="296" r:id="rId75"/>
    <p:sldId id="285" r:id="rId76"/>
    <p:sldId id="286" r:id="rId77"/>
    <p:sldId id="287" r:id="rId78"/>
    <p:sldId id="288" r:id="rId79"/>
    <p:sldId id="289" r:id="rId80"/>
    <p:sldId id="329" r:id="rId81"/>
    <p:sldId id="330" r:id="rId82"/>
    <p:sldId id="331" r:id="rId83"/>
    <p:sldId id="332" r:id="rId84"/>
    <p:sldId id="333" r:id="rId85"/>
    <p:sldId id="334" r:id="rId86"/>
    <p:sldId id="335" r:id="rId87"/>
    <p:sldId id="336" r:id="rId88"/>
    <p:sldId id="339" r:id="rId89"/>
    <p:sldId id="340" r:id="rId90"/>
    <p:sldId id="341" r:id="rId91"/>
    <p:sldId id="342" r:id="rId92"/>
    <p:sldId id="343" r:id="rId93"/>
    <p:sldId id="344" r:id="rId94"/>
    <p:sldId id="345" r:id="rId95"/>
    <p:sldId id="346" r:id="rId96"/>
    <p:sldId id="347" r:id="rId97"/>
    <p:sldId id="348" r:id="rId98"/>
    <p:sldId id="349" r:id="rId99"/>
    <p:sldId id="350" r:id="rId100"/>
    <p:sldId id="351" r:id="rId101"/>
    <p:sldId id="352" r:id="rId102"/>
    <p:sldId id="353" r:id="rId103"/>
    <p:sldId id="354" r:id="rId104"/>
    <p:sldId id="355" r:id="rId105"/>
    <p:sldId id="356" r:id="rId106"/>
    <p:sldId id="357" r:id="rId107"/>
    <p:sldId id="358" r:id="rId108"/>
    <p:sldId id="359" r:id="rId109"/>
    <p:sldId id="365" r:id="rId110"/>
    <p:sldId id="366" r:id="rId111"/>
    <p:sldId id="367" r:id="rId1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7815" autoAdjust="0"/>
  </p:normalViewPr>
  <p:slideViewPr>
    <p:cSldViewPr snapToGrid="0">
      <p:cViewPr varScale="1">
        <p:scale>
          <a:sx n="56" d="100"/>
          <a:sy n="56" d="100"/>
        </p:scale>
        <p:origin x="1068"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ableStyles" Target="tableStyle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notesMaster" Target="notesMasters/notesMaster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675F44-EA40-4D8C-BC0D-C3732507C793}" type="datetimeFigureOut">
              <a:rPr lang="en-IN" smtClean="0"/>
              <a:t>15-07-2026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DD463A-D4F3-4781-8E48-83F8E29F508D}" type="slidenum">
              <a:rPr lang="en-IN" smtClean="0"/>
              <a:t>‹#›</a:t>
            </a:fld>
            <a:endParaRPr lang="en-IN"/>
          </a:p>
        </p:txBody>
      </p:sp>
    </p:spTree>
    <p:extLst>
      <p:ext uri="{BB962C8B-B14F-4D97-AF65-F5344CB8AC3E}">
        <p14:creationId xmlns:p14="http://schemas.microsoft.com/office/powerpoint/2010/main" val="24600310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13DD463A-D4F3-4781-8E48-83F8E29F508D}" type="slidenum">
              <a:rPr lang="en-IN" smtClean="0"/>
              <a:t>2</a:t>
            </a:fld>
            <a:endParaRPr lang="en-IN"/>
          </a:p>
        </p:txBody>
      </p:sp>
    </p:spTree>
    <p:extLst>
      <p:ext uri="{BB962C8B-B14F-4D97-AF65-F5344CB8AC3E}">
        <p14:creationId xmlns:p14="http://schemas.microsoft.com/office/powerpoint/2010/main" val="41354050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B43F9-4BA2-6BC8-7A11-715B8E52FCF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DDE3072A-1D8F-0700-6CDB-84B9B05E2DD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37BA2907-E590-B851-907D-693471985370}"/>
              </a:ext>
            </a:extLst>
          </p:cNvPr>
          <p:cNvSpPr>
            <a:spLocks noGrp="1"/>
          </p:cNvSpPr>
          <p:nvPr>
            <p:ph type="dt" sz="half" idx="10"/>
          </p:nvPr>
        </p:nvSpPr>
        <p:spPr/>
        <p:txBody>
          <a:bodyPr/>
          <a:lstStyle/>
          <a:p>
            <a:fld id="{4C514771-47F2-4F4B-BE78-D185C8CD8D7D}" type="datetimeFigureOut">
              <a:rPr lang="en-IN" smtClean="0"/>
              <a:t>15-07-2026</a:t>
            </a:fld>
            <a:endParaRPr lang="en-IN"/>
          </a:p>
        </p:txBody>
      </p:sp>
      <p:sp>
        <p:nvSpPr>
          <p:cNvPr id="5" name="Footer Placeholder 4">
            <a:extLst>
              <a:ext uri="{FF2B5EF4-FFF2-40B4-BE49-F238E27FC236}">
                <a16:creationId xmlns:a16="http://schemas.microsoft.com/office/drawing/2014/main" id="{318F69DD-FFD9-815D-6A97-482E877D1AB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54AB1B3-8FED-A8EC-715D-B363B47E2D03}"/>
              </a:ext>
            </a:extLst>
          </p:cNvPr>
          <p:cNvSpPr>
            <a:spLocks noGrp="1"/>
          </p:cNvSpPr>
          <p:nvPr>
            <p:ph type="sldNum" sz="quarter" idx="12"/>
          </p:nvPr>
        </p:nvSpPr>
        <p:spPr/>
        <p:txBody>
          <a:bodyPr/>
          <a:lstStyle/>
          <a:p>
            <a:fld id="{FB79CCE4-DF26-4700-B819-7C796BE6E4F4}" type="slidenum">
              <a:rPr lang="en-IN" smtClean="0"/>
              <a:t>‹#›</a:t>
            </a:fld>
            <a:endParaRPr lang="en-IN"/>
          </a:p>
        </p:txBody>
      </p:sp>
    </p:spTree>
    <p:extLst>
      <p:ext uri="{BB962C8B-B14F-4D97-AF65-F5344CB8AC3E}">
        <p14:creationId xmlns:p14="http://schemas.microsoft.com/office/powerpoint/2010/main" val="10181282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16812-02B7-32CF-CD18-74FF9E98339B}"/>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BC04A09F-7952-6871-C0CA-5C4A4F58C12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C2E55C8F-B52F-0899-B234-8708FC98A64A}"/>
              </a:ext>
            </a:extLst>
          </p:cNvPr>
          <p:cNvSpPr>
            <a:spLocks noGrp="1"/>
          </p:cNvSpPr>
          <p:nvPr>
            <p:ph type="dt" sz="half" idx="10"/>
          </p:nvPr>
        </p:nvSpPr>
        <p:spPr/>
        <p:txBody>
          <a:bodyPr/>
          <a:lstStyle/>
          <a:p>
            <a:fld id="{4C514771-47F2-4F4B-BE78-D185C8CD8D7D}" type="datetimeFigureOut">
              <a:rPr lang="en-IN" smtClean="0"/>
              <a:t>15-07-2026</a:t>
            </a:fld>
            <a:endParaRPr lang="en-IN"/>
          </a:p>
        </p:txBody>
      </p:sp>
      <p:sp>
        <p:nvSpPr>
          <p:cNvPr id="5" name="Footer Placeholder 4">
            <a:extLst>
              <a:ext uri="{FF2B5EF4-FFF2-40B4-BE49-F238E27FC236}">
                <a16:creationId xmlns:a16="http://schemas.microsoft.com/office/drawing/2014/main" id="{C467D168-C96C-C19B-4E0F-81F0B2ECE0A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9651BA6-0E25-84B6-22F5-9F88D116A749}"/>
              </a:ext>
            </a:extLst>
          </p:cNvPr>
          <p:cNvSpPr>
            <a:spLocks noGrp="1"/>
          </p:cNvSpPr>
          <p:nvPr>
            <p:ph type="sldNum" sz="quarter" idx="12"/>
          </p:nvPr>
        </p:nvSpPr>
        <p:spPr/>
        <p:txBody>
          <a:bodyPr/>
          <a:lstStyle/>
          <a:p>
            <a:fld id="{FB79CCE4-DF26-4700-B819-7C796BE6E4F4}" type="slidenum">
              <a:rPr lang="en-IN" smtClean="0"/>
              <a:t>‹#›</a:t>
            </a:fld>
            <a:endParaRPr lang="en-IN"/>
          </a:p>
        </p:txBody>
      </p:sp>
    </p:spTree>
    <p:extLst>
      <p:ext uri="{BB962C8B-B14F-4D97-AF65-F5344CB8AC3E}">
        <p14:creationId xmlns:p14="http://schemas.microsoft.com/office/powerpoint/2010/main" val="30408234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83652EC-C615-9DB7-88AA-D87E9B99C48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41A3F0E3-2F05-E819-6E29-1C0ACF97705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CE40381-6DA7-B0FD-242D-24A5CA7AE862}"/>
              </a:ext>
            </a:extLst>
          </p:cNvPr>
          <p:cNvSpPr>
            <a:spLocks noGrp="1"/>
          </p:cNvSpPr>
          <p:nvPr>
            <p:ph type="dt" sz="half" idx="10"/>
          </p:nvPr>
        </p:nvSpPr>
        <p:spPr/>
        <p:txBody>
          <a:bodyPr/>
          <a:lstStyle/>
          <a:p>
            <a:fld id="{4C514771-47F2-4F4B-BE78-D185C8CD8D7D}" type="datetimeFigureOut">
              <a:rPr lang="en-IN" smtClean="0"/>
              <a:t>15-07-2026</a:t>
            </a:fld>
            <a:endParaRPr lang="en-IN"/>
          </a:p>
        </p:txBody>
      </p:sp>
      <p:sp>
        <p:nvSpPr>
          <p:cNvPr id="5" name="Footer Placeholder 4">
            <a:extLst>
              <a:ext uri="{FF2B5EF4-FFF2-40B4-BE49-F238E27FC236}">
                <a16:creationId xmlns:a16="http://schemas.microsoft.com/office/drawing/2014/main" id="{E5279948-DC49-48A6-EF7C-8EF715D8F702}"/>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E16F264-2DEF-D798-13D8-F71F1F22F7EA}"/>
              </a:ext>
            </a:extLst>
          </p:cNvPr>
          <p:cNvSpPr>
            <a:spLocks noGrp="1"/>
          </p:cNvSpPr>
          <p:nvPr>
            <p:ph type="sldNum" sz="quarter" idx="12"/>
          </p:nvPr>
        </p:nvSpPr>
        <p:spPr/>
        <p:txBody>
          <a:bodyPr/>
          <a:lstStyle/>
          <a:p>
            <a:fld id="{FB79CCE4-DF26-4700-B819-7C796BE6E4F4}" type="slidenum">
              <a:rPr lang="en-IN" smtClean="0"/>
              <a:t>‹#›</a:t>
            </a:fld>
            <a:endParaRPr lang="en-IN"/>
          </a:p>
        </p:txBody>
      </p:sp>
    </p:spTree>
    <p:extLst>
      <p:ext uri="{BB962C8B-B14F-4D97-AF65-F5344CB8AC3E}">
        <p14:creationId xmlns:p14="http://schemas.microsoft.com/office/powerpoint/2010/main" val="38342357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0A222-D315-B58C-70B9-B09030E028E6}"/>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950EFDB-61D9-EE0C-78FF-A8C9EEF2DDF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4E0B905-25F9-FDFD-088F-71E2663CF4CD}"/>
              </a:ext>
            </a:extLst>
          </p:cNvPr>
          <p:cNvSpPr>
            <a:spLocks noGrp="1"/>
          </p:cNvSpPr>
          <p:nvPr>
            <p:ph type="dt" sz="half" idx="10"/>
          </p:nvPr>
        </p:nvSpPr>
        <p:spPr/>
        <p:txBody>
          <a:bodyPr/>
          <a:lstStyle/>
          <a:p>
            <a:fld id="{4C514771-47F2-4F4B-BE78-D185C8CD8D7D}" type="datetimeFigureOut">
              <a:rPr lang="en-IN" smtClean="0"/>
              <a:t>15-07-2026</a:t>
            </a:fld>
            <a:endParaRPr lang="en-IN"/>
          </a:p>
        </p:txBody>
      </p:sp>
      <p:sp>
        <p:nvSpPr>
          <p:cNvPr id="5" name="Footer Placeholder 4">
            <a:extLst>
              <a:ext uri="{FF2B5EF4-FFF2-40B4-BE49-F238E27FC236}">
                <a16:creationId xmlns:a16="http://schemas.microsoft.com/office/drawing/2014/main" id="{67C440E7-97A2-AD63-C3A9-87EE7F7628D4}"/>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C3EB293-80F7-0659-2CE1-3B73D736C78A}"/>
              </a:ext>
            </a:extLst>
          </p:cNvPr>
          <p:cNvSpPr>
            <a:spLocks noGrp="1"/>
          </p:cNvSpPr>
          <p:nvPr>
            <p:ph type="sldNum" sz="quarter" idx="12"/>
          </p:nvPr>
        </p:nvSpPr>
        <p:spPr/>
        <p:txBody>
          <a:bodyPr/>
          <a:lstStyle/>
          <a:p>
            <a:fld id="{FB79CCE4-DF26-4700-B819-7C796BE6E4F4}" type="slidenum">
              <a:rPr lang="en-IN" smtClean="0"/>
              <a:t>‹#›</a:t>
            </a:fld>
            <a:endParaRPr lang="en-IN"/>
          </a:p>
        </p:txBody>
      </p:sp>
    </p:spTree>
    <p:extLst>
      <p:ext uri="{BB962C8B-B14F-4D97-AF65-F5344CB8AC3E}">
        <p14:creationId xmlns:p14="http://schemas.microsoft.com/office/powerpoint/2010/main" val="2962364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7052C3-0D68-9C6E-2EB2-AA7C90FBF3B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D3BDA2F6-525A-DC96-1FD8-463FFA88B5E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EBC7DEC-45B7-0411-96FB-79D9AE4139D5}"/>
              </a:ext>
            </a:extLst>
          </p:cNvPr>
          <p:cNvSpPr>
            <a:spLocks noGrp="1"/>
          </p:cNvSpPr>
          <p:nvPr>
            <p:ph type="dt" sz="half" idx="10"/>
          </p:nvPr>
        </p:nvSpPr>
        <p:spPr/>
        <p:txBody>
          <a:bodyPr/>
          <a:lstStyle/>
          <a:p>
            <a:fld id="{4C514771-47F2-4F4B-BE78-D185C8CD8D7D}" type="datetimeFigureOut">
              <a:rPr lang="en-IN" smtClean="0"/>
              <a:t>15-07-2026</a:t>
            </a:fld>
            <a:endParaRPr lang="en-IN"/>
          </a:p>
        </p:txBody>
      </p:sp>
      <p:sp>
        <p:nvSpPr>
          <p:cNvPr id="5" name="Footer Placeholder 4">
            <a:extLst>
              <a:ext uri="{FF2B5EF4-FFF2-40B4-BE49-F238E27FC236}">
                <a16:creationId xmlns:a16="http://schemas.microsoft.com/office/drawing/2014/main" id="{D24272C2-1362-9F6E-4D53-DE04C89F057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B56B20F-5004-5AD4-1332-23C57A1B9F02}"/>
              </a:ext>
            </a:extLst>
          </p:cNvPr>
          <p:cNvSpPr>
            <a:spLocks noGrp="1"/>
          </p:cNvSpPr>
          <p:nvPr>
            <p:ph type="sldNum" sz="quarter" idx="12"/>
          </p:nvPr>
        </p:nvSpPr>
        <p:spPr/>
        <p:txBody>
          <a:bodyPr/>
          <a:lstStyle/>
          <a:p>
            <a:fld id="{FB79CCE4-DF26-4700-B819-7C796BE6E4F4}" type="slidenum">
              <a:rPr lang="en-IN" smtClean="0"/>
              <a:t>‹#›</a:t>
            </a:fld>
            <a:endParaRPr lang="en-IN"/>
          </a:p>
        </p:txBody>
      </p:sp>
    </p:spTree>
    <p:extLst>
      <p:ext uri="{BB962C8B-B14F-4D97-AF65-F5344CB8AC3E}">
        <p14:creationId xmlns:p14="http://schemas.microsoft.com/office/powerpoint/2010/main" val="42513247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DEE81-1AD8-9E96-1DE7-A9AFC506BC5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4BF3AB9-128C-D101-91EB-D18B5DBE9D5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35D3EF9F-DF1C-676A-4737-27EEB675A5F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728A8E25-2FAD-E196-4971-C379A2F77D89}"/>
              </a:ext>
            </a:extLst>
          </p:cNvPr>
          <p:cNvSpPr>
            <a:spLocks noGrp="1"/>
          </p:cNvSpPr>
          <p:nvPr>
            <p:ph type="dt" sz="half" idx="10"/>
          </p:nvPr>
        </p:nvSpPr>
        <p:spPr/>
        <p:txBody>
          <a:bodyPr/>
          <a:lstStyle/>
          <a:p>
            <a:fld id="{4C514771-47F2-4F4B-BE78-D185C8CD8D7D}" type="datetimeFigureOut">
              <a:rPr lang="en-IN" smtClean="0"/>
              <a:t>15-07-2026</a:t>
            </a:fld>
            <a:endParaRPr lang="en-IN"/>
          </a:p>
        </p:txBody>
      </p:sp>
      <p:sp>
        <p:nvSpPr>
          <p:cNvPr id="6" name="Footer Placeholder 5">
            <a:extLst>
              <a:ext uri="{FF2B5EF4-FFF2-40B4-BE49-F238E27FC236}">
                <a16:creationId xmlns:a16="http://schemas.microsoft.com/office/drawing/2014/main" id="{868763E6-6BB4-D33C-DB98-0270EDFAB039}"/>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9FE3380F-B30D-08F1-4BFA-5516B1EBD783}"/>
              </a:ext>
            </a:extLst>
          </p:cNvPr>
          <p:cNvSpPr>
            <a:spLocks noGrp="1"/>
          </p:cNvSpPr>
          <p:nvPr>
            <p:ph type="sldNum" sz="quarter" idx="12"/>
          </p:nvPr>
        </p:nvSpPr>
        <p:spPr/>
        <p:txBody>
          <a:bodyPr/>
          <a:lstStyle/>
          <a:p>
            <a:fld id="{FB79CCE4-DF26-4700-B819-7C796BE6E4F4}" type="slidenum">
              <a:rPr lang="en-IN" smtClean="0"/>
              <a:t>‹#›</a:t>
            </a:fld>
            <a:endParaRPr lang="en-IN"/>
          </a:p>
        </p:txBody>
      </p:sp>
    </p:spTree>
    <p:extLst>
      <p:ext uri="{BB962C8B-B14F-4D97-AF65-F5344CB8AC3E}">
        <p14:creationId xmlns:p14="http://schemas.microsoft.com/office/powerpoint/2010/main" val="33676999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D9111-1B79-D7AD-6C9A-CB529F2967BF}"/>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F5B7CE94-F07F-2E39-0020-3B0EE0ABC5D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FE19BE3-673C-A874-944A-A4E11AE0EB9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A18A1D84-431D-2BCB-3693-961067AC03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981EEF2-0BBE-627C-2524-9BF99FDB1A5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8E1C75A9-33F2-59E7-3B15-1C8784A463E4}"/>
              </a:ext>
            </a:extLst>
          </p:cNvPr>
          <p:cNvSpPr>
            <a:spLocks noGrp="1"/>
          </p:cNvSpPr>
          <p:nvPr>
            <p:ph type="dt" sz="half" idx="10"/>
          </p:nvPr>
        </p:nvSpPr>
        <p:spPr/>
        <p:txBody>
          <a:bodyPr/>
          <a:lstStyle/>
          <a:p>
            <a:fld id="{4C514771-47F2-4F4B-BE78-D185C8CD8D7D}" type="datetimeFigureOut">
              <a:rPr lang="en-IN" smtClean="0"/>
              <a:t>15-07-2026</a:t>
            </a:fld>
            <a:endParaRPr lang="en-IN"/>
          </a:p>
        </p:txBody>
      </p:sp>
      <p:sp>
        <p:nvSpPr>
          <p:cNvPr id="8" name="Footer Placeholder 7">
            <a:extLst>
              <a:ext uri="{FF2B5EF4-FFF2-40B4-BE49-F238E27FC236}">
                <a16:creationId xmlns:a16="http://schemas.microsoft.com/office/drawing/2014/main" id="{552C630E-CC7F-48C6-98A3-B6D389DF3651}"/>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631709FC-99DC-FCB6-60E4-94EBADB43BD6}"/>
              </a:ext>
            </a:extLst>
          </p:cNvPr>
          <p:cNvSpPr>
            <a:spLocks noGrp="1"/>
          </p:cNvSpPr>
          <p:nvPr>
            <p:ph type="sldNum" sz="quarter" idx="12"/>
          </p:nvPr>
        </p:nvSpPr>
        <p:spPr/>
        <p:txBody>
          <a:bodyPr/>
          <a:lstStyle/>
          <a:p>
            <a:fld id="{FB79CCE4-DF26-4700-B819-7C796BE6E4F4}" type="slidenum">
              <a:rPr lang="en-IN" smtClean="0"/>
              <a:t>‹#›</a:t>
            </a:fld>
            <a:endParaRPr lang="en-IN"/>
          </a:p>
        </p:txBody>
      </p:sp>
    </p:spTree>
    <p:extLst>
      <p:ext uri="{BB962C8B-B14F-4D97-AF65-F5344CB8AC3E}">
        <p14:creationId xmlns:p14="http://schemas.microsoft.com/office/powerpoint/2010/main" val="6262865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0F7C8-F115-7DC3-F489-9389D44FC0CC}"/>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0B3A9B56-139B-53B2-7648-0FC856986F34}"/>
              </a:ext>
            </a:extLst>
          </p:cNvPr>
          <p:cNvSpPr>
            <a:spLocks noGrp="1"/>
          </p:cNvSpPr>
          <p:nvPr>
            <p:ph type="dt" sz="half" idx="10"/>
          </p:nvPr>
        </p:nvSpPr>
        <p:spPr/>
        <p:txBody>
          <a:bodyPr/>
          <a:lstStyle/>
          <a:p>
            <a:fld id="{4C514771-47F2-4F4B-BE78-D185C8CD8D7D}" type="datetimeFigureOut">
              <a:rPr lang="en-IN" smtClean="0"/>
              <a:t>15-07-2026</a:t>
            </a:fld>
            <a:endParaRPr lang="en-IN"/>
          </a:p>
        </p:txBody>
      </p:sp>
      <p:sp>
        <p:nvSpPr>
          <p:cNvPr id="4" name="Footer Placeholder 3">
            <a:extLst>
              <a:ext uri="{FF2B5EF4-FFF2-40B4-BE49-F238E27FC236}">
                <a16:creationId xmlns:a16="http://schemas.microsoft.com/office/drawing/2014/main" id="{2CA4AE47-35F6-7C8F-DE9A-3A318B1CBA39}"/>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57721604-5292-155A-DB84-B6A7E8641A13}"/>
              </a:ext>
            </a:extLst>
          </p:cNvPr>
          <p:cNvSpPr>
            <a:spLocks noGrp="1"/>
          </p:cNvSpPr>
          <p:nvPr>
            <p:ph type="sldNum" sz="quarter" idx="12"/>
          </p:nvPr>
        </p:nvSpPr>
        <p:spPr/>
        <p:txBody>
          <a:bodyPr/>
          <a:lstStyle/>
          <a:p>
            <a:fld id="{FB79CCE4-DF26-4700-B819-7C796BE6E4F4}" type="slidenum">
              <a:rPr lang="en-IN" smtClean="0"/>
              <a:t>‹#›</a:t>
            </a:fld>
            <a:endParaRPr lang="en-IN"/>
          </a:p>
        </p:txBody>
      </p:sp>
    </p:spTree>
    <p:extLst>
      <p:ext uri="{BB962C8B-B14F-4D97-AF65-F5344CB8AC3E}">
        <p14:creationId xmlns:p14="http://schemas.microsoft.com/office/powerpoint/2010/main" val="2669766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251E44A-AB5D-5981-1FC9-D42D0A26FF58}"/>
              </a:ext>
            </a:extLst>
          </p:cNvPr>
          <p:cNvSpPr>
            <a:spLocks noGrp="1"/>
          </p:cNvSpPr>
          <p:nvPr>
            <p:ph type="dt" sz="half" idx="10"/>
          </p:nvPr>
        </p:nvSpPr>
        <p:spPr/>
        <p:txBody>
          <a:bodyPr/>
          <a:lstStyle/>
          <a:p>
            <a:fld id="{4C514771-47F2-4F4B-BE78-D185C8CD8D7D}" type="datetimeFigureOut">
              <a:rPr lang="en-IN" smtClean="0"/>
              <a:t>15-07-2026</a:t>
            </a:fld>
            <a:endParaRPr lang="en-IN"/>
          </a:p>
        </p:txBody>
      </p:sp>
      <p:sp>
        <p:nvSpPr>
          <p:cNvPr id="3" name="Footer Placeholder 2">
            <a:extLst>
              <a:ext uri="{FF2B5EF4-FFF2-40B4-BE49-F238E27FC236}">
                <a16:creationId xmlns:a16="http://schemas.microsoft.com/office/drawing/2014/main" id="{EA2AF998-D9B8-26F7-9587-4C13024BD39D}"/>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E376A987-F54D-FF07-3171-0BFE140C39D0}"/>
              </a:ext>
            </a:extLst>
          </p:cNvPr>
          <p:cNvSpPr>
            <a:spLocks noGrp="1"/>
          </p:cNvSpPr>
          <p:nvPr>
            <p:ph type="sldNum" sz="quarter" idx="12"/>
          </p:nvPr>
        </p:nvSpPr>
        <p:spPr/>
        <p:txBody>
          <a:bodyPr/>
          <a:lstStyle/>
          <a:p>
            <a:fld id="{FB79CCE4-DF26-4700-B819-7C796BE6E4F4}" type="slidenum">
              <a:rPr lang="en-IN" smtClean="0"/>
              <a:t>‹#›</a:t>
            </a:fld>
            <a:endParaRPr lang="en-IN"/>
          </a:p>
        </p:txBody>
      </p:sp>
    </p:spTree>
    <p:extLst>
      <p:ext uri="{BB962C8B-B14F-4D97-AF65-F5344CB8AC3E}">
        <p14:creationId xmlns:p14="http://schemas.microsoft.com/office/powerpoint/2010/main" val="5696146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E7F04-40D3-C78D-BA75-491A0CEA23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AE3A45B3-9FDA-E828-4E0C-C6CCA8B83EE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DFD2C0A5-89FC-6C86-60AF-0F23D5B29E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FE33222-14AB-9290-A6A7-AAF4D81FD629}"/>
              </a:ext>
            </a:extLst>
          </p:cNvPr>
          <p:cNvSpPr>
            <a:spLocks noGrp="1"/>
          </p:cNvSpPr>
          <p:nvPr>
            <p:ph type="dt" sz="half" idx="10"/>
          </p:nvPr>
        </p:nvSpPr>
        <p:spPr/>
        <p:txBody>
          <a:bodyPr/>
          <a:lstStyle/>
          <a:p>
            <a:fld id="{4C514771-47F2-4F4B-BE78-D185C8CD8D7D}" type="datetimeFigureOut">
              <a:rPr lang="en-IN" smtClean="0"/>
              <a:t>15-07-2026</a:t>
            </a:fld>
            <a:endParaRPr lang="en-IN"/>
          </a:p>
        </p:txBody>
      </p:sp>
      <p:sp>
        <p:nvSpPr>
          <p:cNvPr id="6" name="Footer Placeholder 5">
            <a:extLst>
              <a:ext uri="{FF2B5EF4-FFF2-40B4-BE49-F238E27FC236}">
                <a16:creationId xmlns:a16="http://schemas.microsoft.com/office/drawing/2014/main" id="{6953DD19-5A02-DED9-60EF-BB5D61C05158}"/>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F8B87B0-A1C0-5705-2480-65FBBDBE3D94}"/>
              </a:ext>
            </a:extLst>
          </p:cNvPr>
          <p:cNvSpPr>
            <a:spLocks noGrp="1"/>
          </p:cNvSpPr>
          <p:nvPr>
            <p:ph type="sldNum" sz="quarter" idx="12"/>
          </p:nvPr>
        </p:nvSpPr>
        <p:spPr/>
        <p:txBody>
          <a:bodyPr/>
          <a:lstStyle/>
          <a:p>
            <a:fld id="{FB79CCE4-DF26-4700-B819-7C796BE6E4F4}" type="slidenum">
              <a:rPr lang="en-IN" smtClean="0"/>
              <a:t>‹#›</a:t>
            </a:fld>
            <a:endParaRPr lang="en-IN"/>
          </a:p>
        </p:txBody>
      </p:sp>
    </p:spTree>
    <p:extLst>
      <p:ext uri="{BB962C8B-B14F-4D97-AF65-F5344CB8AC3E}">
        <p14:creationId xmlns:p14="http://schemas.microsoft.com/office/powerpoint/2010/main" val="1682781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DA24DC-67A0-3B39-2F83-99490A0ABA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B4747AE0-26B3-7264-E105-787EC8E6FD2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7A46AFD6-F127-B528-9548-D6B8A11880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CD1548E-4A55-3099-38C8-F7359C6FE5D1}"/>
              </a:ext>
            </a:extLst>
          </p:cNvPr>
          <p:cNvSpPr>
            <a:spLocks noGrp="1"/>
          </p:cNvSpPr>
          <p:nvPr>
            <p:ph type="dt" sz="half" idx="10"/>
          </p:nvPr>
        </p:nvSpPr>
        <p:spPr/>
        <p:txBody>
          <a:bodyPr/>
          <a:lstStyle/>
          <a:p>
            <a:fld id="{4C514771-47F2-4F4B-BE78-D185C8CD8D7D}" type="datetimeFigureOut">
              <a:rPr lang="en-IN" smtClean="0"/>
              <a:t>15-07-2026</a:t>
            </a:fld>
            <a:endParaRPr lang="en-IN"/>
          </a:p>
        </p:txBody>
      </p:sp>
      <p:sp>
        <p:nvSpPr>
          <p:cNvPr id="6" name="Footer Placeholder 5">
            <a:extLst>
              <a:ext uri="{FF2B5EF4-FFF2-40B4-BE49-F238E27FC236}">
                <a16:creationId xmlns:a16="http://schemas.microsoft.com/office/drawing/2014/main" id="{261FA923-D5DD-EC17-D0FF-B1A241163E2F}"/>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F1971B5A-E4E4-ACCD-DBDF-4F30E61BD860}"/>
              </a:ext>
            </a:extLst>
          </p:cNvPr>
          <p:cNvSpPr>
            <a:spLocks noGrp="1"/>
          </p:cNvSpPr>
          <p:nvPr>
            <p:ph type="sldNum" sz="quarter" idx="12"/>
          </p:nvPr>
        </p:nvSpPr>
        <p:spPr/>
        <p:txBody>
          <a:bodyPr/>
          <a:lstStyle/>
          <a:p>
            <a:fld id="{FB79CCE4-DF26-4700-B819-7C796BE6E4F4}" type="slidenum">
              <a:rPr lang="en-IN" smtClean="0"/>
              <a:t>‹#›</a:t>
            </a:fld>
            <a:endParaRPr lang="en-IN"/>
          </a:p>
        </p:txBody>
      </p:sp>
    </p:spTree>
    <p:extLst>
      <p:ext uri="{BB962C8B-B14F-4D97-AF65-F5344CB8AC3E}">
        <p14:creationId xmlns:p14="http://schemas.microsoft.com/office/powerpoint/2010/main" val="2042681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03449AC-BB9D-E2BB-5E6B-368C6271911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8216EFD6-0A67-1BE5-0C34-65369655AC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6C3047C-4BD1-8C2E-7EC4-1F9FCF34AB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C514771-47F2-4F4B-BE78-D185C8CD8D7D}" type="datetimeFigureOut">
              <a:rPr lang="en-IN" smtClean="0"/>
              <a:t>15-07-2026</a:t>
            </a:fld>
            <a:endParaRPr lang="en-IN"/>
          </a:p>
        </p:txBody>
      </p:sp>
      <p:sp>
        <p:nvSpPr>
          <p:cNvPr id="5" name="Footer Placeholder 4">
            <a:extLst>
              <a:ext uri="{FF2B5EF4-FFF2-40B4-BE49-F238E27FC236}">
                <a16:creationId xmlns:a16="http://schemas.microsoft.com/office/drawing/2014/main" id="{9C50472D-E8C5-3466-251E-8D4B156F2B6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N"/>
          </a:p>
        </p:txBody>
      </p:sp>
      <p:sp>
        <p:nvSpPr>
          <p:cNvPr id="6" name="Slide Number Placeholder 5">
            <a:extLst>
              <a:ext uri="{FF2B5EF4-FFF2-40B4-BE49-F238E27FC236}">
                <a16:creationId xmlns:a16="http://schemas.microsoft.com/office/drawing/2014/main" id="{850C3FFC-D47D-ECC1-2EA0-2AF4CA5D440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B79CCE4-DF26-4700-B819-7C796BE6E4F4}" type="slidenum">
              <a:rPr lang="en-IN" smtClean="0"/>
              <a:t>‹#›</a:t>
            </a:fld>
            <a:endParaRPr lang="en-IN"/>
          </a:p>
        </p:txBody>
      </p:sp>
    </p:spTree>
    <p:extLst>
      <p:ext uri="{BB962C8B-B14F-4D97-AF65-F5344CB8AC3E}">
        <p14:creationId xmlns:p14="http://schemas.microsoft.com/office/powerpoint/2010/main" val="29582223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https://www.ibm.com/think/topics/artificial-intelligence"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ai.google.dev/" TargetMode="External"/><Relationship Id="rId2" Type="http://schemas.openxmlformats.org/officeDocument/2006/relationships/hyperlink" Target="https://academy.openai.com/" TargetMode="External"/><Relationship Id="rId1" Type="http://schemas.openxmlformats.org/officeDocument/2006/relationships/slideLayout" Target="../slideLayouts/slideLayout7.xml"/><Relationship Id="rId5" Type="http://schemas.openxmlformats.org/officeDocument/2006/relationships/hyperlink" Target="https://learn.microsoft.com/training/ai/" TargetMode="External"/><Relationship Id="rId4" Type="http://schemas.openxmlformats.org/officeDocument/2006/relationships/hyperlink" Target="https://www.deeplearning.ai/" TargetMode="Externa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1684507" y="1523"/>
            <a:ext cx="0" cy="6858000"/>
          </a:xfrm>
          <a:custGeom>
            <a:avLst/>
            <a:gdLst/>
            <a:ahLst/>
            <a:cxnLst/>
            <a:rect l="l" t="t" r="r" b="b"/>
            <a:pathLst>
              <a:path h="6858000">
                <a:moveTo>
                  <a:pt x="0" y="0"/>
                </a:moveTo>
                <a:lnTo>
                  <a:pt x="0" y="6857999"/>
                </a:lnTo>
              </a:path>
            </a:pathLst>
          </a:custGeom>
          <a:ln w="39624">
            <a:solidFill>
              <a:srgbClr val="FDC3AD"/>
            </a:solidFill>
          </a:ln>
        </p:spPr>
        <p:txBody>
          <a:bodyPr wrap="square" lIns="0" tIns="0" rIns="0" bIns="0" rtlCol="0"/>
          <a:lstStyle/>
          <a:p>
            <a:endParaRPr/>
          </a:p>
        </p:txBody>
      </p:sp>
      <p:sp>
        <p:nvSpPr>
          <p:cNvPr id="3" name="object 3"/>
          <p:cNvSpPr/>
          <p:nvPr/>
        </p:nvSpPr>
        <p:spPr>
          <a:xfrm>
            <a:off x="73152" y="1523"/>
            <a:ext cx="58419" cy="6858000"/>
          </a:xfrm>
          <a:custGeom>
            <a:avLst/>
            <a:gdLst/>
            <a:ahLst/>
            <a:cxnLst/>
            <a:rect l="l" t="t" r="r" b="b"/>
            <a:pathLst>
              <a:path w="58419" h="6858000">
                <a:moveTo>
                  <a:pt x="11582" y="0"/>
                </a:moveTo>
                <a:lnTo>
                  <a:pt x="0" y="0"/>
                </a:lnTo>
                <a:lnTo>
                  <a:pt x="0" y="6857987"/>
                </a:lnTo>
                <a:lnTo>
                  <a:pt x="11582" y="6857987"/>
                </a:lnTo>
                <a:lnTo>
                  <a:pt x="11582" y="0"/>
                </a:lnTo>
                <a:close/>
              </a:path>
              <a:path w="58419" h="6858000">
                <a:moveTo>
                  <a:pt x="57912" y="0"/>
                </a:moveTo>
                <a:lnTo>
                  <a:pt x="23164" y="0"/>
                </a:lnTo>
                <a:lnTo>
                  <a:pt x="23164" y="6857987"/>
                </a:lnTo>
                <a:lnTo>
                  <a:pt x="57912" y="6857987"/>
                </a:lnTo>
                <a:lnTo>
                  <a:pt x="57912" y="0"/>
                </a:lnTo>
                <a:close/>
              </a:path>
            </a:pathLst>
          </a:custGeom>
          <a:solidFill>
            <a:srgbClr val="FDC3AD"/>
          </a:solidFill>
        </p:spPr>
        <p:txBody>
          <a:bodyPr wrap="square" lIns="0" tIns="0" rIns="0" bIns="0" rtlCol="0"/>
          <a:lstStyle/>
          <a:p>
            <a:endParaRPr/>
          </a:p>
        </p:txBody>
      </p:sp>
      <p:grpSp>
        <p:nvGrpSpPr>
          <p:cNvPr id="4" name="object 4"/>
          <p:cNvGrpSpPr/>
          <p:nvPr/>
        </p:nvGrpSpPr>
        <p:grpSpPr>
          <a:xfrm>
            <a:off x="11786616" y="0"/>
            <a:ext cx="405765" cy="6859905"/>
            <a:chOff x="11786616" y="0"/>
            <a:chExt cx="405765" cy="6859905"/>
          </a:xfrm>
        </p:grpSpPr>
        <p:sp>
          <p:nvSpPr>
            <p:cNvPr id="5" name="object 5"/>
            <p:cNvSpPr/>
            <p:nvPr/>
          </p:nvSpPr>
          <p:spPr>
            <a:xfrm>
              <a:off x="11786616" y="0"/>
              <a:ext cx="405765" cy="6858000"/>
            </a:xfrm>
            <a:custGeom>
              <a:avLst/>
              <a:gdLst/>
              <a:ahLst/>
              <a:cxnLst/>
              <a:rect l="l" t="t" r="r" b="b"/>
              <a:pathLst>
                <a:path w="405765" h="6858000">
                  <a:moveTo>
                    <a:pt x="405383" y="0"/>
                  </a:moveTo>
                  <a:lnTo>
                    <a:pt x="0" y="0"/>
                  </a:lnTo>
                  <a:lnTo>
                    <a:pt x="0" y="6858000"/>
                  </a:lnTo>
                  <a:lnTo>
                    <a:pt x="405383" y="6858000"/>
                  </a:lnTo>
                  <a:lnTo>
                    <a:pt x="405383" y="0"/>
                  </a:lnTo>
                  <a:close/>
                </a:path>
              </a:pathLst>
            </a:custGeom>
            <a:solidFill>
              <a:srgbClr val="FDC3AD">
                <a:alpha val="87057"/>
              </a:srgbClr>
            </a:solidFill>
          </p:spPr>
          <p:txBody>
            <a:bodyPr wrap="square" lIns="0" tIns="0" rIns="0" bIns="0" rtlCol="0"/>
            <a:lstStyle/>
            <a:p>
              <a:endParaRPr/>
            </a:p>
          </p:txBody>
        </p:sp>
        <p:sp>
          <p:nvSpPr>
            <p:cNvPr id="6" name="object 6"/>
            <p:cNvSpPr/>
            <p:nvPr/>
          </p:nvSpPr>
          <p:spPr>
            <a:xfrm>
              <a:off x="11888724" y="1523"/>
              <a:ext cx="0" cy="6858000"/>
            </a:xfrm>
            <a:custGeom>
              <a:avLst/>
              <a:gdLst/>
              <a:ahLst/>
              <a:cxnLst/>
              <a:rect l="l" t="t" r="r" b="b"/>
              <a:pathLst>
                <a:path h="6858000">
                  <a:moveTo>
                    <a:pt x="0" y="0"/>
                  </a:moveTo>
                  <a:lnTo>
                    <a:pt x="0" y="6857999"/>
                  </a:lnTo>
                </a:path>
              </a:pathLst>
            </a:custGeom>
            <a:ln w="9144">
              <a:solidFill>
                <a:srgbClr val="FD8537"/>
              </a:solidFill>
            </a:ln>
          </p:spPr>
          <p:txBody>
            <a:bodyPr wrap="square" lIns="0" tIns="0" rIns="0" bIns="0" rtlCol="0"/>
            <a:lstStyle/>
            <a:p>
              <a:endParaRPr/>
            </a:p>
          </p:txBody>
        </p:sp>
      </p:grpSp>
      <p:sp>
        <p:nvSpPr>
          <p:cNvPr id="7" name="object 7"/>
          <p:cNvSpPr/>
          <p:nvPr/>
        </p:nvSpPr>
        <p:spPr>
          <a:xfrm>
            <a:off x="10875264" y="5715000"/>
            <a:ext cx="731520" cy="548640"/>
          </a:xfrm>
          <a:custGeom>
            <a:avLst/>
            <a:gdLst/>
            <a:ahLst/>
            <a:cxnLst/>
            <a:rect l="l" t="t" r="r" b="b"/>
            <a:pathLst>
              <a:path w="731520" h="548639">
                <a:moveTo>
                  <a:pt x="365759" y="0"/>
                </a:moveTo>
                <a:lnTo>
                  <a:pt x="311698" y="2974"/>
                </a:lnTo>
                <a:lnTo>
                  <a:pt x="260104" y="11614"/>
                </a:lnTo>
                <a:lnTo>
                  <a:pt x="211541" y="25496"/>
                </a:lnTo>
                <a:lnTo>
                  <a:pt x="166576" y="44195"/>
                </a:lnTo>
                <a:lnTo>
                  <a:pt x="125772" y="67287"/>
                </a:lnTo>
                <a:lnTo>
                  <a:pt x="89696" y="94347"/>
                </a:lnTo>
                <a:lnTo>
                  <a:pt x="58912" y="124951"/>
                </a:lnTo>
                <a:lnTo>
                  <a:pt x="33986" y="158675"/>
                </a:lnTo>
                <a:lnTo>
                  <a:pt x="15481" y="195094"/>
                </a:lnTo>
                <a:lnTo>
                  <a:pt x="3964" y="233784"/>
                </a:lnTo>
                <a:lnTo>
                  <a:pt x="0" y="274319"/>
                </a:lnTo>
                <a:lnTo>
                  <a:pt x="3964" y="314855"/>
                </a:lnTo>
                <a:lnTo>
                  <a:pt x="15481" y="353545"/>
                </a:lnTo>
                <a:lnTo>
                  <a:pt x="33986" y="389964"/>
                </a:lnTo>
                <a:lnTo>
                  <a:pt x="58912" y="423688"/>
                </a:lnTo>
                <a:lnTo>
                  <a:pt x="89696" y="454292"/>
                </a:lnTo>
                <a:lnTo>
                  <a:pt x="125772" y="481352"/>
                </a:lnTo>
                <a:lnTo>
                  <a:pt x="166576" y="504444"/>
                </a:lnTo>
                <a:lnTo>
                  <a:pt x="211541" y="523143"/>
                </a:lnTo>
                <a:lnTo>
                  <a:pt x="260104" y="537025"/>
                </a:lnTo>
                <a:lnTo>
                  <a:pt x="311698" y="545665"/>
                </a:lnTo>
                <a:lnTo>
                  <a:pt x="365759" y="548640"/>
                </a:lnTo>
                <a:lnTo>
                  <a:pt x="419821" y="545665"/>
                </a:lnTo>
                <a:lnTo>
                  <a:pt x="471415" y="537025"/>
                </a:lnTo>
                <a:lnTo>
                  <a:pt x="519978" y="523143"/>
                </a:lnTo>
                <a:lnTo>
                  <a:pt x="564943" y="504444"/>
                </a:lnTo>
                <a:lnTo>
                  <a:pt x="605747" y="481352"/>
                </a:lnTo>
                <a:lnTo>
                  <a:pt x="641823" y="454292"/>
                </a:lnTo>
                <a:lnTo>
                  <a:pt x="672607" y="423688"/>
                </a:lnTo>
                <a:lnTo>
                  <a:pt x="697533" y="389964"/>
                </a:lnTo>
                <a:lnTo>
                  <a:pt x="716038" y="353545"/>
                </a:lnTo>
                <a:lnTo>
                  <a:pt x="727555" y="314855"/>
                </a:lnTo>
                <a:lnTo>
                  <a:pt x="731519" y="274319"/>
                </a:lnTo>
                <a:lnTo>
                  <a:pt x="727555" y="233784"/>
                </a:lnTo>
                <a:lnTo>
                  <a:pt x="716038" y="195094"/>
                </a:lnTo>
                <a:lnTo>
                  <a:pt x="697533" y="158675"/>
                </a:lnTo>
                <a:lnTo>
                  <a:pt x="672607" y="124951"/>
                </a:lnTo>
                <a:lnTo>
                  <a:pt x="641823" y="94347"/>
                </a:lnTo>
                <a:lnTo>
                  <a:pt x="605747" y="67287"/>
                </a:lnTo>
                <a:lnTo>
                  <a:pt x="564943" y="44195"/>
                </a:lnTo>
                <a:lnTo>
                  <a:pt x="519978" y="25496"/>
                </a:lnTo>
                <a:lnTo>
                  <a:pt x="471415" y="11614"/>
                </a:lnTo>
                <a:lnTo>
                  <a:pt x="419821" y="2974"/>
                </a:lnTo>
                <a:lnTo>
                  <a:pt x="365759" y="0"/>
                </a:lnTo>
                <a:close/>
              </a:path>
            </a:pathLst>
          </a:custGeom>
          <a:solidFill>
            <a:srgbClr val="FD8537"/>
          </a:solidFill>
        </p:spPr>
        <p:txBody>
          <a:bodyPr wrap="square" lIns="0" tIns="0" rIns="0" bIns="0" rtlCol="0"/>
          <a:lstStyle/>
          <a:p>
            <a:endParaRPr/>
          </a:p>
        </p:txBody>
      </p:sp>
      <p:sp>
        <p:nvSpPr>
          <p:cNvPr id="8" name="object 8" descr="$PPTXTitle"/>
          <p:cNvSpPr txBox="1">
            <a:spLocks noGrp="1"/>
          </p:cNvSpPr>
          <p:nvPr>
            <p:ph type="title"/>
          </p:nvPr>
        </p:nvSpPr>
        <p:spPr>
          <a:xfrm>
            <a:off x="5002784" y="338150"/>
            <a:ext cx="4359275" cy="574675"/>
          </a:xfrm>
          <a:prstGeom prst="rect">
            <a:avLst/>
          </a:prstGeom>
        </p:spPr>
        <p:txBody>
          <a:bodyPr vert="horz" wrap="square" lIns="0" tIns="12700" rIns="0" bIns="0" rtlCol="0">
            <a:spAutoFit/>
          </a:bodyPr>
          <a:lstStyle/>
          <a:p>
            <a:pPr marL="12700">
              <a:lnSpc>
                <a:spcPct val="100000"/>
              </a:lnSpc>
              <a:spcBef>
                <a:spcPts val="100"/>
              </a:spcBef>
            </a:pPr>
            <a:r>
              <a:rPr sz="3600" spc="565" dirty="0">
                <a:latin typeface="Cambria"/>
                <a:cs typeface="Cambria"/>
              </a:rPr>
              <a:t>LECTURE</a:t>
            </a:r>
            <a:r>
              <a:rPr sz="3600" spc="200" dirty="0">
                <a:latin typeface="Cambria"/>
                <a:cs typeface="Cambria"/>
              </a:rPr>
              <a:t> </a:t>
            </a:r>
            <a:r>
              <a:rPr sz="3600" spc="480" dirty="0">
                <a:latin typeface="Cambria"/>
                <a:cs typeface="Cambria"/>
              </a:rPr>
              <a:t>NOTES</a:t>
            </a:r>
            <a:endParaRPr sz="3600">
              <a:latin typeface="Cambria"/>
              <a:cs typeface="Cambria"/>
            </a:endParaRPr>
          </a:p>
        </p:txBody>
      </p:sp>
      <p:sp>
        <p:nvSpPr>
          <p:cNvPr id="9" name="object 9"/>
          <p:cNvSpPr txBox="1"/>
          <p:nvPr/>
        </p:nvSpPr>
        <p:spPr>
          <a:xfrm>
            <a:off x="4414773" y="1550669"/>
            <a:ext cx="6544309" cy="4848635"/>
          </a:xfrm>
          <a:prstGeom prst="rect">
            <a:avLst/>
          </a:prstGeom>
        </p:spPr>
        <p:txBody>
          <a:bodyPr vert="horz" wrap="square" lIns="0" tIns="13335" rIns="0" bIns="0" rtlCol="0">
            <a:spAutoFit/>
          </a:bodyPr>
          <a:lstStyle/>
          <a:p>
            <a:pPr marL="12700">
              <a:lnSpc>
                <a:spcPct val="100000"/>
              </a:lnSpc>
              <a:spcBef>
                <a:spcPts val="105"/>
              </a:spcBef>
            </a:pPr>
            <a:r>
              <a:rPr sz="2800" b="1" dirty="0" err="1">
                <a:solidFill>
                  <a:srgbClr val="001F5F"/>
                </a:solidFill>
                <a:latin typeface="Verdana"/>
                <a:cs typeface="Verdana"/>
              </a:rPr>
              <a:t>Programme</a:t>
            </a:r>
            <a:r>
              <a:rPr sz="2800" b="1" spc="-45" dirty="0">
                <a:solidFill>
                  <a:srgbClr val="001F5F"/>
                </a:solidFill>
                <a:latin typeface="Verdana"/>
                <a:cs typeface="Verdana"/>
              </a:rPr>
              <a:t> </a:t>
            </a:r>
            <a:r>
              <a:rPr sz="2800" b="1" dirty="0">
                <a:solidFill>
                  <a:srgbClr val="001F5F"/>
                </a:solidFill>
                <a:latin typeface="Verdana"/>
                <a:cs typeface="Verdana"/>
              </a:rPr>
              <a:t>Name</a:t>
            </a:r>
            <a:r>
              <a:rPr sz="2800" b="1" spc="-25" dirty="0">
                <a:solidFill>
                  <a:srgbClr val="001F5F"/>
                </a:solidFill>
                <a:latin typeface="Verdana"/>
                <a:cs typeface="Verdana"/>
              </a:rPr>
              <a:t> </a:t>
            </a:r>
            <a:r>
              <a:rPr sz="2800" b="1" dirty="0">
                <a:solidFill>
                  <a:srgbClr val="001F5F"/>
                </a:solidFill>
                <a:latin typeface="Verdana"/>
                <a:cs typeface="Verdana"/>
              </a:rPr>
              <a:t>:</a:t>
            </a:r>
            <a:r>
              <a:rPr sz="2800" b="1" spc="-5" dirty="0">
                <a:solidFill>
                  <a:srgbClr val="001F5F"/>
                </a:solidFill>
                <a:latin typeface="Verdana"/>
                <a:cs typeface="Verdana"/>
              </a:rPr>
              <a:t> </a:t>
            </a:r>
            <a:r>
              <a:rPr sz="2800" b="1" spc="-10" dirty="0">
                <a:solidFill>
                  <a:srgbClr val="001F5F"/>
                </a:solidFill>
                <a:latin typeface="Verdana"/>
                <a:cs typeface="Verdana"/>
              </a:rPr>
              <a:t>B.Tech</a:t>
            </a:r>
            <a:endParaRPr sz="2800" dirty="0">
              <a:latin typeface="Verdana"/>
              <a:cs typeface="Verdana"/>
            </a:endParaRPr>
          </a:p>
          <a:p>
            <a:pPr marL="12700" marR="5080">
              <a:lnSpc>
                <a:spcPct val="203200"/>
              </a:lnSpc>
              <a:spcBef>
                <a:spcPts val="90"/>
              </a:spcBef>
              <a:tabLst>
                <a:tab pos="2796540" algn="l"/>
                <a:tab pos="3277870" algn="l"/>
                <a:tab pos="3299460" algn="l"/>
              </a:tabLst>
            </a:pPr>
            <a:r>
              <a:rPr sz="2800" b="1" dirty="0">
                <a:solidFill>
                  <a:srgbClr val="001F5F"/>
                </a:solidFill>
                <a:latin typeface="Verdana"/>
                <a:cs typeface="Verdana"/>
              </a:rPr>
              <a:t>Course</a:t>
            </a:r>
            <a:r>
              <a:rPr sz="2800" b="1" spc="-85" dirty="0">
                <a:solidFill>
                  <a:srgbClr val="001F5F"/>
                </a:solidFill>
                <a:latin typeface="Verdana"/>
                <a:cs typeface="Verdana"/>
              </a:rPr>
              <a:t> </a:t>
            </a:r>
            <a:r>
              <a:rPr sz="2800" b="1" spc="-20" dirty="0">
                <a:solidFill>
                  <a:srgbClr val="001F5F"/>
                </a:solidFill>
                <a:latin typeface="Verdana"/>
                <a:cs typeface="Verdana"/>
              </a:rPr>
              <a:t>Name</a:t>
            </a:r>
            <a:r>
              <a:rPr lang="en-US" sz="2800" b="1" spc="-20" dirty="0">
                <a:solidFill>
                  <a:srgbClr val="001F5F"/>
                </a:solidFill>
                <a:latin typeface="Verdana"/>
                <a:cs typeface="Verdana"/>
              </a:rPr>
              <a:t>  </a:t>
            </a:r>
            <a:r>
              <a:rPr sz="2800" b="1" spc="-20" dirty="0">
                <a:solidFill>
                  <a:srgbClr val="001F5F"/>
                </a:solidFill>
                <a:latin typeface="Verdana"/>
                <a:cs typeface="Verdana"/>
              </a:rPr>
              <a:t>:</a:t>
            </a:r>
            <a:r>
              <a:rPr sz="2800" b="1" dirty="0">
                <a:solidFill>
                  <a:srgbClr val="001F5F"/>
                </a:solidFill>
                <a:latin typeface="Verdana"/>
                <a:cs typeface="Verdana"/>
              </a:rPr>
              <a:t>	</a:t>
            </a:r>
            <a:r>
              <a:rPr lang="en-US" sz="2800" b="1" dirty="0">
                <a:solidFill>
                  <a:srgbClr val="001F5F"/>
                </a:solidFill>
                <a:latin typeface="Verdana"/>
                <a:cs typeface="Verdana"/>
              </a:rPr>
              <a:t> Generative AI</a:t>
            </a:r>
          </a:p>
          <a:p>
            <a:pPr marL="12700" marR="5080">
              <a:lnSpc>
                <a:spcPct val="203200"/>
              </a:lnSpc>
              <a:spcBef>
                <a:spcPts val="90"/>
              </a:spcBef>
              <a:tabLst>
                <a:tab pos="2796540" algn="l"/>
                <a:tab pos="3277870" algn="l"/>
                <a:tab pos="3299460" algn="l"/>
              </a:tabLst>
            </a:pPr>
            <a:r>
              <a:rPr sz="2800" b="1" dirty="0">
                <a:solidFill>
                  <a:srgbClr val="001F5F"/>
                </a:solidFill>
                <a:latin typeface="Verdana"/>
                <a:cs typeface="Verdana"/>
              </a:rPr>
              <a:t>Course</a:t>
            </a:r>
            <a:r>
              <a:rPr sz="2800" b="1" spc="-125" dirty="0">
                <a:solidFill>
                  <a:srgbClr val="001F5F"/>
                </a:solidFill>
                <a:latin typeface="Verdana"/>
                <a:cs typeface="Verdana"/>
              </a:rPr>
              <a:t> </a:t>
            </a:r>
            <a:r>
              <a:rPr sz="2800" b="1" spc="-20" dirty="0">
                <a:solidFill>
                  <a:srgbClr val="001F5F"/>
                </a:solidFill>
                <a:latin typeface="Verdana"/>
                <a:cs typeface="Verdana"/>
              </a:rPr>
              <a:t>code</a:t>
            </a:r>
            <a:r>
              <a:rPr sz="2800" b="1" dirty="0">
                <a:solidFill>
                  <a:srgbClr val="001F5F"/>
                </a:solidFill>
                <a:latin typeface="Verdana"/>
                <a:cs typeface="Verdana"/>
              </a:rPr>
              <a:t>	</a:t>
            </a:r>
            <a:r>
              <a:rPr lang="en-US" sz="2800" b="1" dirty="0">
                <a:solidFill>
                  <a:srgbClr val="001F5F"/>
                </a:solidFill>
                <a:latin typeface="Verdana"/>
                <a:cs typeface="Verdana"/>
              </a:rPr>
              <a:t> </a:t>
            </a:r>
            <a:r>
              <a:rPr sz="2800" b="1" spc="-50" dirty="0">
                <a:solidFill>
                  <a:srgbClr val="001F5F"/>
                </a:solidFill>
                <a:latin typeface="Verdana"/>
                <a:cs typeface="Verdana"/>
              </a:rPr>
              <a:t>:</a:t>
            </a:r>
            <a:r>
              <a:rPr sz="2800" b="1" dirty="0">
                <a:solidFill>
                  <a:srgbClr val="001F5F"/>
                </a:solidFill>
                <a:latin typeface="Verdana"/>
                <a:cs typeface="Verdana"/>
              </a:rPr>
              <a:t>	</a:t>
            </a:r>
            <a:r>
              <a:rPr lang="en-US" sz="2800" b="1" dirty="0">
                <a:solidFill>
                  <a:srgbClr val="001F5F"/>
                </a:solidFill>
                <a:latin typeface="Verdana"/>
                <a:cs typeface="Verdana"/>
              </a:rPr>
              <a:t> 23CAI471T</a:t>
            </a:r>
            <a:r>
              <a:rPr lang="en-IN" dirty="0"/>
              <a:t>	</a:t>
            </a:r>
          </a:p>
          <a:p>
            <a:pPr marL="12700" marR="5080">
              <a:lnSpc>
                <a:spcPct val="203200"/>
              </a:lnSpc>
              <a:spcBef>
                <a:spcPts val="90"/>
              </a:spcBef>
              <a:tabLst>
                <a:tab pos="2796540" algn="l"/>
                <a:tab pos="3277870" algn="l"/>
                <a:tab pos="3299460" algn="l"/>
              </a:tabLst>
            </a:pPr>
            <a:r>
              <a:rPr sz="2800" b="1" spc="-10" dirty="0">
                <a:solidFill>
                  <a:srgbClr val="001F5F"/>
                </a:solidFill>
                <a:latin typeface="Verdana"/>
                <a:cs typeface="Verdana"/>
              </a:rPr>
              <a:t> </a:t>
            </a:r>
            <a:r>
              <a:rPr sz="2800" b="1" dirty="0">
                <a:solidFill>
                  <a:srgbClr val="001F5F"/>
                </a:solidFill>
                <a:latin typeface="Verdana"/>
                <a:cs typeface="Verdana"/>
              </a:rPr>
              <a:t>Year</a:t>
            </a:r>
            <a:r>
              <a:rPr sz="2800" b="1" spc="-95" dirty="0">
                <a:solidFill>
                  <a:srgbClr val="001F5F"/>
                </a:solidFill>
                <a:latin typeface="Verdana"/>
                <a:cs typeface="Verdana"/>
              </a:rPr>
              <a:t> </a:t>
            </a:r>
            <a:r>
              <a:rPr sz="2800" b="1" dirty="0">
                <a:solidFill>
                  <a:srgbClr val="001F5F"/>
                </a:solidFill>
                <a:latin typeface="Verdana"/>
                <a:cs typeface="Verdana"/>
              </a:rPr>
              <a:t>/</a:t>
            </a:r>
            <a:r>
              <a:rPr sz="2800" b="1" spc="-70" dirty="0">
                <a:solidFill>
                  <a:srgbClr val="001F5F"/>
                </a:solidFill>
                <a:latin typeface="Verdana"/>
                <a:cs typeface="Verdana"/>
              </a:rPr>
              <a:t> </a:t>
            </a:r>
            <a:r>
              <a:rPr sz="2800" b="1" spc="-10" dirty="0">
                <a:solidFill>
                  <a:srgbClr val="001F5F"/>
                </a:solidFill>
                <a:latin typeface="Verdana"/>
                <a:cs typeface="Verdana"/>
              </a:rPr>
              <a:t>Branch:</a:t>
            </a:r>
            <a:r>
              <a:rPr sz="2800" b="1" dirty="0">
                <a:solidFill>
                  <a:srgbClr val="001F5F"/>
                </a:solidFill>
                <a:latin typeface="Verdana"/>
                <a:cs typeface="Verdana"/>
              </a:rPr>
              <a:t>		</a:t>
            </a:r>
            <a:r>
              <a:rPr sz="2800" b="1" spc="-925" dirty="0">
                <a:solidFill>
                  <a:srgbClr val="001F5F"/>
                </a:solidFill>
                <a:latin typeface="Verdana"/>
                <a:cs typeface="Verdana"/>
              </a:rPr>
              <a:t> </a:t>
            </a:r>
            <a:r>
              <a:rPr lang="en-US" sz="2800" b="1" spc="-925" dirty="0">
                <a:solidFill>
                  <a:srgbClr val="001F5F"/>
                </a:solidFill>
                <a:latin typeface="Verdana"/>
                <a:cs typeface="Verdana"/>
              </a:rPr>
              <a:t>                 </a:t>
            </a:r>
            <a:r>
              <a:rPr sz="2800" b="1" dirty="0">
                <a:solidFill>
                  <a:srgbClr val="001F5F"/>
                </a:solidFill>
                <a:latin typeface="Verdana"/>
                <a:cs typeface="Verdana"/>
              </a:rPr>
              <a:t>I</a:t>
            </a:r>
            <a:r>
              <a:rPr lang="en-US" sz="2800" b="1" dirty="0">
                <a:solidFill>
                  <a:srgbClr val="001F5F"/>
                </a:solidFill>
                <a:latin typeface="Verdana"/>
                <a:cs typeface="Verdana"/>
              </a:rPr>
              <a:t>V</a:t>
            </a:r>
            <a:r>
              <a:rPr sz="2800" b="1" spc="-40" dirty="0">
                <a:solidFill>
                  <a:srgbClr val="001F5F"/>
                </a:solidFill>
                <a:latin typeface="Verdana"/>
                <a:cs typeface="Verdana"/>
              </a:rPr>
              <a:t> </a:t>
            </a:r>
            <a:r>
              <a:rPr sz="2800" b="1" dirty="0">
                <a:solidFill>
                  <a:srgbClr val="001F5F"/>
                </a:solidFill>
                <a:latin typeface="Verdana"/>
                <a:cs typeface="Verdana"/>
              </a:rPr>
              <a:t>/</a:t>
            </a:r>
            <a:r>
              <a:rPr sz="2800" b="1" spc="-20" dirty="0">
                <a:solidFill>
                  <a:srgbClr val="001F5F"/>
                </a:solidFill>
                <a:latin typeface="Verdana"/>
                <a:cs typeface="Verdana"/>
              </a:rPr>
              <a:t> </a:t>
            </a:r>
            <a:r>
              <a:rPr sz="2800" b="1" spc="-10" dirty="0">
                <a:solidFill>
                  <a:srgbClr val="001F5F"/>
                </a:solidFill>
                <a:latin typeface="Verdana"/>
                <a:cs typeface="Verdana"/>
              </a:rPr>
              <a:t>CSE(AI) Regulation</a:t>
            </a:r>
            <a:r>
              <a:rPr lang="en-US" sz="2800" b="1" spc="-10" dirty="0">
                <a:solidFill>
                  <a:srgbClr val="001F5F"/>
                </a:solidFill>
                <a:latin typeface="Verdana"/>
                <a:cs typeface="Verdana"/>
              </a:rPr>
              <a:t>      </a:t>
            </a:r>
            <a:r>
              <a:rPr sz="2800" b="1" spc="-10" dirty="0">
                <a:solidFill>
                  <a:srgbClr val="001F5F"/>
                </a:solidFill>
                <a:latin typeface="Verdana"/>
                <a:cs typeface="Verdana"/>
              </a:rPr>
              <a:t>:</a:t>
            </a:r>
            <a:r>
              <a:rPr sz="2800" b="1" dirty="0">
                <a:solidFill>
                  <a:srgbClr val="001F5F"/>
                </a:solidFill>
                <a:latin typeface="Verdana"/>
                <a:cs typeface="Verdana"/>
              </a:rPr>
              <a:t>	</a:t>
            </a:r>
            <a:r>
              <a:rPr lang="en-US" sz="2800" b="1" dirty="0">
                <a:solidFill>
                  <a:srgbClr val="001F5F"/>
                </a:solidFill>
                <a:latin typeface="Verdana"/>
                <a:cs typeface="Verdana"/>
              </a:rPr>
              <a:t> </a:t>
            </a:r>
            <a:r>
              <a:rPr sz="2800" b="1" spc="-944" dirty="0">
                <a:solidFill>
                  <a:srgbClr val="001F5F"/>
                </a:solidFill>
                <a:latin typeface="Verdana"/>
                <a:cs typeface="Verdana"/>
              </a:rPr>
              <a:t> </a:t>
            </a:r>
            <a:r>
              <a:rPr lang="en-US" sz="2800" b="1" spc="-944" dirty="0">
                <a:solidFill>
                  <a:srgbClr val="001F5F"/>
                </a:solidFill>
                <a:latin typeface="Verdana"/>
                <a:cs typeface="Verdana"/>
              </a:rPr>
              <a:t>    </a:t>
            </a:r>
            <a:r>
              <a:rPr sz="2800" b="1" spc="-20" dirty="0">
                <a:solidFill>
                  <a:srgbClr val="001F5F"/>
                </a:solidFill>
                <a:latin typeface="Verdana"/>
                <a:cs typeface="Verdana"/>
              </a:rPr>
              <a:t>R23</a:t>
            </a:r>
            <a:endParaRPr sz="2800" dirty="0">
              <a:latin typeface="Verdana"/>
              <a:cs typeface="Verdana"/>
            </a:endParaRPr>
          </a:p>
          <a:p>
            <a:pPr marL="12700">
              <a:lnSpc>
                <a:spcPct val="100000"/>
              </a:lnSpc>
              <a:spcBef>
                <a:spcPts val="3360"/>
              </a:spcBef>
              <a:tabLst>
                <a:tab pos="3314065" algn="l"/>
              </a:tabLst>
            </a:pPr>
            <a:r>
              <a:rPr sz="2800" b="1" dirty="0">
                <a:solidFill>
                  <a:srgbClr val="001F5F"/>
                </a:solidFill>
                <a:latin typeface="Verdana"/>
                <a:cs typeface="Verdana"/>
              </a:rPr>
              <a:t>Prepared</a:t>
            </a:r>
            <a:r>
              <a:rPr sz="2800" b="1" spc="-95" dirty="0">
                <a:solidFill>
                  <a:srgbClr val="001F5F"/>
                </a:solidFill>
                <a:latin typeface="Verdana"/>
                <a:cs typeface="Verdana"/>
              </a:rPr>
              <a:t> </a:t>
            </a:r>
            <a:r>
              <a:rPr sz="2800" b="1" spc="-25" dirty="0">
                <a:solidFill>
                  <a:srgbClr val="001F5F"/>
                </a:solidFill>
                <a:latin typeface="Verdana"/>
                <a:cs typeface="Verdana"/>
              </a:rPr>
              <a:t>By</a:t>
            </a:r>
            <a:r>
              <a:rPr lang="en-US" sz="2800" b="1" spc="-25" dirty="0">
                <a:solidFill>
                  <a:srgbClr val="001F5F"/>
                </a:solidFill>
                <a:latin typeface="Verdana"/>
                <a:cs typeface="Verdana"/>
              </a:rPr>
              <a:t>    </a:t>
            </a:r>
            <a:r>
              <a:rPr sz="2800" b="1" spc="-25" dirty="0">
                <a:solidFill>
                  <a:srgbClr val="001F5F"/>
                </a:solidFill>
                <a:latin typeface="Verdana"/>
                <a:cs typeface="Verdana"/>
              </a:rPr>
              <a:t>:</a:t>
            </a:r>
            <a:r>
              <a:rPr sz="2800" b="1" dirty="0">
                <a:solidFill>
                  <a:srgbClr val="001F5F"/>
                </a:solidFill>
                <a:latin typeface="Verdana"/>
                <a:cs typeface="Verdana"/>
              </a:rPr>
              <a:t>	</a:t>
            </a:r>
            <a:r>
              <a:rPr lang="en-US" sz="2800" b="1" dirty="0">
                <a:solidFill>
                  <a:srgbClr val="001F5F"/>
                </a:solidFill>
                <a:latin typeface="Verdana"/>
                <a:cs typeface="Verdana"/>
              </a:rPr>
              <a:t> </a:t>
            </a:r>
            <a:r>
              <a:rPr sz="2800" b="1" dirty="0">
                <a:solidFill>
                  <a:srgbClr val="001F5F"/>
                </a:solidFill>
                <a:latin typeface="Verdana"/>
                <a:cs typeface="Verdana"/>
              </a:rPr>
              <a:t>M</a:t>
            </a:r>
            <a:r>
              <a:rPr sz="2800" b="1" spc="-60" dirty="0">
                <a:solidFill>
                  <a:srgbClr val="001F5F"/>
                </a:solidFill>
                <a:latin typeface="Verdana"/>
                <a:cs typeface="Verdana"/>
              </a:rPr>
              <a:t> </a:t>
            </a:r>
            <a:r>
              <a:rPr sz="2800" b="1" dirty="0">
                <a:solidFill>
                  <a:srgbClr val="001F5F"/>
                </a:solidFill>
                <a:latin typeface="Verdana"/>
                <a:cs typeface="Verdana"/>
              </a:rPr>
              <a:t>E</a:t>
            </a:r>
            <a:r>
              <a:rPr sz="2800" b="1" spc="-20" dirty="0">
                <a:solidFill>
                  <a:srgbClr val="001F5F"/>
                </a:solidFill>
                <a:latin typeface="Verdana"/>
                <a:cs typeface="Verdana"/>
              </a:rPr>
              <a:t> </a:t>
            </a:r>
            <a:r>
              <a:rPr sz="2800" b="1" spc="-10" dirty="0">
                <a:solidFill>
                  <a:srgbClr val="001F5F"/>
                </a:solidFill>
                <a:latin typeface="Verdana"/>
                <a:cs typeface="Verdana"/>
              </a:rPr>
              <a:t>Palanivel</a:t>
            </a:r>
            <a:endParaRPr sz="2800" dirty="0">
              <a:latin typeface="Verdana"/>
              <a:cs typeface="Verdana"/>
            </a:endParaRPr>
          </a:p>
        </p:txBody>
      </p:sp>
      <p:pic>
        <p:nvPicPr>
          <p:cNvPr id="10" name="object 10"/>
          <p:cNvPicPr/>
          <p:nvPr/>
        </p:nvPicPr>
        <p:blipFill>
          <a:blip r:embed="rId2" cstate="print"/>
          <a:stretch>
            <a:fillRect/>
          </a:stretch>
        </p:blipFill>
        <p:spPr>
          <a:xfrm>
            <a:off x="1271016" y="280415"/>
            <a:ext cx="2980944" cy="6236208"/>
          </a:xfrm>
          <a:prstGeom prst="rect">
            <a:avLst/>
          </a:prstGeom>
        </p:spPr>
      </p:pic>
      <p:grpSp>
        <p:nvGrpSpPr>
          <p:cNvPr id="11" name="object 11"/>
          <p:cNvGrpSpPr/>
          <p:nvPr/>
        </p:nvGrpSpPr>
        <p:grpSpPr>
          <a:xfrm>
            <a:off x="993647" y="195071"/>
            <a:ext cx="10436225" cy="6471285"/>
            <a:chOff x="993647" y="195071"/>
            <a:chExt cx="10436225" cy="6471285"/>
          </a:xfrm>
        </p:grpSpPr>
        <p:sp>
          <p:nvSpPr>
            <p:cNvPr id="12" name="object 12"/>
            <p:cNvSpPr/>
            <p:nvPr/>
          </p:nvSpPr>
          <p:spPr>
            <a:xfrm>
              <a:off x="993647" y="195071"/>
              <a:ext cx="43180" cy="18415"/>
            </a:xfrm>
            <a:custGeom>
              <a:avLst/>
              <a:gdLst/>
              <a:ahLst/>
              <a:cxnLst/>
              <a:rect l="l" t="t" r="r" b="b"/>
              <a:pathLst>
                <a:path w="43180" h="18414">
                  <a:moveTo>
                    <a:pt x="42671" y="0"/>
                  </a:moveTo>
                  <a:lnTo>
                    <a:pt x="0" y="0"/>
                  </a:lnTo>
                  <a:lnTo>
                    <a:pt x="0" y="18287"/>
                  </a:lnTo>
                  <a:lnTo>
                    <a:pt x="14224" y="18287"/>
                  </a:lnTo>
                  <a:lnTo>
                    <a:pt x="14224" y="6096"/>
                  </a:lnTo>
                  <a:lnTo>
                    <a:pt x="42671" y="6096"/>
                  </a:lnTo>
                  <a:lnTo>
                    <a:pt x="42671" y="0"/>
                  </a:lnTo>
                  <a:close/>
                </a:path>
              </a:pathLst>
            </a:custGeom>
            <a:solidFill>
              <a:srgbClr val="000000"/>
            </a:solidFill>
          </p:spPr>
          <p:txBody>
            <a:bodyPr wrap="square" lIns="0" tIns="0" rIns="0" bIns="0" rtlCol="0"/>
            <a:lstStyle/>
            <a:p>
              <a:endParaRPr/>
            </a:p>
          </p:txBody>
        </p:sp>
        <p:sp>
          <p:nvSpPr>
            <p:cNvPr id="13" name="object 13"/>
            <p:cNvSpPr/>
            <p:nvPr/>
          </p:nvSpPr>
          <p:spPr>
            <a:xfrm>
              <a:off x="1008887" y="201167"/>
              <a:ext cx="27940" cy="12700"/>
            </a:xfrm>
            <a:custGeom>
              <a:avLst/>
              <a:gdLst/>
              <a:ahLst/>
              <a:cxnLst/>
              <a:rect l="l" t="t" r="r" b="b"/>
              <a:pathLst>
                <a:path w="27940" h="12700">
                  <a:moveTo>
                    <a:pt x="27431" y="0"/>
                  </a:moveTo>
                  <a:lnTo>
                    <a:pt x="0" y="0"/>
                  </a:lnTo>
                  <a:lnTo>
                    <a:pt x="0" y="12191"/>
                  </a:lnTo>
                  <a:lnTo>
                    <a:pt x="13715" y="12191"/>
                  </a:lnTo>
                  <a:lnTo>
                    <a:pt x="13715" y="6096"/>
                  </a:lnTo>
                  <a:lnTo>
                    <a:pt x="27431" y="6096"/>
                  </a:lnTo>
                  <a:lnTo>
                    <a:pt x="27431" y="0"/>
                  </a:lnTo>
                  <a:close/>
                </a:path>
              </a:pathLst>
            </a:custGeom>
            <a:solidFill>
              <a:srgbClr val="FFFFFF"/>
            </a:solidFill>
          </p:spPr>
          <p:txBody>
            <a:bodyPr wrap="square" lIns="0" tIns="0" rIns="0" bIns="0" rtlCol="0"/>
            <a:lstStyle/>
            <a:p>
              <a:endParaRPr/>
            </a:p>
          </p:txBody>
        </p:sp>
        <p:sp>
          <p:nvSpPr>
            <p:cNvPr id="14" name="object 14"/>
            <p:cNvSpPr/>
            <p:nvPr/>
          </p:nvSpPr>
          <p:spPr>
            <a:xfrm>
              <a:off x="1021080" y="195071"/>
              <a:ext cx="10408920" cy="18415"/>
            </a:xfrm>
            <a:custGeom>
              <a:avLst/>
              <a:gdLst/>
              <a:ahLst/>
              <a:cxnLst/>
              <a:rect l="l" t="t" r="r" b="b"/>
              <a:pathLst>
                <a:path w="10408920" h="18414">
                  <a:moveTo>
                    <a:pt x="14249" y="12192"/>
                  </a:moveTo>
                  <a:lnTo>
                    <a:pt x="0" y="12192"/>
                  </a:lnTo>
                  <a:lnTo>
                    <a:pt x="0" y="18288"/>
                  </a:lnTo>
                  <a:lnTo>
                    <a:pt x="14249" y="18288"/>
                  </a:lnTo>
                  <a:lnTo>
                    <a:pt x="14249" y="12192"/>
                  </a:lnTo>
                  <a:close/>
                </a:path>
                <a:path w="10408920" h="18414">
                  <a:moveTo>
                    <a:pt x="10365613" y="12192"/>
                  </a:moveTo>
                  <a:lnTo>
                    <a:pt x="15240" y="12192"/>
                  </a:lnTo>
                  <a:lnTo>
                    <a:pt x="15240" y="18288"/>
                  </a:lnTo>
                  <a:lnTo>
                    <a:pt x="10365613" y="18288"/>
                  </a:lnTo>
                  <a:lnTo>
                    <a:pt x="10365613" y="12192"/>
                  </a:lnTo>
                  <a:close/>
                </a:path>
                <a:path w="10408920" h="18414">
                  <a:moveTo>
                    <a:pt x="10408412" y="0"/>
                  </a:moveTo>
                  <a:lnTo>
                    <a:pt x="10365651" y="0"/>
                  </a:lnTo>
                  <a:lnTo>
                    <a:pt x="14262" y="0"/>
                  </a:lnTo>
                  <a:lnTo>
                    <a:pt x="14262" y="6108"/>
                  </a:lnTo>
                  <a:lnTo>
                    <a:pt x="10365613" y="6108"/>
                  </a:lnTo>
                  <a:lnTo>
                    <a:pt x="10394188" y="6108"/>
                  </a:lnTo>
                  <a:lnTo>
                    <a:pt x="10394188" y="18288"/>
                  </a:lnTo>
                  <a:lnTo>
                    <a:pt x="10408412" y="18288"/>
                  </a:lnTo>
                  <a:lnTo>
                    <a:pt x="10408412" y="0"/>
                  </a:lnTo>
                  <a:close/>
                </a:path>
              </a:pathLst>
            </a:custGeom>
            <a:solidFill>
              <a:srgbClr val="000000"/>
            </a:solidFill>
          </p:spPr>
          <p:txBody>
            <a:bodyPr wrap="square" lIns="0" tIns="0" rIns="0" bIns="0" rtlCol="0"/>
            <a:lstStyle/>
            <a:p>
              <a:endParaRPr/>
            </a:p>
          </p:txBody>
        </p:sp>
        <p:sp>
          <p:nvSpPr>
            <p:cNvPr id="15" name="object 15"/>
            <p:cNvSpPr/>
            <p:nvPr/>
          </p:nvSpPr>
          <p:spPr>
            <a:xfrm>
              <a:off x="11387328" y="201167"/>
              <a:ext cx="27940" cy="12700"/>
            </a:xfrm>
            <a:custGeom>
              <a:avLst/>
              <a:gdLst/>
              <a:ahLst/>
              <a:cxnLst/>
              <a:rect l="l" t="t" r="r" b="b"/>
              <a:pathLst>
                <a:path w="27940" h="12700">
                  <a:moveTo>
                    <a:pt x="27431" y="0"/>
                  </a:moveTo>
                  <a:lnTo>
                    <a:pt x="0" y="0"/>
                  </a:lnTo>
                  <a:lnTo>
                    <a:pt x="0" y="6096"/>
                  </a:lnTo>
                  <a:lnTo>
                    <a:pt x="13716" y="6096"/>
                  </a:lnTo>
                  <a:lnTo>
                    <a:pt x="13716" y="12191"/>
                  </a:lnTo>
                  <a:lnTo>
                    <a:pt x="27431" y="12191"/>
                  </a:lnTo>
                  <a:lnTo>
                    <a:pt x="27431" y="0"/>
                  </a:lnTo>
                  <a:close/>
                </a:path>
              </a:pathLst>
            </a:custGeom>
            <a:solidFill>
              <a:srgbClr val="FFFFFF"/>
            </a:solidFill>
          </p:spPr>
          <p:txBody>
            <a:bodyPr wrap="square" lIns="0" tIns="0" rIns="0" bIns="0" rtlCol="0"/>
            <a:lstStyle/>
            <a:p>
              <a:endParaRPr/>
            </a:p>
          </p:txBody>
        </p:sp>
        <p:sp>
          <p:nvSpPr>
            <p:cNvPr id="16" name="object 16"/>
            <p:cNvSpPr/>
            <p:nvPr/>
          </p:nvSpPr>
          <p:spPr>
            <a:xfrm>
              <a:off x="993648" y="207263"/>
              <a:ext cx="10436225" cy="6440805"/>
            </a:xfrm>
            <a:custGeom>
              <a:avLst/>
              <a:gdLst/>
              <a:ahLst/>
              <a:cxnLst/>
              <a:rect l="l" t="t" r="r" b="b"/>
              <a:pathLst>
                <a:path w="10436225" h="6440805">
                  <a:moveTo>
                    <a:pt x="14249" y="6057"/>
                  </a:moveTo>
                  <a:lnTo>
                    <a:pt x="0" y="6057"/>
                  </a:lnTo>
                  <a:lnTo>
                    <a:pt x="0" y="6440386"/>
                  </a:lnTo>
                  <a:lnTo>
                    <a:pt x="14249" y="6440386"/>
                  </a:lnTo>
                  <a:lnTo>
                    <a:pt x="14249" y="6057"/>
                  </a:lnTo>
                  <a:close/>
                </a:path>
                <a:path w="10436225" h="6440805">
                  <a:moveTo>
                    <a:pt x="41681" y="6108"/>
                  </a:moveTo>
                  <a:lnTo>
                    <a:pt x="27432" y="6108"/>
                  </a:lnTo>
                  <a:lnTo>
                    <a:pt x="27432" y="6440424"/>
                  </a:lnTo>
                  <a:lnTo>
                    <a:pt x="41681" y="6440424"/>
                  </a:lnTo>
                  <a:lnTo>
                    <a:pt x="41681" y="6108"/>
                  </a:lnTo>
                  <a:close/>
                </a:path>
                <a:path w="10436225" h="6440805">
                  <a:moveTo>
                    <a:pt x="10408437" y="0"/>
                  </a:moveTo>
                  <a:lnTo>
                    <a:pt x="10394188" y="0"/>
                  </a:lnTo>
                  <a:lnTo>
                    <a:pt x="10394188" y="6096"/>
                  </a:lnTo>
                  <a:lnTo>
                    <a:pt x="10408437" y="6096"/>
                  </a:lnTo>
                  <a:lnTo>
                    <a:pt x="10408437" y="0"/>
                  </a:lnTo>
                  <a:close/>
                </a:path>
                <a:path w="10436225" h="6440805">
                  <a:moveTo>
                    <a:pt x="10435869" y="6108"/>
                  </a:moveTo>
                  <a:lnTo>
                    <a:pt x="10421620" y="6108"/>
                  </a:lnTo>
                  <a:lnTo>
                    <a:pt x="10421620" y="6440424"/>
                  </a:lnTo>
                  <a:lnTo>
                    <a:pt x="10435869" y="6440424"/>
                  </a:lnTo>
                  <a:lnTo>
                    <a:pt x="10435869" y="6108"/>
                  </a:lnTo>
                  <a:close/>
                </a:path>
              </a:pathLst>
            </a:custGeom>
            <a:solidFill>
              <a:srgbClr val="000000"/>
            </a:solidFill>
          </p:spPr>
          <p:txBody>
            <a:bodyPr wrap="square" lIns="0" tIns="0" rIns="0" bIns="0" rtlCol="0"/>
            <a:lstStyle/>
            <a:p>
              <a:endParaRPr/>
            </a:p>
          </p:txBody>
        </p:sp>
        <p:sp>
          <p:nvSpPr>
            <p:cNvPr id="17" name="object 17"/>
            <p:cNvSpPr/>
            <p:nvPr/>
          </p:nvSpPr>
          <p:spPr>
            <a:xfrm>
              <a:off x="11399519" y="213359"/>
              <a:ext cx="15240" cy="6434455"/>
            </a:xfrm>
            <a:custGeom>
              <a:avLst/>
              <a:gdLst/>
              <a:ahLst/>
              <a:cxnLst/>
              <a:rect l="l" t="t" r="r" b="b"/>
              <a:pathLst>
                <a:path w="15240" h="6434455">
                  <a:moveTo>
                    <a:pt x="15240" y="0"/>
                  </a:moveTo>
                  <a:lnTo>
                    <a:pt x="0" y="0"/>
                  </a:lnTo>
                  <a:lnTo>
                    <a:pt x="0" y="6434327"/>
                  </a:lnTo>
                  <a:lnTo>
                    <a:pt x="15240" y="6434327"/>
                  </a:lnTo>
                  <a:lnTo>
                    <a:pt x="15240" y="0"/>
                  </a:lnTo>
                  <a:close/>
                </a:path>
              </a:pathLst>
            </a:custGeom>
            <a:solidFill>
              <a:srgbClr val="FFFFFF"/>
            </a:solidFill>
          </p:spPr>
          <p:txBody>
            <a:bodyPr wrap="square" lIns="0" tIns="0" rIns="0" bIns="0" rtlCol="0"/>
            <a:lstStyle/>
            <a:p>
              <a:endParaRPr/>
            </a:p>
          </p:txBody>
        </p:sp>
        <p:sp>
          <p:nvSpPr>
            <p:cNvPr id="18" name="object 18"/>
            <p:cNvSpPr/>
            <p:nvPr/>
          </p:nvSpPr>
          <p:spPr>
            <a:xfrm>
              <a:off x="993648" y="213308"/>
              <a:ext cx="10408920" cy="6452870"/>
            </a:xfrm>
            <a:custGeom>
              <a:avLst/>
              <a:gdLst/>
              <a:ahLst/>
              <a:cxnLst/>
              <a:rect l="l" t="t" r="r" b="b"/>
              <a:pathLst>
                <a:path w="10408920" h="6452870">
                  <a:moveTo>
                    <a:pt x="42786" y="6446355"/>
                  </a:moveTo>
                  <a:lnTo>
                    <a:pt x="14262" y="6446355"/>
                  </a:lnTo>
                  <a:lnTo>
                    <a:pt x="14262" y="6433947"/>
                  </a:lnTo>
                  <a:lnTo>
                    <a:pt x="0" y="6433947"/>
                  </a:lnTo>
                  <a:lnTo>
                    <a:pt x="0" y="6452463"/>
                  </a:lnTo>
                  <a:lnTo>
                    <a:pt x="42786" y="6452463"/>
                  </a:lnTo>
                  <a:lnTo>
                    <a:pt x="42786" y="6446355"/>
                  </a:lnTo>
                  <a:close/>
                </a:path>
                <a:path w="10408920" h="6452870">
                  <a:moveTo>
                    <a:pt x="10408437" y="0"/>
                  </a:moveTo>
                  <a:lnTo>
                    <a:pt x="10394188" y="0"/>
                  </a:lnTo>
                  <a:lnTo>
                    <a:pt x="10394188" y="6433947"/>
                  </a:lnTo>
                  <a:lnTo>
                    <a:pt x="10408437" y="6433947"/>
                  </a:lnTo>
                  <a:lnTo>
                    <a:pt x="10408437" y="0"/>
                  </a:lnTo>
                  <a:close/>
                </a:path>
              </a:pathLst>
            </a:custGeom>
            <a:solidFill>
              <a:srgbClr val="000000"/>
            </a:solidFill>
          </p:spPr>
          <p:txBody>
            <a:bodyPr wrap="square" lIns="0" tIns="0" rIns="0" bIns="0" rtlCol="0"/>
            <a:lstStyle/>
            <a:p>
              <a:endParaRPr/>
            </a:p>
          </p:txBody>
        </p:sp>
        <p:sp>
          <p:nvSpPr>
            <p:cNvPr id="19" name="object 19"/>
            <p:cNvSpPr/>
            <p:nvPr/>
          </p:nvSpPr>
          <p:spPr>
            <a:xfrm>
              <a:off x="1008887" y="6647687"/>
              <a:ext cx="27940" cy="12065"/>
            </a:xfrm>
            <a:custGeom>
              <a:avLst/>
              <a:gdLst/>
              <a:ahLst/>
              <a:cxnLst/>
              <a:rect l="l" t="t" r="r" b="b"/>
              <a:pathLst>
                <a:path w="27940" h="12065">
                  <a:moveTo>
                    <a:pt x="13715" y="0"/>
                  </a:moveTo>
                  <a:lnTo>
                    <a:pt x="0" y="0"/>
                  </a:lnTo>
                  <a:lnTo>
                    <a:pt x="0" y="11988"/>
                  </a:lnTo>
                  <a:lnTo>
                    <a:pt x="27431" y="11988"/>
                  </a:lnTo>
                  <a:lnTo>
                    <a:pt x="27431" y="6095"/>
                  </a:lnTo>
                  <a:lnTo>
                    <a:pt x="13715" y="6095"/>
                  </a:lnTo>
                  <a:lnTo>
                    <a:pt x="13715" y="0"/>
                  </a:lnTo>
                  <a:close/>
                </a:path>
              </a:pathLst>
            </a:custGeom>
            <a:solidFill>
              <a:srgbClr val="FFFFFF"/>
            </a:solidFill>
          </p:spPr>
          <p:txBody>
            <a:bodyPr wrap="square" lIns="0" tIns="0" rIns="0" bIns="0" rtlCol="0"/>
            <a:lstStyle/>
            <a:p>
              <a:endParaRPr/>
            </a:p>
          </p:txBody>
        </p:sp>
        <p:sp>
          <p:nvSpPr>
            <p:cNvPr id="20" name="object 20"/>
            <p:cNvSpPr/>
            <p:nvPr/>
          </p:nvSpPr>
          <p:spPr>
            <a:xfrm>
              <a:off x="1021080" y="6647687"/>
              <a:ext cx="10408920" cy="18415"/>
            </a:xfrm>
            <a:custGeom>
              <a:avLst/>
              <a:gdLst/>
              <a:ahLst/>
              <a:cxnLst/>
              <a:rect l="l" t="t" r="r" b="b"/>
              <a:pathLst>
                <a:path w="10408920" h="18415">
                  <a:moveTo>
                    <a:pt x="14249" y="0"/>
                  </a:moveTo>
                  <a:lnTo>
                    <a:pt x="0" y="0"/>
                  </a:lnTo>
                  <a:lnTo>
                    <a:pt x="0" y="6146"/>
                  </a:lnTo>
                  <a:lnTo>
                    <a:pt x="14249" y="6146"/>
                  </a:lnTo>
                  <a:lnTo>
                    <a:pt x="14249" y="0"/>
                  </a:lnTo>
                  <a:close/>
                </a:path>
                <a:path w="10408920" h="18415">
                  <a:moveTo>
                    <a:pt x="10365613" y="12"/>
                  </a:moveTo>
                  <a:lnTo>
                    <a:pt x="15240" y="12"/>
                  </a:lnTo>
                  <a:lnTo>
                    <a:pt x="15240" y="6159"/>
                  </a:lnTo>
                  <a:lnTo>
                    <a:pt x="10365613" y="6159"/>
                  </a:lnTo>
                  <a:lnTo>
                    <a:pt x="10365613" y="12"/>
                  </a:lnTo>
                  <a:close/>
                </a:path>
                <a:path w="10408920" h="18415">
                  <a:moveTo>
                    <a:pt x="10408412" y="0"/>
                  </a:moveTo>
                  <a:lnTo>
                    <a:pt x="10394188" y="0"/>
                  </a:lnTo>
                  <a:lnTo>
                    <a:pt x="10394188" y="12128"/>
                  </a:lnTo>
                  <a:lnTo>
                    <a:pt x="10365651" y="12128"/>
                  </a:lnTo>
                  <a:lnTo>
                    <a:pt x="14262" y="12128"/>
                  </a:lnTo>
                  <a:lnTo>
                    <a:pt x="14262" y="18084"/>
                  </a:lnTo>
                  <a:lnTo>
                    <a:pt x="10365613" y="18084"/>
                  </a:lnTo>
                  <a:lnTo>
                    <a:pt x="10408412" y="18084"/>
                  </a:lnTo>
                  <a:lnTo>
                    <a:pt x="10408412" y="0"/>
                  </a:lnTo>
                  <a:close/>
                </a:path>
              </a:pathLst>
            </a:custGeom>
            <a:solidFill>
              <a:srgbClr val="000000"/>
            </a:solidFill>
          </p:spPr>
          <p:txBody>
            <a:bodyPr wrap="square" lIns="0" tIns="0" rIns="0" bIns="0" rtlCol="0"/>
            <a:lstStyle/>
            <a:p>
              <a:endParaRPr/>
            </a:p>
          </p:txBody>
        </p:sp>
        <p:sp>
          <p:nvSpPr>
            <p:cNvPr id="21" name="object 21"/>
            <p:cNvSpPr/>
            <p:nvPr/>
          </p:nvSpPr>
          <p:spPr>
            <a:xfrm>
              <a:off x="11387328" y="6647687"/>
              <a:ext cx="27940" cy="12065"/>
            </a:xfrm>
            <a:custGeom>
              <a:avLst/>
              <a:gdLst/>
              <a:ahLst/>
              <a:cxnLst/>
              <a:rect l="l" t="t" r="r" b="b"/>
              <a:pathLst>
                <a:path w="27940" h="12065">
                  <a:moveTo>
                    <a:pt x="27431" y="0"/>
                  </a:moveTo>
                  <a:lnTo>
                    <a:pt x="13716" y="0"/>
                  </a:lnTo>
                  <a:lnTo>
                    <a:pt x="13716" y="6095"/>
                  </a:lnTo>
                  <a:lnTo>
                    <a:pt x="0" y="6095"/>
                  </a:lnTo>
                  <a:lnTo>
                    <a:pt x="0" y="11988"/>
                  </a:lnTo>
                  <a:lnTo>
                    <a:pt x="27431" y="11988"/>
                  </a:lnTo>
                  <a:lnTo>
                    <a:pt x="27431" y="0"/>
                  </a:lnTo>
                  <a:close/>
                </a:path>
              </a:pathLst>
            </a:custGeom>
            <a:solidFill>
              <a:srgbClr val="FFFFFF"/>
            </a:solidFill>
          </p:spPr>
          <p:txBody>
            <a:bodyPr wrap="square" lIns="0" tIns="0" rIns="0" bIns="0" rtlCol="0"/>
            <a:lstStyle/>
            <a:p>
              <a:endParaRPr/>
            </a:p>
          </p:txBody>
        </p:sp>
        <p:sp>
          <p:nvSpPr>
            <p:cNvPr id="22" name="object 22"/>
            <p:cNvSpPr/>
            <p:nvPr/>
          </p:nvSpPr>
          <p:spPr>
            <a:xfrm>
              <a:off x="11387328" y="6647682"/>
              <a:ext cx="12700" cy="6350"/>
            </a:xfrm>
            <a:custGeom>
              <a:avLst/>
              <a:gdLst/>
              <a:ahLst/>
              <a:cxnLst/>
              <a:rect l="l" t="t" r="r" b="b"/>
              <a:pathLst>
                <a:path w="12700" h="6350">
                  <a:moveTo>
                    <a:pt x="12192" y="0"/>
                  </a:moveTo>
                  <a:lnTo>
                    <a:pt x="0" y="0"/>
                  </a:lnTo>
                  <a:lnTo>
                    <a:pt x="0" y="5898"/>
                  </a:lnTo>
                  <a:lnTo>
                    <a:pt x="12192" y="5898"/>
                  </a:lnTo>
                  <a:lnTo>
                    <a:pt x="12192" y="0"/>
                  </a:lnTo>
                  <a:close/>
                </a:path>
              </a:pathLst>
            </a:custGeom>
            <a:solidFill>
              <a:srgbClr val="000000"/>
            </a:solidFill>
          </p:spPr>
          <p:txBody>
            <a:bodyPr wrap="square" lIns="0" tIns="0" rIns="0" bIns="0" rtlCol="0"/>
            <a:lstStyle/>
            <a:p>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D2FAB8-ADD4-CDAA-AE70-9EC4A9BB0741}"/>
              </a:ext>
            </a:extLst>
          </p:cNvPr>
          <p:cNvSpPr>
            <a:spLocks noGrp="1"/>
          </p:cNvSpPr>
          <p:nvPr>
            <p:ph type="title"/>
          </p:nvPr>
        </p:nvSpPr>
        <p:spPr>
          <a:xfrm>
            <a:off x="838200" y="365125"/>
            <a:ext cx="10515600" cy="423545"/>
          </a:xfrm>
        </p:spPr>
        <p:txBody>
          <a:bodyPr>
            <a:normAutofit fontScale="90000"/>
          </a:bodyPr>
          <a:lstStyle/>
          <a:p>
            <a:r>
              <a:rPr lang="en-IN" dirty="0">
                <a:solidFill>
                  <a:srgbClr val="FF0000"/>
                </a:solidFill>
              </a:rPr>
              <a:t>What is Generative AI</a:t>
            </a:r>
          </a:p>
        </p:txBody>
      </p:sp>
      <p:sp>
        <p:nvSpPr>
          <p:cNvPr id="3" name="Content Placeholder 2">
            <a:extLst>
              <a:ext uri="{FF2B5EF4-FFF2-40B4-BE49-F238E27FC236}">
                <a16:creationId xmlns:a16="http://schemas.microsoft.com/office/drawing/2014/main" id="{E91C5FC4-6CD5-D1EB-7663-2C3035BD34B2}"/>
              </a:ext>
            </a:extLst>
          </p:cNvPr>
          <p:cNvSpPr>
            <a:spLocks noGrp="1"/>
          </p:cNvSpPr>
          <p:nvPr>
            <p:ph idx="1"/>
          </p:nvPr>
        </p:nvSpPr>
        <p:spPr>
          <a:xfrm>
            <a:off x="228600" y="925830"/>
            <a:ext cx="11818620" cy="5795010"/>
          </a:xfrm>
        </p:spPr>
        <p:txBody>
          <a:bodyPr>
            <a:normAutofit/>
          </a:bodyPr>
          <a:lstStyle/>
          <a:p>
            <a:pPr>
              <a:lnSpc>
                <a:spcPct val="160000"/>
              </a:lnSpc>
            </a:pPr>
            <a:r>
              <a:rPr lang="en-IN" b="1" dirty="0">
                <a:latin typeface="Times New Roman" panose="02020603050405020304" pitchFamily="18" charset="0"/>
                <a:cs typeface="Times New Roman" panose="02020603050405020304" pitchFamily="18" charset="0"/>
              </a:rPr>
              <a:t>Generative Artificial Intelligence (Generative AI)</a:t>
            </a:r>
            <a:r>
              <a:rPr lang="en-IN" dirty="0">
                <a:latin typeface="Times New Roman" panose="02020603050405020304" pitchFamily="18" charset="0"/>
                <a:cs typeface="Times New Roman" panose="02020603050405020304" pitchFamily="18" charset="0"/>
              </a:rPr>
              <a:t> is a subset of AI that creates new content instead of simply analysing existing data.</a:t>
            </a:r>
          </a:p>
          <a:p>
            <a:r>
              <a:rPr lang="en-IN" dirty="0">
                <a:latin typeface="Times New Roman" panose="02020603050405020304" pitchFamily="18" charset="0"/>
                <a:cs typeface="Times New Roman" panose="02020603050405020304" pitchFamily="18" charset="0"/>
              </a:rPr>
              <a:t>The generated content may include:</a:t>
            </a:r>
          </a:p>
          <a:p>
            <a:pPr>
              <a:lnSpc>
                <a:spcPct val="170000"/>
              </a:lnSpc>
            </a:pPr>
            <a:r>
              <a:rPr lang="en-IN" dirty="0">
                <a:latin typeface="Times New Roman" panose="02020603050405020304" pitchFamily="18" charset="0"/>
                <a:cs typeface="Times New Roman" panose="02020603050405020304" pitchFamily="18" charset="0"/>
              </a:rPr>
              <a:t>Text </a:t>
            </a:r>
          </a:p>
          <a:p>
            <a:pPr>
              <a:lnSpc>
                <a:spcPct val="170000"/>
              </a:lnSpc>
            </a:pPr>
            <a:r>
              <a:rPr lang="en-IN" dirty="0">
                <a:latin typeface="Times New Roman" panose="02020603050405020304" pitchFamily="18" charset="0"/>
                <a:cs typeface="Times New Roman" panose="02020603050405020304" pitchFamily="18" charset="0"/>
              </a:rPr>
              <a:t>Images </a:t>
            </a:r>
          </a:p>
          <a:p>
            <a:pPr>
              <a:lnSpc>
                <a:spcPct val="170000"/>
              </a:lnSpc>
            </a:pPr>
            <a:r>
              <a:rPr lang="en-IN" dirty="0">
                <a:latin typeface="Times New Roman" panose="02020603050405020304" pitchFamily="18" charset="0"/>
                <a:cs typeface="Times New Roman" panose="02020603050405020304" pitchFamily="18" charset="0"/>
              </a:rPr>
              <a:t>Audio </a:t>
            </a:r>
          </a:p>
          <a:p>
            <a:pPr>
              <a:lnSpc>
                <a:spcPct val="170000"/>
              </a:lnSpc>
            </a:pPr>
            <a:r>
              <a:rPr lang="en-IN" dirty="0">
                <a:latin typeface="Times New Roman" panose="02020603050405020304" pitchFamily="18" charset="0"/>
                <a:cs typeface="Times New Roman" panose="02020603050405020304" pitchFamily="18" charset="0"/>
              </a:rPr>
              <a:t>Video </a:t>
            </a:r>
          </a:p>
          <a:p>
            <a:endParaRPr lang="en-IN" dirty="0"/>
          </a:p>
        </p:txBody>
      </p:sp>
    </p:spTree>
    <p:extLst>
      <p:ext uri="{BB962C8B-B14F-4D97-AF65-F5344CB8AC3E}">
        <p14:creationId xmlns:p14="http://schemas.microsoft.com/office/powerpoint/2010/main" val="36710276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D541AA-F69A-A4D6-84F4-89A6647C9740}"/>
              </a:ext>
            </a:extLst>
          </p:cNvPr>
          <p:cNvSpPr>
            <a:spLocks noGrp="1"/>
          </p:cNvSpPr>
          <p:nvPr>
            <p:ph type="title"/>
          </p:nvPr>
        </p:nvSpPr>
        <p:spPr>
          <a:xfrm>
            <a:off x="217170" y="1"/>
            <a:ext cx="11864340" cy="800100"/>
          </a:xfrm>
        </p:spPr>
        <p:txBody>
          <a:bodyPr>
            <a:normAutofit/>
          </a:bodyPr>
          <a:lstStyle/>
          <a:p>
            <a:r>
              <a:rPr lang="en-IN" b="1" dirty="0">
                <a:solidFill>
                  <a:srgbClr val="FF0000"/>
                </a:solidFill>
              </a:rPr>
              <a:t>Case Study 5: Image Caption Generator</a:t>
            </a:r>
          </a:p>
        </p:txBody>
      </p:sp>
      <p:sp>
        <p:nvSpPr>
          <p:cNvPr id="3" name="Content Placeholder 2">
            <a:extLst>
              <a:ext uri="{FF2B5EF4-FFF2-40B4-BE49-F238E27FC236}">
                <a16:creationId xmlns:a16="http://schemas.microsoft.com/office/drawing/2014/main" id="{6C27946D-0F0D-E123-2F03-F3C391A05ED2}"/>
              </a:ext>
            </a:extLst>
          </p:cNvPr>
          <p:cNvSpPr>
            <a:spLocks noGrp="1"/>
          </p:cNvSpPr>
          <p:nvPr>
            <p:ph idx="1"/>
          </p:nvPr>
        </p:nvSpPr>
        <p:spPr>
          <a:xfrm>
            <a:off x="217170" y="948690"/>
            <a:ext cx="11864340" cy="5703570"/>
          </a:xfrm>
        </p:spPr>
        <p:txBody>
          <a:bodyPr>
            <a:normAutofit fontScale="55000" lnSpcReduction="20000"/>
          </a:bodyPr>
          <a:lstStyle/>
          <a:p>
            <a:pPr>
              <a:lnSpc>
                <a:spcPct val="170000"/>
              </a:lnSpc>
            </a:pPr>
            <a:r>
              <a:rPr lang="en-IN" sz="5100" b="1" dirty="0">
                <a:latin typeface="Times New Roman" panose="02020603050405020304" pitchFamily="18" charset="0"/>
                <a:cs typeface="Times New Roman" panose="02020603050405020304" pitchFamily="18" charset="0"/>
              </a:rPr>
              <a:t>Topic : </a:t>
            </a:r>
            <a:r>
              <a:rPr lang="en-IN" sz="5100" dirty="0">
                <a:latin typeface="Times New Roman" panose="02020603050405020304" pitchFamily="18" charset="0"/>
                <a:cs typeface="Times New Roman" panose="02020603050405020304" pitchFamily="18" charset="0"/>
              </a:rPr>
              <a:t>Image + Text Generation</a:t>
            </a:r>
          </a:p>
          <a:p>
            <a:pPr>
              <a:lnSpc>
                <a:spcPct val="170000"/>
              </a:lnSpc>
            </a:pPr>
            <a:r>
              <a:rPr lang="en-IN" sz="5100" b="1" dirty="0">
                <a:latin typeface="Times New Roman" panose="02020603050405020304" pitchFamily="18" charset="0"/>
                <a:cs typeface="Times New Roman" panose="02020603050405020304" pitchFamily="18" charset="0"/>
              </a:rPr>
              <a:t>Problem : </a:t>
            </a:r>
            <a:r>
              <a:rPr lang="en-IN" sz="5100" dirty="0">
                <a:latin typeface="Times New Roman" panose="02020603050405020304" pitchFamily="18" charset="0"/>
                <a:cs typeface="Times New Roman" panose="02020603050405020304" pitchFamily="18" charset="0"/>
              </a:rPr>
              <a:t>Generate captions automatically for uploaded images.</a:t>
            </a:r>
          </a:p>
          <a:p>
            <a:pPr>
              <a:lnSpc>
                <a:spcPct val="170000"/>
              </a:lnSpc>
            </a:pPr>
            <a:r>
              <a:rPr lang="en-IN" sz="5100" b="1" dirty="0">
                <a:latin typeface="Times New Roman" panose="02020603050405020304" pitchFamily="18" charset="0"/>
                <a:cs typeface="Times New Roman" panose="02020603050405020304" pitchFamily="18" charset="0"/>
              </a:rPr>
              <a:t>Example</a:t>
            </a:r>
          </a:p>
          <a:p>
            <a:pPr>
              <a:lnSpc>
                <a:spcPct val="170000"/>
              </a:lnSpc>
            </a:pPr>
            <a:r>
              <a:rPr lang="en-IN" sz="5100" dirty="0">
                <a:latin typeface="Times New Roman" panose="02020603050405020304" pitchFamily="18" charset="0"/>
                <a:cs typeface="Times New Roman" panose="02020603050405020304" pitchFamily="18" charset="0"/>
              </a:rPr>
              <a:t>Input Image</a:t>
            </a:r>
          </a:p>
          <a:p>
            <a:pPr>
              <a:lnSpc>
                <a:spcPct val="170000"/>
              </a:lnSpc>
            </a:pPr>
            <a:r>
              <a:rPr lang="en-IN" sz="5100" dirty="0">
                <a:latin typeface="Times New Roman" panose="02020603050405020304" pitchFamily="18" charset="0"/>
                <a:cs typeface="Times New Roman" panose="02020603050405020304" pitchFamily="18" charset="0"/>
              </a:rPr>
              <a:t>Dog playing with a ball.</a:t>
            </a:r>
          </a:p>
          <a:p>
            <a:pPr>
              <a:lnSpc>
                <a:spcPct val="170000"/>
              </a:lnSpc>
            </a:pPr>
            <a:r>
              <a:rPr lang="en-IN" sz="5100" dirty="0">
                <a:latin typeface="Times New Roman" panose="02020603050405020304" pitchFamily="18" charset="0"/>
                <a:cs typeface="Times New Roman" panose="02020603050405020304" pitchFamily="18" charset="0"/>
              </a:rPr>
              <a:t>Generated Caption</a:t>
            </a:r>
          </a:p>
          <a:p>
            <a:pPr>
              <a:lnSpc>
                <a:spcPct val="170000"/>
              </a:lnSpc>
            </a:pPr>
            <a:r>
              <a:rPr lang="en-IN" sz="5100" dirty="0">
                <a:latin typeface="Times New Roman" panose="02020603050405020304" pitchFamily="18" charset="0"/>
                <a:cs typeface="Times New Roman" panose="02020603050405020304" pitchFamily="18" charset="0"/>
              </a:rPr>
              <a:t>"A brown dog is playing happily with a football."</a:t>
            </a:r>
          </a:p>
          <a:p>
            <a:endParaRPr lang="en-IN" dirty="0"/>
          </a:p>
        </p:txBody>
      </p:sp>
    </p:spTree>
    <p:extLst>
      <p:ext uri="{BB962C8B-B14F-4D97-AF65-F5344CB8AC3E}">
        <p14:creationId xmlns:p14="http://schemas.microsoft.com/office/powerpoint/2010/main" val="418331113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2FB881C-8058-EA86-643D-6DDA6A9F623D}"/>
              </a:ext>
            </a:extLst>
          </p:cNvPr>
          <p:cNvSpPr>
            <a:spLocks noGrp="1"/>
          </p:cNvSpPr>
          <p:nvPr>
            <p:ph idx="1"/>
          </p:nvPr>
        </p:nvSpPr>
        <p:spPr>
          <a:xfrm>
            <a:off x="285750" y="262890"/>
            <a:ext cx="11692890" cy="6423660"/>
          </a:xfrm>
        </p:spPr>
        <p:txBody>
          <a:bodyPr>
            <a:normAutofit/>
          </a:bodyPr>
          <a:lstStyle/>
          <a:p>
            <a:r>
              <a:rPr lang="en-IN" b="1" dirty="0">
                <a:latin typeface="Times New Roman" panose="02020603050405020304" pitchFamily="18" charset="0"/>
                <a:cs typeface="Times New Roman" panose="02020603050405020304" pitchFamily="18" charset="0"/>
              </a:rPr>
              <a:t>Architecture</a:t>
            </a:r>
          </a:p>
          <a:p>
            <a:r>
              <a:rPr lang="en-IN" dirty="0">
                <a:latin typeface="Times New Roman" panose="02020603050405020304" pitchFamily="18" charset="0"/>
                <a:cs typeface="Times New Roman" panose="02020603050405020304" pitchFamily="18" charset="0"/>
              </a:rPr>
              <a:t>CNN → Transformer</a:t>
            </a:r>
          </a:p>
          <a:p>
            <a:r>
              <a:rPr lang="en-IN" dirty="0">
                <a:latin typeface="Times New Roman" panose="02020603050405020304" pitchFamily="18" charset="0"/>
                <a:cs typeface="Times New Roman" panose="02020603050405020304" pitchFamily="18" charset="0"/>
              </a:rPr>
              <a:t>Image</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  │</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CNN Feature Extraction</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  │</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Transformer Decoder</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  │</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Caption</a:t>
            </a:r>
          </a:p>
          <a:p>
            <a:r>
              <a:rPr lang="en-IN" b="1" dirty="0">
                <a:latin typeface="Times New Roman" panose="02020603050405020304" pitchFamily="18" charset="0"/>
                <a:cs typeface="Times New Roman" panose="02020603050405020304" pitchFamily="18" charset="0"/>
              </a:rPr>
              <a:t>Applications</a:t>
            </a:r>
          </a:p>
          <a:p>
            <a:r>
              <a:rPr lang="en-IN" dirty="0">
                <a:latin typeface="Times New Roman" panose="02020603050405020304" pitchFamily="18" charset="0"/>
                <a:cs typeface="Times New Roman" panose="02020603050405020304" pitchFamily="18" charset="0"/>
              </a:rPr>
              <a:t>Google Photos </a:t>
            </a:r>
          </a:p>
          <a:p>
            <a:r>
              <a:rPr lang="en-IN" dirty="0">
                <a:latin typeface="Times New Roman" panose="02020603050405020304" pitchFamily="18" charset="0"/>
                <a:cs typeface="Times New Roman" panose="02020603050405020304" pitchFamily="18" charset="0"/>
              </a:rPr>
              <a:t>Social Media </a:t>
            </a:r>
          </a:p>
          <a:p>
            <a:r>
              <a:rPr lang="en-IN" dirty="0">
                <a:latin typeface="Times New Roman" panose="02020603050405020304" pitchFamily="18" charset="0"/>
                <a:cs typeface="Times New Roman" panose="02020603050405020304" pitchFamily="18" charset="0"/>
              </a:rPr>
              <a:t>Accessibility </a:t>
            </a:r>
          </a:p>
          <a:p>
            <a:endParaRPr lang="en-IN" dirty="0"/>
          </a:p>
        </p:txBody>
      </p:sp>
    </p:spTree>
    <p:extLst>
      <p:ext uri="{BB962C8B-B14F-4D97-AF65-F5344CB8AC3E}">
        <p14:creationId xmlns:p14="http://schemas.microsoft.com/office/powerpoint/2010/main" val="90531297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053F8-49B7-F424-8F9A-BE8DDEF214E0}"/>
              </a:ext>
            </a:extLst>
          </p:cNvPr>
          <p:cNvSpPr>
            <a:spLocks noGrp="1"/>
          </p:cNvSpPr>
          <p:nvPr>
            <p:ph type="title"/>
          </p:nvPr>
        </p:nvSpPr>
        <p:spPr>
          <a:xfrm>
            <a:off x="308610" y="1"/>
            <a:ext cx="11704320" cy="800099"/>
          </a:xfrm>
        </p:spPr>
        <p:txBody>
          <a:bodyPr>
            <a:normAutofit/>
          </a:bodyPr>
          <a:lstStyle/>
          <a:p>
            <a:r>
              <a:rPr lang="en-IN" sz="4000" b="1" dirty="0">
                <a:solidFill>
                  <a:srgbClr val="FF0000"/>
                </a:solidFill>
              </a:rPr>
              <a:t>Case Study 6: Music Generation using Generative AI</a:t>
            </a:r>
          </a:p>
        </p:txBody>
      </p:sp>
      <p:sp>
        <p:nvSpPr>
          <p:cNvPr id="3" name="Content Placeholder 2">
            <a:extLst>
              <a:ext uri="{FF2B5EF4-FFF2-40B4-BE49-F238E27FC236}">
                <a16:creationId xmlns:a16="http://schemas.microsoft.com/office/drawing/2014/main" id="{42EACB3A-BD82-AC1B-3ECA-A80371B94803}"/>
              </a:ext>
            </a:extLst>
          </p:cNvPr>
          <p:cNvSpPr>
            <a:spLocks noGrp="1"/>
          </p:cNvSpPr>
          <p:nvPr>
            <p:ph idx="1"/>
          </p:nvPr>
        </p:nvSpPr>
        <p:spPr>
          <a:xfrm>
            <a:off x="179070" y="800100"/>
            <a:ext cx="11833860" cy="5829300"/>
          </a:xfrm>
        </p:spPr>
        <p:txBody>
          <a:bodyPr>
            <a:normAutofit fontScale="77500" lnSpcReduction="20000"/>
          </a:bodyPr>
          <a:lstStyle/>
          <a:p>
            <a:r>
              <a:rPr lang="en-IN" b="1" dirty="0">
                <a:latin typeface="Times New Roman" panose="02020603050405020304" pitchFamily="18" charset="0"/>
                <a:cs typeface="Times New Roman" panose="02020603050405020304" pitchFamily="18" charset="0"/>
              </a:rPr>
              <a:t>Topic : </a:t>
            </a:r>
            <a:r>
              <a:rPr lang="en-IN" dirty="0">
                <a:latin typeface="Times New Roman" panose="02020603050405020304" pitchFamily="18" charset="0"/>
                <a:cs typeface="Times New Roman" panose="02020603050405020304" pitchFamily="18" charset="0"/>
              </a:rPr>
              <a:t>Audio Generation</a:t>
            </a:r>
          </a:p>
          <a:p>
            <a:r>
              <a:rPr lang="en-IN" b="1" dirty="0">
                <a:latin typeface="Times New Roman" panose="02020603050405020304" pitchFamily="18" charset="0"/>
                <a:cs typeface="Times New Roman" panose="02020603050405020304" pitchFamily="18" charset="0"/>
              </a:rPr>
              <a:t>Problem : </a:t>
            </a:r>
            <a:r>
              <a:rPr lang="en-IN" dirty="0">
                <a:latin typeface="Times New Roman" panose="02020603050405020304" pitchFamily="18" charset="0"/>
                <a:cs typeface="Times New Roman" panose="02020603050405020304" pitchFamily="18" charset="0"/>
              </a:rPr>
              <a:t>Generate background music for games.</a:t>
            </a:r>
          </a:p>
          <a:p>
            <a:r>
              <a:rPr lang="en-IN" b="1" dirty="0">
                <a:latin typeface="Times New Roman" panose="02020603050405020304" pitchFamily="18" charset="0"/>
                <a:cs typeface="Times New Roman" panose="02020603050405020304" pitchFamily="18" charset="0"/>
              </a:rPr>
              <a:t>Dataset</a:t>
            </a:r>
          </a:p>
          <a:p>
            <a:r>
              <a:rPr lang="en-IN" dirty="0">
                <a:latin typeface="Times New Roman" panose="02020603050405020304" pitchFamily="18" charset="0"/>
                <a:cs typeface="Times New Roman" panose="02020603050405020304" pitchFamily="18" charset="0"/>
              </a:rPr>
              <a:t>MIDI Music Files</a:t>
            </a:r>
          </a:p>
          <a:p>
            <a:r>
              <a:rPr lang="en-IN" b="1" dirty="0">
                <a:latin typeface="Times New Roman" panose="02020603050405020304" pitchFamily="18" charset="0"/>
                <a:cs typeface="Times New Roman" panose="02020603050405020304" pitchFamily="18" charset="0"/>
              </a:rPr>
              <a:t>AI Model</a:t>
            </a:r>
          </a:p>
          <a:p>
            <a:r>
              <a:rPr lang="en-IN" dirty="0">
                <a:latin typeface="Times New Roman" panose="02020603050405020304" pitchFamily="18" charset="0"/>
                <a:cs typeface="Times New Roman" panose="02020603050405020304" pitchFamily="18" charset="0"/>
              </a:rPr>
              <a:t>Music Transformer</a:t>
            </a:r>
          </a:p>
          <a:p>
            <a:r>
              <a:rPr lang="en-IN" b="1" dirty="0"/>
              <a:t>Workflow</a:t>
            </a:r>
          </a:p>
          <a:p>
            <a:r>
              <a:rPr lang="en-IN" dirty="0"/>
              <a:t>Music Dataset</a:t>
            </a:r>
            <a:br>
              <a:rPr lang="en-IN" dirty="0"/>
            </a:br>
            <a:r>
              <a:rPr lang="en-IN" dirty="0"/>
              <a:t>      │</a:t>
            </a:r>
            <a:br>
              <a:rPr lang="en-IN" dirty="0"/>
            </a:br>
            <a:r>
              <a:rPr lang="en-IN" dirty="0"/>
              <a:t>      ▼</a:t>
            </a:r>
            <a:br>
              <a:rPr lang="en-IN" dirty="0"/>
            </a:br>
            <a:r>
              <a:rPr lang="en-IN" dirty="0"/>
              <a:t>Transformer</a:t>
            </a:r>
            <a:br>
              <a:rPr lang="en-IN" dirty="0"/>
            </a:br>
            <a:r>
              <a:rPr lang="en-IN" dirty="0"/>
              <a:t>      │</a:t>
            </a:r>
            <a:br>
              <a:rPr lang="en-IN" dirty="0"/>
            </a:br>
            <a:r>
              <a:rPr lang="en-IN" dirty="0"/>
              <a:t>      ▼</a:t>
            </a:r>
            <a:br>
              <a:rPr lang="en-IN" dirty="0"/>
            </a:br>
            <a:r>
              <a:rPr lang="en-IN" dirty="0"/>
              <a:t>New Music</a:t>
            </a:r>
          </a:p>
          <a:p>
            <a:r>
              <a:rPr lang="en-IN" b="1" dirty="0"/>
              <a:t>Applications</a:t>
            </a:r>
          </a:p>
          <a:p>
            <a:r>
              <a:rPr lang="en-IN" dirty="0"/>
              <a:t>Video Games </a:t>
            </a:r>
          </a:p>
          <a:p>
            <a:r>
              <a:rPr lang="en-IN" dirty="0"/>
              <a:t>Movies </a:t>
            </a:r>
          </a:p>
          <a:p>
            <a:r>
              <a:rPr lang="en-IN" dirty="0"/>
              <a:t>Advertisement</a:t>
            </a:r>
          </a:p>
          <a:p>
            <a:endParaRPr lang="en-IN" dirty="0">
              <a:latin typeface="Times New Roman" panose="02020603050405020304" pitchFamily="18" charset="0"/>
              <a:cs typeface="Times New Roman" panose="02020603050405020304" pitchFamily="18" charset="0"/>
            </a:endParaRPr>
          </a:p>
          <a:p>
            <a:endParaRPr lang="en-IN" dirty="0"/>
          </a:p>
        </p:txBody>
      </p:sp>
    </p:spTree>
    <p:extLst>
      <p:ext uri="{BB962C8B-B14F-4D97-AF65-F5344CB8AC3E}">
        <p14:creationId xmlns:p14="http://schemas.microsoft.com/office/powerpoint/2010/main" val="422661519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B0C03-5677-D66E-BE9B-26496D152F8F}"/>
              </a:ext>
            </a:extLst>
          </p:cNvPr>
          <p:cNvSpPr>
            <a:spLocks noGrp="1"/>
          </p:cNvSpPr>
          <p:nvPr>
            <p:ph type="title"/>
          </p:nvPr>
        </p:nvSpPr>
        <p:spPr>
          <a:xfrm>
            <a:off x="308610" y="1"/>
            <a:ext cx="11045190" cy="765809"/>
          </a:xfrm>
        </p:spPr>
        <p:txBody>
          <a:bodyPr/>
          <a:lstStyle/>
          <a:p>
            <a:r>
              <a:rPr lang="en-IN" b="1" dirty="0">
                <a:solidFill>
                  <a:srgbClr val="FF0000"/>
                </a:solidFill>
              </a:rPr>
              <a:t>Case Study 7: Code Generation using LLMs</a:t>
            </a:r>
          </a:p>
        </p:txBody>
      </p:sp>
      <p:sp>
        <p:nvSpPr>
          <p:cNvPr id="3" name="Content Placeholder 2">
            <a:extLst>
              <a:ext uri="{FF2B5EF4-FFF2-40B4-BE49-F238E27FC236}">
                <a16:creationId xmlns:a16="http://schemas.microsoft.com/office/drawing/2014/main" id="{7AC7FCC8-FA89-E47D-9905-A10FAABFBE36}"/>
              </a:ext>
            </a:extLst>
          </p:cNvPr>
          <p:cNvSpPr>
            <a:spLocks noGrp="1"/>
          </p:cNvSpPr>
          <p:nvPr>
            <p:ph idx="1"/>
          </p:nvPr>
        </p:nvSpPr>
        <p:spPr>
          <a:xfrm>
            <a:off x="308610" y="765810"/>
            <a:ext cx="11574780" cy="5886450"/>
          </a:xfrm>
        </p:spPr>
        <p:txBody>
          <a:bodyPr>
            <a:normAutofit/>
          </a:bodyPr>
          <a:lstStyle/>
          <a:p>
            <a:r>
              <a:rPr lang="en-IN" sz="2400" b="1" dirty="0">
                <a:latin typeface="Times New Roman" panose="02020603050405020304" pitchFamily="18" charset="0"/>
                <a:cs typeface="Times New Roman" panose="02020603050405020304" pitchFamily="18" charset="0"/>
              </a:rPr>
              <a:t>Topic : </a:t>
            </a:r>
            <a:r>
              <a:rPr lang="en-IN" sz="2400" dirty="0">
                <a:latin typeface="Times New Roman" panose="02020603050405020304" pitchFamily="18" charset="0"/>
                <a:cs typeface="Times New Roman" panose="02020603050405020304" pitchFamily="18" charset="0"/>
              </a:rPr>
              <a:t>Pretrained Transformers</a:t>
            </a:r>
          </a:p>
          <a:p>
            <a:r>
              <a:rPr lang="en-IN" sz="2400" b="1" dirty="0">
                <a:latin typeface="Times New Roman" panose="02020603050405020304" pitchFamily="18" charset="0"/>
                <a:cs typeface="Times New Roman" panose="02020603050405020304" pitchFamily="18" charset="0"/>
              </a:rPr>
              <a:t>Problem : </a:t>
            </a:r>
            <a:r>
              <a:rPr lang="en-IN" sz="2400" dirty="0">
                <a:latin typeface="Times New Roman" panose="02020603050405020304" pitchFamily="18" charset="0"/>
                <a:cs typeface="Times New Roman" panose="02020603050405020304" pitchFamily="18" charset="0"/>
              </a:rPr>
              <a:t>Generate Python code from natural language.</a:t>
            </a:r>
          </a:p>
          <a:p>
            <a:r>
              <a:rPr lang="en-IN" sz="2400" b="1" dirty="0">
                <a:latin typeface="Times New Roman" panose="02020603050405020304" pitchFamily="18" charset="0"/>
                <a:cs typeface="Times New Roman" panose="02020603050405020304" pitchFamily="18" charset="0"/>
              </a:rPr>
              <a:t>Input</a:t>
            </a:r>
          </a:p>
          <a:p>
            <a:r>
              <a:rPr lang="en-IN" sz="2400" dirty="0">
                <a:latin typeface="Times New Roman" panose="02020603050405020304" pitchFamily="18" charset="0"/>
                <a:cs typeface="Times New Roman" panose="02020603050405020304" pitchFamily="18" charset="0"/>
              </a:rPr>
              <a:t>Write Python code to sort a list.</a:t>
            </a:r>
          </a:p>
          <a:p>
            <a:r>
              <a:rPr lang="en-IN" sz="2400" b="1" dirty="0">
                <a:latin typeface="Times New Roman" panose="02020603050405020304" pitchFamily="18" charset="0"/>
                <a:cs typeface="Times New Roman" panose="02020603050405020304" pitchFamily="18" charset="0"/>
              </a:rPr>
              <a:t>Output</a:t>
            </a:r>
          </a:p>
          <a:p>
            <a:r>
              <a:rPr lang="en-IN" sz="2400" dirty="0">
                <a:latin typeface="Times New Roman" panose="02020603050405020304" pitchFamily="18" charset="0"/>
                <a:cs typeface="Times New Roman" panose="02020603050405020304" pitchFamily="18" charset="0"/>
              </a:rPr>
              <a:t>numbers=[5,3,7,2]</a:t>
            </a:r>
            <a:br>
              <a:rPr lang="en-IN" sz="2400" dirty="0">
                <a:latin typeface="Times New Roman" panose="02020603050405020304" pitchFamily="18" charset="0"/>
                <a:cs typeface="Times New Roman" panose="02020603050405020304" pitchFamily="18" charset="0"/>
              </a:rPr>
            </a:br>
            <a:br>
              <a:rPr lang="en-IN" sz="2400" dirty="0">
                <a:latin typeface="Times New Roman" panose="02020603050405020304" pitchFamily="18" charset="0"/>
                <a:cs typeface="Times New Roman" panose="02020603050405020304" pitchFamily="18" charset="0"/>
              </a:rPr>
            </a:br>
            <a:r>
              <a:rPr lang="en-IN" sz="2400" dirty="0" err="1">
                <a:latin typeface="Times New Roman" panose="02020603050405020304" pitchFamily="18" charset="0"/>
                <a:cs typeface="Times New Roman" panose="02020603050405020304" pitchFamily="18" charset="0"/>
              </a:rPr>
              <a:t>numbers.sort</a:t>
            </a:r>
            <a:r>
              <a:rPr lang="en-IN" sz="2400" dirty="0">
                <a:latin typeface="Times New Roman" panose="02020603050405020304" pitchFamily="18" charset="0"/>
                <a:cs typeface="Times New Roman" panose="02020603050405020304" pitchFamily="18" charset="0"/>
              </a:rPr>
              <a:t>()</a:t>
            </a:r>
            <a:br>
              <a:rPr lang="en-IN" sz="2400" dirty="0">
                <a:latin typeface="Times New Roman" panose="02020603050405020304" pitchFamily="18" charset="0"/>
                <a:cs typeface="Times New Roman" panose="02020603050405020304" pitchFamily="18" charset="0"/>
              </a:rPr>
            </a:br>
            <a:br>
              <a:rPr lang="en-IN" sz="2400" dirty="0">
                <a:latin typeface="Times New Roman" panose="02020603050405020304" pitchFamily="18" charset="0"/>
                <a:cs typeface="Times New Roman" panose="02020603050405020304" pitchFamily="18" charset="0"/>
              </a:rPr>
            </a:br>
            <a:r>
              <a:rPr lang="en-IN" sz="2400" dirty="0">
                <a:latin typeface="Times New Roman" panose="02020603050405020304" pitchFamily="18" charset="0"/>
                <a:cs typeface="Times New Roman" panose="02020603050405020304" pitchFamily="18" charset="0"/>
              </a:rPr>
              <a:t>print(numbers)</a:t>
            </a:r>
          </a:p>
          <a:p>
            <a:r>
              <a:rPr lang="en-IN" sz="2400" b="1" dirty="0">
                <a:latin typeface="Times New Roman" panose="02020603050405020304" pitchFamily="18" charset="0"/>
                <a:cs typeface="Times New Roman" panose="02020603050405020304" pitchFamily="18" charset="0"/>
              </a:rPr>
              <a:t>Applications</a:t>
            </a:r>
          </a:p>
          <a:p>
            <a:r>
              <a:rPr lang="en-IN" sz="2400" dirty="0">
                <a:latin typeface="Times New Roman" panose="02020603050405020304" pitchFamily="18" charset="0"/>
                <a:cs typeface="Times New Roman" panose="02020603050405020304" pitchFamily="18" charset="0"/>
              </a:rPr>
              <a:t>GitHub Copilot-like assistants </a:t>
            </a:r>
          </a:p>
          <a:p>
            <a:r>
              <a:rPr lang="en-IN" sz="2400" dirty="0">
                <a:latin typeface="Times New Roman" panose="02020603050405020304" pitchFamily="18" charset="0"/>
                <a:cs typeface="Times New Roman" panose="02020603050405020304" pitchFamily="18" charset="0"/>
              </a:rPr>
              <a:t>Software Engineering </a:t>
            </a:r>
          </a:p>
          <a:p>
            <a:r>
              <a:rPr lang="en-IN" sz="2400" dirty="0">
                <a:latin typeface="Times New Roman" panose="02020603050405020304" pitchFamily="18" charset="0"/>
                <a:cs typeface="Times New Roman" panose="02020603050405020304" pitchFamily="18" charset="0"/>
              </a:rPr>
              <a:t>Education</a:t>
            </a:r>
          </a:p>
          <a:p>
            <a:endParaRPr lang="en-IN" dirty="0"/>
          </a:p>
        </p:txBody>
      </p:sp>
    </p:spTree>
    <p:extLst>
      <p:ext uri="{BB962C8B-B14F-4D97-AF65-F5344CB8AC3E}">
        <p14:creationId xmlns:p14="http://schemas.microsoft.com/office/powerpoint/2010/main" val="267372636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CD7D4F-7412-91EE-09CC-E368B5914059}"/>
              </a:ext>
            </a:extLst>
          </p:cNvPr>
          <p:cNvSpPr>
            <a:spLocks noGrp="1"/>
          </p:cNvSpPr>
          <p:nvPr>
            <p:ph type="title"/>
          </p:nvPr>
        </p:nvSpPr>
        <p:spPr>
          <a:xfrm>
            <a:off x="502920" y="125731"/>
            <a:ext cx="10850880" cy="834389"/>
          </a:xfrm>
        </p:spPr>
        <p:txBody>
          <a:bodyPr/>
          <a:lstStyle/>
          <a:p>
            <a:r>
              <a:rPr lang="en-IN" dirty="0">
                <a:solidFill>
                  <a:srgbClr val="FF0000"/>
                </a:solidFill>
              </a:rPr>
              <a:t>Case Study 8: Fake Face Generation</a:t>
            </a:r>
          </a:p>
        </p:txBody>
      </p:sp>
      <p:sp>
        <p:nvSpPr>
          <p:cNvPr id="3" name="Content Placeholder 2">
            <a:extLst>
              <a:ext uri="{FF2B5EF4-FFF2-40B4-BE49-F238E27FC236}">
                <a16:creationId xmlns:a16="http://schemas.microsoft.com/office/drawing/2014/main" id="{81A893CA-388C-18CC-F88B-894A80AEB09E}"/>
              </a:ext>
            </a:extLst>
          </p:cNvPr>
          <p:cNvSpPr>
            <a:spLocks noGrp="1"/>
          </p:cNvSpPr>
          <p:nvPr>
            <p:ph idx="1"/>
          </p:nvPr>
        </p:nvSpPr>
        <p:spPr>
          <a:xfrm>
            <a:off x="308610" y="960120"/>
            <a:ext cx="11704320" cy="5634990"/>
          </a:xfrm>
        </p:spPr>
        <p:txBody>
          <a:bodyPr>
            <a:normAutofit fontScale="92500" lnSpcReduction="10000"/>
          </a:bodyPr>
          <a:lstStyle/>
          <a:p>
            <a:r>
              <a:rPr lang="en-IN" sz="2600" b="1" dirty="0">
                <a:latin typeface="Times New Roman" panose="02020603050405020304" pitchFamily="18" charset="0"/>
                <a:cs typeface="Times New Roman" panose="02020603050405020304" pitchFamily="18" charset="0"/>
              </a:rPr>
              <a:t>Topic : </a:t>
            </a:r>
            <a:r>
              <a:rPr lang="en-IN" sz="2600" dirty="0">
                <a:latin typeface="Times New Roman" panose="02020603050405020304" pitchFamily="18" charset="0"/>
                <a:cs typeface="Times New Roman" panose="02020603050405020304" pitchFamily="18" charset="0"/>
              </a:rPr>
              <a:t>GANs</a:t>
            </a:r>
          </a:p>
          <a:p>
            <a:r>
              <a:rPr lang="en-IN" sz="2600" b="1" dirty="0">
                <a:latin typeface="Times New Roman" panose="02020603050405020304" pitchFamily="18" charset="0"/>
                <a:cs typeface="Times New Roman" panose="02020603050405020304" pitchFamily="18" charset="0"/>
              </a:rPr>
              <a:t>Problem : </a:t>
            </a:r>
            <a:r>
              <a:rPr lang="en-IN" sz="2600" dirty="0">
                <a:latin typeface="Times New Roman" panose="02020603050405020304" pitchFamily="18" charset="0"/>
                <a:cs typeface="Times New Roman" panose="02020603050405020304" pitchFamily="18" charset="0"/>
              </a:rPr>
              <a:t>Need profile images without using real people's photos.</a:t>
            </a:r>
          </a:p>
          <a:p>
            <a:r>
              <a:rPr lang="en-IN" sz="2600" b="1" dirty="0">
                <a:latin typeface="Times New Roman" panose="02020603050405020304" pitchFamily="18" charset="0"/>
                <a:cs typeface="Times New Roman" panose="02020603050405020304" pitchFamily="18" charset="0"/>
              </a:rPr>
              <a:t>Solution</a:t>
            </a:r>
          </a:p>
          <a:p>
            <a:r>
              <a:rPr lang="en-IN" sz="2600" dirty="0">
                <a:latin typeface="Times New Roman" panose="02020603050405020304" pitchFamily="18" charset="0"/>
                <a:cs typeface="Times New Roman" panose="02020603050405020304" pitchFamily="18" charset="0"/>
              </a:rPr>
              <a:t>Train StyleGAN.</a:t>
            </a:r>
          </a:p>
          <a:p>
            <a:r>
              <a:rPr lang="en-IN" sz="2600" b="1" dirty="0">
                <a:latin typeface="Times New Roman" panose="02020603050405020304" pitchFamily="18" charset="0"/>
                <a:cs typeface="Times New Roman" panose="02020603050405020304" pitchFamily="18" charset="0"/>
              </a:rPr>
              <a:t>Applications</a:t>
            </a:r>
          </a:p>
          <a:p>
            <a:r>
              <a:rPr lang="en-IN" sz="2600" dirty="0">
                <a:latin typeface="Times New Roman" panose="02020603050405020304" pitchFamily="18" charset="0"/>
                <a:cs typeface="Times New Roman" panose="02020603050405020304" pitchFamily="18" charset="0"/>
              </a:rPr>
              <a:t>Game Characters </a:t>
            </a:r>
          </a:p>
          <a:p>
            <a:r>
              <a:rPr lang="en-IN" sz="2600" dirty="0">
                <a:latin typeface="Times New Roman" panose="02020603050405020304" pitchFamily="18" charset="0"/>
                <a:cs typeface="Times New Roman" panose="02020603050405020304" pitchFamily="18" charset="0"/>
              </a:rPr>
              <a:t>Movie Animation </a:t>
            </a:r>
          </a:p>
          <a:p>
            <a:r>
              <a:rPr lang="en-IN" sz="2600" dirty="0">
                <a:latin typeface="Times New Roman" panose="02020603050405020304" pitchFamily="18" charset="0"/>
                <a:cs typeface="Times New Roman" panose="02020603050405020304" pitchFamily="18" charset="0"/>
              </a:rPr>
              <a:t>Privacy Protection </a:t>
            </a:r>
          </a:p>
          <a:p>
            <a:r>
              <a:rPr lang="en-IN" sz="2600" b="1" dirty="0">
                <a:latin typeface="Times New Roman" panose="02020603050405020304" pitchFamily="18" charset="0"/>
                <a:cs typeface="Times New Roman" panose="02020603050405020304" pitchFamily="18" charset="0"/>
              </a:rPr>
              <a:t>Discussion</a:t>
            </a:r>
          </a:p>
          <a:p>
            <a:r>
              <a:rPr lang="en-IN" sz="2600" dirty="0">
                <a:latin typeface="Times New Roman" panose="02020603050405020304" pitchFamily="18" charset="0"/>
                <a:cs typeface="Times New Roman" panose="02020603050405020304" pitchFamily="18" charset="0"/>
              </a:rPr>
              <a:t>Ethical issues</a:t>
            </a:r>
          </a:p>
          <a:p>
            <a:r>
              <a:rPr lang="en-IN" sz="2600" dirty="0">
                <a:latin typeface="Times New Roman" panose="02020603050405020304" pitchFamily="18" charset="0"/>
                <a:cs typeface="Times New Roman" panose="02020603050405020304" pitchFamily="18" charset="0"/>
              </a:rPr>
              <a:t>Deepfakes </a:t>
            </a:r>
          </a:p>
          <a:p>
            <a:r>
              <a:rPr lang="en-IN" sz="2600" dirty="0">
                <a:latin typeface="Times New Roman" panose="02020603050405020304" pitchFamily="18" charset="0"/>
                <a:cs typeface="Times New Roman" panose="02020603050405020304" pitchFamily="18" charset="0"/>
              </a:rPr>
              <a:t>Identity misuse </a:t>
            </a:r>
          </a:p>
          <a:p>
            <a:r>
              <a:rPr lang="en-IN" sz="2600" dirty="0">
                <a:latin typeface="Times New Roman" panose="02020603050405020304" pitchFamily="18" charset="0"/>
                <a:cs typeface="Times New Roman" panose="02020603050405020304" pitchFamily="18" charset="0"/>
              </a:rPr>
              <a:t>Fake social media accounts</a:t>
            </a:r>
          </a:p>
          <a:p>
            <a:endParaRPr lang="en-IN" dirty="0"/>
          </a:p>
        </p:txBody>
      </p:sp>
    </p:spTree>
    <p:extLst>
      <p:ext uri="{BB962C8B-B14F-4D97-AF65-F5344CB8AC3E}">
        <p14:creationId xmlns:p14="http://schemas.microsoft.com/office/powerpoint/2010/main" val="265121234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B328E-8A67-8D25-98A3-26E693713196}"/>
              </a:ext>
            </a:extLst>
          </p:cNvPr>
          <p:cNvSpPr>
            <a:spLocks noGrp="1"/>
          </p:cNvSpPr>
          <p:nvPr>
            <p:ph type="title"/>
          </p:nvPr>
        </p:nvSpPr>
        <p:spPr>
          <a:xfrm>
            <a:off x="217170" y="1"/>
            <a:ext cx="11136630" cy="1120140"/>
          </a:xfrm>
        </p:spPr>
        <p:txBody>
          <a:bodyPr/>
          <a:lstStyle/>
          <a:p>
            <a:r>
              <a:rPr lang="en-IN" b="1" dirty="0">
                <a:solidFill>
                  <a:srgbClr val="FF0000"/>
                </a:solidFill>
              </a:rPr>
              <a:t>Case Study 9: Handwritten Digit Generation</a:t>
            </a:r>
          </a:p>
        </p:txBody>
      </p:sp>
      <p:sp>
        <p:nvSpPr>
          <p:cNvPr id="3" name="Content Placeholder 2">
            <a:extLst>
              <a:ext uri="{FF2B5EF4-FFF2-40B4-BE49-F238E27FC236}">
                <a16:creationId xmlns:a16="http://schemas.microsoft.com/office/drawing/2014/main" id="{6509E8F8-0A78-9143-1BC3-A435A6E683F9}"/>
              </a:ext>
            </a:extLst>
          </p:cNvPr>
          <p:cNvSpPr>
            <a:spLocks noGrp="1"/>
          </p:cNvSpPr>
          <p:nvPr>
            <p:ph idx="1"/>
          </p:nvPr>
        </p:nvSpPr>
        <p:spPr>
          <a:xfrm>
            <a:off x="377190" y="994410"/>
            <a:ext cx="11597640" cy="5566410"/>
          </a:xfrm>
        </p:spPr>
        <p:txBody>
          <a:bodyPr>
            <a:normAutofit fontScale="70000" lnSpcReduction="20000"/>
          </a:bodyPr>
          <a:lstStyle/>
          <a:p>
            <a:r>
              <a:rPr lang="en-IN" sz="3100" b="1" dirty="0">
                <a:latin typeface="Times New Roman" panose="02020603050405020304" pitchFamily="18" charset="0"/>
                <a:cs typeface="Times New Roman" panose="02020603050405020304" pitchFamily="18" charset="0"/>
              </a:rPr>
              <a:t>Topic : </a:t>
            </a:r>
            <a:r>
              <a:rPr lang="en-IN" sz="3100" dirty="0">
                <a:latin typeface="Times New Roman" panose="02020603050405020304" pitchFamily="18" charset="0"/>
                <a:cs typeface="Times New Roman" panose="02020603050405020304" pitchFamily="18" charset="0"/>
              </a:rPr>
              <a:t>VAE</a:t>
            </a:r>
          </a:p>
          <a:p>
            <a:r>
              <a:rPr lang="en-IN" sz="3100" b="1" dirty="0">
                <a:latin typeface="Times New Roman" panose="02020603050405020304" pitchFamily="18" charset="0"/>
                <a:cs typeface="Times New Roman" panose="02020603050405020304" pitchFamily="18" charset="0"/>
              </a:rPr>
              <a:t>Problem : </a:t>
            </a:r>
            <a:r>
              <a:rPr lang="en-IN" sz="3100" dirty="0">
                <a:latin typeface="Times New Roman" panose="02020603050405020304" pitchFamily="18" charset="0"/>
                <a:cs typeface="Times New Roman" panose="02020603050405020304" pitchFamily="18" charset="0"/>
              </a:rPr>
              <a:t>Generate handwritten digits for OCR training.</a:t>
            </a:r>
          </a:p>
          <a:p>
            <a:r>
              <a:rPr lang="en-IN" sz="3100" b="1" dirty="0">
                <a:latin typeface="Times New Roman" panose="02020603050405020304" pitchFamily="18" charset="0"/>
                <a:cs typeface="Times New Roman" panose="02020603050405020304" pitchFamily="18" charset="0"/>
              </a:rPr>
              <a:t>Dataset</a:t>
            </a:r>
          </a:p>
          <a:p>
            <a:r>
              <a:rPr lang="en-IN" sz="3100" dirty="0">
                <a:latin typeface="Times New Roman" panose="02020603050405020304" pitchFamily="18" charset="0"/>
                <a:cs typeface="Times New Roman" panose="02020603050405020304" pitchFamily="18" charset="0"/>
              </a:rPr>
              <a:t>MNIST</a:t>
            </a:r>
          </a:p>
          <a:p>
            <a:r>
              <a:rPr lang="en-IN" sz="3100" b="1" dirty="0">
                <a:latin typeface="Times New Roman" panose="02020603050405020304" pitchFamily="18" charset="0"/>
                <a:cs typeface="Times New Roman" panose="02020603050405020304" pitchFamily="18" charset="0"/>
              </a:rPr>
              <a:t>Architecture</a:t>
            </a:r>
          </a:p>
          <a:p>
            <a:r>
              <a:rPr lang="en-IN" sz="3100" dirty="0">
                <a:latin typeface="Times New Roman" panose="02020603050405020304" pitchFamily="18" charset="0"/>
                <a:cs typeface="Times New Roman" panose="02020603050405020304" pitchFamily="18" charset="0"/>
              </a:rPr>
              <a:t>Image</a:t>
            </a:r>
            <a:br>
              <a:rPr lang="en-IN" sz="3100" dirty="0">
                <a:latin typeface="Times New Roman" panose="02020603050405020304" pitchFamily="18" charset="0"/>
                <a:cs typeface="Times New Roman" panose="02020603050405020304" pitchFamily="18" charset="0"/>
              </a:rPr>
            </a:br>
            <a:r>
              <a:rPr lang="en-IN" sz="3100" dirty="0">
                <a:latin typeface="Times New Roman" panose="02020603050405020304" pitchFamily="18" charset="0"/>
                <a:cs typeface="Times New Roman" panose="02020603050405020304" pitchFamily="18" charset="0"/>
              </a:rPr>
              <a:t>   │</a:t>
            </a:r>
            <a:br>
              <a:rPr lang="en-IN" sz="3100" dirty="0">
                <a:latin typeface="Times New Roman" panose="02020603050405020304" pitchFamily="18" charset="0"/>
                <a:cs typeface="Times New Roman" panose="02020603050405020304" pitchFamily="18" charset="0"/>
              </a:rPr>
            </a:br>
            <a:r>
              <a:rPr lang="en-IN" sz="3100" dirty="0">
                <a:latin typeface="Times New Roman" panose="02020603050405020304" pitchFamily="18" charset="0"/>
                <a:cs typeface="Times New Roman" panose="02020603050405020304" pitchFamily="18" charset="0"/>
              </a:rPr>
              <a:t>Encoder</a:t>
            </a:r>
            <a:br>
              <a:rPr lang="en-IN" sz="3100" dirty="0">
                <a:latin typeface="Times New Roman" panose="02020603050405020304" pitchFamily="18" charset="0"/>
                <a:cs typeface="Times New Roman" panose="02020603050405020304" pitchFamily="18" charset="0"/>
              </a:rPr>
            </a:br>
            <a:r>
              <a:rPr lang="en-IN" sz="3100" dirty="0">
                <a:latin typeface="Times New Roman" panose="02020603050405020304" pitchFamily="18" charset="0"/>
                <a:cs typeface="Times New Roman" panose="02020603050405020304" pitchFamily="18" charset="0"/>
              </a:rPr>
              <a:t>   │</a:t>
            </a:r>
            <a:br>
              <a:rPr lang="en-IN" sz="3100" dirty="0">
                <a:latin typeface="Times New Roman" panose="02020603050405020304" pitchFamily="18" charset="0"/>
                <a:cs typeface="Times New Roman" panose="02020603050405020304" pitchFamily="18" charset="0"/>
              </a:rPr>
            </a:br>
            <a:r>
              <a:rPr lang="en-IN" sz="3100" dirty="0">
                <a:latin typeface="Times New Roman" panose="02020603050405020304" pitchFamily="18" charset="0"/>
                <a:cs typeface="Times New Roman" panose="02020603050405020304" pitchFamily="18" charset="0"/>
              </a:rPr>
              <a:t>Latent Vector</a:t>
            </a:r>
            <a:br>
              <a:rPr lang="en-IN" sz="3100" dirty="0">
                <a:latin typeface="Times New Roman" panose="02020603050405020304" pitchFamily="18" charset="0"/>
                <a:cs typeface="Times New Roman" panose="02020603050405020304" pitchFamily="18" charset="0"/>
              </a:rPr>
            </a:br>
            <a:r>
              <a:rPr lang="en-IN" sz="3100" dirty="0">
                <a:latin typeface="Times New Roman" panose="02020603050405020304" pitchFamily="18" charset="0"/>
                <a:cs typeface="Times New Roman" panose="02020603050405020304" pitchFamily="18" charset="0"/>
              </a:rPr>
              <a:t>   │</a:t>
            </a:r>
            <a:br>
              <a:rPr lang="en-IN" sz="3100" dirty="0">
                <a:latin typeface="Times New Roman" panose="02020603050405020304" pitchFamily="18" charset="0"/>
                <a:cs typeface="Times New Roman" panose="02020603050405020304" pitchFamily="18" charset="0"/>
              </a:rPr>
            </a:br>
            <a:r>
              <a:rPr lang="en-IN" sz="3100" dirty="0">
                <a:latin typeface="Times New Roman" panose="02020603050405020304" pitchFamily="18" charset="0"/>
                <a:cs typeface="Times New Roman" panose="02020603050405020304" pitchFamily="18" charset="0"/>
              </a:rPr>
              <a:t>Decoder</a:t>
            </a:r>
            <a:br>
              <a:rPr lang="en-IN" sz="3100" dirty="0">
                <a:latin typeface="Times New Roman" panose="02020603050405020304" pitchFamily="18" charset="0"/>
                <a:cs typeface="Times New Roman" panose="02020603050405020304" pitchFamily="18" charset="0"/>
              </a:rPr>
            </a:br>
            <a:r>
              <a:rPr lang="en-IN" sz="3100" dirty="0">
                <a:latin typeface="Times New Roman" panose="02020603050405020304" pitchFamily="18" charset="0"/>
                <a:cs typeface="Times New Roman" panose="02020603050405020304" pitchFamily="18" charset="0"/>
              </a:rPr>
              <a:t>   │</a:t>
            </a:r>
            <a:br>
              <a:rPr lang="en-IN" sz="3100" dirty="0">
                <a:latin typeface="Times New Roman" panose="02020603050405020304" pitchFamily="18" charset="0"/>
                <a:cs typeface="Times New Roman" panose="02020603050405020304" pitchFamily="18" charset="0"/>
              </a:rPr>
            </a:br>
            <a:r>
              <a:rPr lang="en-IN" sz="3100" dirty="0">
                <a:latin typeface="Times New Roman" panose="02020603050405020304" pitchFamily="18" charset="0"/>
                <a:cs typeface="Times New Roman" panose="02020603050405020304" pitchFamily="18" charset="0"/>
              </a:rPr>
              <a:t>Generated Digit</a:t>
            </a:r>
          </a:p>
          <a:p>
            <a:r>
              <a:rPr lang="en-IN" sz="3100" b="1" dirty="0">
                <a:latin typeface="Times New Roman" panose="02020603050405020304" pitchFamily="18" charset="0"/>
                <a:cs typeface="Times New Roman" panose="02020603050405020304" pitchFamily="18" charset="0"/>
              </a:rPr>
              <a:t>Applications</a:t>
            </a:r>
          </a:p>
          <a:p>
            <a:r>
              <a:rPr lang="en-IN" sz="3100" dirty="0">
                <a:latin typeface="Times New Roman" panose="02020603050405020304" pitchFamily="18" charset="0"/>
                <a:cs typeface="Times New Roman" panose="02020603050405020304" pitchFamily="18" charset="0"/>
              </a:rPr>
              <a:t>OCR </a:t>
            </a:r>
          </a:p>
          <a:p>
            <a:r>
              <a:rPr lang="en-IN" sz="3100" dirty="0">
                <a:latin typeface="Times New Roman" panose="02020603050405020304" pitchFamily="18" charset="0"/>
                <a:cs typeface="Times New Roman" panose="02020603050405020304" pitchFamily="18" charset="0"/>
              </a:rPr>
              <a:t>Postal Automation </a:t>
            </a:r>
          </a:p>
          <a:p>
            <a:r>
              <a:rPr lang="en-IN" sz="3100" dirty="0">
                <a:latin typeface="Times New Roman" panose="02020603050405020304" pitchFamily="18" charset="0"/>
                <a:cs typeface="Times New Roman" panose="02020603050405020304" pitchFamily="18" charset="0"/>
              </a:rPr>
              <a:t>Bank Cheque Processing</a:t>
            </a:r>
          </a:p>
          <a:p>
            <a:endParaRPr lang="en-IN" dirty="0"/>
          </a:p>
        </p:txBody>
      </p:sp>
    </p:spTree>
    <p:extLst>
      <p:ext uri="{BB962C8B-B14F-4D97-AF65-F5344CB8AC3E}">
        <p14:creationId xmlns:p14="http://schemas.microsoft.com/office/powerpoint/2010/main" val="195949120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74394-2858-8D0C-6971-D921DCD840D9}"/>
              </a:ext>
            </a:extLst>
          </p:cNvPr>
          <p:cNvSpPr>
            <a:spLocks noGrp="1"/>
          </p:cNvSpPr>
          <p:nvPr>
            <p:ph type="title"/>
          </p:nvPr>
        </p:nvSpPr>
        <p:spPr>
          <a:xfrm>
            <a:off x="838200" y="365125"/>
            <a:ext cx="10515600" cy="686435"/>
          </a:xfrm>
        </p:spPr>
        <p:txBody>
          <a:bodyPr>
            <a:normAutofit fontScale="90000"/>
          </a:bodyPr>
          <a:lstStyle/>
          <a:p>
            <a:r>
              <a:rPr lang="en-IN" b="1" dirty="0">
                <a:solidFill>
                  <a:srgbClr val="FF0000"/>
                </a:solidFill>
              </a:rPr>
              <a:t>Case Study 10: AI Story Generator</a:t>
            </a:r>
          </a:p>
        </p:txBody>
      </p:sp>
      <p:sp>
        <p:nvSpPr>
          <p:cNvPr id="3" name="Content Placeholder 2">
            <a:extLst>
              <a:ext uri="{FF2B5EF4-FFF2-40B4-BE49-F238E27FC236}">
                <a16:creationId xmlns:a16="http://schemas.microsoft.com/office/drawing/2014/main" id="{9D0B19E0-AE60-7237-4946-419CB2D16B6A}"/>
              </a:ext>
            </a:extLst>
          </p:cNvPr>
          <p:cNvSpPr>
            <a:spLocks noGrp="1"/>
          </p:cNvSpPr>
          <p:nvPr>
            <p:ph idx="1"/>
          </p:nvPr>
        </p:nvSpPr>
        <p:spPr>
          <a:xfrm>
            <a:off x="262890" y="1165860"/>
            <a:ext cx="11681460" cy="5600700"/>
          </a:xfrm>
        </p:spPr>
        <p:txBody>
          <a:bodyPr>
            <a:normAutofit fontScale="92500" lnSpcReduction="10000"/>
          </a:bodyPr>
          <a:lstStyle/>
          <a:p>
            <a:r>
              <a:rPr lang="en-IN" b="1" dirty="0">
                <a:latin typeface="Times New Roman" panose="02020603050405020304" pitchFamily="18" charset="0"/>
                <a:cs typeface="Times New Roman" panose="02020603050405020304" pitchFamily="18" charset="0"/>
              </a:rPr>
              <a:t>Topic : </a:t>
            </a:r>
            <a:r>
              <a:rPr lang="en-IN" dirty="0">
                <a:latin typeface="Times New Roman" panose="02020603050405020304" pitchFamily="18" charset="0"/>
                <a:cs typeface="Times New Roman" panose="02020603050405020304" pitchFamily="18" charset="0"/>
              </a:rPr>
              <a:t>Text Generation</a:t>
            </a:r>
          </a:p>
          <a:p>
            <a:r>
              <a:rPr lang="en-IN" b="1" dirty="0">
                <a:latin typeface="Times New Roman" panose="02020603050405020304" pitchFamily="18" charset="0"/>
                <a:cs typeface="Times New Roman" panose="02020603050405020304" pitchFamily="18" charset="0"/>
              </a:rPr>
              <a:t>Problem : </a:t>
            </a:r>
            <a:r>
              <a:rPr lang="en-IN" dirty="0">
                <a:latin typeface="Times New Roman" panose="02020603050405020304" pitchFamily="18" charset="0"/>
                <a:cs typeface="Times New Roman" panose="02020603050405020304" pitchFamily="18" charset="0"/>
              </a:rPr>
              <a:t>Automatically generate children's stories.</a:t>
            </a:r>
          </a:p>
          <a:p>
            <a:r>
              <a:rPr lang="en-IN" b="1" dirty="0">
                <a:latin typeface="Times New Roman" panose="02020603050405020304" pitchFamily="18" charset="0"/>
                <a:cs typeface="Times New Roman" panose="02020603050405020304" pitchFamily="18" charset="0"/>
              </a:rPr>
              <a:t>Input</a:t>
            </a:r>
          </a:p>
          <a:p>
            <a:r>
              <a:rPr lang="en-IN" dirty="0">
                <a:latin typeface="Times New Roman" panose="02020603050405020304" pitchFamily="18" charset="0"/>
                <a:cs typeface="Times New Roman" panose="02020603050405020304" pitchFamily="18" charset="0"/>
              </a:rPr>
              <a:t>Hero:</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Rabbit</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Theme:</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Friendship</a:t>
            </a:r>
          </a:p>
          <a:p>
            <a:r>
              <a:rPr lang="en-IN" b="1" dirty="0">
                <a:latin typeface="Times New Roman" panose="02020603050405020304" pitchFamily="18" charset="0"/>
                <a:cs typeface="Times New Roman" panose="02020603050405020304" pitchFamily="18" charset="0"/>
              </a:rPr>
              <a:t>Output</a:t>
            </a:r>
          </a:p>
          <a:p>
            <a:r>
              <a:rPr lang="en-IN" dirty="0">
                <a:latin typeface="Times New Roman" panose="02020603050405020304" pitchFamily="18" charset="0"/>
                <a:cs typeface="Times New Roman" panose="02020603050405020304" pitchFamily="18" charset="0"/>
              </a:rPr>
              <a:t>An original story about a rabbit helping its friends.</a:t>
            </a:r>
          </a:p>
          <a:p>
            <a:r>
              <a:rPr lang="en-IN" b="1" dirty="0">
                <a:latin typeface="Times New Roman" panose="02020603050405020304" pitchFamily="18" charset="0"/>
                <a:cs typeface="Times New Roman" panose="02020603050405020304" pitchFamily="18" charset="0"/>
              </a:rPr>
              <a:t>Applications</a:t>
            </a:r>
          </a:p>
          <a:p>
            <a:r>
              <a:rPr lang="en-IN" dirty="0">
                <a:latin typeface="Times New Roman" panose="02020603050405020304" pitchFamily="18" charset="0"/>
                <a:cs typeface="Times New Roman" panose="02020603050405020304" pitchFamily="18" charset="0"/>
              </a:rPr>
              <a:t>Education </a:t>
            </a:r>
          </a:p>
          <a:p>
            <a:r>
              <a:rPr lang="en-IN" dirty="0">
                <a:latin typeface="Times New Roman" panose="02020603050405020304" pitchFamily="18" charset="0"/>
                <a:cs typeface="Times New Roman" panose="02020603050405020304" pitchFamily="18" charset="0"/>
              </a:rPr>
              <a:t>Publishing </a:t>
            </a:r>
          </a:p>
          <a:p>
            <a:r>
              <a:rPr lang="en-IN" dirty="0">
                <a:latin typeface="Times New Roman" panose="02020603050405020304" pitchFamily="18" charset="0"/>
                <a:cs typeface="Times New Roman" panose="02020603050405020304" pitchFamily="18" charset="0"/>
              </a:rPr>
              <a:t>Entertainment</a:t>
            </a:r>
          </a:p>
          <a:p>
            <a:endParaRPr lang="en-IN" dirty="0"/>
          </a:p>
        </p:txBody>
      </p:sp>
    </p:spTree>
    <p:extLst>
      <p:ext uri="{BB962C8B-B14F-4D97-AF65-F5344CB8AC3E}">
        <p14:creationId xmlns:p14="http://schemas.microsoft.com/office/powerpoint/2010/main" val="198578819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5216B7-1C39-AC4A-1704-69F505CB160F}"/>
              </a:ext>
            </a:extLst>
          </p:cNvPr>
          <p:cNvSpPr>
            <a:spLocks noGrp="1"/>
          </p:cNvSpPr>
          <p:nvPr>
            <p:ph type="title"/>
          </p:nvPr>
        </p:nvSpPr>
        <p:spPr>
          <a:xfrm>
            <a:off x="285750" y="1"/>
            <a:ext cx="11704320" cy="868679"/>
          </a:xfrm>
        </p:spPr>
        <p:txBody>
          <a:bodyPr/>
          <a:lstStyle/>
          <a:p>
            <a:r>
              <a:rPr lang="en-IN" b="1" dirty="0">
                <a:solidFill>
                  <a:srgbClr val="FF0000"/>
                </a:solidFill>
              </a:rPr>
              <a:t>Mini Project (Integrating All Topics)</a:t>
            </a:r>
          </a:p>
        </p:txBody>
      </p:sp>
      <p:sp>
        <p:nvSpPr>
          <p:cNvPr id="3" name="Content Placeholder 2">
            <a:extLst>
              <a:ext uri="{FF2B5EF4-FFF2-40B4-BE49-F238E27FC236}">
                <a16:creationId xmlns:a16="http://schemas.microsoft.com/office/drawing/2014/main" id="{2B6F7130-A7FE-47A5-07F2-83C208AC35F4}"/>
              </a:ext>
            </a:extLst>
          </p:cNvPr>
          <p:cNvSpPr>
            <a:spLocks noGrp="1"/>
          </p:cNvSpPr>
          <p:nvPr>
            <p:ph idx="1"/>
          </p:nvPr>
        </p:nvSpPr>
        <p:spPr>
          <a:xfrm>
            <a:off x="201930" y="868680"/>
            <a:ext cx="11788140" cy="5783580"/>
          </a:xfrm>
        </p:spPr>
        <p:txBody>
          <a:bodyPr>
            <a:normAutofit fontScale="85000" lnSpcReduction="20000"/>
          </a:bodyPr>
          <a:lstStyle/>
          <a:p>
            <a:pPr>
              <a:lnSpc>
                <a:spcPct val="150000"/>
              </a:lnSpc>
            </a:pPr>
            <a:r>
              <a:rPr lang="en-IN" sz="2600" b="1" dirty="0">
                <a:latin typeface="Times New Roman" panose="02020603050405020304" pitchFamily="18" charset="0"/>
                <a:cs typeface="Times New Roman" panose="02020603050405020304" pitchFamily="18" charset="0"/>
              </a:rPr>
              <a:t>Project Title : Smart AI Content Generation System</a:t>
            </a:r>
            <a:endParaRPr lang="en-IN" sz="2600" dirty="0">
              <a:latin typeface="Times New Roman" panose="02020603050405020304" pitchFamily="18" charset="0"/>
              <a:cs typeface="Times New Roman" panose="02020603050405020304" pitchFamily="18" charset="0"/>
            </a:endParaRPr>
          </a:p>
          <a:p>
            <a:pPr>
              <a:lnSpc>
                <a:spcPct val="150000"/>
              </a:lnSpc>
            </a:pPr>
            <a:r>
              <a:rPr lang="en-IN" sz="2600" b="1" dirty="0">
                <a:latin typeface="Times New Roman" panose="02020603050405020304" pitchFamily="18" charset="0"/>
                <a:cs typeface="Times New Roman" panose="02020603050405020304" pitchFamily="18" charset="0"/>
              </a:rPr>
              <a:t>Objective : </a:t>
            </a:r>
            <a:r>
              <a:rPr lang="en-IN" sz="2600" dirty="0">
                <a:latin typeface="Times New Roman" panose="02020603050405020304" pitchFamily="18" charset="0"/>
                <a:cs typeface="Times New Roman" panose="02020603050405020304" pitchFamily="18" charset="0"/>
              </a:rPr>
              <a:t>Develop a web application that can generate multiple types of content using Generative AI models.</a:t>
            </a:r>
          </a:p>
          <a:p>
            <a:pPr>
              <a:lnSpc>
                <a:spcPct val="150000"/>
              </a:lnSpc>
            </a:pPr>
            <a:r>
              <a:rPr lang="en-IN" sz="2600" b="1" dirty="0">
                <a:latin typeface="Times New Roman" panose="02020603050405020304" pitchFamily="18" charset="0"/>
                <a:cs typeface="Times New Roman" panose="02020603050405020304" pitchFamily="18" charset="0"/>
              </a:rPr>
              <a:t>Modules</a:t>
            </a:r>
          </a:p>
          <a:p>
            <a:pPr>
              <a:lnSpc>
                <a:spcPct val="150000"/>
              </a:lnSpc>
            </a:pPr>
            <a:r>
              <a:rPr lang="en-IN" sz="2600" dirty="0">
                <a:latin typeface="Times New Roman" panose="02020603050405020304" pitchFamily="18" charset="0"/>
                <a:cs typeface="Times New Roman" panose="02020603050405020304" pitchFamily="18" charset="0"/>
              </a:rPr>
              <a:t>Text generation using a Transformer-based LLM. </a:t>
            </a:r>
          </a:p>
          <a:p>
            <a:pPr>
              <a:lnSpc>
                <a:spcPct val="150000"/>
              </a:lnSpc>
            </a:pPr>
            <a:r>
              <a:rPr lang="en-IN" sz="2600" dirty="0">
                <a:latin typeface="Times New Roman" panose="02020603050405020304" pitchFamily="18" charset="0"/>
                <a:cs typeface="Times New Roman" panose="02020603050405020304" pitchFamily="18" charset="0"/>
              </a:rPr>
              <a:t>Image generation using a GAN or diffusion model. </a:t>
            </a:r>
          </a:p>
          <a:p>
            <a:pPr>
              <a:lnSpc>
                <a:spcPct val="150000"/>
              </a:lnSpc>
            </a:pPr>
            <a:r>
              <a:rPr lang="en-IN" sz="2600" dirty="0">
                <a:latin typeface="Times New Roman" panose="02020603050405020304" pitchFamily="18" charset="0"/>
                <a:cs typeface="Times New Roman" panose="02020603050405020304" pitchFamily="18" charset="0"/>
              </a:rPr>
              <a:t>Image caption generation using a CNN–Transformer pipeline. </a:t>
            </a:r>
          </a:p>
          <a:p>
            <a:pPr>
              <a:lnSpc>
                <a:spcPct val="150000"/>
              </a:lnSpc>
            </a:pPr>
            <a:r>
              <a:rPr lang="en-IN" sz="2600" dirty="0">
                <a:latin typeface="Times New Roman" panose="02020603050405020304" pitchFamily="18" charset="0"/>
                <a:cs typeface="Times New Roman" panose="02020603050405020304" pitchFamily="18" charset="0"/>
              </a:rPr>
              <a:t>Music generation using a Music Transformer. </a:t>
            </a:r>
          </a:p>
          <a:p>
            <a:pPr>
              <a:lnSpc>
                <a:spcPct val="150000"/>
              </a:lnSpc>
            </a:pPr>
            <a:r>
              <a:rPr lang="en-IN" sz="2600" dirty="0">
                <a:latin typeface="Times New Roman" panose="02020603050405020304" pitchFamily="18" charset="0"/>
                <a:cs typeface="Times New Roman" panose="02020603050405020304" pitchFamily="18" charset="0"/>
              </a:rPr>
              <a:t>AI chatbot for user interaction. </a:t>
            </a:r>
          </a:p>
          <a:p>
            <a:pPr>
              <a:lnSpc>
                <a:spcPct val="150000"/>
              </a:lnSpc>
            </a:pPr>
            <a:r>
              <a:rPr lang="en-IN" sz="2600" dirty="0">
                <a:latin typeface="Times New Roman" panose="02020603050405020304" pitchFamily="18" charset="0"/>
                <a:cs typeface="Times New Roman" panose="02020603050405020304" pitchFamily="18" charset="0"/>
              </a:rPr>
              <a:t>Evaluation using BLEU (text), FID (images), and human feedback.</a:t>
            </a:r>
          </a:p>
          <a:p>
            <a:endParaRPr lang="en-IN" dirty="0"/>
          </a:p>
        </p:txBody>
      </p:sp>
    </p:spTree>
    <p:extLst>
      <p:ext uri="{BB962C8B-B14F-4D97-AF65-F5344CB8AC3E}">
        <p14:creationId xmlns:p14="http://schemas.microsoft.com/office/powerpoint/2010/main" val="192760255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D70D392-BFFA-00A0-C345-CEB7F5AF420E}"/>
              </a:ext>
            </a:extLst>
          </p:cNvPr>
          <p:cNvSpPr>
            <a:spLocks noGrp="1"/>
          </p:cNvSpPr>
          <p:nvPr>
            <p:ph idx="1"/>
          </p:nvPr>
        </p:nvSpPr>
        <p:spPr>
          <a:xfrm>
            <a:off x="320040" y="262890"/>
            <a:ext cx="11567160" cy="6355080"/>
          </a:xfrm>
        </p:spPr>
        <p:txBody>
          <a:bodyPr/>
          <a:lstStyle/>
          <a:p>
            <a:r>
              <a:rPr lang="en-IN" b="1" dirty="0">
                <a:solidFill>
                  <a:srgbClr val="FF0000"/>
                </a:solidFill>
              </a:rPr>
              <a:t>Technologies</a:t>
            </a:r>
          </a:p>
          <a:p>
            <a:pPr>
              <a:lnSpc>
                <a:spcPct val="150000"/>
              </a:lnSpc>
            </a:pPr>
            <a:r>
              <a:rPr lang="en-IN" dirty="0">
                <a:latin typeface="Times New Roman" panose="02020603050405020304" pitchFamily="18" charset="0"/>
                <a:cs typeface="Times New Roman" panose="02020603050405020304" pitchFamily="18" charset="0"/>
              </a:rPr>
              <a:t>Python </a:t>
            </a:r>
          </a:p>
          <a:p>
            <a:pPr>
              <a:lnSpc>
                <a:spcPct val="150000"/>
              </a:lnSpc>
            </a:pPr>
            <a:r>
              <a:rPr lang="en-IN" dirty="0">
                <a:latin typeface="Times New Roman" panose="02020603050405020304" pitchFamily="18" charset="0"/>
                <a:cs typeface="Times New Roman" panose="02020603050405020304" pitchFamily="18" charset="0"/>
              </a:rPr>
              <a:t>TensorFlow / </a:t>
            </a:r>
            <a:r>
              <a:rPr lang="en-IN" dirty="0" err="1">
                <a:latin typeface="Times New Roman" panose="02020603050405020304" pitchFamily="18" charset="0"/>
                <a:cs typeface="Times New Roman" panose="02020603050405020304" pitchFamily="18" charset="0"/>
              </a:rPr>
              <a:t>PyTorch</a:t>
            </a:r>
            <a:r>
              <a:rPr lang="en-IN" dirty="0">
                <a:latin typeface="Times New Roman" panose="02020603050405020304" pitchFamily="18" charset="0"/>
                <a:cs typeface="Times New Roman" panose="02020603050405020304" pitchFamily="18" charset="0"/>
              </a:rPr>
              <a:t> </a:t>
            </a:r>
          </a:p>
          <a:p>
            <a:pPr>
              <a:lnSpc>
                <a:spcPct val="150000"/>
              </a:lnSpc>
            </a:pPr>
            <a:r>
              <a:rPr lang="en-IN" dirty="0">
                <a:latin typeface="Times New Roman" panose="02020603050405020304" pitchFamily="18" charset="0"/>
                <a:cs typeface="Times New Roman" panose="02020603050405020304" pitchFamily="18" charset="0"/>
              </a:rPr>
              <a:t>Hugging Face Transformers </a:t>
            </a:r>
          </a:p>
          <a:p>
            <a:pPr>
              <a:lnSpc>
                <a:spcPct val="150000"/>
              </a:lnSpc>
            </a:pPr>
            <a:r>
              <a:rPr lang="en-IN" dirty="0">
                <a:latin typeface="Times New Roman" panose="02020603050405020304" pitchFamily="18" charset="0"/>
                <a:cs typeface="Times New Roman" panose="02020603050405020304" pitchFamily="18" charset="0"/>
              </a:rPr>
              <a:t>OpenCV Flask </a:t>
            </a:r>
          </a:p>
          <a:p>
            <a:pPr>
              <a:lnSpc>
                <a:spcPct val="150000"/>
              </a:lnSpc>
            </a:pP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FastAPI</a:t>
            </a:r>
            <a:r>
              <a:rPr lang="en-IN" dirty="0">
                <a:latin typeface="Times New Roman" panose="02020603050405020304" pitchFamily="18" charset="0"/>
                <a:cs typeface="Times New Roman" panose="02020603050405020304" pitchFamily="18" charset="0"/>
              </a:rPr>
              <a:t> </a:t>
            </a:r>
          </a:p>
          <a:p>
            <a:pPr>
              <a:lnSpc>
                <a:spcPct val="150000"/>
              </a:lnSpc>
            </a:pPr>
            <a:r>
              <a:rPr lang="en-IN" dirty="0" err="1">
                <a:latin typeface="Times New Roman" panose="02020603050405020304" pitchFamily="18" charset="0"/>
                <a:cs typeface="Times New Roman" panose="02020603050405020304" pitchFamily="18" charset="0"/>
              </a:rPr>
              <a:t>Streamlit</a:t>
            </a:r>
            <a:endParaRPr lang="en-IN"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0618739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3624B-1685-374A-D6B5-565BD42A022E}"/>
              </a:ext>
            </a:extLst>
          </p:cNvPr>
          <p:cNvSpPr>
            <a:spLocks noGrp="1"/>
          </p:cNvSpPr>
          <p:nvPr>
            <p:ph type="title"/>
          </p:nvPr>
        </p:nvSpPr>
        <p:spPr>
          <a:xfrm>
            <a:off x="514350" y="80011"/>
            <a:ext cx="10839450" cy="601026"/>
          </a:xfrm>
        </p:spPr>
        <p:txBody>
          <a:bodyPr>
            <a:normAutofit fontScale="90000"/>
          </a:bodyPr>
          <a:lstStyle/>
          <a:p>
            <a:r>
              <a:rPr lang="en-IN" b="1" dirty="0">
                <a:solidFill>
                  <a:srgbClr val="FF0000"/>
                </a:solidFill>
              </a:rPr>
              <a:t>Course Outcomes (COs)</a:t>
            </a:r>
          </a:p>
        </p:txBody>
      </p:sp>
      <p:sp>
        <p:nvSpPr>
          <p:cNvPr id="3" name="Content Placeholder 2">
            <a:extLst>
              <a:ext uri="{FF2B5EF4-FFF2-40B4-BE49-F238E27FC236}">
                <a16:creationId xmlns:a16="http://schemas.microsoft.com/office/drawing/2014/main" id="{2CC337A9-226E-8A03-36A5-D3BDAC119CF3}"/>
              </a:ext>
            </a:extLst>
          </p:cNvPr>
          <p:cNvSpPr>
            <a:spLocks noGrp="1"/>
          </p:cNvSpPr>
          <p:nvPr>
            <p:ph idx="1"/>
          </p:nvPr>
        </p:nvSpPr>
        <p:spPr>
          <a:xfrm>
            <a:off x="148590" y="681037"/>
            <a:ext cx="11864340" cy="6096951"/>
          </a:xfrm>
        </p:spPr>
        <p:txBody>
          <a:bodyPr>
            <a:normAutofit fontScale="92500" lnSpcReduction="10000"/>
          </a:bodyPr>
          <a:lstStyle/>
          <a:p>
            <a:pPr marL="457200" indent="-457200" algn="just">
              <a:lnSpc>
                <a:spcPct val="150000"/>
              </a:lnSpc>
              <a:buFont typeface="+mj-lt"/>
              <a:buAutoNum type="arabicPeriod"/>
            </a:pPr>
            <a:r>
              <a:rPr lang="en-IN" sz="2400" dirty="0">
                <a:latin typeface="Times New Roman" panose="02020603050405020304" pitchFamily="18" charset="0"/>
                <a:cs typeface="Times New Roman" panose="02020603050405020304" pitchFamily="18" charset="0"/>
              </a:rPr>
              <a:t>Explain the fundamental concepts of Generative AI, distinguish between generative and discriminative models, and describe latent space representations and data generation principles.</a:t>
            </a:r>
          </a:p>
          <a:p>
            <a:pPr marL="457200" indent="-457200" algn="just">
              <a:lnSpc>
                <a:spcPct val="150000"/>
              </a:lnSpc>
              <a:buFont typeface="+mj-lt"/>
              <a:buAutoNum type="arabicPeriod"/>
            </a:pPr>
            <a:r>
              <a:rPr lang="en-IN" sz="2400" dirty="0">
                <a:latin typeface="Times New Roman" panose="02020603050405020304" pitchFamily="18" charset="0"/>
                <a:cs typeface="Times New Roman" panose="02020603050405020304" pitchFamily="18" charset="0"/>
              </a:rPr>
              <a:t>Illustrate the architectures and working principles of Generative Adversarial Networks (GANs), Variational Autoencoders (VAEs), and Autoregressive Models for generating synthetic data.</a:t>
            </a:r>
          </a:p>
          <a:p>
            <a:pPr marL="457200" indent="-457200" algn="just">
              <a:lnSpc>
                <a:spcPct val="150000"/>
              </a:lnSpc>
              <a:buFont typeface="+mj-lt"/>
              <a:buAutoNum type="arabicPeriod"/>
            </a:pPr>
            <a:r>
              <a:rPr lang="en-IN" sz="2400" dirty="0">
                <a:latin typeface="Times New Roman" panose="02020603050405020304" pitchFamily="18" charset="0"/>
                <a:cs typeface="Times New Roman" panose="02020603050405020304" pitchFamily="18" charset="0"/>
              </a:rPr>
              <a:t>Analyse the applications of Generative AI in text, image, audio, and video generation, and demonstrate the role of pretrained Transformer-based Large Language Models (LLMs) in content generation.</a:t>
            </a:r>
          </a:p>
          <a:p>
            <a:pPr marL="457200" indent="-457200" algn="just">
              <a:lnSpc>
                <a:spcPct val="150000"/>
              </a:lnSpc>
              <a:buFont typeface="+mj-lt"/>
              <a:buAutoNum type="arabicPeriod"/>
            </a:pPr>
            <a:r>
              <a:rPr lang="en-IN" sz="2400" dirty="0">
                <a:latin typeface="Times New Roman" panose="02020603050405020304" pitchFamily="18" charset="0"/>
                <a:cs typeface="Times New Roman" panose="02020603050405020304" pitchFamily="18" charset="0"/>
              </a:rPr>
              <a:t>Evaluate the performance of generative models using appropriate evaluation metrics, identify training challenges, and propose suitable techniques to improve model quality and reliability.</a:t>
            </a:r>
          </a:p>
          <a:p>
            <a:pPr marL="457200" indent="-457200" algn="just">
              <a:lnSpc>
                <a:spcPct val="150000"/>
              </a:lnSpc>
              <a:buFont typeface="+mj-lt"/>
              <a:buAutoNum type="arabicPeriod"/>
            </a:pPr>
            <a:r>
              <a:rPr lang="en-IN" sz="2400" dirty="0">
                <a:latin typeface="Times New Roman" panose="02020603050405020304" pitchFamily="18" charset="0"/>
                <a:cs typeface="Times New Roman" panose="02020603050405020304" pitchFamily="18" charset="0"/>
              </a:rPr>
              <a:t>Develop and analyse Generative AI solutions for real-world engineering applications through case studies involving image synthesis, text generation, and other AI-generated content.</a:t>
            </a:r>
            <a:endParaRPr lang="en-IN" dirty="0"/>
          </a:p>
          <a:p>
            <a:endParaRPr lang="en-IN" dirty="0"/>
          </a:p>
        </p:txBody>
      </p:sp>
    </p:spTree>
    <p:extLst>
      <p:ext uri="{BB962C8B-B14F-4D97-AF65-F5344CB8AC3E}">
        <p14:creationId xmlns:p14="http://schemas.microsoft.com/office/powerpoint/2010/main" val="37102040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867DCE4-420D-2F89-C221-C0EFD32DDEB7}"/>
              </a:ext>
            </a:extLst>
          </p:cNvPr>
          <p:cNvSpPr>
            <a:spLocks noGrp="1"/>
          </p:cNvSpPr>
          <p:nvPr>
            <p:ph idx="1"/>
          </p:nvPr>
        </p:nvSpPr>
        <p:spPr>
          <a:xfrm>
            <a:off x="285750" y="365760"/>
            <a:ext cx="11635740" cy="6309360"/>
          </a:xfrm>
        </p:spPr>
        <p:txBody>
          <a:bodyPr>
            <a:normAutofit/>
          </a:bodyPr>
          <a:lstStyle/>
          <a:p>
            <a:pPr>
              <a:lnSpc>
                <a:spcPct val="170000"/>
              </a:lnSpc>
            </a:pPr>
            <a:r>
              <a:rPr lang="en-IN" dirty="0">
                <a:latin typeface="Times New Roman" panose="02020603050405020304" pitchFamily="18" charset="0"/>
                <a:cs typeface="Times New Roman" panose="02020603050405020304" pitchFamily="18" charset="0"/>
              </a:rPr>
              <a:t>Music </a:t>
            </a:r>
          </a:p>
          <a:p>
            <a:pPr>
              <a:lnSpc>
                <a:spcPct val="170000"/>
              </a:lnSpc>
            </a:pPr>
            <a:r>
              <a:rPr lang="en-IN" dirty="0">
                <a:latin typeface="Times New Roman" panose="02020603050405020304" pitchFamily="18" charset="0"/>
                <a:cs typeface="Times New Roman" panose="02020603050405020304" pitchFamily="18" charset="0"/>
              </a:rPr>
              <a:t>Code </a:t>
            </a:r>
          </a:p>
          <a:p>
            <a:pPr>
              <a:lnSpc>
                <a:spcPct val="170000"/>
              </a:lnSpc>
            </a:pPr>
            <a:r>
              <a:rPr lang="en-IN" dirty="0">
                <a:latin typeface="Times New Roman" panose="02020603050405020304" pitchFamily="18" charset="0"/>
                <a:cs typeface="Times New Roman" panose="02020603050405020304" pitchFamily="18" charset="0"/>
              </a:rPr>
              <a:t>3D Objects </a:t>
            </a:r>
          </a:p>
          <a:p>
            <a:pPr>
              <a:lnSpc>
                <a:spcPct val="170000"/>
              </a:lnSpc>
            </a:pPr>
            <a:r>
              <a:rPr lang="en-IN" dirty="0">
                <a:latin typeface="Times New Roman" panose="02020603050405020304" pitchFamily="18" charset="0"/>
                <a:cs typeface="Times New Roman" panose="02020603050405020304" pitchFamily="18" charset="0"/>
              </a:rPr>
              <a:t>Scientific Designs </a:t>
            </a:r>
          </a:p>
          <a:p>
            <a:pPr>
              <a:lnSpc>
                <a:spcPct val="150000"/>
              </a:lnSpc>
            </a:pPr>
            <a:r>
              <a:rPr lang="en-IN" dirty="0">
                <a:latin typeface="Times New Roman" panose="02020603050405020304" pitchFamily="18" charset="0"/>
                <a:cs typeface="Times New Roman" panose="02020603050405020304" pitchFamily="18" charset="0"/>
              </a:rPr>
              <a:t>Unlike traditional AI, Generative AI does not simply classify or predict—it </a:t>
            </a:r>
            <a:r>
              <a:rPr lang="en-IN" b="1" dirty="0">
                <a:latin typeface="Times New Roman" panose="02020603050405020304" pitchFamily="18" charset="0"/>
                <a:cs typeface="Times New Roman" panose="02020603050405020304" pitchFamily="18" charset="0"/>
              </a:rPr>
              <a:t>creates something entirely new</a:t>
            </a:r>
            <a:r>
              <a:rPr lang="en-IN" dirty="0">
                <a:latin typeface="Times New Roman" panose="02020603050405020304" pitchFamily="18" charset="0"/>
                <a:cs typeface="Times New Roman" panose="02020603050405020304" pitchFamily="18" charset="0"/>
              </a:rPr>
              <a:t> based on patterns learned from massive datasets.</a:t>
            </a:r>
          </a:p>
          <a:p>
            <a:endParaRPr lang="en-IN" dirty="0"/>
          </a:p>
        </p:txBody>
      </p:sp>
    </p:spTree>
    <p:extLst>
      <p:ext uri="{BB962C8B-B14F-4D97-AF65-F5344CB8AC3E}">
        <p14:creationId xmlns:p14="http://schemas.microsoft.com/office/powerpoint/2010/main" val="222244166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F0E06-1A67-6596-B7C1-6A34ED02EEB8}"/>
              </a:ext>
            </a:extLst>
          </p:cNvPr>
          <p:cNvSpPr>
            <a:spLocks noGrp="1"/>
          </p:cNvSpPr>
          <p:nvPr>
            <p:ph type="title"/>
          </p:nvPr>
        </p:nvSpPr>
        <p:spPr>
          <a:xfrm>
            <a:off x="205740" y="1"/>
            <a:ext cx="11148060" cy="582929"/>
          </a:xfrm>
        </p:spPr>
        <p:txBody>
          <a:bodyPr>
            <a:normAutofit fontScale="90000"/>
          </a:bodyPr>
          <a:lstStyle/>
          <a:p>
            <a:r>
              <a:rPr lang="en-IN" b="1" dirty="0">
                <a:solidFill>
                  <a:srgbClr val="FF0000"/>
                </a:solidFill>
              </a:rPr>
              <a:t>Standard Quote </a:t>
            </a:r>
            <a:endParaRPr lang="en-IN" dirty="0">
              <a:solidFill>
                <a:srgbClr val="FF0000"/>
              </a:solidFill>
            </a:endParaRPr>
          </a:p>
        </p:txBody>
      </p:sp>
      <p:sp>
        <p:nvSpPr>
          <p:cNvPr id="3" name="Content Placeholder 2">
            <a:extLst>
              <a:ext uri="{FF2B5EF4-FFF2-40B4-BE49-F238E27FC236}">
                <a16:creationId xmlns:a16="http://schemas.microsoft.com/office/drawing/2014/main" id="{BC594ACB-9251-6B0F-8AA5-0504092ADF7F}"/>
              </a:ext>
            </a:extLst>
          </p:cNvPr>
          <p:cNvSpPr>
            <a:spLocks noGrp="1"/>
          </p:cNvSpPr>
          <p:nvPr>
            <p:ph idx="1"/>
          </p:nvPr>
        </p:nvSpPr>
        <p:spPr>
          <a:xfrm>
            <a:off x="91440" y="582930"/>
            <a:ext cx="11784330" cy="6092190"/>
          </a:xfrm>
        </p:spPr>
        <p:txBody>
          <a:bodyPr>
            <a:normAutofit/>
          </a:bodyPr>
          <a:lstStyle/>
          <a:p>
            <a:pPr>
              <a:lnSpc>
                <a:spcPct val="150000"/>
              </a:lnSpc>
            </a:pPr>
            <a:r>
              <a:rPr lang="en-IN" sz="2400" dirty="0">
                <a:latin typeface="Times New Roman" panose="02020603050405020304" pitchFamily="18" charset="0"/>
                <a:cs typeface="Times New Roman" panose="02020603050405020304" pitchFamily="18" charset="0"/>
              </a:rPr>
              <a:t>Generative AI empowers machines not just to learn from data, but to create new ideas, designs, images, code, and knowledge—transforming artificial intelligence from </a:t>
            </a:r>
            <a:r>
              <a:rPr lang="en-IN" sz="2400" dirty="0">
                <a:solidFill>
                  <a:srgbClr val="FF0000"/>
                </a:solidFill>
                <a:latin typeface="Times New Roman" panose="02020603050405020304" pitchFamily="18" charset="0"/>
                <a:cs typeface="Times New Roman" panose="02020603050405020304" pitchFamily="18" charset="0"/>
              </a:rPr>
              <a:t>prediction to creation.“</a:t>
            </a:r>
          </a:p>
          <a:p>
            <a:pPr>
              <a:lnSpc>
                <a:spcPct val="150000"/>
              </a:lnSpc>
            </a:pPr>
            <a:r>
              <a:rPr lang="en-IN" sz="2400" dirty="0">
                <a:latin typeface="Times New Roman" panose="02020603050405020304" pitchFamily="18" charset="0"/>
                <a:cs typeface="Times New Roman" panose="02020603050405020304" pitchFamily="18" charset="0"/>
              </a:rPr>
              <a:t>“Artificial Intelligence predicts the future; </a:t>
            </a:r>
            <a:r>
              <a:rPr lang="en-IN" sz="2400" dirty="0">
                <a:solidFill>
                  <a:srgbClr val="FF0000"/>
                </a:solidFill>
                <a:latin typeface="Times New Roman" panose="02020603050405020304" pitchFamily="18" charset="0"/>
                <a:cs typeface="Times New Roman" panose="02020603050405020304" pitchFamily="18" charset="0"/>
              </a:rPr>
              <a:t>Generative AI creates it</a:t>
            </a:r>
            <a:r>
              <a:rPr lang="en-IN" sz="2400" dirty="0">
                <a:latin typeface="Times New Roman" panose="02020603050405020304" pitchFamily="18" charset="0"/>
                <a:cs typeface="Times New Roman" panose="02020603050405020304" pitchFamily="18" charset="0"/>
              </a:rPr>
              <a:t>.“</a:t>
            </a:r>
          </a:p>
          <a:p>
            <a:pPr>
              <a:lnSpc>
                <a:spcPct val="150000"/>
              </a:lnSpc>
            </a:pPr>
            <a:r>
              <a:rPr lang="en-IN" sz="2400" dirty="0">
                <a:latin typeface="Times New Roman" panose="02020603050405020304" pitchFamily="18" charset="0"/>
                <a:cs typeface="Times New Roman" panose="02020603050405020304" pitchFamily="18" charset="0"/>
              </a:rPr>
              <a:t>"Generative AI does not simply analyse data—it learns its underlying distribution to create entirely new possibilities.“</a:t>
            </a:r>
          </a:p>
          <a:p>
            <a:pPr>
              <a:lnSpc>
                <a:spcPct val="150000"/>
              </a:lnSpc>
            </a:pPr>
            <a:r>
              <a:rPr lang="en-IN" sz="2400" dirty="0">
                <a:latin typeface="Times New Roman" panose="02020603050405020304" pitchFamily="18" charset="0"/>
                <a:cs typeface="Times New Roman" panose="02020603050405020304" pitchFamily="18" charset="0"/>
              </a:rPr>
              <a:t>“The true power of Generative AI lies in transforming </a:t>
            </a:r>
            <a:r>
              <a:rPr lang="en-IN" sz="2400" dirty="0">
                <a:solidFill>
                  <a:srgbClr val="FF0000"/>
                </a:solidFill>
                <a:latin typeface="Times New Roman" panose="02020603050405020304" pitchFamily="18" charset="0"/>
                <a:cs typeface="Times New Roman" panose="02020603050405020304" pitchFamily="18" charset="0"/>
              </a:rPr>
              <a:t>imagination into intelligent creation</a:t>
            </a:r>
            <a:r>
              <a:rPr lang="en-IN" sz="2400" dirty="0">
                <a:latin typeface="Times New Roman" panose="02020603050405020304" pitchFamily="18" charset="0"/>
                <a:cs typeface="Times New Roman" panose="02020603050405020304" pitchFamily="18" charset="0"/>
              </a:rPr>
              <a:t>.“</a:t>
            </a:r>
          </a:p>
          <a:p>
            <a:pPr>
              <a:lnSpc>
                <a:spcPct val="150000"/>
              </a:lnSpc>
            </a:pPr>
            <a:r>
              <a:rPr lang="en-IN" sz="2400" dirty="0">
                <a:latin typeface="Times New Roman" panose="02020603050405020304" pitchFamily="18" charset="0"/>
                <a:cs typeface="Times New Roman" panose="02020603050405020304" pitchFamily="18" charset="0"/>
              </a:rPr>
              <a:t>"Data teaches, latent space understands, and Generative AI creates.“</a:t>
            </a:r>
          </a:p>
          <a:p>
            <a:pPr>
              <a:lnSpc>
                <a:spcPct val="150000"/>
              </a:lnSpc>
            </a:pPr>
            <a:r>
              <a:rPr lang="en-IN" sz="2400" dirty="0">
                <a:latin typeface="Times New Roman" panose="02020603050405020304" pitchFamily="18" charset="0"/>
                <a:cs typeface="Times New Roman" panose="02020603050405020304" pitchFamily="18" charset="0"/>
              </a:rPr>
              <a:t>"Generative AI converts random noise into meaningful intelligence through deep learning."</a:t>
            </a:r>
          </a:p>
        </p:txBody>
      </p:sp>
    </p:spTree>
    <p:extLst>
      <p:ext uri="{BB962C8B-B14F-4D97-AF65-F5344CB8AC3E}">
        <p14:creationId xmlns:p14="http://schemas.microsoft.com/office/powerpoint/2010/main" val="377477397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FCB97-E6F4-8C40-7E02-9348C977A525}"/>
              </a:ext>
            </a:extLst>
          </p:cNvPr>
          <p:cNvSpPr>
            <a:spLocks noGrp="1"/>
          </p:cNvSpPr>
          <p:nvPr>
            <p:ph type="title"/>
          </p:nvPr>
        </p:nvSpPr>
        <p:spPr>
          <a:xfrm>
            <a:off x="217170" y="80011"/>
            <a:ext cx="11136630" cy="754379"/>
          </a:xfrm>
        </p:spPr>
        <p:txBody>
          <a:bodyPr/>
          <a:lstStyle/>
          <a:p>
            <a:r>
              <a:rPr lang="en-IN" b="1" dirty="0">
                <a:solidFill>
                  <a:srgbClr val="FF0000"/>
                </a:solidFill>
              </a:rPr>
              <a:t>Quotes for Engineering Students</a:t>
            </a:r>
          </a:p>
        </p:txBody>
      </p:sp>
      <p:sp>
        <p:nvSpPr>
          <p:cNvPr id="3" name="Content Placeholder 2">
            <a:extLst>
              <a:ext uri="{FF2B5EF4-FFF2-40B4-BE49-F238E27FC236}">
                <a16:creationId xmlns:a16="http://schemas.microsoft.com/office/drawing/2014/main" id="{6EA942BB-476F-B162-F324-9A7D3B51534D}"/>
              </a:ext>
            </a:extLst>
          </p:cNvPr>
          <p:cNvSpPr>
            <a:spLocks noGrp="1"/>
          </p:cNvSpPr>
          <p:nvPr>
            <p:ph idx="1"/>
          </p:nvPr>
        </p:nvSpPr>
        <p:spPr>
          <a:xfrm>
            <a:off x="217170" y="834390"/>
            <a:ext cx="11757660" cy="5943599"/>
          </a:xfrm>
        </p:spPr>
        <p:txBody>
          <a:bodyPr>
            <a:normAutofit lnSpcReduction="10000"/>
          </a:bodyPr>
          <a:lstStyle/>
          <a:p>
            <a:pPr>
              <a:lnSpc>
                <a:spcPct val="150000"/>
              </a:lnSpc>
            </a:pPr>
            <a:r>
              <a:rPr lang="en-IN" dirty="0">
                <a:latin typeface="Times New Roman" panose="02020603050405020304" pitchFamily="18" charset="0"/>
                <a:cs typeface="Times New Roman" panose="02020603050405020304" pitchFamily="18" charset="0"/>
              </a:rPr>
              <a:t>"An engineer who understands </a:t>
            </a:r>
            <a:r>
              <a:rPr lang="en-IN" dirty="0">
                <a:solidFill>
                  <a:srgbClr val="FF0000"/>
                </a:solidFill>
                <a:latin typeface="Times New Roman" panose="02020603050405020304" pitchFamily="18" charset="0"/>
                <a:cs typeface="Times New Roman" panose="02020603050405020304" pitchFamily="18" charset="0"/>
              </a:rPr>
              <a:t>Generative AI </a:t>
            </a:r>
            <a:r>
              <a:rPr lang="en-IN" dirty="0">
                <a:latin typeface="Times New Roman" panose="02020603050405020304" pitchFamily="18" charset="0"/>
                <a:cs typeface="Times New Roman" panose="02020603050405020304" pitchFamily="18" charset="0"/>
              </a:rPr>
              <a:t>will build the </a:t>
            </a:r>
            <a:r>
              <a:rPr lang="en-IN" dirty="0">
                <a:solidFill>
                  <a:srgbClr val="FF0000"/>
                </a:solidFill>
                <a:latin typeface="Times New Roman" panose="02020603050405020304" pitchFamily="18" charset="0"/>
                <a:cs typeface="Times New Roman" panose="02020603050405020304" pitchFamily="18" charset="0"/>
              </a:rPr>
              <a:t>intelligent systems </a:t>
            </a:r>
            <a:r>
              <a:rPr lang="en-IN" dirty="0">
                <a:latin typeface="Times New Roman" panose="02020603050405020304" pitchFamily="18" charset="0"/>
                <a:cs typeface="Times New Roman" panose="02020603050405020304" pitchFamily="18" charset="0"/>
              </a:rPr>
              <a:t>of tomorrow.“</a:t>
            </a:r>
          </a:p>
          <a:p>
            <a:pPr>
              <a:lnSpc>
                <a:spcPct val="150000"/>
              </a:lnSpc>
            </a:pPr>
            <a:r>
              <a:rPr lang="en-IN" dirty="0">
                <a:latin typeface="Times New Roman" panose="02020603050405020304" pitchFamily="18" charset="0"/>
                <a:cs typeface="Times New Roman" panose="02020603050405020304" pitchFamily="18" charset="0"/>
              </a:rPr>
              <a:t>"Learning Generative AI is </a:t>
            </a:r>
            <a:r>
              <a:rPr lang="en-IN" dirty="0">
                <a:solidFill>
                  <a:srgbClr val="FF0000"/>
                </a:solidFill>
                <a:latin typeface="Times New Roman" panose="02020603050405020304" pitchFamily="18" charset="0"/>
                <a:cs typeface="Times New Roman" panose="02020603050405020304" pitchFamily="18" charset="0"/>
              </a:rPr>
              <a:t>not</a:t>
            </a:r>
            <a:r>
              <a:rPr lang="en-IN" dirty="0">
                <a:latin typeface="Times New Roman" panose="02020603050405020304" pitchFamily="18" charset="0"/>
                <a:cs typeface="Times New Roman" panose="02020603050405020304" pitchFamily="18" charset="0"/>
              </a:rPr>
              <a:t> just about </a:t>
            </a:r>
            <a:r>
              <a:rPr lang="en-IN" dirty="0">
                <a:solidFill>
                  <a:srgbClr val="FF0000"/>
                </a:solidFill>
                <a:latin typeface="Times New Roman" panose="02020603050405020304" pitchFamily="18" charset="0"/>
                <a:cs typeface="Times New Roman" panose="02020603050405020304" pitchFamily="18" charset="0"/>
              </a:rPr>
              <a:t>building models</a:t>
            </a:r>
            <a:r>
              <a:rPr lang="en-IN" dirty="0">
                <a:latin typeface="Times New Roman" panose="02020603050405020304" pitchFamily="18" charset="0"/>
                <a:cs typeface="Times New Roman" panose="02020603050405020304" pitchFamily="18" charset="0"/>
              </a:rPr>
              <a:t>; it is about designing intelligent creators.“</a:t>
            </a:r>
          </a:p>
          <a:p>
            <a:pPr>
              <a:lnSpc>
                <a:spcPct val="150000"/>
              </a:lnSpc>
            </a:pPr>
            <a:r>
              <a:rPr lang="en-IN" dirty="0">
                <a:latin typeface="Times New Roman" panose="02020603050405020304" pitchFamily="18" charset="0"/>
                <a:cs typeface="Times New Roman" panose="02020603050405020304" pitchFamily="18" charset="0"/>
              </a:rPr>
              <a:t>"Future engineers will </a:t>
            </a:r>
            <a:r>
              <a:rPr lang="en-IN" dirty="0">
                <a:solidFill>
                  <a:srgbClr val="FF0000"/>
                </a:solidFill>
                <a:latin typeface="Times New Roman" panose="02020603050405020304" pitchFamily="18" charset="0"/>
                <a:cs typeface="Times New Roman" panose="02020603050405020304" pitchFamily="18" charset="0"/>
              </a:rPr>
              <a:t>not only solve problems</a:t>
            </a:r>
            <a:r>
              <a:rPr lang="en-IN" dirty="0">
                <a:latin typeface="Times New Roman" panose="02020603050405020304" pitchFamily="18" charset="0"/>
                <a:cs typeface="Times New Roman" panose="02020603050405020304" pitchFamily="18" charset="0"/>
              </a:rPr>
              <a:t>—they will </a:t>
            </a:r>
            <a:r>
              <a:rPr lang="en-IN" dirty="0">
                <a:solidFill>
                  <a:srgbClr val="FF0000"/>
                </a:solidFill>
                <a:latin typeface="Times New Roman" panose="02020603050405020304" pitchFamily="18" charset="0"/>
                <a:cs typeface="Times New Roman" panose="02020603050405020304" pitchFamily="18" charset="0"/>
              </a:rPr>
              <a:t>teach machines </a:t>
            </a:r>
            <a:r>
              <a:rPr lang="en-IN" dirty="0">
                <a:latin typeface="Times New Roman" panose="02020603050405020304" pitchFamily="18" charset="0"/>
                <a:cs typeface="Times New Roman" panose="02020603050405020304" pitchFamily="18" charset="0"/>
              </a:rPr>
              <a:t>to generate solutions.“</a:t>
            </a:r>
          </a:p>
          <a:p>
            <a:pPr>
              <a:lnSpc>
                <a:spcPct val="150000"/>
              </a:lnSpc>
            </a:pPr>
            <a:r>
              <a:rPr lang="en-IN" dirty="0">
                <a:latin typeface="Times New Roman" panose="02020603050405020304" pitchFamily="18" charset="0"/>
                <a:cs typeface="Times New Roman" panose="02020603050405020304" pitchFamily="18" charset="0"/>
              </a:rPr>
              <a:t>"Today's Generative AI is tomorrow's intelligent designer.“</a:t>
            </a:r>
          </a:p>
          <a:p>
            <a:pPr>
              <a:lnSpc>
                <a:spcPct val="150000"/>
              </a:lnSpc>
            </a:pPr>
            <a:r>
              <a:rPr lang="en-IN" dirty="0">
                <a:latin typeface="Times New Roman" panose="02020603050405020304" pitchFamily="18" charset="0"/>
                <a:cs typeface="Times New Roman" panose="02020603050405020304" pitchFamily="18" charset="0"/>
              </a:rPr>
              <a:t>"The greatest innovation in Artificial Intelligence is no longer teaching machines to recognize the world—it is </a:t>
            </a:r>
            <a:r>
              <a:rPr lang="en-IN" dirty="0">
                <a:solidFill>
                  <a:srgbClr val="FF0000"/>
                </a:solidFill>
                <a:latin typeface="Times New Roman" panose="02020603050405020304" pitchFamily="18" charset="0"/>
                <a:cs typeface="Times New Roman" panose="02020603050405020304" pitchFamily="18" charset="0"/>
              </a:rPr>
              <a:t>teaching them to create one."</a:t>
            </a:r>
          </a:p>
        </p:txBody>
      </p:sp>
    </p:spTree>
    <p:extLst>
      <p:ext uri="{BB962C8B-B14F-4D97-AF65-F5344CB8AC3E}">
        <p14:creationId xmlns:p14="http://schemas.microsoft.com/office/powerpoint/2010/main" val="19295075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5792E-84B6-0AE4-0A73-B3A62CD3FF06}"/>
              </a:ext>
            </a:extLst>
          </p:cNvPr>
          <p:cNvSpPr>
            <a:spLocks noGrp="1"/>
          </p:cNvSpPr>
          <p:nvPr>
            <p:ph type="title"/>
          </p:nvPr>
        </p:nvSpPr>
        <p:spPr>
          <a:xfrm>
            <a:off x="171450" y="1"/>
            <a:ext cx="11182350" cy="720089"/>
          </a:xfrm>
        </p:spPr>
        <p:txBody>
          <a:bodyPr/>
          <a:lstStyle/>
          <a:p>
            <a:r>
              <a:rPr lang="en-IN" dirty="0">
                <a:solidFill>
                  <a:srgbClr val="FF0000"/>
                </a:solidFill>
              </a:rPr>
              <a:t>Definition</a:t>
            </a:r>
          </a:p>
        </p:txBody>
      </p:sp>
      <p:sp>
        <p:nvSpPr>
          <p:cNvPr id="3" name="Content Placeholder 2">
            <a:extLst>
              <a:ext uri="{FF2B5EF4-FFF2-40B4-BE49-F238E27FC236}">
                <a16:creationId xmlns:a16="http://schemas.microsoft.com/office/drawing/2014/main" id="{AE02BBB6-6E24-FB2D-1C83-2558BE2A3900}"/>
              </a:ext>
            </a:extLst>
          </p:cNvPr>
          <p:cNvSpPr>
            <a:spLocks noGrp="1"/>
          </p:cNvSpPr>
          <p:nvPr>
            <p:ph idx="1"/>
          </p:nvPr>
        </p:nvSpPr>
        <p:spPr>
          <a:xfrm>
            <a:off x="251460" y="720090"/>
            <a:ext cx="11769090" cy="6137909"/>
          </a:xfrm>
        </p:spPr>
        <p:txBody>
          <a:bodyPr>
            <a:normAutofit/>
          </a:bodyPr>
          <a:lstStyle/>
          <a:p>
            <a:pPr>
              <a:lnSpc>
                <a:spcPct val="150000"/>
              </a:lnSpc>
            </a:pPr>
            <a:r>
              <a:rPr lang="en-IN" sz="2600" b="1" dirty="0">
                <a:latin typeface="Times New Roman" panose="02020603050405020304" pitchFamily="18" charset="0"/>
                <a:cs typeface="Times New Roman" panose="02020603050405020304" pitchFamily="18" charset="0"/>
              </a:rPr>
              <a:t>Generative AI refers to machine learning models capable of generating new data that resembles the data on which they were trained.</a:t>
            </a:r>
          </a:p>
          <a:p>
            <a:pPr>
              <a:lnSpc>
                <a:spcPct val="150000"/>
              </a:lnSpc>
            </a:pPr>
            <a:r>
              <a:rPr lang="en-IN" sz="2600" dirty="0">
                <a:solidFill>
                  <a:srgbClr val="FF0000"/>
                </a:solidFill>
                <a:latin typeface="Times New Roman" panose="02020603050405020304" pitchFamily="18" charset="0"/>
                <a:cs typeface="Times New Roman" panose="02020603050405020304" pitchFamily="18" charset="0"/>
              </a:rPr>
              <a:t>Example1</a:t>
            </a:r>
          </a:p>
          <a:p>
            <a:pPr>
              <a:lnSpc>
                <a:spcPct val="150000"/>
              </a:lnSpc>
            </a:pPr>
            <a:r>
              <a:rPr lang="en-IN" sz="2600" dirty="0">
                <a:latin typeface="Times New Roman" panose="02020603050405020304" pitchFamily="18" charset="0"/>
                <a:cs typeface="Times New Roman" panose="02020603050405020304" pitchFamily="18" charset="0"/>
              </a:rPr>
              <a:t>Input: "Generate an image of a futuristic smart city."</a:t>
            </a:r>
          </a:p>
          <a:p>
            <a:pPr>
              <a:lnSpc>
                <a:spcPct val="150000"/>
              </a:lnSpc>
            </a:pPr>
            <a:r>
              <a:rPr lang="en-IN" sz="2600" dirty="0">
                <a:latin typeface="Times New Roman" panose="02020603050405020304" pitchFamily="18" charset="0"/>
                <a:cs typeface="Times New Roman" panose="02020603050405020304" pitchFamily="18" charset="0"/>
              </a:rPr>
              <a:t>Output: An AI-generated city image with flying cars, green buildings, robots, and smart transportation.</a:t>
            </a:r>
          </a:p>
          <a:p>
            <a:r>
              <a:rPr lang="en-IN" sz="2600" dirty="0">
                <a:solidFill>
                  <a:srgbClr val="FF0000"/>
                </a:solidFill>
                <a:latin typeface="Times New Roman" panose="02020603050405020304" pitchFamily="18" charset="0"/>
                <a:cs typeface="Times New Roman" panose="02020603050405020304" pitchFamily="18" charset="0"/>
              </a:rPr>
              <a:t>Example 2</a:t>
            </a:r>
          </a:p>
          <a:p>
            <a:pPr>
              <a:lnSpc>
                <a:spcPct val="150000"/>
              </a:lnSpc>
            </a:pPr>
            <a:r>
              <a:rPr lang="en-IN" sz="2600" dirty="0">
                <a:latin typeface="Times New Roman" panose="02020603050405020304" pitchFamily="18" charset="0"/>
                <a:cs typeface="Times New Roman" panose="02020603050405020304" pitchFamily="18" charset="0"/>
              </a:rPr>
              <a:t>Input: "Write a poem about rain."</a:t>
            </a:r>
          </a:p>
          <a:p>
            <a:pPr>
              <a:lnSpc>
                <a:spcPct val="150000"/>
              </a:lnSpc>
            </a:pPr>
            <a:r>
              <a:rPr lang="en-IN" sz="2600" dirty="0">
                <a:latin typeface="Times New Roman" panose="02020603050405020304" pitchFamily="18" charset="0"/>
                <a:cs typeface="Times New Roman" panose="02020603050405020304" pitchFamily="18" charset="0"/>
              </a:rPr>
              <a:t>Output: A completely new poem generated by AI.</a:t>
            </a:r>
          </a:p>
          <a:p>
            <a:pPr>
              <a:lnSpc>
                <a:spcPct val="150000"/>
              </a:lnSpc>
            </a:pPr>
            <a:endParaRPr lang="en-IN" sz="2600" dirty="0">
              <a:latin typeface="Times New Roman" panose="02020603050405020304" pitchFamily="18" charset="0"/>
              <a:cs typeface="Times New Roman" panose="02020603050405020304" pitchFamily="18" charset="0"/>
            </a:endParaRPr>
          </a:p>
          <a:p>
            <a:endParaRPr lang="en-IN" dirty="0"/>
          </a:p>
        </p:txBody>
      </p:sp>
    </p:spTree>
    <p:extLst>
      <p:ext uri="{BB962C8B-B14F-4D97-AF65-F5344CB8AC3E}">
        <p14:creationId xmlns:p14="http://schemas.microsoft.com/office/powerpoint/2010/main" val="32618407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A964DFF9-76D0-5182-574D-2AA2F7A0B99B}"/>
              </a:ext>
            </a:extLst>
          </p:cNvPr>
          <p:cNvPicPr>
            <a:picLocks noGrp="1" noChangeAspect="1"/>
          </p:cNvPicPr>
          <p:nvPr>
            <p:ph idx="1"/>
          </p:nvPr>
        </p:nvPicPr>
        <p:blipFill>
          <a:blip r:embed="rId2"/>
          <a:stretch>
            <a:fillRect/>
          </a:stretch>
        </p:blipFill>
        <p:spPr>
          <a:xfrm>
            <a:off x="685800" y="320674"/>
            <a:ext cx="10835640" cy="6263005"/>
          </a:xfrm>
          <a:prstGeom prst="rect">
            <a:avLst/>
          </a:prstGeom>
        </p:spPr>
      </p:pic>
    </p:spTree>
    <p:extLst>
      <p:ext uri="{BB962C8B-B14F-4D97-AF65-F5344CB8AC3E}">
        <p14:creationId xmlns:p14="http://schemas.microsoft.com/office/powerpoint/2010/main" val="13632359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7C35419-7BD8-E2A6-3E67-D7A6C74A8443}"/>
              </a:ext>
            </a:extLst>
          </p:cNvPr>
          <p:cNvSpPr>
            <a:spLocks noGrp="1"/>
          </p:cNvSpPr>
          <p:nvPr>
            <p:ph idx="1"/>
          </p:nvPr>
        </p:nvSpPr>
        <p:spPr>
          <a:xfrm>
            <a:off x="91440" y="80010"/>
            <a:ext cx="11262360" cy="6617970"/>
          </a:xfrm>
        </p:spPr>
        <p:txBody>
          <a:bodyPr>
            <a:normAutofit fontScale="70000" lnSpcReduction="20000"/>
          </a:bodyPr>
          <a:lstStyle/>
          <a:p>
            <a:r>
              <a:rPr lang="en-IN" b="1" dirty="0"/>
              <a:t>Rain's Gentle Song</a:t>
            </a:r>
          </a:p>
          <a:p>
            <a:pPr>
              <a:lnSpc>
                <a:spcPct val="170000"/>
              </a:lnSpc>
            </a:pPr>
            <a:r>
              <a:rPr lang="en-IN" dirty="0">
                <a:latin typeface="Times New Roman" panose="02020603050405020304" pitchFamily="18" charset="0"/>
                <a:cs typeface="Times New Roman" panose="02020603050405020304" pitchFamily="18" charset="0"/>
              </a:rPr>
              <a:t>The clouds arrive on silent wings,</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With whispered dreams and silver strings.</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A drop, a dance, a soothing tune,</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Beneath the sky's embracing moon.</a:t>
            </a:r>
          </a:p>
          <a:p>
            <a:pPr>
              <a:lnSpc>
                <a:spcPct val="170000"/>
              </a:lnSpc>
            </a:pPr>
            <a:r>
              <a:rPr lang="en-IN" dirty="0">
                <a:latin typeface="Times New Roman" panose="02020603050405020304" pitchFamily="18" charset="0"/>
                <a:cs typeface="Times New Roman" panose="02020603050405020304" pitchFamily="18" charset="0"/>
              </a:rPr>
              <a:t>The thirsty earth begins to smile,</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As rivers wake in gentle style.</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Each leaf is washed, each flower glows,</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With nature's grace the cool wind flows.</a:t>
            </a:r>
          </a:p>
          <a:p>
            <a:pPr>
              <a:lnSpc>
                <a:spcPct val="170000"/>
              </a:lnSpc>
            </a:pPr>
            <a:r>
              <a:rPr lang="en-IN" dirty="0">
                <a:latin typeface="Times New Roman" panose="02020603050405020304" pitchFamily="18" charset="0"/>
                <a:cs typeface="Times New Roman" panose="02020603050405020304" pitchFamily="18" charset="0"/>
              </a:rPr>
              <a:t>The rooftops sing a rhythmic beat,</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As raindrops kiss the waiting street.</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The air is fresh, the world renewed,</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A masterpiece in changing mood.</a:t>
            </a:r>
          </a:p>
          <a:p>
            <a:endParaRPr lang="en-IN" dirty="0"/>
          </a:p>
        </p:txBody>
      </p:sp>
    </p:spTree>
    <p:extLst>
      <p:ext uri="{BB962C8B-B14F-4D97-AF65-F5344CB8AC3E}">
        <p14:creationId xmlns:p14="http://schemas.microsoft.com/office/powerpoint/2010/main" val="17592724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BA07952-1DDD-5DFB-C506-23AE75048D9D}"/>
              </a:ext>
            </a:extLst>
          </p:cNvPr>
          <p:cNvSpPr>
            <a:spLocks noGrp="1"/>
          </p:cNvSpPr>
          <p:nvPr>
            <p:ph idx="1"/>
          </p:nvPr>
        </p:nvSpPr>
        <p:spPr>
          <a:xfrm>
            <a:off x="491490" y="205740"/>
            <a:ext cx="10862310" cy="5971223"/>
          </a:xfrm>
        </p:spPr>
        <p:txBody>
          <a:bodyPr/>
          <a:lstStyle/>
          <a:p>
            <a:pPr>
              <a:lnSpc>
                <a:spcPct val="100000"/>
              </a:lnSpc>
            </a:pPr>
            <a:r>
              <a:rPr lang="en-IN" dirty="0">
                <a:solidFill>
                  <a:srgbClr val="FF0000"/>
                </a:solidFill>
                <a:latin typeface="Times New Roman" panose="02020603050405020304" pitchFamily="18" charset="0"/>
                <a:cs typeface="Times New Roman" panose="02020603050405020304" pitchFamily="18" charset="0"/>
              </a:rPr>
              <a:t>Example 3</a:t>
            </a:r>
          </a:p>
          <a:p>
            <a:pPr>
              <a:lnSpc>
                <a:spcPct val="100000"/>
              </a:lnSpc>
            </a:pPr>
            <a:r>
              <a:rPr lang="en-IN" sz="2400" dirty="0">
                <a:latin typeface="Times New Roman" panose="02020603050405020304" pitchFamily="18" charset="0"/>
                <a:cs typeface="Times New Roman" panose="02020603050405020304" pitchFamily="18" charset="0"/>
              </a:rPr>
              <a:t>Input: “G</a:t>
            </a:r>
            <a:r>
              <a:rPr lang="en-IN" sz="2400" dirty="0"/>
              <a:t>ive me a brochure for farewell day celebrations with images </a:t>
            </a:r>
            <a:r>
              <a:rPr lang="en-IN" sz="2400" dirty="0">
                <a:latin typeface="Times New Roman" panose="02020603050405020304" pitchFamily="18" charset="0"/>
                <a:cs typeface="Times New Roman" panose="02020603050405020304" pitchFamily="18" charset="0"/>
              </a:rPr>
              <a:t>."</a:t>
            </a:r>
          </a:p>
          <a:p>
            <a:pPr>
              <a:lnSpc>
                <a:spcPct val="100000"/>
              </a:lnSpc>
            </a:pPr>
            <a:r>
              <a:rPr lang="en-IN" sz="2400" dirty="0">
                <a:latin typeface="Times New Roman" panose="02020603050405020304" pitchFamily="18" charset="0"/>
                <a:cs typeface="Times New Roman" panose="02020603050405020304" pitchFamily="18" charset="0"/>
              </a:rPr>
              <a:t>Output: A brochure generated by AI.</a:t>
            </a:r>
          </a:p>
          <a:p>
            <a:pPr>
              <a:lnSpc>
                <a:spcPct val="150000"/>
              </a:lnSpc>
            </a:pPr>
            <a:endParaRPr lang="en-IN" sz="24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45C7C365-E5BE-2B49-BCDF-D602C1A1DA4A}"/>
              </a:ext>
            </a:extLst>
          </p:cNvPr>
          <p:cNvPicPr>
            <a:picLocks noChangeAspect="1"/>
          </p:cNvPicPr>
          <p:nvPr/>
        </p:nvPicPr>
        <p:blipFill>
          <a:blip r:embed="rId2"/>
          <a:stretch>
            <a:fillRect/>
          </a:stretch>
        </p:blipFill>
        <p:spPr>
          <a:xfrm>
            <a:off x="617220" y="1714500"/>
            <a:ext cx="9464040" cy="4674870"/>
          </a:xfrm>
          <a:prstGeom prst="rect">
            <a:avLst/>
          </a:prstGeom>
        </p:spPr>
      </p:pic>
    </p:spTree>
    <p:extLst>
      <p:ext uri="{BB962C8B-B14F-4D97-AF65-F5344CB8AC3E}">
        <p14:creationId xmlns:p14="http://schemas.microsoft.com/office/powerpoint/2010/main" val="2816273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0062137-700A-D762-F5B6-FF97BD68D1BB}"/>
              </a:ext>
            </a:extLst>
          </p:cNvPr>
          <p:cNvSpPr>
            <a:spLocks noGrp="1"/>
          </p:cNvSpPr>
          <p:nvPr>
            <p:ph idx="1"/>
          </p:nvPr>
        </p:nvSpPr>
        <p:spPr>
          <a:xfrm>
            <a:off x="262890" y="125730"/>
            <a:ext cx="11601450" cy="6051233"/>
          </a:xfrm>
        </p:spPr>
        <p:txBody>
          <a:bodyPr>
            <a:normAutofit/>
          </a:bodyPr>
          <a:lstStyle/>
          <a:p>
            <a:pPr>
              <a:lnSpc>
                <a:spcPct val="170000"/>
              </a:lnSpc>
            </a:pPr>
            <a:r>
              <a:rPr lang="en-IN" dirty="0">
                <a:latin typeface="Times New Roman" panose="02020603050405020304" pitchFamily="18" charset="0"/>
                <a:cs typeface="Times New Roman" panose="02020603050405020304" pitchFamily="18" charset="0"/>
              </a:rPr>
              <a:t>The trees applaud with swaying hands,</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The mist drifts softly through the lands.</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A rainbow waits beyond the </a:t>
            </a:r>
            <a:r>
              <a:rPr lang="en-IN" dirty="0" err="1">
                <a:latin typeface="Times New Roman" panose="02020603050405020304" pitchFamily="18" charset="0"/>
                <a:cs typeface="Times New Roman" panose="02020603050405020304" pitchFamily="18" charset="0"/>
              </a:rPr>
              <a:t>gray</a:t>
            </a:r>
            <a:r>
              <a:rPr lang="en-IN" dirty="0">
                <a:latin typeface="Times New Roman" panose="02020603050405020304" pitchFamily="18" charset="0"/>
                <a:cs typeface="Times New Roman" panose="02020603050405020304" pitchFamily="18" charset="0"/>
              </a:rPr>
              <a:t>,</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To paint the end of every day.</a:t>
            </a:r>
          </a:p>
          <a:p>
            <a:pPr>
              <a:lnSpc>
                <a:spcPct val="170000"/>
              </a:lnSpc>
            </a:pPr>
            <a:r>
              <a:rPr lang="en-IN" dirty="0">
                <a:latin typeface="Times New Roman" panose="02020603050405020304" pitchFamily="18" charset="0"/>
                <a:cs typeface="Times New Roman" panose="02020603050405020304" pitchFamily="18" charset="0"/>
              </a:rPr>
              <a:t>So let the rain inspire the heart,</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For every storm's a work of art.</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From every cloud that fills the sky,</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New hopes are born as drops fall by. </a:t>
            </a:r>
          </a:p>
          <a:p>
            <a:endParaRPr lang="en-IN" dirty="0"/>
          </a:p>
        </p:txBody>
      </p:sp>
    </p:spTree>
    <p:extLst>
      <p:ext uri="{BB962C8B-B14F-4D97-AF65-F5344CB8AC3E}">
        <p14:creationId xmlns:p14="http://schemas.microsoft.com/office/powerpoint/2010/main" val="9388823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CFA83-1089-8BC8-BFF3-88C01144E1BE}"/>
              </a:ext>
            </a:extLst>
          </p:cNvPr>
          <p:cNvSpPr>
            <a:spLocks noGrp="1"/>
          </p:cNvSpPr>
          <p:nvPr>
            <p:ph type="title"/>
          </p:nvPr>
        </p:nvSpPr>
        <p:spPr>
          <a:xfrm>
            <a:off x="217170" y="102871"/>
            <a:ext cx="11136630" cy="578166"/>
          </a:xfrm>
        </p:spPr>
        <p:txBody>
          <a:bodyPr>
            <a:normAutofit fontScale="90000"/>
          </a:bodyPr>
          <a:lstStyle/>
          <a:p>
            <a:r>
              <a:rPr lang="en-IN" dirty="0">
                <a:solidFill>
                  <a:srgbClr val="FF0000"/>
                </a:solidFill>
              </a:rPr>
              <a:t>Why is Generative AI Important?</a:t>
            </a:r>
          </a:p>
        </p:txBody>
      </p:sp>
      <p:sp>
        <p:nvSpPr>
          <p:cNvPr id="3" name="Content Placeholder 2">
            <a:extLst>
              <a:ext uri="{FF2B5EF4-FFF2-40B4-BE49-F238E27FC236}">
                <a16:creationId xmlns:a16="http://schemas.microsoft.com/office/drawing/2014/main" id="{7484D06F-DB4A-C642-4FF5-E247C33AB98E}"/>
              </a:ext>
            </a:extLst>
          </p:cNvPr>
          <p:cNvSpPr>
            <a:spLocks noGrp="1"/>
          </p:cNvSpPr>
          <p:nvPr>
            <p:ph idx="1"/>
          </p:nvPr>
        </p:nvSpPr>
        <p:spPr>
          <a:xfrm>
            <a:off x="217170" y="681037"/>
            <a:ext cx="11974830" cy="6074092"/>
          </a:xfrm>
        </p:spPr>
        <p:txBody>
          <a:bodyPr>
            <a:normAutofit fontScale="92500"/>
          </a:bodyPr>
          <a:lstStyle/>
          <a:p>
            <a:pPr>
              <a:lnSpc>
                <a:spcPct val="150000"/>
              </a:lnSpc>
            </a:pPr>
            <a:r>
              <a:rPr lang="en-IN" sz="2600" b="1" dirty="0">
                <a:latin typeface="Times New Roman" panose="02020603050405020304" pitchFamily="18" charset="0"/>
                <a:cs typeface="Times New Roman" panose="02020603050405020304" pitchFamily="18" charset="0"/>
              </a:rPr>
              <a:t>Generative AI is transforming industries because it can automate creativity.</a:t>
            </a:r>
          </a:p>
          <a:p>
            <a:pPr>
              <a:lnSpc>
                <a:spcPct val="150000"/>
              </a:lnSpc>
            </a:pPr>
            <a:r>
              <a:rPr lang="en-IN" sz="2600" dirty="0">
                <a:latin typeface="Times New Roman" panose="02020603050405020304" pitchFamily="18" charset="0"/>
                <a:cs typeface="Times New Roman" panose="02020603050405020304" pitchFamily="18" charset="0"/>
              </a:rPr>
              <a:t>Benefits include:</a:t>
            </a:r>
          </a:p>
          <a:p>
            <a:pPr>
              <a:lnSpc>
                <a:spcPct val="150000"/>
              </a:lnSpc>
            </a:pPr>
            <a:r>
              <a:rPr lang="en-IN" sz="2600" dirty="0">
                <a:latin typeface="Times New Roman" panose="02020603050405020304" pitchFamily="18" charset="0"/>
                <a:cs typeface="Times New Roman" panose="02020603050405020304" pitchFamily="18" charset="0"/>
              </a:rPr>
              <a:t>Content generation </a:t>
            </a:r>
          </a:p>
          <a:p>
            <a:pPr>
              <a:lnSpc>
                <a:spcPct val="150000"/>
              </a:lnSpc>
            </a:pPr>
            <a:r>
              <a:rPr lang="en-IN" sz="2600" dirty="0">
                <a:latin typeface="Times New Roman" panose="02020603050405020304" pitchFamily="18" charset="0"/>
                <a:cs typeface="Times New Roman" panose="02020603050405020304" pitchFamily="18" charset="0"/>
              </a:rPr>
              <a:t>Faster software development </a:t>
            </a:r>
          </a:p>
          <a:p>
            <a:pPr>
              <a:lnSpc>
                <a:spcPct val="150000"/>
              </a:lnSpc>
            </a:pPr>
            <a:r>
              <a:rPr lang="en-IN" sz="2600" dirty="0">
                <a:latin typeface="Times New Roman" panose="02020603050405020304" pitchFamily="18" charset="0"/>
                <a:cs typeface="Times New Roman" panose="02020603050405020304" pitchFamily="18" charset="0"/>
              </a:rPr>
              <a:t>Personalized education </a:t>
            </a:r>
          </a:p>
          <a:p>
            <a:pPr>
              <a:lnSpc>
                <a:spcPct val="150000"/>
              </a:lnSpc>
            </a:pPr>
            <a:r>
              <a:rPr lang="en-IN" sz="2600" dirty="0">
                <a:latin typeface="Times New Roman" panose="02020603050405020304" pitchFamily="18" charset="0"/>
                <a:cs typeface="Times New Roman" panose="02020603050405020304" pitchFamily="18" charset="0"/>
              </a:rPr>
              <a:t>Drug discovery </a:t>
            </a:r>
          </a:p>
          <a:p>
            <a:pPr>
              <a:lnSpc>
                <a:spcPct val="150000"/>
              </a:lnSpc>
            </a:pPr>
            <a:r>
              <a:rPr lang="en-IN" sz="2600" dirty="0">
                <a:latin typeface="Times New Roman" panose="02020603050405020304" pitchFamily="18" charset="0"/>
                <a:cs typeface="Times New Roman" panose="02020603050405020304" pitchFamily="18" charset="0"/>
              </a:rPr>
              <a:t>Digital art creation </a:t>
            </a:r>
          </a:p>
          <a:p>
            <a:pPr>
              <a:lnSpc>
                <a:spcPct val="150000"/>
              </a:lnSpc>
            </a:pPr>
            <a:r>
              <a:rPr lang="en-IN" sz="2600" dirty="0">
                <a:latin typeface="Times New Roman" panose="02020603050405020304" pitchFamily="18" charset="0"/>
                <a:cs typeface="Times New Roman" panose="02020603050405020304" pitchFamily="18" charset="0"/>
              </a:rPr>
              <a:t>Business automation </a:t>
            </a:r>
          </a:p>
          <a:p>
            <a:pPr>
              <a:lnSpc>
                <a:spcPct val="150000"/>
              </a:lnSpc>
            </a:pPr>
            <a:r>
              <a:rPr lang="en-IN" sz="2600" dirty="0">
                <a:latin typeface="Times New Roman" panose="02020603050405020304" pitchFamily="18" charset="0"/>
                <a:cs typeface="Times New Roman" panose="02020603050405020304" pitchFamily="18" charset="0"/>
              </a:rPr>
              <a:t>Research assistance</a:t>
            </a:r>
          </a:p>
          <a:p>
            <a:endParaRPr lang="en-IN" dirty="0"/>
          </a:p>
        </p:txBody>
      </p:sp>
    </p:spTree>
    <p:extLst>
      <p:ext uri="{BB962C8B-B14F-4D97-AF65-F5344CB8AC3E}">
        <p14:creationId xmlns:p14="http://schemas.microsoft.com/office/powerpoint/2010/main" val="15223129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28773-0D50-2245-D573-6705BF8DEF99}"/>
              </a:ext>
            </a:extLst>
          </p:cNvPr>
          <p:cNvSpPr>
            <a:spLocks noGrp="1"/>
          </p:cNvSpPr>
          <p:nvPr>
            <p:ph type="title"/>
          </p:nvPr>
        </p:nvSpPr>
        <p:spPr>
          <a:xfrm>
            <a:off x="228600" y="1"/>
            <a:ext cx="11125200" cy="681036"/>
          </a:xfrm>
        </p:spPr>
        <p:txBody>
          <a:bodyPr>
            <a:normAutofit fontScale="90000"/>
          </a:bodyPr>
          <a:lstStyle/>
          <a:p>
            <a:r>
              <a:rPr lang="en-IN" dirty="0">
                <a:solidFill>
                  <a:srgbClr val="FF0000"/>
                </a:solidFill>
              </a:rPr>
              <a:t>Evolution of Generative AI</a:t>
            </a:r>
          </a:p>
        </p:txBody>
      </p:sp>
      <p:sp>
        <p:nvSpPr>
          <p:cNvPr id="3" name="Content Placeholder 2">
            <a:extLst>
              <a:ext uri="{FF2B5EF4-FFF2-40B4-BE49-F238E27FC236}">
                <a16:creationId xmlns:a16="http://schemas.microsoft.com/office/drawing/2014/main" id="{FB888B5E-457E-21C0-DC4E-5FB02FC551AB}"/>
              </a:ext>
            </a:extLst>
          </p:cNvPr>
          <p:cNvSpPr>
            <a:spLocks noGrp="1"/>
          </p:cNvSpPr>
          <p:nvPr>
            <p:ph idx="1"/>
          </p:nvPr>
        </p:nvSpPr>
        <p:spPr>
          <a:xfrm>
            <a:off x="228600" y="681036"/>
            <a:ext cx="11734800" cy="6028373"/>
          </a:xfrm>
        </p:spPr>
        <p:txBody>
          <a:bodyPr>
            <a:normAutofit/>
          </a:bodyPr>
          <a:lstStyle/>
          <a:p>
            <a:pPr>
              <a:lnSpc>
                <a:spcPct val="150000"/>
              </a:lnSpc>
            </a:pPr>
            <a:r>
              <a:rPr lang="en-IN" b="1" dirty="0">
                <a:solidFill>
                  <a:srgbClr val="FF0000"/>
                </a:solidFill>
                <a:latin typeface="Times New Roman" panose="02020603050405020304" pitchFamily="18" charset="0"/>
                <a:cs typeface="Times New Roman" panose="02020603050405020304" pitchFamily="18" charset="0"/>
              </a:rPr>
              <a:t>Early AI (1950–1980</a:t>
            </a:r>
            <a:r>
              <a:rPr lang="en-IN" dirty="0">
                <a:solidFill>
                  <a:srgbClr val="FF0000"/>
                </a:solidFill>
                <a:latin typeface="Times New Roman" panose="02020603050405020304" pitchFamily="18" charset="0"/>
                <a:cs typeface="Times New Roman" panose="02020603050405020304" pitchFamily="18" charset="0"/>
              </a:rPr>
              <a:t>)</a:t>
            </a:r>
          </a:p>
          <a:p>
            <a:pPr>
              <a:lnSpc>
                <a:spcPct val="150000"/>
              </a:lnSpc>
            </a:pPr>
            <a:r>
              <a:rPr lang="en-IN" dirty="0">
                <a:latin typeface="Times New Roman" panose="02020603050405020304" pitchFamily="18" charset="0"/>
                <a:cs typeface="Times New Roman" panose="02020603050405020304" pitchFamily="18" charset="0"/>
              </a:rPr>
              <a:t>Rule-based systems </a:t>
            </a:r>
          </a:p>
          <a:p>
            <a:pPr>
              <a:lnSpc>
                <a:spcPct val="150000"/>
              </a:lnSpc>
            </a:pPr>
            <a:r>
              <a:rPr lang="en-IN" dirty="0">
                <a:latin typeface="Times New Roman" panose="02020603050405020304" pitchFamily="18" charset="0"/>
                <a:cs typeface="Times New Roman" panose="02020603050405020304" pitchFamily="18" charset="0"/>
              </a:rPr>
              <a:t>Expert systems </a:t>
            </a:r>
          </a:p>
          <a:p>
            <a:pPr>
              <a:lnSpc>
                <a:spcPct val="150000"/>
              </a:lnSpc>
            </a:pPr>
            <a:r>
              <a:rPr lang="en-IN" dirty="0">
                <a:latin typeface="Times New Roman" panose="02020603050405020304" pitchFamily="18" charset="0"/>
                <a:cs typeface="Times New Roman" panose="02020603050405020304" pitchFamily="18" charset="0"/>
              </a:rPr>
              <a:t>Symbolic AI </a:t>
            </a:r>
          </a:p>
          <a:p>
            <a:pPr>
              <a:lnSpc>
                <a:spcPct val="150000"/>
              </a:lnSpc>
            </a:pPr>
            <a:r>
              <a:rPr lang="en-IN" dirty="0">
                <a:latin typeface="Times New Roman" panose="02020603050405020304" pitchFamily="18" charset="0"/>
                <a:cs typeface="Times New Roman" panose="02020603050405020304" pitchFamily="18" charset="0"/>
              </a:rPr>
              <a:t>Problems:</a:t>
            </a:r>
          </a:p>
          <a:p>
            <a:pPr>
              <a:lnSpc>
                <a:spcPct val="150000"/>
              </a:lnSpc>
            </a:pPr>
            <a:r>
              <a:rPr lang="en-IN" dirty="0">
                <a:latin typeface="Times New Roman" panose="02020603050405020304" pitchFamily="18" charset="0"/>
                <a:cs typeface="Times New Roman" panose="02020603050405020304" pitchFamily="18" charset="0"/>
              </a:rPr>
              <a:t>No learning capability </a:t>
            </a:r>
          </a:p>
          <a:p>
            <a:pPr>
              <a:lnSpc>
                <a:spcPct val="150000"/>
              </a:lnSpc>
            </a:pPr>
            <a:r>
              <a:rPr lang="en-IN" dirty="0">
                <a:latin typeface="Times New Roman" panose="02020603050405020304" pitchFamily="18" charset="0"/>
                <a:cs typeface="Times New Roman" panose="02020603050405020304" pitchFamily="18" charset="0"/>
              </a:rPr>
              <a:t>Required manual programming</a:t>
            </a:r>
          </a:p>
          <a:p>
            <a:endParaRPr lang="en-IN" dirty="0"/>
          </a:p>
          <a:p>
            <a:endParaRPr lang="en-IN" dirty="0"/>
          </a:p>
        </p:txBody>
      </p:sp>
    </p:spTree>
    <p:extLst>
      <p:ext uri="{BB962C8B-B14F-4D97-AF65-F5344CB8AC3E}">
        <p14:creationId xmlns:p14="http://schemas.microsoft.com/office/powerpoint/2010/main" val="869561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9D60706-6FF2-9BF5-63B3-DBAB36E596D6}"/>
              </a:ext>
            </a:extLst>
          </p:cNvPr>
          <p:cNvSpPr>
            <a:spLocks noGrp="1"/>
          </p:cNvSpPr>
          <p:nvPr>
            <p:ph idx="1"/>
          </p:nvPr>
        </p:nvSpPr>
        <p:spPr>
          <a:xfrm>
            <a:off x="274320" y="320040"/>
            <a:ext cx="11647170" cy="6286500"/>
          </a:xfrm>
        </p:spPr>
        <p:txBody>
          <a:bodyPr/>
          <a:lstStyle/>
          <a:p>
            <a:r>
              <a:rPr lang="en-IN" b="1" dirty="0">
                <a:solidFill>
                  <a:srgbClr val="FF0000"/>
                </a:solidFill>
                <a:latin typeface="Times New Roman" panose="02020603050405020304" pitchFamily="18" charset="0"/>
                <a:cs typeface="Times New Roman" panose="02020603050405020304" pitchFamily="18" charset="0"/>
              </a:rPr>
              <a:t>Machine Learning Era (1980–2010)</a:t>
            </a:r>
          </a:p>
          <a:p>
            <a:pPr>
              <a:lnSpc>
                <a:spcPct val="150000"/>
              </a:lnSpc>
            </a:pPr>
            <a:r>
              <a:rPr lang="en-IN" dirty="0">
                <a:latin typeface="Times New Roman" panose="02020603050405020304" pitchFamily="18" charset="0"/>
                <a:cs typeface="Times New Roman" panose="02020603050405020304" pitchFamily="18" charset="0"/>
              </a:rPr>
              <a:t>Machines started learning from data.</a:t>
            </a:r>
          </a:p>
          <a:p>
            <a:pPr>
              <a:lnSpc>
                <a:spcPct val="150000"/>
              </a:lnSpc>
            </a:pPr>
            <a:r>
              <a:rPr lang="en-IN" dirty="0">
                <a:latin typeface="Times New Roman" panose="02020603050405020304" pitchFamily="18" charset="0"/>
                <a:cs typeface="Times New Roman" panose="02020603050405020304" pitchFamily="18" charset="0"/>
              </a:rPr>
              <a:t>Algorithms:</a:t>
            </a:r>
          </a:p>
          <a:p>
            <a:pPr>
              <a:lnSpc>
                <a:spcPct val="150000"/>
              </a:lnSpc>
            </a:pPr>
            <a:r>
              <a:rPr lang="en-IN" dirty="0">
                <a:latin typeface="Times New Roman" panose="02020603050405020304" pitchFamily="18" charset="0"/>
                <a:cs typeface="Times New Roman" panose="02020603050405020304" pitchFamily="18" charset="0"/>
              </a:rPr>
              <a:t>Decision Trees </a:t>
            </a:r>
          </a:p>
          <a:p>
            <a:pPr>
              <a:lnSpc>
                <a:spcPct val="150000"/>
              </a:lnSpc>
            </a:pPr>
            <a:r>
              <a:rPr lang="en-IN" dirty="0">
                <a:latin typeface="Times New Roman" panose="02020603050405020304" pitchFamily="18" charset="0"/>
                <a:cs typeface="Times New Roman" panose="02020603050405020304" pitchFamily="18" charset="0"/>
              </a:rPr>
              <a:t>Support Vector Machines </a:t>
            </a:r>
          </a:p>
          <a:p>
            <a:pPr>
              <a:lnSpc>
                <a:spcPct val="150000"/>
              </a:lnSpc>
            </a:pPr>
            <a:r>
              <a:rPr lang="en-IN" dirty="0">
                <a:latin typeface="Times New Roman" panose="02020603050405020304" pitchFamily="18" charset="0"/>
                <a:cs typeface="Times New Roman" panose="02020603050405020304" pitchFamily="18" charset="0"/>
              </a:rPr>
              <a:t>Naïve Bayes </a:t>
            </a:r>
          </a:p>
          <a:p>
            <a:pPr>
              <a:lnSpc>
                <a:spcPct val="150000"/>
              </a:lnSpc>
            </a:pPr>
            <a:r>
              <a:rPr lang="en-IN" dirty="0">
                <a:latin typeface="Times New Roman" panose="02020603050405020304" pitchFamily="18" charset="0"/>
                <a:cs typeface="Times New Roman" panose="02020603050405020304" pitchFamily="18" charset="0"/>
              </a:rPr>
              <a:t>K-Means </a:t>
            </a:r>
          </a:p>
          <a:p>
            <a:pPr>
              <a:lnSpc>
                <a:spcPct val="150000"/>
              </a:lnSpc>
            </a:pPr>
            <a:r>
              <a:rPr lang="en-IN" dirty="0">
                <a:latin typeface="Times New Roman" panose="02020603050405020304" pitchFamily="18" charset="0"/>
                <a:cs typeface="Times New Roman" panose="02020603050405020304" pitchFamily="18" charset="0"/>
              </a:rPr>
              <a:t>Still limited to prediction.</a:t>
            </a:r>
          </a:p>
          <a:p>
            <a:endParaRPr lang="en-IN" dirty="0"/>
          </a:p>
        </p:txBody>
      </p:sp>
    </p:spTree>
    <p:extLst>
      <p:ext uri="{BB962C8B-B14F-4D97-AF65-F5344CB8AC3E}">
        <p14:creationId xmlns:p14="http://schemas.microsoft.com/office/powerpoint/2010/main" val="10827108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1684507" y="1523"/>
            <a:ext cx="0" cy="6858000"/>
          </a:xfrm>
          <a:custGeom>
            <a:avLst/>
            <a:gdLst/>
            <a:ahLst/>
            <a:cxnLst/>
            <a:rect l="l" t="t" r="r" b="b"/>
            <a:pathLst>
              <a:path h="6858000">
                <a:moveTo>
                  <a:pt x="0" y="0"/>
                </a:moveTo>
                <a:lnTo>
                  <a:pt x="0" y="6857999"/>
                </a:lnTo>
              </a:path>
            </a:pathLst>
          </a:custGeom>
          <a:ln w="39624">
            <a:solidFill>
              <a:srgbClr val="FDC3AD"/>
            </a:solidFill>
          </a:ln>
        </p:spPr>
        <p:txBody>
          <a:bodyPr wrap="square" lIns="0" tIns="0" rIns="0" bIns="0" rtlCol="0"/>
          <a:lstStyle/>
          <a:p>
            <a:endParaRPr/>
          </a:p>
        </p:txBody>
      </p:sp>
      <p:sp>
        <p:nvSpPr>
          <p:cNvPr id="3" name="object 3"/>
          <p:cNvSpPr/>
          <p:nvPr/>
        </p:nvSpPr>
        <p:spPr>
          <a:xfrm>
            <a:off x="73152" y="1523"/>
            <a:ext cx="58419" cy="6858000"/>
          </a:xfrm>
          <a:custGeom>
            <a:avLst/>
            <a:gdLst/>
            <a:ahLst/>
            <a:cxnLst/>
            <a:rect l="l" t="t" r="r" b="b"/>
            <a:pathLst>
              <a:path w="58419" h="6858000">
                <a:moveTo>
                  <a:pt x="11582" y="0"/>
                </a:moveTo>
                <a:lnTo>
                  <a:pt x="0" y="0"/>
                </a:lnTo>
                <a:lnTo>
                  <a:pt x="0" y="6857987"/>
                </a:lnTo>
                <a:lnTo>
                  <a:pt x="11582" y="6857987"/>
                </a:lnTo>
                <a:lnTo>
                  <a:pt x="11582" y="0"/>
                </a:lnTo>
                <a:close/>
              </a:path>
              <a:path w="58419" h="6858000">
                <a:moveTo>
                  <a:pt x="57912" y="0"/>
                </a:moveTo>
                <a:lnTo>
                  <a:pt x="23164" y="0"/>
                </a:lnTo>
                <a:lnTo>
                  <a:pt x="23164" y="6857987"/>
                </a:lnTo>
                <a:lnTo>
                  <a:pt x="57912" y="6857987"/>
                </a:lnTo>
                <a:lnTo>
                  <a:pt x="57912" y="0"/>
                </a:lnTo>
                <a:close/>
              </a:path>
            </a:pathLst>
          </a:custGeom>
          <a:solidFill>
            <a:srgbClr val="FDC3AD"/>
          </a:solidFill>
        </p:spPr>
        <p:txBody>
          <a:bodyPr wrap="square" lIns="0" tIns="0" rIns="0" bIns="0" rtlCol="0"/>
          <a:lstStyle/>
          <a:p>
            <a:endParaRPr/>
          </a:p>
        </p:txBody>
      </p:sp>
      <p:grpSp>
        <p:nvGrpSpPr>
          <p:cNvPr id="4" name="object 4"/>
          <p:cNvGrpSpPr/>
          <p:nvPr/>
        </p:nvGrpSpPr>
        <p:grpSpPr>
          <a:xfrm>
            <a:off x="11786616" y="0"/>
            <a:ext cx="405765" cy="6859905"/>
            <a:chOff x="11786616" y="0"/>
            <a:chExt cx="405765" cy="6859905"/>
          </a:xfrm>
        </p:grpSpPr>
        <p:sp>
          <p:nvSpPr>
            <p:cNvPr id="5" name="object 5"/>
            <p:cNvSpPr/>
            <p:nvPr/>
          </p:nvSpPr>
          <p:spPr>
            <a:xfrm>
              <a:off x="11786616" y="0"/>
              <a:ext cx="405765" cy="6858000"/>
            </a:xfrm>
            <a:custGeom>
              <a:avLst/>
              <a:gdLst/>
              <a:ahLst/>
              <a:cxnLst/>
              <a:rect l="l" t="t" r="r" b="b"/>
              <a:pathLst>
                <a:path w="405765" h="6858000">
                  <a:moveTo>
                    <a:pt x="405383" y="0"/>
                  </a:moveTo>
                  <a:lnTo>
                    <a:pt x="0" y="0"/>
                  </a:lnTo>
                  <a:lnTo>
                    <a:pt x="0" y="6858000"/>
                  </a:lnTo>
                  <a:lnTo>
                    <a:pt x="405383" y="6858000"/>
                  </a:lnTo>
                  <a:lnTo>
                    <a:pt x="405383" y="0"/>
                  </a:lnTo>
                  <a:close/>
                </a:path>
              </a:pathLst>
            </a:custGeom>
            <a:solidFill>
              <a:srgbClr val="FDC3AD">
                <a:alpha val="87057"/>
              </a:srgbClr>
            </a:solidFill>
          </p:spPr>
          <p:txBody>
            <a:bodyPr wrap="square" lIns="0" tIns="0" rIns="0" bIns="0" rtlCol="0"/>
            <a:lstStyle/>
            <a:p>
              <a:endParaRPr/>
            </a:p>
          </p:txBody>
        </p:sp>
        <p:sp>
          <p:nvSpPr>
            <p:cNvPr id="6" name="object 6"/>
            <p:cNvSpPr/>
            <p:nvPr/>
          </p:nvSpPr>
          <p:spPr>
            <a:xfrm>
              <a:off x="11888724" y="1523"/>
              <a:ext cx="0" cy="6858000"/>
            </a:xfrm>
            <a:custGeom>
              <a:avLst/>
              <a:gdLst/>
              <a:ahLst/>
              <a:cxnLst/>
              <a:rect l="l" t="t" r="r" b="b"/>
              <a:pathLst>
                <a:path h="6858000">
                  <a:moveTo>
                    <a:pt x="0" y="0"/>
                  </a:moveTo>
                  <a:lnTo>
                    <a:pt x="0" y="6857999"/>
                  </a:lnTo>
                </a:path>
              </a:pathLst>
            </a:custGeom>
            <a:ln w="9144">
              <a:solidFill>
                <a:srgbClr val="FD8537"/>
              </a:solidFill>
            </a:ln>
          </p:spPr>
          <p:txBody>
            <a:bodyPr wrap="square" lIns="0" tIns="0" rIns="0" bIns="0" rtlCol="0"/>
            <a:lstStyle/>
            <a:p>
              <a:endParaRPr/>
            </a:p>
          </p:txBody>
        </p:sp>
      </p:grpSp>
      <p:sp>
        <p:nvSpPr>
          <p:cNvPr id="7" name="object 7"/>
          <p:cNvSpPr/>
          <p:nvPr/>
        </p:nvSpPr>
        <p:spPr>
          <a:xfrm>
            <a:off x="10875264" y="5715000"/>
            <a:ext cx="731520" cy="548640"/>
          </a:xfrm>
          <a:custGeom>
            <a:avLst/>
            <a:gdLst/>
            <a:ahLst/>
            <a:cxnLst/>
            <a:rect l="l" t="t" r="r" b="b"/>
            <a:pathLst>
              <a:path w="731520" h="548639">
                <a:moveTo>
                  <a:pt x="365759" y="0"/>
                </a:moveTo>
                <a:lnTo>
                  <a:pt x="311698" y="2974"/>
                </a:lnTo>
                <a:lnTo>
                  <a:pt x="260104" y="11614"/>
                </a:lnTo>
                <a:lnTo>
                  <a:pt x="211541" y="25496"/>
                </a:lnTo>
                <a:lnTo>
                  <a:pt x="166576" y="44195"/>
                </a:lnTo>
                <a:lnTo>
                  <a:pt x="125772" y="67287"/>
                </a:lnTo>
                <a:lnTo>
                  <a:pt x="89696" y="94347"/>
                </a:lnTo>
                <a:lnTo>
                  <a:pt x="58912" y="124951"/>
                </a:lnTo>
                <a:lnTo>
                  <a:pt x="33986" y="158675"/>
                </a:lnTo>
                <a:lnTo>
                  <a:pt x="15481" y="195094"/>
                </a:lnTo>
                <a:lnTo>
                  <a:pt x="3964" y="233784"/>
                </a:lnTo>
                <a:lnTo>
                  <a:pt x="0" y="274319"/>
                </a:lnTo>
                <a:lnTo>
                  <a:pt x="3964" y="314855"/>
                </a:lnTo>
                <a:lnTo>
                  <a:pt x="15481" y="353545"/>
                </a:lnTo>
                <a:lnTo>
                  <a:pt x="33986" y="389964"/>
                </a:lnTo>
                <a:lnTo>
                  <a:pt x="58912" y="423688"/>
                </a:lnTo>
                <a:lnTo>
                  <a:pt x="89696" y="454292"/>
                </a:lnTo>
                <a:lnTo>
                  <a:pt x="125772" y="481352"/>
                </a:lnTo>
                <a:lnTo>
                  <a:pt x="166576" y="504444"/>
                </a:lnTo>
                <a:lnTo>
                  <a:pt x="211541" y="523143"/>
                </a:lnTo>
                <a:lnTo>
                  <a:pt x="260104" y="537025"/>
                </a:lnTo>
                <a:lnTo>
                  <a:pt x="311698" y="545665"/>
                </a:lnTo>
                <a:lnTo>
                  <a:pt x="365759" y="548640"/>
                </a:lnTo>
                <a:lnTo>
                  <a:pt x="419821" y="545665"/>
                </a:lnTo>
                <a:lnTo>
                  <a:pt x="471415" y="537025"/>
                </a:lnTo>
                <a:lnTo>
                  <a:pt x="519978" y="523143"/>
                </a:lnTo>
                <a:lnTo>
                  <a:pt x="564943" y="504444"/>
                </a:lnTo>
                <a:lnTo>
                  <a:pt x="605747" y="481352"/>
                </a:lnTo>
                <a:lnTo>
                  <a:pt x="641823" y="454292"/>
                </a:lnTo>
                <a:lnTo>
                  <a:pt x="672607" y="423688"/>
                </a:lnTo>
                <a:lnTo>
                  <a:pt x="697533" y="389964"/>
                </a:lnTo>
                <a:lnTo>
                  <a:pt x="716038" y="353545"/>
                </a:lnTo>
                <a:lnTo>
                  <a:pt x="727555" y="314855"/>
                </a:lnTo>
                <a:lnTo>
                  <a:pt x="731519" y="274319"/>
                </a:lnTo>
                <a:lnTo>
                  <a:pt x="727555" y="233784"/>
                </a:lnTo>
                <a:lnTo>
                  <a:pt x="716038" y="195094"/>
                </a:lnTo>
                <a:lnTo>
                  <a:pt x="697533" y="158675"/>
                </a:lnTo>
                <a:lnTo>
                  <a:pt x="672607" y="124951"/>
                </a:lnTo>
                <a:lnTo>
                  <a:pt x="641823" y="94347"/>
                </a:lnTo>
                <a:lnTo>
                  <a:pt x="605747" y="67287"/>
                </a:lnTo>
                <a:lnTo>
                  <a:pt x="564943" y="44195"/>
                </a:lnTo>
                <a:lnTo>
                  <a:pt x="519978" y="25496"/>
                </a:lnTo>
                <a:lnTo>
                  <a:pt x="471415" y="11614"/>
                </a:lnTo>
                <a:lnTo>
                  <a:pt x="419821" y="2974"/>
                </a:lnTo>
                <a:lnTo>
                  <a:pt x="365759" y="0"/>
                </a:lnTo>
                <a:close/>
              </a:path>
            </a:pathLst>
          </a:custGeom>
          <a:solidFill>
            <a:srgbClr val="FD8537"/>
          </a:solidFill>
        </p:spPr>
        <p:txBody>
          <a:bodyPr wrap="square" lIns="0" tIns="0" rIns="0" bIns="0" rtlCol="0"/>
          <a:lstStyle/>
          <a:p>
            <a:endParaRPr/>
          </a:p>
        </p:txBody>
      </p:sp>
      <p:sp>
        <p:nvSpPr>
          <p:cNvPr id="8" name="object 8" descr="$PPTXTitle"/>
          <p:cNvSpPr txBox="1">
            <a:spLocks noGrp="1"/>
          </p:cNvSpPr>
          <p:nvPr>
            <p:ph type="title"/>
          </p:nvPr>
        </p:nvSpPr>
        <p:spPr>
          <a:xfrm>
            <a:off x="4582276" y="102172"/>
            <a:ext cx="2844624" cy="380873"/>
          </a:xfrm>
          <a:prstGeom prst="rect">
            <a:avLst/>
          </a:prstGeom>
        </p:spPr>
        <p:txBody>
          <a:bodyPr vert="horz" wrap="square" lIns="0" tIns="11430" rIns="0" bIns="0" rtlCol="0">
            <a:spAutoFit/>
          </a:bodyPr>
          <a:lstStyle/>
          <a:p>
            <a:pPr marL="12700">
              <a:lnSpc>
                <a:spcPct val="100000"/>
              </a:lnSpc>
              <a:spcBef>
                <a:spcPts val="90"/>
              </a:spcBef>
            </a:pPr>
            <a:r>
              <a:rPr sz="2400" b="1" spc="-10" dirty="0">
                <a:solidFill>
                  <a:srgbClr val="002060"/>
                </a:solidFill>
                <a:latin typeface="Times New Roman" panose="02020603050405020304" pitchFamily="18" charset="0"/>
                <a:cs typeface="Times New Roman" panose="02020603050405020304" pitchFamily="18" charset="0"/>
              </a:rPr>
              <a:t>SYLLABUS</a:t>
            </a:r>
            <a:endParaRPr sz="2400" b="1" dirty="0">
              <a:solidFill>
                <a:srgbClr val="002060"/>
              </a:solidFill>
              <a:latin typeface="Times New Roman" panose="02020603050405020304" pitchFamily="18" charset="0"/>
              <a:cs typeface="Times New Roman" panose="02020603050405020304" pitchFamily="18" charset="0"/>
            </a:endParaRPr>
          </a:p>
        </p:txBody>
      </p:sp>
      <p:sp>
        <p:nvSpPr>
          <p:cNvPr id="9" name="object 9"/>
          <p:cNvSpPr txBox="1"/>
          <p:nvPr/>
        </p:nvSpPr>
        <p:spPr>
          <a:xfrm>
            <a:off x="233678" y="483045"/>
            <a:ext cx="11450817" cy="5529527"/>
          </a:xfrm>
          <a:prstGeom prst="rect">
            <a:avLst/>
          </a:prstGeom>
        </p:spPr>
        <p:txBody>
          <a:bodyPr vert="horz" wrap="square" lIns="0" tIns="11430" rIns="0" bIns="0" rtlCol="0">
            <a:spAutoFit/>
          </a:bodyPr>
          <a:lstStyle/>
          <a:p>
            <a:pPr marL="12700">
              <a:lnSpc>
                <a:spcPct val="100000"/>
              </a:lnSpc>
              <a:spcBef>
                <a:spcPts val="90"/>
              </a:spcBef>
            </a:pPr>
            <a:r>
              <a:rPr sz="2200" b="1" spc="-55" dirty="0">
                <a:solidFill>
                  <a:srgbClr val="FF0000"/>
                </a:solidFill>
                <a:latin typeface="Times New Roman" panose="02020603050405020304" pitchFamily="18" charset="0"/>
                <a:cs typeface="Times New Roman" panose="02020603050405020304" pitchFamily="18" charset="0"/>
              </a:rPr>
              <a:t>UNIT-</a:t>
            </a:r>
            <a:r>
              <a:rPr sz="2200" b="1" dirty="0">
                <a:solidFill>
                  <a:srgbClr val="FF0000"/>
                </a:solidFill>
                <a:latin typeface="Times New Roman" panose="02020603050405020304" pitchFamily="18" charset="0"/>
                <a:cs typeface="Times New Roman" panose="02020603050405020304" pitchFamily="18" charset="0"/>
              </a:rPr>
              <a:t>I: </a:t>
            </a:r>
            <a:r>
              <a:rPr lang="en-IN" sz="2200" b="1" dirty="0">
                <a:solidFill>
                  <a:srgbClr val="FF0000"/>
                </a:solidFill>
                <a:latin typeface="Times New Roman" panose="02020603050405020304" pitchFamily="18" charset="0"/>
                <a:cs typeface="Times New Roman" panose="02020603050405020304" pitchFamily="18" charset="0"/>
              </a:rPr>
              <a:t>INTRODUCTION TO GENERATIVE AI                                                                     (9)                     </a:t>
            </a:r>
            <a:endParaRPr lang="en-US" sz="2200" b="1" spc="-25" dirty="0">
              <a:latin typeface="Times New Roman" panose="02020603050405020304" pitchFamily="18" charset="0"/>
              <a:cs typeface="Times New Roman" panose="02020603050405020304" pitchFamily="18" charset="0"/>
            </a:endParaRPr>
          </a:p>
          <a:p>
            <a:pPr marL="12700" algn="just">
              <a:lnSpc>
                <a:spcPct val="150000"/>
              </a:lnSpc>
              <a:spcBef>
                <a:spcPts val="90"/>
              </a:spcBef>
            </a:pPr>
            <a:r>
              <a:rPr lang="en-IN" sz="2200" dirty="0">
                <a:latin typeface="Times New Roman" panose="02020603050405020304" pitchFamily="18" charset="0"/>
                <a:cs typeface="Times New Roman" panose="02020603050405020304" pitchFamily="18" charset="0"/>
              </a:rPr>
              <a:t>Overview of Generative AI and Applications, Generative vs Discriminative Models, Latent Space and Data Generation Concepts, Architectures: GANs, VAEs, Auto regressive Models, Generative AI in Text, Image, Audio, and Video, LLMs: Pretrained Transformers as, Generators, Training Challenges and Evaluation of Generative Models, Case Studies: Image Synthesis, Text Generation. </a:t>
            </a:r>
          </a:p>
          <a:p>
            <a:pPr marL="12700">
              <a:lnSpc>
                <a:spcPct val="100000"/>
              </a:lnSpc>
              <a:spcBef>
                <a:spcPts val="1565"/>
              </a:spcBef>
            </a:pPr>
            <a:r>
              <a:rPr sz="2200" b="1" spc="-55" dirty="0">
                <a:solidFill>
                  <a:srgbClr val="FF0000"/>
                </a:solidFill>
                <a:latin typeface="Times New Roman" panose="02020603050405020304" pitchFamily="18" charset="0"/>
                <a:cs typeface="Times New Roman" panose="02020603050405020304" pitchFamily="18" charset="0"/>
              </a:rPr>
              <a:t>UNIT-</a:t>
            </a:r>
            <a:r>
              <a:rPr sz="2200" b="1" dirty="0">
                <a:solidFill>
                  <a:srgbClr val="FF0000"/>
                </a:solidFill>
                <a:latin typeface="Times New Roman" panose="02020603050405020304" pitchFamily="18" charset="0"/>
                <a:cs typeface="Times New Roman" panose="02020603050405020304" pitchFamily="18" charset="0"/>
              </a:rPr>
              <a:t>II:</a:t>
            </a:r>
            <a:r>
              <a:rPr sz="2200" b="1" spc="-15" dirty="0">
                <a:solidFill>
                  <a:srgbClr val="FF0000"/>
                </a:solidFill>
                <a:latin typeface="Times New Roman" panose="02020603050405020304" pitchFamily="18" charset="0"/>
                <a:cs typeface="Times New Roman" panose="02020603050405020304" pitchFamily="18" charset="0"/>
              </a:rPr>
              <a:t> </a:t>
            </a:r>
            <a:r>
              <a:rPr lang="en-IN" sz="2200" b="1" dirty="0">
                <a:solidFill>
                  <a:srgbClr val="FF0000"/>
                </a:solidFill>
                <a:latin typeface="Times New Roman" panose="02020603050405020304" pitchFamily="18" charset="0"/>
                <a:cs typeface="Times New Roman" panose="02020603050405020304" pitchFamily="18" charset="0"/>
              </a:rPr>
              <a:t>PROMPT ENGINEERING FUNDAMENTALS                                                          (9)                  </a:t>
            </a:r>
            <a:endParaRPr sz="2200" dirty="0">
              <a:latin typeface="Times New Roman" panose="02020603050405020304" pitchFamily="18" charset="0"/>
              <a:cs typeface="Times New Roman" panose="02020603050405020304" pitchFamily="18" charset="0"/>
            </a:endParaRPr>
          </a:p>
          <a:p>
            <a:pPr marL="12700" marR="261620" algn="just">
              <a:lnSpc>
                <a:spcPct val="150000"/>
              </a:lnSpc>
              <a:spcBef>
                <a:spcPts val="605"/>
              </a:spcBef>
            </a:pPr>
            <a:r>
              <a:rPr lang="en-US" sz="2200" dirty="0">
                <a:latin typeface="Times New Roman" panose="02020603050405020304" pitchFamily="18" charset="0"/>
                <a:cs typeface="Times New Roman" panose="02020603050405020304" pitchFamily="18" charset="0"/>
              </a:rPr>
              <a:t>Introduction to Prompt Engineering, Prompt Formats: Zero-shot, One-shot, Few-shot, Prompt Tuning vs Prompt Programming, In-Context Learning &amp; Chain-of-Thought Prompting, Role of Instructions and Examples in Prompts, Controlling Output Style, Tone, and Format, Prompt Failure Cases and Debugging, Prompt Engineering for Coding, Text Completion, Q&amp;A. </a:t>
            </a:r>
          </a:p>
          <a:p>
            <a:pPr marL="12700" marR="261620" algn="just">
              <a:lnSpc>
                <a:spcPct val="150000"/>
              </a:lnSpc>
              <a:spcBef>
                <a:spcPts val="605"/>
              </a:spcBef>
            </a:pPr>
            <a:endParaRPr sz="20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EFB1349-56EF-56B2-E395-08B080493BDF}"/>
              </a:ext>
            </a:extLst>
          </p:cNvPr>
          <p:cNvSpPr>
            <a:spLocks noGrp="1"/>
          </p:cNvSpPr>
          <p:nvPr>
            <p:ph idx="1"/>
          </p:nvPr>
        </p:nvSpPr>
        <p:spPr>
          <a:xfrm>
            <a:off x="194310" y="171450"/>
            <a:ext cx="11852910" cy="6583680"/>
          </a:xfrm>
        </p:spPr>
        <p:txBody>
          <a:bodyPr>
            <a:normAutofit/>
          </a:bodyPr>
          <a:lstStyle/>
          <a:p>
            <a:pPr>
              <a:lnSpc>
                <a:spcPct val="150000"/>
              </a:lnSpc>
            </a:pPr>
            <a:r>
              <a:rPr lang="en-IN" sz="2400" b="1" dirty="0">
                <a:solidFill>
                  <a:srgbClr val="FF0000"/>
                </a:solidFill>
                <a:latin typeface="Times New Roman" panose="02020603050405020304" pitchFamily="18" charset="0"/>
                <a:cs typeface="Times New Roman" panose="02020603050405020304" pitchFamily="18" charset="0"/>
              </a:rPr>
              <a:t>Deep Learning Era (2012–2017)</a:t>
            </a:r>
          </a:p>
          <a:p>
            <a:pPr>
              <a:lnSpc>
                <a:spcPct val="150000"/>
              </a:lnSpc>
            </a:pPr>
            <a:r>
              <a:rPr lang="en-IN" sz="2400" dirty="0">
                <a:latin typeface="Times New Roman" panose="02020603050405020304" pitchFamily="18" charset="0"/>
                <a:cs typeface="Times New Roman" panose="02020603050405020304" pitchFamily="18" charset="0"/>
              </a:rPr>
              <a:t>Breakthrough due to:</a:t>
            </a:r>
          </a:p>
          <a:p>
            <a:pPr>
              <a:lnSpc>
                <a:spcPct val="150000"/>
              </a:lnSpc>
            </a:pPr>
            <a:r>
              <a:rPr lang="en-IN" sz="2400" dirty="0">
                <a:latin typeface="Times New Roman" panose="02020603050405020304" pitchFamily="18" charset="0"/>
                <a:cs typeface="Times New Roman" panose="02020603050405020304" pitchFamily="18" charset="0"/>
              </a:rPr>
              <a:t>GPUs </a:t>
            </a:r>
          </a:p>
          <a:p>
            <a:pPr>
              <a:lnSpc>
                <a:spcPct val="150000"/>
              </a:lnSpc>
            </a:pPr>
            <a:r>
              <a:rPr lang="en-IN" sz="2400" dirty="0">
                <a:latin typeface="Times New Roman" panose="02020603050405020304" pitchFamily="18" charset="0"/>
                <a:cs typeface="Times New Roman" panose="02020603050405020304" pitchFamily="18" charset="0"/>
              </a:rPr>
              <a:t>Large datasets </a:t>
            </a:r>
          </a:p>
          <a:p>
            <a:pPr>
              <a:lnSpc>
                <a:spcPct val="150000"/>
              </a:lnSpc>
            </a:pPr>
            <a:r>
              <a:rPr lang="en-IN" sz="2400" dirty="0">
                <a:latin typeface="Times New Roman" panose="02020603050405020304" pitchFamily="18" charset="0"/>
                <a:cs typeface="Times New Roman" panose="02020603050405020304" pitchFamily="18" charset="0"/>
              </a:rPr>
              <a:t>Neural Networks </a:t>
            </a:r>
          </a:p>
          <a:p>
            <a:pPr>
              <a:lnSpc>
                <a:spcPct val="150000"/>
              </a:lnSpc>
            </a:pPr>
            <a:r>
              <a:rPr lang="en-IN" sz="2400" dirty="0">
                <a:latin typeface="Times New Roman" panose="02020603050405020304" pitchFamily="18" charset="0"/>
                <a:cs typeface="Times New Roman" panose="02020603050405020304" pitchFamily="18" charset="0"/>
              </a:rPr>
              <a:t>Applications:</a:t>
            </a:r>
          </a:p>
          <a:p>
            <a:pPr>
              <a:lnSpc>
                <a:spcPct val="150000"/>
              </a:lnSpc>
            </a:pPr>
            <a:r>
              <a:rPr lang="en-IN" sz="2400" dirty="0">
                <a:latin typeface="Times New Roman" panose="02020603050405020304" pitchFamily="18" charset="0"/>
                <a:cs typeface="Times New Roman" panose="02020603050405020304" pitchFamily="18" charset="0"/>
              </a:rPr>
              <a:t>Image recognition </a:t>
            </a:r>
          </a:p>
          <a:p>
            <a:pPr>
              <a:lnSpc>
                <a:spcPct val="150000"/>
              </a:lnSpc>
            </a:pPr>
            <a:r>
              <a:rPr lang="en-IN" sz="2400" dirty="0">
                <a:latin typeface="Times New Roman" panose="02020603050405020304" pitchFamily="18" charset="0"/>
                <a:cs typeface="Times New Roman" panose="02020603050405020304" pitchFamily="18" charset="0"/>
              </a:rPr>
              <a:t>Speech recognition </a:t>
            </a:r>
          </a:p>
          <a:p>
            <a:pPr>
              <a:lnSpc>
                <a:spcPct val="150000"/>
              </a:lnSpc>
            </a:pPr>
            <a:r>
              <a:rPr lang="en-IN" sz="2400" dirty="0">
                <a:latin typeface="Times New Roman" panose="02020603050405020304" pitchFamily="18" charset="0"/>
                <a:cs typeface="Times New Roman" panose="02020603050405020304" pitchFamily="18" charset="0"/>
              </a:rPr>
              <a:t>Translation</a:t>
            </a:r>
          </a:p>
          <a:p>
            <a:endParaRPr lang="en-IN" dirty="0"/>
          </a:p>
        </p:txBody>
      </p:sp>
    </p:spTree>
    <p:extLst>
      <p:ext uri="{BB962C8B-B14F-4D97-AF65-F5344CB8AC3E}">
        <p14:creationId xmlns:p14="http://schemas.microsoft.com/office/powerpoint/2010/main" val="12936981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3E1260C-DD28-583F-5482-BF2F21C28329}"/>
              </a:ext>
            </a:extLst>
          </p:cNvPr>
          <p:cNvSpPr>
            <a:spLocks noGrp="1"/>
          </p:cNvSpPr>
          <p:nvPr>
            <p:ph idx="1"/>
          </p:nvPr>
        </p:nvSpPr>
        <p:spPr>
          <a:xfrm>
            <a:off x="171450" y="285750"/>
            <a:ext cx="11715750" cy="6446520"/>
          </a:xfrm>
        </p:spPr>
        <p:txBody>
          <a:bodyPr>
            <a:normAutofit fontScale="85000" lnSpcReduction="20000"/>
          </a:bodyPr>
          <a:lstStyle/>
          <a:p>
            <a:pPr>
              <a:lnSpc>
                <a:spcPct val="150000"/>
              </a:lnSpc>
            </a:pPr>
            <a:r>
              <a:rPr lang="en-IN" b="1" dirty="0">
                <a:solidFill>
                  <a:srgbClr val="FF0000"/>
                </a:solidFill>
                <a:latin typeface="Times New Roman" panose="02020603050405020304" pitchFamily="18" charset="0"/>
                <a:cs typeface="Times New Roman" panose="02020603050405020304" pitchFamily="18" charset="0"/>
              </a:rPr>
              <a:t>Generative AI Era (2017–Present)</a:t>
            </a:r>
          </a:p>
          <a:p>
            <a:pPr>
              <a:lnSpc>
                <a:spcPct val="150000"/>
              </a:lnSpc>
            </a:pPr>
            <a:r>
              <a:rPr lang="en-IN" sz="2400" dirty="0">
                <a:latin typeface="Times New Roman" panose="02020603050405020304" pitchFamily="18" charset="0"/>
                <a:cs typeface="Times New Roman" panose="02020603050405020304" pitchFamily="18" charset="0"/>
              </a:rPr>
              <a:t>Major breakthroughs:</a:t>
            </a:r>
          </a:p>
          <a:p>
            <a:pPr>
              <a:lnSpc>
                <a:spcPct val="150000"/>
              </a:lnSpc>
            </a:pPr>
            <a:r>
              <a:rPr lang="en-IN" sz="2400" dirty="0">
                <a:latin typeface="Times New Roman" panose="02020603050405020304" pitchFamily="18" charset="0"/>
                <a:cs typeface="Times New Roman" panose="02020603050405020304" pitchFamily="18" charset="0"/>
              </a:rPr>
              <a:t>GANs </a:t>
            </a:r>
          </a:p>
          <a:p>
            <a:pPr>
              <a:lnSpc>
                <a:spcPct val="150000"/>
              </a:lnSpc>
            </a:pPr>
            <a:r>
              <a:rPr lang="en-IN" sz="2400" dirty="0">
                <a:latin typeface="Times New Roman" panose="02020603050405020304" pitchFamily="18" charset="0"/>
                <a:cs typeface="Times New Roman" panose="02020603050405020304" pitchFamily="18" charset="0"/>
              </a:rPr>
              <a:t>VAEs </a:t>
            </a:r>
          </a:p>
          <a:p>
            <a:pPr>
              <a:lnSpc>
                <a:spcPct val="150000"/>
              </a:lnSpc>
            </a:pPr>
            <a:r>
              <a:rPr lang="en-IN" sz="2400" dirty="0">
                <a:latin typeface="Times New Roman" panose="02020603050405020304" pitchFamily="18" charset="0"/>
                <a:cs typeface="Times New Roman" panose="02020603050405020304" pitchFamily="18" charset="0"/>
              </a:rPr>
              <a:t>Transformers </a:t>
            </a:r>
          </a:p>
          <a:p>
            <a:pPr>
              <a:lnSpc>
                <a:spcPct val="150000"/>
              </a:lnSpc>
            </a:pPr>
            <a:r>
              <a:rPr lang="en-IN" sz="2400" dirty="0">
                <a:latin typeface="Times New Roman" panose="02020603050405020304" pitchFamily="18" charset="0"/>
                <a:cs typeface="Times New Roman" panose="02020603050405020304" pitchFamily="18" charset="0"/>
              </a:rPr>
              <a:t>Large Language Models </a:t>
            </a:r>
          </a:p>
          <a:p>
            <a:pPr>
              <a:lnSpc>
                <a:spcPct val="150000"/>
              </a:lnSpc>
            </a:pPr>
            <a:r>
              <a:rPr lang="en-IN" sz="2400" dirty="0">
                <a:latin typeface="Times New Roman" panose="02020603050405020304" pitchFamily="18" charset="0"/>
                <a:cs typeface="Times New Roman" panose="02020603050405020304" pitchFamily="18" charset="0"/>
              </a:rPr>
              <a:t>Capabilities:</a:t>
            </a:r>
          </a:p>
          <a:p>
            <a:pPr>
              <a:lnSpc>
                <a:spcPct val="150000"/>
              </a:lnSpc>
            </a:pPr>
            <a:r>
              <a:rPr lang="en-IN" sz="2400" dirty="0">
                <a:latin typeface="Times New Roman" panose="02020603050405020304" pitchFamily="18" charset="0"/>
                <a:cs typeface="Times New Roman" panose="02020603050405020304" pitchFamily="18" charset="0"/>
              </a:rPr>
              <a:t>Human-like conversations </a:t>
            </a:r>
          </a:p>
          <a:p>
            <a:pPr>
              <a:lnSpc>
                <a:spcPct val="150000"/>
              </a:lnSpc>
            </a:pPr>
            <a:r>
              <a:rPr lang="en-IN" sz="2400" dirty="0">
                <a:latin typeface="Times New Roman" panose="02020603050405020304" pitchFamily="18" charset="0"/>
                <a:cs typeface="Times New Roman" panose="02020603050405020304" pitchFamily="18" charset="0"/>
              </a:rPr>
              <a:t>Image generation </a:t>
            </a:r>
          </a:p>
          <a:p>
            <a:pPr>
              <a:lnSpc>
                <a:spcPct val="150000"/>
              </a:lnSpc>
            </a:pPr>
            <a:r>
              <a:rPr lang="en-IN" sz="2400" dirty="0">
                <a:latin typeface="Times New Roman" panose="02020603050405020304" pitchFamily="18" charset="0"/>
                <a:cs typeface="Times New Roman" panose="02020603050405020304" pitchFamily="18" charset="0"/>
              </a:rPr>
              <a:t>Video generation </a:t>
            </a:r>
          </a:p>
          <a:p>
            <a:pPr>
              <a:lnSpc>
                <a:spcPct val="150000"/>
              </a:lnSpc>
            </a:pPr>
            <a:r>
              <a:rPr lang="en-IN" sz="2400" dirty="0">
                <a:latin typeface="Times New Roman" panose="02020603050405020304" pitchFamily="18" charset="0"/>
                <a:cs typeface="Times New Roman" panose="02020603050405020304" pitchFamily="18" charset="0"/>
              </a:rPr>
              <a:t>Music creation </a:t>
            </a:r>
          </a:p>
          <a:p>
            <a:pPr>
              <a:lnSpc>
                <a:spcPct val="150000"/>
              </a:lnSpc>
            </a:pPr>
            <a:r>
              <a:rPr lang="en-IN" sz="2400" dirty="0">
                <a:latin typeface="Times New Roman" panose="02020603050405020304" pitchFamily="18" charset="0"/>
                <a:cs typeface="Times New Roman" panose="02020603050405020304" pitchFamily="18" charset="0"/>
              </a:rPr>
              <a:t>Coding assistance</a:t>
            </a:r>
          </a:p>
          <a:p>
            <a:endParaRPr lang="en-IN" dirty="0"/>
          </a:p>
        </p:txBody>
      </p:sp>
    </p:spTree>
    <p:extLst>
      <p:ext uri="{BB962C8B-B14F-4D97-AF65-F5344CB8AC3E}">
        <p14:creationId xmlns:p14="http://schemas.microsoft.com/office/powerpoint/2010/main" val="38793069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C9002-38F7-EAC5-40D7-2E990BD547A6}"/>
              </a:ext>
            </a:extLst>
          </p:cNvPr>
          <p:cNvSpPr>
            <a:spLocks noGrp="1"/>
          </p:cNvSpPr>
          <p:nvPr>
            <p:ph type="title"/>
          </p:nvPr>
        </p:nvSpPr>
        <p:spPr>
          <a:xfrm>
            <a:off x="217170" y="1"/>
            <a:ext cx="11136630" cy="681036"/>
          </a:xfrm>
        </p:spPr>
        <p:txBody>
          <a:bodyPr>
            <a:normAutofit fontScale="90000"/>
          </a:bodyPr>
          <a:lstStyle/>
          <a:p>
            <a:r>
              <a:rPr lang="en-IN" dirty="0">
                <a:solidFill>
                  <a:srgbClr val="FF0000"/>
                </a:solidFill>
              </a:rPr>
              <a:t>Characteristics of Generative AI</a:t>
            </a:r>
          </a:p>
        </p:txBody>
      </p:sp>
      <p:sp>
        <p:nvSpPr>
          <p:cNvPr id="3" name="Content Placeholder 2">
            <a:extLst>
              <a:ext uri="{FF2B5EF4-FFF2-40B4-BE49-F238E27FC236}">
                <a16:creationId xmlns:a16="http://schemas.microsoft.com/office/drawing/2014/main" id="{658BEE2E-2716-657C-5313-4253BA870543}"/>
              </a:ext>
            </a:extLst>
          </p:cNvPr>
          <p:cNvSpPr>
            <a:spLocks noGrp="1"/>
          </p:cNvSpPr>
          <p:nvPr>
            <p:ph idx="1"/>
          </p:nvPr>
        </p:nvSpPr>
        <p:spPr>
          <a:xfrm>
            <a:off x="217170" y="800100"/>
            <a:ext cx="11704320" cy="5875020"/>
          </a:xfrm>
        </p:spPr>
        <p:txBody>
          <a:bodyPr/>
          <a:lstStyle/>
          <a:p>
            <a:pPr>
              <a:lnSpc>
                <a:spcPct val="150000"/>
              </a:lnSpc>
            </a:pPr>
            <a:r>
              <a:rPr lang="en-IN" sz="2600" dirty="0">
                <a:latin typeface="Times New Roman" panose="02020603050405020304" pitchFamily="18" charset="0"/>
                <a:cs typeface="Times New Roman" panose="02020603050405020304" pitchFamily="18" charset="0"/>
              </a:rPr>
              <a:t>A Generative AI model can:</a:t>
            </a:r>
          </a:p>
          <a:p>
            <a:pPr>
              <a:lnSpc>
                <a:spcPct val="150000"/>
              </a:lnSpc>
            </a:pPr>
            <a:r>
              <a:rPr lang="en-IN" sz="2600" dirty="0">
                <a:latin typeface="Times New Roman" panose="02020603050405020304" pitchFamily="18" charset="0"/>
                <a:cs typeface="Times New Roman" panose="02020603050405020304" pitchFamily="18" charset="0"/>
              </a:rPr>
              <a:t>Learn patterns from large datasets</a:t>
            </a:r>
          </a:p>
          <a:p>
            <a:pPr>
              <a:lnSpc>
                <a:spcPct val="150000"/>
              </a:lnSpc>
            </a:pPr>
            <a:r>
              <a:rPr lang="en-IN" sz="2600" dirty="0">
                <a:latin typeface="Times New Roman" panose="02020603050405020304" pitchFamily="18" charset="0"/>
                <a:cs typeface="Times New Roman" panose="02020603050405020304" pitchFamily="18" charset="0"/>
              </a:rPr>
              <a:t> Generate new content</a:t>
            </a:r>
          </a:p>
          <a:p>
            <a:pPr>
              <a:lnSpc>
                <a:spcPct val="150000"/>
              </a:lnSpc>
            </a:pPr>
            <a:r>
              <a:rPr lang="en-IN" sz="2600" dirty="0">
                <a:latin typeface="Times New Roman" panose="02020603050405020304" pitchFamily="18" charset="0"/>
                <a:cs typeface="Times New Roman" panose="02020603050405020304" pitchFamily="18" charset="0"/>
              </a:rPr>
              <a:t> Mimic human creativity</a:t>
            </a:r>
          </a:p>
          <a:p>
            <a:pPr>
              <a:lnSpc>
                <a:spcPct val="150000"/>
              </a:lnSpc>
            </a:pPr>
            <a:r>
              <a:rPr lang="en-IN" sz="2600" dirty="0">
                <a:latin typeface="Times New Roman" panose="02020603050405020304" pitchFamily="18" charset="0"/>
                <a:cs typeface="Times New Roman" panose="02020603050405020304" pitchFamily="18" charset="0"/>
              </a:rPr>
              <a:t> Understand context</a:t>
            </a:r>
          </a:p>
          <a:p>
            <a:pPr>
              <a:lnSpc>
                <a:spcPct val="150000"/>
              </a:lnSpc>
            </a:pPr>
            <a:r>
              <a:rPr lang="en-IN" sz="2600" dirty="0">
                <a:latin typeface="Times New Roman" panose="02020603050405020304" pitchFamily="18" charset="0"/>
                <a:cs typeface="Times New Roman" panose="02020603050405020304" pitchFamily="18" charset="0"/>
              </a:rPr>
              <a:t> Produce multiple variations</a:t>
            </a:r>
          </a:p>
          <a:p>
            <a:pPr>
              <a:lnSpc>
                <a:spcPct val="150000"/>
              </a:lnSpc>
            </a:pPr>
            <a:r>
              <a:rPr lang="en-IN" sz="2600" dirty="0">
                <a:latin typeface="Times New Roman" panose="02020603050405020304" pitchFamily="18" charset="0"/>
                <a:cs typeface="Times New Roman" panose="02020603050405020304" pitchFamily="18" charset="0"/>
              </a:rPr>
              <a:t> Improve through training</a:t>
            </a:r>
          </a:p>
          <a:p>
            <a:endParaRPr lang="en-IN" dirty="0"/>
          </a:p>
        </p:txBody>
      </p:sp>
    </p:spTree>
    <p:extLst>
      <p:ext uri="{BB962C8B-B14F-4D97-AF65-F5344CB8AC3E}">
        <p14:creationId xmlns:p14="http://schemas.microsoft.com/office/powerpoint/2010/main" val="20645885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DBE76A-2631-48BB-00AE-1845E47B7F8C}"/>
              </a:ext>
            </a:extLst>
          </p:cNvPr>
          <p:cNvSpPr>
            <a:spLocks noGrp="1"/>
          </p:cNvSpPr>
          <p:nvPr>
            <p:ph type="title"/>
          </p:nvPr>
        </p:nvSpPr>
        <p:spPr>
          <a:xfrm>
            <a:off x="205740" y="1"/>
            <a:ext cx="11852910" cy="868679"/>
          </a:xfrm>
        </p:spPr>
        <p:txBody>
          <a:bodyPr/>
          <a:lstStyle/>
          <a:p>
            <a:r>
              <a:rPr lang="en-IN" dirty="0">
                <a:solidFill>
                  <a:srgbClr val="FF0000"/>
                </a:solidFill>
              </a:rPr>
              <a:t>How Generative AI Works</a:t>
            </a:r>
          </a:p>
        </p:txBody>
      </p:sp>
      <p:sp>
        <p:nvSpPr>
          <p:cNvPr id="3" name="Content Placeholder 2">
            <a:extLst>
              <a:ext uri="{FF2B5EF4-FFF2-40B4-BE49-F238E27FC236}">
                <a16:creationId xmlns:a16="http://schemas.microsoft.com/office/drawing/2014/main" id="{A62B1339-2C11-C9C0-38F1-8FB62703C9E1}"/>
              </a:ext>
            </a:extLst>
          </p:cNvPr>
          <p:cNvSpPr>
            <a:spLocks noGrp="1"/>
          </p:cNvSpPr>
          <p:nvPr>
            <p:ph idx="1"/>
          </p:nvPr>
        </p:nvSpPr>
        <p:spPr>
          <a:xfrm>
            <a:off x="205740" y="651510"/>
            <a:ext cx="11852910" cy="6069330"/>
          </a:xfrm>
        </p:spPr>
        <p:txBody>
          <a:bodyPr>
            <a:normAutofit fontScale="92500" lnSpcReduction="20000"/>
          </a:bodyPr>
          <a:lstStyle/>
          <a:p>
            <a:pPr>
              <a:lnSpc>
                <a:spcPct val="150000"/>
              </a:lnSpc>
            </a:pPr>
            <a:r>
              <a:rPr lang="en-IN" b="1" dirty="0"/>
              <a:t>Step 1: Data Collection</a:t>
            </a:r>
          </a:p>
          <a:p>
            <a:pPr>
              <a:lnSpc>
                <a:spcPct val="150000"/>
              </a:lnSpc>
            </a:pPr>
            <a:r>
              <a:rPr lang="en-IN" dirty="0"/>
              <a:t>Large datasets are collected.</a:t>
            </a:r>
          </a:p>
          <a:p>
            <a:pPr>
              <a:lnSpc>
                <a:spcPct val="150000"/>
              </a:lnSpc>
            </a:pPr>
            <a:r>
              <a:rPr lang="en-IN" dirty="0"/>
              <a:t>Examples: Books , Images, Music, Videos, Websites, Research papers</a:t>
            </a:r>
          </a:p>
          <a:p>
            <a:pPr>
              <a:lnSpc>
                <a:spcPct val="150000"/>
              </a:lnSpc>
            </a:pPr>
            <a:r>
              <a:rPr lang="en-IN" b="1" dirty="0">
                <a:latin typeface="Times New Roman" panose="02020603050405020304" pitchFamily="18" charset="0"/>
                <a:cs typeface="Times New Roman" panose="02020603050405020304" pitchFamily="18" charset="0"/>
              </a:rPr>
              <a:t>Step 2: Data Preprocessing</a:t>
            </a:r>
          </a:p>
          <a:p>
            <a:pPr>
              <a:lnSpc>
                <a:spcPct val="150000"/>
              </a:lnSpc>
            </a:pPr>
            <a:r>
              <a:rPr lang="en-IN" dirty="0">
                <a:latin typeface="Times New Roman" panose="02020603050405020304" pitchFamily="18" charset="0"/>
                <a:cs typeface="Times New Roman" panose="02020603050405020304" pitchFamily="18" charset="0"/>
              </a:rPr>
              <a:t>Data is cleaned by: Removing duplicates, Fixing </a:t>
            </a:r>
            <a:r>
              <a:rPr lang="en-IN" dirty="0" err="1">
                <a:latin typeface="Times New Roman" panose="02020603050405020304" pitchFamily="18" charset="0"/>
                <a:cs typeface="Times New Roman" panose="02020603050405020304" pitchFamily="18" charset="0"/>
              </a:rPr>
              <a:t>errors,Tokenization</a:t>
            </a:r>
            <a:r>
              <a:rPr lang="en-IN" dirty="0">
                <a:latin typeface="Times New Roman" panose="02020603050405020304" pitchFamily="18" charset="0"/>
                <a:cs typeface="Times New Roman" panose="02020603050405020304" pitchFamily="18" charset="0"/>
              </a:rPr>
              <a:t> </a:t>
            </a:r>
          </a:p>
          <a:p>
            <a:pPr>
              <a:lnSpc>
                <a:spcPct val="150000"/>
              </a:lnSpc>
            </a:pPr>
            <a:r>
              <a:rPr lang="en-IN" dirty="0">
                <a:latin typeface="Times New Roman" panose="02020603050405020304" pitchFamily="18" charset="0"/>
                <a:cs typeface="Times New Roman" panose="02020603050405020304" pitchFamily="18" charset="0"/>
              </a:rPr>
              <a:t>Normalization </a:t>
            </a:r>
          </a:p>
          <a:p>
            <a:pPr>
              <a:lnSpc>
                <a:spcPct val="160000"/>
              </a:lnSpc>
            </a:pPr>
            <a:r>
              <a:rPr lang="en-IN" b="1" dirty="0"/>
              <a:t>Step 3: Model Training</a:t>
            </a:r>
          </a:p>
          <a:p>
            <a:pPr>
              <a:lnSpc>
                <a:spcPct val="160000"/>
              </a:lnSpc>
            </a:pPr>
            <a:r>
              <a:rPr lang="en-IN" dirty="0"/>
              <a:t>Deep neural networks learn relationships within the data.</a:t>
            </a:r>
          </a:p>
          <a:p>
            <a:pPr>
              <a:lnSpc>
                <a:spcPct val="160000"/>
              </a:lnSpc>
            </a:pPr>
            <a:r>
              <a:rPr lang="en-IN" dirty="0"/>
              <a:t>Popular models: Transformer, GAN, VAE, Diffusion Models </a:t>
            </a:r>
          </a:p>
          <a:p>
            <a:pPr>
              <a:lnSpc>
                <a:spcPct val="150000"/>
              </a:lnSpc>
            </a:pPr>
            <a:endParaRPr lang="en-IN" dirty="0">
              <a:latin typeface="Times New Roman" panose="02020603050405020304" pitchFamily="18" charset="0"/>
              <a:cs typeface="Times New Roman" panose="02020603050405020304" pitchFamily="18" charset="0"/>
            </a:endParaRPr>
          </a:p>
          <a:p>
            <a:pPr>
              <a:lnSpc>
                <a:spcPct val="150000"/>
              </a:lnSpc>
            </a:pPr>
            <a:endParaRPr lang="en-IN" dirty="0"/>
          </a:p>
          <a:p>
            <a:endParaRPr lang="en-IN" dirty="0"/>
          </a:p>
        </p:txBody>
      </p:sp>
    </p:spTree>
    <p:extLst>
      <p:ext uri="{BB962C8B-B14F-4D97-AF65-F5344CB8AC3E}">
        <p14:creationId xmlns:p14="http://schemas.microsoft.com/office/powerpoint/2010/main" val="4484731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B527E4-040B-EF19-D988-9ACEBAAFDDC1}"/>
              </a:ext>
            </a:extLst>
          </p:cNvPr>
          <p:cNvSpPr>
            <a:spLocks noGrp="1"/>
          </p:cNvSpPr>
          <p:nvPr>
            <p:ph idx="1"/>
          </p:nvPr>
        </p:nvSpPr>
        <p:spPr>
          <a:xfrm>
            <a:off x="171450" y="194310"/>
            <a:ext cx="11830050" cy="6480810"/>
          </a:xfrm>
        </p:spPr>
        <p:txBody>
          <a:bodyPr>
            <a:normAutofit/>
          </a:bodyPr>
          <a:lstStyle/>
          <a:p>
            <a:pPr>
              <a:lnSpc>
                <a:spcPct val="150000"/>
              </a:lnSpc>
            </a:pPr>
            <a:r>
              <a:rPr lang="en-IN" b="1" dirty="0">
                <a:latin typeface="Times New Roman" panose="02020603050405020304" pitchFamily="18" charset="0"/>
                <a:cs typeface="Times New Roman" panose="02020603050405020304" pitchFamily="18" charset="0"/>
              </a:rPr>
              <a:t>Step 4: Pattern Learning</a:t>
            </a:r>
          </a:p>
          <a:p>
            <a:pPr>
              <a:lnSpc>
                <a:spcPct val="150000"/>
              </a:lnSpc>
            </a:pPr>
            <a:r>
              <a:rPr lang="en-IN" dirty="0">
                <a:latin typeface="Times New Roman" panose="02020603050405020304" pitchFamily="18" charset="0"/>
                <a:cs typeface="Times New Roman" panose="02020603050405020304" pitchFamily="18" charset="0"/>
              </a:rPr>
              <a:t>The model learns: Grammar, Style, Structure, Shapes, Colours, Sounds </a:t>
            </a:r>
          </a:p>
          <a:p>
            <a:pPr>
              <a:lnSpc>
                <a:spcPct val="150000"/>
              </a:lnSpc>
            </a:pPr>
            <a:r>
              <a:rPr lang="en-IN" dirty="0">
                <a:latin typeface="Times New Roman" panose="02020603050405020304" pitchFamily="18" charset="0"/>
                <a:cs typeface="Times New Roman" panose="02020603050405020304" pitchFamily="18" charset="0"/>
              </a:rPr>
              <a:t>instead of memorizing the data.</a:t>
            </a:r>
          </a:p>
          <a:p>
            <a:pPr>
              <a:lnSpc>
                <a:spcPct val="150000"/>
              </a:lnSpc>
            </a:pPr>
            <a:r>
              <a:rPr lang="en-IN" b="1" dirty="0">
                <a:latin typeface="Times New Roman" panose="02020603050405020304" pitchFamily="18" charset="0"/>
                <a:cs typeface="Times New Roman" panose="02020603050405020304" pitchFamily="18" charset="0"/>
              </a:rPr>
              <a:t>Step 5: Content Generation</a:t>
            </a:r>
          </a:p>
          <a:p>
            <a:pPr>
              <a:lnSpc>
                <a:spcPct val="150000"/>
              </a:lnSpc>
            </a:pPr>
            <a:r>
              <a:rPr lang="en-IN" dirty="0">
                <a:latin typeface="Times New Roman" panose="02020603050405020304" pitchFamily="18" charset="0"/>
                <a:cs typeface="Times New Roman" panose="02020603050405020304" pitchFamily="18" charset="0"/>
              </a:rPr>
              <a:t>Given a prompt,</a:t>
            </a:r>
          </a:p>
          <a:p>
            <a:pPr>
              <a:lnSpc>
                <a:spcPct val="150000"/>
              </a:lnSpc>
            </a:pPr>
            <a:r>
              <a:rPr lang="en-IN" dirty="0">
                <a:latin typeface="Times New Roman" panose="02020603050405020304" pitchFamily="18" charset="0"/>
                <a:cs typeface="Times New Roman" panose="02020603050405020304" pitchFamily="18" charset="0"/>
              </a:rPr>
              <a:t>Example:</a:t>
            </a:r>
          </a:p>
          <a:p>
            <a:pPr>
              <a:lnSpc>
                <a:spcPct val="150000"/>
              </a:lnSpc>
            </a:pPr>
            <a:r>
              <a:rPr lang="en-IN" dirty="0">
                <a:latin typeface="Times New Roman" panose="02020603050405020304" pitchFamily="18" charset="0"/>
                <a:cs typeface="Times New Roman" panose="02020603050405020304" pitchFamily="18" charset="0"/>
              </a:rPr>
              <a:t>"Write a story about Mars"</a:t>
            </a:r>
          </a:p>
          <a:p>
            <a:pPr>
              <a:lnSpc>
                <a:spcPct val="150000"/>
              </a:lnSpc>
            </a:pPr>
            <a:r>
              <a:rPr lang="en-IN" dirty="0">
                <a:latin typeface="Times New Roman" panose="02020603050405020304" pitchFamily="18" charset="0"/>
                <a:cs typeface="Times New Roman" panose="02020603050405020304" pitchFamily="18" charset="0"/>
              </a:rPr>
              <a:t>The model predicts the next word repeatedly until a complete story is generated.</a:t>
            </a:r>
          </a:p>
          <a:p>
            <a:endParaRPr lang="en-IN" dirty="0"/>
          </a:p>
        </p:txBody>
      </p:sp>
    </p:spTree>
    <p:extLst>
      <p:ext uri="{BB962C8B-B14F-4D97-AF65-F5344CB8AC3E}">
        <p14:creationId xmlns:p14="http://schemas.microsoft.com/office/powerpoint/2010/main" val="5140324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80FCC-5A6C-8B0C-5142-D759634A71FF}"/>
              </a:ext>
            </a:extLst>
          </p:cNvPr>
          <p:cNvSpPr>
            <a:spLocks noGrp="1"/>
          </p:cNvSpPr>
          <p:nvPr>
            <p:ph type="title"/>
          </p:nvPr>
        </p:nvSpPr>
        <p:spPr>
          <a:xfrm>
            <a:off x="194310" y="0"/>
            <a:ext cx="11159490" cy="681038"/>
          </a:xfrm>
        </p:spPr>
        <p:txBody>
          <a:bodyPr>
            <a:normAutofit fontScale="90000"/>
          </a:bodyPr>
          <a:lstStyle/>
          <a:p>
            <a:r>
              <a:rPr lang="en-IN" dirty="0"/>
              <a:t>Workflow Diagram</a:t>
            </a:r>
          </a:p>
        </p:txBody>
      </p:sp>
      <p:sp>
        <p:nvSpPr>
          <p:cNvPr id="3" name="Content Placeholder 2">
            <a:extLst>
              <a:ext uri="{FF2B5EF4-FFF2-40B4-BE49-F238E27FC236}">
                <a16:creationId xmlns:a16="http://schemas.microsoft.com/office/drawing/2014/main" id="{A63A79C8-3612-78C1-D750-EC300F4BD4F6}"/>
              </a:ext>
            </a:extLst>
          </p:cNvPr>
          <p:cNvSpPr>
            <a:spLocks noGrp="1"/>
          </p:cNvSpPr>
          <p:nvPr>
            <p:ph idx="1"/>
          </p:nvPr>
        </p:nvSpPr>
        <p:spPr>
          <a:xfrm>
            <a:off x="194310" y="681038"/>
            <a:ext cx="11803380" cy="6074092"/>
          </a:xfrm>
        </p:spPr>
        <p:txBody>
          <a:bodyPr>
            <a:normAutofit lnSpcReduction="10000"/>
          </a:bodyPr>
          <a:lstStyle/>
          <a:p>
            <a:r>
              <a:rPr lang="en-IN" dirty="0">
                <a:latin typeface="Times New Roman" panose="02020603050405020304" pitchFamily="18" charset="0"/>
                <a:cs typeface="Times New Roman" panose="02020603050405020304" pitchFamily="18" charset="0"/>
              </a:rPr>
              <a:t>Training Data</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          │</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          ▼</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Preprocessing</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          │</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          ▼</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Deep Learning Model</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           │</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          ▼</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Pattern Learning</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           │</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          ▼</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User Prompt</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          │</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         ▼</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Generated Output</a:t>
            </a:r>
          </a:p>
        </p:txBody>
      </p:sp>
    </p:spTree>
    <p:extLst>
      <p:ext uri="{BB962C8B-B14F-4D97-AF65-F5344CB8AC3E}">
        <p14:creationId xmlns:p14="http://schemas.microsoft.com/office/powerpoint/2010/main" val="12486042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26A7D-C39E-77C5-125A-CA45E65DB741}"/>
              </a:ext>
            </a:extLst>
          </p:cNvPr>
          <p:cNvSpPr>
            <a:spLocks noGrp="1"/>
          </p:cNvSpPr>
          <p:nvPr>
            <p:ph type="title"/>
          </p:nvPr>
        </p:nvSpPr>
        <p:spPr>
          <a:xfrm>
            <a:off x="838200" y="1"/>
            <a:ext cx="10515600" cy="681036"/>
          </a:xfrm>
        </p:spPr>
        <p:txBody>
          <a:bodyPr>
            <a:normAutofit fontScale="90000"/>
          </a:bodyPr>
          <a:lstStyle/>
          <a:p>
            <a:r>
              <a:rPr lang="en-IN" dirty="0">
                <a:solidFill>
                  <a:srgbClr val="FF0000"/>
                </a:solidFill>
              </a:rPr>
              <a:t>Types of Content Generated</a:t>
            </a:r>
          </a:p>
        </p:txBody>
      </p:sp>
      <p:sp>
        <p:nvSpPr>
          <p:cNvPr id="3" name="Content Placeholder 2">
            <a:extLst>
              <a:ext uri="{FF2B5EF4-FFF2-40B4-BE49-F238E27FC236}">
                <a16:creationId xmlns:a16="http://schemas.microsoft.com/office/drawing/2014/main" id="{9DF2DDD0-8EA1-9D42-D399-24E6902288F6}"/>
              </a:ext>
            </a:extLst>
          </p:cNvPr>
          <p:cNvSpPr>
            <a:spLocks noGrp="1"/>
          </p:cNvSpPr>
          <p:nvPr>
            <p:ph idx="1"/>
          </p:nvPr>
        </p:nvSpPr>
        <p:spPr>
          <a:xfrm>
            <a:off x="182880" y="681036"/>
            <a:ext cx="11784330" cy="6028373"/>
          </a:xfrm>
        </p:spPr>
        <p:txBody>
          <a:bodyPr>
            <a:normAutofit fontScale="92500" lnSpcReduction="20000"/>
          </a:bodyPr>
          <a:lstStyle/>
          <a:p>
            <a:pPr>
              <a:lnSpc>
                <a:spcPct val="150000"/>
              </a:lnSpc>
            </a:pPr>
            <a:r>
              <a:rPr lang="en-IN" b="1" dirty="0">
                <a:solidFill>
                  <a:srgbClr val="FF0000"/>
                </a:solidFill>
                <a:latin typeface="Times New Roman" panose="02020603050405020304" pitchFamily="18" charset="0"/>
                <a:cs typeface="Times New Roman" panose="02020603050405020304" pitchFamily="18" charset="0"/>
              </a:rPr>
              <a:t>Text</a:t>
            </a:r>
          </a:p>
          <a:p>
            <a:pPr>
              <a:lnSpc>
                <a:spcPct val="150000"/>
              </a:lnSpc>
            </a:pPr>
            <a:r>
              <a:rPr lang="en-IN" dirty="0">
                <a:latin typeface="Times New Roman" panose="02020603050405020304" pitchFamily="18" charset="0"/>
                <a:cs typeface="Times New Roman" panose="02020603050405020304" pitchFamily="18" charset="0"/>
              </a:rPr>
              <a:t>Examples: Articles, Emails, Essays , Reports, Code </a:t>
            </a:r>
          </a:p>
          <a:p>
            <a:pPr>
              <a:lnSpc>
                <a:spcPct val="150000"/>
              </a:lnSpc>
            </a:pPr>
            <a:r>
              <a:rPr lang="en-IN" dirty="0">
                <a:latin typeface="Times New Roman" panose="02020603050405020304" pitchFamily="18" charset="0"/>
                <a:cs typeface="Times New Roman" panose="02020603050405020304" pitchFamily="18" charset="0"/>
              </a:rPr>
              <a:t>Models: GPT, Llama, Claude</a:t>
            </a:r>
          </a:p>
          <a:p>
            <a:pPr>
              <a:lnSpc>
                <a:spcPct val="150000"/>
              </a:lnSpc>
            </a:pPr>
            <a:r>
              <a:rPr lang="en-IN" b="1" dirty="0">
                <a:solidFill>
                  <a:srgbClr val="FF0000"/>
                </a:solidFill>
                <a:latin typeface="Times New Roman" panose="02020603050405020304" pitchFamily="18" charset="0"/>
                <a:cs typeface="Times New Roman" panose="02020603050405020304" pitchFamily="18" charset="0"/>
              </a:rPr>
              <a:t>Images</a:t>
            </a:r>
          </a:p>
          <a:p>
            <a:pPr>
              <a:lnSpc>
                <a:spcPct val="150000"/>
              </a:lnSpc>
            </a:pPr>
            <a:r>
              <a:rPr lang="en-IN" dirty="0">
                <a:latin typeface="Times New Roman" panose="02020603050405020304" pitchFamily="18" charset="0"/>
                <a:cs typeface="Times New Roman" panose="02020603050405020304" pitchFamily="18" charset="0"/>
              </a:rPr>
              <a:t>Examples: Paintings, Logos, Posters, Photographs </a:t>
            </a:r>
          </a:p>
          <a:p>
            <a:pPr>
              <a:lnSpc>
                <a:spcPct val="150000"/>
              </a:lnSpc>
            </a:pPr>
            <a:r>
              <a:rPr lang="en-IN" dirty="0">
                <a:latin typeface="Times New Roman" panose="02020603050405020304" pitchFamily="18" charset="0"/>
                <a:cs typeface="Times New Roman" panose="02020603050405020304" pitchFamily="18" charset="0"/>
              </a:rPr>
              <a:t>Models: DALL·E, Midjourney, Stable Diffusion</a:t>
            </a:r>
          </a:p>
          <a:p>
            <a:pPr>
              <a:lnSpc>
                <a:spcPct val="150000"/>
              </a:lnSpc>
            </a:pPr>
            <a:r>
              <a:rPr lang="en-IN" b="1" dirty="0">
                <a:solidFill>
                  <a:srgbClr val="FF0000"/>
                </a:solidFill>
                <a:latin typeface="Times New Roman" panose="02020603050405020304" pitchFamily="18" charset="0"/>
                <a:cs typeface="Times New Roman" panose="02020603050405020304" pitchFamily="18" charset="0"/>
              </a:rPr>
              <a:t>Code</a:t>
            </a:r>
          </a:p>
          <a:p>
            <a:pPr>
              <a:lnSpc>
                <a:spcPct val="150000"/>
              </a:lnSpc>
            </a:pPr>
            <a:r>
              <a:rPr lang="en-IN" dirty="0">
                <a:latin typeface="Times New Roman" panose="02020603050405020304" pitchFamily="18" charset="0"/>
                <a:cs typeface="Times New Roman" panose="02020603050405020304" pitchFamily="18" charset="0"/>
              </a:rPr>
              <a:t>Examples: Python, Java, HTML, SQL </a:t>
            </a:r>
          </a:p>
          <a:p>
            <a:pPr>
              <a:lnSpc>
                <a:spcPct val="150000"/>
              </a:lnSpc>
            </a:pPr>
            <a:r>
              <a:rPr lang="en-IN" dirty="0">
                <a:latin typeface="Times New Roman" panose="02020603050405020304" pitchFamily="18" charset="0"/>
                <a:cs typeface="Times New Roman" panose="02020603050405020304" pitchFamily="18" charset="0"/>
              </a:rPr>
              <a:t>Models: GitHub Copilot, Code Llama</a:t>
            </a:r>
          </a:p>
          <a:p>
            <a:endParaRPr lang="en-IN"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a:p>
            <a:endParaRPr lang="en-IN" dirty="0"/>
          </a:p>
        </p:txBody>
      </p:sp>
    </p:spTree>
    <p:extLst>
      <p:ext uri="{BB962C8B-B14F-4D97-AF65-F5344CB8AC3E}">
        <p14:creationId xmlns:p14="http://schemas.microsoft.com/office/powerpoint/2010/main" val="7840576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20BF0D-329C-C5B2-422D-5ECD580F97C0}"/>
              </a:ext>
            </a:extLst>
          </p:cNvPr>
          <p:cNvSpPr>
            <a:spLocks noGrp="1"/>
          </p:cNvSpPr>
          <p:nvPr>
            <p:ph idx="1"/>
          </p:nvPr>
        </p:nvSpPr>
        <p:spPr>
          <a:xfrm>
            <a:off x="228600" y="205740"/>
            <a:ext cx="11727180" cy="6572250"/>
          </a:xfrm>
        </p:spPr>
        <p:txBody>
          <a:bodyPr>
            <a:normAutofit/>
          </a:bodyPr>
          <a:lstStyle/>
          <a:p>
            <a:pPr>
              <a:lnSpc>
                <a:spcPct val="150000"/>
              </a:lnSpc>
            </a:pPr>
            <a:r>
              <a:rPr lang="en-IN" b="1" dirty="0">
                <a:solidFill>
                  <a:srgbClr val="FF0000"/>
                </a:solidFill>
                <a:latin typeface="Times New Roman" panose="02020603050405020304" pitchFamily="18" charset="0"/>
                <a:cs typeface="Times New Roman" panose="02020603050405020304" pitchFamily="18" charset="0"/>
              </a:rPr>
              <a:t>Audio</a:t>
            </a:r>
          </a:p>
          <a:p>
            <a:pPr>
              <a:lnSpc>
                <a:spcPct val="150000"/>
              </a:lnSpc>
            </a:pPr>
            <a:r>
              <a:rPr lang="en-IN" dirty="0">
                <a:latin typeface="Times New Roman" panose="02020603050405020304" pitchFamily="18" charset="0"/>
                <a:cs typeface="Times New Roman" panose="02020603050405020304" pitchFamily="18" charset="0"/>
              </a:rPr>
              <a:t>Examples: Speech, Voice cloning, Music, Podcasts </a:t>
            </a:r>
          </a:p>
          <a:p>
            <a:pPr>
              <a:lnSpc>
                <a:spcPct val="150000"/>
              </a:lnSpc>
            </a:pPr>
            <a:r>
              <a:rPr lang="en-IN" dirty="0">
                <a:latin typeface="Times New Roman" panose="02020603050405020304" pitchFamily="18" charset="0"/>
                <a:cs typeface="Times New Roman" panose="02020603050405020304" pitchFamily="18" charset="0"/>
              </a:rPr>
              <a:t>Models: Music Gen, Bark, </a:t>
            </a:r>
            <a:r>
              <a:rPr lang="en-IN" dirty="0" err="1">
                <a:latin typeface="Times New Roman" panose="02020603050405020304" pitchFamily="18" charset="0"/>
                <a:cs typeface="Times New Roman" panose="02020603050405020304" pitchFamily="18" charset="0"/>
              </a:rPr>
              <a:t>AudioLM</a:t>
            </a:r>
            <a:endParaRPr lang="en-IN" dirty="0">
              <a:latin typeface="Times New Roman" panose="02020603050405020304" pitchFamily="18" charset="0"/>
              <a:cs typeface="Times New Roman" panose="02020603050405020304" pitchFamily="18" charset="0"/>
            </a:endParaRPr>
          </a:p>
          <a:p>
            <a:pPr>
              <a:lnSpc>
                <a:spcPct val="150000"/>
              </a:lnSpc>
            </a:pPr>
            <a:r>
              <a:rPr lang="en-IN" b="1" dirty="0">
                <a:solidFill>
                  <a:srgbClr val="FF0000"/>
                </a:solidFill>
                <a:latin typeface="Times New Roman" panose="02020603050405020304" pitchFamily="18" charset="0"/>
                <a:cs typeface="Times New Roman" panose="02020603050405020304" pitchFamily="18" charset="0"/>
              </a:rPr>
              <a:t>Video</a:t>
            </a:r>
          </a:p>
          <a:p>
            <a:pPr>
              <a:lnSpc>
                <a:spcPct val="150000"/>
              </a:lnSpc>
            </a:pPr>
            <a:r>
              <a:rPr lang="en-IN" dirty="0">
                <a:latin typeface="Times New Roman" panose="02020603050405020304" pitchFamily="18" charset="0"/>
                <a:cs typeface="Times New Roman" panose="02020603050405020304" pitchFamily="18" charset="0"/>
              </a:rPr>
              <a:t>Examples: Animation, Movies, Virtual avatars </a:t>
            </a:r>
          </a:p>
          <a:p>
            <a:pPr>
              <a:lnSpc>
                <a:spcPct val="150000"/>
              </a:lnSpc>
            </a:pPr>
            <a:r>
              <a:rPr lang="en-IN" dirty="0">
                <a:latin typeface="Times New Roman" panose="02020603050405020304" pitchFamily="18" charset="0"/>
                <a:cs typeface="Times New Roman" panose="02020603050405020304" pitchFamily="18" charset="0"/>
              </a:rPr>
              <a:t>Models: Sora, Runway ,Pika</a:t>
            </a:r>
          </a:p>
          <a:p>
            <a:endParaRPr lang="en-IN" dirty="0"/>
          </a:p>
        </p:txBody>
      </p:sp>
    </p:spTree>
    <p:extLst>
      <p:ext uri="{BB962C8B-B14F-4D97-AF65-F5344CB8AC3E}">
        <p14:creationId xmlns:p14="http://schemas.microsoft.com/office/powerpoint/2010/main" val="1555022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91577A-2F2D-2D74-F8F5-B234EDC89F20}"/>
              </a:ext>
            </a:extLst>
          </p:cNvPr>
          <p:cNvSpPr>
            <a:spLocks noGrp="1"/>
          </p:cNvSpPr>
          <p:nvPr>
            <p:ph type="title"/>
          </p:nvPr>
        </p:nvSpPr>
        <p:spPr>
          <a:xfrm>
            <a:off x="194310" y="102871"/>
            <a:ext cx="11159490" cy="578166"/>
          </a:xfrm>
        </p:spPr>
        <p:txBody>
          <a:bodyPr>
            <a:normAutofit fontScale="90000"/>
          </a:bodyPr>
          <a:lstStyle/>
          <a:p>
            <a:r>
              <a:rPr lang="en-IN" dirty="0">
                <a:solidFill>
                  <a:srgbClr val="FF0000"/>
                </a:solidFill>
              </a:rPr>
              <a:t>Components of Generative AI</a:t>
            </a:r>
          </a:p>
        </p:txBody>
      </p:sp>
      <p:sp>
        <p:nvSpPr>
          <p:cNvPr id="3" name="Content Placeholder 2">
            <a:extLst>
              <a:ext uri="{FF2B5EF4-FFF2-40B4-BE49-F238E27FC236}">
                <a16:creationId xmlns:a16="http://schemas.microsoft.com/office/drawing/2014/main" id="{02F97EA0-A01B-218F-1F1A-FEA68B908802}"/>
              </a:ext>
            </a:extLst>
          </p:cNvPr>
          <p:cNvSpPr>
            <a:spLocks noGrp="1"/>
          </p:cNvSpPr>
          <p:nvPr>
            <p:ph idx="1"/>
          </p:nvPr>
        </p:nvSpPr>
        <p:spPr>
          <a:xfrm>
            <a:off x="194310" y="788670"/>
            <a:ext cx="11738610" cy="5966459"/>
          </a:xfrm>
        </p:spPr>
        <p:txBody>
          <a:bodyPr>
            <a:normAutofit/>
          </a:bodyPr>
          <a:lstStyle/>
          <a:p>
            <a:pPr>
              <a:lnSpc>
                <a:spcPct val="150000"/>
              </a:lnSpc>
            </a:pPr>
            <a:r>
              <a:rPr lang="en-IN" b="1" dirty="0">
                <a:latin typeface="Times New Roman" panose="02020603050405020304" pitchFamily="18" charset="0"/>
                <a:cs typeface="Times New Roman" panose="02020603050405020304" pitchFamily="18" charset="0"/>
              </a:rPr>
              <a:t>Dataset</a:t>
            </a:r>
          </a:p>
          <a:p>
            <a:pPr>
              <a:lnSpc>
                <a:spcPct val="150000"/>
              </a:lnSpc>
            </a:pPr>
            <a:r>
              <a:rPr lang="en-IN" dirty="0">
                <a:latin typeface="Times New Roman" panose="02020603050405020304" pitchFamily="18" charset="0"/>
                <a:cs typeface="Times New Roman" panose="02020603050405020304" pitchFamily="18" charset="0"/>
              </a:rPr>
              <a:t>Provides learning material.</a:t>
            </a:r>
          </a:p>
          <a:p>
            <a:pPr>
              <a:lnSpc>
                <a:spcPct val="150000"/>
              </a:lnSpc>
            </a:pPr>
            <a:r>
              <a:rPr lang="en-IN" dirty="0">
                <a:latin typeface="Times New Roman" panose="02020603050405020304" pitchFamily="18" charset="0"/>
                <a:cs typeface="Times New Roman" panose="02020603050405020304" pitchFamily="18" charset="0"/>
              </a:rPr>
              <a:t>Examples: Wikipedia, ImageNet, Common Crawl</a:t>
            </a:r>
          </a:p>
          <a:p>
            <a:pPr>
              <a:lnSpc>
                <a:spcPct val="150000"/>
              </a:lnSpc>
            </a:pPr>
            <a:r>
              <a:rPr lang="en-IN" b="1" dirty="0">
                <a:latin typeface="Times New Roman" panose="02020603050405020304" pitchFamily="18" charset="0"/>
                <a:cs typeface="Times New Roman" panose="02020603050405020304" pitchFamily="18" charset="0"/>
              </a:rPr>
              <a:t>Neural Network</a:t>
            </a:r>
          </a:p>
          <a:p>
            <a:pPr>
              <a:lnSpc>
                <a:spcPct val="150000"/>
              </a:lnSpc>
            </a:pPr>
            <a:r>
              <a:rPr lang="en-IN" dirty="0">
                <a:latin typeface="Times New Roman" panose="02020603050405020304" pitchFamily="18" charset="0"/>
                <a:cs typeface="Times New Roman" panose="02020603050405020304" pitchFamily="18" charset="0"/>
              </a:rPr>
              <a:t>Learns patterns.</a:t>
            </a:r>
          </a:p>
          <a:p>
            <a:pPr>
              <a:lnSpc>
                <a:spcPct val="150000"/>
              </a:lnSpc>
            </a:pPr>
            <a:r>
              <a:rPr lang="en-IN" dirty="0">
                <a:latin typeface="Times New Roman" panose="02020603050405020304" pitchFamily="18" charset="0"/>
                <a:cs typeface="Times New Roman" panose="02020603050405020304" pitchFamily="18" charset="0"/>
              </a:rPr>
              <a:t>Examples: CNN , RNN, Transformer</a:t>
            </a:r>
          </a:p>
          <a:p>
            <a:pPr>
              <a:lnSpc>
                <a:spcPct val="150000"/>
              </a:lnSpc>
            </a:pPr>
            <a:r>
              <a:rPr lang="en-IN" b="1" dirty="0">
                <a:latin typeface="Times New Roman" panose="02020603050405020304" pitchFamily="18" charset="0"/>
                <a:cs typeface="Times New Roman" panose="02020603050405020304" pitchFamily="18" charset="0"/>
              </a:rPr>
              <a:t>Training Algorithm : </a:t>
            </a:r>
            <a:r>
              <a:rPr lang="en-IN" dirty="0">
                <a:latin typeface="Times New Roman" panose="02020603050405020304" pitchFamily="18" charset="0"/>
                <a:cs typeface="Times New Roman" panose="02020603050405020304" pitchFamily="18" charset="0"/>
              </a:rPr>
              <a:t>Optimizes model parameters using gradient descent.</a:t>
            </a:r>
          </a:p>
          <a:p>
            <a:endParaRPr lang="en-IN" dirty="0"/>
          </a:p>
        </p:txBody>
      </p:sp>
    </p:spTree>
    <p:extLst>
      <p:ext uri="{BB962C8B-B14F-4D97-AF65-F5344CB8AC3E}">
        <p14:creationId xmlns:p14="http://schemas.microsoft.com/office/powerpoint/2010/main" val="22196179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37D516F-0ABB-A16F-B724-AACEFB8729E7}"/>
              </a:ext>
            </a:extLst>
          </p:cNvPr>
          <p:cNvSpPr>
            <a:spLocks noGrp="1"/>
          </p:cNvSpPr>
          <p:nvPr>
            <p:ph idx="1"/>
          </p:nvPr>
        </p:nvSpPr>
        <p:spPr>
          <a:xfrm>
            <a:off x="217170" y="240030"/>
            <a:ext cx="11784330" cy="6389370"/>
          </a:xfrm>
        </p:spPr>
        <p:txBody>
          <a:bodyPr>
            <a:normAutofit/>
          </a:bodyPr>
          <a:lstStyle/>
          <a:p>
            <a:pPr>
              <a:lnSpc>
                <a:spcPct val="150000"/>
              </a:lnSpc>
            </a:pPr>
            <a:r>
              <a:rPr lang="en-IN" sz="2600" b="1" dirty="0">
                <a:solidFill>
                  <a:srgbClr val="FF0000"/>
                </a:solidFill>
                <a:latin typeface="Times New Roman" panose="02020603050405020304" pitchFamily="18" charset="0"/>
                <a:cs typeface="Times New Roman" panose="02020603050405020304" pitchFamily="18" charset="0"/>
              </a:rPr>
              <a:t>Loss Function</a:t>
            </a:r>
          </a:p>
          <a:p>
            <a:pPr>
              <a:lnSpc>
                <a:spcPct val="150000"/>
              </a:lnSpc>
            </a:pPr>
            <a:r>
              <a:rPr lang="en-IN" sz="2600" dirty="0">
                <a:latin typeface="Times New Roman" panose="02020603050405020304" pitchFamily="18" charset="0"/>
                <a:cs typeface="Times New Roman" panose="02020603050405020304" pitchFamily="18" charset="0"/>
              </a:rPr>
              <a:t>Measures prediction error.</a:t>
            </a:r>
          </a:p>
          <a:p>
            <a:pPr>
              <a:lnSpc>
                <a:spcPct val="150000"/>
              </a:lnSpc>
            </a:pPr>
            <a:r>
              <a:rPr lang="en-IN" sz="2600" dirty="0">
                <a:latin typeface="Times New Roman" panose="02020603050405020304" pitchFamily="18" charset="0"/>
                <a:cs typeface="Times New Roman" panose="02020603050405020304" pitchFamily="18" charset="0"/>
              </a:rPr>
              <a:t>Examples: Cross Entropy Loss , Mean Squared Error </a:t>
            </a:r>
          </a:p>
          <a:p>
            <a:pPr>
              <a:lnSpc>
                <a:spcPct val="150000"/>
              </a:lnSpc>
            </a:pPr>
            <a:r>
              <a:rPr lang="en-IN" sz="2600" b="1" dirty="0">
                <a:solidFill>
                  <a:srgbClr val="FF0000"/>
                </a:solidFill>
                <a:latin typeface="Times New Roman" panose="02020603050405020304" pitchFamily="18" charset="0"/>
                <a:cs typeface="Times New Roman" panose="02020603050405020304" pitchFamily="18" charset="0"/>
              </a:rPr>
              <a:t>Optimizer</a:t>
            </a:r>
          </a:p>
          <a:p>
            <a:pPr>
              <a:lnSpc>
                <a:spcPct val="150000"/>
              </a:lnSpc>
            </a:pPr>
            <a:r>
              <a:rPr lang="en-IN" sz="2600" dirty="0">
                <a:latin typeface="Times New Roman" panose="02020603050405020304" pitchFamily="18" charset="0"/>
                <a:cs typeface="Times New Roman" panose="02020603050405020304" pitchFamily="18" charset="0"/>
              </a:rPr>
              <a:t>Updates model weights.</a:t>
            </a:r>
          </a:p>
          <a:p>
            <a:pPr>
              <a:lnSpc>
                <a:spcPct val="150000"/>
              </a:lnSpc>
            </a:pPr>
            <a:r>
              <a:rPr lang="en-IN" sz="2600" dirty="0">
                <a:latin typeface="Times New Roman" panose="02020603050405020304" pitchFamily="18" charset="0"/>
                <a:cs typeface="Times New Roman" panose="02020603050405020304" pitchFamily="18" charset="0"/>
              </a:rPr>
              <a:t>Examples: Adam , SGD , </a:t>
            </a:r>
            <a:r>
              <a:rPr lang="en-IN" sz="2600" dirty="0" err="1">
                <a:latin typeface="Times New Roman" panose="02020603050405020304" pitchFamily="18" charset="0"/>
                <a:cs typeface="Times New Roman" panose="02020603050405020304" pitchFamily="18" charset="0"/>
              </a:rPr>
              <a:t>RMSProp</a:t>
            </a:r>
            <a:endParaRPr lang="en-IN" sz="2600" dirty="0">
              <a:latin typeface="Times New Roman" panose="02020603050405020304" pitchFamily="18" charset="0"/>
              <a:cs typeface="Times New Roman" panose="02020603050405020304" pitchFamily="18" charset="0"/>
            </a:endParaRPr>
          </a:p>
          <a:p>
            <a:endParaRPr lang="en-IN" dirty="0"/>
          </a:p>
        </p:txBody>
      </p:sp>
    </p:spTree>
    <p:extLst>
      <p:ext uri="{BB962C8B-B14F-4D97-AF65-F5344CB8AC3E}">
        <p14:creationId xmlns:p14="http://schemas.microsoft.com/office/powerpoint/2010/main" val="3025791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1684507" y="1523"/>
            <a:ext cx="0" cy="6858000"/>
          </a:xfrm>
          <a:custGeom>
            <a:avLst/>
            <a:gdLst/>
            <a:ahLst/>
            <a:cxnLst/>
            <a:rect l="l" t="t" r="r" b="b"/>
            <a:pathLst>
              <a:path h="6858000">
                <a:moveTo>
                  <a:pt x="0" y="0"/>
                </a:moveTo>
                <a:lnTo>
                  <a:pt x="0" y="6857999"/>
                </a:lnTo>
              </a:path>
            </a:pathLst>
          </a:custGeom>
          <a:ln w="39624">
            <a:solidFill>
              <a:srgbClr val="FDC3AD"/>
            </a:solidFill>
          </a:ln>
        </p:spPr>
        <p:txBody>
          <a:bodyPr wrap="square" lIns="0" tIns="0" rIns="0" bIns="0" rtlCol="0"/>
          <a:lstStyle/>
          <a:p>
            <a:endParaRPr/>
          </a:p>
        </p:txBody>
      </p:sp>
      <p:sp>
        <p:nvSpPr>
          <p:cNvPr id="3" name="object 3"/>
          <p:cNvSpPr/>
          <p:nvPr/>
        </p:nvSpPr>
        <p:spPr>
          <a:xfrm>
            <a:off x="73152" y="1523"/>
            <a:ext cx="58419" cy="6858000"/>
          </a:xfrm>
          <a:custGeom>
            <a:avLst/>
            <a:gdLst/>
            <a:ahLst/>
            <a:cxnLst/>
            <a:rect l="l" t="t" r="r" b="b"/>
            <a:pathLst>
              <a:path w="58419" h="6858000">
                <a:moveTo>
                  <a:pt x="11582" y="0"/>
                </a:moveTo>
                <a:lnTo>
                  <a:pt x="0" y="0"/>
                </a:lnTo>
                <a:lnTo>
                  <a:pt x="0" y="6857987"/>
                </a:lnTo>
                <a:lnTo>
                  <a:pt x="11582" y="6857987"/>
                </a:lnTo>
                <a:lnTo>
                  <a:pt x="11582" y="0"/>
                </a:lnTo>
                <a:close/>
              </a:path>
              <a:path w="58419" h="6858000">
                <a:moveTo>
                  <a:pt x="57912" y="0"/>
                </a:moveTo>
                <a:lnTo>
                  <a:pt x="23164" y="0"/>
                </a:lnTo>
                <a:lnTo>
                  <a:pt x="23164" y="6857987"/>
                </a:lnTo>
                <a:lnTo>
                  <a:pt x="57912" y="6857987"/>
                </a:lnTo>
                <a:lnTo>
                  <a:pt x="57912" y="0"/>
                </a:lnTo>
                <a:close/>
              </a:path>
            </a:pathLst>
          </a:custGeom>
          <a:solidFill>
            <a:srgbClr val="FDC3AD"/>
          </a:solidFill>
        </p:spPr>
        <p:txBody>
          <a:bodyPr wrap="square" lIns="0" tIns="0" rIns="0" bIns="0" rtlCol="0"/>
          <a:lstStyle/>
          <a:p>
            <a:endParaRPr/>
          </a:p>
        </p:txBody>
      </p:sp>
      <p:grpSp>
        <p:nvGrpSpPr>
          <p:cNvPr id="4" name="object 4"/>
          <p:cNvGrpSpPr/>
          <p:nvPr/>
        </p:nvGrpSpPr>
        <p:grpSpPr>
          <a:xfrm>
            <a:off x="11786616" y="0"/>
            <a:ext cx="405765" cy="6859905"/>
            <a:chOff x="11786616" y="0"/>
            <a:chExt cx="405765" cy="6859905"/>
          </a:xfrm>
        </p:grpSpPr>
        <p:sp>
          <p:nvSpPr>
            <p:cNvPr id="5" name="object 5"/>
            <p:cNvSpPr/>
            <p:nvPr/>
          </p:nvSpPr>
          <p:spPr>
            <a:xfrm>
              <a:off x="11786616" y="0"/>
              <a:ext cx="405765" cy="6858000"/>
            </a:xfrm>
            <a:custGeom>
              <a:avLst/>
              <a:gdLst/>
              <a:ahLst/>
              <a:cxnLst/>
              <a:rect l="l" t="t" r="r" b="b"/>
              <a:pathLst>
                <a:path w="405765" h="6858000">
                  <a:moveTo>
                    <a:pt x="405383" y="0"/>
                  </a:moveTo>
                  <a:lnTo>
                    <a:pt x="0" y="0"/>
                  </a:lnTo>
                  <a:lnTo>
                    <a:pt x="0" y="6858000"/>
                  </a:lnTo>
                  <a:lnTo>
                    <a:pt x="405383" y="6858000"/>
                  </a:lnTo>
                  <a:lnTo>
                    <a:pt x="405383" y="0"/>
                  </a:lnTo>
                  <a:close/>
                </a:path>
              </a:pathLst>
            </a:custGeom>
            <a:solidFill>
              <a:srgbClr val="FDC3AD">
                <a:alpha val="87057"/>
              </a:srgbClr>
            </a:solidFill>
          </p:spPr>
          <p:txBody>
            <a:bodyPr wrap="square" lIns="0" tIns="0" rIns="0" bIns="0" rtlCol="0"/>
            <a:lstStyle/>
            <a:p>
              <a:endParaRPr/>
            </a:p>
          </p:txBody>
        </p:sp>
        <p:sp>
          <p:nvSpPr>
            <p:cNvPr id="6" name="object 6"/>
            <p:cNvSpPr/>
            <p:nvPr/>
          </p:nvSpPr>
          <p:spPr>
            <a:xfrm>
              <a:off x="11888724" y="1523"/>
              <a:ext cx="0" cy="6858000"/>
            </a:xfrm>
            <a:custGeom>
              <a:avLst/>
              <a:gdLst/>
              <a:ahLst/>
              <a:cxnLst/>
              <a:rect l="l" t="t" r="r" b="b"/>
              <a:pathLst>
                <a:path h="6858000">
                  <a:moveTo>
                    <a:pt x="0" y="0"/>
                  </a:moveTo>
                  <a:lnTo>
                    <a:pt x="0" y="6857999"/>
                  </a:lnTo>
                </a:path>
              </a:pathLst>
            </a:custGeom>
            <a:ln w="9144">
              <a:solidFill>
                <a:srgbClr val="FD8537"/>
              </a:solidFill>
            </a:ln>
          </p:spPr>
          <p:txBody>
            <a:bodyPr wrap="square" lIns="0" tIns="0" rIns="0" bIns="0" rtlCol="0"/>
            <a:lstStyle/>
            <a:p>
              <a:endParaRPr/>
            </a:p>
          </p:txBody>
        </p:sp>
      </p:grpSp>
      <p:sp>
        <p:nvSpPr>
          <p:cNvPr id="7" name="object 7"/>
          <p:cNvSpPr/>
          <p:nvPr/>
        </p:nvSpPr>
        <p:spPr>
          <a:xfrm>
            <a:off x="10875264" y="5715000"/>
            <a:ext cx="731520" cy="548640"/>
          </a:xfrm>
          <a:custGeom>
            <a:avLst/>
            <a:gdLst/>
            <a:ahLst/>
            <a:cxnLst/>
            <a:rect l="l" t="t" r="r" b="b"/>
            <a:pathLst>
              <a:path w="731520" h="548639">
                <a:moveTo>
                  <a:pt x="365759" y="0"/>
                </a:moveTo>
                <a:lnTo>
                  <a:pt x="311698" y="2974"/>
                </a:lnTo>
                <a:lnTo>
                  <a:pt x="260104" y="11614"/>
                </a:lnTo>
                <a:lnTo>
                  <a:pt x="211541" y="25496"/>
                </a:lnTo>
                <a:lnTo>
                  <a:pt x="166576" y="44195"/>
                </a:lnTo>
                <a:lnTo>
                  <a:pt x="125772" y="67287"/>
                </a:lnTo>
                <a:lnTo>
                  <a:pt x="89696" y="94347"/>
                </a:lnTo>
                <a:lnTo>
                  <a:pt x="58912" y="124951"/>
                </a:lnTo>
                <a:lnTo>
                  <a:pt x="33986" y="158675"/>
                </a:lnTo>
                <a:lnTo>
                  <a:pt x="15481" y="195094"/>
                </a:lnTo>
                <a:lnTo>
                  <a:pt x="3964" y="233784"/>
                </a:lnTo>
                <a:lnTo>
                  <a:pt x="0" y="274319"/>
                </a:lnTo>
                <a:lnTo>
                  <a:pt x="3964" y="314855"/>
                </a:lnTo>
                <a:lnTo>
                  <a:pt x="15481" y="353545"/>
                </a:lnTo>
                <a:lnTo>
                  <a:pt x="33986" y="389964"/>
                </a:lnTo>
                <a:lnTo>
                  <a:pt x="58912" y="423688"/>
                </a:lnTo>
                <a:lnTo>
                  <a:pt x="89696" y="454292"/>
                </a:lnTo>
                <a:lnTo>
                  <a:pt x="125772" y="481352"/>
                </a:lnTo>
                <a:lnTo>
                  <a:pt x="166576" y="504444"/>
                </a:lnTo>
                <a:lnTo>
                  <a:pt x="211541" y="523143"/>
                </a:lnTo>
                <a:lnTo>
                  <a:pt x="260104" y="537025"/>
                </a:lnTo>
                <a:lnTo>
                  <a:pt x="311698" y="545665"/>
                </a:lnTo>
                <a:lnTo>
                  <a:pt x="365759" y="548640"/>
                </a:lnTo>
                <a:lnTo>
                  <a:pt x="419821" y="545665"/>
                </a:lnTo>
                <a:lnTo>
                  <a:pt x="471415" y="537025"/>
                </a:lnTo>
                <a:lnTo>
                  <a:pt x="519978" y="523143"/>
                </a:lnTo>
                <a:lnTo>
                  <a:pt x="564943" y="504444"/>
                </a:lnTo>
                <a:lnTo>
                  <a:pt x="605747" y="481352"/>
                </a:lnTo>
                <a:lnTo>
                  <a:pt x="641823" y="454292"/>
                </a:lnTo>
                <a:lnTo>
                  <a:pt x="672607" y="423688"/>
                </a:lnTo>
                <a:lnTo>
                  <a:pt x="697533" y="389964"/>
                </a:lnTo>
                <a:lnTo>
                  <a:pt x="716038" y="353545"/>
                </a:lnTo>
                <a:lnTo>
                  <a:pt x="727555" y="314855"/>
                </a:lnTo>
                <a:lnTo>
                  <a:pt x="731519" y="274319"/>
                </a:lnTo>
                <a:lnTo>
                  <a:pt x="727555" y="233784"/>
                </a:lnTo>
                <a:lnTo>
                  <a:pt x="716038" y="195094"/>
                </a:lnTo>
                <a:lnTo>
                  <a:pt x="697533" y="158675"/>
                </a:lnTo>
                <a:lnTo>
                  <a:pt x="672607" y="124951"/>
                </a:lnTo>
                <a:lnTo>
                  <a:pt x="641823" y="94347"/>
                </a:lnTo>
                <a:lnTo>
                  <a:pt x="605747" y="67287"/>
                </a:lnTo>
                <a:lnTo>
                  <a:pt x="564943" y="44195"/>
                </a:lnTo>
                <a:lnTo>
                  <a:pt x="519978" y="25496"/>
                </a:lnTo>
                <a:lnTo>
                  <a:pt x="471415" y="11614"/>
                </a:lnTo>
                <a:lnTo>
                  <a:pt x="419821" y="2974"/>
                </a:lnTo>
                <a:lnTo>
                  <a:pt x="365759" y="0"/>
                </a:lnTo>
                <a:close/>
              </a:path>
            </a:pathLst>
          </a:custGeom>
          <a:solidFill>
            <a:srgbClr val="FD8537"/>
          </a:solidFill>
        </p:spPr>
        <p:txBody>
          <a:bodyPr wrap="square" lIns="0" tIns="0" rIns="0" bIns="0" rtlCol="0"/>
          <a:lstStyle/>
          <a:p>
            <a:endParaRPr/>
          </a:p>
        </p:txBody>
      </p:sp>
      <p:sp>
        <p:nvSpPr>
          <p:cNvPr id="8" name="object 8"/>
          <p:cNvSpPr txBox="1"/>
          <p:nvPr/>
        </p:nvSpPr>
        <p:spPr>
          <a:xfrm>
            <a:off x="396951" y="348741"/>
            <a:ext cx="11185447" cy="6760825"/>
          </a:xfrm>
          <a:prstGeom prst="rect">
            <a:avLst/>
          </a:prstGeom>
        </p:spPr>
        <p:txBody>
          <a:bodyPr vert="horz" wrap="square" lIns="0" tIns="12700" rIns="0" bIns="0" rtlCol="0">
            <a:spAutoFit/>
          </a:bodyPr>
          <a:lstStyle/>
          <a:p>
            <a:pPr marL="12700">
              <a:lnSpc>
                <a:spcPct val="100000"/>
              </a:lnSpc>
              <a:spcBef>
                <a:spcPts val="1925"/>
              </a:spcBef>
            </a:pPr>
            <a:r>
              <a:rPr lang="en-IN" sz="2400" b="1" spc="-50" dirty="0">
                <a:solidFill>
                  <a:srgbClr val="FF0000"/>
                </a:solidFill>
                <a:latin typeface="Times New Roman"/>
                <a:cs typeface="Times New Roman"/>
              </a:rPr>
              <a:t>UNIT-</a:t>
            </a:r>
            <a:r>
              <a:rPr lang="en-IN" sz="2400" b="1" dirty="0">
                <a:solidFill>
                  <a:srgbClr val="FF0000"/>
                </a:solidFill>
                <a:latin typeface="Times New Roman"/>
                <a:cs typeface="Times New Roman"/>
              </a:rPr>
              <a:t>III:</a:t>
            </a:r>
            <a:r>
              <a:rPr lang="en-IN" sz="2400" b="1" spc="-40" dirty="0">
                <a:solidFill>
                  <a:srgbClr val="FF0000"/>
                </a:solidFill>
                <a:latin typeface="Times New Roman"/>
                <a:cs typeface="Times New Roman"/>
              </a:rPr>
              <a:t>  </a:t>
            </a:r>
            <a:r>
              <a:rPr lang="en-IN" sz="2400" b="1" dirty="0">
                <a:solidFill>
                  <a:srgbClr val="FF0000"/>
                </a:solidFill>
                <a:latin typeface="Times New Roman" panose="02020603050405020304" pitchFamily="18" charset="0"/>
                <a:cs typeface="Times New Roman" panose="02020603050405020304" pitchFamily="18" charset="0"/>
              </a:rPr>
              <a:t>GENERATIVE MODELS IN NLP     (9)</a:t>
            </a:r>
            <a:r>
              <a:rPr lang="en-IN" sz="2800" b="1" dirty="0">
                <a:solidFill>
                  <a:srgbClr val="FF0000"/>
                </a:solidFill>
                <a:latin typeface="Times New Roman" panose="02020603050405020304" pitchFamily="18" charset="0"/>
                <a:cs typeface="Times New Roman" panose="02020603050405020304" pitchFamily="18" charset="0"/>
              </a:rPr>
              <a:t>                                                                                                  </a:t>
            </a:r>
            <a:endParaRPr lang="en-IN" dirty="0">
              <a:latin typeface="Times New Roman"/>
              <a:cs typeface="Times New Roman"/>
            </a:endParaRPr>
          </a:p>
          <a:p>
            <a:pPr marL="12700" marR="5080" algn="just">
              <a:lnSpc>
                <a:spcPct val="150100"/>
              </a:lnSpc>
              <a:spcBef>
                <a:spcPts val="600"/>
              </a:spcBef>
            </a:pPr>
            <a:r>
              <a:rPr lang="en-IN" sz="2200" dirty="0">
                <a:latin typeface="Times New Roman" panose="02020603050405020304" pitchFamily="18" charset="0"/>
                <a:cs typeface="Times New Roman" panose="02020603050405020304" pitchFamily="18" charset="0"/>
              </a:rPr>
              <a:t>Transformer Architecture Recap (BERT,GPT),GPT-3/4,PaLM,Claude,andLLaMA Architectures, Text Generation Pipelines and APIs (OpenAI, </a:t>
            </a:r>
            <a:r>
              <a:rPr lang="en-IN" sz="2200" dirty="0" err="1">
                <a:latin typeface="Times New Roman" panose="02020603050405020304" pitchFamily="18" charset="0"/>
                <a:cs typeface="Times New Roman" panose="02020603050405020304" pitchFamily="18" charset="0"/>
              </a:rPr>
              <a:t>HuggingFace</a:t>
            </a:r>
            <a:r>
              <a:rPr lang="en-IN" sz="2200" dirty="0">
                <a:latin typeface="Times New Roman" panose="02020603050405020304" pitchFamily="18" charset="0"/>
                <a:cs typeface="Times New Roman" panose="02020603050405020304" pitchFamily="18" charset="0"/>
              </a:rPr>
              <a:t>),Prompt Engineering with GPT Models, Fine-tuning vs Instruct Tuning, Retrieval-Augmented Generation (RAG), Evaluation Metrics: BLEU, ROUGE, Perplexity, Building LLM-based Apps with Lang Chain.</a:t>
            </a:r>
          </a:p>
          <a:p>
            <a:pPr marL="12700" marR="5080" algn="just">
              <a:lnSpc>
                <a:spcPct val="150100"/>
              </a:lnSpc>
              <a:spcBef>
                <a:spcPts val="600"/>
              </a:spcBef>
            </a:pPr>
            <a:endParaRPr lang="en-US" sz="2200" dirty="0">
              <a:latin typeface="Times New Roman" panose="02020603050405020304" pitchFamily="18" charset="0"/>
              <a:cs typeface="Times New Roman" panose="02020603050405020304" pitchFamily="18" charset="0"/>
            </a:endParaRPr>
          </a:p>
          <a:p>
            <a:pPr marL="12700">
              <a:lnSpc>
                <a:spcPct val="100000"/>
              </a:lnSpc>
              <a:spcBef>
                <a:spcPts val="100"/>
              </a:spcBef>
            </a:pPr>
            <a:r>
              <a:rPr sz="2400" b="1" spc="-65" dirty="0">
                <a:solidFill>
                  <a:srgbClr val="FF0000"/>
                </a:solidFill>
                <a:latin typeface="Times New Roman" panose="02020603050405020304" pitchFamily="18" charset="0"/>
                <a:cs typeface="Times New Roman" panose="02020603050405020304" pitchFamily="18" charset="0"/>
              </a:rPr>
              <a:t>UNIT-</a:t>
            </a:r>
            <a:r>
              <a:rPr sz="2400" b="1" spc="-50" dirty="0">
                <a:solidFill>
                  <a:srgbClr val="FF0000"/>
                </a:solidFill>
                <a:latin typeface="Times New Roman" panose="02020603050405020304" pitchFamily="18" charset="0"/>
                <a:cs typeface="Times New Roman" panose="02020603050405020304" pitchFamily="18" charset="0"/>
              </a:rPr>
              <a:t>IV:</a:t>
            </a:r>
            <a:r>
              <a:rPr sz="2400" b="1" spc="-10" dirty="0">
                <a:solidFill>
                  <a:srgbClr val="FF0000"/>
                </a:solidFill>
                <a:latin typeface="Times New Roman" panose="02020603050405020304" pitchFamily="18" charset="0"/>
                <a:cs typeface="Times New Roman" panose="02020603050405020304" pitchFamily="18" charset="0"/>
              </a:rPr>
              <a:t> </a:t>
            </a:r>
            <a:r>
              <a:rPr lang="en-IN" sz="2400" b="1" dirty="0">
                <a:solidFill>
                  <a:srgbClr val="FF0000"/>
                </a:solidFill>
                <a:latin typeface="Times New Roman" panose="02020603050405020304" pitchFamily="18" charset="0"/>
                <a:cs typeface="Times New Roman" panose="02020603050405020304" pitchFamily="18" charset="0"/>
              </a:rPr>
              <a:t>ADVANCED PROMPT ENGINEERING &amp; TOOLS  </a:t>
            </a:r>
            <a:r>
              <a:rPr sz="2400" b="1" spc="-25" dirty="0">
                <a:solidFill>
                  <a:srgbClr val="FF0000"/>
                </a:solidFill>
                <a:latin typeface="Times New Roman" panose="02020603050405020304" pitchFamily="18" charset="0"/>
                <a:cs typeface="Times New Roman" panose="02020603050405020304" pitchFamily="18" charset="0"/>
              </a:rPr>
              <a:t>(9)</a:t>
            </a:r>
            <a:endParaRPr sz="2400" dirty="0">
              <a:latin typeface="Times New Roman" panose="02020603050405020304" pitchFamily="18" charset="0"/>
              <a:cs typeface="Times New Roman" panose="02020603050405020304" pitchFamily="18" charset="0"/>
            </a:endParaRPr>
          </a:p>
          <a:p>
            <a:pPr marL="12700" marR="579755" algn="just">
              <a:lnSpc>
                <a:spcPct val="150000"/>
              </a:lnSpc>
              <a:spcBef>
                <a:spcPts val="600"/>
              </a:spcBef>
            </a:pPr>
            <a:r>
              <a:rPr lang="en-IN" sz="2200" dirty="0">
                <a:latin typeface="Times New Roman" panose="02020603050405020304" pitchFamily="18" charset="0"/>
                <a:cs typeface="Times New Roman" panose="02020603050405020304" pitchFamily="18" charset="0"/>
              </a:rPr>
              <a:t>Role of Temperature, Top-k, Top-p Sampling, Structured Outputs: Tables, JSON, Function Calls, Agentic Prompting and Multi-step Reasoning, Prompt Chaining and Memory Handling, Prompt Templates for Automation(Lang Chain, Llama Index),Prompt Engineering for Multimodal Models (DALL· E, Gemini, Sora),Safety Layers &amp; Guardrails in Prompting, Auto GPT, Baby AGI, and Agentic Workflow Building. </a:t>
            </a:r>
            <a:r>
              <a:rPr sz="2200" spc="-10" dirty="0">
                <a:latin typeface="Times New Roman" panose="02020603050405020304" pitchFamily="18" charset="0"/>
                <a:cs typeface="Times New Roman" panose="02020603050405020304" pitchFamily="18" charset="0"/>
              </a:rPr>
              <a:t>.</a:t>
            </a:r>
            <a:endParaRPr sz="2200" dirty="0">
              <a:latin typeface="Times New Roman" panose="02020603050405020304" pitchFamily="18" charset="0"/>
              <a:cs typeface="Times New Roman" panose="02020603050405020304" pitchFamily="18" charset="0"/>
            </a:endParaRPr>
          </a:p>
          <a:p>
            <a:pPr marL="12700">
              <a:lnSpc>
                <a:spcPct val="100000"/>
              </a:lnSpc>
              <a:spcBef>
                <a:spcPts val="2045"/>
              </a:spcBef>
            </a:pPr>
            <a:endParaRPr sz="2400" dirty="0">
              <a:latin typeface="Times New Roman"/>
              <a:cs typeface="Times New Roman"/>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1E2A7-514A-4608-55DF-CA8DE3C852DE}"/>
              </a:ext>
            </a:extLst>
          </p:cNvPr>
          <p:cNvSpPr>
            <a:spLocks noGrp="1"/>
          </p:cNvSpPr>
          <p:nvPr>
            <p:ph type="title"/>
          </p:nvPr>
        </p:nvSpPr>
        <p:spPr>
          <a:xfrm>
            <a:off x="228600" y="1"/>
            <a:ext cx="11125200" cy="681036"/>
          </a:xfrm>
        </p:spPr>
        <p:txBody>
          <a:bodyPr>
            <a:normAutofit fontScale="90000"/>
          </a:bodyPr>
          <a:lstStyle/>
          <a:p>
            <a:r>
              <a:rPr lang="en-IN" dirty="0">
                <a:solidFill>
                  <a:srgbClr val="FF0000"/>
                </a:solidFill>
              </a:rPr>
              <a:t>Applications of Generative AI</a:t>
            </a:r>
          </a:p>
        </p:txBody>
      </p:sp>
      <p:sp>
        <p:nvSpPr>
          <p:cNvPr id="3" name="Content Placeholder 2">
            <a:extLst>
              <a:ext uri="{FF2B5EF4-FFF2-40B4-BE49-F238E27FC236}">
                <a16:creationId xmlns:a16="http://schemas.microsoft.com/office/drawing/2014/main" id="{2C95B4FF-0012-82AF-7071-97835B53E752}"/>
              </a:ext>
            </a:extLst>
          </p:cNvPr>
          <p:cNvSpPr>
            <a:spLocks noGrp="1"/>
          </p:cNvSpPr>
          <p:nvPr>
            <p:ph idx="1"/>
          </p:nvPr>
        </p:nvSpPr>
        <p:spPr>
          <a:xfrm>
            <a:off x="228600" y="681037"/>
            <a:ext cx="11727180" cy="5994083"/>
          </a:xfrm>
        </p:spPr>
        <p:txBody>
          <a:bodyPr>
            <a:normAutofit/>
          </a:bodyPr>
          <a:lstStyle/>
          <a:p>
            <a:r>
              <a:rPr lang="en-IN" sz="2600" b="1" dirty="0">
                <a:solidFill>
                  <a:srgbClr val="FF0000"/>
                </a:solidFill>
                <a:latin typeface="Times New Roman" panose="02020603050405020304" pitchFamily="18" charset="0"/>
                <a:cs typeface="Times New Roman" panose="02020603050405020304" pitchFamily="18" charset="0"/>
              </a:rPr>
              <a:t>Education</a:t>
            </a:r>
          </a:p>
          <a:p>
            <a:r>
              <a:rPr lang="en-IN" sz="2600" dirty="0">
                <a:latin typeface="Times New Roman" panose="02020603050405020304" pitchFamily="18" charset="0"/>
                <a:cs typeface="Times New Roman" panose="02020603050405020304" pitchFamily="18" charset="0"/>
              </a:rPr>
              <a:t>Automatic question generation </a:t>
            </a:r>
          </a:p>
          <a:p>
            <a:r>
              <a:rPr lang="en-IN" sz="2600" dirty="0">
                <a:latin typeface="Times New Roman" panose="02020603050405020304" pitchFamily="18" charset="0"/>
                <a:cs typeface="Times New Roman" panose="02020603050405020304" pitchFamily="18" charset="0"/>
              </a:rPr>
              <a:t>Personalized tutoring </a:t>
            </a:r>
          </a:p>
          <a:p>
            <a:r>
              <a:rPr lang="en-IN" sz="2600" dirty="0">
                <a:latin typeface="Times New Roman" panose="02020603050405020304" pitchFamily="18" charset="0"/>
                <a:cs typeface="Times New Roman" panose="02020603050405020304" pitchFamily="18" charset="0"/>
              </a:rPr>
              <a:t>Course material preparation</a:t>
            </a:r>
          </a:p>
          <a:p>
            <a:r>
              <a:rPr lang="en-IN" sz="2600" b="1" dirty="0">
                <a:solidFill>
                  <a:srgbClr val="FF0000"/>
                </a:solidFill>
                <a:latin typeface="Times New Roman" panose="02020603050405020304" pitchFamily="18" charset="0"/>
                <a:cs typeface="Times New Roman" panose="02020603050405020304" pitchFamily="18" charset="0"/>
              </a:rPr>
              <a:t>Healthcare</a:t>
            </a:r>
          </a:p>
          <a:p>
            <a:r>
              <a:rPr lang="en-IN" sz="2600" dirty="0">
                <a:latin typeface="Times New Roman" panose="02020603050405020304" pitchFamily="18" charset="0"/>
                <a:cs typeface="Times New Roman" panose="02020603050405020304" pitchFamily="18" charset="0"/>
              </a:rPr>
              <a:t>Drug discovery </a:t>
            </a:r>
          </a:p>
          <a:p>
            <a:r>
              <a:rPr lang="en-IN" sz="2600" dirty="0">
                <a:latin typeface="Times New Roman" panose="02020603050405020304" pitchFamily="18" charset="0"/>
                <a:cs typeface="Times New Roman" panose="02020603050405020304" pitchFamily="18" charset="0"/>
              </a:rPr>
              <a:t>Medical image generation </a:t>
            </a:r>
          </a:p>
          <a:p>
            <a:r>
              <a:rPr lang="en-IN" sz="2600" dirty="0">
                <a:latin typeface="Times New Roman" panose="02020603050405020304" pitchFamily="18" charset="0"/>
                <a:cs typeface="Times New Roman" panose="02020603050405020304" pitchFamily="18" charset="0"/>
              </a:rPr>
              <a:t>Disease diagnosis assistance </a:t>
            </a:r>
          </a:p>
          <a:p>
            <a:r>
              <a:rPr lang="en-IN" sz="2600" b="1" dirty="0">
                <a:solidFill>
                  <a:srgbClr val="FF0000"/>
                </a:solidFill>
                <a:latin typeface="Times New Roman" panose="02020603050405020304" pitchFamily="18" charset="0"/>
                <a:cs typeface="Times New Roman" panose="02020603050405020304" pitchFamily="18" charset="0"/>
              </a:rPr>
              <a:t>Business</a:t>
            </a:r>
          </a:p>
          <a:p>
            <a:r>
              <a:rPr lang="en-IN" sz="2600" dirty="0">
                <a:latin typeface="Times New Roman" panose="02020603050405020304" pitchFamily="18" charset="0"/>
                <a:cs typeface="Times New Roman" panose="02020603050405020304" pitchFamily="18" charset="0"/>
              </a:rPr>
              <a:t>Marketing content </a:t>
            </a:r>
          </a:p>
          <a:p>
            <a:r>
              <a:rPr lang="en-IN" sz="2600" dirty="0">
                <a:latin typeface="Times New Roman" panose="02020603050405020304" pitchFamily="18" charset="0"/>
                <a:cs typeface="Times New Roman" panose="02020603050405020304" pitchFamily="18" charset="0"/>
              </a:rPr>
              <a:t>Customer support </a:t>
            </a:r>
          </a:p>
          <a:p>
            <a:r>
              <a:rPr lang="en-IN" sz="2600" dirty="0">
                <a:latin typeface="Times New Roman" panose="02020603050405020304" pitchFamily="18" charset="0"/>
                <a:cs typeface="Times New Roman" panose="02020603050405020304" pitchFamily="18" charset="0"/>
              </a:rPr>
              <a:t>Report generation </a:t>
            </a:r>
          </a:p>
          <a:p>
            <a:endParaRPr lang="en-IN" dirty="0"/>
          </a:p>
        </p:txBody>
      </p:sp>
    </p:spTree>
    <p:extLst>
      <p:ext uri="{BB962C8B-B14F-4D97-AF65-F5344CB8AC3E}">
        <p14:creationId xmlns:p14="http://schemas.microsoft.com/office/powerpoint/2010/main" val="15027947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C0406F-F6A9-662D-F1E7-4338B5E441D0}"/>
              </a:ext>
            </a:extLst>
          </p:cNvPr>
          <p:cNvSpPr>
            <a:spLocks noGrp="1"/>
          </p:cNvSpPr>
          <p:nvPr>
            <p:ph idx="1"/>
          </p:nvPr>
        </p:nvSpPr>
        <p:spPr>
          <a:xfrm>
            <a:off x="342900" y="354330"/>
            <a:ext cx="11475720" cy="6229350"/>
          </a:xfrm>
        </p:spPr>
        <p:txBody>
          <a:bodyPr>
            <a:normAutofit/>
          </a:bodyPr>
          <a:lstStyle/>
          <a:p>
            <a:pPr>
              <a:lnSpc>
                <a:spcPct val="150000"/>
              </a:lnSpc>
            </a:pPr>
            <a:r>
              <a:rPr lang="en-IN" b="1" dirty="0">
                <a:solidFill>
                  <a:srgbClr val="FF0000"/>
                </a:solidFill>
                <a:latin typeface="Times New Roman" panose="02020603050405020304" pitchFamily="18" charset="0"/>
                <a:cs typeface="Times New Roman" panose="02020603050405020304" pitchFamily="18" charset="0"/>
              </a:rPr>
              <a:t>Software Development</a:t>
            </a:r>
          </a:p>
          <a:p>
            <a:pPr>
              <a:lnSpc>
                <a:spcPct val="150000"/>
              </a:lnSpc>
            </a:pPr>
            <a:r>
              <a:rPr lang="en-IN" dirty="0">
                <a:latin typeface="Times New Roman" panose="02020603050405020304" pitchFamily="18" charset="0"/>
                <a:cs typeface="Times New Roman" panose="02020603050405020304" pitchFamily="18" charset="0"/>
              </a:rPr>
              <a:t>Code completion </a:t>
            </a:r>
          </a:p>
          <a:p>
            <a:pPr>
              <a:lnSpc>
                <a:spcPct val="150000"/>
              </a:lnSpc>
            </a:pPr>
            <a:r>
              <a:rPr lang="en-IN" dirty="0">
                <a:latin typeface="Times New Roman" panose="02020603050405020304" pitchFamily="18" charset="0"/>
                <a:cs typeface="Times New Roman" panose="02020603050405020304" pitchFamily="18" charset="0"/>
              </a:rPr>
              <a:t>Bug fixing </a:t>
            </a:r>
          </a:p>
          <a:p>
            <a:pPr>
              <a:lnSpc>
                <a:spcPct val="150000"/>
              </a:lnSpc>
            </a:pPr>
            <a:r>
              <a:rPr lang="en-IN" dirty="0">
                <a:latin typeface="Times New Roman" panose="02020603050405020304" pitchFamily="18" charset="0"/>
                <a:cs typeface="Times New Roman" panose="02020603050405020304" pitchFamily="18" charset="0"/>
              </a:rPr>
              <a:t>Documentation </a:t>
            </a:r>
          </a:p>
          <a:p>
            <a:pPr>
              <a:lnSpc>
                <a:spcPct val="150000"/>
              </a:lnSpc>
            </a:pPr>
            <a:r>
              <a:rPr lang="en-IN" b="1" dirty="0">
                <a:solidFill>
                  <a:srgbClr val="FF0000"/>
                </a:solidFill>
                <a:latin typeface="Times New Roman" panose="02020603050405020304" pitchFamily="18" charset="0"/>
                <a:cs typeface="Times New Roman" panose="02020603050405020304" pitchFamily="18" charset="0"/>
              </a:rPr>
              <a:t>Entertainment</a:t>
            </a:r>
          </a:p>
          <a:p>
            <a:pPr>
              <a:lnSpc>
                <a:spcPct val="150000"/>
              </a:lnSpc>
            </a:pPr>
            <a:r>
              <a:rPr lang="en-IN" dirty="0">
                <a:latin typeface="Times New Roman" panose="02020603050405020304" pitchFamily="18" charset="0"/>
                <a:cs typeface="Times New Roman" panose="02020603050405020304" pitchFamily="18" charset="0"/>
              </a:rPr>
              <a:t>Story writing </a:t>
            </a:r>
          </a:p>
          <a:p>
            <a:pPr>
              <a:lnSpc>
                <a:spcPct val="150000"/>
              </a:lnSpc>
            </a:pPr>
            <a:r>
              <a:rPr lang="en-IN" dirty="0">
                <a:latin typeface="Times New Roman" panose="02020603050405020304" pitchFamily="18" charset="0"/>
                <a:cs typeface="Times New Roman" panose="02020603050405020304" pitchFamily="18" charset="0"/>
              </a:rPr>
              <a:t>Music generation </a:t>
            </a:r>
          </a:p>
          <a:p>
            <a:pPr>
              <a:lnSpc>
                <a:spcPct val="150000"/>
              </a:lnSpc>
            </a:pPr>
            <a:r>
              <a:rPr lang="en-IN" dirty="0">
                <a:latin typeface="Times New Roman" panose="02020603050405020304" pitchFamily="18" charset="0"/>
                <a:cs typeface="Times New Roman" panose="02020603050405020304" pitchFamily="18" charset="0"/>
              </a:rPr>
              <a:t>Movie production </a:t>
            </a:r>
          </a:p>
          <a:p>
            <a:endParaRPr lang="en-IN" dirty="0"/>
          </a:p>
        </p:txBody>
      </p:sp>
    </p:spTree>
    <p:extLst>
      <p:ext uri="{BB962C8B-B14F-4D97-AF65-F5344CB8AC3E}">
        <p14:creationId xmlns:p14="http://schemas.microsoft.com/office/powerpoint/2010/main" val="31298623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00973BD-1E45-E074-5575-B43579F0471E}"/>
              </a:ext>
            </a:extLst>
          </p:cNvPr>
          <p:cNvSpPr>
            <a:spLocks noGrp="1"/>
          </p:cNvSpPr>
          <p:nvPr>
            <p:ph idx="1"/>
          </p:nvPr>
        </p:nvSpPr>
        <p:spPr>
          <a:xfrm>
            <a:off x="342900" y="365760"/>
            <a:ext cx="11010900" cy="6252210"/>
          </a:xfrm>
        </p:spPr>
        <p:txBody>
          <a:bodyPr>
            <a:normAutofit/>
          </a:bodyPr>
          <a:lstStyle/>
          <a:p>
            <a:pPr>
              <a:lnSpc>
                <a:spcPct val="150000"/>
              </a:lnSpc>
            </a:pPr>
            <a:r>
              <a:rPr lang="en-IN" b="1" dirty="0">
                <a:solidFill>
                  <a:srgbClr val="FF0000"/>
                </a:solidFill>
                <a:latin typeface="Times New Roman" panose="02020603050405020304" pitchFamily="18" charset="0"/>
                <a:cs typeface="Times New Roman" panose="02020603050405020304" pitchFamily="18" charset="0"/>
              </a:rPr>
              <a:t>Manufacturing</a:t>
            </a:r>
          </a:p>
          <a:p>
            <a:pPr>
              <a:lnSpc>
                <a:spcPct val="150000"/>
              </a:lnSpc>
            </a:pPr>
            <a:r>
              <a:rPr lang="en-IN" dirty="0">
                <a:latin typeface="Times New Roman" panose="02020603050405020304" pitchFamily="18" charset="0"/>
                <a:cs typeface="Times New Roman" panose="02020603050405020304" pitchFamily="18" charset="0"/>
              </a:rPr>
              <a:t>Product design </a:t>
            </a:r>
          </a:p>
          <a:p>
            <a:pPr>
              <a:lnSpc>
                <a:spcPct val="150000"/>
              </a:lnSpc>
            </a:pPr>
            <a:r>
              <a:rPr lang="en-IN" dirty="0">
                <a:latin typeface="Times New Roman" panose="02020603050405020304" pitchFamily="18" charset="0"/>
                <a:cs typeface="Times New Roman" panose="02020603050405020304" pitchFamily="18" charset="0"/>
              </a:rPr>
              <a:t>Digital twins </a:t>
            </a:r>
          </a:p>
          <a:p>
            <a:pPr>
              <a:lnSpc>
                <a:spcPct val="150000"/>
              </a:lnSpc>
            </a:pPr>
            <a:r>
              <a:rPr lang="en-IN" dirty="0">
                <a:latin typeface="Times New Roman" panose="02020603050405020304" pitchFamily="18" charset="0"/>
                <a:cs typeface="Times New Roman" panose="02020603050405020304" pitchFamily="18" charset="0"/>
              </a:rPr>
              <a:t>Simulation </a:t>
            </a:r>
          </a:p>
          <a:p>
            <a:pPr>
              <a:lnSpc>
                <a:spcPct val="150000"/>
              </a:lnSpc>
            </a:pPr>
            <a:r>
              <a:rPr lang="en-IN" b="1" dirty="0">
                <a:solidFill>
                  <a:srgbClr val="FF0000"/>
                </a:solidFill>
                <a:latin typeface="Times New Roman" panose="02020603050405020304" pitchFamily="18" charset="0"/>
                <a:cs typeface="Times New Roman" panose="02020603050405020304" pitchFamily="18" charset="0"/>
              </a:rPr>
              <a:t>Agriculture</a:t>
            </a:r>
          </a:p>
          <a:p>
            <a:pPr>
              <a:lnSpc>
                <a:spcPct val="150000"/>
              </a:lnSpc>
            </a:pPr>
            <a:r>
              <a:rPr lang="en-IN" dirty="0">
                <a:latin typeface="Times New Roman" panose="02020603050405020304" pitchFamily="18" charset="0"/>
                <a:cs typeface="Times New Roman" panose="02020603050405020304" pitchFamily="18" charset="0"/>
              </a:rPr>
              <a:t>Crop monitoring </a:t>
            </a:r>
          </a:p>
          <a:p>
            <a:pPr>
              <a:lnSpc>
                <a:spcPct val="150000"/>
              </a:lnSpc>
            </a:pPr>
            <a:r>
              <a:rPr lang="en-IN" dirty="0">
                <a:latin typeface="Times New Roman" panose="02020603050405020304" pitchFamily="18" charset="0"/>
                <a:cs typeface="Times New Roman" panose="02020603050405020304" pitchFamily="18" charset="0"/>
              </a:rPr>
              <a:t>Disease prediction </a:t>
            </a:r>
          </a:p>
          <a:p>
            <a:pPr>
              <a:lnSpc>
                <a:spcPct val="150000"/>
              </a:lnSpc>
            </a:pPr>
            <a:r>
              <a:rPr lang="en-IN" dirty="0">
                <a:latin typeface="Times New Roman" panose="02020603050405020304" pitchFamily="18" charset="0"/>
                <a:cs typeface="Times New Roman" panose="02020603050405020304" pitchFamily="18" charset="0"/>
              </a:rPr>
              <a:t>Farm automation</a:t>
            </a:r>
          </a:p>
          <a:p>
            <a:endParaRPr lang="en-IN" dirty="0"/>
          </a:p>
        </p:txBody>
      </p:sp>
    </p:spTree>
    <p:extLst>
      <p:ext uri="{BB962C8B-B14F-4D97-AF65-F5344CB8AC3E}">
        <p14:creationId xmlns:p14="http://schemas.microsoft.com/office/powerpoint/2010/main" val="31979258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289AD-3D6D-9E2C-7CB0-54ED9C58D917}"/>
              </a:ext>
            </a:extLst>
          </p:cNvPr>
          <p:cNvSpPr>
            <a:spLocks noGrp="1"/>
          </p:cNvSpPr>
          <p:nvPr>
            <p:ph type="title"/>
          </p:nvPr>
        </p:nvSpPr>
        <p:spPr>
          <a:xfrm>
            <a:off x="160020" y="-91439"/>
            <a:ext cx="11193780" cy="960119"/>
          </a:xfrm>
        </p:spPr>
        <p:txBody>
          <a:bodyPr>
            <a:normAutofit/>
          </a:bodyPr>
          <a:lstStyle/>
          <a:p>
            <a:r>
              <a:rPr lang="en-IN" dirty="0">
                <a:solidFill>
                  <a:srgbClr val="FF0000"/>
                </a:solidFill>
              </a:rPr>
              <a:t>Advantages of Generative AI</a:t>
            </a:r>
          </a:p>
        </p:txBody>
      </p:sp>
      <p:sp>
        <p:nvSpPr>
          <p:cNvPr id="3" name="Content Placeholder 2">
            <a:extLst>
              <a:ext uri="{FF2B5EF4-FFF2-40B4-BE49-F238E27FC236}">
                <a16:creationId xmlns:a16="http://schemas.microsoft.com/office/drawing/2014/main" id="{15AD2CB6-4ECE-0400-A48A-E7512F29DE01}"/>
              </a:ext>
            </a:extLst>
          </p:cNvPr>
          <p:cNvSpPr>
            <a:spLocks noGrp="1"/>
          </p:cNvSpPr>
          <p:nvPr>
            <p:ph idx="1"/>
          </p:nvPr>
        </p:nvSpPr>
        <p:spPr>
          <a:xfrm>
            <a:off x="331470" y="731520"/>
            <a:ext cx="11578590" cy="5840730"/>
          </a:xfrm>
        </p:spPr>
        <p:txBody>
          <a:bodyPr>
            <a:normAutofit lnSpcReduction="10000"/>
          </a:bodyPr>
          <a:lstStyle/>
          <a:p>
            <a:pPr>
              <a:lnSpc>
                <a:spcPct val="150000"/>
              </a:lnSpc>
            </a:pPr>
            <a:r>
              <a:rPr lang="en-IN" dirty="0">
                <a:latin typeface="Times New Roman" panose="02020603050405020304" pitchFamily="18" charset="0"/>
                <a:cs typeface="Times New Roman" panose="02020603050405020304" pitchFamily="18" charset="0"/>
              </a:rPr>
              <a:t>Saves time</a:t>
            </a:r>
          </a:p>
          <a:p>
            <a:pPr>
              <a:lnSpc>
                <a:spcPct val="150000"/>
              </a:lnSpc>
            </a:pPr>
            <a:r>
              <a:rPr lang="en-IN" dirty="0">
                <a:latin typeface="Times New Roman" panose="02020603050405020304" pitchFamily="18" charset="0"/>
                <a:cs typeface="Times New Roman" panose="02020603050405020304" pitchFamily="18" charset="0"/>
              </a:rPr>
              <a:t> Improves productivity </a:t>
            </a:r>
          </a:p>
          <a:p>
            <a:pPr>
              <a:lnSpc>
                <a:spcPct val="150000"/>
              </a:lnSpc>
            </a:pPr>
            <a:r>
              <a:rPr lang="en-IN" dirty="0">
                <a:latin typeface="Times New Roman" panose="02020603050405020304" pitchFamily="18" charset="0"/>
                <a:cs typeface="Times New Roman" panose="02020603050405020304" pitchFamily="18" charset="0"/>
              </a:rPr>
              <a:t>Reduces cost </a:t>
            </a:r>
          </a:p>
          <a:p>
            <a:pPr>
              <a:lnSpc>
                <a:spcPct val="150000"/>
              </a:lnSpc>
            </a:pPr>
            <a:r>
              <a:rPr lang="en-IN" dirty="0">
                <a:latin typeface="Times New Roman" panose="02020603050405020304" pitchFamily="18" charset="0"/>
                <a:cs typeface="Times New Roman" panose="02020603050405020304" pitchFamily="18" charset="0"/>
              </a:rPr>
              <a:t>Supports creativity</a:t>
            </a:r>
          </a:p>
          <a:p>
            <a:pPr>
              <a:lnSpc>
                <a:spcPct val="150000"/>
              </a:lnSpc>
            </a:pPr>
            <a:r>
              <a:rPr lang="en-IN" dirty="0">
                <a:latin typeface="Times New Roman" panose="02020603050405020304" pitchFamily="18" charset="0"/>
                <a:cs typeface="Times New Roman" panose="02020603050405020304" pitchFamily="18" charset="0"/>
              </a:rPr>
              <a:t> Generates multiple ideas quickly </a:t>
            </a:r>
          </a:p>
          <a:p>
            <a:pPr>
              <a:lnSpc>
                <a:spcPct val="150000"/>
              </a:lnSpc>
            </a:pPr>
            <a:r>
              <a:rPr lang="en-IN" dirty="0">
                <a:latin typeface="Times New Roman" panose="02020603050405020304" pitchFamily="18" charset="0"/>
                <a:cs typeface="Times New Roman" panose="02020603050405020304" pitchFamily="18" charset="0"/>
              </a:rPr>
              <a:t>Personalized content </a:t>
            </a:r>
          </a:p>
          <a:p>
            <a:pPr>
              <a:lnSpc>
                <a:spcPct val="150000"/>
              </a:lnSpc>
            </a:pPr>
            <a:r>
              <a:rPr lang="en-IN" dirty="0">
                <a:latin typeface="Times New Roman" panose="02020603050405020304" pitchFamily="18" charset="0"/>
                <a:cs typeface="Times New Roman" panose="02020603050405020304" pitchFamily="18" charset="0"/>
              </a:rPr>
              <a:t>Available 24/7 </a:t>
            </a:r>
          </a:p>
          <a:p>
            <a:pPr>
              <a:lnSpc>
                <a:spcPct val="150000"/>
              </a:lnSpc>
            </a:pPr>
            <a:r>
              <a:rPr lang="en-IN" dirty="0">
                <a:latin typeface="Times New Roman" panose="02020603050405020304" pitchFamily="18" charset="0"/>
                <a:cs typeface="Times New Roman" panose="02020603050405020304" pitchFamily="18" charset="0"/>
              </a:rPr>
              <a:t>Automates repetitive tasks</a:t>
            </a:r>
          </a:p>
        </p:txBody>
      </p:sp>
    </p:spTree>
    <p:extLst>
      <p:ext uri="{BB962C8B-B14F-4D97-AF65-F5344CB8AC3E}">
        <p14:creationId xmlns:p14="http://schemas.microsoft.com/office/powerpoint/2010/main" val="41426246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05F57-16B6-8FFC-99AF-296E51C72F20}"/>
              </a:ext>
            </a:extLst>
          </p:cNvPr>
          <p:cNvSpPr>
            <a:spLocks noGrp="1"/>
          </p:cNvSpPr>
          <p:nvPr>
            <p:ph type="title"/>
          </p:nvPr>
        </p:nvSpPr>
        <p:spPr>
          <a:xfrm>
            <a:off x="228600" y="1"/>
            <a:ext cx="11125200" cy="681036"/>
          </a:xfrm>
        </p:spPr>
        <p:txBody>
          <a:bodyPr>
            <a:normAutofit fontScale="90000"/>
          </a:bodyPr>
          <a:lstStyle/>
          <a:p>
            <a:r>
              <a:rPr lang="en-IN" dirty="0">
                <a:solidFill>
                  <a:srgbClr val="FF0000"/>
                </a:solidFill>
              </a:rPr>
              <a:t>Limitations of Generative AI</a:t>
            </a:r>
          </a:p>
        </p:txBody>
      </p:sp>
      <p:sp>
        <p:nvSpPr>
          <p:cNvPr id="3" name="Content Placeholder 2">
            <a:extLst>
              <a:ext uri="{FF2B5EF4-FFF2-40B4-BE49-F238E27FC236}">
                <a16:creationId xmlns:a16="http://schemas.microsoft.com/office/drawing/2014/main" id="{987F0009-54F4-9414-6128-CB8989F2A57F}"/>
              </a:ext>
            </a:extLst>
          </p:cNvPr>
          <p:cNvSpPr>
            <a:spLocks noGrp="1"/>
          </p:cNvSpPr>
          <p:nvPr>
            <p:ph idx="1"/>
          </p:nvPr>
        </p:nvSpPr>
        <p:spPr>
          <a:xfrm>
            <a:off x="228600" y="681036"/>
            <a:ext cx="11734800" cy="6039803"/>
          </a:xfrm>
        </p:spPr>
        <p:txBody>
          <a:bodyPr/>
          <a:lstStyle/>
          <a:p>
            <a:pPr>
              <a:lnSpc>
                <a:spcPct val="150000"/>
              </a:lnSpc>
            </a:pPr>
            <a:r>
              <a:rPr lang="en-IN" dirty="0">
                <a:latin typeface="Times New Roman" panose="02020603050405020304" pitchFamily="18" charset="0"/>
                <a:cs typeface="Times New Roman" panose="02020603050405020304" pitchFamily="18" charset="0"/>
              </a:rPr>
              <a:t>Can generate incorrect information (hallucinations) </a:t>
            </a:r>
          </a:p>
          <a:p>
            <a:pPr>
              <a:lnSpc>
                <a:spcPct val="150000"/>
              </a:lnSpc>
            </a:pPr>
            <a:r>
              <a:rPr lang="en-IN" dirty="0">
                <a:latin typeface="Times New Roman" panose="02020603050405020304" pitchFamily="18" charset="0"/>
                <a:cs typeface="Times New Roman" panose="02020603050405020304" pitchFamily="18" charset="0"/>
              </a:rPr>
              <a:t>Bias from training data </a:t>
            </a:r>
          </a:p>
          <a:p>
            <a:pPr>
              <a:lnSpc>
                <a:spcPct val="150000"/>
              </a:lnSpc>
            </a:pPr>
            <a:r>
              <a:rPr lang="en-IN" dirty="0">
                <a:latin typeface="Times New Roman" panose="02020603050405020304" pitchFamily="18" charset="0"/>
                <a:cs typeface="Times New Roman" panose="02020603050405020304" pitchFamily="18" charset="0"/>
              </a:rPr>
              <a:t>High computational cost </a:t>
            </a:r>
          </a:p>
          <a:p>
            <a:pPr>
              <a:lnSpc>
                <a:spcPct val="150000"/>
              </a:lnSpc>
            </a:pPr>
            <a:r>
              <a:rPr lang="en-IN" dirty="0">
                <a:latin typeface="Times New Roman" panose="02020603050405020304" pitchFamily="18" charset="0"/>
                <a:cs typeface="Times New Roman" panose="02020603050405020304" pitchFamily="18" charset="0"/>
              </a:rPr>
              <a:t>Privacy concerns </a:t>
            </a:r>
          </a:p>
          <a:p>
            <a:pPr>
              <a:lnSpc>
                <a:spcPct val="150000"/>
              </a:lnSpc>
            </a:pPr>
            <a:r>
              <a:rPr lang="en-IN" dirty="0">
                <a:latin typeface="Times New Roman" panose="02020603050405020304" pitchFamily="18" charset="0"/>
                <a:cs typeface="Times New Roman" panose="02020603050405020304" pitchFamily="18" charset="0"/>
              </a:rPr>
              <a:t>Copyright issues</a:t>
            </a:r>
          </a:p>
          <a:p>
            <a:pPr>
              <a:lnSpc>
                <a:spcPct val="150000"/>
              </a:lnSpc>
            </a:pPr>
            <a:r>
              <a:rPr lang="en-IN" dirty="0">
                <a:latin typeface="Times New Roman" panose="02020603050405020304" pitchFamily="18" charset="0"/>
                <a:cs typeface="Times New Roman" panose="02020603050405020304" pitchFamily="18" charset="0"/>
              </a:rPr>
              <a:t> Ethical misuse (deepfakes, misinformation) </a:t>
            </a:r>
          </a:p>
          <a:p>
            <a:pPr>
              <a:lnSpc>
                <a:spcPct val="150000"/>
              </a:lnSpc>
            </a:pPr>
            <a:r>
              <a:rPr lang="en-IN" dirty="0">
                <a:latin typeface="Times New Roman" panose="02020603050405020304" pitchFamily="18" charset="0"/>
                <a:cs typeface="Times New Roman" panose="02020603050405020304" pitchFamily="18" charset="0"/>
              </a:rPr>
              <a:t>Lack of true reasoning and common sense </a:t>
            </a:r>
          </a:p>
          <a:p>
            <a:pPr>
              <a:lnSpc>
                <a:spcPct val="150000"/>
              </a:lnSpc>
            </a:pPr>
            <a:r>
              <a:rPr lang="en-IN" dirty="0">
                <a:latin typeface="Times New Roman" panose="02020603050405020304" pitchFamily="18" charset="0"/>
                <a:cs typeface="Times New Roman" panose="02020603050405020304" pitchFamily="18" charset="0"/>
              </a:rPr>
              <a:t>Requires large datasets and powerful hardware</a:t>
            </a:r>
          </a:p>
        </p:txBody>
      </p:sp>
    </p:spTree>
    <p:extLst>
      <p:ext uri="{BB962C8B-B14F-4D97-AF65-F5344CB8AC3E}">
        <p14:creationId xmlns:p14="http://schemas.microsoft.com/office/powerpoint/2010/main" val="41969379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B429DA-A270-0541-C973-DC9F3193ADAB}"/>
              </a:ext>
            </a:extLst>
          </p:cNvPr>
          <p:cNvSpPr>
            <a:spLocks noGrp="1"/>
          </p:cNvSpPr>
          <p:nvPr>
            <p:ph type="title"/>
          </p:nvPr>
        </p:nvSpPr>
        <p:spPr>
          <a:xfrm>
            <a:off x="205740" y="0"/>
            <a:ext cx="11148060" cy="1348739"/>
          </a:xfrm>
        </p:spPr>
        <p:txBody>
          <a:bodyPr>
            <a:normAutofit/>
          </a:bodyPr>
          <a:lstStyle/>
          <a:p>
            <a:r>
              <a:rPr lang="en-IN" b="1" dirty="0">
                <a:solidFill>
                  <a:srgbClr val="FF0000"/>
                </a:solidFill>
              </a:rPr>
              <a:t>Challenges</a:t>
            </a:r>
            <a:br>
              <a:rPr lang="en-IN" dirty="0"/>
            </a:br>
            <a:endParaRPr lang="en-IN" dirty="0"/>
          </a:p>
        </p:txBody>
      </p:sp>
      <p:sp>
        <p:nvSpPr>
          <p:cNvPr id="3" name="Content Placeholder 2">
            <a:extLst>
              <a:ext uri="{FF2B5EF4-FFF2-40B4-BE49-F238E27FC236}">
                <a16:creationId xmlns:a16="http://schemas.microsoft.com/office/drawing/2014/main" id="{FC76D7F7-6135-375D-E4C2-5578D7ED2FAE}"/>
              </a:ext>
            </a:extLst>
          </p:cNvPr>
          <p:cNvSpPr>
            <a:spLocks noGrp="1"/>
          </p:cNvSpPr>
          <p:nvPr>
            <p:ph idx="1"/>
          </p:nvPr>
        </p:nvSpPr>
        <p:spPr>
          <a:xfrm>
            <a:off x="365760" y="902970"/>
            <a:ext cx="11620500" cy="5795010"/>
          </a:xfrm>
        </p:spPr>
        <p:txBody>
          <a:bodyPr/>
          <a:lstStyle/>
          <a:p>
            <a:pPr>
              <a:lnSpc>
                <a:spcPct val="150000"/>
              </a:lnSpc>
            </a:pPr>
            <a:r>
              <a:rPr lang="en-IN" sz="2600" dirty="0">
                <a:latin typeface="Times New Roman" panose="02020603050405020304" pitchFamily="18" charset="0"/>
                <a:cs typeface="Times New Roman" panose="02020603050405020304" pitchFamily="18" charset="0"/>
              </a:rPr>
              <a:t>Data quality </a:t>
            </a:r>
          </a:p>
          <a:p>
            <a:pPr>
              <a:lnSpc>
                <a:spcPct val="150000"/>
              </a:lnSpc>
            </a:pPr>
            <a:r>
              <a:rPr lang="en-IN" sz="2600" dirty="0">
                <a:latin typeface="Times New Roman" panose="02020603050405020304" pitchFamily="18" charset="0"/>
                <a:cs typeface="Times New Roman" panose="02020603050405020304" pitchFamily="18" charset="0"/>
              </a:rPr>
              <a:t>Explainability </a:t>
            </a:r>
          </a:p>
          <a:p>
            <a:pPr>
              <a:lnSpc>
                <a:spcPct val="150000"/>
              </a:lnSpc>
            </a:pPr>
            <a:r>
              <a:rPr lang="en-IN" sz="2600" dirty="0">
                <a:latin typeface="Times New Roman" panose="02020603050405020304" pitchFamily="18" charset="0"/>
                <a:cs typeface="Times New Roman" panose="02020603050405020304" pitchFamily="18" charset="0"/>
              </a:rPr>
              <a:t>Fairness and bias </a:t>
            </a:r>
          </a:p>
          <a:p>
            <a:pPr>
              <a:lnSpc>
                <a:spcPct val="150000"/>
              </a:lnSpc>
            </a:pPr>
            <a:r>
              <a:rPr lang="en-IN" sz="2600" dirty="0">
                <a:latin typeface="Times New Roman" panose="02020603050405020304" pitchFamily="18" charset="0"/>
                <a:cs typeface="Times New Roman" panose="02020603050405020304" pitchFamily="18" charset="0"/>
              </a:rPr>
              <a:t>Security risks </a:t>
            </a:r>
          </a:p>
          <a:p>
            <a:pPr>
              <a:lnSpc>
                <a:spcPct val="150000"/>
              </a:lnSpc>
            </a:pPr>
            <a:r>
              <a:rPr lang="en-IN" sz="2600" dirty="0">
                <a:latin typeface="Times New Roman" panose="02020603050405020304" pitchFamily="18" charset="0"/>
                <a:cs typeface="Times New Roman" panose="02020603050405020304" pitchFamily="18" charset="0"/>
              </a:rPr>
              <a:t>Copyright protection </a:t>
            </a:r>
          </a:p>
          <a:p>
            <a:pPr>
              <a:lnSpc>
                <a:spcPct val="150000"/>
              </a:lnSpc>
            </a:pPr>
            <a:r>
              <a:rPr lang="en-IN" sz="2600" dirty="0">
                <a:latin typeface="Times New Roman" panose="02020603050405020304" pitchFamily="18" charset="0"/>
                <a:cs typeface="Times New Roman" panose="02020603050405020304" pitchFamily="18" charset="0"/>
              </a:rPr>
              <a:t>Responsible AI governance </a:t>
            </a:r>
          </a:p>
          <a:p>
            <a:pPr>
              <a:lnSpc>
                <a:spcPct val="150000"/>
              </a:lnSpc>
            </a:pPr>
            <a:r>
              <a:rPr lang="en-IN" sz="2600" dirty="0">
                <a:latin typeface="Times New Roman" panose="02020603050405020304" pitchFamily="18" charset="0"/>
                <a:cs typeface="Times New Roman" panose="02020603050405020304" pitchFamily="18" charset="0"/>
              </a:rPr>
              <a:t>High energy consumption </a:t>
            </a:r>
          </a:p>
          <a:p>
            <a:pPr>
              <a:lnSpc>
                <a:spcPct val="150000"/>
              </a:lnSpc>
            </a:pPr>
            <a:r>
              <a:rPr lang="en-IN" sz="2600" dirty="0">
                <a:latin typeface="Times New Roman" panose="02020603050405020304" pitchFamily="18" charset="0"/>
                <a:cs typeface="Times New Roman" panose="02020603050405020304" pitchFamily="18" charset="0"/>
              </a:rPr>
              <a:t>Regulatory compliance </a:t>
            </a:r>
          </a:p>
          <a:p>
            <a:endParaRPr lang="en-IN" dirty="0"/>
          </a:p>
        </p:txBody>
      </p:sp>
    </p:spTree>
    <p:extLst>
      <p:ext uri="{BB962C8B-B14F-4D97-AF65-F5344CB8AC3E}">
        <p14:creationId xmlns:p14="http://schemas.microsoft.com/office/powerpoint/2010/main" val="19444947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34C98-BB8B-1EA2-D235-9A0BAFB7D4F2}"/>
              </a:ext>
            </a:extLst>
          </p:cNvPr>
          <p:cNvSpPr>
            <a:spLocks noGrp="1"/>
          </p:cNvSpPr>
          <p:nvPr>
            <p:ph type="title"/>
          </p:nvPr>
        </p:nvSpPr>
        <p:spPr>
          <a:xfrm>
            <a:off x="217170" y="1"/>
            <a:ext cx="11136630" cy="788669"/>
          </a:xfrm>
        </p:spPr>
        <p:txBody>
          <a:bodyPr/>
          <a:lstStyle/>
          <a:p>
            <a:r>
              <a:rPr lang="en-IN" b="1" dirty="0">
                <a:solidFill>
                  <a:srgbClr val="FF0000"/>
                </a:solidFill>
              </a:rPr>
              <a:t>Real-World Examples of Generative AI</a:t>
            </a:r>
          </a:p>
        </p:txBody>
      </p:sp>
      <p:graphicFrame>
        <p:nvGraphicFramePr>
          <p:cNvPr id="17" name="Content Placeholder 16">
            <a:extLst>
              <a:ext uri="{FF2B5EF4-FFF2-40B4-BE49-F238E27FC236}">
                <a16:creationId xmlns:a16="http://schemas.microsoft.com/office/drawing/2014/main" id="{7CF72A91-F9CF-147E-2949-B08FB461348C}"/>
              </a:ext>
            </a:extLst>
          </p:cNvPr>
          <p:cNvGraphicFramePr>
            <a:graphicFrameLocks noGrp="1"/>
          </p:cNvGraphicFramePr>
          <p:nvPr>
            <p:ph idx="1"/>
            <p:extLst>
              <p:ext uri="{D42A27DB-BD31-4B8C-83A1-F6EECF244321}">
                <p14:modId xmlns:p14="http://schemas.microsoft.com/office/powerpoint/2010/main" val="2671037019"/>
              </p:ext>
            </p:extLst>
          </p:nvPr>
        </p:nvGraphicFramePr>
        <p:xfrm>
          <a:off x="377190" y="788670"/>
          <a:ext cx="9464040" cy="4059258"/>
        </p:xfrm>
        <a:graphic>
          <a:graphicData uri="http://schemas.openxmlformats.org/drawingml/2006/table">
            <a:tbl>
              <a:tblPr firstRow="1" bandRow="1">
                <a:tableStyleId>{5C22544A-7EE6-4342-B048-85BDC9FD1C3A}</a:tableStyleId>
              </a:tblPr>
              <a:tblGrid>
                <a:gridCol w="4732020">
                  <a:extLst>
                    <a:ext uri="{9D8B030D-6E8A-4147-A177-3AD203B41FA5}">
                      <a16:colId xmlns:a16="http://schemas.microsoft.com/office/drawing/2014/main" val="1701235574"/>
                    </a:ext>
                  </a:extLst>
                </a:gridCol>
                <a:gridCol w="4732020">
                  <a:extLst>
                    <a:ext uri="{9D8B030D-6E8A-4147-A177-3AD203B41FA5}">
                      <a16:colId xmlns:a16="http://schemas.microsoft.com/office/drawing/2014/main" val="1749921828"/>
                    </a:ext>
                  </a:extLst>
                </a:gridCol>
              </a:tblGrid>
              <a:tr h="882198">
                <a:tc>
                  <a:txBody>
                    <a:bodyPr/>
                    <a:lstStyle/>
                    <a:p>
                      <a:r>
                        <a:rPr lang="en-IN" sz="2400" dirty="0">
                          <a:latin typeface="Times New Roman" panose="02020603050405020304" pitchFamily="18" charset="0"/>
                          <a:cs typeface="Times New Roman" panose="02020603050405020304" pitchFamily="18" charset="0"/>
                        </a:rPr>
                        <a:t>Application</a:t>
                      </a:r>
                    </a:p>
                  </a:txBody>
                  <a:tcPr/>
                </a:tc>
                <a:tc>
                  <a:txBody>
                    <a:bodyPr/>
                    <a:lstStyle/>
                    <a:p>
                      <a:pPr>
                        <a:buNone/>
                      </a:pPr>
                      <a:r>
                        <a:rPr lang="en-US" sz="2400" dirty="0">
                          <a:latin typeface="Times New Roman" panose="02020603050405020304" pitchFamily="18" charset="0"/>
                          <a:cs typeface="Times New Roman" panose="02020603050405020304" pitchFamily="18" charset="0"/>
                        </a:rPr>
                        <a:t>Example</a:t>
                      </a:r>
                      <a:endParaRPr lang="en-IN" sz="2400"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703275880"/>
                  </a:ext>
                </a:extLst>
              </a:tr>
              <a:tr h="753181">
                <a:tc>
                  <a:txBody>
                    <a:bodyPr/>
                    <a:lstStyle/>
                    <a:p>
                      <a:r>
                        <a:rPr lang="en-IN" sz="2400" dirty="0">
                          <a:latin typeface="Times New Roman" panose="02020603050405020304" pitchFamily="18" charset="0"/>
                          <a:cs typeface="Times New Roman" panose="02020603050405020304" pitchFamily="18" charset="0"/>
                        </a:rPr>
                        <a:t>Chatbot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400" dirty="0">
                          <a:latin typeface="Times New Roman" panose="02020603050405020304" pitchFamily="18" charset="0"/>
                          <a:cs typeface="Times New Roman" panose="02020603050405020304" pitchFamily="18" charset="0"/>
                        </a:rPr>
                        <a:t>Chatbot</a:t>
                      </a:r>
                    </a:p>
                    <a:p>
                      <a:endParaRPr lang="en-IN"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799429403"/>
                  </a:ext>
                </a:extLst>
              </a:tr>
              <a:tr h="456790">
                <a:tc>
                  <a:txBody>
                    <a:bodyPr/>
                    <a:lstStyle/>
                    <a:p>
                      <a:r>
                        <a:rPr lang="en-IN" sz="2400" dirty="0">
                          <a:latin typeface="Times New Roman" panose="02020603050405020304" pitchFamily="18" charset="0"/>
                          <a:cs typeface="Times New Roman" panose="02020603050405020304" pitchFamily="18" charset="0"/>
                        </a:rPr>
                        <a:t>Image Generation</a:t>
                      </a:r>
                    </a:p>
                  </a:txBody>
                  <a:tcPr/>
                </a:tc>
                <a:tc>
                  <a:txBody>
                    <a:bodyPr/>
                    <a:lstStyle/>
                    <a:p>
                      <a:r>
                        <a:rPr lang="en-IN" sz="2400" dirty="0">
                          <a:latin typeface="Times New Roman" panose="02020603050405020304" pitchFamily="18" charset="0"/>
                          <a:cs typeface="Times New Roman" panose="02020603050405020304" pitchFamily="18" charset="0"/>
                        </a:rPr>
                        <a:t>DALL·E, Midjourney</a:t>
                      </a:r>
                    </a:p>
                  </a:txBody>
                  <a:tcPr/>
                </a:tc>
                <a:extLst>
                  <a:ext uri="{0D108BD9-81ED-4DB2-BD59-A6C34878D82A}">
                    <a16:rowId xmlns:a16="http://schemas.microsoft.com/office/drawing/2014/main" val="1302063339"/>
                  </a:ext>
                </a:extLst>
              </a:tr>
              <a:tr h="533503">
                <a:tc>
                  <a:txBody>
                    <a:bodyPr/>
                    <a:lstStyle/>
                    <a:p>
                      <a:r>
                        <a:rPr lang="en-IN" sz="2400" dirty="0">
                          <a:latin typeface="Times New Roman" panose="02020603050405020304" pitchFamily="18" charset="0"/>
                          <a:cs typeface="Times New Roman" panose="02020603050405020304" pitchFamily="18" charset="0"/>
                        </a:rPr>
                        <a:t>Video Generation</a:t>
                      </a:r>
                    </a:p>
                  </a:txBody>
                  <a:tcPr/>
                </a:tc>
                <a:tc>
                  <a:txBody>
                    <a:bodyPr/>
                    <a:lstStyle/>
                    <a:p>
                      <a:r>
                        <a:rPr lang="en-IN" sz="2400" dirty="0">
                          <a:latin typeface="Times New Roman" panose="02020603050405020304" pitchFamily="18" charset="0"/>
                          <a:cs typeface="Times New Roman" panose="02020603050405020304" pitchFamily="18" charset="0"/>
                        </a:rPr>
                        <a:t>Sora, Runway</a:t>
                      </a:r>
                    </a:p>
                  </a:txBody>
                  <a:tcPr/>
                </a:tc>
                <a:extLst>
                  <a:ext uri="{0D108BD9-81ED-4DB2-BD59-A6C34878D82A}">
                    <a16:rowId xmlns:a16="http://schemas.microsoft.com/office/drawing/2014/main" val="3138784335"/>
                  </a:ext>
                </a:extLst>
              </a:tr>
              <a:tr h="481199">
                <a:tc>
                  <a:txBody>
                    <a:bodyPr/>
                    <a:lstStyle/>
                    <a:p>
                      <a:r>
                        <a:rPr lang="en-IN" sz="2400" dirty="0">
                          <a:latin typeface="Times New Roman" panose="02020603050405020304" pitchFamily="18" charset="0"/>
                          <a:cs typeface="Times New Roman" panose="02020603050405020304" pitchFamily="18" charset="0"/>
                        </a:rPr>
                        <a:t>Music Generation</a:t>
                      </a:r>
                    </a:p>
                  </a:txBody>
                  <a:tcPr/>
                </a:tc>
                <a:tc>
                  <a:txBody>
                    <a:bodyPr/>
                    <a:lstStyle/>
                    <a:p>
                      <a:r>
                        <a:rPr lang="en-IN" sz="2400" dirty="0" err="1">
                          <a:latin typeface="Times New Roman" panose="02020603050405020304" pitchFamily="18" charset="0"/>
                          <a:cs typeface="Times New Roman" panose="02020603050405020304" pitchFamily="18" charset="0"/>
                        </a:rPr>
                        <a:t>MusicGen</a:t>
                      </a:r>
                      <a:endParaRPr lang="en-IN"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673158636"/>
                  </a:ext>
                </a:extLst>
              </a:tr>
              <a:tr h="882198">
                <a:tc>
                  <a:txBody>
                    <a:bodyPr/>
                    <a:lstStyle/>
                    <a:p>
                      <a:r>
                        <a:rPr lang="en-IN" sz="2400" dirty="0">
                          <a:latin typeface="Times New Roman" panose="02020603050405020304" pitchFamily="18" charset="0"/>
                          <a:cs typeface="Times New Roman" panose="02020603050405020304" pitchFamily="18" charset="0"/>
                        </a:rPr>
                        <a:t>Code Generation</a:t>
                      </a:r>
                    </a:p>
                  </a:txBody>
                  <a:tcPr/>
                </a:tc>
                <a:tc>
                  <a:txBody>
                    <a:bodyPr/>
                    <a:lstStyle/>
                    <a:p>
                      <a:r>
                        <a:rPr lang="en-IN" sz="2400" dirty="0">
                          <a:latin typeface="Times New Roman" panose="02020603050405020304" pitchFamily="18" charset="0"/>
                          <a:cs typeface="Times New Roman" panose="02020603050405020304" pitchFamily="18" charset="0"/>
                        </a:rPr>
                        <a:t>GitHub Copilot</a:t>
                      </a:r>
                    </a:p>
                    <a:p>
                      <a:endParaRPr lang="en-IN"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027059307"/>
                  </a:ext>
                </a:extLst>
              </a:tr>
            </a:tbl>
          </a:graphicData>
        </a:graphic>
      </p:graphicFrame>
      <p:graphicFrame>
        <p:nvGraphicFramePr>
          <p:cNvPr id="18" name="Table 17">
            <a:extLst>
              <a:ext uri="{FF2B5EF4-FFF2-40B4-BE49-F238E27FC236}">
                <a16:creationId xmlns:a16="http://schemas.microsoft.com/office/drawing/2014/main" id="{A9F6AFE4-0F37-2918-C10A-A520D28ED65F}"/>
              </a:ext>
            </a:extLst>
          </p:cNvPr>
          <p:cNvGraphicFramePr>
            <a:graphicFrameLocks noGrp="1"/>
          </p:cNvGraphicFramePr>
          <p:nvPr>
            <p:extLst>
              <p:ext uri="{D42A27DB-BD31-4B8C-83A1-F6EECF244321}">
                <p14:modId xmlns:p14="http://schemas.microsoft.com/office/powerpoint/2010/main" val="3608456456"/>
              </p:ext>
            </p:extLst>
          </p:nvPr>
        </p:nvGraphicFramePr>
        <p:xfrm>
          <a:off x="377190" y="4624930"/>
          <a:ext cx="9509760" cy="2651760"/>
        </p:xfrm>
        <a:graphic>
          <a:graphicData uri="http://schemas.openxmlformats.org/drawingml/2006/table">
            <a:tbl>
              <a:tblPr firstRow="1" bandRow="1">
                <a:tableStyleId>{5C22544A-7EE6-4342-B048-85BDC9FD1C3A}</a:tableStyleId>
              </a:tblPr>
              <a:tblGrid>
                <a:gridCol w="4746693">
                  <a:extLst>
                    <a:ext uri="{9D8B030D-6E8A-4147-A177-3AD203B41FA5}">
                      <a16:colId xmlns:a16="http://schemas.microsoft.com/office/drawing/2014/main" val="2458088376"/>
                    </a:ext>
                  </a:extLst>
                </a:gridCol>
                <a:gridCol w="4763067">
                  <a:extLst>
                    <a:ext uri="{9D8B030D-6E8A-4147-A177-3AD203B41FA5}">
                      <a16:colId xmlns:a16="http://schemas.microsoft.com/office/drawing/2014/main" val="2400676664"/>
                    </a:ext>
                  </a:extLst>
                </a:gridCol>
              </a:tblGrid>
              <a:tr h="277747">
                <a:tc>
                  <a:txBody>
                    <a:bodyPr/>
                    <a:lstStyle/>
                    <a:p>
                      <a:r>
                        <a:rPr lang="en-IN" sz="2400" dirty="0"/>
                        <a:t>Presentation Generation</a:t>
                      </a:r>
                    </a:p>
                  </a:txBody>
                  <a:tcPr/>
                </a:tc>
                <a:tc>
                  <a:txBody>
                    <a:bodyPr/>
                    <a:lstStyle/>
                    <a:p>
                      <a:r>
                        <a:rPr lang="en-IN" sz="2400" dirty="0"/>
                        <a:t>Gamma AI</a:t>
                      </a:r>
                    </a:p>
                  </a:txBody>
                  <a:tcPr/>
                </a:tc>
                <a:extLst>
                  <a:ext uri="{0D108BD9-81ED-4DB2-BD59-A6C34878D82A}">
                    <a16:rowId xmlns:a16="http://schemas.microsoft.com/office/drawing/2014/main" val="2698339258"/>
                  </a:ext>
                </a:extLst>
              </a:tr>
              <a:tr h="277747">
                <a:tc>
                  <a:txBody>
                    <a:bodyPr/>
                    <a:lstStyle/>
                    <a:p>
                      <a:r>
                        <a:rPr lang="en-IN" sz="2400" dirty="0"/>
                        <a:t>Website Creation</a:t>
                      </a:r>
                    </a:p>
                  </a:txBody>
                  <a:tcPr/>
                </a:tc>
                <a:tc>
                  <a:txBody>
                    <a:bodyPr/>
                    <a:lstStyle/>
                    <a:p>
                      <a:r>
                        <a:rPr lang="en-IN" sz="2400" dirty="0"/>
                        <a:t>Wix AI</a:t>
                      </a:r>
                    </a:p>
                  </a:txBody>
                  <a:tcPr/>
                </a:tc>
                <a:extLst>
                  <a:ext uri="{0D108BD9-81ED-4DB2-BD59-A6C34878D82A}">
                    <a16:rowId xmlns:a16="http://schemas.microsoft.com/office/drawing/2014/main" val="3475067284"/>
                  </a:ext>
                </a:extLst>
              </a:tr>
              <a:tr h="277747">
                <a:tc>
                  <a:txBody>
                    <a:bodyPr/>
                    <a:lstStyle/>
                    <a:p>
                      <a:r>
                        <a:rPr lang="en-IN" sz="2400" dirty="0"/>
                        <a:t>Design</a:t>
                      </a:r>
                    </a:p>
                  </a:txBody>
                  <a:tcPr/>
                </a:tc>
                <a:tc>
                  <a:txBody>
                    <a:bodyPr/>
                    <a:lstStyle/>
                    <a:p>
                      <a:r>
                        <a:rPr lang="en-IN" sz="2400" dirty="0"/>
                        <a:t>Canva AI</a:t>
                      </a:r>
                    </a:p>
                  </a:txBody>
                  <a:tcPr/>
                </a:tc>
                <a:extLst>
                  <a:ext uri="{0D108BD9-81ED-4DB2-BD59-A6C34878D82A}">
                    <a16:rowId xmlns:a16="http://schemas.microsoft.com/office/drawing/2014/main" val="2037164437"/>
                  </a:ext>
                </a:extLst>
              </a:tr>
              <a:tr h="378697">
                <a:tc>
                  <a:txBody>
                    <a:bodyPr/>
                    <a:lstStyle/>
                    <a:p>
                      <a:r>
                        <a:rPr lang="en-IN" sz="2400" dirty="0"/>
                        <a:t>Voice Generation</a:t>
                      </a:r>
                    </a:p>
                  </a:txBody>
                  <a:tcPr/>
                </a:tc>
                <a:tc>
                  <a:txBody>
                    <a:bodyPr/>
                    <a:lstStyle/>
                    <a:p>
                      <a:r>
                        <a:rPr lang="en-IN" sz="2400" dirty="0" err="1"/>
                        <a:t>ElevenLabs</a:t>
                      </a:r>
                      <a:endParaRPr lang="en-IN" sz="2400" dirty="0"/>
                    </a:p>
                  </a:txBody>
                  <a:tcPr/>
                </a:tc>
                <a:extLst>
                  <a:ext uri="{0D108BD9-81ED-4DB2-BD59-A6C34878D82A}">
                    <a16:rowId xmlns:a16="http://schemas.microsoft.com/office/drawing/2014/main" val="3184710407"/>
                  </a:ext>
                </a:extLst>
              </a:tr>
              <a:tr h="277747">
                <a:tc>
                  <a:txBody>
                    <a:bodyPr/>
                    <a:lstStyle/>
                    <a:p>
                      <a:r>
                        <a:rPr lang="en-IN" sz="2400" dirty="0"/>
                        <a:t>Research Assistance</a:t>
                      </a:r>
                    </a:p>
                  </a:txBody>
                  <a:tcPr/>
                </a:tc>
                <a:tc>
                  <a:txBody>
                    <a:bodyPr/>
                    <a:lstStyle/>
                    <a:p>
                      <a:r>
                        <a:rPr lang="en-IN" sz="2400" dirty="0"/>
                        <a:t>Elicit</a:t>
                      </a:r>
                    </a:p>
                  </a:txBody>
                  <a:tcPr/>
                </a:tc>
                <a:extLst>
                  <a:ext uri="{0D108BD9-81ED-4DB2-BD59-A6C34878D82A}">
                    <a16:rowId xmlns:a16="http://schemas.microsoft.com/office/drawing/2014/main" val="2182275194"/>
                  </a:ext>
                </a:extLst>
              </a:tr>
              <a:tr h="277747">
                <a:tc>
                  <a:txBody>
                    <a:bodyPr/>
                    <a:lstStyle/>
                    <a:p>
                      <a:endParaRPr lang="en-IN" dirty="0"/>
                    </a:p>
                  </a:txBody>
                  <a:tcPr/>
                </a:tc>
                <a:tc>
                  <a:txBody>
                    <a:bodyPr/>
                    <a:lstStyle/>
                    <a:p>
                      <a:endParaRPr lang="en-IN" dirty="0"/>
                    </a:p>
                  </a:txBody>
                  <a:tcPr/>
                </a:tc>
                <a:extLst>
                  <a:ext uri="{0D108BD9-81ED-4DB2-BD59-A6C34878D82A}">
                    <a16:rowId xmlns:a16="http://schemas.microsoft.com/office/drawing/2014/main" val="2088900023"/>
                  </a:ext>
                </a:extLst>
              </a:tr>
            </a:tbl>
          </a:graphicData>
        </a:graphic>
      </p:graphicFrame>
    </p:spTree>
    <p:extLst>
      <p:ext uri="{BB962C8B-B14F-4D97-AF65-F5344CB8AC3E}">
        <p14:creationId xmlns:p14="http://schemas.microsoft.com/office/powerpoint/2010/main" val="35815881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6A2C47-1DC5-B4ED-B796-DE25DE0AEE0B}"/>
              </a:ext>
            </a:extLst>
          </p:cNvPr>
          <p:cNvSpPr>
            <a:spLocks noGrp="1"/>
          </p:cNvSpPr>
          <p:nvPr>
            <p:ph type="title"/>
          </p:nvPr>
        </p:nvSpPr>
        <p:spPr>
          <a:xfrm>
            <a:off x="308610" y="91441"/>
            <a:ext cx="11045190" cy="902970"/>
          </a:xfrm>
        </p:spPr>
        <p:txBody>
          <a:bodyPr>
            <a:normAutofit/>
          </a:bodyPr>
          <a:lstStyle/>
          <a:p>
            <a:r>
              <a:rPr lang="en-IN" dirty="0">
                <a:solidFill>
                  <a:srgbClr val="FF0000"/>
                </a:solidFill>
              </a:rPr>
              <a:t>Future of Generative AI</a:t>
            </a:r>
          </a:p>
        </p:txBody>
      </p:sp>
      <p:sp>
        <p:nvSpPr>
          <p:cNvPr id="3" name="Content Placeholder 2">
            <a:extLst>
              <a:ext uri="{FF2B5EF4-FFF2-40B4-BE49-F238E27FC236}">
                <a16:creationId xmlns:a16="http://schemas.microsoft.com/office/drawing/2014/main" id="{795600BA-DD58-AFDC-9F7E-771A78329934}"/>
              </a:ext>
            </a:extLst>
          </p:cNvPr>
          <p:cNvSpPr>
            <a:spLocks noGrp="1"/>
          </p:cNvSpPr>
          <p:nvPr>
            <p:ph idx="1"/>
          </p:nvPr>
        </p:nvSpPr>
        <p:spPr>
          <a:xfrm>
            <a:off x="205740" y="994410"/>
            <a:ext cx="11677650" cy="5657849"/>
          </a:xfrm>
        </p:spPr>
        <p:txBody>
          <a:bodyPr>
            <a:normAutofit/>
          </a:bodyPr>
          <a:lstStyle/>
          <a:p>
            <a:r>
              <a:rPr lang="en-IN" sz="2600" dirty="0">
                <a:latin typeface="Times New Roman" panose="02020603050405020304" pitchFamily="18" charset="0"/>
                <a:cs typeface="Times New Roman" panose="02020603050405020304" pitchFamily="18" charset="0"/>
              </a:rPr>
              <a:t>The future of Generative AI includes:</a:t>
            </a:r>
          </a:p>
          <a:p>
            <a:r>
              <a:rPr lang="en-IN" sz="2600" dirty="0">
                <a:latin typeface="Times New Roman" panose="02020603050405020304" pitchFamily="18" charset="0"/>
                <a:cs typeface="Times New Roman" panose="02020603050405020304" pitchFamily="18" charset="0"/>
              </a:rPr>
              <a:t>AI-powered personal assistants </a:t>
            </a:r>
          </a:p>
          <a:p>
            <a:r>
              <a:rPr lang="en-IN" sz="2600" dirty="0">
                <a:latin typeface="Times New Roman" panose="02020603050405020304" pitchFamily="18" charset="0"/>
                <a:cs typeface="Times New Roman" panose="02020603050405020304" pitchFamily="18" charset="0"/>
              </a:rPr>
              <a:t>AI doctors </a:t>
            </a:r>
          </a:p>
          <a:p>
            <a:r>
              <a:rPr lang="en-IN" sz="2600" dirty="0">
                <a:latin typeface="Times New Roman" panose="02020603050405020304" pitchFamily="18" charset="0"/>
                <a:cs typeface="Times New Roman" panose="02020603050405020304" pitchFamily="18" charset="0"/>
              </a:rPr>
              <a:t>AI teachers </a:t>
            </a:r>
          </a:p>
          <a:p>
            <a:r>
              <a:rPr lang="en-IN" sz="2600" dirty="0">
                <a:latin typeface="Times New Roman" panose="02020603050405020304" pitchFamily="18" charset="0"/>
                <a:cs typeface="Times New Roman" panose="02020603050405020304" pitchFamily="18" charset="0"/>
              </a:rPr>
              <a:t>Autonomous scientific discovery </a:t>
            </a:r>
          </a:p>
          <a:p>
            <a:r>
              <a:rPr lang="en-IN" sz="2600" dirty="0">
                <a:latin typeface="Times New Roman" panose="02020603050405020304" pitchFamily="18" charset="0"/>
                <a:cs typeface="Times New Roman" panose="02020603050405020304" pitchFamily="18" charset="0"/>
              </a:rPr>
              <a:t>Intelligent robots </a:t>
            </a:r>
          </a:p>
          <a:p>
            <a:r>
              <a:rPr lang="en-IN" sz="2600" dirty="0">
                <a:latin typeface="Times New Roman" panose="02020603050405020304" pitchFamily="18" charset="0"/>
                <a:cs typeface="Times New Roman" panose="02020603050405020304" pitchFamily="18" charset="0"/>
              </a:rPr>
              <a:t>Personalized education </a:t>
            </a:r>
          </a:p>
          <a:p>
            <a:r>
              <a:rPr lang="en-IN" sz="2600" dirty="0">
                <a:latin typeface="Times New Roman" panose="02020603050405020304" pitchFamily="18" charset="0"/>
                <a:cs typeface="Times New Roman" panose="02020603050405020304" pitchFamily="18" charset="0"/>
              </a:rPr>
              <a:t>AI-generated films and games </a:t>
            </a:r>
          </a:p>
          <a:p>
            <a:r>
              <a:rPr lang="en-IN" sz="2600" dirty="0">
                <a:latin typeface="Times New Roman" panose="02020603050405020304" pitchFamily="18" charset="0"/>
                <a:cs typeface="Times New Roman" panose="02020603050405020304" pitchFamily="18" charset="0"/>
              </a:rPr>
              <a:t>Human-AI collaborative creativity </a:t>
            </a:r>
          </a:p>
          <a:p>
            <a:r>
              <a:rPr lang="en-IN" sz="2600" dirty="0">
                <a:latin typeface="Times New Roman" panose="02020603050405020304" pitchFamily="18" charset="0"/>
                <a:cs typeface="Times New Roman" panose="02020603050405020304" pitchFamily="18" charset="0"/>
              </a:rPr>
              <a:t>Multimodal AI systems that seamlessly understand and generate text, images, audio, and video</a:t>
            </a:r>
          </a:p>
          <a:p>
            <a:endParaRPr lang="en-IN" dirty="0"/>
          </a:p>
        </p:txBody>
      </p:sp>
    </p:spTree>
    <p:extLst>
      <p:ext uri="{BB962C8B-B14F-4D97-AF65-F5344CB8AC3E}">
        <p14:creationId xmlns:p14="http://schemas.microsoft.com/office/powerpoint/2010/main" val="17626257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DA2F0-12A2-8867-1F7F-D81A83F0E3DA}"/>
              </a:ext>
            </a:extLst>
          </p:cNvPr>
          <p:cNvSpPr>
            <a:spLocks noGrp="1"/>
          </p:cNvSpPr>
          <p:nvPr>
            <p:ph type="title"/>
          </p:nvPr>
        </p:nvSpPr>
        <p:spPr>
          <a:xfrm>
            <a:off x="297712" y="1"/>
            <a:ext cx="11056088" cy="681036"/>
          </a:xfrm>
        </p:spPr>
        <p:txBody>
          <a:bodyPr>
            <a:normAutofit fontScale="90000"/>
          </a:bodyPr>
          <a:lstStyle/>
          <a:p>
            <a:r>
              <a:rPr lang="en-IN" dirty="0">
                <a:solidFill>
                  <a:srgbClr val="FF0000"/>
                </a:solidFill>
              </a:rPr>
              <a:t>What is generative AI</a:t>
            </a:r>
          </a:p>
        </p:txBody>
      </p:sp>
      <p:sp>
        <p:nvSpPr>
          <p:cNvPr id="3" name="Content Placeholder 2">
            <a:extLst>
              <a:ext uri="{FF2B5EF4-FFF2-40B4-BE49-F238E27FC236}">
                <a16:creationId xmlns:a16="http://schemas.microsoft.com/office/drawing/2014/main" id="{D7033DFF-5BEA-314F-41CD-A34F2AD931B2}"/>
              </a:ext>
            </a:extLst>
          </p:cNvPr>
          <p:cNvSpPr>
            <a:spLocks noGrp="1"/>
          </p:cNvSpPr>
          <p:nvPr>
            <p:ph idx="1"/>
          </p:nvPr>
        </p:nvSpPr>
        <p:spPr>
          <a:xfrm>
            <a:off x="297711" y="797442"/>
            <a:ext cx="11727711" cy="5932967"/>
          </a:xfrm>
        </p:spPr>
        <p:txBody>
          <a:bodyPr>
            <a:normAutofit fontScale="92500" lnSpcReduction="20000"/>
          </a:bodyPr>
          <a:lstStyle/>
          <a:p>
            <a:pPr algn="just">
              <a:lnSpc>
                <a:spcPct val="160000"/>
              </a:lnSpc>
            </a:pPr>
            <a:r>
              <a:rPr lang="en-US" b="1" i="1" dirty="0">
                <a:latin typeface="Times New Roman" panose="02020603050405020304" pitchFamily="18" charset="0"/>
                <a:cs typeface="Times New Roman" panose="02020603050405020304" pitchFamily="18" charset="0"/>
              </a:rPr>
              <a:t>Generative modeling is a branch of machine learning that involves training a model to produce new data that is similar to a given dataset.</a:t>
            </a:r>
            <a:endParaRPr lang="en-IN" b="1" dirty="0">
              <a:latin typeface="Times New Roman" panose="02020603050405020304" pitchFamily="18" charset="0"/>
              <a:cs typeface="Times New Roman" panose="02020603050405020304" pitchFamily="18" charset="0"/>
            </a:endParaRPr>
          </a:p>
          <a:p>
            <a:pPr algn="just">
              <a:lnSpc>
                <a:spcPct val="150000"/>
              </a:lnSpc>
            </a:pPr>
            <a:r>
              <a:rPr lang="en-IN" dirty="0">
                <a:latin typeface="Times New Roman" panose="02020603050405020304" pitchFamily="18" charset="0"/>
                <a:cs typeface="Times New Roman" panose="02020603050405020304" pitchFamily="18" charset="0"/>
              </a:rPr>
              <a:t>Generative AI, sometimes called </a:t>
            </a:r>
            <a:r>
              <a:rPr lang="en-IN" i="1" dirty="0">
                <a:latin typeface="Times New Roman" panose="02020603050405020304" pitchFamily="18" charset="0"/>
                <a:cs typeface="Times New Roman" panose="02020603050405020304" pitchFamily="18" charset="0"/>
              </a:rPr>
              <a:t>gen AI,</a:t>
            </a:r>
            <a:r>
              <a:rPr lang="en-IN" dirty="0">
                <a:latin typeface="Times New Roman" panose="02020603050405020304" pitchFamily="18" charset="0"/>
                <a:cs typeface="Times New Roman" panose="02020603050405020304" pitchFamily="18" charset="0"/>
              </a:rPr>
              <a:t> is </a:t>
            </a:r>
            <a:r>
              <a:rPr lang="en-IN" u="sng" dirty="0">
                <a:latin typeface="Times New Roman" panose="02020603050405020304" pitchFamily="18" charset="0"/>
                <a:cs typeface="Times New Roman" panose="02020603050405020304" pitchFamily="18" charset="0"/>
                <a:hlinkClick r:id="rId2"/>
              </a:rPr>
              <a:t>artificial intelligence</a:t>
            </a:r>
            <a:r>
              <a:rPr lang="en-IN" dirty="0">
                <a:latin typeface="Times New Roman" panose="02020603050405020304" pitchFamily="18" charset="0"/>
                <a:cs typeface="Times New Roman" panose="02020603050405020304" pitchFamily="18" charset="0"/>
              </a:rPr>
              <a:t> (AI) that can create original content such as text, images, video, audio or software code in response to a user’s prompt or request.</a:t>
            </a:r>
          </a:p>
          <a:p>
            <a:pPr algn="just">
              <a:lnSpc>
                <a:spcPct val="150000"/>
              </a:lnSpc>
            </a:pPr>
            <a:r>
              <a:rPr lang="en-US" dirty="0">
                <a:latin typeface="Times New Roman" panose="02020603050405020304" pitchFamily="18" charset="0"/>
                <a:cs typeface="Times New Roman" panose="02020603050405020304" pitchFamily="18" charset="0"/>
              </a:rPr>
              <a:t>Suppose we have a dataset containing photos of horses. We can </a:t>
            </a:r>
            <a:r>
              <a:rPr lang="en-US" i="1" dirty="0">
                <a:latin typeface="Times New Roman" panose="02020603050405020304" pitchFamily="18" charset="0"/>
                <a:cs typeface="Times New Roman" panose="02020603050405020304" pitchFamily="18" charset="0"/>
              </a:rPr>
              <a:t>train </a:t>
            </a:r>
            <a:r>
              <a:rPr lang="en-US" dirty="0">
                <a:latin typeface="Times New Roman" panose="02020603050405020304" pitchFamily="18" charset="0"/>
                <a:cs typeface="Times New Roman" panose="02020603050405020304" pitchFamily="18" charset="0"/>
              </a:rPr>
              <a:t>a generative model on this dataset to capture the rules that govern the complex relationships between pixels in images of horses. Then we can </a:t>
            </a:r>
            <a:r>
              <a:rPr lang="en-US" i="1" dirty="0">
                <a:latin typeface="Times New Roman" panose="02020603050405020304" pitchFamily="18" charset="0"/>
                <a:cs typeface="Times New Roman" panose="02020603050405020304" pitchFamily="18" charset="0"/>
              </a:rPr>
              <a:t>sample </a:t>
            </a:r>
            <a:r>
              <a:rPr lang="en-US" dirty="0">
                <a:latin typeface="Times New Roman" panose="02020603050405020304" pitchFamily="18" charset="0"/>
                <a:cs typeface="Times New Roman" panose="02020603050405020304" pitchFamily="18" charset="0"/>
              </a:rPr>
              <a:t>from this model to create novel, realistic images of horses that did not exist in the original dataset. </a:t>
            </a:r>
          </a:p>
          <a:p>
            <a:pPr algn="just">
              <a:lnSpc>
                <a:spcPct val="150000"/>
              </a:lnSpc>
            </a:pPr>
            <a:r>
              <a:rPr lang="en-US" dirty="0">
                <a:latin typeface="Times New Roman" panose="02020603050405020304" pitchFamily="18" charset="0"/>
                <a:cs typeface="Times New Roman" panose="02020603050405020304" pitchFamily="18" charset="0"/>
              </a:rPr>
              <a:t>This process is </a:t>
            </a:r>
            <a:r>
              <a:rPr lang="en-IN" dirty="0">
                <a:latin typeface="Times New Roman" panose="02020603050405020304" pitchFamily="18" charset="0"/>
                <a:cs typeface="Times New Roman" panose="02020603050405020304" pitchFamily="18" charset="0"/>
              </a:rPr>
              <a:t>illustrated in Figure 1.</a:t>
            </a:r>
          </a:p>
          <a:p>
            <a:endParaRPr lang="en-IN" dirty="0"/>
          </a:p>
        </p:txBody>
      </p:sp>
    </p:spTree>
    <p:extLst>
      <p:ext uri="{BB962C8B-B14F-4D97-AF65-F5344CB8AC3E}">
        <p14:creationId xmlns:p14="http://schemas.microsoft.com/office/powerpoint/2010/main" val="20280501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9ADB9-6308-E7D2-25AC-4EA40876C838}"/>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09EF554-6133-794A-F463-A468F59789B0}"/>
              </a:ext>
            </a:extLst>
          </p:cNvPr>
          <p:cNvPicPr>
            <a:picLocks noGrp="1" noChangeAspect="1"/>
          </p:cNvPicPr>
          <p:nvPr>
            <p:ph idx="1"/>
          </p:nvPr>
        </p:nvPicPr>
        <p:blipFill>
          <a:blip r:embed="rId2"/>
          <a:stretch>
            <a:fillRect/>
          </a:stretch>
        </p:blipFill>
        <p:spPr>
          <a:xfrm>
            <a:off x="552893" y="244550"/>
            <a:ext cx="10940902" cy="5826641"/>
          </a:xfrm>
          <a:prstGeom prst="rect">
            <a:avLst/>
          </a:prstGeom>
        </p:spPr>
      </p:pic>
      <p:sp>
        <p:nvSpPr>
          <p:cNvPr id="7" name="TextBox 6">
            <a:extLst>
              <a:ext uri="{FF2B5EF4-FFF2-40B4-BE49-F238E27FC236}">
                <a16:creationId xmlns:a16="http://schemas.microsoft.com/office/drawing/2014/main" id="{1CC8DC8C-642D-F8A1-2847-E723ECCA41AF}"/>
              </a:ext>
            </a:extLst>
          </p:cNvPr>
          <p:cNvSpPr txBox="1"/>
          <p:nvPr/>
        </p:nvSpPr>
        <p:spPr>
          <a:xfrm>
            <a:off x="2974458" y="6183630"/>
            <a:ext cx="7472562" cy="369332"/>
          </a:xfrm>
          <a:prstGeom prst="rect">
            <a:avLst/>
          </a:prstGeom>
          <a:noFill/>
        </p:spPr>
        <p:txBody>
          <a:bodyPr wrap="square">
            <a:spAutoFit/>
          </a:bodyPr>
          <a:lstStyle/>
          <a:p>
            <a:r>
              <a:rPr lang="en-US" sz="1800" b="0" i="1" u="none" strike="noStrike" baseline="0" dirty="0">
                <a:latin typeface="LiberationSerif-Italic"/>
              </a:rPr>
              <a:t>Figure 1-1. A generative model trained to generate realistic photos of horses</a:t>
            </a:r>
            <a:endParaRPr lang="en-IN" dirty="0"/>
          </a:p>
        </p:txBody>
      </p:sp>
    </p:spTree>
    <p:extLst>
      <p:ext uri="{BB962C8B-B14F-4D97-AF65-F5344CB8AC3E}">
        <p14:creationId xmlns:p14="http://schemas.microsoft.com/office/powerpoint/2010/main" val="7700795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5EAB7B3-E5E2-A8F3-7C01-77FA86D0E73F}"/>
              </a:ext>
            </a:extLst>
          </p:cNvPr>
          <p:cNvSpPr txBox="1"/>
          <p:nvPr/>
        </p:nvSpPr>
        <p:spPr>
          <a:xfrm>
            <a:off x="297711" y="297711"/>
            <a:ext cx="11748977" cy="5948552"/>
          </a:xfrm>
          <a:prstGeom prst="rect">
            <a:avLst/>
          </a:prstGeom>
          <a:noFill/>
        </p:spPr>
        <p:txBody>
          <a:bodyPr wrap="square">
            <a:spAutoFit/>
          </a:bodyPr>
          <a:lstStyle/>
          <a:p>
            <a:pPr marL="12700">
              <a:lnSpc>
                <a:spcPct val="100000"/>
              </a:lnSpc>
              <a:spcBef>
                <a:spcPts val="2045"/>
              </a:spcBef>
            </a:pPr>
            <a:r>
              <a:rPr lang="en-US" sz="2400" b="1" spc="-65" dirty="0">
                <a:solidFill>
                  <a:srgbClr val="FF0000"/>
                </a:solidFill>
                <a:latin typeface="Times New Roman" panose="02020603050405020304" pitchFamily="18" charset="0"/>
                <a:cs typeface="Times New Roman" panose="02020603050405020304" pitchFamily="18" charset="0"/>
              </a:rPr>
              <a:t>UNIT-</a:t>
            </a:r>
            <a:r>
              <a:rPr lang="en-US" sz="2400" b="1" spc="-85" dirty="0">
                <a:solidFill>
                  <a:srgbClr val="FF0000"/>
                </a:solidFill>
                <a:latin typeface="Times New Roman" panose="02020603050405020304" pitchFamily="18" charset="0"/>
                <a:cs typeface="Times New Roman" panose="02020603050405020304" pitchFamily="18" charset="0"/>
              </a:rPr>
              <a:t>V:</a:t>
            </a:r>
            <a:r>
              <a:rPr lang="en-US" sz="2400" b="1" spc="-40" dirty="0">
                <a:solidFill>
                  <a:srgbClr val="FF0000"/>
                </a:solidFill>
                <a:latin typeface="Times New Roman" panose="02020603050405020304" pitchFamily="18" charset="0"/>
                <a:cs typeface="Times New Roman" panose="02020603050405020304" pitchFamily="18" charset="0"/>
              </a:rPr>
              <a:t> </a:t>
            </a:r>
            <a:r>
              <a:rPr lang="en-US" sz="2400" b="1" dirty="0">
                <a:solidFill>
                  <a:srgbClr val="FF0000"/>
                </a:solidFill>
                <a:latin typeface="Times New Roman" panose="02020603050405020304" pitchFamily="18" charset="0"/>
                <a:cs typeface="Times New Roman" panose="02020603050405020304" pitchFamily="18" charset="0"/>
              </a:rPr>
              <a:t>ETHICS, RISKS, AND APPLICATIONS OF GENERATIVE AI </a:t>
            </a:r>
            <a:r>
              <a:rPr lang="en-US" sz="2400" b="1" spc="-25" dirty="0">
                <a:solidFill>
                  <a:srgbClr val="FF0000"/>
                </a:solidFill>
                <a:latin typeface="Times New Roman" panose="02020603050405020304" pitchFamily="18" charset="0"/>
                <a:cs typeface="Times New Roman" panose="02020603050405020304" pitchFamily="18" charset="0"/>
              </a:rPr>
              <a:t>(9)</a:t>
            </a:r>
          </a:p>
          <a:p>
            <a:pPr marL="12700" algn="just">
              <a:lnSpc>
                <a:spcPct val="150000"/>
              </a:lnSpc>
              <a:spcBef>
                <a:spcPts val="2045"/>
              </a:spcBef>
            </a:pPr>
            <a:r>
              <a:rPr lang="en-US" sz="2400" dirty="0">
                <a:latin typeface="Times New Roman" panose="02020603050405020304" pitchFamily="18" charset="0"/>
                <a:cs typeface="Times New Roman" panose="02020603050405020304" pitchFamily="18" charset="0"/>
              </a:rPr>
              <a:t>Risks: Hallucination, Toxicity, Bias, Deepfakes and Misinformation Challenges, Copyright, IP, and Data Privacy in Generated Content, Evaluation of Responsible AI Outputs, Red Teaming and Safety Testing, Applications in Education, Medicine, Art, and Law, Regulatory Landscape for Generative AI, Future Trends and Research Directions</a:t>
            </a:r>
          </a:p>
          <a:p>
            <a:pPr marL="12700">
              <a:lnSpc>
                <a:spcPct val="100000"/>
              </a:lnSpc>
              <a:spcBef>
                <a:spcPts val="705"/>
              </a:spcBef>
            </a:pPr>
            <a:r>
              <a:rPr lang="en-IN" sz="2400" b="1" dirty="0">
                <a:solidFill>
                  <a:srgbClr val="FF0000"/>
                </a:solidFill>
                <a:latin typeface="Times New Roman"/>
                <a:cs typeface="Times New Roman"/>
              </a:rPr>
              <a:t>TEXT</a:t>
            </a:r>
            <a:r>
              <a:rPr lang="en-IN" sz="2400" b="1" spc="-85" dirty="0">
                <a:solidFill>
                  <a:srgbClr val="FF0000"/>
                </a:solidFill>
                <a:latin typeface="Times New Roman"/>
                <a:cs typeface="Times New Roman"/>
              </a:rPr>
              <a:t> </a:t>
            </a:r>
            <a:r>
              <a:rPr lang="en-IN" sz="2400" b="1" spc="-10" dirty="0">
                <a:solidFill>
                  <a:srgbClr val="FF0000"/>
                </a:solidFill>
                <a:latin typeface="Times New Roman"/>
                <a:cs typeface="Times New Roman"/>
              </a:rPr>
              <a:t>BOOKS</a:t>
            </a:r>
            <a:endParaRPr lang="en-IN" sz="2400" dirty="0">
              <a:latin typeface="Times New Roman"/>
              <a:cs typeface="Times New Roman"/>
            </a:endParaRPr>
          </a:p>
          <a:p>
            <a:pPr marL="457200" indent="-457200">
              <a:lnSpc>
                <a:spcPct val="150000"/>
              </a:lnSpc>
              <a:buFont typeface="+mj-lt"/>
              <a:buAutoNum type="arabicPeriod"/>
            </a:pPr>
            <a:r>
              <a:rPr lang="en-IN" sz="2400" dirty="0">
                <a:latin typeface="Times New Roman" panose="02020603050405020304" pitchFamily="18" charset="0"/>
                <a:cs typeface="Times New Roman" panose="02020603050405020304" pitchFamily="18" charset="0"/>
              </a:rPr>
              <a:t>Deep Learning with Python, François Chollet, Manning, 2ndEdition </a:t>
            </a:r>
          </a:p>
          <a:p>
            <a:pPr marL="457200" indent="-457200">
              <a:lnSpc>
                <a:spcPct val="150000"/>
              </a:lnSpc>
              <a:buFont typeface="+mj-lt"/>
              <a:buAutoNum type="arabicPeriod"/>
            </a:pPr>
            <a:r>
              <a:rPr lang="en-IN" sz="2400" dirty="0">
                <a:latin typeface="Times New Roman" panose="02020603050405020304" pitchFamily="18" charset="0"/>
                <a:cs typeface="Times New Roman" panose="02020603050405020304" pitchFamily="18" charset="0"/>
              </a:rPr>
              <a:t>Generative Deep Learning", David Foster, O‘Reilly, 2ndEdition </a:t>
            </a:r>
          </a:p>
          <a:p>
            <a:pPr marL="457200" indent="-457200">
              <a:lnSpc>
                <a:spcPct val="150000"/>
              </a:lnSpc>
              <a:buFont typeface="+mj-lt"/>
              <a:buAutoNum type="arabicPeriod"/>
            </a:pPr>
            <a:r>
              <a:rPr lang="en-IN" sz="2400" dirty="0">
                <a:latin typeface="Times New Roman" panose="02020603050405020304" pitchFamily="18" charset="0"/>
                <a:cs typeface="Times New Roman" panose="02020603050405020304" pitchFamily="18" charset="0"/>
              </a:rPr>
              <a:t>Building Systems with ChatGPT, Emmanuel </a:t>
            </a:r>
            <a:r>
              <a:rPr lang="en-IN" sz="2400" dirty="0" err="1">
                <a:latin typeface="Times New Roman" panose="02020603050405020304" pitchFamily="18" charset="0"/>
                <a:cs typeface="Times New Roman" panose="02020603050405020304" pitchFamily="18" charset="0"/>
              </a:rPr>
              <a:t>Ameisen</a:t>
            </a:r>
            <a:r>
              <a:rPr lang="en-IN" sz="2400" dirty="0">
                <a:latin typeface="Times New Roman" panose="02020603050405020304" pitchFamily="18" charset="0"/>
                <a:cs typeface="Times New Roman" panose="02020603050405020304" pitchFamily="18" charset="0"/>
              </a:rPr>
              <a:t> (O‘Reilly </a:t>
            </a:r>
            <a:r>
              <a:rPr lang="en-IN" sz="2400" dirty="0" err="1">
                <a:latin typeface="Times New Roman" panose="02020603050405020304" pitchFamily="18" charset="0"/>
                <a:cs typeface="Times New Roman" panose="02020603050405020304" pitchFamily="18" charset="0"/>
              </a:rPr>
              <a:t>ShortReads</a:t>
            </a:r>
            <a:r>
              <a:rPr lang="en-IN" sz="2400" dirty="0">
                <a:latin typeface="Times New Roman" panose="02020603050405020304" pitchFamily="18" charset="0"/>
                <a:cs typeface="Times New Roman" panose="02020603050405020304" pitchFamily="18" charset="0"/>
              </a:rPr>
              <a:t>) </a:t>
            </a:r>
          </a:p>
          <a:p>
            <a:pPr marL="469900" indent="-457200">
              <a:lnSpc>
                <a:spcPct val="100000"/>
              </a:lnSpc>
              <a:spcBef>
                <a:spcPts val="600"/>
              </a:spcBef>
              <a:buFont typeface="+mj-lt"/>
              <a:buAutoNum type="arabicPeriod"/>
            </a:pPr>
            <a:r>
              <a:rPr lang="en-IN" sz="2400" dirty="0">
                <a:latin typeface="Times New Roman" panose="02020603050405020304" pitchFamily="18" charset="0"/>
                <a:cs typeface="Times New Roman" panose="02020603050405020304" pitchFamily="18" charset="0"/>
              </a:rPr>
              <a:t>The Art of Prompt Engineering, Nathan Hunter (Free online eBook)</a:t>
            </a:r>
            <a:r>
              <a:rPr lang="en-US" sz="2400" dirty="0">
                <a:latin typeface="Times New Roman" panose="02020603050405020304" pitchFamily="18" charset="0"/>
                <a:cs typeface="Times New Roman" panose="02020603050405020304" pitchFamily="18" charset="0"/>
              </a:rPr>
              <a:t> </a:t>
            </a:r>
          </a:p>
          <a:p>
            <a:pPr marL="342900" indent="-342900">
              <a:lnSpc>
                <a:spcPct val="150000"/>
              </a:lnSpc>
              <a:buFont typeface="+mj-lt"/>
              <a:buAutoNum type="arabicPeriod"/>
            </a:pPr>
            <a:endParaRPr lang="en-US" sz="2200" b="1" spc="-25"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15898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EBC66FD-3030-D635-C086-A2C9759F9B10}"/>
              </a:ext>
            </a:extLst>
          </p:cNvPr>
          <p:cNvSpPr>
            <a:spLocks noGrp="1"/>
          </p:cNvSpPr>
          <p:nvPr>
            <p:ph idx="1"/>
          </p:nvPr>
        </p:nvSpPr>
        <p:spPr>
          <a:xfrm>
            <a:off x="217488" y="307975"/>
            <a:ext cx="11658600" cy="6400800"/>
          </a:xfrm>
        </p:spPr>
        <p:txBody>
          <a:bodyPr>
            <a:normAutofit lnSpcReduction="10000"/>
          </a:bodyPr>
          <a:lstStyle/>
          <a:p>
            <a:pPr>
              <a:lnSpc>
                <a:spcPct val="150000"/>
              </a:lnSpc>
            </a:pPr>
            <a:r>
              <a:rPr lang="en-US" sz="2400" dirty="0">
                <a:latin typeface="Times New Roman" panose="02020603050405020304" pitchFamily="18" charset="0"/>
                <a:cs typeface="Times New Roman" panose="02020603050405020304" pitchFamily="18" charset="0"/>
              </a:rPr>
              <a:t>In order to build a generative model, we require a dataset consisting of  many examples of the entity we are trying to generate. </a:t>
            </a:r>
          </a:p>
          <a:p>
            <a:pPr>
              <a:lnSpc>
                <a:spcPct val="150000"/>
              </a:lnSpc>
            </a:pPr>
            <a:r>
              <a:rPr lang="en-US" sz="2400" dirty="0">
                <a:latin typeface="Times New Roman" panose="02020603050405020304" pitchFamily="18" charset="0"/>
                <a:cs typeface="Times New Roman" panose="02020603050405020304" pitchFamily="18" charset="0"/>
              </a:rPr>
              <a:t>This is known as the </a:t>
            </a:r>
            <a:r>
              <a:rPr lang="en-US" sz="2400" i="1" dirty="0">
                <a:latin typeface="Times New Roman" panose="02020603050405020304" pitchFamily="18" charset="0"/>
                <a:cs typeface="Times New Roman" panose="02020603050405020304" pitchFamily="18" charset="0"/>
              </a:rPr>
              <a:t>training data</a:t>
            </a:r>
            <a:r>
              <a:rPr lang="en-US" sz="2400" dirty="0">
                <a:latin typeface="Times New Roman" panose="02020603050405020304" pitchFamily="18" charset="0"/>
                <a:cs typeface="Times New Roman" panose="02020603050405020304" pitchFamily="18" charset="0"/>
              </a:rPr>
              <a:t>, and one such data point is called an </a:t>
            </a:r>
            <a:r>
              <a:rPr lang="en-US" sz="2400" i="1" dirty="0">
                <a:latin typeface="Times New Roman" panose="02020603050405020304" pitchFamily="18" charset="0"/>
                <a:cs typeface="Times New Roman" panose="02020603050405020304" pitchFamily="18" charset="0"/>
              </a:rPr>
              <a:t>observation</a:t>
            </a:r>
            <a:r>
              <a:rPr lang="en-US" sz="2400" dirty="0">
                <a:latin typeface="Times New Roman" panose="02020603050405020304" pitchFamily="18" charset="0"/>
                <a:cs typeface="Times New Roman" panose="02020603050405020304" pitchFamily="18" charset="0"/>
              </a:rPr>
              <a:t>.</a:t>
            </a:r>
          </a:p>
          <a:p>
            <a:pPr>
              <a:lnSpc>
                <a:spcPct val="150000"/>
              </a:lnSpc>
            </a:pPr>
            <a:r>
              <a:rPr lang="en-US" sz="2400" dirty="0">
                <a:latin typeface="Times New Roman" panose="02020603050405020304" pitchFamily="18" charset="0"/>
                <a:cs typeface="Times New Roman" panose="02020603050405020304" pitchFamily="18" charset="0"/>
              </a:rPr>
              <a:t>Each observation consists of many </a:t>
            </a:r>
            <a:r>
              <a:rPr lang="en-US" sz="2400" i="1" dirty="0">
                <a:latin typeface="Times New Roman" panose="02020603050405020304" pitchFamily="18" charset="0"/>
                <a:cs typeface="Times New Roman" panose="02020603050405020304" pitchFamily="18" charset="0"/>
              </a:rPr>
              <a:t>features</a:t>
            </a:r>
            <a:r>
              <a:rPr lang="en-US" sz="2400" dirty="0">
                <a:latin typeface="Times New Roman" panose="02020603050405020304" pitchFamily="18" charset="0"/>
                <a:cs typeface="Times New Roman" panose="02020603050405020304" pitchFamily="18" charset="0"/>
              </a:rPr>
              <a:t>. For an image generation problem, the features are usually the individual pixel values; for a text generation problem, the features could be individual words or groups of letters. </a:t>
            </a:r>
          </a:p>
          <a:p>
            <a:pPr>
              <a:lnSpc>
                <a:spcPct val="150000"/>
              </a:lnSpc>
            </a:pPr>
            <a:r>
              <a:rPr lang="en-US" sz="2400" dirty="0">
                <a:latin typeface="Times New Roman" panose="02020603050405020304" pitchFamily="18" charset="0"/>
                <a:cs typeface="Times New Roman" panose="02020603050405020304" pitchFamily="18" charset="0"/>
              </a:rPr>
              <a:t>It is our goal to build a model that can generate new sets of features that look as if they have been created using the same rules as the original data. </a:t>
            </a:r>
          </a:p>
          <a:p>
            <a:pPr>
              <a:lnSpc>
                <a:spcPct val="150000"/>
              </a:lnSpc>
            </a:pPr>
            <a:r>
              <a:rPr lang="en-US" sz="2400" dirty="0">
                <a:latin typeface="Times New Roman" panose="02020603050405020304" pitchFamily="18" charset="0"/>
                <a:cs typeface="Times New Roman" panose="02020603050405020304" pitchFamily="18" charset="0"/>
              </a:rPr>
              <a:t>Conceptually, for image generation this is an incredibly difficult task, considering the vast number of ways that individual pixel values can be assigned and the relatively tiny number of such arrangements that constitute an image of the entity we are trying to generate.</a:t>
            </a: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662818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BAE750-C7E9-17E8-C423-C9557C0FFFFC}"/>
              </a:ext>
            </a:extLst>
          </p:cNvPr>
          <p:cNvSpPr>
            <a:spLocks noGrp="1"/>
          </p:cNvSpPr>
          <p:nvPr>
            <p:ph idx="1"/>
          </p:nvPr>
        </p:nvSpPr>
        <p:spPr>
          <a:xfrm>
            <a:off x="102870" y="0"/>
            <a:ext cx="12001500" cy="6858000"/>
          </a:xfrm>
        </p:spPr>
        <p:txBody>
          <a:bodyPr>
            <a:noAutofit/>
          </a:bodyPr>
          <a:lstStyle/>
          <a:p>
            <a:pPr algn="just">
              <a:lnSpc>
                <a:spcPct val="150000"/>
              </a:lnSpc>
            </a:pPr>
            <a:r>
              <a:rPr lang="en-US" sz="2400" dirty="0">
                <a:latin typeface="Times New Roman" panose="02020603050405020304" pitchFamily="18" charset="0"/>
                <a:cs typeface="Times New Roman" panose="02020603050405020304" pitchFamily="18" charset="0"/>
              </a:rPr>
              <a:t>A generative model must also be </a:t>
            </a:r>
            <a:r>
              <a:rPr lang="en-US" sz="2400" i="1" dirty="0">
                <a:latin typeface="Times New Roman" panose="02020603050405020304" pitchFamily="18" charset="0"/>
                <a:cs typeface="Times New Roman" panose="02020603050405020304" pitchFamily="18" charset="0"/>
              </a:rPr>
              <a:t>probabilistic </a:t>
            </a:r>
            <a:r>
              <a:rPr lang="en-US" sz="2400" dirty="0">
                <a:latin typeface="Times New Roman" panose="02020603050405020304" pitchFamily="18" charset="0"/>
                <a:cs typeface="Times New Roman" panose="02020603050405020304" pitchFamily="18" charset="0"/>
              </a:rPr>
              <a:t>rather than </a:t>
            </a:r>
            <a:r>
              <a:rPr lang="en-US" sz="2400" i="1" dirty="0">
                <a:latin typeface="Times New Roman" panose="02020603050405020304" pitchFamily="18" charset="0"/>
                <a:cs typeface="Times New Roman" panose="02020603050405020304" pitchFamily="18" charset="0"/>
              </a:rPr>
              <a:t>deterministic</a:t>
            </a:r>
            <a:r>
              <a:rPr lang="en-US" sz="2400" dirty="0">
                <a:latin typeface="Times New Roman" panose="02020603050405020304" pitchFamily="18" charset="0"/>
                <a:cs typeface="Times New Roman" panose="02020603050405020304" pitchFamily="18" charset="0"/>
              </a:rPr>
              <a:t>, because we want to be able to sample many different variations of the output, rather than get the same output every time.</a:t>
            </a:r>
          </a:p>
          <a:p>
            <a:pPr algn="just">
              <a:lnSpc>
                <a:spcPct val="150000"/>
              </a:lnSpc>
            </a:pPr>
            <a:r>
              <a:rPr lang="en-US" sz="2400" dirty="0">
                <a:latin typeface="Times New Roman" panose="02020603050405020304" pitchFamily="18" charset="0"/>
                <a:cs typeface="Times New Roman" panose="02020603050405020304" pitchFamily="18" charset="0"/>
              </a:rPr>
              <a:t> If our model is merely a fixed calculation, such as taking the average value of each pixel in the training dataset, it is not generative. </a:t>
            </a:r>
          </a:p>
          <a:p>
            <a:pPr algn="just">
              <a:lnSpc>
                <a:spcPct val="150000"/>
              </a:lnSpc>
            </a:pPr>
            <a:r>
              <a:rPr lang="en-US" sz="2400" dirty="0">
                <a:latin typeface="Times New Roman" panose="02020603050405020304" pitchFamily="18" charset="0"/>
                <a:cs typeface="Times New Roman" panose="02020603050405020304" pitchFamily="18" charset="0"/>
              </a:rPr>
              <a:t>A generative model must include a random component that influences the individual samples generated by the </a:t>
            </a:r>
            <a:r>
              <a:rPr lang="en-IN" sz="2400" dirty="0">
                <a:latin typeface="Times New Roman" panose="02020603050405020304" pitchFamily="18" charset="0"/>
                <a:cs typeface="Times New Roman" panose="02020603050405020304" pitchFamily="18" charset="0"/>
              </a:rPr>
              <a:t>model.</a:t>
            </a:r>
            <a:r>
              <a:rPr lang="en-US" sz="2400" dirty="0">
                <a:latin typeface="Times New Roman" panose="02020603050405020304" pitchFamily="18" charset="0"/>
                <a:cs typeface="Times New Roman" panose="02020603050405020304" pitchFamily="18" charset="0"/>
              </a:rPr>
              <a:t> In other words, we can imagine that there is some unknown probabilistic distribution that explains why some images are likely to be found in the  training dataset and other images are not. </a:t>
            </a:r>
          </a:p>
          <a:p>
            <a:pPr algn="just">
              <a:lnSpc>
                <a:spcPct val="150000"/>
              </a:lnSpc>
            </a:pPr>
            <a:r>
              <a:rPr lang="en-US" sz="2400" dirty="0">
                <a:latin typeface="Times New Roman" panose="02020603050405020304" pitchFamily="18" charset="0"/>
                <a:cs typeface="Times New Roman" panose="02020603050405020304" pitchFamily="18" charset="0"/>
              </a:rPr>
              <a:t>It is our job to build a model that mimics this distribution as closely as possible and then sample from it to generate new, distinct observations that look as if they could have been included in the original training set.</a:t>
            </a: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876423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5049A7-A8AB-BABF-C406-0C72D07D48A3}"/>
              </a:ext>
            </a:extLst>
          </p:cNvPr>
          <p:cNvSpPr>
            <a:spLocks noGrp="1"/>
          </p:cNvSpPr>
          <p:nvPr>
            <p:ph type="title"/>
          </p:nvPr>
        </p:nvSpPr>
        <p:spPr>
          <a:xfrm>
            <a:off x="1314450" y="1"/>
            <a:ext cx="10877550" cy="594359"/>
          </a:xfrm>
        </p:spPr>
        <p:txBody>
          <a:bodyPr>
            <a:normAutofit/>
          </a:bodyPr>
          <a:lstStyle/>
          <a:p>
            <a:r>
              <a:rPr lang="en-IN" sz="2800" b="1" dirty="0">
                <a:solidFill>
                  <a:srgbClr val="FF0000"/>
                </a:solidFill>
                <a:latin typeface="Times New Roman" panose="02020603050405020304" pitchFamily="18" charset="0"/>
                <a:cs typeface="Times New Roman" panose="02020603050405020304" pitchFamily="18" charset="0"/>
              </a:rPr>
              <a:t>Generative Versus Discriminative </a:t>
            </a:r>
            <a:r>
              <a:rPr lang="en-IN" sz="2800" b="1" dirty="0" err="1">
                <a:solidFill>
                  <a:srgbClr val="FF0000"/>
                </a:solidFill>
                <a:latin typeface="Times New Roman" panose="02020603050405020304" pitchFamily="18" charset="0"/>
                <a:cs typeface="Times New Roman" panose="02020603050405020304" pitchFamily="18" charset="0"/>
              </a:rPr>
              <a:t>Modeling</a:t>
            </a:r>
            <a:endParaRPr lang="en-IN" sz="2800"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B5B755A9-0AED-FFA5-BD9E-460DBD40DB04}"/>
              </a:ext>
            </a:extLst>
          </p:cNvPr>
          <p:cNvSpPr>
            <a:spLocks noGrp="1"/>
          </p:cNvSpPr>
          <p:nvPr>
            <p:ph idx="1"/>
          </p:nvPr>
        </p:nvSpPr>
        <p:spPr>
          <a:xfrm>
            <a:off x="171450" y="594360"/>
            <a:ext cx="11921490" cy="6263639"/>
          </a:xfrm>
        </p:spPr>
        <p:txBody>
          <a:bodyPr>
            <a:normAutofit fontScale="92500" lnSpcReduction="20000"/>
          </a:bodyPr>
          <a:lstStyle/>
          <a:p>
            <a:pPr algn="just">
              <a:lnSpc>
                <a:spcPct val="150000"/>
              </a:lnSpc>
            </a:pPr>
            <a:r>
              <a:rPr lang="en-US" sz="2400" dirty="0">
                <a:latin typeface="Times New Roman" panose="02020603050405020304" pitchFamily="18" charset="0"/>
                <a:cs typeface="Times New Roman" panose="02020603050405020304" pitchFamily="18" charset="0"/>
              </a:rPr>
              <a:t>In order to truly understand what generative modeling aims to achieve and why this is important, it is useful to compare it to its counterpart, </a:t>
            </a:r>
            <a:r>
              <a:rPr lang="en-US" sz="2400" i="1" dirty="0">
                <a:latin typeface="Times New Roman" panose="02020603050405020304" pitchFamily="18" charset="0"/>
                <a:cs typeface="Times New Roman" panose="02020603050405020304" pitchFamily="18" charset="0"/>
              </a:rPr>
              <a:t>discriminative modeling</a:t>
            </a:r>
            <a:r>
              <a:rPr lang="en-US" sz="2400" dirty="0">
                <a:latin typeface="Times New Roman" panose="02020603050405020304" pitchFamily="18" charset="0"/>
                <a:cs typeface="Times New Roman" panose="02020603050405020304" pitchFamily="18" charset="0"/>
              </a:rPr>
              <a:t>. </a:t>
            </a:r>
          </a:p>
          <a:p>
            <a:pPr algn="just">
              <a:lnSpc>
                <a:spcPct val="150000"/>
              </a:lnSpc>
            </a:pPr>
            <a:r>
              <a:rPr lang="en-US" sz="2400" dirty="0">
                <a:latin typeface="Times New Roman" panose="02020603050405020304" pitchFamily="18" charset="0"/>
                <a:cs typeface="Times New Roman" panose="02020603050405020304" pitchFamily="18" charset="0"/>
              </a:rPr>
              <a:t>If you have studied machine learning, most problems you will have faced will have most likely been discriminative in nature. </a:t>
            </a:r>
          </a:p>
          <a:p>
            <a:pPr algn="just">
              <a:lnSpc>
                <a:spcPct val="150000"/>
              </a:lnSpc>
            </a:pPr>
            <a:r>
              <a:rPr lang="en-US" sz="2400" dirty="0">
                <a:latin typeface="Times New Roman" panose="02020603050405020304" pitchFamily="18" charset="0"/>
                <a:cs typeface="Times New Roman" panose="02020603050405020304" pitchFamily="18" charset="0"/>
              </a:rPr>
              <a:t>To understand the difference, let’s look at an example.</a:t>
            </a:r>
          </a:p>
          <a:p>
            <a:pPr algn="just">
              <a:lnSpc>
                <a:spcPct val="150000"/>
              </a:lnSpc>
            </a:pPr>
            <a:r>
              <a:rPr lang="en-US" sz="2400" dirty="0">
                <a:latin typeface="Times New Roman" panose="02020603050405020304" pitchFamily="18" charset="0"/>
                <a:cs typeface="Times New Roman" panose="02020603050405020304" pitchFamily="18" charset="0"/>
              </a:rPr>
              <a:t>Suppose we have a dataset of paintings, some painted by Van Gogh and some by other artists. With enough data, we could train a discriminative model to predict if a given painting was painted by Van Gogh. </a:t>
            </a:r>
          </a:p>
          <a:p>
            <a:pPr algn="just">
              <a:lnSpc>
                <a:spcPct val="160000"/>
              </a:lnSpc>
            </a:pPr>
            <a:r>
              <a:rPr lang="en-US" sz="2400" dirty="0">
                <a:latin typeface="Times New Roman" panose="02020603050405020304" pitchFamily="18" charset="0"/>
                <a:cs typeface="Times New Roman" panose="02020603050405020304" pitchFamily="18" charset="0"/>
              </a:rPr>
              <a:t>Our model would learn that certain colors, shapes, and textures are more likely to indicate that a painting is by the Dutch master, and for paintings with these features, the model would upweight its prediction accordingly. Figure 2 shows the discriminative modeling process—note how it differs from the generative modeling process shown in Figure 1.</a:t>
            </a: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259812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7A47D83-D222-8D77-3E71-166089C055CE}"/>
              </a:ext>
            </a:extLst>
          </p:cNvPr>
          <p:cNvPicPr>
            <a:picLocks noGrp="1" noChangeAspect="1"/>
          </p:cNvPicPr>
          <p:nvPr>
            <p:ph idx="1"/>
          </p:nvPr>
        </p:nvPicPr>
        <p:blipFill>
          <a:blip r:embed="rId2"/>
          <a:stretch>
            <a:fillRect/>
          </a:stretch>
        </p:blipFill>
        <p:spPr>
          <a:xfrm>
            <a:off x="514350" y="537210"/>
            <a:ext cx="11247120" cy="5543550"/>
          </a:xfrm>
          <a:prstGeom prst="rect">
            <a:avLst/>
          </a:prstGeom>
        </p:spPr>
      </p:pic>
      <p:sp>
        <p:nvSpPr>
          <p:cNvPr id="7" name="TextBox 6">
            <a:extLst>
              <a:ext uri="{FF2B5EF4-FFF2-40B4-BE49-F238E27FC236}">
                <a16:creationId xmlns:a16="http://schemas.microsoft.com/office/drawing/2014/main" id="{361111E8-6B1A-C423-D1DB-EE4D709A16C7}"/>
              </a:ext>
            </a:extLst>
          </p:cNvPr>
          <p:cNvSpPr txBox="1"/>
          <p:nvPr/>
        </p:nvSpPr>
        <p:spPr>
          <a:xfrm>
            <a:off x="3517582" y="5997624"/>
            <a:ext cx="8243887" cy="830997"/>
          </a:xfrm>
          <a:prstGeom prst="rect">
            <a:avLst/>
          </a:prstGeom>
          <a:noFill/>
        </p:spPr>
        <p:txBody>
          <a:bodyPr wrap="square">
            <a:spAutoFit/>
          </a:bodyPr>
          <a:lstStyle/>
          <a:p>
            <a:r>
              <a:rPr lang="en-US" sz="2400" b="0" i="1" u="none" strike="noStrike" baseline="0" dirty="0">
                <a:latin typeface="LiberationSerif-Italic"/>
              </a:rPr>
              <a:t>Figure 2. A discriminative model trained to predict if a given image is painted by Van Gogh</a:t>
            </a:r>
            <a:endParaRPr lang="en-IN" sz="2400" dirty="0"/>
          </a:p>
        </p:txBody>
      </p:sp>
    </p:spTree>
    <p:extLst>
      <p:ext uri="{BB962C8B-B14F-4D97-AF65-F5344CB8AC3E}">
        <p14:creationId xmlns:p14="http://schemas.microsoft.com/office/powerpoint/2010/main" val="33302658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329617B-B5C4-B552-DA00-4221A485239E}"/>
              </a:ext>
            </a:extLst>
          </p:cNvPr>
          <p:cNvSpPr>
            <a:spLocks noGrp="1"/>
          </p:cNvSpPr>
          <p:nvPr>
            <p:ph idx="1"/>
          </p:nvPr>
        </p:nvSpPr>
        <p:spPr>
          <a:xfrm>
            <a:off x="194310" y="354330"/>
            <a:ext cx="11772900" cy="6115050"/>
          </a:xfrm>
        </p:spPr>
        <p:txBody>
          <a:bodyPr>
            <a:normAutofit/>
          </a:bodyPr>
          <a:lstStyle/>
          <a:p>
            <a:pPr algn="just">
              <a:lnSpc>
                <a:spcPct val="150000"/>
              </a:lnSpc>
            </a:pPr>
            <a:r>
              <a:rPr lang="en-US" sz="2400" dirty="0">
                <a:latin typeface="Times New Roman" panose="02020603050405020304" pitchFamily="18" charset="0"/>
                <a:cs typeface="Times New Roman" panose="02020603050405020304" pitchFamily="18" charset="0"/>
              </a:rPr>
              <a:t>When performing discriminative modeling, each observation in the training data has a </a:t>
            </a:r>
            <a:r>
              <a:rPr lang="en-US" sz="2400" i="1" dirty="0">
                <a:latin typeface="Times New Roman" panose="02020603050405020304" pitchFamily="18" charset="0"/>
                <a:cs typeface="Times New Roman" panose="02020603050405020304" pitchFamily="18" charset="0"/>
              </a:rPr>
              <a:t>label</a:t>
            </a:r>
            <a:r>
              <a:rPr lang="en-US" sz="2400" dirty="0">
                <a:latin typeface="Times New Roman" panose="02020603050405020304" pitchFamily="18" charset="0"/>
                <a:cs typeface="Times New Roman" panose="02020603050405020304" pitchFamily="18" charset="0"/>
              </a:rPr>
              <a:t>. </a:t>
            </a:r>
          </a:p>
          <a:p>
            <a:pPr algn="just">
              <a:lnSpc>
                <a:spcPct val="150000"/>
              </a:lnSpc>
            </a:pPr>
            <a:r>
              <a:rPr lang="en-US" sz="2400" dirty="0">
                <a:latin typeface="Times New Roman" panose="02020603050405020304" pitchFamily="18" charset="0"/>
                <a:cs typeface="Times New Roman" panose="02020603050405020304" pitchFamily="18" charset="0"/>
              </a:rPr>
              <a:t>For a binary classification problem such as our artist discriminator, Van Gogh paintings would be labeled 1 and non–Van Gogh paintings labeled 0. Our model then learns how to discriminate between these two groups and outputs the probability that a new observation has label 1—i.e., that it was painted by Van Gogh.</a:t>
            </a:r>
          </a:p>
          <a:p>
            <a:pPr algn="just">
              <a:lnSpc>
                <a:spcPct val="150000"/>
              </a:lnSpc>
            </a:pPr>
            <a:r>
              <a:rPr lang="en-US" sz="2400" dirty="0">
                <a:latin typeface="Times New Roman" panose="02020603050405020304" pitchFamily="18" charset="0"/>
                <a:cs typeface="Times New Roman" panose="02020603050405020304" pitchFamily="18" charset="0"/>
              </a:rPr>
              <a:t>In contrast, generative modeling doesn’t require the dataset to be labeled because it concerns itself with generating entirely new images, rather than trying to predict a label of a given image.</a:t>
            </a:r>
          </a:p>
          <a:p>
            <a:pPr algn="just">
              <a:lnSpc>
                <a:spcPct val="150000"/>
              </a:lnSpc>
            </a:pPr>
            <a:r>
              <a:rPr lang="en-US" sz="2400" dirty="0">
                <a:latin typeface="Times New Roman" panose="02020603050405020304" pitchFamily="18" charset="0"/>
                <a:cs typeface="Times New Roman" panose="02020603050405020304" pitchFamily="18" charset="0"/>
              </a:rPr>
              <a:t>Let’s define these types of modeling formally, using mathematical notation:</a:t>
            </a: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68725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DE5F441-AE7B-3C84-D39F-1812A20B8128}"/>
              </a:ext>
            </a:extLst>
          </p:cNvPr>
          <p:cNvSpPr>
            <a:spLocks noGrp="1"/>
          </p:cNvSpPr>
          <p:nvPr>
            <p:ph idx="1"/>
          </p:nvPr>
        </p:nvSpPr>
        <p:spPr>
          <a:xfrm>
            <a:off x="125730" y="205740"/>
            <a:ext cx="11898630" cy="6652260"/>
          </a:xfrm>
        </p:spPr>
        <p:txBody>
          <a:bodyPr>
            <a:normAutofit/>
          </a:bodyPr>
          <a:lstStyle/>
          <a:p>
            <a:pPr>
              <a:lnSpc>
                <a:spcPct val="150000"/>
              </a:lnSpc>
            </a:pPr>
            <a:r>
              <a:rPr lang="en-IN" sz="2400" i="1" dirty="0">
                <a:solidFill>
                  <a:srgbClr val="FF0000"/>
                </a:solidFill>
                <a:latin typeface="Times New Roman" panose="02020603050405020304" pitchFamily="18" charset="0"/>
                <a:cs typeface="Times New Roman" panose="02020603050405020304" pitchFamily="18" charset="0"/>
              </a:rPr>
              <a:t>Discriminative </a:t>
            </a:r>
            <a:r>
              <a:rPr lang="en-IN" sz="2400" i="1" dirty="0" err="1">
                <a:solidFill>
                  <a:srgbClr val="FF0000"/>
                </a:solidFill>
                <a:latin typeface="Times New Roman" panose="02020603050405020304" pitchFamily="18" charset="0"/>
                <a:cs typeface="Times New Roman" panose="02020603050405020304" pitchFamily="18" charset="0"/>
              </a:rPr>
              <a:t>modeling</a:t>
            </a:r>
            <a:r>
              <a:rPr lang="en-IN" sz="2400" i="1" dirty="0">
                <a:solidFill>
                  <a:srgbClr val="FF0000"/>
                </a:solidFill>
                <a:latin typeface="Times New Roman" panose="02020603050405020304" pitchFamily="18" charset="0"/>
                <a:cs typeface="Times New Roman" panose="02020603050405020304" pitchFamily="18" charset="0"/>
              </a:rPr>
              <a:t> </a:t>
            </a:r>
            <a:r>
              <a:rPr lang="en-IN" sz="2400" dirty="0">
                <a:latin typeface="Times New Roman" panose="02020603050405020304" pitchFamily="18" charset="0"/>
                <a:cs typeface="Times New Roman" panose="02020603050405020304" pitchFamily="18" charset="0"/>
              </a:rPr>
              <a:t>estimates </a:t>
            </a:r>
            <a:r>
              <a:rPr lang="en-IN" sz="2400" i="1" dirty="0">
                <a:latin typeface="Times New Roman" panose="02020603050405020304" pitchFamily="18" charset="0"/>
                <a:cs typeface="Times New Roman" panose="02020603050405020304" pitchFamily="18" charset="0"/>
              </a:rPr>
              <a:t>p</a:t>
            </a:r>
            <a:r>
              <a:rPr lang="en-IN" sz="2400" dirty="0">
                <a:latin typeface="Times New Roman" panose="02020603050405020304" pitchFamily="18" charset="0"/>
                <a:cs typeface="Times New Roman" panose="02020603050405020304" pitchFamily="18" charset="0"/>
              </a:rPr>
              <a:t>(</a:t>
            </a:r>
            <a:r>
              <a:rPr lang="en-IN" sz="2400" i="1" dirty="0" err="1">
                <a:latin typeface="Times New Roman" panose="02020603050405020304" pitchFamily="18" charset="0"/>
                <a:cs typeface="Times New Roman" panose="02020603050405020304" pitchFamily="18" charset="0"/>
              </a:rPr>
              <a:t>y</a:t>
            </a:r>
            <a:r>
              <a:rPr lang="en-IN" sz="2400" dirty="0" err="1">
                <a:latin typeface="Times New Roman" panose="02020603050405020304" pitchFamily="18" charset="0"/>
                <a:cs typeface="Times New Roman" panose="02020603050405020304" pitchFamily="18" charset="0"/>
              </a:rPr>
              <a:t>|x</a:t>
            </a:r>
            <a:r>
              <a:rPr lang="en-IN"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That is, discriminative modeling aims to model the probability of a label </a:t>
            </a:r>
            <a:r>
              <a:rPr lang="en-US" sz="2400" i="1" dirty="0">
                <a:latin typeface="Times New Roman" panose="02020603050405020304" pitchFamily="18" charset="0"/>
                <a:cs typeface="Times New Roman" panose="02020603050405020304" pitchFamily="18" charset="0"/>
              </a:rPr>
              <a:t>y </a:t>
            </a:r>
            <a:r>
              <a:rPr lang="en-US" sz="2400" dirty="0">
                <a:latin typeface="Times New Roman" panose="02020603050405020304" pitchFamily="18" charset="0"/>
                <a:cs typeface="Times New Roman" panose="02020603050405020304" pitchFamily="18" charset="0"/>
              </a:rPr>
              <a:t>given some observation x.</a:t>
            </a:r>
          </a:p>
          <a:p>
            <a:pPr>
              <a:lnSpc>
                <a:spcPct val="150000"/>
              </a:lnSpc>
            </a:pPr>
            <a:r>
              <a:rPr lang="en-IN" sz="2400" i="1" dirty="0">
                <a:solidFill>
                  <a:srgbClr val="FF0000"/>
                </a:solidFill>
                <a:latin typeface="Times New Roman" panose="02020603050405020304" pitchFamily="18" charset="0"/>
                <a:cs typeface="Times New Roman" panose="02020603050405020304" pitchFamily="18" charset="0"/>
              </a:rPr>
              <a:t>Generative </a:t>
            </a:r>
            <a:r>
              <a:rPr lang="en-IN" sz="2400" i="1" dirty="0" err="1">
                <a:solidFill>
                  <a:srgbClr val="FF0000"/>
                </a:solidFill>
                <a:latin typeface="Times New Roman" panose="02020603050405020304" pitchFamily="18" charset="0"/>
                <a:cs typeface="Times New Roman" panose="02020603050405020304" pitchFamily="18" charset="0"/>
              </a:rPr>
              <a:t>modeling</a:t>
            </a:r>
            <a:r>
              <a:rPr lang="en-IN" sz="2400" i="1" dirty="0">
                <a:solidFill>
                  <a:srgbClr val="FF0000"/>
                </a:solidFill>
                <a:latin typeface="Times New Roman" panose="02020603050405020304" pitchFamily="18" charset="0"/>
                <a:cs typeface="Times New Roman" panose="02020603050405020304" pitchFamily="18" charset="0"/>
              </a:rPr>
              <a:t> </a:t>
            </a:r>
            <a:r>
              <a:rPr lang="en-IN" sz="2400" dirty="0">
                <a:latin typeface="Times New Roman" panose="02020603050405020304" pitchFamily="18" charset="0"/>
                <a:cs typeface="Times New Roman" panose="02020603050405020304" pitchFamily="18" charset="0"/>
              </a:rPr>
              <a:t>estimates </a:t>
            </a:r>
            <a:r>
              <a:rPr lang="en-IN" sz="2400" i="1" dirty="0">
                <a:latin typeface="Times New Roman" panose="02020603050405020304" pitchFamily="18" charset="0"/>
                <a:cs typeface="Times New Roman" panose="02020603050405020304" pitchFamily="18" charset="0"/>
              </a:rPr>
              <a:t>p</a:t>
            </a:r>
            <a:r>
              <a:rPr lang="en-IN" sz="2400" dirty="0">
                <a:latin typeface="Times New Roman" panose="02020603050405020304" pitchFamily="18" charset="0"/>
                <a:cs typeface="Times New Roman" panose="02020603050405020304" pitchFamily="18" charset="0"/>
              </a:rPr>
              <a:t>(x). </a:t>
            </a:r>
            <a:r>
              <a:rPr lang="en-US" sz="2400" dirty="0">
                <a:latin typeface="Times New Roman" panose="02020603050405020304" pitchFamily="18" charset="0"/>
                <a:cs typeface="Times New Roman" panose="02020603050405020304" pitchFamily="18" charset="0"/>
              </a:rPr>
              <a:t>That is, generative modeling aims to model the probability of observing an observation x. Sampling from this distribution allows us to generate </a:t>
            </a:r>
            <a:r>
              <a:rPr lang="en-IN" sz="2400" dirty="0">
                <a:latin typeface="Times New Roman" panose="02020603050405020304" pitchFamily="18" charset="0"/>
                <a:cs typeface="Times New Roman" panose="02020603050405020304" pitchFamily="18" charset="0"/>
              </a:rPr>
              <a:t>new observations.</a:t>
            </a:r>
          </a:p>
          <a:p>
            <a:r>
              <a:rPr lang="en-IN" sz="2400" b="1" dirty="0">
                <a:solidFill>
                  <a:srgbClr val="FF0000"/>
                </a:solidFill>
                <a:latin typeface="Times New Roman" panose="02020603050405020304" pitchFamily="18" charset="0"/>
                <a:cs typeface="Times New Roman" panose="02020603050405020304" pitchFamily="18" charset="0"/>
              </a:rPr>
              <a:t>CONDITIONAL GENERATIVE MODELS</a:t>
            </a:r>
          </a:p>
          <a:p>
            <a:pPr>
              <a:lnSpc>
                <a:spcPct val="150000"/>
              </a:lnSpc>
            </a:pPr>
            <a:r>
              <a:rPr lang="en-US" sz="2400" dirty="0">
                <a:latin typeface="Times New Roman" panose="02020603050405020304" pitchFamily="18" charset="0"/>
                <a:cs typeface="Times New Roman" panose="02020603050405020304" pitchFamily="18" charset="0"/>
              </a:rPr>
              <a:t>we can also build a generative model to model the conditional probability </a:t>
            </a:r>
            <a:r>
              <a:rPr lang="en-US" sz="2400" i="1" dirty="0">
                <a:latin typeface="Times New Roman" panose="02020603050405020304" pitchFamily="18" charset="0"/>
                <a:cs typeface="Times New Roman" panose="02020603050405020304" pitchFamily="18" charset="0"/>
              </a:rPr>
              <a:t>p</a:t>
            </a:r>
            <a:r>
              <a:rPr lang="en-US" sz="2400" dirty="0">
                <a:latin typeface="Times New Roman" panose="02020603050405020304" pitchFamily="18" charset="0"/>
                <a:cs typeface="Times New Roman" panose="02020603050405020304" pitchFamily="18" charset="0"/>
              </a:rPr>
              <a:t>(</a:t>
            </a:r>
            <a:r>
              <a:rPr lang="en-US" sz="2400" dirty="0" err="1">
                <a:latin typeface="Times New Roman" panose="02020603050405020304" pitchFamily="18" charset="0"/>
                <a:cs typeface="Times New Roman" panose="02020603050405020304" pitchFamily="18" charset="0"/>
              </a:rPr>
              <a:t>x|</a:t>
            </a:r>
            <a:r>
              <a:rPr lang="en-US" sz="2400" i="1" dirty="0" err="1">
                <a:latin typeface="Times New Roman" panose="02020603050405020304" pitchFamily="18" charset="0"/>
                <a:cs typeface="Times New Roman" panose="02020603050405020304" pitchFamily="18" charset="0"/>
              </a:rPr>
              <a:t>y</a:t>
            </a:r>
            <a:r>
              <a:rPr lang="en-US" sz="2400" dirty="0">
                <a:latin typeface="Times New Roman" panose="02020603050405020304" pitchFamily="18" charset="0"/>
                <a:cs typeface="Times New Roman" panose="02020603050405020304" pitchFamily="18" charset="0"/>
              </a:rPr>
              <a:t>)—the probability of seeing an observation x with a specific label </a:t>
            </a:r>
            <a:r>
              <a:rPr lang="en-US" sz="2400" i="1" dirty="0">
                <a:latin typeface="Times New Roman" panose="02020603050405020304" pitchFamily="18" charset="0"/>
                <a:cs typeface="Times New Roman" panose="02020603050405020304" pitchFamily="18" charset="0"/>
              </a:rPr>
              <a:t>y</a:t>
            </a:r>
            <a:r>
              <a:rPr lang="en-US" sz="2400" dirty="0">
                <a:latin typeface="Times New Roman" panose="02020603050405020304" pitchFamily="18" charset="0"/>
                <a:cs typeface="Times New Roman" panose="02020603050405020304" pitchFamily="18" charset="0"/>
              </a:rPr>
              <a:t>.</a:t>
            </a:r>
          </a:p>
          <a:p>
            <a:pPr>
              <a:lnSpc>
                <a:spcPct val="150000"/>
              </a:lnSpc>
            </a:pPr>
            <a:r>
              <a:rPr lang="en-US" sz="2400" dirty="0">
                <a:solidFill>
                  <a:srgbClr val="FF0000"/>
                </a:solidFill>
                <a:latin typeface="Times New Roman" panose="02020603050405020304" pitchFamily="18" charset="0"/>
                <a:cs typeface="Times New Roman" panose="02020603050405020304" pitchFamily="18" charset="0"/>
              </a:rPr>
              <a:t>For example</a:t>
            </a:r>
            <a:r>
              <a:rPr lang="en-US" sz="2400" dirty="0">
                <a:latin typeface="Times New Roman" panose="02020603050405020304" pitchFamily="18" charset="0"/>
                <a:cs typeface="Times New Roman" panose="02020603050405020304" pitchFamily="18" charset="0"/>
              </a:rPr>
              <a:t>, if our dataset contains different types of fruit, we could tell our generative</a:t>
            </a:r>
          </a:p>
          <a:p>
            <a:pPr marL="0" indent="0">
              <a:lnSpc>
                <a:spcPct val="150000"/>
              </a:lnSpc>
              <a:buNone/>
            </a:pPr>
            <a:r>
              <a:rPr lang="en-US" sz="2400" dirty="0">
                <a:latin typeface="Times New Roman" panose="02020603050405020304" pitchFamily="18" charset="0"/>
                <a:cs typeface="Times New Roman" panose="02020603050405020304" pitchFamily="18" charset="0"/>
              </a:rPr>
              <a:t>    model to specifically generate an image of an apple.</a:t>
            </a: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310012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C7C671-42CB-E5B1-A4A6-67FBD2E453FB}"/>
              </a:ext>
            </a:extLst>
          </p:cNvPr>
          <p:cNvSpPr>
            <a:spLocks noGrp="1"/>
          </p:cNvSpPr>
          <p:nvPr>
            <p:ph type="title"/>
          </p:nvPr>
        </p:nvSpPr>
        <p:spPr>
          <a:xfrm>
            <a:off x="251460" y="1"/>
            <a:ext cx="11795760" cy="822959"/>
          </a:xfrm>
        </p:spPr>
        <p:txBody>
          <a:bodyPr>
            <a:normAutofit/>
          </a:bodyPr>
          <a:lstStyle/>
          <a:p>
            <a:r>
              <a:rPr lang="en-US" sz="3600" b="1" dirty="0">
                <a:solidFill>
                  <a:srgbClr val="FF0000"/>
                </a:solidFill>
                <a:latin typeface="Times New Roman" panose="02020603050405020304" pitchFamily="18" charset="0"/>
                <a:cs typeface="Times New Roman" panose="02020603050405020304" pitchFamily="18" charset="0"/>
              </a:rPr>
              <a:t>The Rise of Generative Modeling</a:t>
            </a:r>
            <a:endParaRPr lang="en-IN" sz="3600"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A4F17AA6-385B-8982-F7FB-0035B151BA0A}"/>
              </a:ext>
            </a:extLst>
          </p:cNvPr>
          <p:cNvSpPr>
            <a:spLocks noGrp="1"/>
          </p:cNvSpPr>
          <p:nvPr>
            <p:ph idx="1"/>
          </p:nvPr>
        </p:nvSpPr>
        <p:spPr>
          <a:xfrm>
            <a:off x="144780" y="822960"/>
            <a:ext cx="11902440" cy="6035040"/>
          </a:xfrm>
        </p:spPr>
        <p:txBody>
          <a:bodyPr>
            <a:normAutofit fontScale="92500"/>
          </a:bodyPr>
          <a:lstStyle/>
          <a:p>
            <a:pPr>
              <a:lnSpc>
                <a:spcPct val="150000"/>
              </a:lnSpc>
            </a:pPr>
            <a:r>
              <a:rPr lang="en-US" sz="2400" dirty="0">
                <a:latin typeface="Times New Roman" panose="02020603050405020304" pitchFamily="18" charset="0"/>
                <a:cs typeface="Times New Roman" panose="02020603050405020304" pitchFamily="18" charset="0"/>
              </a:rPr>
              <a:t>Until recently, discriminative modeling has been the driving force behind most progress in machine learning. </a:t>
            </a:r>
          </a:p>
          <a:p>
            <a:pPr>
              <a:lnSpc>
                <a:spcPct val="150000"/>
              </a:lnSpc>
            </a:pPr>
            <a:r>
              <a:rPr lang="en-US" sz="2400" dirty="0">
                <a:latin typeface="Times New Roman" panose="02020603050405020304" pitchFamily="18" charset="0"/>
                <a:cs typeface="Times New Roman" panose="02020603050405020304" pitchFamily="18" charset="0"/>
              </a:rPr>
              <a:t>This is because for any discriminative problem, the corresponding generative modeling problem is typically much more difficult to tackle. </a:t>
            </a:r>
          </a:p>
          <a:p>
            <a:pPr>
              <a:lnSpc>
                <a:spcPct val="150000"/>
              </a:lnSpc>
            </a:pPr>
            <a:r>
              <a:rPr lang="en-US" sz="2400" dirty="0">
                <a:latin typeface="Times New Roman" panose="02020603050405020304" pitchFamily="18" charset="0"/>
                <a:cs typeface="Times New Roman" panose="02020603050405020304" pitchFamily="18" charset="0"/>
              </a:rPr>
              <a:t>For example, it is much easier to train a model to predict if a painting is by Van Gogh than it is to train a model to generate a Van Gogh–style painting from scratch. Similarly, it is much easier to train a model to predict if a page of text was written by Charles Dickens than it is  to build a model to generate a set of paragraphs in the style of Dickens.</a:t>
            </a:r>
          </a:p>
          <a:p>
            <a:pPr>
              <a:lnSpc>
                <a:spcPct val="150000"/>
              </a:lnSpc>
            </a:pPr>
            <a:r>
              <a:rPr lang="en-US" sz="2400" dirty="0">
                <a:latin typeface="Times New Roman" panose="02020603050405020304" pitchFamily="18" charset="0"/>
                <a:cs typeface="Times New Roman" panose="02020603050405020304" pitchFamily="18" charset="0"/>
              </a:rPr>
              <a:t>Until recently, most generative challenges were simply out of reach and many doubted that they could ever be solved. Creativity was considered a purely human capability that couldn’t be rivaled by AI.</a:t>
            </a: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027406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17B8403-1DE9-06C4-8C6A-311C7CFCA99D}"/>
              </a:ext>
            </a:extLst>
          </p:cNvPr>
          <p:cNvSpPr>
            <a:spLocks noGrp="1"/>
          </p:cNvSpPr>
          <p:nvPr>
            <p:ph idx="1"/>
          </p:nvPr>
        </p:nvSpPr>
        <p:spPr>
          <a:xfrm>
            <a:off x="125730" y="102870"/>
            <a:ext cx="11967210" cy="6629400"/>
          </a:xfrm>
        </p:spPr>
        <p:txBody>
          <a:bodyPr>
            <a:normAutofit/>
          </a:bodyPr>
          <a:lstStyle/>
          <a:p>
            <a:pPr>
              <a:lnSpc>
                <a:spcPct val="150000"/>
              </a:lnSpc>
            </a:pPr>
            <a:r>
              <a:rPr lang="en-US" sz="2400" dirty="0">
                <a:latin typeface="Times New Roman" panose="02020603050405020304" pitchFamily="18" charset="0"/>
                <a:cs typeface="Times New Roman" panose="02020603050405020304" pitchFamily="18" charset="0"/>
              </a:rPr>
              <a:t>However, as machine learning technologies have matured, this assumption has gradually weakened. </a:t>
            </a:r>
          </a:p>
          <a:p>
            <a:pPr>
              <a:lnSpc>
                <a:spcPct val="150000"/>
              </a:lnSpc>
            </a:pPr>
            <a:r>
              <a:rPr lang="en-US" sz="2400" dirty="0">
                <a:latin typeface="Times New Roman" panose="02020603050405020304" pitchFamily="18" charset="0"/>
                <a:cs typeface="Times New Roman" panose="02020603050405020304" pitchFamily="18" charset="0"/>
              </a:rPr>
              <a:t>In the last 10 years many of the most interesting advancements in the field have come through novel applications of machine learning to generative modeling tasks. </a:t>
            </a:r>
          </a:p>
          <a:p>
            <a:pPr>
              <a:lnSpc>
                <a:spcPct val="150000"/>
              </a:lnSpc>
            </a:pPr>
            <a:r>
              <a:rPr lang="en-US" sz="2400" dirty="0">
                <a:latin typeface="Times New Roman" panose="02020603050405020304" pitchFamily="18" charset="0"/>
                <a:cs typeface="Times New Roman" panose="02020603050405020304" pitchFamily="18" charset="0"/>
              </a:rPr>
              <a:t>For example, Figure 1-3 shows the striking progress that has already been made in facial image generation </a:t>
            </a:r>
            <a:r>
              <a:rPr lang="en-IN" sz="2400" dirty="0">
                <a:latin typeface="Times New Roman" panose="02020603050405020304" pitchFamily="18" charset="0"/>
                <a:cs typeface="Times New Roman" panose="02020603050405020304" pitchFamily="18" charset="0"/>
              </a:rPr>
              <a:t>since 2014.</a:t>
            </a:r>
          </a:p>
          <a:p>
            <a:pPr>
              <a:lnSpc>
                <a:spcPct val="150000"/>
              </a:lnSpc>
            </a:pPr>
            <a:r>
              <a:rPr lang="en-US" sz="2400" dirty="0">
                <a:latin typeface="Times New Roman" panose="02020603050405020304" pitchFamily="18" charset="0"/>
                <a:cs typeface="Times New Roman" panose="02020603050405020304" pitchFamily="18" charset="0"/>
              </a:rPr>
              <a:t>As well as being easier to tackle, discriminative modeling has historically been more readily applicable to practical problems across industry than generative modeling. </a:t>
            </a:r>
          </a:p>
          <a:p>
            <a:pPr>
              <a:lnSpc>
                <a:spcPct val="150000"/>
              </a:lnSpc>
            </a:pPr>
            <a:r>
              <a:rPr lang="en-US" sz="2400" dirty="0">
                <a:latin typeface="Times New Roman" panose="02020603050405020304" pitchFamily="18" charset="0"/>
                <a:cs typeface="Times New Roman" panose="02020603050405020304" pitchFamily="18" charset="0"/>
              </a:rPr>
              <a:t>For example, a doctor may benefit from a model that predicts if a given retinal image shows signs of glaucoma, but wouldn’t necessarily benefit from a model that can generate novel pictures of the </a:t>
            </a:r>
            <a:r>
              <a:rPr lang="en-IN" sz="2400" dirty="0">
                <a:latin typeface="Times New Roman" panose="02020603050405020304" pitchFamily="18" charset="0"/>
                <a:cs typeface="Times New Roman" panose="02020603050405020304" pitchFamily="18" charset="0"/>
              </a:rPr>
              <a:t>back of an eye.</a:t>
            </a:r>
          </a:p>
        </p:txBody>
      </p:sp>
    </p:spTree>
    <p:extLst>
      <p:ext uri="{BB962C8B-B14F-4D97-AF65-F5344CB8AC3E}">
        <p14:creationId xmlns:p14="http://schemas.microsoft.com/office/powerpoint/2010/main" val="7166614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CACF672-1C73-1DA7-C6C4-9093F50EA546}"/>
              </a:ext>
            </a:extLst>
          </p:cNvPr>
          <p:cNvPicPr>
            <a:picLocks noGrp="1" noChangeAspect="1"/>
          </p:cNvPicPr>
          <p:nvPr>
            <p:ph idx="1"/>
          </p:nvPr>
        </p:nvPicPr>
        <p:blipFill>
          <a:blip r:embed="rId2"/>
          <a:stretch>
            <a:fillRect/>
          </a:stretch>
        </p:blipFill>
        <p:spPr>
          <a:xfrm>
            <a:off x="285750" y="240030"/>
            <a:ext cx="11361420" cy="5520690"/>
          </a:xfrm>
          <a:prstGeom prst="rect">
            <a:avLst/>
          </a:prstGeom>
        </p:spPr>
      </p:pic>
      <p:sp>
        <p:nvSpPr>
          <p:cNvPr id="7" name="TextBox 6">
            <a:extLst>
              <a:ext uri="{FF2B5EF4-FFF2-40B4-BE49-F238E27FC236}">
                <a16:creationId xmlns:a16="http://schemas.microsoft.com/office/drawing/2014/main" id="{0AD9ECEB-1AFB-0B8D-4B4F-B5B4688F28D6}"/>
              </a:ext>
            </a:extLst>
          </p:cNvPr>
          <p:cNvSpPr txBox="1"/>
          <p:nvPr/>
        </p:nvSpPr>
        <p:spPr>
          <a:xfrm>
            <a:off x="160020" y="5760720"/>
            <a:ext cx="11746230" cy="830997"/>
          </a:xfrm>
          <a:prstGeom prst="rect">
            <a:avLst/>
          </a:prstGeom>
          <a:noFill/>
        </p:spPr>
        <p:txBody>
          <a:bodyPr wrap="square">
            <a:spAutoFit/>
          </a:bodyPr>
          <a:lstStyle/>
          <a:p>
            <a:pPr algn="l"/>
            <a:r>
              <a:rPr lang="en-US" sz="2400" b="0" i="1" u="none" strike="noStrike" baseline="0" dirty="0">
                <a:solidFill>
                  <a:srgbClr val="000000"/>
                </a:solidFill>
                <a:latin typeface="Times New Roman" panose="02020603050405020304" pitchFamily="18" charset="0"/>
                <a:cs typeface="Times New Roman" panose="02020603050405020304" pitchFamily="18" charset="0"/>
              </a:rPr>
              <a:t>Figure 1-3. Face generation using generative modeling has improved significantly over the last </a:t>
            </a:r>
            <a:r>
              <a:rPr lang="da-DK" sz="2400" b="0" i="1" u="none" strike="noStrike" baseline="0" dirty="0">
                <a:solidFill>
                  <a:srgbClr val="000000"/>
                </a:solidFill>
                <a:latin typeface="Times New Roman" panose="02020603050405020304" pitchFamily="18" charset="0"/>
                <a:cs typeface="Times New Roman" panose="02020603050405020304" pitchFamily="18" charset="0"/>
              </a:rPr>
              <a:t>decade (adapted from </a:t>
            </a:r>
            <a:r>
              <a:rPr lang="da-DK" sz="2400" b="0" i="1" u="none" strike="noStrike" baseline="0" dirty="0">
                <a:solidFill>
                  <a:srgbClr val="8F0012"/>
                </a:solidFill>
                <a:latin typeface="Times New Roman" panose="02020603050405020304" pitchFamily="18" charset="0"/>
                <a:cs typeface="Times New Roman" panose="02020603050405020304" pitchFamily="18" charset="0"/>
              </a:rPr>
              <a:t>Brundage et al., 2018</a:t>
            </a:r>
            <a:r>
              <a:rPr lang="da-DK" sz="2400" b="0" i="1" u="none" strike="noStrike" baseline="0" dirty="0">
                <a:solidFill>
                  <a:srgbClr val="000000"/>
                </a:solidFill>
                <a:latin typeface="Times New Roman" panose="02020603050405020304" pitchFamily="18" charset="0"/>
                <a:cs typeface="Times New Roman" panose="02020603050405020304" pitchFamily="18" charset="0"/>
              </a:rPr>
              <a:t>)</a:t>
            </a:r>
            <a:r>
              <a:rPr lang="da-DK" sz="2400" b="0" i="1" u="none" strike="noStrike" baseline="0" dirty="0">
                <a:solidFill>
                  <a:srgbClr val="8F0012"/>
                </a:solidFill>
                <a:latin typeface="Times New Roman" panose="02020603050405020304" pitchFamily="18" charset="0"/>
                <a:cs typeface="Times New Roman" panose="02020603050405020304" pitchFamily="18" charset="0"/>
              </a:rPr>
              <a:t>1</a:t>
            </a: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7294714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C9934-D86D-61AF-D7BA-E009B299D6F4}"/>
              </a:ext>
            </a:extLst>
          </p:cNvPr>
          <p:cNvSpPr>
            <a:spLocks noGrp="1"/>
          </p:cNvSpPr>
          <p:nvPr>
            <p:ph type="title"/>
          </p:nvPr>
        </p:nvSpPr>
        <p:spPr>
          <a:xfrm>
            <a:off x="838200" y="125731"/>
            <a:ext cx="10515600" cy="422909"/>
          </a:xfrm>
        </p:spPr>
        <p:txBody>
          <a:bodyPr>
            <a:normAutofit fontScale="90000"/>
          </a:bodyPr>
          <a:lstStyle/>
          <a:p>
            <a:r>
              <a:rPr lang="en-IN" b="1" dirty="0"/>
              <a:t>Generative </a:t>
            </a:r>
            <a:r>
              <a:rPr lang="en-IN" b="1" dirty="0" err="1"/>
              <a:t>Modeling</a:t>
            </a:r>
            <a:r>
              <a:rPr lang="en-IN" b="1" dirty="0"/>
              <a:t> and AI</a:t>
            </a:r>
            <a:endParaRPr lang="en-IN" dirty="0"/>
          </a:p>
        </p:txBody>
      </p:sp>
      <p:sp>
        <p:nvSpPr>
          <p:cNvPr id="3" name="Content Placeholder 2">
            <a:extLst>
              <a:ext uri="{FF2B5EF4-FFF2-40B4-BE49-F238E27FC236}">
                <a16:creationId xmlns:a16="http://schemas.microsoft.com/office/drawing/2014/main" id="{67F11084-2553-448D-62ED-2861D583FCCD}"/>
              </a:ext>
            </a:extLst>
          </p:cNvPr>
          <p:cNvSpPr>
            <a:spLocks noGrp="1"/>
          </p:cNvSpPr>
          <p:nvPr>
            <p:ph idx="1"/>
          </p:nvPr>
        </p:nvSpPr>
        <p:spPr>
          <a:xfrm>
            <a:off x="251460" y="548640"/>
            <a:ext cx="11795760" cy="6057900"/>
          </a:xfrm>
        </p:spPr>
        <p:txBody>
          <a:bodyPr>
            <a:noAutofit/>
          </a:bodyPr>
          <a:lstStyle/>
          <a:p>
            <a:pPr>
              <a:lnSpc>
                <a:spcPct val="150000"/>
              </a:lnSpc>
            </a:pPr>
            <a:r>
              <a:rPr lang="en-US" sz="2200" dirty="0">
                <a:latin typeface="Times New Roman" panose="02020603050405020304" pitchFamily="18" charset="0"/>
                <a:cs typeface="Times New Roman" panose="02020603050405020304" pitchFamily="18" charset="0"/>
              </a:rPr>
              <a:t>As well as the practical uses of generative modeling (many of which are yet to be discovered), there are three deeper reasons why generative modeling can be considered the key to unlocking a far more sophisticated form of  artificial intelligence that goes beyond what discriminative modeling alone </a:t>
            </a:r>
            <a:r>
              <a:rPr lang="en-IN" sz="2200" dirty="0">
                <a:latin typeface="Times New Roman" panose="02020603050405020304" pitchFamily="18" charset="0"/>
                <a:cs typeface="Times New Roman" panose="02020603050405020304" pitchFamily="18" charset="0"/>
              </a:rPr>
              <a:t>can achieve.</a:t>
            </a:r>
          </a:p>
          <a:p>
            <a:pPr>
              <a:lnSpc>
                <a:spcPct val="150000"/>
              </a:lnSpc>
            </a:pPr>
            <a:r>
              <a:rPr lang="en-US" sz="2200" dirty="0">
                <a:latin typeface="Times New Roman" panose="02020603050405020304" pitchFamily="18" charset="0"/>
                <a:cs typeface="Times New Roman" panose="02020603050405020304" pitchFamily="18" charset="0"/>
              </a:rPr>
              <a:t>Firstly, purely from a theoretical point of view, we shouldn’t limit our machine training to simply categorizing data. For completeness, we should also be concerned with training models that capture a more complete understanding of the data distribution, beyond any particular label. </a:t>
            </a:r>
          </a:p>
          <a:p>
            <a:pPr>
              <a:lnSpc>
                <a:spcPct val="150000"/>
              </a:lnSpc>
            </a:pPr>
            <a:r>
              <a:rPr lang="en-US" sz="2200" dirty="0">
                <a:latin typeface="Times New Roman" panose="02020603050405020304" pitchFamily="18" charset="0"/>
                <a:cs typeface="Times New Roman" panose="02020603050405020304" pitchFamily="18" charset="0"/>
              </a:rPr>
              <a:t>This is undoubtedly a more difficult problem to solve, due to the high dimensionality of the space of feasible outputs and the relatively small number of creations that we would class as belonging to the dataset.</a:t>
            </a:r>
          </a:p>
          <a:p>
            <a:pPr>
              <a:lnSpc>
                <a:spcPct val="150000"/>
              </a:lnSpc>
            </a:pPr>
            <a:r>
              <a:rPr lang="en-US" sz="2200" dirty="0">
                <a:latin typeface="Times New Roman" panose="02020603050405020304" pitchFamily="18" charset="0"/>
                <a:cs typeface="Times New Roman" panose="02020603050405020304" pitchFamily="18" charset="0"/>
              </a:rPr>
              <a:t>However, as we shall see, many of the same techniques that have driven development in discriminative modeling, such as deep learning, can be utilized by generative models too.</a:t>
            </a:r>
            <a:endParaRPr lang="en-IN"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332235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1684507" y="1523"/>
            <a:ext cx="0" cy="6858000"/>
          </a:xfrm>
          <a:custGeom>
            <a:avLst/>
            <a:gdLst/>
            <a:ahLst/>
            <a:cxnLst/>
            <a:rect l="l" t="t" r="r" b="b"/>
            <a:pathLst>
              <a:path h="6858000">
                <a:moveTo>
                  <a:pt x="0" y="0"/>
                </a:moveTo>
                <a:lnTo>
                  <a:pt x="0" y="6857999"/>
                </a:lnTo>
              </a:path>
            </a:pathLst>
          </a:custGeom>
          <a:ln w="39624">
            <a:solidFill>
              <a:srgbClr val="FDC3AD"/>
            </a:solidFill>
          </a:ln>
        </p:spPr>
        <p:txBody>
          <a:bodyPr wrap="square" lIns="0" tIns="0" rIns="0" bIns="0" rtlCol="0"/>
          <a:lstStyle/>
          <a:p>
            <a:endParaRPr/>
          </a:p>
        </p:txBody>
      </p:sp>
      <p:sp>
        <p:nvSpPr>
          <p:cNvPr id="3" name="object 3"/>
          <p:cNvSpPr/>
          <p:nvPr/>
        </p:nvSpPr>
        <p:spPr>
          <a:xfrm>
            <a:off x="73152" y="1523"/>
            <a:ext cx="58419" cy="6858000"/>
          </a:xfrm>
          <a:custGeom>
            <a:avLst/>
            <a:gdLst/>
            <a:ahLst/>
            <a:cxnLst/>
            <a:rect l="l" t="t" r="r" b="b"/>
            <a:pathLst>
              <a:path w="58419" h="6858000">
                <a:moveTo>
                  <a:pt x="11582" y="0"/>
                </a:moveTo>
                <a:lnTo>
                  <a:pt x="0" y="0"/>
                </a:lnTo>
                <a:lnTo>
                  <a:pt x="0" y="6857987"/>
                </a:lnTo>
                <a:lnTo>
                  <a:pt x="11582" y="6857987"/>
                </a:lnTo>
                <a:lnTo>
                  <a:pt x="11582" y="0"/>
                </a:lnTo>
                <a:close/>
              </a:path>
              <a:path w="58419" h="6858000">
                <a:moveTo>
                  <a:pt x="57912" y="0"/>
                </a:moveTo>
                <a:lnTo>
                  <a:pt x="23164" y="0"/>
                </a:lnTo>
                <a:lnTo>
                  <a:pt x="23164" y="6857987"/>
                </a:lnTo>
                <a:lnTo>
                  <a:pt x="57912" y="6857987"/>
                </a:lnTo>
                <a:lnTo>
                  <a:pt x="57912" y="0"/>
                </a:lnTo>
                <a:close/>
              </a:path>
            </a:pathLst>
          </a:custGeom>
          <a:solidFill>
            <a:srgbClr val="FDC3AD"/>
          </a:solidFill>
        </p:spPr>
        <p:txBody>
          <a:bodyPr wrap="square" lIns="0" tIns="0" rIns="0" bIns="0" rtlCol="0"/>
          <a:lstStyle/>
          <a:p>
            <a:endParaRPr/>
          </a:p>
        </p:txBody>
      </p:sp>
      <p:grpSp>
        <p:nvGrpSpPr>
          <p:cNvPr id="4" name="object 4"/>
          <p:cNvGrpSpPr/>
          <p:nvPr/>
        </p:nvGrpSpPr>
        <p:grpSpPr>
          <a:xfrm>
            <a:off x="11786616" y="0"/>
            <a:ext cx="405765" cy="6859905"/>
            <a:chOff x="11786616" y="0"/>
            <a:chExt cx="405765" cy="6859905"/>
          </a:xfrm>
        </p:grpSpPr>
        <p:sp>
          <p:nvSpPr>
            <p:cNvPr id="5" name="object 5"/>
            <p:cNvSpPr/>
            <p:nvPr/>
          </p:nvSpPr>
          <p:spPr>
            <a:xfrm>
              <a:off x="11786616" y="0"/>
              <a:ext cx="405765" cy="6858000"/>
            </a:xfrm>
            <a:custGeom>
              <a:avLst/>
              <a:gdLst/>
              <a:ahLst/>
              <a:cxnLst/>
              <a:rect l="l" t="t" r="r" b="b"/>
              <a:pathLst>
                <a:path w="405765" h="6858000">
                  <a:moveTo>
                    <a:pt x="405383" y="0"/>
                  </a:moveTo>
                  <a:lnTo>
                    <a:pt x="0" y="0"/>
                  </a:lnTo>
                  <a:lnTo>
                    <a:pt x="0" y="6858000"/>
                  </a:lnTo>
                  <a:lnTo>
                    <a:pt x="405383" y="6858000"/>
                  </a:lnTo>
                  <a:lnTo>
                    <a:pt x="405383" y="0"/>
                  </a:lnTo>
                  <a:close/>
                </a:path>
              </a:pathLst>
            </a:custGeom>
            <a:solidFill>
              <a:srgbClr val="FDC3AD">
                <a:alpha val="87057"/>
              </a:srgbClr>
            </a:solidFill>
          </p:spPr>
          <p:txBody>
            <a:bodyPr wrap="square" lIns="0" tIns="0" rIns="0" bIns="0" rtlCol="0"/>
            <a:lstStyle/>
            <a:p>
              <a:endParaRPr/>
            </a:p>
          </p:txBody>
        </p:sp>
        <p:sp>
          <p:nvSpPr>
            <p:cNvPr id="6" name="object 6"/>
            <p:cNvSpPr/>
            <p:nvPr/>
          </p:nvSpPr>
          <p:spPr>
            <a:xfrm>
              <a:off x="11888724" y="1523"/>
              <a:ext cx="0" cy="6858000"/>
            </a:xfrm>
            <a:custGeom>
              <a:avLst/>
              <a:gdLst/>
              <a:ahLst/>
              <a:cxnLst/>
              <a:rect l="l" t="t" r="r" b="b"/>
              <a:pathLst>
                <a:path h="6858000">
                  <a:moveTo>
                    <a:pt x="0" y="0"/>
                  </a:moveTo>
                  <a:lnTo>
                    <a:pt x="0" y="6857999"/>
                  </a:lnTo>
                </a:path>
              </a:pathLst>
            </a:custGeom>
            <a:ln w="9144">
              <a:solidFill>
                <a:srgbClr val="FD8537"/>
              </a:solidFill>
            </a:ln>
          </p:spPr>
          <p:txBody>
            <a:bodyPr wrap="square" lIns="0" tIns="0" rIns="0" bIns="0" rtlCol="0"/>
            <a:lstStyle/>
            <a:p>
              <a:endParaRPr/>
            </a:p>
          </p:txBody>
        </p:sp>
      </p:grpSp>
      <p:sp>
        <p:nvSpPr>
          <p:cNvPr id="7" name="object 7"/>
          <p:cNvSpPr/>
          <p:nvPr/>
        </p:nvSpPr>
        <p:spPr>
          <a:xfrm>
            <a:off x="10875264" y="5715000"/>
            <a:ext cx="731520" cy="548640"/>
          </a:xfrm>
          <a:custGeom>
            <a:avLst/>
            <a:gdLst/>
            <a:ahLst/>
            <a:cxnLst/>
            <a:rect l="l" t="t" r="r" b="b"/>
            <a:pathLst>
              <a:path w="731520" h="548639">
                <a:moveTo>
                  <a:pt x="365759" y="0"/>
                </a:moveTo>
                <a:lnTo>
                  <a:pt x="311698" y="2974"/>
                </a:lnTo>
                <a:lnTo>
                  <a:pt x="260104" y="11614"/>
                </a:lnTo>
                <a:lnTo>
                  <a:pt x="211541" y="25496"/>
                </a:lnTo>
                <a:lnTo>
                  <a:pt x="166576" y="44195"/>
                </a:lnTo>
                <a:lnTo>
                  <a:pt x="125772" y="67287"/>
                </a:lnTo>
                <a:lnTo>
                  <a:pt x="89696" y="94347"/>
                </a:lnTo>
                <a:lnTo>
                  <a:pt x="58912" y="124951"/>
                </a:lnTo>
                <a:lnTo>
                  <a:pt x="33986" y="158675"/>
                </a:lnTo>
                <a:lnTo>
                  <a:pt x="15481" y="195094"/>
                </a:lnTo>
                <a:lnTo>
                  <a:pt x="3964" y="233784"/>
                </a:lnTo>
                <a:lnTo>
                  <a:pt x="0" y="274319"/>
                </a:lnTo>
                <a:lnTo>
                  <a:pt x="3964" y="314855"/>
                </a:lnTo>
                <a:lnTo>
                  <a:pt x="15481" y="353545"/>
                </a:lnTo>
                <a:lnTo>
                  <a:pt x="33986" y="389964"/>
                </a:lnTo>
                <a:lnTo>
                  <a:pt x="58912" y="423688"/>
                </a:lnTo>
                <a:lnTo>
                  <a:pt x="89696" y="454292"/>
                </a:lnTo>
                <a:lnTo>
                  <a:pt x="125772" y="481352"/>
                </a:lnTo>
                <a:lnTo>
                  <a:pt x="166576" y="504444"/>
                </a:lnTo>
                <a:lnTo>
                  <a:pt x="211541" y="523143"/>
                </a:lnTo>
                <a:lnTo>
                  <a:pt x="260104" y="537025"/>
                </a:lnTo>
                <a:lnTo>
                  <a:pt x="311698" y="545665"/>
                </a:lnTo>
                <a:lnTo>
                  <a:pt x="365759" y="548640"/>
                </a:lnTo>
                <a:lnTo>
                  <a:pt x="419821" y="545665"/>
                </a:lnTo>
                <a:lnTo>
                  <a:pt x="471415" y="537025"/>
                </a:lnTo>
                <a:lnTo>
                  <a:pt x="519978" y="523143"/>
                </a:lnTo>
                <a:lnTo>
                  <a:pt x="564943" y="504444"/>
                </a:lnTo>
                <a:lnTo>
                  <a:pt x="605747" y="481352"/>
                </a:lnTo>
                <a:lnTo>
                  <a:pt x="641823" y="454292"/>
                </a:lnTo>
                <a:lnTo>
                  <a:pt x="672607" y="423688"/>
                </a:lnTo>
                <a:lnTo>
                  <a:pt x="697533" y="389964"/>
                </a:lnTo>
                <a:lnTo>
                  <a:pt x="716038" y="353545"/>
                </a:lnTo>
                <a:lnTo>
                  <a:pt x="727555" y="314855"/>
                </a:lnTo>
                <a:lnTo>
                  <a:pt x="731519" y="274319"/>
                </a:lnTo>
                <a:lnTo>
                  <a:pt x="727555" y="233784"/>
                </a:lnTo>
                <a:lnTo>
                  <a:pt x="716038" y="195094"/>
                </a:lnTo>
                <a:lnTo>
                  <a:pt x="697533" y="158675"/>
                </a:lnTo>
                <a:lnTo>
                  <a:pt x="672607" y="124951"/>
                </a:lnTo>
                <a:lnTo>
                  <a:pt x="641823" y="94347"/>
                </a:lnTo>
                <a:lnTo>
                  <a:pt x="605747" y="67287"/>
                </a:lnTo>
                <a:lnTo>
                  <a:pt x="564943" y="44195"/>
                </a:lnTo>
                <a:lnTo>
                  <a:pt x="519978" y="25496"/>
                </a:lnTo>
                <a:lnTo>
                  <a:pt x="471415" y="11614"/>
                </a:lnTo>
                <a:lnTo>
                  <a:pt x="419821" y="2974"/>
                </a:lnTo>
                <a:lnTo>
                  <a:pt x="365759" y="0"/>
                </a:lnTo>
                <a:close/>
              </a:path>
            </a:pathLst>
          </a:custGeom>
          <a:solidFill>
            <a:srgbClr val="FD8537"/>
          </a:solidFill>
        </p:spPr>
        <p:txBody>
          <a:bodyPr wrap="square" lIns="0" tIns="0" rIns="0" bIns="0" rtlCol="0"/>
          <a:lstStyle/>
          <a:p>
            <a:endParaRPr/>
          </a:p>
        </p:txBody>
      </p:sp>
      <p:sp>
        <p:nvSpPr>
          <p:cNvPr id="8" name="object 8"/>
          <p:cNvSpPr txBox="1"/>
          <p:nvPr/>
        </p:nvSpPr>
        <p:spPr>
          <a:xfrm>
            <a:off x="394209" y="136078"/>
            <a:ext cx="11129768" cy="6461384"/>
          </a:xfrm>
          <a:prstGeom prst="rect">
            <a:avLst/>
          </a:prstGeom>
        </p:spPr>
        <p:txBody>
          <a:bodyPr vert="horz" wrap="square" lIns="0" tIns="89535" rIns="0" bIns="0" rtlCol="0">
            <a:spAutoFit/>
          </a:bodyPr>
          <a:lstStyle/>
          <a:p>
            <a:pPr marL="12700">
              <a:lnSpc>
                <a:spcPct val="150000"/>
              </a:lnSpc>
              <a:spcBef>
                <a:spcPts val="600"/>
              </a:spcBef>
            </a:pPr>
            <a:r>
              <a:rPr lang="en-IN" sz="2400" b="1" dirty="0">
                <a:solidFill>
                  <a:srgbClr val="FF0000"/>
                </a:solidFill>
                <a:latin typeface="Times New Roman"/>
                <a:cs typeface="Times New Roman"/>
              </a:rPr>
              <a:t>REFER</a:t>
            </a:r>
            <a:r>
              <a:rPr sz="2400" b="1" dirty="0">
                <a:solidFill>
                  <a:srgbClr val="FF0000"/>
                </a:solidFill>
                <a:latin typeface="Times New Roman"/>
                <a:cs typeface="Times New Roman"/>
              </a:rPr>
              <a:t>ENCE</a:t>
            </a:r>
            <a:r>
              <a:rPr sz="2400" b="1" spc="-80" dirty="0">
                <a:solidFill>
                  <a:srgbClr val="FF0000"/>
                </a:solidFill>
                <a:latin typeface="Times New Roman"/>
                <a:cs typeface="Times New Roman"/>
              </a:rPr>
              <a:t> </a:t>
            </a:r>
            <a:r>
              <a:rPr sz="2400" b="1" spc="-10" dirty="0">
                <a:solidFill>
                  <a:srgbClr val="FF0000"/>
                </a:solidFill>
                <a:latin typeface="Times New Roman"/>
                <a:cs typeface="Times New Roman"/>
              </a:rPr>
              <a:t>BOOKS:</a:t>
            </a:r>
            <a:endParaRPr lang="en-US" sz="2400" b="1" spc="-10" dirty="0">
              <a:solidFill>
                <a:srgbClr val="FF0000"/>
              </a:solidFill>
              <a:latin typeface="Times New Roman"/>
              <a:cs typeface="Times New Roman"/>
            </a:endParaRPr>
          </a:p>
          <a:p>
            <a:pPr marL="342900" indent="-342900">
              <a:lnSpc>
                <a:spcPct val="150000"/>
              </a:lnSpc>
              <a:buFont typeface="+mj-lt"/>
              <a:buAutoNum type="arabicPeriod"/>
            </a:pPr>
            <a:r>
              <a:rPr lang="en-IN" sz="2400" dirty="0">
                <a:latin typeface="Times New Roman" panose="02020603050405020304" pitchFamily="18" charset="0"/>
                <a:cs typeface="Times New Roman" panose="02020603050405020304" pitchFamily="18" charset="0"/>
              </a:rPr>
              <a:t>Vaswani </a:t>
            </a:r>
            <a:r>
              <a:rPr lang="en-IN" sz="2400" dirty="0" err="1">
                <a:latin typeface="Times New Roman" panose="02020603050405020304" pitchFamily="18" charset="0"/>
                <a:cs typeface="Times New Roman" panose="02020603050405020304" pitchFamily="18" charset="0"/>
              </a:rPr>
              <a:t>etal</a:t>
            </a:r>
            <a:r>
              <a:rPr lang="en-IN" sz="2400" dirty="0">
                <a:latin typeface="Times New Roman" panose="02020603050405020304" pitchFamily="18" charset="0"/>
                <a:cs typeface="Times New Roman" panose="02020603050405020304" pitchFamily="18" charset="0"/>
              </a:rPr>
              <a:t>., Attention is All You Need </a:t>
            </a:r>
          </a:p>
          <a:p>
            <a:pPr marL="342900" indent="-342900">
              <a:lnSpc>
                <a:spcPct val="150000"/>
              </a:lnSpc>
              <a:buFont typeface="+mj-lt"/>
              <a:buAutoNum type="arabicPeriod"/>
            </a:pPr>
            <a:r>
              <a:rPr lang="en-IN" sz="2400" dirty="0">
                <a:latin typeface="Times New Roman" panose="02020603050405020304" pitchFamily="18" charset="0"/>
                <a:cs typeface="Times New Roman" panose="02020603050405020304" pitchFamily="18" charset="0"/>
              </a:rPr>
              <a:t> OpenAI Technical Reports on GPT Models </a:t>
            </a:r>
          </a:p>
          <a:p>
            <a:pPr marL="342900" indent="-342900">
              <a:lnSpc>
                <a:spcPct val="150000"/>
              </a:lnSpc>
              <a:buFont typeface="+mj-lt"/>
              <a:buAutoNum type="arabicPeriod"/>
            </a:pPr>
            <a:r>
              <a:rPr lang="en-US" sz="2400" dirty="0">
                <a:latin typeface="Times New Roman" panose="02020603050405020304" pitchFamily="18" charset="0"/>
                <a:cs typeface="Times New Roman" panose="02020603050405020304" pitchFamily="18" charset="0"/>
              </a:rPr>
              <a:t> Papers from </a:t>
            </a:r>
            <a:r>
              <a:rPr lang="en-US" sz="2400" dirty="0" err="1">
                <a:latin typeface="Times New Roman" panose="02020603050405020304" pitchFamily="18" charset="0"/>
                <a:cs typeface="Times New Roman" panose="02020603050405020304" pitchFamily="18" charset="0"/>
              </a:rPr>
              <a:t>Neur</a:t>
            </a:r>
            <a:r>
              <a:rPr lang="en-US" sz="2400" dirty="0">
                <a:latin typeface="Times New Roman" panose="02020603050405020304" pitchFamily="18" charset="0"/>
                <a:cs typeface="Times New Roman" panose="02020603050405020304" pitchFamily="18" charset="0"/>
              </a:rPr>
              <a:t> IPS, ACL, ICML related to XAI and LLMs </a:t>
            </a:r>
          </a:p>
          <a:p>
            <a:pPr marL="342900" indent="-342900">
              <a:lnSpc>
                <a:spcPct val="150000"/>
              </a:lnSpc>
              <a:buFont typeface="+mj-lt"/>
              <a:buAutoNum type="arabicPeriod"/>
            </a:pPr>
            <a:r>
              <a:rPr lang="en-IN" sz="2400" dirty="0">
                <a:latin typeface="Times New Roman" panose="02020603050405020304" pitchFamily="18" charset="0"/>
                <a:cs typeface="Times New Roman" panose="02020603050405020304" pitchFamily="18" charset="0"/>
              </a:rPr>
              <a:t> Lang Chain Documentation </a:t>
            </a:r>
          </a:p>
          <a:p>
            <a:pPr marL="12700">
              <a:lnSpc>
                <a:spcPct val="150000"/>
              </a:lnSpc>
              <a:spcBef>
                <a:spcPts val="600"/>
              </a:spcBef>
            </a:pPr>
            <a:r>
              <a:rPr sz="2400" b="1" dirty="0">
                <a:solidFill>
                  <a:srgbClr val="FF0000"/>
                </a:solidFill>
                <a:latin typeface="Times New Roman"/>
                <a:cs typeface="Times New Roman"/>
              </a:rPr>
              <a:t>ONLINE</a:t>
            </a:r>
            <a:r>
              <a:rPr sz="2400" b="1" spc="-70" dirty="0">
                <a:solidFill>
                  <a:srgbClr val="FF0000"/>
                </a:solidFill>
                <a:latin typeface="Times New Roman"/>
                <a:cs typeface="Times New Roman"/>
              </a:rPr>
              <a:t> </a:t>
            </a:r>
            <a:r>
              <a:rPr sz="2400" b="1" dirty="0">
                <a:solidFill>
                  <a:srgbClr val="FF0000"/>
                </a:solidFill>
                <a:latin typeface="Times New Roman"/>
                <a:cs typeface="Times New Roman"/>
              </a:rPr>
              <a:t>LEARNING</a:t>
            </a:r>
            <a:r>
              <a:rPr sz="2400" b="1" spc="-70" dirty="0">
                <a:solidFill>
                  <a:srgbClr val="FF0000"/>
                </a:solidFill>
                <a:latin typeface="Times New Roman"/>
                <a:cs typeface="Times New Roman"/>
              </a:rPr>
              <a:t> </a:t>
            </a:r>
            <a:r>
              <a:rPr sz="2400" b="1" spc="-10" dirty="0">
                <a:solidFill>
                  <a:srgbClr val="FF0000"/>
                </a:solidFill>
                <a:latin typeface="Times New Roman"/>
                <a:cs typeface="Times New Roman"/>
              </a:rPr>
              <a:t>RESOURCES</a:t>
            </a:r>
            <a:endParaRPr lang="en-US" sz="2400" b="1" spc="-10" dirty="0">
              <a:solidFill>
                <a:srgbClr val="FF0000"/>
              </a:solidFill>
              <a:latin typeface="Times New Roman"/>
              <a:cs typeface="Times New Roman"/>
            </a:endParaRPr>
          </a:p>
          <a:p>
            <a:pPr marL="12700">
              <a:lnSpc>
                <a:spcPct val="150000"/>
              </a:lnSpc>
              <a:spcBef>
                <a:spcPts val="600"/>
              </a:spcBef>
            </a:pPr>
            <a:r>
              <a:rPr lang="en-IN" sz="2400" dirty="0">
                <a:latin typeface="Times New Roman"/>
                <a:cs typeface="Times New Roman"/>
                <a:hlinkClick r:id="rId2">
                  <a:extLst>
                    <a:ext uri="{A12FA001-AC4F-418D-AE19-62706E023703}">
                      <ahyp:hlinkClr xmlns:ahyp="http://schemas.microsoft.com/office/drawing/2018/hyperlinkcolor" val="tx"/>
                    </a:ext>
                  </a:extLst>
                </a:hlinkClick>
              </a:rPr>
              <a:t>https://academy.openai.com</a:t>
            </a:r>
            <a:endParaRPr lang="en-IN" sz="2400" dirty="0">
              <a:latin typeface="Times New Roman"/>
              <a:cs typeface="Times New Roman"/>
            </a:endParaRPr>
          </a:p>
          <a:p>
            <a:pPr marL="12700">
              <a:lnSpc>
                <a:spcPct val="150000"/>
              </a:lnSpc>
              <a:spcBef>
                <a:spcPts val="600"/>
              </a:spcBef>
            </a:pPr>
            <a:r>
              <a:rPr lang="en-IN" sz="2400" dirty="0">
                <a:latin typeface="Times New Roman"/>
                <a:cs typeface="Times New Roman"/>
                <a:hlinkClick r:id="rId3">
                  <a:extLst>
                    <a:ext uri="{A12FA001-AC4F-418D-AE19-62706E023703}">
                      <ahyp:hlinkClr xmlns:ahyp="http://schemas.microsoft.com/office/drawing/2018/hyperlinkcolor" val="tx"/>
                    </a:ext>
                  </a:extLst>
                </a:hlinkClick>
              </a:rPr>
              <a:t>https://ai.google.dev</a:t>
            </a:r>
            <a:endParaRPr lang="en-IN" sz="2400" dirty="0">
              <a:latin typeface="Times New Roman"/>
              <a:cs typeface="Times New Roman"/>
            </a:endParaRPr>
          </a:p>
          <a:p>
            <a:pPr marL="12700">
              <a:lnSpc>
                <a:spcPct val="150000"/>
              </a:lnSpc>
              <a:spcBef>
                <a:spcPts val="600"/>
              </a:spcBef>
            </a:pPr>
            <a:r>
              <a:rPr lang="en-IN" sz="2400" dirty="0">
                <a:latin typeface="Times New Roman"/>
                <a:cs typeface="Times New Roman"/>
                <a:hlinkClick r:id="rId4">
                  <a:extLst>
                    <a:ext uri="{A12FA001-AC4F-418D-AE19-62706E023703}">
                      <ahyp:hlinkClr xmlns:ahyp="http://schemas.microsoft.com/office/drawing/2018/hyperlinkcolor" val="tx"/>
                    </a:ext>
                  </a:extLst>
                </a:hlinkClick>
              </a:rPr>
              <a:t>https://www.deeplearning.ai</a:t>
            </a:r>
            <a:endParaRPr lang="en-IN" sz="2400" dirty="0">
              <a:latin typeface="Times New Roman"/>
              <a:cs typeface="Times New Roman"/>
            </a:endParaRPr>
          </a:p>
          <a:p>
            <a:pPr marL="12700">
              <a:lnSpc>
                <a:spcPct val="150000"/>
              </a:lnSpc>
              <a:spcBef>
                <a:spcPts val="600"/>
              </a:spcBef>
            </a:pPr>
            <a:r>
              <a:rPr lang="en-IN" sz="2400" dirty="0">
                <a:latin typeface="Times New Roman"/>
                <a:cs typeface="Times New Roman"/>
                <a:hlinkClick r:id="rId5">
                  <a:extLst>
                    <a:ext uri="{A12FA001-AC4F-418D-AE19-62706E023703}">
                      <ahyp:hlinkClr xmlns:ahyp="http://schemas.microsoft.com/office/drawing/2018/hyperlinkcolor" val="tx"/>
                    </a:ext>
                  </a:extLst>
                </a:hlinkClick>
              </a:rPr>
              <a:t>https://learn.microsoft.com/training/ai/</a:t>
            </a:r>
            <a:endParaRPr lang="en-IN" sz="2400" dirty="0">
              <a:latin typeface="Times New Roman"/>
              <a:cs typeface="Times New Roman"/>
            </a:endParaRPr>
          </a:p>
          <a:p>
            <a:pPr marL="12700">
              <a:lnSpc>
                <a:spcPct val="100000"/>
              </a:lnSpc>
              <a:spcBef>
                <a:spcPts val="600"/>
              </a:spcBef>
            </a:pPr>
            <a:endParaRPr sz="2400" dirty="0">
              <a:latin typeface="Times New Roman"/>
              <a:cs typeface="Times New Roman"/>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C25BE48-6047-8609-3965-908D6B7E741C}"/>
              </a:ext>
            </a:extLst>
          </p:cNvPr>
          <p:cNvSpPr>
            <a:spLocks noGrp="1"/>
          </p:cNvSpPr>
          <p:nvPr>
            <p:ph idx="1"/>
          </p:nvPr>
        </p:nvSpPr>
        <p:spPr>
          <a:xfrm>
            <a:off x="228600" y="182880"/>
            <a:ext cx="11784330" cy="6526530"/>
          </a:xfrm>
        </p:spPr>
        <p:txBody>
          <a:bodyPr>
            <a:normAutofit lnSpcReduction="10000"/>
          </a:bodyPr>
          <a:lstStyle/>
          <a:p>
            <a:r>
              <a:rPr lang="en-US" dirty="0">
                <a:latin typeface="Times New Roman" panose="02020603050405020304" pitchFamily="18" charset="0"/>
                <a:cs typeface="Times New Roman" panose="02020603050405020304" pitchFamily="18" charset="0"/>
              </a:rPr>
              <a:t>Secondly, generative modeling is now being used to drive progress in other fields of AI, such as reinforcement learning (the study of teaching agents to optimize a goal in an environment through trial and error). </a:t>
            </a:r>
          </a:p>
          <a:p>
            <a:r>
              <a:rPr lang="en-US" dirty="0">
                <a:latin typeface="Times New Roman" panose="02020603050405020304" pitchFamily="18" charset="0"/>
                <a:cs typeface="Times New Roman" panose="02020603050405020304" pitchFamily="18" charset="0"/>
              </a:rPr>
              <a:t>Suppose we want to train a robot to walk across a given terrain. A traditional approach would be to run many experiments where the agent tries out different strategies in the terrain, or a computer simulation of the terrain. </a:t>
            </a:r>
          </a:p>
          <a:p>
            <a:r>
              <a:rPr lang="en-US" dirty="0">
                <a:latin typeface="Times New Roman" panose="02020603050405020304" pitchFamily="18" charset="0"/>
                <a:cs typeface="Times New Roman" panose="02020603050405020304" pitchFamily="18" charset="0"/>
              </a:rPr>
              <a:t>Over time the agent would learn which strategies are more successful than others and therefore gradually improve. </a:t>
            </a:r>
          </a:p>
          <a:p>
            <a:r>
              <a:rPr lang="en-US" dirty="0">
                <a:latin typeface="Times New Roman" panose="02020603050405020304" pitchFamily="18" charset="0"/>
                <a:cs typeface="Times New Roman" panose="02020603050405020304" pitchFamily="18" charset="0"/>
              </a:rPr>
              <a:t>A challenge with this approach is that it is fairly inflexible because it is trained to optimize the policy for one particular task. </a:t>
            </a:r>
          </a:p>
          <a:p>
            <a:r>
              <a:rPr lang="en-US" dirty="0">
                <a:latin typeface="Times New Roman" panose="02020603050405020304" pitchFamily="18" charset="0"/>
                <a:cs typeface="Times New Roman" panose="02020603050405020304" pitchFamily="18" charset="0"/>
              </a:rPr>
              <a:t>An alternative approach that has recently gained traction is to instead train the agent to learn a </a:t>
            </a:r>
            <a:r>
              <a:rPr lang="en-US" i="1" dirty="0">
                <a:latin typeface="Times New Roman" panose="02020603050405020304" pitchFamily="18" charset="0"/>
                <a:cs typeface="Times New Roman" panose="02020603050405020304" pitchFamily="18" charset="0"/>
              </a:rPr>
              <a:t>world model </a:t>
            </a:r>
            <a:r>
              <a:rPr lang="en-US" dirty="0">
                <a:latin typeface="Times New Roman" panose="02020603050405020304" pitchFamily="18" charset="0"/>
                <a:cs typeface="Times New Roman" panose="02020603050405020304" pitchFamily="18" charset="0"/>
              </a:rPr>
              <a:t>of the environment using a generative model, independent of any particular task.</a:t>
            </a:r>
          </a:p>
          <a:p>
            <a:r>
              <a:rPr lang="en-US" dirty="0">
                <a:latin typeface="Times New Roman" panose="02020603050405020304" pitchFamily="18" charset="0"/>
                <a:cs typeface="Times New Roman" panose="02020603050405020304" pitchFamily="18" charset="0"/>
              </a:rPr>
              <a:t>The agent can quickly adapt to new tasks by testing strategies in its own world model, rather than in the real environment, which is often computationally more efficient and does not require retraining from scratch </a:t>
            </a:r>
            <a:r>
              <a:rPr lang="en-IN" dirty="0">
                <a:latin typeface="Times New Roman" panose="02020603050405020304" pitchFamily="18" charset="0"/>
                <a:cs typeface="Times New Roman" panose="02020603050405020304" pitchFamily="18" charset="0"/>
              </a:rPr>
              <a:t>for each new task.</a:t>
            </a:r>
          </a:p>
        </p:txBody>
      </p:sp>
    </p:spTree>
    <p:extLst>
      <p:ext uri="{BB962C8B-B14F-4D97-AF65-F5344CB8AC3E}">
        <p14:creationId xmlns:p14="http://schemas.microsoft.com/office/powerpoint/2010/main" val="8318948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FD96B-D79C-26FC-0D6B-1DAE10123394}"/>
              </a:ext>
            </a:extLst>
          </p:cNvPr>
          <p:cNvSpPr>
            <a:spLocks noGrp="1"/>
          </p:cNvSpPr>
          <p:nvPr>
            <p:ph type="title"/>
          </p:nvPr>
        </p:nvSpPr>
        <p:spPr>
          <a:xfrm>
            <a:off x="205740" y="1"/>
            <a:ext cx="11784330" cy="994409"/>
          </a:xfrm>
        </p:spPr>
        <p:txBody>
          <a:bodyPr/>
          <a:lstStyle/>
          <a:p>
            <a:r>
              <a:rPr lang="en-IN" dirty="0">
                <a:solidFill>
                  <a:srgbClr val="FF0000"/>
                </a:solidFill>
              </a:rPr>
              <a:t>Latent Space and Data Generation Concepts</a:t>
            </a:r>
          </a:p>
        </p:txBody>
      </p:sp>
      <p:sp>
        <p:nvSpPr>
          <p:cNvPr id="3" name="Content Placeholder 2">
            <a:extLst>
              <a:ext uri="{FF2B5EF4-FFF2-40B4-BE49-F238E27FC236}">
                <a16:creationId xmlns:a16="http://schemas.microsoft.com/office/drawing/2014/main" id="{E30F5C76-FBD2-F91B-FF18-999A7C10EE9D}"/>
              </a:ext>
            </a:extLst>
          </p:cNvPr>
          <p:cNvSpPr>
            <a:spLocks noGrp="1"/>
          </p:cNvSpPr>
          <p:nvPr>
            <p:ph idx="1"/>
          </p:nvPr>
        </p:nvSpPr>
        <p:spPr>
          <a:xfrm>
            <a:off x="201930" y="834390"/>
            <a:ext cx="11784330" cy="5932170"/>
          </a:xfrm>
        </p:spPr>
        <p:txBody>
          <a:bodyPr>
            <a:normAutofit/>
          </a:bodyPr>
          <a:lstStyle/>
          <a:p>
            <a:r>
              <a:rPr lang="en-IN" dirty="0">
                <a:solidFill>
                  <a:srgbClr val="FF0000"/>
                </a:solidFill>
              </a:rPr>
              <a:t>Introduction</a:t>
            </a:r>
          </a:p>
          <a:p>
            <a:pPr>
              <a:lnSpc>
                <a:spcPct val="150000"/>
              </a:lnSpc>
            </a:pPr>
            <a:r>
              <a:rPr lang="en-IN" sz="2400" dirty="0">
                <a:latin typeface="Times New Roman" panose="02020603050405020304" pitchFamily="18" charset="0"/>
                <a:cs typeface="Times New Roman" panose="02020603050405020304" pitchFamily="18" charset="0"/>
              </a:rPr>
              <a:t>One of the most important concepts in </a:t>
            </a:r>
            <a:r>
              <a:rPr lang="en-IN" sz="2400" b="1" dirty="0">
                <a:latin typeface="Times New Roman" panose="02020603050405020304" pitchFamily="18" charset="0"/>
                <a:cs typeface="Times New Roman" panose="02020603050405020304" pitchFamily="18" charset="0"/>
              </a:rPr>
              <a:t>Generative AI</a:t>
            </a:r>
            <a:r>
              <a:rPr lang="en-IN" sz="2400" dirty="0">
                <a:latin typeface="Times New Roman" panose="02020603050405020304" pitchFamily="18" charset="0"/>
                <a:cs typeface="Times New Roman" panose="02020603050405020304" pitchFamily="18" charset="0"/>
              </a:rPr>
              <a:t> is the </a:t>
            </a:r>
            <a:r>
              <a:rPr lang="en-IN" sz="2400" b="1" dirty="0">
                <a:latin typeface="Times New Roman" panose="02020603050405020304" pitchFamily="18" charset="0"/>
                <a:cs typeface="Times New Roman" panose="02020603050405020304" pitchFamily="18" charset="0"/>
              </a:rPr>
              <a:t>Latent Space</a:t>
            </a:r>
            <a:r>
              <a:rPr lang="en-IN" sz="2400" dirty="0">
                <a:latin typeface="Times New Roman" panose="02020603050405020304" pitchFamily="18" charset="0"/>
                <a:cs typeface="Times New Roman" panose="02020603050405020304" pitchFamily="18" charset="0"/>
              </a:rPr>
              <a:t>.</a:t>
            </a:r>
          </a:p>
          <a:p>
            <a:pPr>
              <a:lnSpc>
                <a:spcPct val="150000"/>
              </a:lnSpc>
            </a:pPr>
            <a:r>
              <a:rPr lang="en-IN" sz="2400" dirty="0">
                <a:latin typeface="Times New Roman" panose="02020603050405020304" pitchFamily="18" charset="0"/>
                <a:cs typeface="Times New Roman" panose="02020603050405020304" pitchFamily="18" charset="0"/>
              </a:rPr>
              <a:t>Generative AI models do not memorize the training data. Instead, they learn a </a:t>
            </a:r>
            <a:r>
              <a:rPr lang="en-IN" sz="2400" b="1" dirty="0">
                <a:latin typeface="Times New Roman" panose="02020603050405020304" pitchFamily="18" charset="0"/>
                <a:cs typeface="Times New Roman" panose="02020603050405020304" pitchFamily="18" charset="0"/>
              </a:rPr>
              <a:t>compressed representation</a:t>
            </a:r>
            <a:r>
              <a:rPr lang="en-IN" sz="2400" dirty="0">
                <a:latin typeface="Times New Roman" panose="02020603050405020304" pitchFamily="18" charset="0"/>
                <a:cs typeface="Times New Roman" panose="02020603050405020304" pitchFamily="18" charset="0"/>
              </a:rPr>
              <a:t> of the data, known as the </a:t>
            </a:r>
            <a:r>
              <a:rPr lang="en-IN" sz="2400" b="1" dirty="0">
                <a:latin typeface="Times New Roman" panose="02020603050405020304" pitchFamily="18" charset="0"/>
                <a:cs typeface="Times New Roman" panose="02020603050405020304" pitchFamily="18" charset="0"/>
              </a:rPr>
              <a:t>latent space</a:t>
            </a:r>
            <a:r>
              <a:rPr lang="en-IN" sz="2400" dirty="0">
                <a:latin typeface="Times New Roman" panose="02020603050405020304" pitchFamily="18" charset="0"/>
                <a:cs typeface="Times New Roman" panose="02020603050405020304" pitchFamily="18" charset="0"/>
              </a:rPr>
              <a:t>, from which they can generate entirely new and realistic samples.</a:t>
            </a:r>
          </a:p>
          <a:p>
            <a:pPr>
              <a:lnSpc>
                <a:spcPct val="150000"/>
              </a:lnSpc>
            </a:pPr>
            <a:r>
              <a:rPr lang="en-IN" sz="2400" dirty="0">
                <a:latin typeface="Times New Roman" panose="02020603050405020304" pitchFamily="18" charset="0"/>
                <a:cs typeface="Times New Roman" panose="02020603050405020304" pitchFamily="18" charset="0"/>
              </a:rPr>
              <a:t>For example, after learning thousands of human face images, a model does not store every face individually. Instead, it learns the essential characteristics of faces—such as eye shape, nose size, hair style, skin tone, and facial structure—and represents them in a latent space. By sampling from this space, the model can create completely new faces that never existed before.</a:t>
            </a:r>
          </a:p>
          <a:p>
            <a:endParaRPr lang="en-IN" dirty="0"/>
          </a:p>
        </p:txBody>
      </p:sp>
    </p:spTree>
    <p:extLst>
      <p:ext uri="{BB962C8B-B14F-4D97-AF65-F5344CB8AC3E}">
        <p14:creationId xmlns:p14="http://schemas.microsoft.com/office/powerpoint/2010/main" val="35963934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ED853-7B07-FED5-A877-CD6BA204644E}"/>
              </a:ext>
            </a:extLst>
          </p:cNvPr>
          <p:cNvSpPr>
            <a:spLocks noGrp="1"/>
          </p:cNvSpPr>
          <p:nvPr>
            <p:ph type="title"/>
          </p:nvPr>
        </p:nvSpPr>
        <p:spPr>
          <a:xfrm>
            <a:off x="228600" y="80011"/>
            <a:ext cx="11125200" cy="845819"/>
          </a:xfrm>
        </p:spPr>
        <p:txBody>
          <a:bodyPr>
            <a:normAutofit/>
          </a:bodyPr>
          <a:lstStyle/>
          <a:p>
            <a:r>
              <a:rPr lang="en-IN" dirty="0">
                <a:solidFill>
                  <a:srgbClr val="FF0000"/>
                </a:solidFill>
              </a:rPr>
              <a:t>What is Latent Space</a:t>
            </a:r>
          </a:p>
        </p:txBody>
      </p:sp>
      <p:sp>
        <p:nvSpPr>
          <p:cNvPr id="3" name="Content Placeholder 2">
            <a:extLst>
              <a:ext uri="{FF2B5EF4-FFF2-40B4-BE49-F238E27FC236}">
                <a16:creationId xmlns:a16="http://schemas.microsoft.com/office/drawing/2014/main" id="{2685B4B3-33AA-F01C-2469-E8172B5C4DFF}"/>
              </a:ext>
            </a:extLst>
          </p:cNvPr>
          <p:cNvSpPr>
            <a:spLocks noGrp="1"/>
          </p:cNvSpPr>
          <p:nvPr>
            <p:ph idx="1"/>
          </p:nvPr>
        </p:nvSpPr>
        <p:spPr>
          <a:xfrm>
            <a:off x="354330" y="811530"/>
            <a:ext cx="11692890" cy="5966459"/>
          </a:xfrm>
        </p:spPr>
        <p:txBody>
          <a:bodyPr/>
          <a:lstStyle/>
          <a:p>
            <a:pPr>
              <a:lnSpc>
                <a:spcPct val="150000"/>
              </a:lnSpc>
            </a:pPr>
            <a:r>
              <a:rPr lang="en-IN" sz="2600" dirty="0">
                <a:latin typeface="Times New Roman" panose="02020603050405020304" pitchFamily="18" charset="0"/>
                <a:cs typeface="Times New Roman" panose="02020603050405020304" pitchFamily="18" charset="0"/>
              </a:rPr>
              <a:t>A </a:t>
            </a:r>
            <a:r>
              <a:rPr lang="en-IN" sz="2600" b="1" dirty="0">
                <a:latin typeface="Times New Roman" panose="02020603050405020304" pitchFamily="18" charset="0"/>
                <a:cs typeface="Times New Roman" panose="02020603050405020304" pitchFamily="18" charset="0"/>
              </a:rPr>
              <a:t>latent space</a:t>
            </a:r>
            <a:r>
              <a:rPr lang="en-IN" sz="2600" dirty="0">
                <a:latin typeface="Times New Roman" panose="02020603050405020304" pitchFamily="18" charset="0"/>
                <a:cs typeface="Times New Roman" panose="02020603050405020304" pitchFamily="18" charset="0"/>
              </a:rPr>
              <a:t> is a low-dimensional mathematical representation that captures the essential features of complex data.</a:t>
            </a:r>
          </a:p>
          <a:p>
            <a:pPr>
              <a:lnSpc>
                <a:spcPct val="150000"/>
              </a:lnSpc>
            </a:pPr>
            <a:r>
              <a:rPr lang="en-IN" sz="2600" dirty="0">
                <a:latin typeface="Times New Roman" panose="02020603050405020304" pitchFamily="18" charset="0"/>
                <a:cs typeface="Times New Roman" panose="02020603050405020304" pitchFamily="18" charset="0"/>
              </a:rPr>
              <a:t>Instead of representing data directly (such as millions of image pixels), the model encodes it into a compact vector containing meaningful information.</a:t>
            </a:r>
          </a:p>
          <a:p>
            <a:pPr>
              <a:lnSpc>
                <a:spcPct val="150000"/>
              </a:lnSpc>
            </a:pPr>
            <a:r>
              <a:rPr lang="en-IN" sz="2600" b="1" dirty="0">
                <a:latin typeface="Times New Roman" panose="02020603050405020304" pitchFamily="18" charset="0"/>
                <a:cs typeface="Times New Roman" panose="02020603050405020304" pitchFamily="18" charset="0"/>
              </a:rPr>
              <a:t>Definition</a:t>
            </a:r>
          </a:p>
          <a:p>
            <a:pPr>
              <a:lnSpc>
                <a:spcPct val="150000"/>
              </a:lnSpc>
            </a:pPr>
            <a:r>
              <a:rPr lang="en-IN" sz="2600" b="1" dirty="0">
                <a:latin typeface="Times New Roman" panose="02020603050405020304" pitchFamily="18" charset="0"/>
                <a:cs typeface="Times New Roman" panose="02020603050405020304" pitchFamily="18" charset="0"/>
              </a:rPr>
              <a:t>Latent Space is a compressed feature space where similar data points are located close together, allowing Generative AI models to efficiently represent and generate new data.</a:t>
            </a:r>
            <a:endParaRPr lang="en-IN" sz="2600" dirty="0">
              <a:latin typeface="Times New Roman" panose="02020603050405020304" pitchFamily="18" charset="0"/>
              <a:cs typeface="Times New Roman" panose="02020603050405020304" pitchFamily="18" charset="0"/>
            </a:endParaRPr>
          </a:p>
          <a:p>
            <a:pPr>
              <a:lnSpc>
                <a:spcPct val="150000"/>
              </a:lnSpc>
            </a:pPr>
            <a:endParaRPr lang="en-IN" sz="2400" dirty="0">
              <a:latin typeface="Times New Roman" panose="02020603050405020304" pitchFamily="18" charset="0"/>
              <a:cs typeface="Times New Roman" panose="02020603050405020304" pitchFamily="18" charset="0"/>
            </a:endParaRPr>
          </a:p>
          <a:p>
            <a:endParaRPr lang="en-IN" dirty="0"/>
          </a:p>
        </p:txBody>
      </p:sp>
    </p:spTree>
    <p:extLst>
      <p:ext uri="{BB962C8B-B14F-4D97-AF65-F5344CB8AC3E}">
        <p14:creationId xmlns:p14="http://schemas.microsoft.com/office/powerpoint/2010/main" val="264375568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2C07482-CBFC-E4C5-B9FE-AA634C3C0EF6}"/>
              </a:ext>
            </a:extLst>
          </p:cNvPr>
          <p:cNvSpPr>
            <a:spLocks noGrp="1"/>
          </p:cNvSpPr>
          <p:nvPr>
            <p:ph idx="1"/>
          </p:nvPr>
        </p:nvSpPr>
        <p:spPr>
          <a:xfrm>
            <a:off x="297180" y="320040"/>
            <a:ext cx="11681460" cy="6275070"/>
          </a:xfrm>
        </p:spPr>
        <p:txBody>
          <a:bodyPr>
            <a:normAutofit lnSpcReduction="10000"/>
          </a:bodyPr>
          <a:lstStyle/>
          <a:p>
            <a:r>
              <a:rPr lang="en-IN" sz="2400" b="1" dirty="0">
                <a:latin typeface="Times New Roman" panose="02020603050405020304" pitchFamily="18" charset="0"/>
                <a:cs typeface="Times New Roman" panose="02020603050405020304" pitchFamily="18" charset="0"/>
              </a:rPr>
              <a:t>Introduction</a:t>
            </a:r>
          </a:p>
          <a:p>
            <a:pPr>
              <a:lnSpc>
                <a:spcPct val="150000"/>
              </a:lnSpc>
            </a:pPr>
            <a:r>
              <a:rPr lang="en-IN" sz="2400" dirty="0">
                <a:latin typeface="Times New Roman" panose="02020603050405020304" pitchFamily="18" charset="0"/>
                <a:cs typeface="Times New Roman" panose="02020603050405020304" pitchFamily="18" charset="0"/>
              </a:rPr>
              <a:t>Before understanding </a:t>
            </a:r>
            <a:r>
              <a:rPr lang="en-IN" sz="2400" b="1" dirty="0">
                <a:latin typeface="Times New Roman" panose="02020603050405020304" pitchFamily="18" charset="0"/>
                <a:cs typeface="Times New Roman" panose="02020603050405020304" pitchFamily="18" charset="0"/>
              </a:rPr>
              <a:t>Latent Space</a:t>
            </a:r>
            <a:r>
              <a:rPr lang="en-IN" sz="2400" dirty="0">
                <a:latin typeface="Times New Roman" panose="02020603050405020304" pitchFamily="18" charset="0"/>
                <a:cs typeface="Times New Roman" panose="02020603050405020304" pitchFamily="18" charset="0"/>
              </a:rPr>
              <a:t>, let us understand how humans recognize objects.</a:t>
            </a:r>
          </a:p>
          <a:p>
            <a:pPr>
              <a:lnSpc>
                <a:spcPct val="150000"/>
              </a:lnSpc>
            </a:pPr>
            <a:r>
              <a:rPr lang="en-IN" sz="2400" dirty="0">
                <a:latin typeface="Times New Roman" panose="02020603050405020304" pitchFamily="18" charset="0"/>
                <a:cs typeface="Times New Roman" panose="02020603050405020304" pitchFamily="18" charset="0"/>
              </a:rPr>
              <a:t>Suppose you look at the picture of a dog. Immediately your brain identifies</a:t>
            </a:r>
          </a:p>
          <a:p>
            <a:pPr>
              <a:lnSpc>
                <a:spcPct val="150000"/>
              </a:lnSpc>
            </a:pPr>
            <a:r>
              <a:rPr lang="en-IN" sz="2400" dirty="0">
                <a:latin typeface="Times New Roman" panose="02020603050405020304" pitchFamily="18" charset="0"/>
                <a:cs typeface="Times New Roman" panose="02020603050405020304" pitchFamily="18" charset="0"/>
              </a:rPr>
              <a:t>Four legs, Tail , Fur, Eyes, Nose, Ears </a:t>
            </a:r>
          </a:p>
          <a:p>
            <a:pPr>
              <a:lnSpc>
                <a:spcPct val="150000"/>
              </a:lnSpc>
            </a:pPr>
            <a:r>
              <a:rPr lang="en-IN" sz="2400" dirty="0">
                <a:latin typeface="Times New Roman" panose="02020603050405020304" pitchFamily="18" charset="0"/>
                <a:cs typeface="Times New Roman" panose="02020603050405020304" pitchFamily="18" charset="0"/>
              </a:rPr>
              <a:t>Your brain </a:t>
            </a:r>
            <a:r>
              <a:rPr lang="en-IN" sz="2400" b="1" dirty="0">
                <a:latin typeface="Times New Roman" panose="02020603050405020304" pitchFamily="18" charset="0"/>
                <a:cs typeface="Times New Roman" panose="02020603050405020304" pitchFamily="18" charset="0"/>
              </a:rPr>
              <a:t>does not memorize every pixel</a:t>
            </a:r>
            <a:r>
              <a:rPr lang="en-IN" sz="2400" dirty="0">
                <a:latin typeface="Times New Roman" panose="02020603050405020304" pitchFamily="18" charset="0"/>
                <a:cs typeface="Times New Roman" panose="02020603050405020304" pitchFamily="18" charset="0"/>
              </a:rPr>
              <a:t>.</a:t>
            </a:r>
          </a:p>
          <a:p>
            <a:pPr>
              <a:lnSpc>
                <a:spcPct val="150000"/>
              </a:lnSpc>
            </a:pPr>
            <a:r>
              <a:rPr lang="en-IN" sz="2400" dirty="0">
                <a:latin typeface="Times New Roman" panose="02020603050405020304" pitchFamily="18" charset="0"/>
                <a:cs typeface="Times New Roman" panose="02020603050405020304" pitchFamily="18" charset="0"/>
              </a:rPr>
              <a:t>Instead, your brain extracts only the important characteristics.</a:t>
            </a:r>
          </a:p>
          <a:p>
            <a:pPr>
              <a:lnSpc>
                <a:spcPct val="150000"/>
              </a:lnSpc>
            </a:pPr>
            <a:r>
              <a:rPr lang="en-IN" sz="2400" dirty="0">
                <a:latin typeface="Times New Roman" panose="02020603050405020304" pitchFamily="18" charset="0"/>
                <a:cs typeface="Times New Roman" panose="02020603050405020304" pitchFamily="18" charset="0"/>
              </a:rPr>
              <a:t>Exactly the same idea is used in </a:t>
            </a:r>
            <a:r>
              <a:rPr lang="en-IN" sz="2400" b="1" dirty="0">
                <a:latin typeface="Times New Roman" panose="02020603050405020304" pitchFamily="18" charset="0"/>
                <a:cs typeface="Times New Roman" panose="02020603050405020304" pitchFamily="18" charset="0"/>
              </a:rPr>
              <a:t>Generative AI</a:t>
            </a:r>
            <a:r>
              <a:rPr lang="en-IN" sz="2400" dirty="0">
                <a:latin typeface="Times New Roman" panose="02020603050405020304" pitchFamily="18" charset="0"/>
                <a:cs typeface="Times New Roman" panose="02020603050405020304" pitchFamily="18" charset="0"/>
              </a:rPr>
              <a:t>.</a:t>
            </a:r>
          </a:p>
          <a:p>
            <a:pPr>
              <a:lnSpc>
                <a:spcPct val="150000"/>
              </a:lnSpc>
            </a:pPr>
            <a:r>
              <a:rPr lang="en-IN" sz="2400" dirty="0">
                <a:latin typeface="Times New Roman" panose="02020603050405020304" pitchFamily="18" charset="0"/>
                <a:cs typeface="Times New Roman" panose="02020603050405020304" pitchFamily="18" charset="0"/>
              </a:rPr>
              <a:t>Instead of remembering millions of pixels, the model learns only the important hidden characteristics.</a:t>
            </a:r>
          </a:p>
          <a:p>
            <a:pPr>
              <a:lnSpc>
                <a:spcPct val="150000"/>
              </a:lnSpc>
            </a:pPr>
            <a:r>
              <a:rPr lang="en-IN" sz="2400" dirty="0">
                <a:latin typeface="Times New Roman" panose="02020603050405020304" pitchFamily="18" charset="0"/>
                <a:cs typeface="Times New Roman" panose="02020603050405020304" pitchFamily="18" charset="0"/>
              </a:rPr>
              <a:t>These hidden characteristics are called </a:t>
            </a:r>
            <a:r>
              <a:rPr lang="en-IN" sz="2400" b="1" dirty="0">
                <a:latin typeface="Times New Roman" panose="02020603050405020304" pitchFamily="18" charset="0"/>
                <a:cs typeface="Times New Roman" panose="02020603050405020304" pitchFamily="18" charset="0"/>
              </a:rPr>
              <a:t>Latent Features</a:t>
            </a:r>
          </a:p>
          <a:p>
            <a:endParaRPr lang="en-IN" dirty="0"/>
          </a:p>
        </p:txBody>
      </p:sp>
    </p:spTree>
    <p:extLst>
      <p:ext uri="{BB962C8B-B14F-4D97-AF65-F5344CB8AC3E}">
        <p14:creationId xmlns:p14="http://schemas.microsoft.com/office/powerpoint/2010/main" val="55388136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CCE7F3-BB1C-D0B9-73F1-764B9FCC976D}"/>
              </a:ext>
            </a:extLst>
          </p:cNvPr>
          <p:cNvSpPr>
            <a:spLocks noGrp="1"/>
          </p:cNvSpPr>
          <p:nvPr>
            <p:ph idx="1"/>
          </p:nvPr>
        </p:nvSpPr>
        <p:spPr>
          <a:xfrm>
            <a:off x="240030" y="171450"/>
            <a:ext cx="11761470" cy="6686550"/>
          </a:xfrm>
        </p:spPr>
        <p:txBody>
          <a:bodyPr>
            <a:normAutofit fontScale="92500" lnSpcReduction="20000"/>
          </a:bodyPr>
          <a:lstStyle/>
          <a:p>
            <a:pPr>
              <a:lnSpc>
                <a:spcPct val="150000"/>
              </a:lnSpc>
            </a:pPr>
            <a:r>
              <a:rPr lang="en-IN" sz="2600" dirty="0">
                <a:latin typeface="Times New Roman" panose="02020603050405020304" pitchFamily="18" charset="0"/>
                <a:cs typeface="Times New Roman" panose="02020603050405020304" pitchFamily="18" charset="0"/>
              </a:rPr>
              <a:t>The mathematical space containing these hidden features is called </a:t>
            </a:r>
            <a:r>
              <a:rPr lang="en-IN" sz="2600" b="1" dirty="0">
                <a:latin typeface="Times New Roman" panose="02020603050405020304" pitchFamily="18" charset="0"/>
                <a:cs typeface="Times New Roman" panose="02020603050405020304" pitchFamily="18" charset="0"/>
              </a:rPr>
              <a:t>Latent Space</a:t>
            </a:r>
          </a:p>
          <a:p>
            <a:pPr>
              <a:lnSpc>
                <a:spcPct val="150000"/>
              </a:lnSpc>
            </a:pPr>
            <a:r>
              <a:rPr lang="en-IN" sz="2600" b="1" dirty="0">
                <a:latin typeface="Times New Roman" panose="02020603050405020304" pitchFamily="18" charset="0"/>
                <a:cs typeface="Times New Roman" panose="02020603050405020304" pitchFamily="18" charset="0"/>
              </a:rPr>
              <a:t>Definition</a:t>
            </a:r>
          </a:p>
          <a:p>
            <a:pPr>
              <a:lnSpc>
                <a:spcPct val="150000"/>
              </a:lnSpc>
            </a:pPr>
            <a:r>
              <a:rPr lang="en-IN" sz="2600" b="1" dirty="0">
                <a:latin typeface="Times New Roman" panose="02020603050405020304" pitchFamily="18" charset="0"/>
                <a:cs typeface="Times New Roman" panose="02020603050405020304" pitchFamily="18" charset="0"/>
              </a:rPr>
              <a:t>Latent Space</a:t>
            </a:r>
            <a:r>
              <a:rPr lang="en-IN" sz="2600" dirty="0">
                <a:latin typeface="Times New Roman" panose="02020603050405020304" pitchFamily="18" charset="0"/>
                <a:cs typeface="Times New Roman" panose="02020603050405020304" pitchFamily="18" charset="0"/>
              </a:rPr>
              <a:t> is a lower-dimensional mathematical representation of high-dimensional data where only the essential information is stored.</a:t>
            </a:r>
          </a:p>
          <a:p>
            <a:pPr>
              <a:lnSpc>
                <a:spcPct val="150000"/>
              </a:lnSpc>
            </a:pPr>
            <a:r>
              <a:rPr lang="en-IN" sz="2600" dirty="0">
                <a:latin typeface="Times New Roman" panose="02020603050405020304" pitchFamily="18" charset="0"/>
                <a:cs typeface="Times New Roman" panose="02020603050405020304" pitchFamily="18" charset="0"/>
              </a:rPr>
              <a:t>The word </a:t>
            </a:r>
            <a:r>
              <a:rPr lang="en-IN" sz="2600" b="1" dirty="0">
                <a:latin typeface="Times New Roman" panose="02020603050405020304" pitchFamily="18" charset="0"/>
                <a:cs typeface="Times New Roman" panose="02020603050405020304" pitchFamily="18" charset="0"/>
              </a:rPr>
              <a:t>Latent</a:t>
            </a:r>
            <a:r>
              <a:rPr lang="en-IN" sz="2600" dirty="0">
                <a:latin typeface="Times New Roman" panose="02020603050405020304" pitchFamily="18" charset="0"/>
                <a:cs typeface="Times New Roman" panose="02020603050405020304" pitchFamily="18" charset="0"/>
              </a:rPr>
              <a:t> means Hidden Therefore, Latent Space means Hidden Feature Space</a:t>
            </a:r>
          </a:p>
          <a:p>
            <a:pPr>
              <a:lnSpc>
                <a:spcPct val="150000"/>
              </a:lnSpc>
            </a:pPr>
            <a:r>
              <a:rPr lang="en-IN" sz="2600" dirty="0">
                <a:latin typeface="Times New Roman" panose="02020603050405020304" pitchFamily="18" charset="0"/>
                <a:cs typeface="Times New Roman" panose="02020603050405020304" pitchFamily="18" charset="0"/>
              </a:rPr>
              <a:t>Suppose we have a face image.</a:t>
            </a:r>
          </a:p>
          <a:p>
            <a:pPr>
              <a:lnSpc>
                <a:spcPct val="150000"/>
              </a:lnSpc>
            </a:pPr>
            <a:r>
              <a:rPr lang="en-IN" sz="2600" dirty="0">
                <a:latin typeface="Times New Roman" panose="02020603050405020304" pitchFamily="18" charset="0"/>
                <a:cs typeface="Times New Roman" panose="02020603050405020304" pitchFamily="18" charset="0"/>
              </a:rPr>
              <a:t>Original Image 64 × 64 × 3</a:t>
            </a:r>
          </a:p>
          <a:p>
            <a:pPr>
              <a:lnSpc>
                <a:spcPct val="150000"/>
              </a:lnSpc>
            </a:pPr>
            <a:r>
              <a:rPr lang="en-IN" sz="2600" dirty="0">
                <a:latin typeface="Times New Roman" panose="02020603050405020304" pitchFamily="18" charset="0"/>
                <a:cs typeface="Times New Roman" panose="02020603050405020304" pitchFamily="18" charset="0"/>
              </a:rPr>
              <a:t>Number of values 64×64×3 = 12288</a:t>
            </a:r>
          </a:p>
          <a:p>
            <a:pPr>
              <a:lnSpc>
                <a:spcPct val="150000"/>
              </a:lnSpc>
            </a:pPr>
            <a:r>
              <a:rPr lang="en-IN" sz="2600" dirty="0">
                <a:latin typeface="Times New Roman" panose="02020603050405020304" pitchFamily="18" charset="0"/>
                <a:cs typeface="Times New Roman" panose="02020603050405020304" pitchFamily="18" charset="0"/>
              </a:rPr>
              <a:t>Instead of storing 12,288 numbers,</a:t>
            </a:r>
          </a:p>
          <a:p>
            <a:pPr>
              <a:lnSpc>
                <a:spcPct val="150000"/>
              </a:lnSpc>
            </a:pPr>
            <a:r>
              <a:rPr lang="en-IN" sz="2600" dirty="0">
                <a:latin typeface="Times New Roman" panose="02020603050405020304" pitchFamily="18" charset="0"/>
                <a:cs typeface="Times New Roman" panose="02020603050405020304" pitchFamily="18" charset="0"/>
              </a:rPr>
              <a:t>Generative AI compresses it into 128 numbers</a:t>
            </a:r>
          </a:p>
          <a:p>
            <a:pPr>
              <a:lnSpc>
                <a:spcPct val="150000"/>
              </a:lnSpc>
            </a:pPr>
            <a:r>
              <a:rPr lang="en-IN" sz="2600" dirty="0">
                <a:latin typeface="Times New Roman" panose="02020603050405020304" pitchFamily="18" charset="0"/>
                <a:cs typeface="Times New Roman" panose="02020603050405020304" pitchFamily="18" charset="0"/>
              </a:rPr>
              <a:t>These 128 numbers are called the </a:t>
            </a:r>
            <a:r>
              <a:rPr lang="en-IN" sz="2600" b="1" dirty="0">
                <a:latin typeface="Times New Roman" panose="02020603050405020304" pitchFamily="18" charset="0"/>
                <a:cs typeface="Times New Roman" panose="02020603050405020304" pitchFamily="18" charset="0"/>
              </a:rPr>
              <a:t>Latent Vector</a:t>
            </a:r>
          </a:p>
          <a:p>
            <a:endParaRPr lang="en-IN" b="1" dirty="0"/>
          </a:p>
          <a:p>
            <a:endParaRPr lang="en-IN" dirty="0"/>
          </a:p>
        </p:txBody>
      </p:sp>
    </p:spTree>
    <p:extLst>
      <p:ext uri="{BB962C8B-B14F-4D97-AF65-F5344CB8AC3E}">
        <p14:creationId xmlns:p14="http://schemas.microsoft.com/office/powerpoint/2010/main" val="332605106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F3E1E71-B3A3-2285-AAD9-DF5C0D22D0E7}"/>
                  </a:ext>
                </a:extLst>
              </p:cNvPr>
              <p:cNvSpPr>
                <a:spLocks noGrp="1"/>
              </p:cNvSpPr>
              <p:nvPr>
                <p:ph idx="1"/>
              </p:nvPr>
            </p:nvSpPr>
            <p:spPr>
              <a:xfrm>
                <a:off x="274320" y="228600"/>
                <a:ext cx="11647170" cy="6469380"/>
              </a:xfrm>
            </p:spPr>
            <p:txBody>
              <a:bodyPr>
                <a:normAutofit fontScale="25000" lnSpcReduction="20000"/>
              </a:bodyPr>
              <a:lstStyle/>
              <a:p>
                <a:pPr>
                  <a:lnSpc>
                    <a:spcPct val="170000"/>
                  </a:lnSpc>
                </a:pPr>
                <a:r>
                  <a:rPr lang="en-IN" sz="8000" b="1" dirty="0"/>
                  <a:t> </a:t>
                </a:r>
                <a:r>
                  <a:rPr lang="en-IN" sz="8000" b="1" dirty="0">
                    <a:latin typeface="Times New Roman" panose="02020603050405020304" pitchFamily="18" charset="0"/>
                    <a:cs typeface="Times New Roman" panose="02020603050405020304" pitchFamily="18" charset="0"/>
                  </a:rPr>
                  <a:t>Mathematical Representation</a:t>
                </a:r>
              </a:p>
              <a:p>
                <a:pPr>
                  <a:lnSpc>
                    <a:spcPct val="170000"/>
                  </a:lnSpc>
                </a:pPr>
                <a:r>
                  <a:rPr lang="en-IN" sz="7400" dirty="0">
                    <a:latin typeface="Times New Roman" panose="02020603050405020304" pitchFamily="18" charset="0"/>
                    <a:cs typeface="Times New Roman" panose="02020603050405020304" pitchFamily="18" charset="0"/>
                  </a:rPr>
                  <a:t>Suppose   Original Data   </a:t>
                </a:r>
                <a14:m>
                  <m:oMath xmlns:m="http://schemas.openxmlformats.org/officeDocument/2006/math">
                    <m:r>
                      <a:rPr lang="en-IN" sz="7400" i="1">
                        <a:latin typeface="Cambria Math" panose="02040503050406030204" pitchFamily="18" charset="0"/>
                      </a:rPr>
                      <m:t>𝑥</m:t>
                    </m:r>
                    <m:r>
                      <a:rPr lang="en-IN" sz="7400">
                        <a:latin typeface="Cambria Math" panose="02040503050406030204" pitchFamily="18" charset="0"/>
                      </a:rPr>
                      <m:t>=</m:t>
                    </m:r>
                    <m:d>
                      <m:dPr>
                        <m:begChr m:val="["/>
                        <m:endChr m:val="]"/>
                        <m:sepChr m:val=","/>
                        <m:ctrlPr>
                          <a:rPr lang="en-IN" sz="7400" i="1">
                            <a:latin typeface="Cambria Math" panose="02040503050406030204" pitchFamily="18" charset="0"/>
                          </a:rPr>
                        </m:ctrlPr>
                      </m:dPr>
                      <m:e>
                        <m:r>
                          <a:rPr lang="en-IN" sz="7400">
                            <a:latin typeface="Cambria Math" panose="02040503050406030204" pitchFamily="18" charset="0"/>
                          </a:rPr>
                          <m:t>170</m:t>
                        </m:r>
                      </m:e>
                      <m:e>
                        <m:r>
                          <a:rPr lang="en-IN" sz="7400">
                            <a:latin typeface="Cambria Math" panose="02040503050406030204" pitchFamily="18" charset="0"/>
                          </a:rPr>
                          <m:t>65</m:t>
                        </m:r>
                      </m:e>
                      <m:e>
                        <m:r>
                          <a:rPr lang="en-IN" sz="7400">
                            <a:latin typeface="Cambria Math" panose="02040503050406030204" pitchFamily="18" charset="0"/>
                          </a:rPr>
                          <m:t>25</m:t>
                        </m:r>
                      </m:e>
                    </m:d>
                  </m:oMath>
                </a14:m>
                <a:endParaRPr lang="en-IN" sz="7400" dirty="0">
                  <a:latin typeface="Times New Roman" panose="02020603050405020304" pitchFamily="18" charset="0"/>
                  <a:cs typeface="Times New Roman" panose="02020603050405020304" pitchFamily="18" charset="0"/>
                </a:endParaRPr>
              </a:p>
              <a:p>
                <a:pPr>
                  <a:lnSpc>
                    <a:spcPct val="170000"/>
                  </a:lnSpc>
                </a:pPr>
                <a:r>
                  <a:rPr lang="en-IN" sz="7400" dirty="0">
                    <a:latin typeface="Times New Roman" panose="02020603050405020304" pitchFamily="18" charset="0"/>
                    <a:cs typeface="Times New Roman" panose="02020603050405020304" pitchFamily="18" charset="0"/>
                  </a:rPr>
                  <a:t>Where  170 = Height, 65 = Weight, 25 = Age</a:t>
                </a:r>
              </a:p>
              <a:p>
                <a:pPr>
                  <a:lnSpc>
                    <a:spcPct val="170000"/>
                  </a:lnSpc>
                </a:pPr>
                <a:r>
                  <a:rPr lang="en-IN" sz="7400" dirty="0">
                    <a:latin typeface="Times New Roman" panose="02020603050405020304" pitchFamily="18" charset="0"/>
                    <a:cs typeface="Times New Roman" panose="02020603050405020304" pitchFamily="18" charset="0"/>
                  </a:rPr>
                  <a:t>Encoder compresses  </a:t>
                </a:r>
                <a14:m>
                  <m:oMath xmlns:m="http://schemas.openxmlformats.org/officeDocument/2006/math">
                    <m:r>
                      <a:rPr lang="en-IN" sz="7400" i="1">
                        <a:latin typeface="Cambria Math" panose="02040503050406030204" pitchFamily="18" charset="0"/>
                      </a:rPr>
                      <m:t>𝑧</m:t>
                    </m:r>
                    <m:r>
                      <a:rPr lang="en-IN" sz="7400">
                        <a:latin typeface="Cambria Math" panose="02040503050406030204" pitchFamily="18" charset="0"/>
                      </a:rPr>
                      <m:t>=</m:t>
                    </m:r>
                    <m:d>
                      <m:dPr>
                        <m:begChr m:val="["/>
                        <m:endChr m:val="]"/>
                        <m:sepChr m:val=","/>
                        <m:ctrlPr>
                          <a:rPr lang="en-IN" sz="7400" i="1">
                            <a:latin typeface="Cambria Math" panose="02040503050406030204" pitchFamily="18" charset="0"/>
                          </a:rPr>
                        </m:ctrlPr>
                      </m:dPr>
                      <m:e>
                        <m:r>
                          <a:rPr lang="en-IN" sz="7400">
                            <a:latin typeface="Cambria Math" panose="02040503050406030204" pitchFamily="18" charset="0"/>
                          </a:rPr>
                          <m:t>0.8</m:t>
                        </m:r>
                      </m:e>
                      <m:e>
                        <m:r>
                          <a:rPr lang="en-IN" sz="7400">
                            <a:latin typeface="Cambria Math" panose="02040503050406030204" pitchFamily="18" charset="0"/>
                          </a:rPr>
                          <m:t>0.4</m:t>
                        </m:r>
                      </m:e>
                    </m:d>
                  </m:oMath>
                </a14:m>
                <a:endParaRPr lang="en-IN" sz="7400" dirty="0">
                  <a:latin typeface="Times New Roman" panose="02020603050405020304" pitchFamily="18" charset="0"/>
                  <a:cs typeface="Times New Roman" panose="02020603050405020304" pitchFamily="18" charset="0"/>
                </a:endParaRPr>
              </a:p>
              <a:p>
                <a:pPr>
                  <a:lnSpc>
                    <a:spcPct val="170000"/>
                  </a:lnSpc>
                </a:pPr>
                <a:r>
                  <a:rPr lang="en-IN" sz="7400" dirty="0">
                    <a:latin typeface="Times New Roman" panose="02020603050405020304" pitchFamily="18" charset="0"/>
                    <a:cs typeface="Times New Roman" panose="02020603050405020304" pitchFamily="18" charset="0"/>
                  </a:rPr>
                  <a:t>Decoder reconstructs </a:t>
                </a:r>
                <a14:m>
                  <m:oMath xmlns:m="http://schemas.openxmlformats.org/officeDocument/2006/math">
                    <m:sSup>
                      <m:sSupPr>
                        <m:ctrlPr>
                          <a:rPr lang="en-IN" sz="7400" i="1">
                            <a:latin typeface="Cambria Math" panose="02040503050406030204" pitchFamily="18" charset="0"/>
                          </a:rPr>
                        </m:ctrlPr>
                      </m:sSupPr>
                      <m:e>
                        <m:r>
                          <a:rPr lang="en-IN" sz="7400" i="1">
                            <a:latin typeface="Cambria Math" panose="02040503050406030204" pitchFamily="18" charset="0"/>
                          </a:rPr>
                          <m:t>𝑥</m:t>
                        </m:r>
                      </m:e>
                      <m:sup>
                        <m:r>
                          <a:rPr lang="en-IN" sz="7400">
                            <a:latin typeface="Cambria Math" panose="02040503050406030204" pitchFamily="18" charset="0"/>
                          </a:rPr>
                          <m:t>′</m:t>
                        </m:r>
                      </m:sup>
                    </m:sSup>
                    <m:r>
                      <a:rPr lang="en-IN" sz="7400">
                        <a:latin typeface="Cambria Math" panose="02040503050406030204" pitchFamily="18" charset="0"/>
                      </a:rPr>
                      <m:t>=</m:t>
                    </m:r>
                    <m:d>
                      <m:dPr>
                        <m:begChr m:val="["/>
                        <m:endChr m:val="]"/>
                        <m:sepChr m:val=","/>
                        <m:ctrlPr>
                          <a:rPr lang="en-IN" sz="7400" i="1">
                            <a:latin typeface="Cambria Math" panose="02040503050406030204" pitchFamily="18" charset="0"/>
                          </a:rPr>
                        </m:ctrlPr>
                      </m:dPr>
                      <m:e>
                        <m:r>
                          <a:rPr lang="en-IN" sz="7400">
                            <a:latin typeface="Cambria Math" panose="02040503050406030204" pitchFamily="18" charset="0"/>
                          </a:rPr>
                          <m:t>171</m:t>
                        </m:r>
                      </m:e>
                      <m:e>
                        <m:r>
                          <a:rPr lang="en-IN" sz="7400">
                            <a:latin typeface="Cambria Math" panose="02040503050406030204" pitchFamily="18" charset="0"/>
                          </a:rPr>
                          <m:t>64</m:t>
                        </m:r>
                      </m:e>
                      <m:e>
                        <m:r>
                          <a:rPr lang="en-IN" sz="7400">
                            <a:latin typeface="Cambria Math" panose="02040503050406030204" pitchFamily="18" charset="0"/>
                          </a:rPr>
                          <m:t>24</m:t>
                        </m:r>
                      </m:e>
                    </m:d>
                  </m:oMath>
                </a14:m>
                <a:endParaRPr lang="en-IN" sz="7400" dirty="0">
                  <a:latin typeface="Times New Roman" panose="02020603050405020304" pitchFamily="18" charset="0"/>
                  <a:cs typeface="Times New Roman" panose="02020603050405020304" pitchFamily="18" charset="0"/>
                </a:endParaRPr>
              </a:p>
              <a:p>
                <a:pPr>
                  <a:lnSpc>
                    <a:spcPct val="170000"/>
                  </a:lnSpc>
                </a:pPr>
                <a:r>
                  <a:rPr lang="en-IN" sz="7400" dirty="0">
                    <a:latin typeface="Times New Roman" panose="02020603050405020304" pitchFamily="18" charset="0"/>
                    <a:cs typeface="Times New Roman" panose="02020603050405020304" pitchFamily="18" charset="0"/>
                  </a:rPr>
                  <a:t>Notice Original :  [170  65  25 ]</a:t>
                </a:r>
              </a:p>
              <a:p>
                <a:pPr>
                  <a:lnSpc>
                    <a:spcPct val="170000"/>
                  </a:lnSpc>
                </a:pPr>
                <a:r>
                  <a:rPr lang="en-IN" sz="7400" dirty="0">
                    <a:latin typeface="Times New Roman" panose="02020603050405020304" pitchFamily="18" charset="0"/>
                    <a:cs typeface="Times New Roman" panose="02020603050405020304" pitchFamily="18" charset="0"/>
                  </a:rPr>
                  <a:t>Generated  :   [171  64   24 ]</a:t>
                </a:r>
              </a:p>
              <a:p>
                <a:pPr>
                  <a:lnSpc>
                    <a:spcPct val="170000"/>
                  </a:lnSpc>
                </a:pPr>
                <a:r>
                  <a:rPr lang="en-IN" sz="7400" dirty="0">
                    <a:latin typeface="Times New Roman" panose="02020603050405020304" pitchFamily="18" charset="0"/>
                    <a:cs typeface="Times New Roman" panose="02020603050405020304" pitchFamily="18" charset="0"/>
                  </a:rPr>
                  <a:t>Almost same.</a:t>
                </a:r>
              </a:p>
              <a:p>
                <a:pPr>
                  <a:lnSpc>
                    <a:spcPct val="170000"/>
                  </a:lnSpc>
                </a:pPr>
                <a:r>
                  <a:rPr lang="en-IN" sz="7400" b="1" dirty="0">
                    <a:latin typeface="Times New Roman" panose="02020603050405020304" pitchFamily="18" charset="0"/>
                    <a:cs typeface="Times New Roman" panose="02020603050405020304" pitchFamily="18" charset="0"/>
                  </a:rPr>
                  <a:t>Reconstruction Error</a:t>
                </a:r>
              </a:p>
              <a:p>
                <a:pPr>
                  <a:lnSpc>
                    <a:spcPct val="170000"/>
                  </a:lnSpc>
                </a:pPr>
                <a:r>
                  <a:rPr lang="en-IN" sz="7400" dirty="0">
                    <a:latin typeface="Times New Roman" panose="02020603050405020304" pitchFamily="18" charset="0"/>
                    <a:cs typeface="Times New Roman" panose="02020603050405020304" pitchFamily="18" charset="0"/>
                  </a:rPr>
                  <a:t>Difference :  Height 171−170=1,  Weight 64−65=-1,  Age 24−25=-1</a:t>
                </a:r>
              </a:p>
              <a:p>
                <a:pPr>
                  <a:lnSpc>
                    <a:spcPct val="170000"/>
                  </a:lnSpc>
                </a:pPr>
                <a:r>
                  <a:rPr lang="en-IN" sz="7400" dirty="0">
                    <a:latin typeface="Times New Roman" panose="02020603050405020304" pitchFamily="18" charset="0"/>
                    <a:cs typeface="Times New Roman" panose="02020603050405020304" pitchFamily="18" charset="0"/>
                  </a:rPr>
                  <a:t>Very small error.</a:t>
                </a:r>
              </a:p>
              <a:p>
                <a:pPr>
                  <a:lnSpc>
                    <a:spcPct val="170000"/>
                  </a:lnSpc>
                </a:pPr>
                <a:r>
                  <a:rPr lang="en-IN" sz="7400" dirty="0">
                    <a:latin typeface="Times New Roman" panose="02020603050405020304" pitchFamily="18" charset="0"/>
                    <a:cs typeface="Times New Roman" panose="02020603050405020304" pitchFamily="18" charset="0"/>
                  </a:rPr>
                  <a:t>Good encoder.</a:t>
                </a:r>
              </a:p>
              <a:p>
                <a:pPr>
                  <a:lnSpc>
                    <a:spcPct val="150000"/>
                  </a:lnSpc>
                </a:pPr>
                <a:endParaRPr lang="en-IN" sz="2400" dirty="0">
                  <a:latin typeface="Times New Roman" panose="02020603050405020304" pitchFamily="18" charset="0"/>
                  <a:cs typeface="Times New Roman" panose="02020603050405020304" pitchFamily="18" charset="0"/>
                </a:endParaRPr>
              </a:p>
              <a:p>
                <a:endParaRPr lang="en-IN" dirty="0"/>
              </a:p>
            </p:txBody>
          </p:sp>
        </mc:Choice>
        <mc:Fallback xmlns="">
          <p:sp>
            <p:nvSpPr>
              <p:cNvPr id="3" name="Content Placeholder 2">
                <a:extLst>
                  <a:ext uri="{FF2B5EF4-FFF2-40B4-BE49-F238E27FC236}">
                    <a16:creationId xmlns:a16="http://schemas.microsoft.com/office/drawing/2014/main" id="{9F3E1E71-B3A3-2285-AAD9-DF5C0D22D0E7}"/>
                  </a:ext>
                </a:extLst>
              </p:cNvPr>
              <p:cNvSpPr>
                <a:spLocks noGrp="1" noRot="1" noChangeAspect="1" noMove="1" noResize="1" noEditPoints="1" noAdjustHandles="1" noChangeArrowheads="1" noChangeShapeType="1" noTextEdit="1"/>
              </p:cNvSpPr>
              <p:nvPr>
                <p:ph idx="1"/>
              </p:nvPr>
            </p:nvSpPr>
            <p:spPr>
              <a:xfrm>
                <a:off x="274320" y="228600"/>
                <a:ext cx="11647170" cy="6469380"/>
              </a:xfrm>
              <a:blipFill>
                <a:blip r:embed="rId2"/>
                <a:stretch>
                  <a:fillRect l="-471" b="-4713"/>
                </a:stretch>
              </a:blipFill>
            </p:spPr>
            <p:txBody>
              <a:bodyPr/>
              <a:lstStyle/>
              <a:p>
                <a:r>
                  <a:rPr lang="en-IN">
                    <a:noFill/>
                  </a:rPr>
                  <a:t> </a:t>
                </a:r>
              </a:p>
            </p:txBody>
          </p:sp>
        </mc:Fallback>
      </mc:AlternateContent>
    </p:spTree>
    <p:extLst>
      <p:ext uri="{BB962C8B-B14F-4D97-AF65-F5344CB8AC3E}">
        <p14:creationId xmlns:p14="http://schemas.microsoft.com/office/powerpoint/2010/main" val="228197167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E9A53B4-F363-BDC8-158D-682F3BE79AEF}"/>
                  </a:ext>
                </a:extLst>
              </p:cNvPr>
              <p:cNvSpPr>
                <a:spLocks noGrp="1"/>
              </p:cNvSpPr>
              <p:nvPr>
                <p:ph idx="1"/>
              </p:nvPr>
            </p:nvSpPr>
            <p:spPr>
              <a:xfrm>
                <a:off x="240030" y="331470"/>
                <a:ext cx="11590020" cy="6389370"/>
              </a:xfrm>
            </p:spPr>
            <p:txBody>
              <a:bodyPr>
                <a:normAutofit fontScale="92500" lnSpcReduction="10000"/>
              </a:bodyPr>
              <a:lstStyle/>
              <a:p>
                <a:r>
                  <a:rPr lang="en-IN" sz="2600" b="1" dirty="0">
                    <a:latin typeface="Times New Roman" panose="02020603050405020304" pitchFamily="18" charset="0"/>
                    <a:cs typeface="Times New Roman" panose="02020603050405020304" pitchFamily="18" charset="0"/>
                  </a:rPr>
                  <a:t>Data Generation</a:t>
                </a:r>
              </a:p>
              <a:p>
                <a:r>
                  <a:rPr lang="en-IN" sz="2600" dirty="0">
                    <a:latin typeface="Times New Roman" panose="02020603050405020304" pitchFamily="18" charset="0"/>
                    <a:cs typeface="Times New Roman" panose="02020603050405020304" pitchFamily="18" charset="0"/>
                  </a:rPr>
                  <a:t>Suppose we randomly choose</a:t>
                </a:r>
              </a:p>
              <a:p>
                <a14:m>
                  <m:oMath xmlns:m="http://schemas.openxmlformats.org/officeDocument/2006/math">
                    <m:r>
                      <a:rPr lang="en-IN" sz="2600" i="1">
                        <a:latin typeface="Cambria Math" panose="02040503050406030204" pitchFamily="18" charset="0"/>
                      </a:rPr>
                      <m:t>𝑧</m:t>
                    </m:r>
                    <m:r>
                      <a:rPr lang="en-IN" sz="2600">
                        <a:latin typeface="Cambria Math" panose="02040503050406030204" pitchFamily="18" charset="0"/>
                      </a:rPr>
                      <m:t>=</m:t>
                    </m:r>
                    <m:d>
                      <m:dPr>
                        <m:begChr m:val="["/>
                        <m:endChr m:val="]"/>
                        <m:sepChr m:val=","/>
                        <m:ctrlPr>
                          <a:rPr lang="en-IN" sz="2600" i="1">
                            <a:latin typeface="Cambria Math" panose="02040503050406030204" pitchFamily="18" charset="0"/>
                          </a:rPr>
                        </m:ctrlPr>
                      </m:dPr>
                      <m:e>
                        <m:r>
                          <a:rPr lang="en-IN" sz="2600">
                            <a:latin typeface="Cambria Math" panose="02040503050406030204" pitchFamily="18" charset="0"/>
                          </a:rPr>
                          <m:t>0.6</m:t>
                        </m:r>
                      </m:e>
                      <m:e>
                        <m:r>
                          <a:rPr lang="en-IN" sz="2600">
                            <a:latin typeface="Cambria Math" panose="02040503050406030204" pitchFamily="18" charset="0"/>
                          </a:rPr>
                          <m:t>0.2</m:t>
                        </m:r>
                      </m:e>
                      <m:e>
                        <m:r>
                          <a:rPr lang="en-IN" sz="2600">
                            <a:latin typeface="Cambria Math" panose="02040503050406030204" pitchFamily="18" charset="0"/>
                          </a:rPr>
                          <m:t>0.9</m:t>
                        </m:r>
                      </m:e>
                    </m:d>
                  </m:oMath>
                </a14:m>
                <a:endParaRPr lang="en-IN" sz="2600" dirty="0">
                  <a:latin typeface="Times New Roman" panose="02020603050405020304" pitchFamily="18" charset="0"/>
                  <a:cs typeface="Times New Roman" panose="02020603050405020304" pitchFamily="18" charset="0"/>
                </a:endParaRPr>
              </a:p>
              <a:p>
                <a:r>
                  <a:rPr lang="en-IN" sz="2600" dirty="0">
                    <a:latin typeface="Times New Roman" panose="02020603050405020304" pitchFamily="18" charset="0"/>
                    <a:cs typeface="Times New Roman" panose="02020603050405020304" pitchFamily="18" charset="0"/>
                  </a:rPr>
                  <a:t>Generator</a:t>
                </a:r>
              </a:p>
              <a:p>
                <a:r>
                  <a:rPr lang="en-IN" sz="2600" dirty="0">
                    <a:latin typeface="Times New Roman" panose="02020603050405020304" pitchFamily="18" charset="0"/>
                    <a:cs typeface="Times New Roman" panose="02020603050405020304" pitchFamily="18" charset="0"/>
                  </a:rPr>
                  <a:t>creates</a:t>
                </a:r>
              </a:p>
              <a:p>
                <a:r>
                  <a:rPr lang="en-IN" sz="2600" dirty="0">
                    <a:latin typeface="Times New Roman" panose="02020603050405020304" pitchFamily="18" charset="0"/>
                    <a:cs typeface="Times New Roman" panose="02020603050405020304" pitchFamily="18" charset="0"/>
                  </a:rPr>
                  <a:t>Young Girl</a:t>
                </a:r>
                <a:br>
                  <a:rPr lang="en-IN" sz="2600" dirty="0">
                    <a:latin typeface="Times New Roman" panose="02020603050405020304" pitchFamily="18" charset="0"/>
                    <a:cs typeface="Times New Roman" panose="02020603050405020304" pitchFamily="18" charset="0"/>
                  </a:rPr>
                </a:br>
                <a:r>
                  <a:rPr lang="en-IN" sz="2600" dirty="0">
                    <a:latin typeface="Times New Roman" panose="02020603050405020304" pitchFamily="18" charset="0"/>
                    <a:cs typeface="Times New Roman" panose="02020603050405020304" pitchFamily="18" charset="0"/>
                  </a:rPr>
                  <a:t>Smiling</a:t>
                </a:r>
                <a:br>
                  <a:rPr lang="en-IN" sz="2600" dirty="0">
                    <a:latin typeface="Times New Roman" panose="02020603050405020304" pitchFamily="18" charset="0"/>
                    <a:cs typeface="Times New Roman" panose="02020603050405020304" pitchFamily="18" charset="0"/>
                  </a:rPr>
                </a:br>
                <a:r>
                  <a:rPr lang="en-IN" sz="2600" dirty="0">
                    <a:latin typeface="Times New Roman" panose="02020603050405020304" pitchFamily="18" charset="0"/>
                    <a:cs typeface="Times New Roman" panose="02020603050405020304" pitchFamily="18" charset="0"/>
                  </a:rPr>
                  <a:t>Long Hair</a:t>
                </a:r>
              </a:p>
              <a:p>
                <a:r>
                  <a:rPr lang="en-IN" sz="2600" dirty="0">
                    <a:latin typeface="Times New Roman" panose="02020603050405020304" pitchFamily="18" charset="0"/>
                    <a:cs typeface="Times New Roman" panose="02020603050405020304" pitchFamily="18" charset="0"/>
                  </a:rPr>
                  <a:t>Another vector</a:t>
                </a:r>
              </a:p>
              <a:p>
                <a:r>
                  <a:rPr lang="en-IN" sz="2600" dirty="0">
                    <a:latin typeface="Times New Roman" panose="02020603050405020304" pitchFamily="18" charset="0"/>
                    <a:cs typeface="Times New Roman" panose="02020603050405020304" pitchFamily="18" charset="0"/>
                  </a:rPr>
                  <a:t>[0.2,0.8,0.1]</a:t>
                </a:r>
              </a:p>
              <a:p>
                <a:r>
                  <a:rPr lang="en-IN" sz="2600" dirty="0">
                    <a:latin typeface="Times New Roman" panose="02020603050405020304" pitchFamily="18" charset="0"/>
                    <a:cs typeface="Times New Roman" panose="02020603050405020304" pitchFamily="18" charset="0"/>
                  </a:rPr>
                  <a:t>produces</a:t>
                </a:r>
              </a:p>
              <a:p>
                <a:r>
                  <a:rPr lang="en-IN" sz="2600" dirty="0">
                    <a:latin typeface="Times New Roman" panose="02020603050405020304" pitchFamily="18" charset="0"/>
                    <a:cs typeface="Times New Roman" panose="02020603050405020304" pitchFamily="18" charset="0"/>
                  </a:rPr>
                  <a:t>Old Man</a:t>
                </a:r>
                <a:br>
                  <a:rPr lang="en-IN" sz="2600" dirty="0">
                    <a:latin typeface="Times New Roman" panose="02020603050405020304" pitchFamily="18" charset="0"/>
                    <a:cs typeface="Times New Roman" panose="02020603050405020304" pitchFamily="18" charset="0"/>
                  </a:rPr>
                </a:br>
                <a:r>
                  <a:rPr lang="en-IN" sz="2600" dirty="0">
                    <a:latin typeface="Times New Roman" panose="02020603050405020304" pitchFamily="18" charset="0"/>
                    <a:cs typeface="Times New Roman" panose="02020603050405020304" pitchFamily="18" charset="0"/>
                  </a:rPr>
                  <a:t>Beard</a:t>
                </a:r>
                <a:br>
                  <a:rPr lang="en-IN" sz="2600" dirty="0">
                    <a:latin typeface="Times New Roman" panose="02020603050405020304" pitchFamily="18" charset="0"/>
                    <a:cs typeface="Times New Roman" panose="02020603050405020304" pitchFamily="18" charset="0"/>
                  </a:rPr>
                </a:br>
                <a:r>
                  <a:rPr lang="en-IN" sz="2600" dirty="0">
                    <a:latin typeface="Times New Roman" panose="02020603050405020304" pitchFamily="18" charset="0"/>
                    <a:cs typeface="Times New Roman" panose="02020603050405020304" pitchFamily="18" charset="0"/>
                  </a:rPr>
                  <a:t>Short Hair</a:t>
                </a:r>
              </a:p>
              <a:p>
                <a:r>
                  <a:rPr lang="en-IN" sz="2600" dirty="0">
                    <a:latin typeface="Times New Roman" panose="02020603050405020304" pitchFamily="18" charset="0"/>
                    <a:cs typeface="Times New Roman" panose="02020603050405020304" pitchFamily="18" charset="0"/>
                  </a:rPr>
                  <a:t>Different vectors</a:t>
                </a:r>
              </a:p>
              <a:p>
                <a:r>
                  <a:rPr lang="en-IN" sz="2600" dirty="0">
                    <a:latin typeface="Times New Roman" panose="02020603050405020304" pitchFamily="18" charset="0"/>
                    <a:cs typeface="Times New Roman" panose="02020603050405020304" pitchFamily="18" charset="0"/>
                  </a:rPr>
                  <a:t>produce different images.</a:t>
                </a:r>
              </a:p>
              <a:p>
                <a:endParaRPr lang="en-IN" dirty="0"/>
              </a:p>
            </p:txBody>
          </p:sp>
        </mc:Choice>
        <mc:Fallback xmlns="">
          <p:sp>
            <p:nvSpPr>
              <p:cNvPr id="3" name="Content Placeholder 2">
                <a:extLst>
                  <a:ext uri="{FF2B5EF4-FFF2-40B4-BE49-F238E27FC236}">
                    <a16:creationId xmlns:a16="http://schemas.microsoft.com/office/drawing/2014/main" id="{6E9A53B4-F363-BDC8-158D-682F3BE79AEF}"/>
                  </a:ext>
                </a:extLst>
              </p:cNvPr>
              <p:cNvSpPr>
                <a:spLocks noGrp="1" noRot="1" noChangeAspect="1" noMove="1" noResize="1" noEditPoints="1" noAdjustHandles="1" noChangeArrowheads="1" noChangeShapeType="1" noTextEdit="1"/>
              </p:cNvSpPr>
              <p:nvPr>
                <p:ph idx="1"/>
              </p:nvPr>
            </p:nvSpPr>
            <p:spPr>
              <a:xfrm>
                <a:off x="240030" y="331470"/>
                <a:ext cx="11590020" cy="6389370"/>
              </a:xfrm>
              <a:blipFill>
                <a:blip r:embed="rId2"/>
                <a:stretch>
                  <a:fillRect l="-683" t="-1907"/>
                </a:stretch>
              </a:blipFill>
            </p:spPr>
            <p:txBody>
              <a:bodyPr/>
              <a:lstStyle/>
              <a:p>
                <a:r>
                  <a:rPr lang="en-IN">
                    <a:noFill/>
                  </a:rPr>
                  <a:t> </a:t>
                </a:r>
              </a:p>
            </p:txBody>
          </p:sp>
        </mc:Fallback>
      </mc:AlternateContent>
    </p:spTree>
    <p:extLst>
      <p:ext uri="{BB962C8B-B14F-4D97-AF65-F5344CB8AC3E}">
        <p14:creationId xmlns:p14="http://schemas.microsoft.com/office/powerpoint/2010/main" val="166677797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412B215-2CD2-2E05-807B-3D52390BC4CB}"/>
                  </a:ext>
                </a:extLst>
              </p:cNvPr>
              <p:cNvSpPr>
                <a:spLocks noGrp="1"/>
              </p:cNvSpPr>
              <p:nvPr>
                <p:ph idx="1"/>
              </p:nvPr>
            </p:nvSpPr>
            <p:spPr>
              <a:xfrm>
                <a:off x="262890" y="285750"/>
                <a:ext cx="11658600" cy="6572250"/>
              </a:xfrm>
            </p:spPr>
            <p:txBody>
              <a:bodyPr>
                <a:normAutofit/>
              </a:bodyPr>
              <a:lstStyle/>
              <a:p>
                <a:r>
                  <a:rPr lang="en-IN" b="1" dirty="0"/>
                  <a:t>Numerical Example (Detailed)</a:t>
                </a:r>
              </a:p>
              <a:p>
                <a:r>
                  <a:rPr lang="en-IN" dirty="0"/>
                  <a:t>Suppose</a:t>
                </a:r>
              </a:p>
              <a:p>
                <a:r>
                  <a:rPr lang="en-IN" dirty="0"/>
                  <a:t>Generator equation</a:t>
                </a:r>
              </a:p>
              <a:p>
                <a14:m>
                  <m:oMath xmlns:m="http://schemas.openxmlformats.org/officeDocument/2006/math">
                    <m:sSub>
                      <m:sSubPr>
                        <m:ctrlPr>
                          <a:rPr lang="en-IN" i="1">
                            <a:latin typeface="Cambria Math" panose="02040503050406030204" pitchFamily="18" charset="0"/>
                          </a:rPr>
                        </m:ctrlPr>
                      </m:sSubPr>
                      <m:e>
                        <m:r>
                          <a:rPr lang="en-IN" i="1">
                            <a:latin typeface="Cambria Math" panose="02040503050406030204" pitchFamily="18" charset="0"/>
                          </a:rPr>
                          <m:t>𝑥</m:t>
                        </m:r>
                      </m:e>
                      <m:sub>
                        <m:r>
                          <a:rPr lang="en-IN">
                            <a:latin typeface="Cambria Math" panose="02040503050406030204" pitchFamily="18" charset="0"/>
                          </a:rPr>
                          <m:t>1</m:t>
                        </m:r>
                      </m:sub>
                    </m:sSub>
                    <m:r>
                      <a:rPr lang="en-IN">
                        <a:latin typeface="Cambria Math" panose="02040503050406030204" pitchFamily="18" charset="0"/>
                      </a:rPr>
                      <m:t>=3</m:t>
                    </m:r>
                    <m:sSub>
                      <m:sSubPr>
                        <m:ctrlPr>
                          <a:rPr lang="en-IN" i="1">
                            <a:latin typeface="Cambria Math" panose="02040503050406030204" pitchFamily="18" charset="0"/>
                          </a:rPr>
                        </m:ctrlPr>
                      </m:sSubPr>
                      <m:e>
                        <m:r>
                          <a:rPr lang="en-IN" i="1">
                            <a:latin typeface="Cambria Math" panose="02040503050406030204" pitchFamily="18" charset="0"/>
                          </a:rPr>
                          <m:t>𝑧</m:t>
                        </m:r>
                      </m:e>
                      <m:sub>
                        <m:r>
                          <a:rPr lang="en-IN">
                            <a:latin typeface="Cambria Math" panose="02040503050406030204" pitchFamily="18" charset="0"/>
                          </a:rPr>
                          <m:t>1</m:t>
                        </m:r>
                      </m:sub>
                    </m:sSub>
                    <m:r>
                      <a:rPr lang="en-IN">
                        <a:latin typeface="Cambria Math" panose="02040503050406030204" pitchFamily="18" charset="0"/>
                      </a:rPr>
                      <m:t>+2</m:t>
                    </m:r>
                    <m:sSub>
                      <m:sSubPr>
                        <m:ctrlPr>
                          <a:rPr lang="en-IN" i="1">
                            <a:latin typeface="Cambria Math" panose="02040503050406030204" pitchFamily="18" charset="0"/>
                          </a:rPr>
                        </m:ctrlPr>
                      </m:sSubPr>
                      <m:e>
                        <m:r>
                          <a:rPr lang="en-IN" i="1">
                            <a:latin typeface="Cambria Math" panose="02040503050406030204" pitchFamily="18" charset="0"/>
                          </a:rPr>
                          <m:t>𝑧</m:t>
                        </m:r>
                      </m:e>
                      <m:sub>
                        <m:r>
                          <a:rPr lang="en-IN">
                            <a:latin typeface="Cambria Math" panose="02040503050406030204" pitchFamily="18" charset="0"/>
                          </a:rPr>
                          <m:t>2</m:t>
                        </m:r>
                      </m:sub>
                    </m:sSub>
                  </m:oMath>
                </a14:m>
                <a:endParaRPr lang="en-IN" dirty="0"/>
              </a:p>
              <a:p>
                <a14:m>
                  <m:oMath xmlns:m="http://schemas.openxmlformats.org/officeDocument/2006/math">
                    <m:sSub>
                      <m:sSubPr>
                        <m:ctrlPr>
                          <a:rPr lang="en-IN" i="1">
                            <a:latin typeface="Cambria Math" panose="02040503050406030204" pitchFamily="18" charset="0"/>
                          </a:rPr>
                        </m:ctrlPr>
                      </m:sSubPr>
                      <m:e>
                        <m:r>
                          <a:rPr lang="en-IN" i="1">
                            <a:latin typeface="Cambria Math" panose="02040503050406030204" pitchFamily="18" charset="0"/>
                          </a:rPr>
                          <m:t>𝑥</m:t>
                        </m:r>
                      </m:e>
                      <m:sub>
                        <m:r>
                          <a:rPr lang="en-IN">
                            <a:latin typeface="Cambria Math" panose="02040503050406030204" pitchFamily="18" charset="0"/>
                          </a:rPr>
                          <m:t>2</m:t>
                        </m:r>
                      </m:sub>
                    </m:sSub>
                    <m:r>
                      <a:rPr lang="en-IN">
                        <a:latin typeface="Cambria Math" panose="02040503050406030204" pitchFamily="18" charset="0"/>
                      </a:rPr>
                      <m:t>=5</m:t>
                    </m:r>
                    <m:sSub>
                      <m:sSubPr>
                        <m:ctrlPr>
                          <a:rPr lang="en-IN" i="1">
                            <a:latin typeface="Cambria Math" panose="02040503050406030204" pitchFamily="18" charset="0"/>
                          </a:rPr>
                        </m:ctrlPr>
                      </m:sSubPr>
                      <m:e>
                        <m:r>
                          <a:rPr lang="en-IN" i="1">
                            <a:latin typeface="Cambria Math" panose="02040503050406030204" pitchFamily="18" charset="0"/>
                          </a:rPr>
                          <m:t>𝑧</m:t>
                        </m:r>
                      </m:e>
                      <m:sub>
                        <m:r>
                          <a:rPr lang="en-IN">
                            <a:latin typeface="Cambria Math" panose="02040503050406030204" pitchFamily="18" charset="0"/>
                          </a:rPr>
                          <m:t>1</m:t>
                        </m:r>
                      </m:sub>
                    </m:sSub>
                    <m:r>
                      <a:rPr lang="en-IN">
                        <a:latin typeface="Cambria Math" panose="02040503050406030204" pitchFamily="18" charset="0"/>
                      </a:rPr>
                      <m:t>−</m:t>
                    </m:r>
                    <m:sSub>
                      <m:sSubPr>
                        <m:ctrlPr>
                          <a:rPr lang="en-IN" i="1">
                            <a:latin typeface="Cambria Math" panose="02040503050406030204" pitchFamily="18" charset="0"/>
                          </a:rPr>
                        </m:ctrlPr>
                      </m:sSubPr>
                      <m:e>
                        <m:r>
                          <a:rPr lang="en-IN" i="1">
                            <a:latin typeface="Cambria Math" panose="02040503050406030204" pitchFamily="18" charset="0"/>
                          </a:rPr>
                          <m:t>𝑧</m:t>
                        </m:r>
                      </m:e>
                      <m:sub>
                        <m:r>
                          <a:rPr lang="en-IN">
                            <a:latin typeface="Cambria Math" panose="02040503050406030204" pitchFamily="18" charset="0"/>
                          </a:rPr>
                          <m:t>2</m:t>
                        </m:r>
                      </m:sub>
                    </m:sSub>
                  </m:oMath>
                </a14:m>
                <a:endParaRPr lang="en-IN" dirty="0"/>
              </a:p>
              <a:p>
                <a:r>
                  <a:rPr lang="en-IN" dirty="0"/>
                  <a:t>Given</a:t>
                </a:r>
              </a:p>
              <a:p>
                <a14:m>
                  <m:oMath xmlns:m="http://schemas.openxmlformats.org/officeDocument/2006/math">
                    <m:r>
                      <a:rPr lang="en-IN" i="1">
                        <a:latin typeface="Cambria Math" panose="02040503050406030204" pitchFamily="18" charset="0"/>
                      </a:rPr>
                      <m:t>𝑧</m:t>
                    </m:r>
                    <m:r>
                      <a:rPr lang="en-IN">
                        <a:latin typeface="Cambria Math" panose="02040503050406030204" pitchFamily="18" charset="0"/>
                      </a:rPr>
                      <m:t>=</m:t>
                    </m:r>
                    <m:d>
                      <m:dPr>
                        <m:begChr m:val="["/>
                        <m:endChr m:val="]"/>
                        <m:sepChr m:val=","/>
                        <m:ctrlPr>
                          <a:rPr lang="en-IN" i="1">
                            <a:latin typeface="Cambria Math" panose="02040503050406030204" pitchFamily="18" charset="0"/>
                          </a:rPr>
                        </m:ctrlPr>
                      </m:dPr>
                      <m:e>
                        <m:r>
                          <a:rPr lang="en-IN">
                            <a:latin typeface="Cambria Math" panose="02040503050406030204" pitchFamily="18" charset="0"/>
                          </a:rPr>
                          <m:t>2</m:t>
                        </m:r>
                      </m:e>
                      <m:e>
                        <m:r>
                          <a:rPr lang="en-IN">
                            <a:latin typeface="Cambria Math" panose="02040503050406030204" pitchFamily="18" charset="0"/>
                          </a:rPr>
                          <m:t>4</m:t>
                        </m:r>
                      </m:e>
                    </m:d>
                  </m:oMath>
                </a14:m>
                <a:endParaRPr lang="en-IN" dirty="0"/>
              </a:p>
              <a:p>
                <a:r>
                  <a:rPr lang="en-IN" dirty="0"/>
                  <a:t>Find generated output.</a:t>
                </a:r>
              </a:p>
              <a:p>
                <a:r>
                  <a:rPr lang="en-IN" dirty="0"/>
                  <a:t>Solution</a:t>
                </a:r>
              </a:p>
              <a:p>
                <a:r>
                  <a:rPr lang="en-IN" dirty="0"/>
                  <a:t>Step 1</a:t>
                </a:r>
              </a:p>
              <a:p>
                <a:r>
                  <a:rPr lang="en-IN" dirty="0"/>
                  <a:t>Calculate</a:t>
                </a:r>
              </a:p>
              <a:p>
                <a14:m>
                  <m:oMath xmlns:m="http://schemas.openxmlformats.org/officeDocument/2006/math">
                    <m:sSub>
                      <m:sSubPr>
                        <m:ctrlPr>
                          <a:rPr lang="en-IN" i="1">
                            <a:latin typeface="Cambria Math" panose="02040503050406030204" pitchFamily="18" charset="0"/>
                          </a:rPr>
                        </m:ctrlPr>
                      </m:sSubPr>
                      <m:e>
                        <m:r>
                          <a:rPr lang="en-IN" i="1">
                            <a:latin typeface="Cambria Math" panose="02040503050406030204" pitchFamily="18" charset="0"/>
                          </a:rPr>
                          <m:t>𝑥</m:t>
                        </m:r>
                      </m:e>
                      <m:sub>
                        <m:r>
                          <a:rPr lang="en-IN">
                            <a:latin typeface="Cambria Math" panose="02040503050406030204" pitchFamily="18" charset="0"/>
                          </a:rPr>
                          <m:t>1</m:t>
                        </m:r>
                      </m:sub>
                    </m:sSub>
                    <m:r>
                      <a:rPr lang="en-US" b="0" i="0" smtClean="0">
                        <a:latin typeface="Cambria Math" panose="02040503050406030204" pitchFamily="18" charset="0"/>
                      </a:rPr>
                      <m:t>=</m:t>
                    </m:r>
                    <m:r>
                      <a:rPr lang="en-IN">
                        <a:latin typeface="Cambria Math" panose="02040503050406030204" pitchFamily="18" charset="0"/>
                      </a:rPr>
                      <m:t>3</m:t>
                    </m:r>
                    <m:d>
                      <m:dPr>
                        <m:ctrlPr>
                          <a:rPr lang="en-IN" i="1">
                            <a:latin typeface="Cambria Math" panose="02040503050406030204" pitchFamily="18" charset="0"/>
                          </a:rPr>
                        </m:ctrlPr>
                      </m:dPr>
                      <m:e>
                        <m:r>
                          <a:rPr lang="en-IN">
                            <a:latin typeface="Cambria Math" panose="02040503050406030204" pitchFamily="18" charset="0"/>
                          </a:rPr>
                          <m:t>2</m:t>
                        </m:r>
                      </m:e>
                    </m:d>
                    <m:r>
                      <a:rPr lang="en-IN">
                        <a:latin typeface="Cambria Math" panose="02040503050406030204" pitchFamily="18" charset="0"/>
                      </a:rPr>
                      <m:t>+2</m:t>
                    </m:r>
                    <m:d>
                      <m:dPr>
                        <m:ctrlPr>
                          <a:rPr lang="en-IN" i="1">
                            <a:latin typeface="Cambria Math" panose="02040503050406030204" pitchFamily="18" charset="0"/>
                          </a:rPr>
                        </m:ctrlPr>
                      </m:dPr>
                      <m:e>
                        <m:r>
                          <a:rPr lang="en-IN">
                            <a:latin typeface="Cambria Math" panose="02040503050406030204" pitchFamily="18" charset="0"/>
                          </a:rPr>
                          <m:t>4</m:t>
                        </m:r>
                      </m:e>
                    </m:d>
                  </m:oMath>
                </a14:m>
                <a:r>
                  <a:rPr lang="en-IN" dirty="0"/>
                  <a:t> </a:t>
                </a:r>
                <a14:m>
                  <m:oMath xmlns:m="http://schemas.openxmlformats.org/officeDocument/2006/math">
                    <m:r>
                      <a:rPr lang="en-US" b="0" i="0" smtClean="0">
                        <a:latin typeface="Cambria Math" panose="02040503050406030204" pitchFamily="18" charset="0"/>
                      </a:rPr>
                      <m:t>=</m:t>
                    </m:r>
                    <m:r>
                      <a:rPr lang="en-IN">
                        <a:latin typeface="Cambria Math" panose="02040503050406030204" pitchFamily="18" charset="0"/>
                      </a:rPr>
                      <m:t>6+8=14</m:t>
                    </m:r>
                  </m:oMath>
                </a14:m>
                <a:endParaRPr lang="en-IN" dirty="0"/>
              </a:p>
              <a:p>
                <a:endParaRPr lang="en-IN" dirty="0"/>
              </a:p>
              <a:p>
                <a:endParaRPr lang="en-IN" dirty="0"/>
              </a:p>
            </p:txBody>
          </p:sp>
        </mc:Choice>
        <mc:Fallback xmlns="">
          <p:sp>
            <p:nvSpPr>
              <p:cNvPr id="3" name="Content Placeholder 2">
                <a:extLst>
                  <a:ext uri="{FF2B5EF4-FFF2-40B4-BE49-F238E27FC236}">
                    <a16:creationId xmlns:a16="http://schemas.microsoft.com/office/drawing/2014/main" id="{E412B215-2CD2-2E05-807B-3D52390BC4CB}"/>
                  </a:ext>
                </a:extLst>
              </p:cNvPr>
              <p:cNvSpPr>
                <a:spLocks noGrp="1" noRot="1" noChangeAspect="1" noMove="1" noResize="1" noEditPoints="1" noAdjustHandles="1" noChangeArrowheads="1" noChangeShapeType="1" noTextEdit="1"/>
              </p:cNvSpPr>
              <p:nvPr>
                <p:ph idx="1"/>
              </p:nvPr>
            </p:nvSpPr>
            <p:spPr>
              <a:xfrm>
                <a:off x="262890" y="285750"/>
                <a:ext cx="11658600" cy="6572250"/>
              </a:xfrm>
              <a:blipFill>
                <a:blip r:embed="rId2"/>
                <a:stretch>
                  <a:fillRect l="-941" t="-1670"/>
                </a:stretch>
              </a:blipFill>
            </p:spPr>
            <p:txBody>
              <a:bodyPr/>
              <a:lstStyle/>
              <a:p>
                <a:r>
                  <a:rPr lang="en-IN">
                    <a:noFill/>
                  </a:rPr>
                  <a:t> </a:t>
                </a:r>
              </a:p>
            </p:txBody>
          </p:sp>
        </mc:Fallback>
      </mc:AlternateContent>
    </p:spTree>
    <p:extLst>
      <p:ext uri="{BB962C8B-B14F-4D97-AF65-F5344CB8AC3E}">
        <p14:creationId xmlns:p14="http://schemas.microsoft.com/office/powerpoint/2010/main" val="145794127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0460E-C2F9-D414-0A56-AEF75161766A}"/>
              </a:ext>
            </a:extLst>
          </p:cNvPr>
          <p:cNvSpPr>
            <a:spLocks noGrp="1"/>
          </p:cNvSpPr>
          <p:nvPr>
            <p:ph type="title"/>
          </p:nvPr>
        </p:nvSpPr>
        <p:spPr>
          <a:xfrm>
            <a:off x="125730" y="262255"/>
            <a:ext cx="11807190" cy="892175"/>
          </a:xfrm>
        </p:spPr>
        <p:txBody>
          <a:bodyPr>
            <a:normAutofit fontScale="90000"/>
          </a:bodyPr>
          <a:lstStyle/>
          <a:p>
            <a:r>
              <a:rPr lang="en-IN" dirty="0">
                <a:solidFill>
                  <a:srgbClr val="FF0000"/>
                </a:solidFill>
              </a:rPr>
              <a:t>Architecture of Generative Adversarial Networks (GANs)</a:t>
            </a:r>
          </a:p>
        </p:txBody>
      </p:sp>
      <p:sp>
        <p:nvSpPr>
          <p:cNvPr id="3" name="Content Placeholder 2">
            <a:extLst>
              <a:ext uri="{FF2B5EF4-FFF2-40B4-BE49-F238E27FC236}">
                <a16:creationId xmlns:a16="http://schemas.microsoft.com/office/drawing/2014/main" id="{44131B77-F5CF-16AC-EA37-F57F74E4F31E}"/>
              </a:ext>
            </a:extLst>
          </p:cNvPr>
          <p:cNvSpPr>
            <a:spLocks noGrp="1"/>
          </p:cNvSpPr>
          <p:nvPr>
            <p:ph idx="1"/>
          </p:nvPr>
        </p:nvSpPr>
        <p:spPr>
          <a:xfrm>
            <a:off x="259080" y="1154430"/>
            <a:ext cx="11807190" cy="5623560"/>
          </a:xfrm>
        </p:spPr>
        <p:txBody>
          <a:bodyPr>
            <a:normAutofit lnSpcReduction="10000"/>
          </a:bodyPr>
          <a:lstStyle/>
          <a:p>
            <a:r>
              <a:rPr lang="en-IN" dirty="0">
                <a:solidFill>
                  <a:srgbClr val="FF0000"/>
                </a:solidFill>
              </a:rPr>
              <a:t>Introduction to GANs:</a:t>
            </a:r>
          </a:p>
          <a:p>
            <a:pPr>
              <a:lnSpc>
                <a:spcPct val="150000"/>
              </a:lnSpc>
            </a:pPr>
            <a:r>
              <a:rPr lang="en-IN" dirty="0"/>
              <a:t> </a:t>
            </a:r>
            <a:r>
              <a:rPr lang="en-IN" sz="2600" b="1" dirty="0">
                <a:latin typeface="Times New Roman" panose="02020603050405020304" pitchFamily="18" charset="0"/>
                <a:cs typeface="Times New Roman" panose="02020603050405020304" pitchFamily="18" charset="0"/>
              </a:rPr>
              <a:t>Generative Adversarial Networks (GANs)</a:t>
            </a:r>
            <a:r>
              <a:rPr lang="en-IN" sz="2600" dirty="0">
                <a:latin typeface="Times New Roman" panose="02020603050405020304" pitchFamily="18" charset="0"/>
                <a:cs typeface="Times New Roman" panose="02020603050405020304" pitchFamily="18" charset="0"/>
              </a:rPr>
              <a:t> are one of the most influential deep learning architectures for generating realistic synthetic data. They were introduced by </a:t>
            </a:r>
            <a:r>
              <a:rPr lang="en-IN" sz="2600" b="1" dirty="0">
                <a:latin typeface="Times New Roman" panose="02020603050405020304" pitchFamily="18" charset="0"/>
                <a:cs typeface="Times New Roman" panose="02020603050405020304" pitchFamily="18" charset="0"/>
              </a:rPr>
              <a:t>Ian Goodfellow</a:t>
            </a:r>
            <a:r>
              <a:rPr lang="en-IN" sz="2600" dirty="0">
                <a:latin typeface="Times New Roman" panose="02020603050405020304" pitchFamily="18" charset="0"/>
                <a:cs typeface="Times New Roman" panose="02020603050405020304" pitchFamily="18" charset="0"/>
              </a:rPr>
              <a:t> and his colleagues in </a:t>
            </a:r>
            <a:r>
              <a:rPr lang="en-IN" sz="2600" b="1" dirty="0">
                <a:latin typeface="Times New Roman" panose="02020603050405020304" pitchFamily="18" charset="0"/>
                <a:cs typeface="Times New Roman" panose="02020603050405020304" pitchFamily="18" charset="0"/>
              </a:rPr>
              <a:t>2014</a:t>
            </a:r>
            <a:r>
              <a:rPr lang="en-IN" sz="2600" dirty="0">
                <a:latin typeface="Times New Roman" panose="02020603050405020304" pitchFamily="18" charset="0"/>
                <a:cs typeface="Times New Roman" panose="02020603050405020304" pitchFamily="18" charset="0"/>
              </a:rPr>
              <a:t>.</a:t>
            </a:r>
          </a:p>
          <a:p>
            <a:pPr>
              <a:lnSpc>
                <a:spcPct val="150000"/>
              </a:lnSpc>
            </a:pPr>
            <a:r>
              <a:rPr lang="en-IN" sz="2600" dirty="0">
                <a:latin typeface="Times New Roman" panose="02020603050405020304" pitchFamily="18" charset="0"/>
                <a:cs typeface="Times New Roman" panose="02020603050405020304" pitchFamily="18" charset="0"/>
              </a:rPr>
              <a:t>GANs consist of </a:t>
            </a:r>
            <a:r>
              <a:rPr lang="en-IN" sz="2600" b="1" dirty="0">
                <a:latin typeface="Times New Roman" panose="02020603050405020304" pitchFamily="18" charset="0"/>
                <a:cs typeface="Times New Roman" panose="02020603050405020304" pitchFamily="18" charset="0"/>
              </a:rPr>
              <a:t>two neural networks</a:t>
            </a:r>
            <a:r>
              <a:rPr lang="en-IN" sz="2600" dirty="0">
                <a:latin typeface="Times New Roman" panose="02020603050405020304" pitchFamily="18" charset="0"/>
                <a:cs typeface="Times New Roman" panose="02020603050405020304" pitchFamily="18" charset="0"/>
              </a:rPr>
              <a:t> that compete with each other in a game-like setting:</a:t>
            </a:r>
          </a:p>
          <a:p>
            <a:pPr>
              <a:lnSpc>
                <a:spcPct val="150000"/>
              </a:lnSpc>
            </a:pPr>
            <a:r>
              <a:rPr lang="en-IN" sz="2600" b="1" dirty="0">
                <a:latin typeface="Times New Roman" panose="02020603050405020304" pitchFamily="18" charset="0"/>
                <a:cs typeface="Times New Roman" panose="02020603050405020304" pitchFamily="18" charset="0"/>
              </a:rPr>
              <a:t>Generator (G)</a:t>
            </a:r>
            <a:r>
              <a:rPr lang="en-IN" sz="2600" dirty="0">
                <a:latin typeface="Times New Roman" panose="02020603050405020304" pitchFamily="18" charset="0"/>
                <a:cs typeface="Times New Roman" panose="02020603050405020304" pitchFamily="18" charset="0"/>
              </a:rPr>
              <a:t> – Creates fake (synthetic) data. </a:t>
            </a:r>
          </a:p>
          <a:p>
            <a:pPr>
              <a:lnSpc>
                <a:spcPct val="150000"/>
              </a:lnSpc>
            </a:pPr>
            <a:r>
              <a:rPr lang="en-IN" sz="2600" b="1" dirty="0">
                <a:latin typeface="Times New Roman" panose="02020603050405020304" pitchFamily="18" charset="0"/>
                <a:cs typeface="Times New Roman" panose="02020603050405020304" pitchFamily="18" charset="0"/>
              </a:rPr>
              <a:t>Discriminator (D)</a:t>
            </a:r>
            <a:r>
              <a:rPr lang="en-IN" sz="2600" dirty="0">
                <a:latin typeface="Times New Roman" panose="02020603050405020304" pitchFamily="18" charset="0"/>
                <a:cs typeface="Times New Roman" panose="02020603050405020304" pitchFamily="18" charset="0"/>
              </a:rPr>
              <a:t> – Distinguishes between real and fake data. </a:t>
            </a:r>
          </a:p>
          <a:p>
            <a:pPr>
              <a:lnSpc>
                <a:spcPct val="150000"/>
              </a:lnSpc>
            </a:pPr>
            <a:r>
              <a:rPr lang="en-IN" sz="2600" dirty="0">
                <a:latin typeface="Times New Roman" panose="02020603050405020304" pitchFamily="18" charset="0"/>
                <a:cs typeface="Times New Roman" panose="02020603050405020304" pitchFamily="18" charset="0"/>
              </a:rPr>
              <a:t>Through this competition, the Generator learns to create increasingly realistic data.</a:t>
            </a:r>
          </a:p>
          <a:p>
            <a:pPr>
              <a:lnSpc>
                <a:spcPct val="150000"/>
              </a:lnSpc>
            </a:pPr>
            <a:endParaRPr lang="en-IN" dirty="0"/>
          </a:p>
          <a:p>
            <a:endParaRPr lang="en-IN" dirty="0"/>
          </a:p>
          <a:p>
            <a:endParaRPr lang="en-IN" dirty="0"/>
          </a:p>
        </p:txBody>
      </p:sp>
    </p:spTree>
    <p:extLst>
      <p:ext uri="{BB962C8B-B14F-4D97-AF65-F5344CB8AC3E}">
        <p14:creationId xmlns:p14="http://schemas.microsoft.com/office/powerpoint/2010/main" val="127834844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AB62FE-4710-95FA-E06F-775832B2AFDD}"/>
              </a:ext>
            </a:extLst>
          </p:cNvPr>
          <p:cNvSpPr>
            <a:spLocks noGrp="1"/>
          </p:cNvSpPr>
          <p:nvPr>
            <p:ph type="title"/>
          </p:nvPr>
        </p:nvSpPr>
        <p:spPr>
          <a:xfrm>
            <a:off x="228600" y="1"/>
            <a:ext cx="11125200" cy="560069"/>
          </a:xfrm>
        </p:spPr>
        <p:txBody>
          <a:bodyPr>
            <a:normAutofit fontScale="90000"/>
          </a:bodyPr>
          <a:lstStyle/>
          <a:p>
            <a:r>
              <a:rPr lang="en-IN" dirty="0">
                <a:solidFill>
                  <a:srgbClr val="FF0000"/>
                </a:solidFill>
              </a:rPr>
              <a:t>Definition</a:t>
            </a:r>
          </a:p>
        </p:txBody>
      </p:sp>
      <p:sp>
        <p:nvSpPr>
          <p:cNvPr id="3" name="Content Placeholder 2">
            <a:extLst>
              <a:ext uri="{FF2B5EF4-FFF2-40B4-BE49-F238E27FC236}">
                <a16:creationId xmlns:a16="http://schemas.microsoft.com/office/drawing/2014/main" id="{6E5B9F39-48C7-BDC2-7F8B-083462DD783B}"/>
              </a:ext>
            </a:extLst>
          </p:cNvPr>
          <p:cNvSpPr>
            <a:spLocks noGrp="1"/>
          </p:cNvSpPr>
          <p:nvPr>
            <p:ph idx="1"/>
          </p:nvPr>
        </p:nvSpPr>
        <p:spPr>
          <a:xfrm>
            <a:off x="0" y="560070"/>
            <a:ext cx="11963400" cy="6183630"/>
          </a:xfrm>
        </p:spPr>
        <p:txBody>
          <a:bodyPr>
            <a:normAutofit fontScale="85000" lnSpcReduction="10000"/>
          </a:bodyPr>
          <a:lstStyle/>
          <a:p>
            <a:pPr>
              <a:lnSpc>
                <a:spcPct val="150000"/>
              </a:lnSpc>
            </a:pPr>
            <a:r>
              <a:rPr lang="en-IN" sz="2400" dirty="0">
                <a:latin typeface="Times New Roman" panose="02020603050405020304" pitchFamily="18" charset="0"/>
                <a:cs typeface="Times New Roman" panose="02020603050405020304" pitchFamily="18" charset="0"/>
              </a:rPr>
              <a:t>A Generative Adversarial Network (GAN) is a deep learning architecture consisting of two neural networks—a Generator and a Discriminator—that are trained simultaneously in an adversarial manner to generate realistic synthetic data.</a:t>
            </a:r>
          </a:p>
          <a:p>
            <a:pPr>
              <a:lnSpc>
                <a:spcPct val="150000"/>
              </a:lnSpc>
            </a:pPr>
            <a:r>
              <a:rPr lang="en-IN" sz="2400" dirty="0">
                <a:solidFill>
                  <a:srgbClr val="FF0000"/>
                </a:solidFill>
                <a:latin typeface="Times New Roman" panose="02020603050405020304" pitchFamily="18" charset="0"/>
                <a:cs typeface="Times New Roman" panose="02020603050405020304" pitchFamily="18" charset="0"/>
              </a:rPr>
              <a:t>Basic Idea of GAN</a:t>
            </a:r>
          </a:p>
          <a:p>
            <a:pPr>
              <a:lnSpc>
                <a:spcPct val="150000"/>
              </a:lnSpc>
            </a:pPr>
            <a:r>
              <a:rPr lang="en-IN" sz="2400" dirty="0">
                <a:latin typeface="Times New Roman" panose="02020603050405020304" pitchFamily="18" charset="0"/>
                <a:cs typeface="Times New Roman" panose="02020603050405020304" pitchFamily="18" charset="0"/>
              </a:rPr>
              <a:t>Imagine a </a:t>
            </a:r>
            <a:r>
              <a:rPr lang="en-IN" sz="2400" b="1" dirty="0">
                <a:latin typeface="Times New Roman" panose="02020603050405020304" pitchFamily="18" charset="0"/>
                <a:cs typeface="Times New Roman" panose="02020603050405020304" pitchFamily="18" charset="0"/>
              </a:rPr>
              <a:t>counterfeit money maker</a:t>
            </a:r>
            <a:r>
              <a:rPr lang="en-IN" sz="2400" dirty="0">
                <a:latin typeface="Times New Roman" panose="02020603050405020304" pitchFamily="18" charset="0"/>
                <a:cs typeface="Times New Roman" panose="02020603050405020304" pitchFamily="18" charset="0"/>
              </a:rPr>
              <a:t> and a </a:t>
            </a:r>
            <a:r>
              <a:rPr lang="en-IN" sz="2400" b="1" dirty="0">
                <a:latin typeface="Times New Roman" panose="02020603050405020304" pitchFamily="18" charset="0"/>
                <a:cs typeface="Times New Roman" panose="02020603050405020304" pitchFamily="18" charset="0"/>
              </a:rPr>
              <a:t>police officer</a:t>
            </a:r>
            <a:r>
              <a:rPr lang="en-IN" sz="2400" dirty="0">
                <a:latin typeface="Times New Roman" panose="02020603050405020304" pitchFamily="18" charset="0"/>
                <a:cs typeface="Times New Roman" panose="02020603050405020304" pitchFamily="18" charset="0"/>
              </a:rPr>
              <a:t>.</a:t>
            </a:r>
          </a:p>
          <a:p>
            <a:pPr>
              <a:lnSpc>
                <a:spcPct val="150000"/>
              </a:lnSpc>
            </a:pPr>
            <a:r>
              <a:rPr lang="en-IN" sz="2400" dirty="0">
                <a:latin typeface="Times New Roman" panose="02020603050405020304" pitchFamily="18" charset="0"/>
                <a:cs typeface="Times New Roman" panose="02020603050405020304" pitchFamily="18" charset="0"/>
              </a:rPr>
              <a:t>The counterfeit maker (Generator) tries to produce fake currency. </a:t>
            </a:r>
          </a:p>
          <a:p>
            <a:pPr>
              <a:lnSpc>
                <a:spcPct val="150000"/>
              </a:lnSpc>
            </a:pPr>
            <a:r>
              <a:rPr lang="en-IN" sz="2400" dirty="0">
                <a:latin typeface="Times New Roman" panose="02020603050405020304" pitchFamily="18" charset="0"/>
                <a:cs typeface="Times New Roman" panose="02020603050405020304" pitchFamily="18" charset="0"/>
              </a:rPr>
              <a:t>The police officer (Discriminator) tries to identify fake notes. </a:t>
            </a:r>
          </a:p>
          <a:p>
            <a:pPr>
              <a:lnSpc>
                <a:spcPct val="150000"/>
              </a:lnSpc>
            </a:pPr>
            <a:r>
              <a:rPr lang="en-IN" sz="2400" dirty="0">
                <a:latin typeface="Times New Roman" panose="02020603050405020304" pitchFamily="18" charset="0"/>
                <a:cs typeface="Times New Roman" panose="02020603050405020304" pitchFamily="18" charset="0"/>
              </a:rPr>
              <a:t>As both improve over time:</a:t>
            </a:r>
          </a:p>
          <a:p>
            <a:pPr>
              <a:lnSpc>
                <a:spcPct val="150000"/>
              </a:lnSpc>
            </a:pPr>
            <a:r>
              <a:rPr lang="en-IN" sz="2400" dirty="0">
                <a:latin typeface="Times New Roman" panose="02020603050405020304" pitchFamily="18" charset="0"/>
                <a:cs typeface="Times New Roman" panose="02020603050405020304" pitchFamily="18" charset="0"/>
              </a:rPr>
              <a:t>The Generator creates better counterfeit notes. </a:t>
            </a:r>
          </a:p>
          <a:p>
            <a:pPr>
              <a:lnSpc>
                <a:spcPct val="150000"/>
              </a:lnSpc>
            </a:pPr>
            <a:r>
              <a:rPr lang="en-IN" sz="2400" dirty="0">
                <a:latin typeface="Times New Roman" panose="02020603050405020304" pitchFamily="18" charset="0"/>
                <a:cs typeface="Times New Roman" panose="02020603050405020304" pitchFamily="18" charset="0"/>
              </a:rPr>
              <a:t>The Discriminator becomes better at detecting them. </a:t>
            </a:r>
          </a:p>
          <a:p>
            <a:pPr>
              <a:lnSpc>
                <a:spcPct val="150000"/>
              </a:lnSpc>
            </a:pPr>
            <a:r>
              <a:rPr lang="en-IN" sz="2400" dirty="0">
                <a:latin typeface="Times New Roman" panose="02020603050405020304" pitchFamily="18" charset="0"/>
                <a:cs typeface="Times New Roman" panose="02020603050405020304" pitchFamily="18" charset="0"/>
              </a:rPr>
              <a:t>Eventually, the counterfeit notes become so realistic that they are difficult to distinguish from genuine ones.</a:t>
            </a:r>
          </a:p>
          <a:p>
            <a:endParaRPr lang="en-IN" dirty="0">
              <a:solidFill>
                <a:srgbClr val="FF0000"/>
              </a:solidFill>
            </a:endParaRPr>
          </a:p>
        </p:txBody>
      </p:sp>
    </p:spTree>
    <p:extLst>
      <p:ext uri="{BB962C8B-B14F-4D97-AF65-F5344CB8AC3E}">
        <p14:creationId xmlns:p14="http://schemas.microsoft.com/office/powerpoint/2010/main" val="3549119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1684507" y="1523"/>
            <a:ext cx="0" cy="6858000"/>
          </a:xfrm>
          <a:custGeom>
            <a:avLst/>
            <a:gdLst/>
            <a:ahLst/>
            <a:cxnLst/>
            <a:rect l="l" t="t" r="r" b="b"/>
            <a:pathLst>
              <a:path h="6858000">
                <a:moveTo>
                  <a:pt x="0" y="0"/>
                </a:moveTo>
                <a:lnTo>
                  <a:pt x="0" y="6857999"/>
                </a:lnTo>
              </a:path>
            </a:pathLst>
          </a:custGeom>
          <a:ln w="39624">
            <a:solidFill>
              <a:srgbClr val="FDC3AD"/>
            </a:solidFill>
          </a:ln>
        </p:spPr>
        <p:txBody>
          <a:bodyPr wrap="square" lIns="0" tIns="0" rIns="0" bIns="0" rtlCol="0"/>
          <a:lstStyle/>
          <a:p>
            <a:endParaRPr/>
          </a:p>
        </p:txBody>
      </p:sp>
      <p:sp>
        <p:nvSpPr>
          <p:cNvPr id="3" name="object 3"/>
          <p:cNvSpPr/>
          <p:nvPr/>
        </p:nvSpPr>
        <p:spPr>
          <a:xfrm>
            <a:off x="73152" y="1523"/>
            <a:ext cx="58419" cy="6858000"/>
          </a:xfrm>
          <a:custGeom>
            <a:avLst/>
            <a:gdLst/>
            <a:ahLst/>
            <a:cxnLst/>
            <a:rect l="l" t="t" r="r" b="b"/>
            <a:pathLst>
              <a:path w="58419" h="6858000">
                <a:moveTo>
                  <a:pt x="11582" y="0"/>
                </a:moveTo>
                <a:lnTo>
                  <a:pt x="0" y="0"/>
                </a:lnTo>
                <a:lnTo>
                  <a:pt x="0" y="6857987"/>
                </a:lnTo>
                <a:lnTo>
                  <a:pt x="11582" y="6857987"/>
                </a:lnTo>
                <a:lnTo>
                  <a:pt x="11582" y="0"/>
                </a:lnTo>
                <a:close/>
              </a:path>
              <a:path w="58419" h="6858000">
                <a:moveTo>
                  <a:pt x="57912" y="0"/>
                </a:moveTo>
                <a:lnTo>
                  <a:pt x="23164" y="0"/>
                </a:lnTo>
                <a:lnTo>
                  <a:pt x="23164" y="6857987"/>
                </a:lnTo>
                <a:lnTo>
                  <a:pt x="57912" y="6857987"/>
                </a:lnTo>
                <a:lnTo>
                  <a:pt x="57912" y="0"/>
                </a:lnTo>
                <a:close/>
              </a:path>
            </a:pathLst>
          </a:custGeom>
          <a:solidFill>
            <a:srgbClr val="FDC3AD"/>
          </a:solidFill>
        </p:spPr>
        <p:txBody>
          <a:bodyPr wrap="square" lIns="0" tIns="0" rIns="0" bIns="0" rtlCol="0"/>
          <a:lstStyle/>
          <a:p>
            <a:endParaRPr/>
          </a:p>
        </p:txBody>
      </p:sp>
      <p:grpSp>
        <p:nvGrpSpPr>
          <p:cNvPr id="4" name="object 4"/>
          <p:cNvGrpSpPr/>
          <p:nvPr/>
        </p:nvGrpSpPr>
        <p:grpSpPr>
          <a:xfrm>
            <a:off x="11786616" y="0"/>
            <a:ext cx="405765" cy="6859905"/>
            <a:chOff x="11786616" y="0"/>
            <a:chExt cx="405765" cy="6859905"/>
          </a:xfrm>
        </p:grpSpPr>
        <p:sp>
          <p:nvSpPr>
            <p:cNvPr id="5" name="object 5"/>
            <p:cNvSpPr/>
            <p:nvPr/>
          </p:nvSpPr>
          <p:spPr>
            <a:xfrm>
              <a:off x="11786616" y="0"/>
              <a:ext cx="405765" cy="6858000"/>
            </a:xfrm>
            <a:custGeom>
              <a:avLst/>
              <a:gdLst/>
              <a:ahLst/>
              <a:cxnLst/>
              <a:rect l="l" t="t" r="r" b="b"/>
              <a:pathLst>
                <a:path w="405765" h="6858000">
                  <a:moveTo>
                    <a:pt x="405383" y="0"/>
                  </a:moveTo>
                  <a:lnTo>
                    <a:pt x="0" y="0"/>
                  </a:lnTo>
                  <a:lnTo>
                    <a:pt x="0" y="6858000"/>
                  </a:lnTo>
                  <a:lnTo>
                    <a:pt x="405383" y="6858000"/>
                  </a:lnTo>
                  <a:lnTo>
                    <a:pt x="405383" y="0"/>
                  </a:lnTo>
                  <a:close/>
                </a:path>
              </a:pathLst>
            </a:custGeom>
            <a:solidFill>
              <a:srgbClr val="FDC3AD">
                <a:alpha val="87057"/>
              </a:srgbClr>
            </a:solidFill>
          </p:spPr>
          <p:txBody>
            <a:bodyPr wrap="square" lIns="0" tIns="0" rIns="0" bIns="0" rtlCol="0"/>
            <a:lstStyle/>
            <a:p>
              <a:endParaRPr/>
            </a:p>
          </p:txBody>
        </p:sp>
        <p:sp>
          <p:nvSpPr>
            <p:cNvPr id="6" name="object 6"/>
            <p:cNvSpPr/>
            <p:nvPr/>
          </p:nvSpPr>
          <p:spPr>
            <a:xfrm>
              <a:off x="11888724" y="1523"/>
              <a:ext cx="0" cy="6858000"/>
            </a:xfrm>
            <a:custGeom>
              <a:avLst/>
              <a:gdLst/>
              <a:ahLst/>
              <a:cxnLst/>
              <a:rect l="l" t="t" r="r" b="b"/>
              <a:pathLst>
                <a:path h="6858000">
                  <a:moveTo>
                    <a:pt x="0" y="0"/>
                  </a:moveTo>
                  <a:lnTo>
                    <a:pt x="0" y="6857999"/>
                  </a:lnTo>
                </a:path>
              </a:pathLst>
            </a:custGeom>
            <a:ln w="9144">
              <a:solidFill>
                <a:srgbClr val="FD8537"/>
              </a:solidFill>
            </a:ln>
          </p:spPr>
          <p:txBody>
            <a:bodyPr wrap="square" lIns="0" tIns="0" rIns="0" bIns="0" rtlCol="0"/>
            <a:lstStyle/>
            <a:p>
              <a:endParaRPr/>
            </a:p>
          </p:txBody>
        </p:sp>
      </p:grpSp>
      <p:sp>
        <p:nvSpPr>
          <p:cNvPr id="7" name="object 7"/>
          <p:cNvSpPr/>
          <p:nvPr/>
        </p:nvSpPr>
        <p:spPr>
          <a:xfrm>
            <a:off x="10875264" y="5715000"/>
            <a:ext cx="731520" cy="548640"/>
          </a:xfrm>
          <a:custGeom>
            <a:avLst/>
            <a:gdLst/>
            <a:ahLst/>
            <a:cxnLst/>
            <a:rect l="l" t="t" r="r" b="b"/>
            <a:pathLst>
              <a:path w="731520" h="548639">
                <a:moveTo>
                  <a:pt x="365759" y="0"/>
                </a:moveTo>
                <a:lnTo>
                  <a:pt x="311698" y="2974"/>
                </a:lnTo>
                <a:lnTo>
                  <a:pt x="260104" y="11614"/>
                </a:lnTo>
                <a:lnTo>
                  <a:pt x="211541" y="25496"/>
                </a:lnTo>
                <a:lnTo>
                  <a:pt x="166576" y="44195"/>
                </a:lnTo>
                <a:lnTo>
                  <a:pt x="125772" y="67287"/>
                </a:lnTo>
                <a:lnTo>
                  <a:pt x="89696" y="94347"/>
                </a:lnTo>
                <a:lnTo>
                  <a:pt x="58912" y="124951"/>
                </a:lnTo>
                <a:lnTo>
                  <a:pt x="33986" y="158675"/>
                </a:lnTo>
                <a:lnTo>
                  <a:pt x="15481" y="195094"/>
                </a:lnTo>
                <a:lnTo>
                  <a:pt x="3964" y="233784"/>
                </a:lnTo>
                <a:lnTo>
                  <a:pt x="0" y="274319"/>
                </a:lnTo>
                <a:lnTo>
                  <a:pt x="3964" y="314855"/>
                </a:lnTo>
                <a:lnTo>
                  <a:pt x="15481" y="353545"/>
                </a:lnTo>
                <a:lnTo>
                  <a:pt x="33986" y="389964"/>
                </a:lnTo>
                <a:lnTo>
                  <a:pt x="58912" y="423688"/>
                </a:lnTo>
                <a:lnTo>
                  <a:pt x="89696" y="454292"/>
                </a:lnTo>
                <a:lnTo>
                  <a:pt x="125772" y="481352"/>
                </a:lnTo>
                <a:lnTo>
                  <a:pt x="166576" y="504444"/>
                </a:lnTo>
                <a:lnTo>
                  <a:pt x="211541" y="523143"/>
                </a:lnTo>
                <a:lnTo>
                  <a:pt x="260104" y="537025"/>
                </a:lnTo>
                <a:lnTo>
                  <a:pt x="311698" y="545665"/>
                </a:lnTo>
                <a:lnTo>
                  <a:pt x="365759" y="548640"/>
                </a:lnTo>
                <a:lnTo>
                  <a:pt x="419821" y="545665"/>
                </a:lnTo>
                <a:lnTo>
                  <a:pt x="471415" y="537025"/>
                </a:lnTo>
                <a:lnTo>
                  <a:pt x="519978" y="523143"/>
                </a:lnTo>
                <a:lnTo>
                  <a:pt x="564943" y="504444"/>
                </a:lnTo>
                <a:lnTo>
                  <a:pt x="605747" y="481352"/>
                </a:lnTo>
                <a:lnTo>
                  <a:pt x="641823" y="454292"/>
                </a:lnTo>
                <a:lnTo>
                  <a:pt x="672607" y="423688"/>
                </a:lnTo>
                <a:lnTo>
                  <a:pt x="697533" y="389964"/>
                </a:lnTo>
                <a:lnTo>
                  <a:pt x="716038" y="353545"/>
                </a:lnTo>
                <a:lnTo>
                  <a:pt x="727555" y="314855"/>
                </a:lnTo>
                <a:lnTo>
                  <a:pt x="731519" y="274319"/>
                </a:lnTo>
                <a:lnTo>
                  <a:pt x="727555" y="233784"/>
                </a:lnTo>
                <a:lnTo>
                  <a:pt x="716038" y="195094"/>
                </a:lnTo>
                <a:lnTo>
                  <a:pt x="697533" y="158675"/>
                </a:lnTo>
                <a:lnTo>
                  <a:pt x="672607" y="124951"/>
                </a:lnTo>
                <a:lnTo>
                  <a:pt x="641823" y="94347"/>
                </a:lnTo>
                <a:lnTo>
                  <a:pt x="605747" y="67287"/>
                </a:lnTo>
                <a:lnTo>
                  <a:pt x="564943" y="44195"/>
                </a:lnTo>
                <a:lnTo>
                  <a:pt x="519978" y="25496"/>
                </a:lnTo>
                <a:lnTo>
                  <a:pt x="471415" y="11614"/>
                </a:lnTo>
                <a:lnTo>
                  <a:pt x="419821" y="2974"/>
                </a:lnTo>
                <a:lnTo>
                  <a:pt x="365759" y="0"/>
                </a:lnTo>
                <a:close/>
              </a:path>
            </a:pathLst>
          </a:custGeom>
          <a:solidFill>
            <a:srgbClr val="FD8537"/>
          </a:solidFill>
        </p:spPr>
        <p:txBody>
          <a:bodyPr wrap="square" lIns="0" tIns="0" rIns="0" bIns="0" rtlCol="0"/>
          <a:lstStyle/>
          <a:p>
            <a:endParaRPr/>
          </a:p>
        </p:txBody>
      </p:sp>
      <p:sp>
        <p:nvSpPr>
          <p:cNvPr id="8" name="object 8" descr="$PPTXTitle"/>
          <p:cNvSpPr txBox="1">
            <a:spLocks noGrp="1"/>
          </p:cNvSpPr>
          <p:nvPr>
            <p:ph type="title"/>
          </p:nvPr>
        </p:nvSpPr>
        <p:spPr>
          <a:xfrm>
            <a:off x="688643" y="52611"/>
            <a:ext cx="7562216" cy="566181"/>
          </a:xfrm>
          <a:prstGeom prst="rect">
            <a:avLst/>
          </a:prstGeom>
        </p:spPr>
        <p:txBody>
          <a:bodyPr vert="horz" wrap="square" lIns="0" tIns="12065" rIns="0" bIns="0" rtlCol="0">
            <a:spAutoFit/>
          </a:bodyPr>
          <a:lstStyle/>
          <a:p>
            <a:pPr marL="12700">
              <a:lnSpc>
                <a:spcPct val="100000"/>
              </a:lnSpc>
              <a:spcBef>
                <a:spcPts val="95"/>
              </a:spcBef>
            </a:pPr>
            <a:r>
              <a:rPr sz="3600" b="1" cap="small" spc="434" dirty="0">
                <a:solidFill>
                  <a:srgbClr val="FF0000"/>
                </a:solidFill>
                <a:latin typeface="+mn-lt"/>
                <a:cs typeface="Times New Roman" panose="02020603050405020304" pitchFamily="18" charset="0"/>
              </a:rPr>
              <a:t>Course</a:t>
            </a:r>
            <a:r>
              <a:rPr sz="3600" b="1" cap="small" spc="370" dirty="0">
                <a:solidFill>
                  <a:srgbClr val="FF0000"/>
                </a:solidFill>
                <a:latin typeface="+mn-lt"/>
                <a:cs typeface="Times New Roman" panose="02020603050405020304" pitchFamily="18" charset="0"/>
              </a:rPr>
              <a:t> </a:t>
            </a:r>
            <a:r>
              <a:rPr sz="3600" b="1" cap="small" spc="375" dirty="0">
                <a:solidFill>
                  <a:srgbClr val="FF0000"/>
                </a:solidFill>
                <a:latin typeface="+mn-lt"/>
                <a:cs typeface="Times New Roman" panose="02020603050405020304" pitchFamily="18" charset="0"/>
              </a:rPr>
              <a:t>Objectives</a:t>
            </a:r>
            <a:endParaRPr sz="3600" b="1" dirty="0">
              <a:solidFill>
                <a:srgbClr val="FF0000"/>
              </a:solidFill>
              <a:latin typeface="+mn-lt"/>
              <a:cs typeface="Times New Roman" panose="02020603050405020304" pitchFamily="18" charset="0"/>
            </a:endParaRPr>
          </a:p>
        </p:txBody>
      </p:sp>
      <p:sp>
        <p:nvSpPr>
          <p:cNvPr id="9" name="object 9"/>
          <p:cNvSpPr txBox="1"/>
          <p:nvPr/>
        </p:nvSpPr>
        <p:spPr>
          <a:xfrm>
            <a:off x="233678" y="588014"/>
            <a:ext cx="11885169" cy="6040436"/>
          </a:xfrm>
          <a:prstGeom prst="rect">
            <a:avLst/>
          </a:prstGeom>
        </p:spPr>
        <p:txBody>
          <a:bodyPr vert="horz" wrap="square" lIns="0" tIns="12700" rIns="0" bIns="0" rtlCol="0">
            <a:spAutoFit/>
          </a:bodyPr>
          <a:lstStyle/>
          <a:p>
            <a:pPr marL="286385" marR="346075" indent="-274320" algn="just">
              <a:lnSpc>
                <a:spcPct val="150100"/>
              </a:lnSpc>
              <a:spcBef>
                <a:spcPts val="100"/>
              </a:spcBef>
              <a:buFont typeface="Wingdings"/>
              <a:buChar char=""/>
              <a:tabLst>
                <a:tab pos="286385" algn="l"/>
                <a:tab pos="372110" algn="l"/>
              </a:tabLst>
            </a:pPr>
            <a:r>
              <a:rPr sz="1650" dirty="0">
                <a:solidFill>
                  <a:srgbClr val="FD8537"/>
                </a:solidFill>
                <a:latin typeface="Times New Roman"/>
                <a:cs typeface="Times New Roman"/>
              </a:rPr>
              <a:t>	</a:t>
            </a:r>
            <a:r>
              <a:rPr lang="en-US" sz="2400" dirty="0">
                <a:latin typeface="Times New Roman"/>
                <a:cs typeface="Times New Roman"/>
              </a:rPr>
              <a:t>The main objective of the course is t</a:t>
            </a:r>
            <a:r>
              <a:rPr lang="en-IN" sz="2400" dirty="0">
                <a:latin typeface="Times New Roman" panose="02020603050405020304" pitchFamily="18" charset="0"/>
                <a:cs typeface="Times New Roman" panose="02020603050405020304" pitchFamily="18" charset="0"/>
              </a:rPr>
              <a:t>o provide a comprehensive understanding of Generative AI techniques and models, enabling them </a:t>
            </a:r>
            <a:r>
              <a:rPr lang="en-IN" sz="2400" dirty="0">
                <a:solidFill>
                  <a:srgbClr val="FF0000"/>
                </a:solidFill>
                <a:latin typeface="Times New Roman" panose="02020603050405020304" pitchFamily="18" charset="0"/>
                <a:cs typeface="Times New Roman" panose="02020603050405020304" pitchFamily="18" charset="0"/>
              </a:rPr>
              <a:t>to develop intelligent systems </a:t>
            </a:r>
            <a:r>
              <a:rPr lang="en-IN" sz="2400" dirty="0">
                <a:latin typeface="Times New Roman" panose="02020603050405020304" pitchFamily="18" charset="0"/>
                <a:cs typeface="Times New Roman" panose="02020603050405020304" pitchFamily="18" charset="0"/>
              </a:rPr>
              <a:t>capable of </a:t>
            </a:r>
            <a:r>
              <a:rPr lang="en-IN" sz="2400" dirty="0">
                <a:solidFill>
                  <a:srgbClr val="FF0000"/>
                </a:solidFill>
                <a:latin typeface="Times New Roman" panose="02020603050405020304" pitchFamily="18" charset="0"/>
                <a:cs typeface="Times New Roman" panose="02020603050405020304" pitchFamily="18" charset="0"/>
              </a:rPr>
              <a:t>generating human-like text, images, audio, video, </a:t>
            </a:r>
            <a:r>
              <a:rPr lang="en-IN" sz="2400" dirty="0">
                <a:latin typeface="Times New Roman" panose="02020603050405020304" pitchFamily="18" charset="0"/>
                <a:cs typeface="Times New Roman" panose="02020603050405020304" pitchFamily="18" charset="0"/>
              </a:rPr>
              <a:t>and other forms of content while addressing practical applications and ethical considerations.</a:t>
            </a:r>
          </a:p>
          <a:p>
            <a:pPr marL="342900" indent="-342900">
              <a:lnSpc>
                <a:spcPct val="150000"/>
              </a:lnSpc>
              <a:buFont typeface="Arial" panose="020B0604020202020204" pitchFamily="34" charset="0"/>
              <a:buChar char="•"/>
            </a:pPr>
            <a:r>
              <a:rPr lang="en-IN" sz="2400" b="1" dirty="0">
                <a:latin typeface="Times New Roman" panose="02020603050405020304" pitchFamily="18" charset="0"/>
                <a:cs typeface="Times New Roman" panose="02020603050405020304" pitchFamily="18" charset="0"/>
              </a:rPr>
              <a:t>Understand the Fundamentals of Generative AI</a:t>
            </a:r>
            <a:endParaRPr lang="en-IN" sz="2400" dirty="0">
              <a:latin typeface="Times New Roman" panose="02020603050405020304" pitchFamily="18" charset="0"/>
              <a:cs typeface="Times New Roman" panose="02020603050405020304" pitchFamily="18" charset="0"/>
            </a:endParaRPr>
          </a:p>
          <a:p>
            <a:pPr marL="342900" indent="-342900">
              <a:lnSpc>
                <a:spcPct val="150000"/>
              </a:lnSpc>
              <a:buFont typeface="Wingdings" panose="05000000000000000000" pitchFamily="2" charset="2"/>
              <a:buChar char="ü"/>
            </a:pPr>
            <a:r>
              <a:rPr lang="en-IN" sz="2400" dirty="0">
                <a:latin typeface="Times New Roman" panose="02020603050405020304" pitchFamily="18" charset="0"/>
                <a:cs typeface="Times New Roman" panose="02020603050405020304" pitchFamily="18" charset="0"/>
              </a:rPr>
              <a:t>          Introduce the concepts, principles, and evolution of Generative Artificial Intelligence. </a:t>
            </a:r>
          </a:p>
          <a:p>
            <a:pPr marL="342900" indent="-342900">
              <a:lnSpc>
                <a:spcPct val="150000"/>
              </a:lnSpc>
              <a:buFont typeface="Wingdings" panose="05000000000000000000" pitchFamily="2" charset="2"/>
              <a:buChar char="ü"/>
            </a:pPr>
            <a:r>
              <a:rPr lang="en-IN" sz="2400" dirty="0">
                <a:latin typeface="Times New Roman" panose="02020603050405020304" pitchFamily="18" charset="0"/>
                <a:cs typeface="Times New Roman" panose="02020603050405020304" pitchFamily="18" charset="0"/>
              </a:rPr>
              <a:t>          Understand how generative models differ from traditional machine learning models.</a:t>
            </a:r>
          </a:p>
          <a:p>
            <a:pPr marL="342900" indent="-342900">
              <a:lnSpc>
                <a:spcPct val="150000"/>
              </a:lnSpc>
              <a:buFont typeface="Arial" panose="020B0604020202020204" pitchFamily="34" charset="0"/>
              <a:buChar char="•"/>
            </a:pPr>
            <a:r>
              <a:rPr lang="en-IN" sz="2400" b="1" dirty="0">
                <a:latin typeface="Times New Roman" panose="02020603050405020304" pitchFamily="18" charset="0"/>
                <a:cs typeface="Times New Roman" panose="02020603050405020304" pitchFamily="18" charset="0"/>
              </a:rPr>
              <a:t>Learn Core Generative Modelling Techniques</a:t>
            </a:r>
            <a:endParaRPr lang="en-IN" sz="2400" dirty="0">
              <a:latin typeface="Times New Roman" panose="02020603050405020304" pitchFamily="18" charset="0"/>
              <a:cs typeface="Times New Roman" panose="02020603050405020304" pitchFamily="18" charset="0"/>
            </a:endParaRPr>
          </a:p>
          <a:p>
            <a:pPr marL="342900" indent="-342900">
              <a:lnSpc>
                <a:spcPct val="150000"/>
              </a:lnSpc>
              <a:buFont typeface="Wingdings" panose="05000000000000000000" pitchFamily="2" charset="2"/>
              <a:buChar char="ü"/>
            </a:pPr>
            <a:r>
              <a:rPr lang="en-IN" sz="2400" dirty="0">
                <a:latin typeface="Times New Roman" panose="02020603050405020304" pitchFamily="18" charset="0"/>
                <a:cs typeface="Times New Roman" panose="02020603050405020304" pitchFamily="18" charset="0"/>
              </a:rPr>
              <a:t>             Study the architectures and working principles of Generative Adversarial Networks       	(GANs), Variational Autoencoders (VAEs), Diffusion Models, and Transformer-based 	models.</a:t>
            </a:r>
            <a:r>
              <a:rPr lang="en-US" sz="2400" dirty="0">
                <a:latin typeface="Times New Roman"/>
                <a:cs typeface="Times New Roman"/>
              </a:rPr>
              <a:t> </a:t>
            </a:r>
            <a:endParaRPr sz="2400" dirty="0">
              <a:latin typeface="Times New Roman"/>
              <a:cs typeface="Times New Roman"/>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B06F0-0CA5-E909-DBC6-5383D81E5EC4}"/>
              </a:ext>
            </a:extLst>
          </p:cNvPr>
          <p:cNvSpPr>
            <a:spLocks noGrp="1"/>
          </p:cNvSpPr>
          <p:nvPr>
            <p:ph type="title"/>
          </p:nvPr>
        </p:nvSpPr>
        <p:spPr>
          <a:xfrm>
            <a:off x="365760" y="1"/>
            <a:ext cx="10988040" cy="788670"/>
          </a:xfrm>
        </p:spPr>
        <p:txBody>
          <a:bodyPr>
            <a:normAutofit/>
          </a:bodyPr>
          <a:lstStyle/>
          <a:p>
            <a:r>
              <a:rPr lang="en-IN" dirty="0"/>
              <a:t>GAN Architecture</a:t>
            </a:r>
          </a:p>
        </p:txBody>
      </p:sp>
      <p:sp>
        <p:nvSpPr>
          <p:cNvPr id="3" name="Content Placeholder 2">
            <a:extLst>
              <a:ext uri="{FF2B5EF4-FFF2-40B4-BE49-F238E27FC236}">
                <a16:creationId xmlns:a16="http://schemas.microsoft.com/office/drawing/2014/main" id="{72527C55-A49E-9755-1249-7E7FAA9680A9}"/>
              </a:ext>
            </a:extLst>
          </p:cNvPr>
          <p:cNvSpPr>
            <a:spLocks noGrp="1"/>
          </p:cNvSpPr>
          <p:nvPr>
            <p:ph idx="1"/>
          </p:nvPr>
        </p:nvSpPr>
        <p:spPr>
          <a:xfrm>
            <a:off x="262890" y="788670"/>
            <a:ext cx="11704320" cy="5955029"/>
          </a:xfrm>
        </p:spPr>
        <p:txBody>
          <a:bodyPr/>
          <a:lstStyle/>
          <a:p>
            <a:endParaRPr lang="en-IN" dirty="0"/>
          </a:p>
        </p:txBody>
      </p:sp>
    </p:spTree>
    <p:extLst>
      <p:ext uri="{BB962C8B-B14F-4D97-AF65-F5344CB8AC3E}">
        <p14:creationId xmlns:p14="http://schemas.microsoft.com/office/powerpoint/2010/main" val="21041017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657601" y="348142"/>
            <a:ext cx="4126742" cy="581569"/>
          </a:xfrm>
          <a:prstGeom prst="rect">
            <a:avLst/>
          </a:prstGeom>
        </p:spPr>
        <p:txBody>
          <a:bodyPr vert="horz" wrap="square" lIns="0" tIns="12065" rIns="0" bIns="0" rtlCol="0">
            <a:spAutoFit/>
          </a:bodyPr>
          <a:lstStyle/>
          <a:p>
            <a:pPr marL="12700">
              <a:lnSpc>
                <a:spcPct val="100000"/>
              </a:lnSpc>
              <a:spcBef>
                <a:spcPts val="95"/>
              </a:spcBef>
            </a:pPr>
            <a:r>
              <a:rPr sz="3700" spc="-10" dirty="0"/>
              <a:t>GAN’sArchitecture</a:t>
            </a:r>
            <a:endParaRPr sz="3700" dirty="0"/>
          </a:p>
        </p:txBody>
      </p:sp>
      <p:sp>
        <p:nvSpPr>
          <p:cNvPr id="3" name="object 3"/>
          <p:cNvSpPr txBox="1"/>
          <p:nvPr/>
        </p:nvSpPr>
        <p:spPr>
          <a:xfrm>
            <a:off x="962970" y="5595315"/>
            <a:ext cx="7638415" cy="751488"/>
          </a:xfrm>
          <a:prstGeom prst="rect">
            <a:avLst/>
          </a:prstGeom>
        </p:spPr>
        <p:txBody>
          <a:bodyPr vert="horz" wrap="square" lIns="0" tIns="12700" rIns="0" bIns="0" rtlCol="0">
            <a:spAutoFit/>
          </a:bodyPr>
          <a:lstStyle/>
          <a:p>
            <a:pPr marL="301625" indent="-288925">
              <a:lnSpc>
                <a:spcPct val="100000"/>
              </a:lnSpc>
              <a:spcBef>
                <a:spcPts val="100"/>
              </a:spcBef>
              <a:buFont typeface="Arial MT"/>
              <a:buChar char="•"/>
              <a:tabLst>
                <a:tab pos="301625" algn="l"/>
              </a:tabLst>
            </a:pPr>
            <a:r>
              <a:rPr sz="2400" b="1" dirty="0">
                <a:latin typeface="Calibri"/>
                <a:cs typeface="Calibri"/>
              </a:rPr>
              <a:t>Z</a:t>
            </a:r>
            <a:r>
              <a:rPr sz="2400" b="1" spc="-10" dirty="0">
                <a:latin typeface="Calibri"/>
                <a:cs typeface="Calibri"/>
              </a:rPr>
              <a:t> </a:t>
            </a:r>
            <a:r>
              <a:rPr sz="2400" dirty="0">
                <a:latin typeface="Calibri"/>
                <a:cs typeface="Calibri"/>
              </a:rPr>
              <a:t>is</a:t>
            </a:r>
            <a:r>
              <a:rPr sz="2400" spc="-10" dirty="0">
                <a:latin typeface="Calibri"/>
                <a:cs typeface="Calibri"/>
              </a:rPr>
              <a:t> </a:t>
            </a:r>
            <a:r>
              <a:rPr sz="2400" dirty="0">
                <a:latin typeface="Calibri"/>
                <a:cs typeface="Calibri"/>
              </a:rPr>
              <a:t>some</a:t>
            </a:r>
            <a:r>
              <a:rPr sz="2400" spc="-30" dirty="0">
                <a:latin typeface="Calibri"/>
                <a:cs typeface="Calibri"/>
              </a:rPr>
              <a:t> </a:t>
            </a:r>
            <a:r>
              <a:rPr sz="2400" dirty="0">
                <a:latin typeface="Calibri"/>
                <a:cs typeface="Calibri"/>
              </a:rPr>
              <a:t>random</a:t>
            </a:r>
            <a:r>
              <a:rPr sz="2400" spc="-20" dirty="0">
                <a:latin typeface="Calibri"/>
                <a:cs typeface="Calibri"/>
              </a:rPr>
              <a:t> </a:t>
            </a:r>
            <a:r>
              <a:rPr sz="2400" spc="-10" dirty="0">
                <a:latin typeface="Calibri"/>
                <a:cs typeface="Calibri"/>
              </a:rPr>
              <a:t>noise(Gaussian/Uniform).</a:t>
            </a:r>
            <a:endParaRPr sz="2400">
              <a:latin typeface="Calibri"/>
              <a:cs typeface="Calibri"/>
            </a:endParaRPr>
          </a:p>
          <a:p>
            <a:pPr marL="301625" indent="-288925">
              <a:lnSpc>
                <a:spcPct val="100000"/>
              </a:lnSpc>
              <a:spcBef>
                <a:spcPts val="25"/>
              </a:spcBef>
              <a:buFont typeface="Arial MT"/>
              <a:buChar char="•"/>
              <a:tabLst>
                <a:tab pos="301625" algn="l"/>
              </a:tabLst>
            </a:pPr>
            <a:r>
              <a:rPr sz="2400" b="1" dirty="0">
                <a:latin typeface="Calibri"/>
                <a:cs typeface="Calibri"/>
              </a:rPr>
              <a:t>Z</a:t>
            </a:r>
            <a:r>
              <a:rPr sz="2400" b="1" spc="-35" dirty="0">
                <a:latin typeface="Calibri"/>
                <a:cs typeface="Calibri"/>
              </a:rPr>
              <a:t> </a:t>
            </a:r>
            <a:r>
              <a:rPr sz="2400" dirty="0">
                <a:latin typeface="Calibri"/>
                <a:cs typeface="Calibri"/>
              </a:rPr>
              <a:t>can</a:t>
            </a:r>
            <a:r>
              <a:rPr sz="2400" spc="-40" dirty="0">
                <a:latin typeface="Calibri"/>
                <a:cs typeface="Calibri"/>
              </a:rPr>
              <a:t> </a:t>
            </a:r>
            <a:r>
              <a:rPr sz="2400" dirty="0">
                <a:latin typeface="Calibri"/>
                <a:cs typeface="Calibri"/>
              </a:rPr>
              <a:t>be</a:t>
            </a:r>
            <a:r>
              <a:rPr sz="2400" spc="-55" dirty="0">
                <a:latin typeface="Calibri"/>
                <a:cs typeface="Calibri"/>
              </a:rPr>
              <a:t> </a:t>
            </a:r>
            <a:r>
              <a:rPr sz="2400" dirty="0">
                <a:latin typeface="Calibri"/>
                <a:cs typeface="Calibri"/>
              </a:rPr>
              <a:t>thought</a:t>
            </a:r>
            <a:r>
              <a:rPr sz="2400" spc="-35" dirty="0">
                <a:latin typeface="Calibri"/>
                <a:cs typeface="Calibri"/>
              </a:rPr>
              <a:t> </a:t>
            </a:r>
            <a:r>
              <a:rPr sz="2400" dirty="0">
                <a:latin typeface="Calibri"/>
                <a:cs typeface="Calibri"/>
              </a:rPr>
              <a:t>as</a:t>
            </a:r>
            <a:r>
              <a:rPr sz="2400" spc="-35" dirty="0">
                <a:latin typeface="Calibri"/>
                <a:cs typeface="Calibri"/>
              </a:rPr>
              <a:t> </a:t>
            </a:r>
            <a:r>
              <a:rPr sz="2400" dirty="0">
                <a:latin typeface="Calibri"/>
                <a:cs typeface="Calibri"/>
              </a:rPr>
              <a:t>the</a:t>
            </a:r>
            <a:r>
              <a:rPr sz="2400" spc="-45" dirty="0">
                <a:latin typeface="Calibri"/>
                <a:cs typeface="Calibri"/>
              </a:rPr>
              <a:t> </a:t>
            </a:r>
            <a:r>
              <a:rPr sz="2400" dirty="0">
                <a:latin typeface="Calibri"/>
                <a:cs typeface="Calibri"/>
              </a:rPr>
              <a:t>latent</a:t>
            </a:r>
            <a:r>
              <a:rPr sz="2400" spc="-20" dirty="0">
                <a:latin typeface="Calibri"/>
                <a:cs typeface="Calibri"/>
              </a:rPr>
              <a:t> </a:t>
            </a:r>
            <a:r>
              <a:rPr sz="2400" dirty="0">
                <a:latin typeface="Calibri"/>
                <a:cs typeface="Calibri"/>
              </a:rPr>
              <a:t>representation</a:t>
            </a:r>
            <a:r>
              <a:rPr sz="2400" spc="-20" dirty="0">
                <a:latin typeface="Calibri"/>
                <a:cs typeface="Calibri"/>
              </a:rPr>
              <a:t> </a:t>
            </a:r>
            <a:r>
              <a:rPr sz="2400" dirty="0">
                <a:latin typeface="Calibri"/>
                <a:cs typeface="Calibri"/>
              </a:rPr>
              <a:t>of</a:t>
            </a:r>
            <a:r>
              <a:rPr sz="2400" spc="-45" dirty="0">
                <a:latin typeface="Calibri"/>
                <a:cs typeface="Calibri"/>
              </a:rPr>
              <a:t> </a:t>
            </a:r>
            <a:r>
              <a:rPr sz="2400" dirty="0">
                <a:latin typeface="Calibri"/>
                <a:cs typeface="Calibri"/>
              </a:rPr>
              <a:t>the</a:t>
            </a:r>
            <a:r>
              <a:rPr sz="2400" spc="-45" dirty="0">
                <a:latin typeface="Calibri"/>
                <a:cs typeface="Calibri"/>
              </a:rPr>
              <a:t> </a:t>
            </a:r>
            <a:r>
              <a:rPr sz="2400" spc="-10" dirty="0">
                <a:latin typeface="Calibri"/>
                <a:cs typeface="Calibri"/>
              </a:rPr>
              <a:t>image.</a:t>
            </a:r>
            <a:endParaRPr sz="2400">
              <a:latin typeface="Calibri"/>
              <a:cs typeface="Calibri"/>
            </a:endParaRPr>
          </a:p>
        </p:txBody>
      </p:sp>
      <p:pic>
        <p:nvPicPr>
          <p:cNvPr id="4" name="object 4"/>
          <p:cNvPicPr/>
          <p:nvPr/>
        </p:nvPicPr>
        <p:blipFill>
          <a:blip r:embed="rId2" cstate="print"/>
          <a:stretch>
            <a:fillRect/>
          </a:stretch>
        </p:blipFill>
        <p:spPr>
          <a:xfrm>
            <a:off x="2110741" y="1172210"/>
            <a:ext cx="8440419" cy="3718560"/>
          </a:xfrm>
          <a:prstGeom prst="rect">
            <a:avLst/>
          </a:prstGeom>
        </p:spPr>
      </p:pic>
      <p:sp>
        <p:nvSpPr>
          <p:cNvPr id="5" name="object 5"/>
          <p:cNvSpPr txBox="1"/>
          <p:nvPr/>
        </p:nvSpPr>
        <p:spPr>
          <a:xfrm>
            <a:off x="5548377" y="1012063"/>
            <a:ext cx="130811" cy="299720"/>
          </a:xfrm>
          <a:prstGeom prst="rect">
            <a:avLst/>
          </a:prstGeom>
        </p:spPr>
        <p:txBody>
          <a:bodyPr vert="horz" wrap="square" lIns="0" tIns="12700" rIns="0" bIns="0" rtlCol="0">
            <a:spAutoFit/>
          </a:bodyPr>
          <a:lstStyle/>
          <a:p>
            <a:pPr marL="12700">
              <a:lnSpc>
                <a:spcPct val="100000"/>
              </a:lnSpc>
              <a:spcBef>
                <a:spcPts val="100"/>
              </a:spcBef>
            </a:pPr>
            <a:r>
              <a:rPr sz="1800" b="1" spc="-50" dirty="0">
                <a:solidFill>
                  <a:srgbClr val="FF0000"/>
                </a:solidFill>
                <a:latin typeface="Calibri"/>
                <a:cs typeface="Calibri"/>
              </a:rPr>
              <a:t>x</a:t>
            </a:r>
            <a:endParaRPr sz="1800">
              <a:latin typeface="Calibri"/>
              <a:cs typeface="Calibri"/>
            </a:endParaRPr>
          </a:p>
        </p:txBody>
      </p:sp>
      <p:sp>
        <p:nvSpPr>
          <p:cNvPr id="6" name="object 6"/>
          <p:cNvSpPr txBox="1"/>
          <p:nvPr/>
        </p:nvSpPr>
        <p:spPr>
          <a:xfrm>
            <a:off x="7795392" y="1871853"/>
            <a:ext cx="169545" cy="299720"/>
          </a:xfrm>
          <a:prstGeom prst="rect">
            <a:avLst/>
          </a:prstGeom>
        </p:spPr>
        <p:txBody>
          <a:bodyPr vert="horz" wrap="square" lIns="0" tIns="12700" rIns="0" bIns="0" rtlCol="0">
            <a:spAutoFit/>
          </a:bodyPr>
          <a:lstStyle/>
          <a:p>
            <a:pPr marL="12700">
              <a:lnSpc>
                <a:spcPct val="100000"/>
              </a:lnSpc>
              <a:spcBef>
                <a:spcPts val="100"/>
              </a:spcBef>
            </a:pPr>
            <a:r>
              <a:rPr sz="1800" b="1" spc="-50" dirty="0">
                <a:solidFill>
                  <a:srgbClr val="FF0000"/>
                </a:solidFill>
                <a:latin typeface="Calibri"/>
                <a:cs typeface="Calibri"/>
              </a:rPr>
              <a:t>D</a:t>
            </a:r>
            <a:endParaRPr sz="1800">
              <a:latin typeface="Calibri"/>
              <a:cs typeface="Calibri"/>
            </a:endParaRPr>
          </a:p>
        </p:txBody>
      </p:sp>
      <p:sp>
        <p:nvSpPr>
          <p:cNvPr id="7" name="object 7"/>
          <p:cNvSpPr txBox="1"/>
          <p:nvPr/>
        </p:nvSpPr>
        <p:spPr>
          <a:xfrm>
            <a:off x="9426325" y="1871856"/>
            <a:ext cx="407671" cy="289823"/>
          </a:xfrm>
          <a:prstGeom prst="rect">
            <a:avLst/>
          </a:prstGeom>
        </p:spPr>
        <p:txBody>
          <a:bodyPr vert="horz" wrap="square" lIns="0" tIns="12700" rIns="0" bIns="0" rtlCol="0">
            <a:spAutoFit/>
          </a:bodyPr>
          <a:lstStyle/>
          <a:p>
            <a:pPr marL="12700">
              <a:lnSpc>
                <a:spcPct val="100000"/>
              </a:lnSpc>
              <a:spcBef>
                <a:spcPts val="100"/>
              </a:spcBef>
            </a:pPr>
            <a:r>
              <a:rPr sz="1800" b="1" spc="-20" dirty="0">
                <a:solidFill>
                  <a:srgbClr val="FF0000"/>
                </a:solidFill>
                <a:latin typeface="Calibri"/>
                <a:cs typeface="Calibri"/>
              </a:rPr>
              <a:t>D(x)</a:t>
            </a:r>
            <a:endParaRPr sz="1800">
              <a:latin typeface="Calibri"/>
              <a:cs typeface="Calibri"/>
            </a:endParaRPr>
          </a:p>
        </p:txBody>
      </p:sp>
      <p:sp>
        <p:nvSpPr>
          <p:cNvPr id="8" name="object 8"/>
          <p:cNvSpPr txBox="1"/>
          <p:nvPr/>
        </p:nvSpPr>
        <p:spPr>
          <a:xfrm>
            <a:off x="2536069" y="2750311"/>
            <a:ext cx="116839" cy="299720"/>
          </a:xfrm>
          <a:prstGeom prst="rect">
            <a:avLst/>
          </a:prstGeom>
        </p:spPr>
        <p:txBody>
          <a:bodyPr vert="horz" wrap="square" lIns="0" tIns="12700" rIns="0" bIns="0" rtlCol="0">
            <a:spAutoFit/>
          </a:bodyPr>
          <a:lstStyle/>
          <a:p>
            <a:pPr marL="12700">
              <a:lnSpc>
                <a:spcPct val="100000"/>
              </a:lnSpc>
              <a:spcBef>
                <a:spcPts val="100"/>
              </a:spcBef>
            </a:pPr>
            <a:r>
              <a:rPr sz="1800" b="1" spc="-50" dirty="0">
                <a:solidFill>
                  <a:srgbClr val="FF0000"/>
                </a:solidFill>
                <a:latin typeface="Calibri"/>
                <a:cs typeface="Calibri"/>
              </a:rPr>
              <a:t>z</a:t>
            </a:r>
            <a:endParaRPr sz="1800">
              <a:latin typeface="Calibri"/>
              <a:cs typeface="Calibri"/>
            </a:endParaRPr>
          </a:p>
        </p:txBody>
      </p:sp>
      <p:sp>
        <p:nvSpPr>
          <p:cNvPr id="9" name="object 9"/>
          <p:cNvSpPr txBox="1"/>
          <p:nvPr/>
        </p:nvSpPr>
        <p:spPr>
          <a:xfrm>
            <a:off x="3990213" y="2606802"/>
            <a:ext cx="171451" cy="299720"/>
          </a:xfrm>
          <a:prstGeom prst="rect">
            <a:avLst/>
          </a:prstGeom>
        </p:spPr>
        <p:txBody>
          <a:bodyPr vert="horz" wrap="square" lIns="0" tIns="12700" rIns="0" bIns="0" rtlCol="0">
            <a:spAutoFit/>
          </a:bodyPr>
          <a:lstStyle/>
          <a:p>
            <a:pPr marL="12700">
              <a:lnSpc>
                <a:spcPct val="100000"/>
              </a:lnSpc>
              <a:spcBef>
                <a:spcPts val="100"/>
              </a:spcBef>
            </a:pPr>
            <a:r>
              <a:rPr sz="1800" b="1" spc="-50" dirty="0">
                <a:solidFill>
                  <a:srgbClr val="FF0000"/>
                </a:solidFill>
                <a:latin typeface="Calibri"/>
                <a:cs typeface="Calibri"/>
              </a:rPr>
              <a:t>G</a:t>
            </a:r>
            <a:endParaRPr sz="1800">
              <a:latin typeface="Calibri"/>
              <a:cs typeface="Calibri"/>
            </a:endParaRPr>
          </a:p>
        </p:txBody>
      </p:sp>
      <p:sp>
        <p:nvSpPr>
          <p:cNvPr id="10" name="object 10"/>
          <p:cNvSpPr txBox="1"/>
          <p:nvPr/>
        </p:nvSpPr>
        <p:spPr>
          <a:xfrm>
            <a:off x="5435600" y="2933194"/>
            <a:ext cx="395605" cy="289823"/>
          </a:xfrm>
          <a:prstGeom prst="rect">
            <a:avLst/>
          </a:prstGeom>
        </p:spPr>
        <p:txBody>
          <a:bodyPr vert="horz" wrap="square" lIns="0" tIns="12700" rIns="0" bIns="0" rtlCol="0">
            <a:spAutoFit/>
          </a:bodyPr>
          <a:lstStyle/>
          <a:p>
            <a:pPr marL="12700">
              <a:lnSpc>
                <a:spcPct val="100000"/>
              </a:lnSpc>
              <a:spcBef>
                <a:spcPts val="100"/>
              </a:spcBef>
            </a:pPr>
            <a:r>
              <a:rPr sz="1800" b="1" spc="-20" dirty="0">
                <a:solidFill>
                  <a:srgbClr val="FF0000"/>
                </a:solidFill>
                <a:latin typeface="Calibri"/>
                <a:cs typeface="Calibri"/>
              </a:rPr>
              <a:t>G(z)</a:t>
            </a:r>
            <a:endParaRPr sz="1800">
              <a:latin typeface="Calibri"/>
              <a:cs typeface="Calibri"/>
            </a:endParaRPr>
          </a:p>
        </p:txBody>
      </p:sp>
      <p:sp>
        <p:nvSpPr>
          <p:cNvPr id="11" name="object 11"/>
          <p:cNvSpPr txBox="1"/>
          <p:nvPr/>
        </p:nvSpPr>
        <p:spPr>
          <a:xfrm>
            <a:off x="9441561" y="3253235"/>
            <a:ext cx="686435" cy="289823"/>
          </a:xfrm>
          <a:prstGeom prst="rect">
            <a:avLst/>
          </a:prstGeom>
        </p:spPr>
        <p:txBody>
          <a:bodyPr vert="horz" wrap="square" lIns="0" tIns="12700" rIns="0" bIns="0" rtlCol="0">
            <a:spAutoFit/>
          </a:bodyPr>
          <a:lstStyle/>
          <a:p>
            <a:pPr marL="12700">
              <a:lnSpc>
                <a:spcPct val="100000"/>
              </a:lnSpc>
              <a:spcBef>
                <a:spcPts val="100"/>
              </a:spcBef>
            </a:pPr>
            <a:r>
              <a:rPr sz="1800" b="1" spc="-10" dirty="0">
                <a:solidFill>
                  <a:srgbClr val="FF0000"/>
                </a:solidFill>
                <a:latin typeface="Calibri"/>
                <a:cs typeface="Calibri"/>
              </a:rPr>
              <a:t>D(G(z))</a:t>
            </a:r>
            <a:endParaRPr sz="1800">
              <a:latin typeface="Calibri"/>
              <a:cs typeface="Calibri"/>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09600" y="274645"/>
            <a:ext cx="9956800" cy="720069"/>
          </a:xfrm>
          <a:prstGeom prst="rect">
            <a:avLst/>
          </a:prstGeom>
        </p:spPr>
        <p:txBody>
          <a:bodyPr vert="horz" wrap="square" lIns="0" tIns="255905" rIns="0" bIns="0" rtlCol="0">
            <a:spAutoFit/>
          </a:bodyPr>
          <a:lstStyle/>
          <a:p>
            <a:pPr marL="2346960">
              <a:lnSpc>
                <a:spcPct val="100000"/>
              </a:lnSpc>
              <a:spcBef>
                <a:spcPts val="95"/>
              </a:spcBef>
            </a:pPr>
            <a:r>
              <a:rPr spc="-25" dirty="0"/>
              <a:t>Training</a:t>
            </a:r>
            <a:r>
              <a:rPr spc="-185" dirty="0"/>
              <a:t> </a:t>
            </a:r>
            <a:r>
              <a:rPr spc="-10" dirty="0"/>
              <a:t>Discriminator</a:t>
            </a:r>
          </a:p>
        </p:txBody>
      </p:sp>
      <p:pic>
        <p:nvPicPr>
          <p:cNvPr id="3" name="object 3"/>
          <p:cNvPicPr/>
          <p:nvPr/>
        </p:nvPicPr>
        <p:blipFill>
          <a:blip r:embed="rId2" cstate="print"/>
          <a:stretch>
            <a:fillRect/>
          </a:stretch>
        </p:blipFill>
        <p:spPr>
          <a:xfrm>
            <a:off x="1431294" y="1717675"/>
            <a:ext cx="9224519" cy="4354195"/>
          </a:xfrm>
          <a:prstGeom prst="rect">
            <a:avLst/>
          </a:prstGeom>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09600" y="274645"/>
            <a:ext cx="9956800" cy="720069"/>
          </a:xfrm>
          <a:prstGeom prst="rect">
            <a:avLst/>
          </a:prstGeom>
        </p:spPr>
        <p:txBody>
          <a:bodyPr vert="horz" wrap="square" lIns="0" tIns="255905" rIns="0" bIns="0" rtlCol="0">
            <a:spAutoFit/>
          </a:bodyPr>
          <a:lstStyle/>
          <a:p>
            <a:pPr marL="2688590">
              <a:lnSpc>
                <a:spcPct val="100000"/>
              </a:lnSpc>
              <a:spcBef>
                <a:spcPts val="95"/>
              </a:spcBef>
            </a:pPr>
            <a:r>
              <a:rPr spc="-25" dirty="0"/>
              <a:t>Training</a:t>
            </a:r>
            <a:r>
              <a:rPr spc="-185" dirty="0"/>
              <a:t> </a:t>
            </a:r>
            <a:r>
              <a:rPr spc="-10" dirty="0"/>
              <a:t>Generator</a:t>
            </a:r>
          </a:p>
        </p:txBody>
      </p:sp>
      <p:pic>
        <p:nvPicPr>
          <p:cNvPr id="3" name="object 3"/>
          <p:cNvPicPr/>
          <p:nvPr/>
        </p:nvPicPr>
        <p:blipFill>
          <a:blip r:embed="rId2" cstate="print"/>
          <a:stretch>
            <a:fillRect/>
          </a:stretch>
        </p:blipFill>
        <p:spPr>
          <a:xfrm>
            <a:off x="1431292" y="1993963"/>
            <a:ext cx="9224645" cy="4073398"/>
          </a:xfrm>
          <a:prstGeom prst="rect">
            <a:avLst/>
          </a:prstGeom>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5A491-7FA5-D3CD-42AC-11F19AF9FAAD}"/>
              </a:ext>
            </a:extLst>
          </p:cNvPr>
          <p:cNvSpPr>
            <a:spLocks noGrp="1"/>
          </p:cNvSpPr>
          <p:nvPr>
            <p:ph type="title"/>
          </p:nvPr>
        </p:nvSpPr>
        <p:spPr>
          <a:xfrm>
            <a:off x="205740" y="1"/>
            <a:ext cx="11148060" cy="1028700"/>
          </a:xfrm>
        </p:spPr>
        <p:txBody>
          <a:bodyPr>
            <a:normAutofit/>
          </a:bodyPr>
          <a:lstStyle/>
          <a:p>
            <a:r>
              <a:rPr lang="en-IN" b="1" dirty="0">
                <a:solidFill>
                  <a:srgbClr val="FF0000"/>
                </a:solidFill>
              </a:rPr>
              <a:t>Generative Adversarial Networks</a:t>
            </a:r>
            <a:endParaRPr lang="en-IN" dirty="0">
              <a:solidFill>
                <a:srgbClr val="FF0000"/>
              </a:solidFill>
            </a:endParaRPr>
          </a:p>
        </p:txBody>
      </p:sp>
      <p:sp>
        <p:nvSpPr>
          <p:cNvPr id="3" name="Content Placeholder 2">
            <a:extLst>
              <a:ext uri="{FF2B5EF4-FFF2-40B4-BE49-F238E27FC236}">
                <a16:creationId xmlns:a16="http://schemas.microsoft.com/office/drawing/2014/main" id="{AEDF592F-DB72-4B99-DE2D-87362D99749A}"/>
              </a:ext>
            </a:extLst>
          </p:cNvPr>
          <p:cNvSpPr>
            <a:spLocks noGrp="1"/>
          </p:cNvSpPr>
          <p:nvPr>
            <p:ph idx="1"/>
          </p:nvPr>
        </p:nvSpPr>
        <p:spPr>
          <a:xfrm>
            <a:off x="205740" y="914400"/>
            <a:ext cx="11780520" cy="5795010"/>
          </a:xfrm>
        </p:spPr>
        <p:txBody>
          <a:bodyPr>
            <a:noAutofit/>
          </a:bodyPr>
          <a:lstStyle/>
          <a:p>
            <a:pPr>
              <a:lnSpc>
                <a:spcPct val="150000"/>
              </a:lnSpc>
            </a:pPr>
            <a:r>
              <a:rPr lang="en-US" sz="2400" dirty="0">
                <a:latin typeface="Times New Roman" panose="02020603050405020304" pitchFamily="18" charset="0"/>
                <a:cs typeface="Times New Roman" panose="02020603050405020304" pitchFamily="18" charset="0"/>
              </a:rPr>
              <a:t>Learn about the architectural design of a generative adversarial </a:t>
            </a:r>
            <a:r>
              <a:rPr lang="en-IN" sz="2400" dirty="0">
                <a:latin typeface="Times New Roman" panose="02020603050405020304" pitchFamily="18" charset="0"/>
                <a:cs typeface="Times New Roman" panose="02020603050405020304" pitchFamily="18" charset="0"/>
              </a:rPr>
              <a:t>network (GAN).</a:t>
            </a:r>
          </a:p>
          <a:p>
            <a:pPr>
              <a:lnSpc>
                <a:spcPct val="150000"/>
              </a:lnSpc>
            </a:pPr>
            <a:r>
              <a:rPr lang="en-US" sz="2400" dirty="0">
                <a:latin typeface="Times New Roman" panose="02020603050405020304" pitchFamily="18" charset="0"/>
                <a:cs typeface="Times New Roman" panose="02020603050405020304" pitchFamily="18" charset="0"/>
              </a:rPr>
              <a:t>Build and train a deep convolutional GAN (DCGAN) from scratch </a:t>
            </a:r>
            <a:r>
              <a:rPr lang="en-IN" sz="2400" dirty="0">
                <a:latin typeface="Times New Roman" panose="02020603050405020304" pitchFamily="18" charset="0"/>
                <a:cs typeface="Times New Roman" panose="02020603050405020304" pitchFamily="18" charset="0"/>
              </a:rPr>
              <a:t>using </a:t>
            </a:r>
            <a:r>
              <a:rPr lang="en-IN" sz="2400" dirty="0" err="1">
                <a:latin typeface="Times New Roman" panose="02020603050405020304" pitchFamily="18" charset="0"/>
                <a:cs typeface="Times New Roman" panose="02020603050405020304" pitchFamily="18" charset="0"/>
              </a:rPr>
              <a:t>Keras</a:t>
            </a:r>
            <a:r>
              <a:rPr lang="en-IN" sz="2400" dirty="0">
                <a:latin typeface="Times New Roman" panose="02020603050405020304" pitchFamily="18" charset="0"/>
                <a:cs typeface="Times New Roman" panose="02020603050405020304" pitchFamily="18" charset="0"/>
              </a:rPr>
              <a:t>.</a:t>
            </a:r>
          </a:p>
          <a:p>
            <a:pPr>
              <a:lnSpc>
                <a:spcPct val="150000"/>
              </a:lnSpc>
            </a:pPr>
            <a:r>
              <a:rPr lang="en-US" sz="2400" dirty="0">
                <a:latin typeface="Times New Roman" panose="02020603050405020304" pitchFamily="18" charset="0"/>
                <a:cs typeface="Times New Roman" panose="02020603050405020304" pitchFamily="18" charset="0"/>
              </a:rPr>
              <a:t>Use the DCGAN to generate new images.</a:t>
            </a:r>
          </a:p>
          <a:p>
            <a:pPr>
              <a:lnSpc>
                <a:spcPct val="150000"/>
              </a:lnSpc>
            </a:pPr>
            <a:r>
              <a:rPr lang="en-US" sz="2400" dirty="0">
                <a:latin typeface="Times New Roman" panose="02020603050405020304" pitchFamily="18" charset="0"/>
                <a:cs typeface="Times New Roman" panose="02020603050405020304" pitchFamily="18" charset="0"/>
              </a:rPr>
              <a:t>Understand some of the common problems faced when training a </a:t>
            </a:r>
            <a:r>
              <a:rPr lang="en-IN" sz="2400" dirty="0">
                <a:latin typeface="Times New Roman" panose="02020603050405020304" pitchFamily="18" charset="0"/>
                <a:cs typeface="Times New Roman" panose="02020603050405020304" pitchFamily="18" charset="0"/>
              </a:rPr>
              <a:t>DCGAN.</a:t>
            </a:r>
          </a:p>
          <a:p>
            <a:pPr>
              <a:lnSpc>
                <a:spcPct val="150000"/>
              </a:lnSpc>
            </a:pPr>
            <a:r>
              <a:rPr lang="en-US" sz="2400" dirty="0">
                <a:latin typeface="Times New Roman" panose="02020603050405020304" pitchFamily="18" charset="0"/>
                <a:cs typeface="Times New Roman" panose="02020603050405020304" pitchFamily="18" charset="0"/>
              </a:rPr>
              <a:t>Learn how the Wasserstein GAN (WGAN) architecture addresses </a:t>
            </a:r>
            <a:r>
              <a:rPr lang="en-IN" sz="2400" dirty="0">
                <a:latin typeface="Times New Roman" panose="02020603050405020304" pitchFamily="18" charset="0"/>
                <a:cs typeface="Times New Roman" panose="02020603050405020304" pitchFamily="18" charset="0"/>
              </a:rPr>
              <a:t>these problems.</a:t>
            </a:r>
          </a:p>
          <a:p>
            <a:pPr>
              <a:lnSpc>
                <a:spcPct val="150000"/>
              </a:lnSpc>
            </a:pPr>
            <a:r>
              <a:rPr lang="en-US" sz="2400" dirty="0">
                <a:latin typeface="Times New Roman" panose="02020603050405020304" pitchFamily="18" charset="0"/>
                <a:cs typeface="Times New Roman" panose="02020603050405020304" pitchFamily="18" charset="0"/>
              </a:rPr>
              <a:t>Understand additional enhancements that can be made to the WGAN, such as incorporating a gradient penalty (GP) term into </a:t>
            </a:r>
            <a:r>
              <a:rPr lang="en-IN" sz="2400" dirty="0">
                <a:latin typeface="Times New Roman" panose="02020603050405020304" pitchFamily="18" charset="0"/>
                <a:cs typeface="Times New Roman" panose="02020603050405020304" pitchFamily="18" charset="0"/>
              </a:rPr>
              <a:t>the loss function.</a:t>
            </a:r>
          </a:p>
          <a:p>
            <a:pPr>
              <a:lnSpc>
                <a:spcPct val="150000"/>
              </a:lnSpc>
            </a:pPr>
            <a:r>
              <a:rPr lang="en-US" sz="2400" dirty="0">
                <a:latin typeface="Times New Roman" panose="02020603050405020304" pitchFamily="18" charset="0"/>
                <a:cs typeface="Times New Roman" panose="02020603050405020304" pitchFamily="18" charset="0"/>
              </a:rPr>
              <a:t>Build a WGAN-GP from scratch using </a:t>
            </a:r>
            <a:r>
              <a:rPr lang="en-US" sz="2400" dirty="0" err="1">
                <a:latin typeface="Times New Roman" panose="02020603050405020304" pitchFamily="18" charset="0"/>
                <a:cs typeface="Times New Roman" panose="02020603050405020304" pitchFamily="18" charset="0"/>
              </a:rPr>
              <a:t>Keras</a:t>
            </a:r>
            <a:r>
              <a:rPr lang="en-US" sz="2400" dirty="0">
                <a:latin typeface="Times New Roman" panose="02020603050405020304" pitchFamily="18" charset="0"/>
                <a:cs typeface="Times New Roman" panose="02020603050405020304" pitchFamily="18" charset="0"/>
              </a:rPr>
              <a:t>.</a:t>
            </a:r>
          </a:p>
          <a:p>
            <a:pPr>
              <a:lnSpc>
                <a:spcPct val="150000"/>
              </a:lnSpc>
            </a:pPr>
            <a:r>
              <a:rPr lang="en-US" sz="2400" dirty="0">
                <a:latin typeface="Times New Roman" panose="02020603050405020304" pitchFamily="18" charset="0"/>
                <a:cs typeface="Times New Roman" panose="02020603050405020304" pitchFamily="18" charset="0"/>
              </a:rPr>
              <a:t>Use the WGAN-GP to generate faces.</a:t>
            </a: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341096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439738F-41BF-4947-A61D-3D8C72883186}"/>
              </a:ext>
            </a:extLst>
          </p:cNvPr>
          <p:cNvSpPr>
            <a:spLocks noGrp="1"/>
          </p:cNvSpPr>
          <p:nvPr>
            <p:ph idx="1"/>
          </p:nvPr>
        </p:nvSpPr>
        <p:spPr>
          <a:xfrm>
            <a:off x="171450" y="274320"/>
            <a:ext cx="11772900" cy="6583680"/>
          </a:xfrm>
        </p:spPr>
        <p:txBody>
          <a:bodyPr>
            <a:normAutofit/>
          </a:bodyPr>
          <a:lstStyle/>
          <a:p>
            <a:pPr>
              <a:lnSpc>
                <a:spcPct val="150000"/>
              </a:lnSpc>
            </a:pPr>
            <a:r>
              <a:rPr lang="en-US" sz="2400" dirty="0">
                <a:latin typeface="Times New Roman" panose="02020603050405020304" pitchFamily="18" charset="0"/>
                <a:cs typeface="Times New Roman" panose="02020603050405020304" pitchFamily="18" charset="0"/>
              </a:rPr>
              <a:t>In 2014, Ian Goodfellow et al. presented a paper entitled “Generative Adversarial Nets”1 at the Neural Information Processing Systems conference (</a:t>
            </a:r>
            <a:r>
              <a:rPr lang="en-US" sz="2400" dirty="0" err="1">
                <a:latin typeface="Times New Roman" panose="02020603050405020304" pitchFamily="18" charset="0"/>
                <a:cs typeface="Times New Roman" panose="02020603050405020304" pitchFamily="18" charset="0"/>
              </a:rPr>
              <a:t>NeurIPS</a:t>
            </a:r>
            <a:r>
              <a:rPr lang="en-US" sz="2400" dirty="0">
                <a:latin typeface="Times New Roman" panose="02020603050405020304" pitchFamily="18" charset="0"/>
                <a:cs typeface="Times New Roman" panose="02020603050405020304" pitchFamily="18" charset="0"/>
              </a:rPr>
              <a:t>) in Montreal. </a:t>
            </a:r>
          </a:p>
          <a:p>
            <a:pPr>
              <a:lnSpc>
                <a:spcPct val="150000"/>
              </a:lnSpc>
            </a:pPr>
            <a:r>
              <a:rPr lang="en-US" sz="2400" dirty="0">
                <a:latin typeface="Times New Roman" panose="02020603050405020304" pitchFamily="18" charset="0"/>
                <a:cs typeface="Times New Roman" panose="02020603050405020304" pitchFamily="18" charset="0"/>
              </a:rPr>
              <a:t>The introduction of generative adversarial networks (or GANs, as they are more commonly known) is now regarded as a key turning point in the history of generative modeling, as the</a:t>
            </a:r>
          </a:p>
          <a:p>
            <a:pPr marL="0" indent="0">
              <a:lnSpc>
                <a:spcPct val="150000"/>
              </a:lnSpc>
              <a:buNone/>
            </a:pPr>
            <a:r>
              <a:rPr lang="en-US" sz="2400" dirty="0">
                <a:latin typeface="Times New Roman" panose="02020603050405020304" pitchFamily="18" charset="0"/>
                <a:cs typeface="Times New Roman" panose="02020603050405020304" pitchFamily="18" charset="0"/>
              </a:rPr>
              <a:t>   core ideas presented in this paper have spawned some of the most successful and impressive          	generative models ever created.</a:t>
            </a:r>
          </a:p>
          <a:p>
            <a:pPr>
              <a:lnSpc>
                <a:spcPct val="150000"/>
              </a:lnSpc>
            </a:pPr>
            <a:r>
              <a:rPr lang="en-US" sz="2400" dirty="0">
                <a:latin typeface="Times New Roman" panose="02020603050405020304" pitchFamily="18" charset="0"/>
                <a:cs typeface="Times New Roman" panose="02020603050405020304" pitchFamily="18" charset="0"/>
              </a:rPr>
              <a:t>A GAN is a battle between two adversaries, the </a:t>
            </a:r>
            <a:r>
              <a:rPr lang="en-US" sz="2400" i="1" dirty="0">
                <a:latin typeface="Times New Roman" panose="02020603050405020304" pitchFamily="18" charset="0"/>
                <a:cs typeface="Times New Roman" panose="02020603050405020304" pitchFamily="18" charset="0"/>
              </a:rPr>
              <a:t>generator </a:t>
            </a:r>
            <a:r>
              <a:rPr lang="en-US" sz="2400" dirty="0">
                <a:latin typeface="Times New Roman" panose="02020603050405020304" pitchFamily="18" charset="0"/>
                <a:cs typeface="Times New Roman" panose="02020603050405020304" pitchFamily="18" charset="0"/>
              </a:rPr>
              <a:t>and the </a:t>
            </a:r>
            <a:r>
              <a:rPr lang="en-US" sz="2400" i="1" dirty="0">
                <a:latin typeface="Times New Roman" panose="02020603050405020304" pitchFamily="18" charset="0"/>
                <a:cs typeface="Times New Roman" panose="02020603050405020304" pitchFamily="18" charset="0"/>
              </a:rPr>
              <a:t>discriminator</a:t>
            </a:r>
            <a:r>
              <a:rPr lang="en-US" sz="2400" dirty="0">
                <a:latin typeface="Times New Roman" panose="02020603050405020304" pitchFamily="18" charset="0"/>
                <a:cs typeface="Times New Roman" panose="02020603050405020304" pitchFamily="18" charset="0"/>
              </a:rPr>
              <a:t>. The generator tries to convert random noise into observations that look as if they have been sampled from the original dataset, and the discriminator tries to predict whether an observation comes from the original dataset or is one of the generator’s forgeries.</a:t>
            </a:r>
          </a:p>
          <a:p>
            <a:pPr>
              <a:lnSpc>
                <a:spcPct val="150000"/>
              </a:lnSpc>
            </a:pPr>
            <a:r>
              <a:rPr lang="en-US" sz="2400" dirty="0">
                <a:latin typeface="Times New Roman" panose="02020603050405020304" pitchFamily="18" charset="0"/>
                <a:cs typeface="Times New Roman" panose="02020603050405020304" pitchFamily="18" charset="0"/>
              </a:rPr>
              <a:t> Examples of the inputs and outputs to the two networks are shown in Figure 4-2.</a:t>
            </a: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696176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CF896CB-7989-643D-4B5A-1F20D4C6BC4D}"/>
              </a:ext>
            </a:extLst>
          </p:cNvPr>
          <p:cNvSpPr>
            <a:spLocks noGrp="1"/>
          </p:cNvSpPr>
          <p:nvPr>
            <p:ph idx="1"/>
          </p:nvPr>
        </p:nvSpPr>
        <p:spPr>
          <a:xfrm>
            <a:off x="171450" y="91440"/>
            <a:ext cx="11795760" cy="6766560"/>
          </a:xfrm>
        </p:spPr>
        <p:txBody>
          <a:bodyPr>
            <a:normAutofit fontScale="92500" lnSpcReduction="20000"/>
          </a:bodyPr>
          <a:lstStyle/>
          <a:p>
            <a:pPr>
              <a:lnSpc>
                <a:spcPct val="150000"/>
              </a:lnSpc>
            </a:pPr>
            <a:r>
              <a:rPr lang="en-US" sz="2400" b="1" dirty="0">
                <a:latin typeface="Times New Roman" panose="02020603050405020304" pitchFamily="18" charset="0"/>
                <a:cs typeface="Times New Roman" panose="02020603050405020304" pitchFamily="18" charset="0"/>
              </a:rPr>
              <a:t>Generative adversarial networks (GANs) </a:t>
            </a:r>
            <a:r>
              <a:rPr lang="en-US" sz="2400" dirty="0">
                <a:latin typeface="Times New Roman" panose="02020603050405020304" pitchFamily="18" charset="0"/>
                <a:cs typeface="Times New Roman" panose="02020603050405020304" pitchFamily="18" charset="0"/>
              </a:rPr>
              <a:t>are a class of machine learning models designed to generate new data that is similar to a given dataset. </a:t>
            </a:r>
          </a:p>
          <a:p>
            <a:pPr>
              <a:lnSpc>
                <a:spcPct val="150000"/>
              </a:lnSpc>
            </a:pPr>
            <a:r>
              <a:rPr lang="en-US" sz="2400" dirty="0">
                <a:latin typeface="Times New Roman" panose="02020603050405020304" pitchFamily="18" charset="0"/>
                <a:cs typeface="Times New Roman" panose="02020603050405020304" pitchFamily="18" charset="0"/>
              </a:rPr>
              <a:t>GANs consist of two main components: a generator and a discriminator. </a:t>
            </a:r>
          </a:p>
          <a:p>
            <a:pPr>
              <a:lnSpc>
                <a:spcPct val="150000"/>
              </a:lnSpc>
            </a:pPr>
            <a:r>
              <a:rPr lang="en-US" sz="2400" dirty="0">
                <a:latin typeface="Times New Roman" panose="02020603050405020304" pitchFamily="18" charset="0"/>
                <a:cs typeface="Times New Roman" panose="02020603050405020304" pitchFamily="18" charset="0"/>
              </a:rPr>
              <a:t>The generator creates synthetic data samples, while the discriminator evaluates these samples and tries to distinguish between real and generated data. </a:t>
            </a:r>
          </a:p>
          <a:p>
            <a:pPr>
              <a:lnSpc>
                <a:spcPct val="150000"/>
              </a:lnSpc>
            </a:pPr>
            <a:r>
              <a:rPr lang="en-US" sz="2400" dirty="0">
                <a:latin typeface="Times New Roman" panose="02020603050405020304" pitchFamily="18" charset="0"/>
                <a:cs typeface="Times New Roman" panose="02020603050405020304" pitchFamily="18" charset="0"/>
              </a:rPr>
              <a:t>The two components are trained together in a competitive process, leading to the refinement of both the generator’s ability to create realistic data and the discriminator’s ability to differentiate between real and fake data: </a:t>
            </a:r>
          </a:p>
          <a:p>
            <a:pPr>
              <a:lnSpc>
                <a:spcPct val="150000"/>
              </a:lnSpc>
            </a:pPr>
            <a:r>
              <a:rPr lang="en-US" sz="2400" dirty="0">
                <a:latin typeface="Times New Roman" panose="02020603050405020304" pitchFamily="18" charset="0"/>
                <a:cs typeface="Times New Roman" panose="02020603050405020304" pitchFamily="18" charset="0"/>
              </a:rPr>
              <a:t>1. Generator (G): The generator takes random noise as input and transforms it into data that should resemble the target dataset. Initially, its output might not resemble the real data much. </a:t>
            </a:r>
          </a:p>
          <a:p>
            <a:pPr>
              <a:lnSpc>
                <a:spcPct val="150000"/>
              </a:lnSpc>
            </a:pPr>
            <a:r>
              <a:rPr lang="en-US" sz="2400" dirty="0">
                <a:latin typeface="Times New Roman" panose="02020603050405020304" pitchFamily="18" charset="0"/>
                <a:cs typeface="Times New Roman" panose="02020603050405020304" pitchFamily="18" charset="0"/>
              </a:rPr>
              <a:t>2. Discriminator (D): The discriminator acts as a binary classifier. It takes both real data from the target dataset and generated data from the generator as input and tries to determine whether the input is real (from the dataset) or fake (generated by the generator). </a:t>
            </a:r>
          </a:p>
          <a:p>
            <a:pPr>
              <a:lnSpc>
                <a:spcPct val="150000"/>
              </a:lnSpc>
            </a:pPr>
            <a:endParaRPr lang="en-US" sz="2400" dirty="0">
              <a:latin typeface="Times New Roman" panose="02020603050405020304" pitchFamily="18" charset="0"/>
              <a:cs typeface="Times New Roman" panose="02020603050405020304" pitchFamily="18" charset="0"/>
            </a:endParaRPr>
          </a:p>
          <a:p>
            <a:endParaRPr lang="en-IN" dirty="0"/>
          </a:p>
        </p:txBody>
      </p:sp>
    </p:spTree>
    <p:extLst>
      <p:ext uri="{BB962C8B-B14F-4D97-AF65-F5344CB8AC3E}">
        <p14:creationId xmlns:p14="http://schemas.microsoft.com/office/powerpoint/2010/main" val="178577999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62B69A8-43FB-B304-5D5F-8D7BD0EBC842}"/>
              </a:ext>
            </a:extLst>
          </p:cNvPr>
          <p:cNvSpPr>
            <a:spLocks noGrp="1"/>
          </p:cNvSpPr>
          <p:nvPr>
            <p:ph idx="1"/>
          </p:nvPr>
        </p:nvSpPr>
        <p:spPr>
          <a:xfrm>
            <a:off x="354330" y="274320"/>
            <a:ext cx="11590020" cy="5902643"/>
          </a:xfrm>
        </p:spPr>
        <p:txBody>
          <a:bodyPr>
            <a:noAutofit/>
          </a:bodyPr>
          <a:lstStyle/>
          <a:p>
            <a:pPr>
              <a:lnSpc>
                <a:spcPct val="150000"/>
              </a:lnSpc>
            </a:pPr>
            <a:r>
              <a:rPr lang="en-US" sz="2400" dirty="0">
                <a:latin typeface="Times New Roman" panose="02020603050405020304" pitchFamily="18" charset="0"/>
                <a:cs typeface="Times New Roman" panose="02020603050405020304" pitchFamily="18" charset="0"/>
              </a:rPr>
              <a:t>3.Training Process: The training of GANs involves an adversarial process. The generator and discriminator are trained iteratively. During each iteration:</a:t>
            </a:r>
          </a:p>
          <a:p>
            <a:pPr>
              <a:lnSpc>
                <a:spcPct val="150000"/>
              </a:lnSpc>
            </a:pPr>
            <a:r>
              <a:rPr lang="en-US" sz="2400" dirty="0">
                <a:latin typeface="Times New Roman" panose="02020603050405020304" pitchFamily="18" charset="0"/>
                <a:cs typeface="Times New Roman" panose="02020603050405020304" pitchFamily="18" charset="0"/>
              </a:rPr>
              <a:t>–The generator generates fake data from random noise.</a:t>
            </a:r>
          </a:p>
          <a:p>
            <a:pPr>
              <a:lnSpc>
                <a:spcPct val="150000"/>
              </a:lnSpc>
            </a:pPr>
            <a:r>
              <a:rPr lang="en-US" sz="2400" dirty="0">
                <a:latin typeface="Times New Roman" panose="02020603050405020304" pitchFamily="18" charset="0"/>
                <a:cs typeface="Times New Roman" panose="02020603050405020304" pitchFamily="18" charset="0"/>
              </a:rPr>
              <a:t>–The discriminator is given real data and the generated fake data, and it learns to distinguish between them.</a:t>
            </a:r>
          </a:p>
          <a:p>
            <a:pPr>
              <a:lnSpc>
                <a:spcPct val="150000"/>
              </a:lnSpc>
            </a:pPr>
            <a:r>
              <a:rPr lang="en-US" sz="2400" dirty="0">
                <a:latin typeface="Times New Roman" panose="02020603050405020304" pitchFamily="18" charset="0"/>
                <a:cs typeface="Times New Roman" panose="02020603050405020304" pitchFamily="18" charset="0"/>
              </a:rPr>
              <a:t>–The generator’s parameters are adjusted to produce better fake data that the discriminator struggles to differentiate from real data.</a:t>
            </a:r>
          </a:p>
          <a:p>
            <a:pPr>
              <a:lnSpc>
                <a:spcPct val="150000"/>
              </a:lnSpc>
            </a:pPr>
            <a:r>
              <a:rPr lang="en-US" sz="2400" dirty="0">
                <a:latin typeface="Times New Roman" panose="02020603050405020304" pitchFamily="18" charset="0"/>
                <a:cs typeface="Times New Roman" panose="02020603050405020304" pitchFamily="18" charset="0"/>
              </a:rPr>
              <a:t>4.Objective: The goal of the generator is to improve its ability to produce data that is so convincing that the discriminator cannot distinguish it from real data. The goal of the discriminator is to become better at correctly classifying real and fake data.</a:t>
            </a:r>
          </a:p>
        </p:txBody>
      </p:sp>
    </p:spTree>
    <p:extLst>
      <p:ext uri="{BB962C8B-B14F-4D97-AF65-F5344CB8AC3E}">
        <p14:creationId xmlns:p14="http://schemas.microsoft.com/office/powerpoint/2010/main" val="425047096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DBD8E40-2460-3436-C022-84339018041F}"/>
              </a:ext>
            </a:extLst>
          </p:cNvPr>
          <p:cNvSpPr>
            <a:spLocks noGrp="1"/>
          </p:cNvSpPr>
          <p:nvPr>
            <p:ph idx="1"/>
          </p:nvPr>
        </p:nvSpPr>
        <p:spPr>
          <a:xfrm>
            <a:off x="240030" y="194310"/>
            <a:ext cx="11795760" cy="6583680"/>
          </a:xfrm>
        </p:spPr>
        <p:txBody>
          <a:bodyPr>
            <a:normAutofit/>
          </a:bodyPr>
          <a:lstStyle/>
          <a:p>
            <a:pPr>
              <a:lnSpc>
                <a:spcPct val="150000"/>
              </a:lnSpc>
            </a:pPr>
            <a:r>
              <a:rPr lang="en-US" sz="2400" dirty="0">
                <a:latin typeface="Times New Roman" panose="02020603050405020304" pitchFamily="18" charset="0"/>
                <a:cs typeface="Times New Roman" panose="02020603050405020304" pitchFamily="18" charset="0"/>
              </a:rPr>
              <a:t>5.Equilibrium: As training progresses, the generator and discriminator reach a point of equilibrium where the generator generates data that is increasingly difficult for the discriminator to distinguish from real data. This results in the generation of high-quality synthetic data.</a:t>
            </a:r>
          </a:p>
          <a:p>
            <a:pPr>
              <a:lnSpc>
                <a:spcPct val="150000"/>
              </a:lnSpc>
            </a:pPr>
            <a:r>
              <a:rPr lang="en-US" sz="2400" dirty="0">
                <a:latin typeface="Times New Roman" panose="02020603050405020304" pitchFamily="18" charset="0"/>
                <a:cs typeface="Times New Roman" panose="02020603050405020304" pitchFamily="18" charset="0"/>
              </a:rPr>
              <a:t>GANs have been used for various applications, including image synthesis, style transfer, super-resolution, data augmentation, and more. </a:t>
            </a:r>
          </a:p>
          <a:p>
            <a:pPr>
              <a:lnSpc>
                <a:spcPct val="150000"/>
              </a:lnSpc>
            </a:pPr>
            <a:r>
              <a:rPr lang="en-US" sz="2400" dirty="0">
                <a:latin typeface="Times New Roman" panose="02020603050405020304" pitchFamily="18" charset="0"/>
                <a:cs typeface="Times New Roman" panose="02020603050405020304" pitchFamily="18" charset="0"/>
              </a:rPr>
              <a:t>They have shown the capability to create highly realistic data samples and have been responsible for impressive advancements in generative modeling and computer vision. However, GANs can be challenging to train due to issues like mode collapse (when the generator focuses on a limited subset of the target data) and training instability.</a:t>
            </a:r>
          </a:p>
          <a:p>
            <a:endParaRPr lang="en-IN" dirty="0"/>
          </a:p>
        </p:txBody>
      </p:sp>
    </p:spTree>
    <p:extLst>
      <p:ext uri="{BB962C8B-B14F-4D97-AF65-F5344CB8AC3E}">
        <p14:creationId xmlns:p14="http://schemas.microsoft.com/office/powerpoint/2010/main" val="273691897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7656CF8-8C3F-3B37-A766-C5AA9870B648}"/>
              </a:ext>
            </a:extLst>
          </p:cNvPr>
          <p:cNvPicPr>
            <a:picLocks noGrp="1" noChangeAspect="1"/>
          </p:cNvPicPr>
          <p:nvPr>
            <p:ph idx="1"/>
          </p:nvPr>
        </p:nvPicPr>
        <p:blipFill>
          <a:blip r:embed="rId2"/>
          <a:stretch>
            <a:fillRect/>
          </a:stretch>
        </p:blipFill>
        <p:spPr>
          <a:xfrm>
            <a:off x="422910" y="582930"/>
            <a:ext cx="11384280" cy="5200650"/>
          </a:xfrm>
          <a:prstGeom prst="rect">
            <a:avLst/>
          </a:prstGeom>
        </p:spPr>
      </p:pic>
      <p:sp>
        <p:nvSpPr>
          <p:cNvPr id="7" name="TextBox 6">
            <a:extLst>
              <a:ext uri="{FF2B5EF4-FFF2-40B4-BE49-F238E27FC236}">
                <a16:creationId xmlns:a16="http://schemas.microsoft.com/office/drawing/2014/main" id="{88209EA5-4553-D0FC-060B-09B95842963C}"/>
              </a:ext>
            </a:extLst>
          </p:cNvPr>
          <p:cNvSpPr txBox="1"/>
          <p:nvPr/>
        </p:nvSpPr>
        <p:spPr>
          <a:xfrm>
            <a:off x="1965960" y="6090404"/>
            <a:ext cx="8481059" cy="461665"/>
          </a:xfrm>
          <a:prstGeom prst="rect">
            <a:avLst/>
          </a:prstGeom>
          <a:noFill/>
        </p:spPr>
        <p:txBody>
          <a:bodyPr wrap="square">
            <a:spAutoFit/>
          </a:bodyPr>
          <a:lstStyle/>
          <a:p>
            <a:r>
              <a:rPr lang="en-US" sz="2400" b="0" i="1" u="none" strike="noStrike" baseline="0" dirty="0">
                <a:latin typeface="LiberationSerif-Italic"/>
              </a:rPr>
              <a:t>Figure 4-2. Inputs and outputs of the two networks in a GAN</a:t>
            </a:r>
            <a:endParaRPr lang="en-IN" sz="2400" dirty="0"/>
          </a:p>
        </p:txBody>
      </p:sp>
    </p:spTree>
    <p:extLst>
      <p:ext uri="{BB962C8B-B14F-4D97-AF65-F5344CB8AC3E}">
        <p14:creationId xmlns:p14="http://schemas.microsoft.com/office/powerpoint/2010/main" val="30913718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36700D8-0AEF-C31B-A0F4-E05B70AD9303}"/>
              </a:ext>
            </a:extLst>
          </p:cNvPr>
          <p:cNvSpPr>
            <a:spLocks noGrp="1"/>
          </p:cNvSpPr>
          <p:nvPr>
            <p:ph idx="1"/>
          </p:nvPr>
        </p:nvSpPr>
        <p:spPr>
          <a:xfrm>
            <a:off x="285750" y="285750"/>
            <a:ext cx="11590020" cy="6389370"/>
          </a:xfrm>
        </p:spPr>
        <p:txBody>
          <a:bodyPr>
            <a:normAutofit fontScale="92500" lnSpcReduction="20000"/>
          </a:bodyPr>
          <a:lstStyle/>
          <a:p>
            <a:pPr>
              <a:lnSpc>
                <a:spcPct val="150000"/>
              </a:lnSpc>
            </a:pPr>
            <a:r>
              <a:rPr lang="en-IN" sz="2600" b="1" dirty="0">
                <a:latin typeface="Times New Roman" panose="02020603050405020304" pitchFamily="18" charset="0"/>
                <a:cs typeface="Times New Roman" panose="02020603050405020304" pitchFamily="18" charset="0"/>
              </a:rPr>
              <a:t>Explore Large Language Models (LLMs)</a:t>
            </a:r>
            <a:r>
              <a:rPr lang="en-IN" sz="2600" dirty="0">
                <a:latin typeface="Times New Roman" panose="02020603050405020304" pitchFamily="18" charset="0"/>
                <a:cs typeface="Times New Roman" panose="02020603050405020304" pitchFamily="18" charset="0"/>
              </a:rPr>
              <a:t> </a:t>
            </a:r>
          </a:p>
          <a:p>
            <a:pPr>
              <a:lnSpc>
                <a:spcPct val="150000"/>
              </a:lnSpc>
              <a:buFont typeface="Wingdings" panose="05000000000000000000" pitchFamily="2" charset="2"/>
              <a:buChar char="ü"/>
            </a:pPr>
            <a:r>
              <a:rPr lang="en-IN" sz="2600" dirty="0">
                <a:latin typeface="Times New Roman" panose="02020603050405020304" pitchFamily="18" charset="0"/>
                <a:cs typeface="Times New Roman" panose="02020603050405020304" pitchFamily="18" charset="0"/>
              </a:rPr>
              <a:t>    Understand the architecture, training, and applications of transformer-based     Large Language Models such as ChatGPT, Gemini, and Claude. </a:t>
            </a:r>
          </a:p>
          <a:p>
            <a:pPr>
              <a:lnSpc>
                <a:spcPct val="150000"/>
              </a:lnSpc>
            </a:pPr>
            <a:r>
              <a:rPr lang="en-IN" sz="2600" b="1" dirty="0">
                <a:latin typeface="Times New Roman" panose="02020603050405020304" pitchFamily="18" charset="0"/>
                <a:cs typeface="Times New Roman" panose="02020603050405020304" pitchFamily="18" charset="0"/>
              </a:rPr>
              <a:t>Develop Skills in AI-Based Content Generation</a:t>
            </a:r>
            <a:r>
              <a:rPr lang="en-IN" sz="2600" dirty="0">
                <a:latin typeface="Times New Roman" panose="02020603050405020304" pitchFamily="18" charset="0"/>
                <a:cs typeface="Times New Roman" panose="02020603050405020304" pitchFamily="18" charset="0"/>
              </a:rPr>
              <a:t> </a:t>
            </a:r>
          </a:p>
          <a:p>
            <a:pPr>
              <a:lnSpc>
                <a:spcPct val="150000"/>
              </a:lnSpc>
              <a:buFont typeface="Wingdings" panose="05000000000000000000" pitchFamily="2" charset="2"/>
              <a:buChar char="ü"/>
            </a:pPr>
            <a:r>
              <a:rPr lang="en-IN" sz="2600" dirty="0">
                <a:latin typeface="Times New Roman" panose="02020603050405020304" pitchFamily="18" charset="0"/>
                <a:cs typeface="Times New Roman" panose="02020603050405020304" pitchFamily="18" charset="0"/>
              </a:rPr>
              <a:t>  Learn how AI generates text, images, audio, video, and code using generative techniques. </a:t>
            </a:r>
          </a:p>
          <a:p>
            <a:pPr>
              <a:lnSpc>
                <a:spcPct val="150000"/>
              </a:lnSpc>
            </a:pPr>
            <a:r>
              <a:rPr lang="en-IN" sz="2600" b="1" dirty="0">
                <a:latin typeface="Times New Roman" panose="02020603050405020304" pitchFamily="18" charset="0"/>
                <a:cs typeface="Times New Roman" panose="02020603050405020304" pitchFamily="18" charset="0"/>
              </a:rPr>
              <a:t>Apply Prompt Engineering and Fine-Tuning Techniques</a:t>
            </a:r>
            <a:r>
              <a:rPr lang="en-IN" sz="2600" dirty="0">
                <a:latin typeface="Times New Roman" panose="02020603050405020304" pitchFamily="18" charset="0"/>
                <a:cs typeface="Times New Roman" panose="02020603050405020304" pitchFamily="18" charset="0"/>
              </a:rPr>
              <a:t> </a:t>
            </a:r>
          </a:p>
          <a:p>
            <a:pPr>
              <a:lnSpc>
                <a:spcPct val="150000"/>
              </a:lnSpc>
              <a:buFont typeface="Wingdings" panose="05000000000000000000" pitchFamily="2" charset="2"/>
              <a:buChar char="ü"/>
            </a:pPr>
            <a:r>
              <a:rPr lang="en-IN" sz="2600" dirty="0">
                <a:latin typeface="Times New Roman" panose="02020603050405020304" pitchFamily="18" charset="0"/>
                <a:cs typeface="Times New Roman" panose="02020603050405020304" pitchFamily="18" charset="0"/>
              </a:rPr>
              <a:t>  Design effective prompts and explore methods for adapting pre-trained models to specific applications. </a:t>
            </a:r>
          </a:p>
          <a:p>
            <a:pPr>
              <a:lnSpc>
                <a:spcPct val="150000"/>
              </a:lnSpc>
            </a:pPr>
            <a:r>
              <a:rPr lang="en-IN" sz="2600" b="1" dirty="0">
                <a:latin typeface="Times New Roman" panose="02020603050405020304" pitchFamily="18" charset="0"/>
                <a:cs typeface="Times New Roman" panose="02020603050405020304" pitchFamily="18" charset="0"/>
              </a:rPr>
              <a:t>Analyse Training and Evaluation Methods</a:t>
            </a:r>
            <a:r>
              <a:rPr lang="en-IN" sz="2600" dirty="0">
                <a:latin typeface="Times New Roman" panose="02020603050405020304" pitchFamily="18" charset="0"/>
                <a:cs typeface="Times New Roman" panose="02020603050405020304" pitchFamily="18" charset="0"/>
              </a:rPr>
              <a:t> </a:t>
            </a:r>
          </a:p>
          <a:p>
            <a:pPr>
              <a:lnSpc>
                <a:spcPct val="150000"/>
              </a:lnSpc>
              <a:buFont typeface="Wingdings" panose="05000000000000000000" pitchFamily="2" charset="2"/>
              <a:buChar char="ü"/>
            </a:pPr>
            <a:r>
              <a:rPr lang="en-IN" sz="2600" dirty="0">
                <a:latin typeface="Times New Roman" panose="02020603050405020304" pitchFamily="18" charset="0"/>
                <a:cs typeface="Times New Roman" panose="02020603050405020304" pitchFamily="18" charset="0"/>
              </a:rPr>
              <a:t>   Understand model training procedures, performance evaluation metrics, and quality assessment techniques for generative models. </a:t>
            </a:r>
          </a:p>
          <a:p>
            <a:endParaRPr lang="en-IN" dirty="0"/>
          </a:p>
        </p:txBody>
      </p:sp>
    </p:spTree>
    <p:extLst>
      <p:ext uri="{BB962C8B-B14F-4D97-AF65-F5344CB8AC3E}">
        <p14:creationId xmlns:p14="http://schemas.microsoft.com/office/powerpoint/2010/main" val="140016167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0A0112B-4389-F3E4-C10E-D1D7A5C24AD1}"/>
              </a:ext>
            </a:extLst>
          </p:cNvPr>
          <p:cNvSpPr>
            <a:spLocks noGrp="1"/>
          </p:cNvSpPr>
          <p:nvPr>
            <p:ph idx="1"/>
          </p:nvPr>
        </p:nvSpPr>
        <p:spPr>
          <a:xfrm>
            <a:off x="251460" y="331470"/>
            <a:ext cx="11670030" cy="5845493"/>
          </a:xfrm>
        </p:spPr>
        <p:txBody>
          <a:bodyPr>
            <a:normAutofit/>
          </a:bodyPr>
          <a:lstStyle/>
          <a:p>
            <a:pPr>
              <a:lnSpc>
                <a:spcPct val="150000"/>
              </a:lnSpc>
            </a:pPr>
            <a:r>
              <a:rPr lang="en-US" sz="2400" dirty="0">
                <a:latin typeface="Times New Roman" panose="02020603050405020304" pitchFamily="18" charset="0"/>
                <a:cs typeface="Times New Roman" panose="02020603050405020304" pitchFamily="18" charset="0"/>
              </a:rPr>
              <a:t>At the start of the process, the generator outputs noisy images and the discriminator predicts randomly. </a:t>
            </a:r>
          </a:p>
          <a:p>
            <a:pPr>
              <a:lnSpc>
                <a:spcPct val="150000"/>
              </a:lnSpc>
            </a:pPr>
            <a:r>
              <a:rPr lang="en-US" sz="2400" dirty="0">
                <a:latin typeface="Times New Roman" panose="02020603050405020304" pitchFamily="18" charset="0"/>
                <a:cs typeface="Times New Roman" panose="02020603050405020304" pitchFamily="18" charset="0"/>
              </a:rPr>
              <a:t>The key to GANs lies in how we alternate the training of the two networks, so that as the generator becomes more adept at fooling the discriminator, the discriminator must adapt in order to maintain its ability to correctly identify which observations are fake. </a:t>
            </a:r>
          </a:p>
          <a:p>
            <a:pPr>
              <a:lnSpc>
                <a:spcPct val="150000"/>
              </a:lnSpc>
            </a:pPr>
            <a:r>
              <a:rPr lang="en-US" sz="2400" dirty="0">
                <a:latin typeface="Times New Roman" panose="02020603050405020304" pitchFamily="18" charset="0"/>
                <a:cs typeface="Times New Roman" panose="02020603050405020304" pitchFamily="18" charset="0"/>
              </a:rPr>
              <a:t>This drives the generator to find new ways to fool the discriminator, and so the </a:t>
            </a:r>
            <a:r>
              <a:rPr lang="en-IN" sz="2400" dirty="0">
                <a:latin typeface="Times New Roman" panose="02020603050405020304" pitchFamily="18" charset="0"/>
                <a:cs typeface="Times New Roman" panose="02020603050405020304" pitchFamily="18" charset="0"/>
              </a:rPr>
              <a:t>cycle continues.</a:t>
            </a:r>
          </a:p>
        </p:txBody>
      </p:sp>
    </p:spTree>
    <p:extLst>
      <p:ext uri="{BB962C8B-B14F-4D97-AF65-F5344CB8AC3E}">
        <p14:creationId xmlns:p14="http://schemas.microsoft.com/office/powerpoint/2010/main" val="212177644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DBF1149-D8EA-AFCE-9CC5-6DB60D814D52}"/>
              </a:ext>
            </a:extLst>
          </p:cNvPr>
          <p:cNvSpPr>
            <a:spLocks noGrp="1"/>
          </p:cNvSpPr>
          <p:nvPr>
            <p:ph idx="1"/>
          </p:nvPr>
        </p:nvSpPr>
        <p:spPr>
          <a:xfrm>
            <a:off x="297180" y="80010"/>
            <a:ext cx="11750040" cy="6640830"/>
          </a:xfrm>
        </p:spPr>
        <p:txBody>
          <a:bodyPr>
            <a:normAutofit/>
          </a:bodyPr>
          <a:lstStyle/>
          <a:p>
            <a:pPr>
              <a:lnSpc>
                <a:spcPct val="150000"/>
              </a:lnSpc>
            </a:pPr>
            <a:r>
              <a:rPr lang="en-IN" sz="2400" b="1" dirty="0">
                <a:latin typeface="Times New Roman" panose="02020603050405020304" pitchFamily="18" charset="0"/>
                <a:cs typeface="Times New Roman" panose="02020603050405020304" pitchFamily="18" charset="0"/>
              </a:rPr>
              <a:t>The Technology Behind Midjourney</a:t>
            </a:r>
            <a:endParaRPr lang="en-IN" sz="2400" dirty="0">
              <a:latin typeface="Times New Roman" panose="02020603050405020304" pitchFamily="18" charset="0"/>
              <a:cs typeface="Times New Roman" panose="02020603050405020304" pitchFamily="18" charset="0"/>
            </a:endParaRPr>
          </a:p>
          <a:p>
            <a:pPr>
              <a:lnSpc>
                <a:spcPct val="150000"/>
              </a:lnSpc>
            </a:pPr>
            <a:r>
              <a:rPr lang="en-US" sz="2400" dirty="0">
                <a:latin typeface="Times New Roman" panose="02020603050405020304" pitchFamily="18" charset="0"/>
                <a:cs typeface="Times New Roman" panose="02020603050405020304" pitchFamily="18" charset="0"/>
              </a:rPr>
              <a:t>Midjourney employs a sophisticated technology to facilitate its text-to-image generation capabilities. Let’s delve into the underlying technology behind Midjourney: </a:t>
            </a:r>
          </a:p>
          <a:p>
            <a:pPr>
              <a:lnSpc>
                <a:spcPct val="150000"/>
              </a:lnSpc>
            </a:pPr>
            <a:r>
              <a:rPr lang="en-IN" sz="2400" b="1" dirty="0">
                <a:latin typeface="Times New Roman" panose="02020603050405020304" pitchFamily="18" charset="0"/>
                <a:cs typeface="Times New Roman" panose="02020603050405020304" pitchFamily="18" charset="0"/>
              </a:rPr>
              <a:t>Generative Adversarial Networks (GANs)</a:t>
            </a:r>
            <a:endParaRPr lang="en-IN" sz="2400" dirty="0">
              <a:latin typeface="Times New Roman" panose="02020603050405020304" pitchFamily="18" charset="0"/>
              <a:cs typeface="Times New Roman" panose="02020603050405020304" pitchFamily="18" charset="0"/>
            </a:endParaRPr>
          </a:p>
          <a:p>
            <a:pPr>
              <a:lnSpc>
                <a:spcPct val="150000"/>
              </a:lnSpc>
            </a:pPr>
            <a:r>
              <a:rPr lang="en-US" sz="2400" dirty="0">
                <a:latin typeface="Times New Roman" panose="02020603050405020304" pitchFamily="18" charset="0"/>
                <a:cs typeface="Times New Roman" panose="02020603050405020304" pitchFamily="18" charset="0"/>
              </a:rPr>
              <a:t>GANs consist of two components: a generator and a discriminator. The generator crafts images based on random noise, while the discriminator attempts to differentiate between real images and those generated by the generator. </a:t>
            </a:r>
          </a:p>
          <a:p>
            <a:pPr>
              <a:lnSpc>
                <a:spcPct val="150000"/>
              </a:lnSpc>
            </a:pPr>
            <a:r>
              <a:rPr lang="en-US" sz="2400" dirty="0">
                <a:latin typeface="Times New Roman" panose="02020603050405020304" pitchFamily="18" charset="0"/>
                <a:cs typeface="Times New Roman" panose="02020603050405020304" pitchFamily="18" charset="0"/>
              </a:rPr>
              <a:t>This adversarial process compels the generator to continually improve its image generation to fool the discriminator. </a:t>
            </a:r>
          </a:p>
          <a:p>
            <a:pPr>
              <a:lnSpc>
                <a:spcPct val="150000"/>
              </a:lnSpc>
            </a:pPr>
            <a:endParaRPr lang="en-US" sz="2400" dirty="0">
              <a:latin typeface="Times New Roman" panose="02020603050405020304" pitchFamily="18" charset="0"/>
              <a:cs typeface="Times New Roman" panose="02020603050405020304" pitchFamily="18" charset="0"/>
            </a:endParaRPr>
          </a:p>
          <a:p>
            <a:pPr>
              <a:lnSpc>
                <a:spcPct val="150000"/>
              </a:lnSpc>
            </a:pPr>
            <a:endParaRPr lang="en-US" sz="2400" dirty="0">
              <a:latin typeface="Times New Roman" panose="02020603050405020304" pitchFamily="18" charset="0"/>
              <a:cs typeface="Times New Roman" panose="02020603050405020304" pitchFamily="18" charset="0"/>
            </a:endParaRPr>
          </a:p>
          <a:p>
            <a:endParaRPr lang="en-IN" dirty="0"/>
          </a:p>
        </p:txBody>
      </p:sp>
    </p:spTree>
    <p:extLst>
      <p:ext uri="{BB962C8B-B14F-4D97-AF65-F5344CB8AC3E}">
        <p14:creationId xmlns:p14="http://schemas.microsoft.com/office/powerpoint/2010/main" val="17099755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F173106-6070-FADC-B13F-37481006C3AF}"/>
              </a:ext>
            </a:extLst>
          </p:cNvPr>
          <p:cNvSpPr>
            <a:spLocks noGrp="1"/>
          </p:cNvSpPr>
          <p:nvPr>
            <p:ph idx="1"/>
          </p:nvPr>
        </p:nvSpPr>
        <p:spPr>
          <a:xfrm>
            <a:off x="262890" y="182880"/>
            <a:ext cx="11738610" cy="6595110"/>
          </a:xfrm>
        </p:spPr>
        <p:txBody>
          <a:bodyPr>
            <a:normAutofit fontScale="25000" lnSpcReduction="20000"/>
          </a:bodyPr>
          <a:lstStyle/>
          <a:p>
            <a:pPr>
              <a:lnSpc>
                <a:spcPct val="170000"/>
              </a:lnSpc>
            </a:pPr>
            <a:r>
              <a:rPr lang="en-IN" sz="8800" b="1" dirty="0">
                <a:latin typeface="Times New Roman" panose="02020603050405020304" pitchFamily="18" charset="0"/>
                <a:cs typeface="Times New Roman" panose="02020603050405020304" pitchFamily="18" charset="0"/>
              </a:rPr>
              <a:t>Text-to-Image Synthesis with GANs</a:t>
            </a:r>
            <a:endParaRPr lang="en-IN" sz="8800" dirty="0">
              <a:latin typeface="Times New Roman" panose="02020603050405020304" pitchFamily="18" charset="0"/>
              <a:cs typeface="Times New Roman" panose="02020603050405020304" pitchFamily="18" charset="0"/>
            </a:endParaRPr>
          </a:p>
          <a:p>
            <a:pPr>
              <a:lnSpc>
                <a:spcPct val="170000"/>
              </a:lnSpc>
            </a:pPr>
            <a:r>
              <a:rPr lang="en-US" sz="8800" dirty="0">
                <a:latin typeface="Times New Roman" panose="02020603050405020304" pitchFamily="18" charset="0"/>
                <a:cs typeface="Times New Roman" panose="02020603050405020304" pitchFamily="18" charset="0"/>
              </a:rPr>
              <a:t>Midjourney leverages the GAN architecture to synthesize images from textual descriptions.</a:t>
            </a:r>
          </a:p>
          <a:p>
            <a:pPr>
              <a:lnSpc>
                <a:spcPct val="170000"/>
              </a:lnSpc>
            </a:pPr>
            <a:r>
              <a:rPr lang="en-US" sz="8800" dirty="0">
                <a:latin typeface="Times New Roman" panose="02020603050405020304" pitchFamily="18" charset="0"/>
                <a:cs typeface="Times New Roman" panose="02020603050405020304" pitchFamily="18" charset="0"/>
              </a:rPr>
              <a:t>The generator is conditioned on text inputs, ensuring that the generated images align with the provided descriptions.</a:t>
            </a:r>
          </a:p>
          <a:p>
            <a:pPr>
              <a:lnSpc>
                <a:spcPct val="170000"/>
              </a:lnSpc>
            </a:pPr>
            <a:r>
              <a:rPr lang="en-US" sz="8800" dirty="0">
                <a:latin typeface="Times New Roman" panose="02020603050405020304" pitchFamily="18" charset="0"/>
                <a:cs typeface="Times New Roman" panose="02020603050405020304" pitchFamily="18" charset="0"/>
              </a:rPr>
              <a:t>The text input is usually encoded into a latent representation that guides the image generation process. </a:t>
            </a:r>
          </a:p>
          <a:p>
            <a:pPr>
              <a:lnSpc>
                <a:spcPct val="170000"/>
              </a:lnSpc>
            </a:pPr>
            <a:r>
              <a:rPr lang="en-IN" sz="8800" b="1" dirty="0">
                <a:latin typeface="Times New Roman" panose="02020603050405020304" pitchFamily="18" charset="0"/>
                <a:cs typeface="Times New Roman" panose="02020603050405020304" pitchFamily="18" charset="0"/>
              </a:rPr>
              <a:t>Conditional GANs </a:t>
            </a:r>
            <a:endParaRPr lang="en-IN" sz="8800" dirty="0">
              <a:latin typeface="Times New Roman" panose="02020603050405020304" pitchFamily="18" charset="0"/>
              <a:cs typeface="Times New Roman" panose="02020603050405020304" pitchFamily="18" charset="0"/>
            </a:endParaRPr>
          </a:p>
          <a:p>
            <a:pPr>
              <a:lnSpc>
                <a:spcPct val="170000"/>
              </a:lnSpc>
            </a:pPr>
            <a:r>
              <a:rPr lang="en-US" sz="8800" dirty="0">
                <a:latin typeface="Times New Roman" panose="02020603050405020304" pitchFamily="18" charset="0"/>
                <a:cs typeface="Times New Roman" panose="02020603050405020304" pitchFamily="18" charset="0"/>
              </a:rPr>
              <a:t>Midjourney employs a variant of GANs known as conditional GANs (</a:t>
            </a:r>
            <a:r>
              <a:rPr lang="en-US" sz="8800" dirty="0" err="1">
                <a:latin typeface="Times New Roman" panose="02020603050405020304" pitchFamily="18" charset="0"/>
                <a:cs typeface="Times New Roman" panose="02020603050405020304" pitchFamily="18" charset="0"/>
              </a:rPr>
              <a:t>cGANs</a:t>
            </a:r>
            <a:r>
              <a:rPr lang="en-US" sz="8800" dirty="0">
                <a:latin typeface="Times New Roman" panose="02020603050405020304" pitchFamily="18" charset="0"/>
                <a:cs typeface="Times New Roman" panose="02020603050405020304" pitchFamily="18" charset="0"/>
              </a:rPr>
              <a:t>).</a:t>
            </a:r>
          </a:p>
          <a:p>
            <a:pPr>
              <a:lnSpc>
                <a:spcPct val="170000"/>
              </a:lnSpc>
            </a:pPr>
            <a:r>
              <a:rPr lang="en-US" sz="8800" dirty="0">
                <a:latin typeface="Times New Roman" panose="02020603050405020304" pitchFamily="18" charset="0"/>
                <a:cs typeface="Times New Roman" panose="02020603050405020304" pitchFamily="18" charset="0"/>
              </a:rPr>
              <a:t>In </a:t>
            </a:r>
            <a:r>
              <a:rPr lang="en-US" sz="8800" dirty="0" err="1">
                <a:latin typeface="Times New Roman" panose="02020603050405020304" pitchFamily="18" charset="0"/>
                <a:cs typeface="Times New Roman" panose="02020603050405020304" pitchFamily="18" charset="0"/>
              </a:rPr>
              <a:t>cGANs</a:t>
            </a:r>
            <a:r>
              <a:rPr lang="en-US" sz="8800" dirty="0">
                <a:latin typeface="Times New Roman" panose="02020603050405020304" pitchFamily="18" charset="0"/>
                <a:cs typeface="Times New Roman" panose="02020603050405020304" pitchFamily="18" charset="0"/>
              </a:rPr>
              <a:t>, both the generator and discriminator are conditioned on additional information (in this case, the text description).</a:t>
            </a:r>
          </a:p>
          <a:p>
            <a:pPr>
              <a:lnSpc>
                <a:spcPct val="170000"/>
              </a:lnSpc>
            </a:pPr>
            <a:r>
              <a:rPr lang="en-US" sz="8800" dirty="0">
                <a:latin typeface="Times New Roman" panose="02020603050405020304" pitchFamily="18" charset="0"/>
                <a:cs typeface="Times New Roman" panose="02020603050405020304" pitchFamily="18" charset="0"/>
              </a:rPr>
              <a:t>The conditioning enhances the generator’s ability to create images that correspond to specific text prompts. </a:t>
            </a:r>
          </a:p>
          <a:p>
            <a:pPr>
              <a:lnSpc>
                <a:spcPct val="170000"/>
              </a:lnSpc>
            </a:pPr>
            <a:r>
              <a:rPr lang="en-IN" sz="5500" b="1" dirty="0">
                <a:latin typeface="Times New Roman" panose="02020603050405020304" pitchFamily="18" charset="0"/>
                <a:cs typeface="Times New Roman" panose="02020603050405020304" pitchFamily="18" charset="0"/>
              </a:rPr>
              <a:t>Training Process</a:t>
            </a:r>
            <a:endParaRPr lang="en-IN" sz="5500" dirty="0">
              <a:latin typeface="Times New Roman" panose="02020603050405020304" pitchFamily="18" charset="0"/>
              <a:cs typeface="Times New Roman" panose="02020603050405020304" pitchFamily="18" charset="0"/>
            </a:endParaRPr>
          </a:p>
          <a:p>
            <a:pPr>
              <a:lnSpc>
                <a:spcPct val="170000"/>
              </a:lnSpc>
            </a:pPr>
            <a:r>
              <a:rPr lang="en-US" sz="5500" dirty="0">
                <a:latin typeface="Times New Roman" panose="02020603050405020304" pitchFamily="18" charset="0"/>
                <a:cs typeface="Times New Roman" panose="02020603050405020304" pitchFamily="18" charset="0"/>
              </a:rPr>
              <a:t>Midjourney’s training process involves iteratively updating the generator and discriminator components.</a:t>
            </a:r>
          </a:p>
          <a:p>
            <a:pPr>
              <a:lnSpc>
                <a:spcPct val="170000"/>
              </a:lnSpc>
            </a:pPr>
            <a:r>
              <a:rPr lang="en-US" sz="5500" dirty="0">
                <a:latin typeface="Times New Roman" panose="02020603050405020304" pitchFamily="18" charset="0"/>
                <a:cs typeface="Times New Roman" panose="02020603050405020304" pitchFamily="18" charset="0"/>
              </a:rPr>
              <a:t>The generator aims to create images that the discriminator cannot distinguish from real ones, while the discriminator aims to improve its discrimination ability. </a:t>
            </a:r>
          </a:p>
          <a:p>
            <a:endParaRPr lang="en-IN" dirty="0"/>
          </a:p>
        </p:txBody>
      </p:sp>
    </p:spTree>
    <p:extLst>
      <p:ext uri="{BB962C8B-B14F-4D97-AF65-F5344CB8AC3E}">
        <p14:creationId xmlns:p14="http://schemas.microsoft.com/office/powerpoint/2010/main" val="166558170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4B3EFC-2775-8AF0-ED87-E59289903456}"/>
              </a:ext>
            </a:extLst>
          </p:cNvPr>
          <p:cNvSpPr>
            <a:spLocks noGrp="1"/>
          </p:cNvSpPr>
          <p:nvPr>
            <p:ph idx="1"/>
          </p:nvPr>
        </p:nvSpPr>
        <p:spPr>
          <a:xfrm>
            <a:off x="274320" y="240030"/>
            <a:ext cx="11704320" cy="6469380"/>
          </a:xfrm>
        </p:spPr>
        <p:txBody>
          <a:bodyPr>
            <a:normAutofit/>
          </a:bodyPr>
          <a:lstStyle/>
          <a:p>
            <a:pPr>
              <a:lnSpc>
                <a:spcPct val="150000"/>
              </a:lnSpc>
            </a:pPr>
            <a:r>
              <a:rPr lang="en-IN" sz="2400" b="1" dirty="0">
                <a:latin typeface="Times New Roman" panose="02020603050405020304" pitchFamily="18" charset="0"/>
                <a:cs typeface="Times New Roman" panose="02020603050405020304" pitchFamily="18" charset="0"/>
              </a:rPr>
              <a:t>Training Process</a:t>
            </a:r>
            <a:endParaRPr lang="en-IN" sz="2400" dirty="0">
              <a:latin typeface="Times New Roman" panose="02020603050405020304" pitchFamily="18" charset="0"/>
              <a:cs typeface="Times New Roman" panose="02020603050405020304" pitchFamily="18" charset="0"/>
            </a:endParaRPr>
          </a:p>
          <a:p>
            <a:pPr>
              <a:lnSpc>
                <a:spcPct val="150000"/>
              </a:lnSpc>
            </a:pPr>
            <a:r>
              <a:rPr lang="en-US" sz="2400" dirty="0">
                <a:latin typeface="Times New Roman" panose="02020603050405020304" pitchFamily="18" charset="0"/>
                <a:cs typeface="Times New Roman" panose="02020603050405020304" pitchFamily="18" charset="0"/>
              </a:rPr>
              <a:t>Midjourney’s training process involves iteratively updating the generator and discriminator components.</a:t>
            </a:r>
          </a:p>
          <a:p>
            <a:pPr>
              <a:lnSpc>
                <a:spcPct val="150000"/>
              </a:lnSpc>
            </a:pPr>
            <a:r>
              <a:rPr lang="en-US" sz="2400" dirty="0">
                <a:latin typeface="Times New Roman" panose="02020603050405020304" pitchFamily="18" charset="0"/>
                <a:cs typeface="Times New Roman" panose="02020603050405020304" pitchFamily="18" charset="0"/>
              </a:rPr>
              <a:t>The generator aims to create images that the discriminator cannot distinguish from real ones, while the discriminator aims to improve its discrimination ability. </a:t>
            </a:r>
          </a:p>
          <a:p>
            <a:pPr>
              <a:lnSpc>
                <a:spcPct val="150000"/>
              </a:lnSpc>
            </a:pPr>
            <a:r>
              <a:rPr lang="en-IN" sz="2400" b="1" dirty="0">
                <a:latin typeface="Times New Roman" panose="02020603050405020304" pitchFamily="18" charset="0"/>
                <a:cs typeface="Times New Roman" panose="02020603050405020304" pitchFamily="18" charset="0"/>
              </a:rPr>
              <a:t>Loss Functions and Optimization</a:t>
            </a:r>
            <a:endParaRPr lang="en-IN" sz="2400" dirty="0">
              <a:latin typeface="Times New Roman" panose="02020603050405020304" pitchFamily="18" charset="0"/>
              <a:cs typeface="Times New Roman" panose="02020603050405020304" pitchFamily="18" charset="0"/>
            </a:endParaRPr>
          </a:p>
          <a:p>
            <a:pPr>
              <a:lnSpc>
                <a:spcPct val="150000"/>
              </a:lnSpc>
            </a:pPr>
            <a:r>
              <a:rPr lang="en-US" sz="2400" dirty="0">
                <a:latin typeface="Times New Roman" panose="02020603050405020304" pitchFamily="18" charset="0"/>
                <a:cs typeface="Times New Roman" panose="02020603050405020304" pitchFamily="18" charset="0"/>
              </a:rPr>
              <a:t>Loss functions play a crucial role in guiding the training process.</a:t>
            </a:r>
          </a:p>
          <a:p>
            <a:pPr>
              <a:lnSpc>
                <a:spcPct val="150000"/>
              </a:lnSpc>
            </a:pPr>
            <a:r>
              <a:rPr lang="en-US" sz="2400" dirty="0">
                <a:latin typeface="Times New Roman" panose="02020603050405020304" pitchFamily="18" charset="0"/>
                <a:cs typeface="Times New Roman" panose="02020603050405020304" pitchFamily="18" charset="0"/>
              </a:rPr>
              <a:t>The generator and discriminator are optimized using specific loss functions that capture the quality of generated images and the discriminator’s discrimination accuracy </a:t>
            </a:r>
          </a:p>
          <a:p>
            <a:endParaRPr lang="en-IN" dirty="0"/>
          </a:p>
        </p:txBody>
      </p:sp>
    </p:spTree>
    <p:extLst>
      <p:ext uri="{BB962C8B-B14F-4D97-AF65-F5344CB8AC3E}">
        <p14:creationId xmlns:p14="http://schemas.microsoft.com/office/powerpoint/2010/main" val="65132298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1D79B90-4890-44ED-FA5E-162F79E5BBB2}"/>
              </a:ext>
            </a:extLst>
          </p:cNvPr>
          <p:cNvSpPr>
            <a:spLocks noGrp="1"/>
          </p:cNvSpPr>
          <p:nvPr>
            <p:ph idx="1"/>
          </p:nvPr>
        </p:nvSpPr>
        <p:spPr>
          <a:xfrm>
            <a:off x="262890" y="80010"/>
            <a:ext cx="11830050" cy="6777990"/>
          </a:xfrm>
        </p:spPr>
        <p:txBody>
          <a:bodyPr>
            <a:noAutofit/>
          </a:bodyPr>
          <a:lstStyle/>
          <a:p>
            <a:r>
              <a:rPr lang="en-IN" sz="2200" b="1" dirty="0">
                <a:latin typeface="Times New Roman" panose="02020603050405020304" pitchFamily="18" charset="0"/>
                <a:cs typeface="Times New Roman" panose="02020603050405020304" pitchFamily="18" charset="0"/>
              </a:rPr>
              <a:t>Attention Mechanisms</a:t>
            </a:r>
            <a:endParaRPr lang="en-IN" sz="2200"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Midjourney’s technology might incorporate attention mechanisms to enhance the generator’s focus on relevant parts of the image.</a:t>
            </a:r>
          </a:p>
          <a:p>
            <a:r>
              <a:rPr lang="en-US" sz="2200" dirty="0">
                <a:latin typeface="Times New Roman" panose="02020603050405020304" pitchFamily="18" charset="0"/>
                <a:cs typeface="Times New Roman" panose="02020603050405020304" pitchFamily="18" charset="0"/>
              </a:rPr>
              <a:t>Attention mechanisms enable the model to selectively emphasize certain regions based on the input text, contributing to more contextually relevant image generation. </a:t>
            </a:r>
          </a:p>
          <a:p>
            <a:r>
              <a:rPr lang="en-IN" sz="2200" b="1" dirty="0">
                <a:latin typeface="Times New Roman" panose="02020603050405020304" pitchFamily="18" charset="0"/>
                <a:cs typeface="Times New Roman" panose="02020603050405020304" pitchFamily="18" charset="0"/>
              </a:rPr>
              <a:t>Data Augmentation and Preprocessing</a:t>
            </a:r>
            <a:endParaRPr lang="en-IN" sz="2200"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Midjourney might employ data augmentation techniques to expand the training dataset and improve generalization.</a:t>
            </a:r>
          </a:p>
          <a:p>
            <a:r>
              <a:rPr lang="en-US" sz="2200" dirty="0">
                <a:latin typeface="Times New Roman" panose="02020603050405020304" pitchFamily="18" charset="0"/>
                <a:cs typeface="Times New Roman" panose="02020603050405020304" pitchFamily="18" charset="0"/>
              </a:rPr>
              <a:t>Preprocessing of textual descriptions might involve techniques like tokenization and embedding to convert text into a format suitable for the model. </a:t>
            </a:r>
          </a:p>
          <a:p>
            <a:r>
              <a:rPr lang="en-IN" sz="2200" b="1" dirty="0">
                <a:latin typeface="Times New Roman" panose="02020603050405020304" pitchFamily="18" charset="0"/>
                <a:cs typeface="Times New Roman" panose="02020603050405020304" pitchFamily="18" charset="0"/>
              </a:rPr>
              <a:t>Benefits and Applications</a:t>
            </a:r>
            <a:endParaRPr lang="en-IN" sz="2200"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Midjourney’s technology enables the creation of realistic images based on textual descriptions, making it valuable for various applications like design, content creation, and visualization.</a:t>
            </a:r>
          </a:p>
          <a:p>
            <a:r>
              <a:rPr lang="en-US" sz="2200" dirty="0">
                <a:latin typeface="Times New Roman" panose="02020603050405020304" pitchFamily="18" charset="0"/>
                <a:cs typeface="Times New Roman" panose="02020603050405020304" pitchFamily="18" charset="0"/>
              </a:rPr>
              <a:t>In essence, Midjourney’s technology capitalizes on the power of GANs, especially conditional GANs, to transform textual inputs into compelling and contextually relevant images. This approach showcases the synergy between language and image synthesis, opening up avenues for innovative applications in the realm of generative A </a:t>
            </a:r>
            <a:endParaRPr lang="en-IN"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933304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D2511-B395-3AA4-F02C-BF005D454F63}"/>
              </a:ext>
            </a:extLst>
          </p:cNvPr>
          <p:cNvSpPr>
            <a:spLocks noGrp="1"/>
          </p:cNvSpPr>
          <p:nvPr>
            <p:ph type="title"/>
          </p:nvPr>
        </p:nvSpPr>
        <p:spPr>
          <a:xfrm>
            <a:off x="285750" y="148591"/>
            <a:ext cx="11068050" cy="845819"/>
          </a:xfrm>
        </p:spPr>
        <p:txBody>
          <a:bodyPr/>
          <a:lstStyle/>
          <a:p>
            <a:r>
              <a:rPr lang="en-IN" b="1" dirty="0"/>
              <a:t>Deep Convolutional GAN (DCGAN)</a:t>
            </a:r>
            <a:endParaRPr lang="en-IN" dirty="0"/>
          </a:p>
        </p:txBody>
      </p:sp>
      <p:sp>
        <p:nvSpPr>
          <p:cNvPr id="3" name="Content Placeholder 2">
            <a:extLst>
              <a:ext uri="{FF2B5EF4-FFF2-40B4-BE49-F238E27FC236}">
                <a16:creationId xmlns:a16="http://schemas.microsoft.com/office/drawing/2014/main" id="{E0B663A5-DB40-CE20-A399-2C508D62D949}"/>
              </a:ext>
            </a:extLst>
          </p:cNvPr>
          <p:cNvSpPr>
            <a:spLocks noGrp="1"/>
          </p:cNvSpPr>
          <p:nvPr>
            <p:ph idx="1"/>
          </p:nvPr>
        </p:nvSpPr>
        <p:spPr>
          <a:xfrm>
            <a:off x="182880" y="1085850"/>
            <a:ext cx="11727180" cy="5623559"/>
          </a:xfrm>
        </p:spPr>
        <p:txBody>
          <a:bodyPr/>
          <a:lstStyle/>
          <a:p>
            <a:endParaRPr lang="en-IN" dirty="0"/>
          </a:p>
        </p:txBody>
      </p:sp>
    </p:spTree>
    <p:extLst>
      <p:ext uri="{BB962C8B-B14F-4D97-AF65-F5344CB8AC3E}">
        <p14:creationId xmlns:p14="http://schemas.microsoft.com/office/powerpoint/2010/main" val="303292061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35C52-8AD8-8B0A-4D66-F00360F72BE3}"/>
              </a:ext>
            </a:extLst>
          </p:cNvPr>
          <p:cNvSpPr>
            <a:spLocks noGrp="1"/>
          </p:cNvSpPr>
          <p:nvPr>
            <p:ph type="title"/>
          </p:nvPr>
        </p:nvSpPr>
        <p:spPr>
          <a:xfrm>
            <a:off x="182880" y="1"/>
            <a:ext cx="11910060" cy="880110"/>
          </a:xfrm>
        </p:spPr>
        <p:txBody>
          <a:bodyPr>
            <a:normAutofit/>
          </a:bodyPr>
          <a:lstStyle/>
          <a:p>
            <a:r>
              <a:rPr lang="en-US" sz="2800" b="1" dirty="0">
                <a:solidFill>
                  <a:srgbClr val="FF0000"/>
                </a:solidFill>
                <a:latin typeface="Times New Roman" panose="02020603050405020304" pitchFamily="18" charset="0"/>
                <a:cs typeface="Times New Roman" panose="02020603050405020304" pitchFamily="18" charset="0"/>
              </a:rPr>
              <a:t>Applying GAI models – image generation using GANs, </a:t>
            </a:r>
            <a:r>
              <a:rPr lang="en-IN" sz="2800" b="1" dirty="0">
                <a:solidFill>
                  <a:srgbClr val="FF0000"/>
                </a:solidFill>
                <a:latin typeface="Times New Roman" panose="02020603050405020304" pitchFamily="18" charset="0"/>
                <a:cs typeface="Times New Roman" panose="02020603050405020304" pitchFamily="18" charset="0"/>
              </a:rPr>
              <a:t>diffusers, and transformers</a:t>
            </a:r>
          </a:p>
        </p:txBody>
      </p:sp>
      <p:sp>
        <p:nvSpPr>
          <p:cNvPr id="3" name="Content Placeholder 2">
            <a:extLst>
              <a:ext uri="{FF2B5EF4-FFF2-40B4-BE49-F238E27FC236}">
                <a16:creationId xmlns:a16="http://schemas.microsoft.com/office/drawing/2014/main" id="{7399EB00-A4A2-D6E6-D5A7-3C055AA079BF}"/>
              </a:ext>
            </a:extLst>
          </p:cNvPr>
          <p:cNvSpPr>
            <a:spLocks noGrp="1"/>
          </p:cNvSpPr>
          <p:nvPr>
            <p:ph idx="1"/>
          </p:nvPr>
        </p:nvSpPr>
        <p:spPr>
          <a:xfrm>
            <a:off x="182880" y="880112"/>
            <a:ext cx="11910060" cy="5852158"/>
          </a:xfrm>
        </p:spPr>
        <p:txBody>
          <a:bodyPr>
            <a:normAutofit fontScale="92500"/>
          </a:bodyPr>
          <a:lstStyle/>
          <a:p>
            <a:pPr>
              <a:lnSpc>
                <a:spcPct val="150000"/>
              </a:lnSpc>
            </a:pPr>
            <a:r>
              <a:rPr lang="en-US" sz="2400" dirty="0">
                <a:latin typeface="Times New Roman" panose="02020603050405020304" pitchFamily="18" charset="0"/>
                <a:cs typeface="Times New Roman" panose="02020603050405020304" pitchFamily="18" charset="0"/>
              </a:rPr>
              <a:t>Working with </a:t>
            </a:r>
            <a:r>
              <a:rPr lang="en-US" sz="2400" dirty="0" err="1">
                <a:latin typeface="Times New Roman" panose="02020603050405020304" pitchFamily="18" charset="0"/>
                <a:cs typeface="Times New Roman" panose="02020603050405020304" pitchFamily="18" charset="0"/>
              </a:rPr>
              <a:t>Jupyter</a:t>
            </a:r>
            <a:r>
              <a:rPr lang="en-US" sz="2400" dirty="0">
                <a:latin typeface="Times New Roman" panose="02020603050405020304" pitchFamily="18" charset="0"/>
                <a:cs typeface="Times New Roman" panose="02020603050405020304" pitchFamily="18" charset="0"/>
              </a:rPr>
              <a:t> Notebook and Google </a:t>
            </a:r>
            <a:r>
              <a:rPr lang="en-US" sz="2400" dirty="0" err="1">
                <a:latin typeface="Times New Roman" panose="02020603050405020304" pitchFamily="18" charset="0"/>
                <a:cs typeface="Times New Roman" panose="02020603050405020304" pitchFamily="18" charset="0"/>
              </a:rPr>
              <a:t>Colab</a:t>
            </a:r>
            <a:endParaRPr lang="en-US" sz="2400" dirty="0">
              <a:latin typeface="Times New Roman" panose="02020603050405020304" pitchFamily="18" charset="0"/>
              <a:cs typeface="Times New Roman" panose="02020603050405020304" pitchFamily="18" charset="0"/>
            </a:endParaRPr>
          </a:p>
          <a:p>
            <a:pPr>
              <a:lnSpc>
                <a:spcPct val="150000"/>
              </a:lnSpc>
            </a:pPr>
            <a:r>
              <a:rPr lang="en-US" sz="2400" dirty="0">
                <a:latin typeface="Times New Roman" panose="02020603050405020304" pitchFamily="18" charset="0"/>
                <a:cs typeface="Times New Roman" panose="02020603050405020304" pitchFamily="18" charset="0"/>
              </a:rPr>
              <a:t>!pip install </a:t>
            </a:r>
            <a:r>
              <a:rPr lang="en-US" sz="2400" dirty="0" err="1">
                <a:latin typeface="Times New Roman" panose="02020603050405020304" pitchFamily="18" charset="0"/>
                <a:cs typeface="Times New Roman" panose="02020603050405020304" pitchFamily="18" charset="0"/>
              </a:rPr>
              <a:t>pytorch</a:t>
            </a:r>
            <a:r>
              <a:rPr lang="en-US" sz="2400" dirty="0">
                <a:latin typeface="Times New Roman" panose="02020603050405020304" pitchFamily="18" charset="0"/>
                <a:cs typeface="Times New Roman" panose="02020603050405020304" pitchFamily="18" charset="0"/>
              </a:rPr>
              <a:t>-fid torch diffusers clip transformers accelerate</a:t>
            </a:r>
          </a:p>
          <a:p>
            <a:pPr>
              <a:lnSpc>
                <a:spcPct val="150000"/>
              </a:lnSpc>
            </a:pPr>
            <a:r>
              <a:rPr lang="en-US" sz="2400" dirty="0">
                <a:latin typeface="Times New Roman" panose="02020603050405020304" pitchFamily="18" charset="0"/>
                <a:cs typeface="Times New Roman" panose="02020603050405020304" pitchFamily="18" charset="0"/>
              </a:rPr>
              <a:t>Next, we import the libraries we’ve just installed to make them available to our Python program</a:t>
            </a:r>
          </a:p>
          <a:p>
            <a:pPr marL="0" indent="0">
              <a:lnSpc>
                <a:spcPct val="150000"/>
              </a:lnSpc>
              <a:buNone/>
            </a:pPr>
            <a:r>
              <a:rPr lang="en-IN" sz="2400" dirty="0">
                <a:latin typeface="Times New Roman" panose="02020603050405020304" pitchFamily="18" charset="0"/>
                <a:cs typeface="Times New Roman" panose="02020603050405020304" pitchFamily="18" charset="0"/>
              </a:rPr>
              <a:t>   from typing import List</a:t>
            </a:r>
          </a:p>
          <a:p>
            <a:pPr>
              <a:lnSpc>
                <a:spcPct val="150000"/>
              </a:lnSpc>
            </a:pPr>
            <a:r>
              <a:rPr lang="en-IN" sz="2400" dirty="0">
                <a:latin typeface="Times New Roman" panose="02020603050405020304" pitchFamily="18" charset="0"/>
                <a:cs typeface="Times New Roman" panose="02020603050405020304" pitchFamily="18" charset="0"/>
              </a:rPr>
              <a:t>import torch</a:t>
            </a:r>
          </a:p>
          <a:p>
            <a:pPr>
              <a:lnSpc>
                <a:spcPct val="150000"/>
              </a:lnSpc>
            </a:pPr>
            <a:r>
              <a:rPr lang="en-US" sz="2400" dirty="0">
                <a:latin typeface="Times New Roman" panose="02020603050405020304" pitchFamily="18" charset="0"/>
                <a:cs typeface="Times New Roman" panose="02020603050405020304" pitchFamily="18" charset="0"/>
              </a:rPr>
              <a:t>import </a:t>
            </a:r>
            <a:r>
              <a:rPr lang="en-US" sz="2400" dirty="0" err="1">
                <a:latin typeface="Times New Roman" panose="02020603050405020304" pitchFamily="18" charset="0"/>
                <a:cs typeface="Times New Roman" panose="02020603050405020304" pitchFamily="18" charset="0"/>
              </a:rPr>
              <a:t>matplotlib.pyplot</a:t>
            </a:r>
            <a:r>
              <a:rPr lang="en-US" sz="2400" dirty="0">
                <a:latin typeface="Times New Roman" panose="02020603050405020304" pitchFamily="18" charset="0"/>
                <a:cs typeface="Times New Roman" panose="02020603050405020304" pitchFamily="18" charset="0"/>
              </a:rPr>
              <a:t> as </a:t>
            </a:r>
            <a:r>
              <a:rPr lang="en-US" sz="2400" dirty="0" err="1">
                <a:latin typeface="Times New Roman" panose="02020603050405020304" pitchFamily="18" charset="0"/>
                <a:cs typeface="Times New Roman" panose="02020603050405020304" pitchFamily="18" charset="0"/>
              </a:rPr>
              <a:t>plt</a:t>
            </a:r>
            <a:endParaRPr lang="en-US" sz="2400" dirty="0">
              <a:latin typeface="Times New Roman" panose="02020603050405020304" pitchFamily="18" charset="0"/>
              <a:cs typeface="Times New Roman" panose="02020603050405020304" pitchFamily="18" charset="0"/>
            </a:endParaRPr>
          </a:p>
          <a:p>
            <a:pPr>
              <a:lnSpc>
                <a:spcPct val="150000"/>
              </a:lnSpc>
            </a:pPr>
            <a:r>
              <a:rPr lang="en-IN" sz="2400" dirty="0">
                <a:latin typeface="Times New Roman" panose="02020603050405020304" pitchFamily="18" charset="0"/>
                <a:cs typeface="Times New Roman" panose="02020603050405020304" pitchFamily="18" charset="0"/>
              </a:rPr>
              <a:t>from diffusers import </a:t>
            </a:r>
            <a:r>
              <a:rPr lang="en-IN" sz="2400" dirty="0" err="1">
                <a:latin typeface="Times New Roman" panose="02020603050405020304" pitchFamily="18" charset="0"/>
                <a:cs typeface="Times New Roman" panose="02020603050405020304" pitchFamily="18" charset="0"/>
              </a:rPr>
              <a:t>StableDiffusionPipeline</a:t>
            </a:r>
            <a:r>
              <a:rPr lang="en-IN" sz="2400" dirty="0">
                <a:latin typeface="Times New Roman" panose="02020603050405020304" pitchFamily="18" charset="0"/>
                <a:cs typeface="Times New Roman" panose="02020603050405020304" pitchFamily="18" charset="0"/>
              </a:rPr>
              <a:t>, </a:t>
            </a:r>
            <a:r>
              <a:rPr lang="en-IN" sz="2400" dirty="0" err="1">
                <a:latin typeface="Times New Roman" panose="02020603050405020304" pitchFamily="18" charset="0"/>
                <a:cs typeface="Times New Roman" panose="02020603050405020304" pitchFamily="18" charset="0"/>
              </a:rPr>
              <a:t>DDPMScheduler</a:t>
            </a:r>
            <a:endParaRPr lang="en-IN" sz="2400" dirty="0">
              <a:latin typeface="Times New Roman" panose="02020603050405020304" pitchFamily="18" charset="0"/>
              <a:cs typeface="Times New Roman" panose="02020603050405020304" pitchFamily="18" charset="0"/>
            </a:endParaRPr>
          </a:p>
          <a:p>
            <a:pPr>
              <a:lnSpc>
                <a:spcPct val="150000"/>
              </a:lnSpc>
            </a:pPr>
            <a:r>
              <a:rPr lang="en-US" sz="2400" dirty="0">
                <a:latin typeface="Times New Roman" panose="02020603050405020304" pitchFamily="18" charset="0"/>
                <a:cs typeface="Times New Roman" panose="02020603050405020304" pitchFamily="18" charset="0"/>
              </a:rPr>
              <a:t>Now, we’re ready for our three functions, which will execute the three tasks – loading the pre-trained</a:t>
            </a:r>
          </a:p>
          <a:p>
            <a:pPr>
              <a:lnSpc>
                <a:spcPct val="150000"/>
              </a:lnSpc>
            </a:pPr>
            <a:r>
              <a:rPr lang="en-US" sz="2400" dirty="0">
                <a:latin typeface="Times New Roman" panose="02020603050405020304" pitchFamily="18" charset="0"/>
                <a:cs typeface="Times New Roman" panose="02020603050405020304" pitchFamily="18" charset="0"/>
              </a:rPr>
              <a:t>model, generating the images based on prompting, and rendering the images:</a:t>
            </a:r>
            <a:endParaRPr lang="en-IN" sz="2400" dirty="0">
              <a:latin typeface="Times New Roman" panose="02020603050405020304" pitchFamily="18" charset="0"/>
              <a:cs typeface="Times New Roman" panose="02020603050405020304" pitchFamily="18" charset="0"/>
            </a:endParaRPr>
          </a:p>
          <a:p>
            <a:endParaRPr lang="en-IN" dirty="0"/>
          </a:p>
        </p:txBody>
      </p:sp>
    </p:spTree>
    <p:extLst>
      <p:ext uri="{BB962C8B-B14F-4D97-AF65-F5344CB8AC3E}">
        <p14:creationId xmlns:p14="http://schemas.microsoft.com/office/powerpoint/2010/main" val="181959703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7FD57716-33CF-D094-83FD-DECC09849F32}"/>
              </a:ext>
            </a:extLst>
          </p:cNvPr>
          <p:cNvPicPr>
            <a:picLocks noGrp="1" noChangeAspect="1"/>
          </p:cNvPicPr>
          <p:nvPr>
            <p:ph idx="1"/>
          </p:nvPr>
        </p:nvPicPr>
        <p:blipFill>
          <a:blip r:embed="rId2"/>
          <a:stretch>
            <a:fillRect/>
          </a:stretch>
        </p:blipFill>
        <p:spPr>
          <a:xfrm>
            <a:off x="948690" y="205740"/>
            <a:ext cx="8743950" cy="6537960"/>
          </a:xfrm>
          <a:prstGeom prst="rect">
            <a:avLst/>
          </a:prstGeom>
        </p:spPr>
      </p:pic>
    </p:spTree>
    <p:extLst>
      <p:ext uri="{BB962C8B-B14F-4D97-AF65-F5344CB8AC3E}">
        <p14:creationId xmlns:p14="http://schemas.microsoft.com/office/powerpoint/2010/main" val="354336561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5ADA441-341D-7D3B-EC8A-6924B1857D5B}"/>
              </a:ext>
            </a:extLst>
          </p:cNvPr>
          <p:cNvPicPr>
            <a:picLocks noGrp="1" noChangeAspect="1"/>
          </p:cNvPicPr>
          <p:nvPr>
            <p:ph idx="1"/>
          </p:nvPr>
        </p:nvPicPr>
        <p:blipFill>
          <a:blip r:embed="rId2"/>
          <a:stretch>
            <a:fillRect/>
          </a:stretch>
        </p:blipFill>
        <p:spPr>
          <a:xfrm>
            <a:off x="548640" y="0"/>
            <a:ext cx="9932670" cy="6400800"/>
          </a:xfrm>
          <a:prstGeom prst="rect">
            <a:avLst/>
          </a:prstGeom>
        </p:spPr>
      </p:pic>
    </p:spTree>
    <p:extLst>
      <p:ext uri="{BB962C8B-B14F-4D97-AF65-F5344CB8AC3E}">
        <p14:creationId xmlns:p14="http://schemas.microsoft.com/office/powerpoint/2010/main" val="349535417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BFA7F5-041B-027A-DD83-338220BFF9E2}"/>
              </a:ext>
            </a:extLst>
          </p:cNvPr>
          <p:cNvSpPr>
            <a:spLocks noGrp="1"/>
          </p:cNvSpPr>
          <p:nvPr>
            <p:ph type="title"/>
          </p:nvPr>
        </p:nvSpPr>
        <p:spPr>
          <a:xfrm>
            <a:off x="838200" y="1"/>
            <a:ext cx="10515600" cy="822959"/>
          </a:xfrm>
        </p:spPr>
        <p:txBody>
          <a:bodyPr>
            <a:normAutofit/>
          </a:bodyPr>
          <a:lstStyle/>
          <a:p>
            <a:r>
              <a:rPr lang="en-IN" b="1" i="1" dirty="0">
                <a:solidFill>
                  <a:srgbClr val="FF0000"/>
                </a:solidFill>
              </a:rPr>
              <a:t>Variational Auto Encoder </a:t>
            </a:r>
            <a:r>
              <a:rPr lang="en-IN" b="1" dirty="0">
                <a:solidFill>
                  <a:srgbClr val="FF0000"/>
                </a:solidFill>
              </a:rPr>
              <a:t>(VAE)</a:t>
            </a:r>
            <a:endParaRPr lang="en-IN" dirty="0"/>
          </a:p>
        </p:txBody>
      </p:sp>
      <p:sp>
        <p:nvSpPr>
          <p:cNvPr id="3" name="Content Placeholder 2">
            <a:extLst>
              <a:ext uri="{FF2B5EF4-FFF2-40B4-BE49-F238E27FC236}">
                <a16:creationId xmlns:a16="http://schemas.microsoft.com/office/drawing/2014/main" id="{63828C7A-6CAE-87F7-679C-283B21084B53}"/>
              </a:ext>
            </a:extLst>
          </p:cNvPr>
          <p:cNvSpPr>
            <a:spLocks noGrp="1"/>
          </p:cNvSpPr>
          <p:nvPr>
            <p:ph idx="1"/>
          </p:nvPr>
        </p:nvSpPr>
        <p:spPr>
          <a:xfrm>
            <a:off x="262890" y="902970"/>
            <a:ext cx="11692890" cy="5955029"/>
          </a:xfrm>
        </p:spPr>
        <p:txBody>
          <a:bodyPr>
            <a:normAutofit/>
          </a:bodyPr>
          <a:lstStyle/>
          <a:p>
            <a:pPr>
              <a:lnSpc>
                <a:spcPct val="150000"/>
              </a:lnSpc>
            </a:pPr>
            <a:r>
              <a:rPr lang="en-US" sz="2600" dirty="0">
                <a:latin typeface="Times New Roman" panose="02020603050405020304" pitchFamily="18" charset="0"/>
                <a:cs typeface="Times New Roman" panose="02020603050405020304" pitchFamily="18" charset="0"/>
              </a:rPr>
              <a:t>In 2013, Diederik P. Kingma and Max Welling published a paper that laid the foundations for a type of neural network known as a </a:t>
            </a:r>
            <a:r>
              <a:rPr lang="en-US" sz="2600" i="1" dirty="0">
                <a:latin typeface="Times New Roman" panose="02020603050405020304" pitchFamily="18" charset="0"/>
                <a:cs typeface="Times New Roman" panose="02020603050405020304" pitchFamily="18" charset="0"/>
              </a:rPr>
              <a:t>variational </a:t>
            </a:r>
            <a:r>
              <a:rPr lang="en-IN" sz="2600" i="1" dirty="0">
                <a:latin typeface="Times New Roman" panose="02020603050405020304" pitchFamily="18" charset="0"/>
                <a:cs typeface="Times New Roman" panose="02020603050405020304" pitchFamily="18" charset="0"/>
              </a:rPr>
              <a:t>autoencoder </a:t>
            </a:r>
            <a:r>
              <a:rPr lang="en-IN" sz="2600" dirty="0">
                <a:latin typeface="Times New Roman" panose="02020603050405020304" pitchFamily="18" charset="0"/>
                <a:cs typeface="Times New Roman" panose="02020603050405020304" pitchFamily="18" charset="0"/>
              </a:rPr>
              <a:t>(VAE).</a:t>
            </a:r>
          </a:p>
          <a:p>
            <a:pPr>
              <a:lnSpc>
                <a:spcPct val="150000"/>
              </a:lnSpc>
            </a:pPr>
            <a:r>
              <a:rPr lang="en-US" sz="2600" dirty="0">
                <a:latin typeface="Times New Roman" panose="02020603050405020304" pitchFamily="18" charset="0"/>
                <a:cs typeface="Times New Roman" panose="02020603050405020304" pitchFamily="18" charset="0"/>
              </a:rPr>
              <a:t>This is now one of the most fundamental and well known deep learning architectures for generative modeling and an excellent place to start our journey into generative deep learning.</a:t>
            </a:r>
          </a:p>
          <a:p>
            <a:pPr>
              <a:lnSpc>
                <a:spcPct val="150000"/>
              </a:lnSpc>
            </a:pPr>
            <a:r>
              <a:rPr lang="en-US" sz="2600" dirty="0">
                <a:latin typeface="Times New Roman" panose="02020603050405020304" pitchFamily="18" charset="0"/>
                <a:cs typeface="Times New Roman" panose="02020603050405020304" pitchFamily="18" charset="0"/>
              </a:rPr>
              <a:t>we shall start by building a standard autoencoder and then see how we can extend this framework to develop a variational autoencoder. </a:t>
            </a:r>
          </a:p>
          <a:p>
            <a:pPr>
              <a:lnSpc>
                <a:spcPct val="150000"/>
              </a:lnSpc>
            </a:pPr>
            <a:r>
              <a:rPr lang="en-US" sz="2600" dirty="0">
                <a:latin typeface="Times New Roman" panose="02020603050405020304" pitchFamily="18" charset="0"/>
                <a:cs typeface="Times New Roman" panose="02020603050405020304" pitchFamily="18" charset="0"/>
              </a:rPr>
              <a:t>Along the way, we will pick apart both types of models, to understand how they work at a granular level.</a:t>
            </a:r>
            <a:endParaRPr lang="en-IN"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343429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DFCCDEF-57C9-5B54-7ED9-1EC32D55C539}"/>
              </a:ext>
            </a:extLst>
          </p:cNvPr>
          <p:cNvSpPr>
            <a:spLocks noGrp="1"/>
          </p:cNvSpPr>
          <p:nvPr>
            <p:ph idx="1"/>
          </p:nvPr>
        </p:nvSpPr>
        <p:spPr>
          <a:xfrm>
            <a:off x="217170" y="262890"/>
            <a:ext cx="11715750" cy="6423660"/>
          </a:xfrm>
        </p:spPr>
        <p:txBody>
          <a:bodyPr>
            <a:normAutofit/>
          </a:bodyPr>
          <a:lstStyle/>
          <a:p>
            <a:pPr>
              <a:lnSpc>
                <a:spcPct val="150000"/>
              </a:lnSpc>
            </a:pPr>
            <a:r>
              <a:rPr lang="en-IN" sz="2600" b="1" dirty="0">
                <a:latin typeface="Times New Roman" panose="02020603050405020304" pitchFamily="18" charset="0"/>
                <a:cs typeface="Times New Roman" panose="02020603050405020304" pitchFamily="18" charset="0"/>
              </a:rPr>
              <a:t>Investigate Real-World Applications</a:t>
            </a:r>
            <a:r>
              <a:rPr lang="en-IN" sz="2600" dirty="0">
                <a:latin typeface="Times New Roman" panose="02020603050405020304" pitchFamily="18" charset="0"/>
                <a:cs typeface="Times New Roman" panose="02020603050405020304" pitchFamily="18" charset="0"/>
              </a:rPr>
              <a:t> </a:t>
            </a:r>
          </a:p>
          <a:p>
            <a:pPr>
              <a:lnSpc>
                <a:spcPct val="150000"/>
              </a:lnSpc>
              <a:buFont typeface="Wingdings" panose="05000000000000000000" pitchFamily="2" charset="2"/>
              <a:buChar char="ü"/>
            </a:pPr>
            <a:r>
              <a:rPr lang="en-IN" sz="2600" dirty="0">
                <a:latin typeface="Times New Roman" panose="02020603050405020304" pitchFamily="18" charset="0"/>
                <a:cs typeface="Times New Roman" panose="02020603050405020304" pitchFamily="18" charset="0"/>
              </a:rPr>
              <a:t> Explore the use of Generative AI in healthcare, education, finance, entertainment, cybersecurity, and software development. </a:t>
            </a:r>
          </a:p>
          <a:p>
            <a:pPr>
              <a:lnSpc>
                <a:spcPct val="150000"/>
              </a:lnSpc>
            </a:pPr>
            <a:r>
              <a:rPr lang="en-IN" sz="2600" b="1" dirty="0">
                <a:latin typeface="Times New Roman" panose="02020603050405020304" pitchFamily="18" charset="0"/>
                <a:cs typeface="Times New Roman" panose="02020603050405020304" pitchFamily="18" charset="0"/>
              </a:rPr>
              <a:t>Address Ethical and Responsible AI Practices</a:t>
            </a:r>
            <a:r>
              <a:rPr lang="en-IN" sz="2600" dirty="0">
                <a:latin typeface="Times New Roman" panose="02020603050405020304" pitchFamily="18" charset="0"/>
                <a:cs typeface="Times New Roman" panose="02020603050405020304" pitchFamily="18" charset="0"/>
              </a:rPr>
              <a:t> </a:t>
            </a:r>
          </a:p>
          <a:p>
            <a:pPr>
              <a:lnSpc>
                <a:spcPct val="150000"/>
              </a:lnSpc>
              <a:buFont typeface="Wingdings" panose="05000000000000000000" pitchFamily="2" charset="2"/>
              <a:buChar char="ü"/>
            </a:pPr>
            <a:r>
              <a:rPr lang="en-IN" sz="2600" dirty="0">
                <a:latin typeface="Times New Roman" panose="02020603050405020304" pitchFamily="18" charset="0"/>
                <a:cs typeface="Times New Roman" panose="02020603050405020304" pitchFamily="18" charset="0"/>
              </a:rPr>
              <a:t>  Understand challenges related to bias, hallucinations, privacy, copyright, security, and responsible deployment of Generative AI systems. </a:t>
            </a:r>
          </a:p>
          <a:p>
            <a:pPr>
              <a:lnSpc>
                <a:spcPct val="150000"/>
              </a:lnSpc>
            </a:pPr>
            <a:r>
              <a:rPr lang="en-IN" sz="2600" b="1" dirty="0">
                <a:latin typeface="Times New Roman" panose="02020603050405020304" pitchFamily="18" charset="0"/>
                <a:cs typeface="Times New Roman" panose="02020603050405020304" pitchFamily="18" charset="0"/>
              </a:rPr>
              <a:t>Build Practical Generative AI Solutions</a:t>
            </a:r>
            <a:r>
              <a:rPr lang="en-IN" sz="2600" dirty="0">
                <a:latin typeface="Times New Roman" panose="02020603050405020304" pitchFamily="18" charset="0"/>
                <a:cs typeface="Times New Roman" panose="02020603050405020304" pitchFamily="18" charset="0"/>
              </a:rPr>
              <a:t> </a:t>
            </a:r>
          </a:p>
          <a:p>
            <a:pPr>
              <a:lnSpc>
                <a:spcPct val="150000"/>
              </a:lnSpc>
              <a:buFont typeface="Wingdings" panose="05000000000000000000" pitchFamily="2" charset="2"/>
              <a:buChar char="ü"/>
            </a:pPr>
            <a:r>
              <a:rPr lang="en-IN" sz="2600" dirty="0">
                <a:latin typeface="Times New Roman" panose="02020603050405020304" pitchFamily="18" charset="0"/>
                <a:cs typeface="Times New Roman" panose="02020603050405020304" pitchFamily="18" charset="0"/>
              </a:rPr>
              <a:t>  Gain hands-on experience in developing AI applications using modern generative AI frameworks and tools.</a:t>
            </a:r>
          </a:p>
          <a:p>
            <a:endParaRPr lang="en-IN" dirty="0"/>
          </a:p>
        </p:txBody>
      </p:sp>
    </p:spTree>
    <p:extLst>
      <p:ext uri="{BB962C8B-B14F-4D97-AF65-F5344CB8AC3E}">
        <p14:creationId xmlns:p14="http://schemas.microsoft.com/office/powerpoint/2010/main" val="36941064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C0605-4162-3187-39C9-03D720D67C2F}"/>
              </a:ext>
            </a:extLst>
          </p:cNvPr>
          <p:cNvSpPr>
            <a:spLocks noGrp="1"/>
          </p:cNvSpPr>
          <p:nvPr>
            <p:ph type="title"/>
          </p:nvPr>
        </p:nvSpPr>
        <p:spPr>
          <a:xfrm>
            <a:off x="228600" y="0"/>
            <a:ext cx="11125200" cy="868679"/>
          </a:xfrm>
        </p:spPr>
        <p:txBody>
          <a:bodyPr/>
          <a:lstStyle/>
          <a:p>
            <a:r>
              <a:rPr lang="en-IN" b="1" dirty="0">
                <a:solidFill>
                  <a:srgbClr val="FF0000"/>
                </a:solidFill>
              </a:rPr>
              <a:t>Autoencoders</a:t>
            </a:r>
            <a:endParaRPr lang="en-IN" dirty="0">
              <a:solidFill>
                <a:srgbClr val="FF0000"/>
              </a:solidFill>
            </a:endParaRPr>
          </a:p>
        </p:txBody>
      </p:sp>
      <p:sp>
        <p:nvSpPr>
          <p:cNvPr id="3" name="Content Placeholder 2">
            <a:extLst>
              <a:ext uri="{FF2B5EF4-FFF2-40B4-BE49-F238E27FC236}">
                <a16:creationId xmlns:a16="http://schemas.microsoft.com/office/drawing/2014/main" id="{55DBA7CD-7D83-01B2-8F96-F617558A67E5}"/>
              </a:ext>
            </a:extLst>
          </p:cNvPr>
          <p:cNvSpPr>
            <a:spLocks noGrp="1"/>
          </p:cNvSpPr>
          <p:nvPr>
            <p:ph idx="1"/>
          </p:nvPr>
        </p:nvSpPr>
        <p:spPr>
          <a:xfrm>
            <a:off x="228600" y="765810"/>
            <a:ext cx="11734800" cy="5829300"/>
          </a:xfrm>
        </p:spPr>
        <p:txBody>
          <a:bodyPr>
            <a:normAutofit/>
          </a:bodyPr>
          <a:lstStyle/>
          <a:p>
            <a:pPr>
              <a:lnSpc>
                <a:spcPct val="150000"/>
              </a:lnSpc>
            </a:pPr>
            <a:r>
              <a:rPr lang="en-US" sz="2400" dirty="0">
                <a:latin typeface="Times New Roman" panose="02020603050405020304" pitchFamily="18" charset="0"/>
                <a:cs typeface="Times New Roman" panose="02020603050405020304" pitchFamily="18" charset="0"/>
              </a:rPr>
              <a:t>A diagram of the process described by the story is shown in Figure 3-2. You</a:t>
            </a:r>
          </a:p>
          <a:p>
            <a:pPr marL="0" indent="0">
              <a:lnSpc>
                <a:spcPct val="150000"/>
              </a:lnSpc>
              <a:buNone/>
            </a:pPr>
            <a:r>
              <a:rPr lang="en-US" sz="2400" dirty="0">
                <a:latin typeface="Times New Roman" panose="02020603050405020304" pitchFamily="18" charset="0"/>
                <a:cs typeface="Times New Roman" panose="02020603050405020304" pitchFamily="18" charset="0"/>
              </a:rPr>
              <a:t>   play the part of the </a:t>
            </a:r>
            <a:r>
              <a:rPr lang="en-US" sz="2400" i="1" dirty="0">
                <a:latin typeface="Times New Roman" panose="02020603050405020304" pitchFamily="18" charset="0"/>
                <a:cs typeface="Times New Roman" panose="02020603050405020304" pitchFamily="18" charset="0"/>
              </a:rPr>
              <a:t>encoder</a:t>
            </a:r>
            <a:r>
              <a:rPr lang="en-US" sz="2400" dirty="0">
                <a:latin typeface="Times New Roman" panose="02020603050405020304" pitchFamily="18" charset="0"/>
                <a:cs typeface="Times New Roman" panose="02020603050405020304" pitchFamily="18" charset="0"/>
              </a:rPr>
              <a:t>, moving each item of clothing to a location in</a:t>
            </a:r>
          </a:p>
          <a:p>
            <a:pPr marL="0" indent="0">
              <a:lnSpc>
                <a:spcPct val="150000"/>
              </a:lnSpc>
              <a:buNone/>
            </a:pPr>
            <a:r>
              <a:rPr lang="en-US" sz="2400" dirty="0">
                <a:latin typeface="Times New Roman" panose="02020603050405020304" pitchFamily="18" charset="0"/>
                <a:cs typeface="Times New Roman" panose="02020603050405020304" pitchFamily="18" charset="0"/>
              </a:rPr>
              <a:t>   the wardrobe. This process is called </a:t>
            </a:r>
            <a:r>
              <a:rPr lang="en-US" sz="2400" i="1" dirty="0">
                <a:latin typeface="Times New Roman" panose="02020603050405020304" pitchFamily="18" charset="0"/>
                <a:cs typeface="Times New Roman" panose="02020603050405020304" pitchFamily="18" charset="0"/>
              </a:rPr>
              <a:t>encoding</a:t>
            </a:r>
            <a:r>
              <a:rPr lang="en-US" sz="2400" dirty="0">
                <a:latin typeface="Times New Roman" panose="02020603050405020304" pitchFamily="18" charset="0"/>
                <a:cs typeface="Times New Roman" panose="02020603050405020304" pitchFamily="18" charset="0"/>
              </a:rPr>
              <a:t>. </a:t>
            </a:r>
          </a:p>
          <a:p>
            <a:pPr>
              <a:lnSpc>
                <a:spcPct val="150000"/>
              </a:lnSpc>
            </a:pPr>
            <a:r>
              <a:rPr lang="en-US" sz="2400" dirty="0">
                <a:latin typeface="Times New Roman" panose="02020603050405020304" pitchFamily="18" charset="0"/>
                <a:cs typeface="Times New Roman" panose="02020603050405020304" pitchFamily="18" charset="0"/>
              </a:rPr>
              <a:t>Brian plays the part of the </a:t>
            </a:r>
            <a:r>
              <a:rPr lang="en-US" sz="2400" i="1" dirty="0">
                <a:latin typeface="Times New Roman" panose="02020603050405020304" pitchFamily="18" charset="0"/>
                <a:cs typeface="Times New Roman" panose="02020603050405020304" pitchFamily="18" charset="0"/>
              </a:rPr>
              <a:t>decoder</a:t>
            </a:r>
            <a:r>
              <a:rPr lang="en-US" sz="2400" dirty="0">
                <a:latin typeface="Times New Roman" panose="02020603050405020304" pitchFamily="18" charset="0"/>
                <a:cs typeface="Times New Roman" panose="02020603050405020304" pitchFamily="18" charset="0"/>
              </a:rPr>
              <a:t>, taking a location in the wardrobe and attempting to re-create the item. This process is called </a:t>
            </a:r>
            <a:r>
              <a:rPr lang="en-US" sz="2400" i="1" dirty="0">
                <a:latin typeface="Times New Roman" panose="02020603050405020304" pitchFamily="18" charset="0"/>
                <a:cs typeface="Times New Roman" panose="02020603050405020304" pitchFamily="18" charset="0"/>
              </a:rPr>
              <a:t>decoding</a:t>
            </a:r>
            <a:r>
              <a:rPr lang="en-US" sz="2400" dirty="0">
                <a:latin typeface="Times New Roman" panose="02020603050405020304" pitchFamily="18" charset="0"/>
                <a:cs typeface="Times New Roman" panose="02020603050405020304" pitchFamily="18" charset="0"/>
              </a:rPr>
              <a:t>.</a:t>
            </a:r>
          </a:p>
          <a:p>
            <a:pPr>
              <a:lnSpc>
                <a:spcPct val="150000"/>
              </a:lnSpc>
            </a:pPr>
            <a:r>
              <a:rPr lang="en-US" sz="2400" dirty="0">
                <a:latin typeface="Times New Roman" panose="02020603050405020304" pitchFamily="18" charset="0"/>
                <a:cs typeface="Times New Roman" panose="02020603050405020304" pitchFamily="18" charset="0"/>
              </a:rPr>
              <a:t>Each location in the wardrobe is represented by two numbers (i.e., a 2D vector). </a:t>
            </a:r>
          </a:p>
          <a:p>
            <a:pPr>
              <a:lnSpc>
                <a:spcPct val="150000"/>
              </a:lnSpc>
            </a:pPr>
            <a:r>
              <a:rPr lang="en-US" sz="2400" dirty="0">
                <a:latin typeface="Times New Roman" panose="02020603050405020304" pitchFamily="18" charset="0"/>
                <a:cs typeface="Times New Roman" panose="02020603050405020304" pitchFamily="18" charset="0"/>
              </a:rPr>
              <a:t>For example, the trousers in Figure 3-2 are encoded to the point [6.3, –0.9]. </a:t>
            </a:r>
          </a:p>
          <a:p>
            <a:pPr>
              <a:lnSpc>
                <a:spcPct val="150000"/>
              </a:lnSpc>
            </a:pPr>
            <a:r>
              <a:rPr lang="en-US" sz="2400" dirty="0">
                <a:latin typeface="Times New Roman" panose="02020603050405020304" pitchFamily="18" charset="0"/>
                <a:cs typeface="Times New Roman" panose="02020603050405020304" pitchFamily="18" charset="0"/>
              </a:rPr>
              <a:t>This vector is also known as an </a:t>
            </a:r>
            <a:r>
              <a:rPr lang="en-US" sz="2400" i="1" dirty="0">
                <a:latin typeface="Times New Roman" panose="02020603050405020304" pitchFamily="18" charset="0"/>
                <a:cs typeface="Times New Roman" panose="02020603050405020304" pitchFamily="18" charset="0"/>
              </a:rPr>
              <a:t>embedding </a:t>
            </a:r>
            <a:r>
              <a:rPr lang="en-US" sz="2400" dirty="0">
                <a:latin typeface="Times New Roman" panose="02020603050405020304" pitchFamily="18" charset="0"/>
                <a:cs typeface="Times New Roman" panose="02020603050405020304" pitchFamily="18" charset="0"/>
              </a:rPr>
              <a:t>because the encoder attempts to embed as much information into it as possible, so that the decoder can produce an accurate reconstruction.</a:t>
            </a: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012661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144DC48-FA30-37EB-4A70-8D2F964158CA}"/>
              </a:ext>
            </a:extLst>
          </p:cNvPr>
          <p:cNvPicPr>
            <a:picLocks noGrp="1" noChangeAspect="1"/>
          </p:cNvPicPr>
          <p:nvPr>
            <p:ph idx="1"/>
          </p:nvPr>
        </p:nvPicPr>
        <p:blipFill>
          <a:blip r:embed="rId2"/>
          <a:stretch>
            <a:fillRect/>
          </a:stretch>
        </p:blipFill>
        <p:spPr>
          <a:xfrm>
            <a:off x="857250" y="411162"/>
            <a:ext cx="10252710" cy="6275387"/>
          </a:xfrm>
          <a:prstGeom prst="rect">
            <a:avLst/>
          </a:prstGeom>
        </p:spPr>
      </p:pic>
    </p:spTree>
    <p:extLst>
      <p:ext uri="{BB962C8B-B14F-4D97-AF65-F5344CB8AC3E}">
        <p14:creationId xmlns:p14="http://schemas.microsoft.com/office/powerpoint/2010/main" val="78687592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3764D9-FF17-EA36-3A2D-4A43496D432A}"/>
              </a:ext>
            </a:extLst>
          </p:cNvPr>
          <p:cNvSpPr>
            <a:spLocks noGrp="1"/>
          </p:cNvSpPr>
          <p:nvPr>
            <p:ph idx="1"/>
          </p:nvPr>
        </p:nvSpPr>
        <p:spPr>
          <a:xfrm>
            <a:off x="205740" y="217170"/>
            <a:ext cx="11750040" cy="6503670"/>
          </a:xfrm>
        </p:spPr>
        <p:txBody>
          <a:bodyPr>
            <a:normAutofit/>
          </a:bodyPr>
          <a:lstStyle/>
          <a:p>
            <a:pPr>
              <a:lnSpc>
                <a:spcPct val="150000"/>
              </a:lnSpc>
            </a:pPr>
            <a:r>
              <a:rPr lang="en-US" dirty="0">
                <a:latin typeface="Times New Roman" panose="02020603050405020304" pitchFamily="18" charset="0"/>
                <a:cs typeface="Times New Roman" panose="02020603050405020304" pitchFamily="18" charset="0"/>
              </a:rPr>
              <a:t>An </a:t>
            </a:r>
            <a:r>
              <a:rPr lang="en-US" i="1" dirty="0">
                <a:latin typeface="Times New Roman" panose="02020603050405020304" pitchFamily="18" charset="0"/>
                <a:cs typeface="Times New Roman" panose="02020603050405020304" pitchFamily="18" charset="0"/>
              </a:rPr>
              <a:t>autoencoder </a:t>
            </a:r>
            <a:r>
              <a:rPr lang="en-US" dirty="0">
                <a:latin typeface="Times New Roman" panose="02020603050405020304" pitchFamily="18" charset="0"/>
                <a:cs typeface="Times New Roman" panose="02020603050405020304" pitchFamily="18" charset="0"/>
              </a:rPr>
              <a:t>is simply a neural network that is trained to perform the task of encoding and decoding an item, such that the output from this process is as close to the original item as possible. </a:t>
            </a:r>
          </a:p>
          <a:p>
            <a:pPr>
              <a:lnSpc>
                <a:spcPct val="150000"/>
              </a:lnSpc>
            </a:pPr>
            <a:r>
              <a:rPr lang="en-US" dirty="0">
                <a:latin typeface="Times New Roman" panose="02020603050405020304" pitchFamily="18" charset="0"/>
                <a:cs typeface="Times New Roman" panose="02020603050405020304" pitchFamily="18" charset="0"/>
              </a:rPr>
              <a:t>Crucially, it can be used as a generative model, because we can decode any point in the 2D space that we want (in particular, those that are not embeddings of original items) to produce a novel item of clothing.</a:t>
            </a:r>
          </a:p>
          <a:p>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8330300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F19AC9-8EB3-7AFE-3D63-3074321E39B0}"/>
              </a:ext>
            </a:extLst>
          </p:cNvPr>
          <p:cNvSpPr>
            <a:spLocks noGrp="1"/>
          </p:cNvSpPr>
          <p:nvPr>
            <p:ph type="title"/>
          </p:nvPr>
        </p:nvSpPr>
        <p:spPr>
          <a:xfrm>
            <a:off x="148590" y="1"/>
            <a:ext cx="11898630" cy="571499"/>
          </a:xfrm>
        </p:spPr>
        <p:txBody>
          <a:bodyPr>
            <a:normAutofit fontScale="90000"/>
          </a:bodyPr>
          <a:lstStyle/>
          <a:p>
            <a:r>
              <a:rPr lang="en-IN" b="1" dirty="0"/>
              <a:t>The Autoencoder Architecture</a:t>
            </a:r>
            <a:endParaRPr lang="en-IN" dirty="0"/>
          </a:p>
        </p:txBody>
      </p:sp>
      <p:sp>
        <p:nvSpPr>
          <p:cNvPr id="3" name="Content Placeholder 2">
            <a:extLst>
              <a:ext uri="{FF2B5EF4-FFF2-40B4-BE49-F238E27FC236}">
                <a16:creationId xmlns:a16="http://schemas.microsoft.com/office/drawing/2014/main" id="{248F2EDC-12D1-EAA8-6CCB-13E2E055AE8C}"/>
              </a:ext>
            </a:extLst>
          </p:cNvPr>
          <p:cNvSpPr>
            <a:spLocks noGrp="1"/>
          </p:cNvSpPr>
          <p:nvPr>
            <p:ph idx="1"/>
          </p:nvPr>
        </p:nvSpPr>
        <p:spPr>
          <a:xfrm>
            <a:off x="274320" y="571500"/>
            <a:ext cx="11769090" cy="6183630"/>
          </a:xfrm>
        </p:spPr>
        <p:txBody>
          <a:bodyPr/>
          <a:lstStyle/>
          <a:p>
            <a:pPr>
              <a:lnSpc>
                <a:spcPct val="150000"/>
              </a:lnSpc>
            </a:pPr>
            <a:r>
              <a:rPr lang="en-US" dirty="0">
                <a:latin typeface="Times New Roman" panose="02020603050405020304" pitchFamily="18" charset="0"/>
                <a:cs typeface="Times New Roman" panose="02020603050405020304" pitchFamily="18" charset="0"/>
              </a:rPr>
              <a:t>An </a:t>
            </a:r>
            <a:r>
              <a:rPr lang="en-US" i="1" dirty="0">
                <a:latin typeface="Times New Roman" panose="02020603050405020304" pitchFamily="18" charset="0"/>
                <a:cs typeface="Times New Roman" panose="02020603050405020304" pitchFamily="18" charset="0"/>
              </a:rPr>
              <a:t>autoencoder </a:t>
            </a:r>
            <a:r>
              <a:rPr lang="en-US" dirty="0">
                <a:latin typeface="Times New Roman" panose="02020603050405020304" pitchFamily="18" charset="0"/>
                <a:cs typeface="Times New Roman" panose="02020603050405020304" pitchFamily="18" charset="0"/>
              </a:rPr>
              <a:t>is a neural network made up of two parts:</a:t>
            </a:r>
          </a:p>
          <a:p>
            <a:pPr>
              <a:lnSpc>
                <a:spcPct val="150000"/>
              </a:lnSpc>
            </a:pPr>
            <a:r>
              <a:rPr lang="en-US" dirty="0">
                <a:latin typeface="Times New Roman" panose="02020603050405020304" pitchFamily="18" charset="0"/>
                <a:cs typeface="Times New Roman" panose="02020603050405020304" pitchFamily="18" charset="0"/>
              </a:rPr>
              <a:t>An </a:t>
            </a:r>
            <a:r>
              <a:rPr lang="en-US" i="1" dirty="0">
                <a:latin typeface="Times New Roman" panose="02020603050405020304" pitchFamily="18" charset="0"/>
                <a:cs typeface="Times New Roman" panose="02020603050405020304" pitchFamily="18" charset="0"/>
              </a:rPr>
              <a:t>encoder </a:t>
            </a:r>
            <a:r>
              <a:rPr lang="en-US" dirty="0">
                <a:latin typeface="Times New Roman" panose="02020603050405020304" pitchFamily="18" charset="0"/>
                <a:cs typeface="Times New Roman" panose="02020603050405020304" pitchFamily="18" charset="0"/>
              </a:rPr>
              <a:t>network that compresses high-dimensional input data such as an image into a lower-dimensional embedding vector</a:t>
            </a:r>
          </a:p>
          <a:p>
            <a:pPr>
              <a:lnSpc>
                <a:spcPct val="150000"/>
              </a:lnSpc>
            </a:pPr>
            <a:r>
              <a:rPr lang="en-US" dirty="0">
                <a:latin typeface="Times New Roman" panose="02020603050405020304" pitchFamily="18" charset="0"/>
                <a:cs typeface="Times New Roman" panose="02020603050405020304" pitchFamily="18" charset="0"/>
              </a:rPr>
              <a:t>A </a:t>
            </a:r>
            <a:r>
              <a:rPr lang="en-US" i="1" dirty="0">
                <a:latin typeface="Times New Roman" panose="02020603050405020304" pitchFamily="18" charset="0"/>
                <a:cs typeface="Times New Roman" panose="02020603050405020304" pitchFamily="18" charset="0"/>
              </a:rPr>
              <a:t>decoder </a:t>
            </a:r>
            <a:r>
              <a:rPr lang="en-US" dirty="0">
                <a:latin typeface="Times New Roman" panose="02020603050405020304" pitchFamily="18" charset="0"/>
                <a:cs typeface="Times New Roman" panose="02020603050405020304" pitchFamily="18" charset="0"/>
              </a:rPr>
              <a:t>network that decompresses a given embedding vector back</a:t>
            </a:r>
          </a:p>
          <a:p>
            <a:pPr>
              <a:lnSpc>
                <a:spcPct val="150000"/>
              </a:lnSpc>
            </a:pPr>
            <a:r>
              <a:rPr lang="en-US" dirty="0">
                <a:latin typeface="Times New Roman" panose="02020603050405020304" pitchFamily="18" charset="0"/>
                <a:cs typeface="Times New Roman" panose="02020603050405020304" pitchFamily="18" charset="0"/>
              </a:rPr>
              <a:t>to the original domain (e.g., back to an image)</a:t>
            </a:r>
          </a:p>
          <a:p>
            <a:pPr>
              <a:lnSpc>
                <a:spcPct val="150000"/>
              </a:lnSpc>
            </a:pPr>
            <a:r>
              <a:rPr lang="en-US" dirty="0">
                <a:latin typeface="Times New Roman" panose="02020603050405020304" pitchFamily="18" charset="0"/>
                <a:cs typeface="Times New Roman" panose="02020603050405020304" pitchFamily="18" charset="0"/>
              </a:rPr>
              <a:t>A diagram of the network architecture is shown in Figure 3-4. An input image is encoded to a latent embedding vector </a:t>
            </a:r>
            <a:r>
              <a:rPr lang="en-US" i="1" dirty="0">
                <a:latin typeface="Times New Roman" panose="02020603050405020304" pitchFamily="18" charset="0"/>
                <a:cs typeface="Times New Roman" panose="02020603050405020304" pitchFamily="18" charset="0"/>
              </a:rPr>
              <a:t>z</a:t>
            </a:r>
            <a:r>
              <a:rPr lang="en-US" dirty="0">
                <a:latin typeface="Times New Roman" panose="02020603050405020304" pitchFamily="18" charset="0"/>
                <a:cs typeface="Times New Roman" panose="02020603050405020304" pitchFamily="18" charset="0"/>
              </a:rPr>
              <a:t>, which is then decoded back to the original pixel space.</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0009385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3B32DD3-F836-A0BE-115F-03E5CD3D9F84}"/>
              </a:ext>
            </a:extLst>
          </p:cNvPr>
          <p:cNvPicPr>
            <a:picLocks noGrp="1" noChangeAspect="1"/>
          </p:cNvPicPr>
          <p:nvPr>
            <p:ph idx="1"/>
          </p:nvPr>
        </p:nvPicPr>
        <p:blipFill>
          <a:blip r:embed="rId2"/>
          <a:stretch>
            <a:fillRect/>
          </a:stretch>
        </p:blipFill>
        <p:spPr>
          <a:xfrm>
            <a:off x="571500" y="640080"/>
            <a:ext cx="11292840" cy="5920740"/>
          </a:xfrm>
          <a:prstGeom prst="rect">
            <a:avLst/>
          </a:prstGeom>
        </p:spPr>
      </p:pic>
    </p:spTree>
    <p:extLst>
      <p:ext uri="{BB962C8B-B14F-4D97-AF65-F5344CB8AC3E}">
        <p14:creationId xmlns:p14="http://schemas.microsoft.com/office/powerpoint/2010/main" val="101672619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9C2346-888E-6916-39F6-DA71C3D6D1F8}"/>
              </a:ext>
            </a:extLst>
          </p:cNvPr>
          <p:cNvSpPr>
            <a:spLocks noGrp="1"/>
          </p:cNvSpPr>
          <p:nvPr>
            <p:ph idx="1"/>
          </p:nvPr>
        </p:nvSpPr>
        <p:spPr>
          <a:xfrm>
            <a:off x="205740" y="182880"/>
            <a:ext cx="11772900" cy="6492240"/>
          </a:xfrm>
        </p:spPr>
        <p:txBody>
          <a:bodyPr>
            <a:normAutofit/>
          </a:bodyPr>
          <a:lstStyle/>
          <a:p>
            <a:pPr algn="just">
              <a:lnSpc>
                <a:spcPct val="150000"/>
              </a:lnSpc>
            </a:pPr>
            <a:r>
              <a:rPr lang="en-US" dirty="0">
                <a:latin typeface="Times New Roman" panose="02020603050405020304" pitchFamily="18" charset="0"/>
                <a:cs typeface="Times New Roman" panose="02020603050405020304" pitchFamily="18" charset="0"/>
              </a:rPr>
              <a:t>The autoencoder is trained to reconstruct an image, after it has passed</a:t>
            </a:r>
          </a:p>
          <a:p>
            <a:pPr marL="0" indent="0" algn="just">
              <a:lnSpc>
                <a:spcPct val="150000"/>
              </a:lnSpc>
              <a:buNone/>
            </a:pPr>
            <a:r>
              <a:rPr lang="en-US" dirty="0">
                <a:latin typeface="Times New Roman" panose="02020603050405020304" pitchFamily="18" charset="0"/>
                <a:cs typeface="Times New Roman" panose="02020603050405020304" pitchFamily="18" charset="0"/>
              </a:rPr>
              <a:t>   through the encoder and back out through the decoder. </a:t>
            </a:r>
          </a:p>
          <a:p>
            <a:pPr algn="just">
              <a:lnSpc>
                <a:spcPct val="150000"/>
              </a:lnSpc>
            </a:pPr>
            <a:r>
              <a:rPr lang="en-US" dirty="0">
                <a:latin typeface="Times New Roman" panose="02020603050405020304" pitchFamily="18" charset="0"/>
                <a:cs typeface="Times New Roman" panose="02020603050405020304" pitchFamily="18" charset="0"/>
              </a:rPr>
              <a:t>This may seem strange at first—why would you want to reconstruct a set of images that you already have available to you? However, as we shall see, it is the embedding space (also called the </a:t>
            </a:r>
            <a:r>
              <a:rPr lang="en-US" i="1" dirty="0">
                <a:latin typeface="Times New Roman" panose="02020603050405020304" pitchFamily="18" charset="0"/>
                <a:cs typeface="Times New Roman" panose="02020603050405020304" pitchFamily="18" charset="0"/>
              </a:rPr>
              <a:t>latent space</a:t>
            </a:r>
            <a:r>
              <a:rPr lang="en-US" dirty="0">
                <a:latin typeface="Times New Roman" panose="02020603050405020304" pitchFamily="18" charset="0"/>
                <a:cs typeface="Times New Roman" panose="02020603050405020304" pitchFamily="18" charset="0"/>
              </a:rPr>
              <a:t>) that is the interesting part of the autoencoder, as sampling from this space will allow us to generate new </a:t>
            </a:r>
            <a:r>
              <a:rPr lang="en-IN" dirty="0">
                <a:latin typeface="Times New Roman" panose="02020603050405020304" pitchFamily="18" charset="0"/>
                <a:cs typeface="Times New Roman" panose="02020603050405020304" pitchFamily="18" charset="0"/>
              </a:rPr>
              <a:t>images.</a:t>
            </a:r>
          </a:p>
          <a:p>
            <a:pPr algn="just">
              <a:lnSpc>
                <a:spcPct val="150000"/>
              </a:lnSpc>
            </a:pPr>
            <a:r>
              <a:rPr lang="en-US" dirty="0">
                <a:latin typeface="Times New Roman" panose="02020603050405020304" pitchFamily="18" charset="0"/>
                <a:cs typeface="Times New Roman" panose="02020603050405020304" pitchFamily="18" charset="0"/>
              </a:rPr>
              <a:t>Let’s first define what we mean by an embedding. The embedding (</a:t>
            </a:r>
            <a:r>
              <a:rPr lang="en-US" i="1" dirty="0">
                <a:latin typeface="Times New Roman" panose="02020603050405020304" pitchFamily="18" charset="0"/>
                <a:cs typeface="Times New Roman" panose="02020603050405020304" pitchFamily="18" charset="0"/>
              </a:rPr>
              <a:t>z</a:t>
            </a:r>
            <a:r>
              <a:rPr lang="en-US" dirty="0">
                <a:latin typeface="Times New Roman" panose="02020603050405020304" pitchFamily="18" charset="0"/>
                <a:cs typeface="Times New Roman" panose="02020603050405020304" pitchFamily="18" charset="0"/>
              </a:rPr>
              <a:t>) is a</a:t>
            </a:r>
          </a:p>
          <a:p>
            <a:pPr marL="0" indent="0" algn="just">
              <a:lnSpc>
                <a:spcPct val="150000"/>
              </a:lnSpc>
              <a:buNone/>
            </a:pPr>
            <a:r>
              <a:rPr lang="en-US" dirty="0">
                <a:latin typeface="Times New Roman" panose="02020603050405020304" pitchFamily="18" charset="0"/>
                <a:cs typeface="Times New Roman" panose="02020603050405020304" pitchFamily="18" charset="0"/>
              </a:rPr>
              <a:t>   compression of the original image into a lower-dimensional latent space.</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795417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C94406-8140-AF46-F36F-8781746704DB}"/>
              </a:ext>
            </a:extLst>
          </p:cNvPr>
          <p:cNvSpPr>
            <a:spLocks noGrp="1"/>
          </p:cNvSpPr>
          <p:nvPr>
            <p:ph idx="1"/>
          </p:nvPr>
        </p:nvSpPr>
        <p:spPr>
          <a:xfrm>
            <a:off x="182880" y="0"/>
            <a:ext cx="11772900" cy="6858000"/>
          </a:xfrm>
        </p:spPr>
        <p:txBody>
          <a:bodyPr>
            <a:noAutofit/>
          </a:bodyPr>
          <a:lstStyle/>
          <a:p>
            <a:pPr>
              <a:lnSpc>
                <a:spcPct val="150000"/>
              </a:lnSpc>
            </a:pPr>
            <a:r>
              <a:rPr lang="en-US" sz="2200" dirty="0">
                <a:latin typeface="Times New Roman" panose="02020603050405020304" pitchFamily="18" charset="0"/>
                <a:cs typeface="Times New Roman" panose="02020603050405020304" pitchFamily="18" charset="0"/>
              </a:rPr>
              <a:t>The idea is that by choosing any point in the latent space, we can generate novel images by passing this point through the decoder, since the decoder has learned how to convert points in the latent space into viable images.</a:t>
            </a:r>
          </a:p>
          <a:p>
            <a:pPr>
              <a:lnSpc>
                <a:spcPct val="150000"/>
              </a:lnSpc>
            </a:pPr>
            <a:r>
              <a:rPr lang="en-US" sz="2200" dirty="0">
                <a:latin typeface="Times New Roman" panose="02020603050405020304" pitchFamily="18" charset="0"/>
                <a:cs typeface="Times New Roman" panose="02020603050405020304" pitchFamily="18" charset="0"/>
              </a:rPr>
              <a:t>In our example, we will embed images into a two-dimensional latent space.</a:t>
            </a:r>
          </a:p>
          <a:p>
            <a:pPr>
              <a:lnSpc>
                <a:spcPct val="150000"/>
              </a:lnSpc>
            </a:pPr>
            <a:r>
              <a:rPr lang="en-US" sz="2200" dirty="0">
                <a:latin typeface="Times New Roman" panose="02020603050405020304" pitchFamily="18" charset="0"/>
                <a:cs typeface="Times New Roman" panose="02020603050405020304" pitchFamily="18" charset="0"/>
              </a:rPr>
              <a:t>This will help us to visualize the latent space, since we can easily plot points in 2D. </a:t>
            </a:r>
          </a:p>
          <a:p>
            <a:pPr>
              <a:lnSpc>
                <a:spcPct val="150000"/>
              </a:lnSpc>
            </a:pPr>
            <a:r>
              <a:rPr lang="en-US" sz="2200" dirty="0">
                <a:latin typeface="Times New Roman" panose="02020603050405020304" pitchFamily="18" charset="0"/>
                <a:cs typeface="Times New Roman" panose="02020603050405020304" pitchFamily="18" charset="0"/>
              </a:rPr>
              <a:t>In practice, the latent space of an autoencoder will usually have more than two dimensions in order to have more freedom to capture greater nuance in the images.</a:t>
            </a:r>
          </a:p>
          <a:p>
            <a:pPr>
              <a:lnSpc>
                <a:spcPct val="160000"/>
              </a:lnSpc>
            </a:pPr>
            <a:r>
              <a:rPr lang="en-US" sz="2200" dirty="0">
                <a:latin typeface="Times New Roman" panose="02020603050405020304" pitchFamily="18" charset="0"/>
                <a:cs typeface="Times New Roman" panose="02020603050405020304" pitchFamily="18" charset="0"/>
              </a:rPr>
              <a:t>Autoencoders can be used to clean noisy images, since the encoder learns that it is not useful to capture the position of the random noise inside the latent space in order to reconstruct the original. </a:t>
            </a:r>
          </a:p>
          <a:p>
            <a:pPr>
              <a:lnSpc>
                <a:spcPct val="160000"/>
              </a:lnSpc>
            </a:pPr>
            <a:r>
              <a:rPr lang="en-US" sz="2200" dirty="0">
                <a:latin typeface="Times New Roman" panose="02020603050405020304" pitchFamily="18" charset="0"/>
                <a:cs typeface="Times New Roman" panose="02020603050405020304" pitchFamily="18" charset="0"/>
              </a:rPr>
              <a:t>For tasks such as this, a 2D latent space is probably too small to encode sufficient relevant information from the input. However, as we shall see, increasing the dimensionality of the latent space quickly leads to problems if we want to use the autoencoder as a generative model.</a:t>
            </a:r>
            <a:endParaRPr lang="en-IN"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2581563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4F4B8-2F9B-CF11-34A9-7F7E652C321B}"/>
              </a:ext>
            </a:extLst>
          </p:cNvPr>
          <p:cNvSpPr>
            <a:spLocks noGrp="1"/>
          </p:cNvSpPr>
          <p:nvPr>
            <p:ph type="title"/>
          </p:nvPr>
        </p:nvSpPr>
        <p:spPr>
          <a:xfrm>
            <a:off x="194310" y="182881"/>
            <a:ext cx="11159490" cy="498156"/>
          </a:xfrm>
        </p:spPr>
        <p:txBody>
          <a:bodyPr>
            <a:normAutofit fontScale="90000"/>
          </a:bodyPr>
          <a:lstStyle/>
          <a:p>
            <a:r>
              <a:rPr lang="en-IN" b="1" dirty="0">
                <a:solidFill>
                  <a:srgbClr val="FF0000"/>
                </a:solidFill>
              </a:rPr>
              <a:t>The Encoder</a:t>
            </a:r>
            <a:endParaRPr lang="en-IN" dirty="0">
              <a:solidFill>
                <a:srgbClr val="FF0000"/>
              </a:solidFill>
            </a:endParaRPr>
          </a:p>
        </p:txBody>
      </p:sp>
      <p:sp>
        <p:nvSpPr>
          <p:cNvPr id="3" name="Content Placeholder 2">
            <a:extLst>
              <a:ext uri="{FF2B5EF4-FFF2-40B4-BE49-F238E27FC236}">
                <a16:creationId xmlns:a16="http://schemas.microsoft.com/office/drawing/2014/main" id="{B18E2A70-44B5-8AAA-FE45-08CBB078A629}"/>
              </a:ext>
            </a:extLst>
          </p:cNvPr>
          <p:cNvSpPr>
            <a:spLocks noGrp="1"/>
          </p:cNvSpPr>
          <p:nvPr>
            <p:ph idx="1"/>
          </p:nvPr>
        </p:nvSpPr>
        <p:spPr/>
        <p:txBody>
          <a:bodyPr/>
          <a:lstStyle/>
          <a:p>
            <a:endParaRPr lang="en-IN" dirty="0"/>
          </a:p>
        </p:txBody>
      </p:sp>
    </p:spTree>
    <p:extLst>
      <p:ext uri="{BB962C8B-B14F-4D97-AF65-F5344CB8AC3E}">
        <p14:creationId xmlns:p14="http://schemas.microsoft.com/office/powerpoint/2010/main" val="408252519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6D991-C631-FF34-0766-C8E67FF66A11}"/>
              </a:ext>
            </a:extLst>
          </p:cNvPr>
          <p:cNvSpPr>
            <a:spLocks noGrp="1"/>
          </p:cNvSpPr>
          <p:nvPr>
            <p:ph type="title"/>
          </p:nvPr>
        </p:nvSpPr>
        <p:spPr>
          <a:xfrm>
            <a:off x="80010" y="-80009"/>
            <a:ext cx="11273790" cy="640079"/>
          </a:xfrm>
        </p:spPr>
        <p:txBody>
          <a:bodyPr>
            <a:normAutofit fontScale="90000"/>
          </a:bodyPr>
          <a:lstStyle/>
          <a:p>
            <a:r>
              <a:rPr lang="en-IN" b="1" dirty="0">
                <a:solidFill>
                  <a:srgbClr val="FF0000"/>
                </a:solidFill>
              </a:rPr>
              <a:t>Variational Autoencoders</a:t>
            </a:r>
            <a:endParaRPr lang="en-IN" dirty="0">
              <a:solidFill>
                <a:srgbClr val="FF0000"/>
              </a:solidFill>
            </a:endParaRPr>
          </a:p>
        </p:txBody>
      </p:sp>
      <p:sp>
        <p:nvSpPr>
          <p:cNvPr id="3" name="Content Placeholder 2">
            <a:extLst>
              <a:ext uri="{FF2B5EF4-FFF2-40B4-BE49-F238E27FC236}">
                <a16:creationId xmlns:a16="http://schemas.microsoft.com/office/drawing/2014/main" id="{ADEB9F84-0282-CBBC-A9A5-11461515621E}"/>
              </a:ext>
            </a:extLst>
          </p:cNvPr>
          <p:cNvSpPr>
            <a:spLocks noGrp="1"/>
          </p:cNvSpPr>
          <p:nvPr>
            <p:ph idx="1"/>
          </p:nvPr>
        </p:nvSpPr>
        <p:spPr>
          <a:xfrm>
            <a:off x="205740" y="560070"/>
            <a:ext cx="11807190" cy="6149340"/>
          </a:xfrm>
        </p:spPr>
        <p:txBody>
          <a:bodyPr>
            <a:normAutofit/>
          </a:bodyPr>
          <a:lstStyle/>
          <a:p>
            <a:pPr>
              <a:lnSpc>
                <a:spcPct val="150000"/>
              </a:lnSpc>
            </a:pPr>
            <a:r>
              <a:rPr lang="en-IN" sz="2400" b="1" dirty="0">
                <a:latin typeface="Times New Roman" panose="02020603050405020304" pitchFamily="18" charset="0"/>
                <a:cs typeface="Times New Roman" panose="02020603050405020304" pitchFamily="18" charset="0"/>
              </a:rPr>
              <a:t>The Encoder</a:t>
            </a:r>
          </a:p>
          <a:p>
            <a:pPr>
              <a:lnSpc>
                <a:spcPct val="150000"/>
              </a:lnSpc>
            </a:pPr>
            <a:r>
              <a:rPr lang="en-US" sz="2400" dirty="0">
                <a:latin typeface="Times New Roman" panose="02020603050405020304" pitchFamily="18" charset="0"/>
                <a:cs typeface="Times New Roman" panose="02020603050405020304" pitchFamily="18" charset="0"/>
              </a:rPr>
              <a:t>In an autoencoder, each image is mapped directly to one point in the latent space. </a:t>
            </a:r>
          </a:p>
          <a:p>
            <a:pPr>
              <a:lnSpc>
                <a:spcPct val="150000"/>
              </a:lnSpc>
            </a:pPr>
            <a:r>
              <a:rPr lang="en-US" sz="2400" dirty="0">
                <a:latin typeface="Times New Roman" panose="02020603050405020304" pitchFamily="18" charset="0"/>
                <a:cs typeface="Times New Roman" panose="02020603050405020304" pitchFamily="18" charset="0"/>
              </a:rPr>
              <a:t>In a variational autoencoder, each image is instead mapped to a multivariate normal distribution around a point in the latent space, as shown </a:t>
            </a:r>
            <a:r>
              <a:rPr lang="en-IN" sz="2400" dirty="0">
                <a:latin typeface="Times New Roman" panose="02020603050405020304" pitchFamily="18" charset="0"/>
                <a:cs typeface="Times New Roman" panose="02020603050405020304" pitchFamily="18" charset="0"/>
              </a:rPr>
              <a:t>in Figure 3-10.</a:t>
            </a:r>
          </a:p>
          <a:p>
            <a:pPr>
              <a:lnSpc>
                <a:spcPct val="150000"/>
              </a:lnSpc>
            </a:pPr>
            <a:endParaRPr lang="en-IN" sz="24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E830BA38-443D-09B6-C662-1E6F2D629408}"/>
              </a:ext>
            </a:extLst>
          </p:cNvPr>
          <p:cNvPicPr>
            <a:picLocks noChangeAspect="1"/>
          </p:cNvPicPr>
          <p:nvPr/>
        </p:nvPicPr>
        <p:blipFill>
          <a:blip r:embed="rId2"/>
          <a:stretch>
            <a:fillRect/>
          </a:stretch>
        </p:blipFill>
        <p:spPr>
          <a:xfrm>
            <a:off x="2097670" y="3190706"/>
            <a:ext cx="6967959" cy="3518704"/>
          </a:xfrm>
          <a:prstGeom prst="rect">
            <a:avLst/>
          </a:prstGeom>
        </p:spPr>
      </p:pic>
    </p:spTree>
    <p:extLst>
      <p:ext uri="{BB962C8B-B14F-4D97-AF65-F5344CB8AC3E}">
        <p14:creationId xmlns:p14="http://schemas.microsoft.com/office/powerpoint/2010/main" val="263096518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C31A361-3B9F-9562-8F5E-148D54983F7D}"/>
              </a:ext>
            </a:extLst>
          </p:cNvPr>
          <p:cNvSpPr>
            <a:spLocks noGrp="1"/>
          </p:cNvSpPr>
          <p:nvPr>
            <p:ph idx="1"/>
          </p:nvPr>
        </p:nvSpPr>
        <p:spPr>
          <a:xfrm>
            <a:off x="240030" y="251460"/>
            <a:ext cx="11692890" cy="6366510"/>
          </a:xfrm>
        </p:spPr>
        <p:txBody>
          <a:bodyPr>
            <a:normAutofit fontScale="85000" lnSpcReduction="20000"/>
          </a:bodyPr>
          <a:lstStyle/>
          <a:p>
            <a:pPr>
              <a:lnSpc>
                <a:spcPct val="150000"/>
              </a:lnSpc>
            </a:pPr>
            <a:r>
              <a:rPr lang="en-US" sz="2400" dirty="0">
                <a:latin typeface="Times New Roman" panose="02020603050405020304" pitchFamily="18" charset="0"/>
                <a:cs typeface="Times New Roman" panose="02020603050405020304" pitchFamily="18" charset="0"/>
              </a:rPr>
              <a:t>The encoder only needs to map each input to a mean vector and a variance vector and does not need to worry about covariance between dimensions.</a:t>
            </a:r>
          </a:p>
          <a:p>
            <a:pPr>
              <a:lnSpc>
                <a:spcPct val="150000"/>
              </a:lnSpc>
            </a:pPr>
            <a:r>
              <a:rPr lang="en-US" sz="2400" dirty="0">
                <a:latin typeface="Times New Roman" panose="02020603050405020304" pitchFamily="18" charset="0"/>
                <a:cs typeface="Times New Roman" panose="02020603050405020304" pitchFamily="18" charset="0"/>
              </a:rPr>
              <a:t>Variational autoencoders assume that there is no correlation between dimensions in the latent space.</a:t>
            </a:r>
          </a:p>
          <a:p>
            <a:pPr>
              <a:lnSpc>
                <a:spcPct val="150000"/>
              </a:lnSpc>
            </a:pPr>
            <a:r>
              <a:rPr lang="en-US" sz="2400" dirty="0">
                <a:latin typeface="Times New Roman" panose="02020603050405020304" pitchFamily="18" charset="0"/>
                <a:cs typeface="Times New Roman" panose="02020603050405020304" pitchFamily="18" charset="0"/>
              </a:rPr>
              <a:t>Variance values are always positive, so we actually choose to map to the </a:t>
            </a:r>
            <a:r>
              <a:rPr lang="en-US" sz="2400" i="1" dirty="0">
                <a:latin typeface="Times New Roman" panose="02020603050405020304" pitchFamily="18" charset="0"/>
                <a:cs typeface="Times New Roman" panose="02020603050405020304" pitchFamily="18" charset="0"/>
              </a:rPr>
              <a:t>logarithm </a:t>
            </a:r>
            <a:r>
              <a:rPr lang="en-US" sz="2400" dirty="0">
                <a:latin typeface="Times New Roman" panose="02020603050405020304" pitchFamily="18" charset="0"/>
                <a:cs typeface="Times New Roman" panose="02020603050405020304" pitchFamily="18" charset="0"/>
              </a:rPr>
              <a:t>of the variance, as this can take any real number in the range ( −∞, ∞). </a:t>
            </a:r>
          </a:p>
          <a:p>
            <a:pPr>
              <a:lnSpc>
                <a:spcPct val="150000"/>
              </a:lnSpc>
            </a:pPr>
            <a:r>
              <a:rPr lang="en-US" sz="2400" dirty="0">
                <a:latin typeface="Times New Roman" panose="02020603050405020304" pitchFamily="18" charset="0"/>
                <a:cs typeface="Times New Roman" panose="02020603050405020304" pitchFamily="18" charset="0"/>
              </a:rPr>
              <a:t>This way we can use a neural network as the encoder to perform the mapping from the input image to the mean and log variance vectors.</a:t>
            </a:r>
          </a:p>
          <a:p>
            <a:pPr>
              <a:lnSpc>
                <a:spcPct val="150000"/>
              </a:lnSpc>
            </a:pPr>
            <a:r>
              <a:rPr lang="en-US" sz="2400" dirty="0">
                <a:latin typeface="Times New Roman" panose="02020603050405020304" pitchFamily="18" charset="0"/>
                <a:cs typeface="Times New Roman" panose="02020603050405020304" pitchFamily="18" charset="0"/>
              </a:rPr>
              <a:t>To summarize, the encoder will take each input image and encode it to two vectors that together define a multivariate normal distribution in the latent </a:t>
            </a:r>
            <a:r>
              <a:rPr lang="en-IN" sz="2400" dirty="0">
                <a:latin typeface="Times New Roman" panose="02020603050405020304" pitchFamily="18" charset="0"/>
                <a:cs typeface="Times New Roman" panose="02020603050405020304" pitchFamily="18" charset="0"/>
              </a:rPr>
              <a:t>space:</a:t>
            </a:r>
          </a:p>
          <a:p>
            <a:pPr>
              <a:lnSpc>
                <a:spcPct val="150000"/>
              </a:lnSpc>
            </a:pPr>
            <a:r>
              <a:rPr lang="en-IN" sz="2400" dirty="0" err="1">
                <a:latin typeface="Times New Roman" panose="02020603050405020304" pitchFamily="18" charset="0"/>
                <a:cs typeface="Times New Roman" panose="02020603050405020304" pitchFamily="18" charset="0"/>
              </a:rPr>
              <a:t>z_mean</a:t>
            </a:r>
            <a:endParaRPr lang="en-IN" sz="2400" dirty="0">
              <a:latin typeface="Times New Roman" panose="02020603050405020304" pitchFamily="18" charset="0"/>
              <a:cs typeface="Times New Roman" panose="02020603050405020304" pitchFamily="18" charset="0"/>
            </a:endParaRPr>
          </a:p>
          <a:p>
            <a:pPr>
              <a:lnSpc>
                <a:spcPct val="150000"/>
              </a:lnSpc>
            </a:pPr>
            <a:r>
              <a:rPr lang="en-US" sz="2400" dirty="0">
                <a:latin typeface="Times New Roman" panose="02020603050405020304" pitchFamily="18" charset="0"/>
                <a:cs typeface="Times New Roman" panose="02020603050405020304" pitchFamily="18" charset="0"/>
              </a:rPr>
              <a:t>The mean point of the distribution</a:t>
            </a:r>
          </a:p>
          <a:p>
            <a:pPr>
              <a:lnSpc>
                <a:spcPct val="150000"/>
              </a:lnSpc>
            </a:pPr>
            <a:r>
              <a:rPr lang="en-IN" sz="2400" dirty="0" err="1">
                <a:latin typeface="Times New Roman" panose="02020603050405020304" pitchFamily="18" charset="0"/>
                <a:cs typeface="Times New Roman" panose="02020603050405020304" pitchFamily="18" charset="0"/>
              </a:rPr>
              <a:t>z_log_var</a:t>
            </a:r>
            <a:endParaRPr lang="en-IN" sz="2400" dirty="0">
              <a:latin typeface="Times New Roman" panose="02020603050405020304" pitchFamily="18" charset="0"/>
              <a:cs typeface="Times New Roman" panose="02020603050405020304" pitchFamily="18" charset="0"/>
            </a:endParaRPr>
          </a:p>
          <a:p>
            <a:pPr>
              <a:lnSpc>
                <a:spcPct val="150000"/>
              </a:lnSpc>
            </a:pPr>
            <a:r>
              <a:rPr lang="en-US" sz="2400" dirty="0">
                <a:latin typeface="Times New Roman" panose="02020603050405020304" pitchFamily="18" charset="0"/>
                <a:cs typeface="Times New Roman" panose="02020603050405020304" pitchFamily="18" charset="0"/>
              </a:rPr>
              <a:t>The logarithm of the variance of each dimension</a:t>
            </a: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98124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5EABE8-82ED-7E4C-AD35-77B6574D0E0D}"/>
              </a:ext>
            </a:extLst>
          </p:cNvPr>
          <p:cNvSpPr>
            <a:spLocks noGrp="1"/>
          </p:cNvSpPr>
          <p:nvPr>
            <p:ph type="title"/>
          </p:nvPr>
        </p:nvSpPr>
        <p:spPr>
          <a:xfrm>
            <a:off x="838200" y="1"/>
            <a:ext cx="10515600" cy="388620"/>
          </a:xfrm>
        </p:spPr>
        <p:txBody>
          <a:bodyPr>
            <a:normAutofit fontScale="90000"/>
          </a:bodyPr>
          <a:lstStyle/>
          <a:p>
            <a:r>
              <a:rPr lang="en-IN" dirty="0">
                <a:solidFill>
                  <a:srgbClr val="FF0000"/>
                </a:solidFill>
              </a:rPr>
              <a:t>Definition </a:t>
            </a:r>
          </a:p>
        </p:txBody>
      </p:sp>
      <p:sp>
        <p:nvSpPr>
          <p:cNvPr id="3" name="Content Placeholder 2">
            <a:extLst>
              <a:ext uri="{FF2B5EF4-FFF2-40B4-BE49-F238E27FC236}">
                <a16:creationId xmlns:a16="http://schemas.microsoft.com/office/drawing/2014/main" id="{2724046A-D8A3-DF15-8B83-1EBC261F6CB2}"/>
              </a:ext>
            </a:extLst>
          </p:cNvPr>
          <p:cNvSpPr>
            <a:spLocks noGrp="1"/>
          </p:cNvSpPr>
          <p:nvPr>
            <p:ph idx="1"/>
          </p:nvPr>
        </p:nvSpPr>
        <p:spPr>
          <a:xfrm>
            <a:off x="217170" y="388621"/>
            <a:ext cx="11818620" cy="6366508"/>
          </a:xfrm>
        </p:spPr>
        <p:txBody>
          <a:bodyPr>
            <a:noAutofit/>
          </a:bodyPr>
          <a:lstStyle/>
          <a:p>
            <a:pPr>
              <a:lnSpc>
                <a:spcPct val="150000"/>
              </a:lnSpc>
            </a:pPr>
            <a:r>
              <a:rPr lang="en-IN" sz="2400" dirty="0">
                <a:latin typeface="Times New Roman" panose="02020603050405020304" pitchFamily="18" charset="0"/>
                <a:cs typeface="Times New Roman" panose="02020603050405020304" pitchFamily="18" charset="0"/>
              </a:rPr>
              <a:t>Artificial Intelligence is the science and engineering of creating intelligent machines that can think, learn, reason, and make decisions similar to humans.</a:t>
            </a:r>
          </a:p>
          <a:p>
            <a:pPr>
              <a:lnSpc>
                <a:spcPct val="150000"/>
              </a:lnSpc>
            </a:pPr>
            <a:r>
              <a:rPr lang="en-IN" sz="2400" dirty="0">
                <a:latin typeface="Times New Roman" panose="02020603050405020304" pitchFamily="18" charset="0"/>
                <a:cs typeface="Times New Roman" panose="02020603050405020304" pitchFamily="18" charset="0"/>
              </a:rPr>
              <a:t>AI is a branch of science and engineering  which makes machines that “Think like human and Act like human”</a:t>
            </a:r>
          </a:p>
          <a:p>
            <a:pPr>
              <a:lnSpc>
                <a:spcPct val="150000"/>
              </a:lnSpc>
            </a:pPr>
            <a:r>
              <a:rPr lang="en-IN" sz="2400" dirty="0">
                <a:solidFill>
                  <a:srgbClr val="FF0000"/>
                </a:solidFill>
                <a:latin typeface="Times New Roman" panose="02020603050405020304" pitchFamily="18" charset="0"/>
                <a:cs typeface="Times New Roman" panose="02020603050405020304" pitchFamily="18" charset="0"/>
              </a:rPr>
              <a:t>Examples</a:t>
            </a:r>
          </a:p>
          <a:p>
            <a:pPr>
              <a:lnSpc>
                <a:spcPct val="150000"/>
              </a:lnSpc>
            </a:pPr>
            <a:r>
              <a:rPr lang="en-IN" sz="2400" dirty="0">
                <a:latin typeface="Times New Roman" panose="02020603050405020304" pitchFamily="18" charset="0"/>
                <a:cs typeface="Times New Roman" panose="02020603050405020304" pitchFamily="18" charset="0"/>
              </a:rPr>
              <a:t>Siri and Google Assistant </a:t>
            </a:r>
          </a:p>
          <a:p>
            <a:pPr>
              <a:lnSpc>
                <a:spcPct val="150000"/>
              </a:lnSpc>
            </a:pPr>
            <a:r>
              <a:rPr lang="en-IN" sz="2400" dirty="0">
                <a:latin typeface="Times New Roman" panose="02020603050405020304" pitchFamily="18" charset="0"/>
                <a:cs typeface="Times New Roman" panose="02020603050405020304" pitchFamily="18" charset="0"/>
              </a:rPr>
              <a:t>Self-driving cars </a:t>
            </a:r>
          </a:p>
          <a:p>
            <a:pPr>
              <a:lnSpc>
                <a:spcPct val="150000"/>
              </a:lnSpc>
            </a:pPr>
            <a:r>
              <a:rPr lang="en-IN" sz="2400" dirty="0">
                <a:latin typeface="Times New Roman" panose="02020603050405020304" pitchFamily="18" charset="0"/>
                <a:cs typeface="Times New Roman" panose="02020603050405020304" pitchFamily="18" charset="0"/>
              </a:rPr>
              <a:t>Face recognition systems </a:t>
            </a:r>
          </a:p>
          <a:p>
            <a:pPr>
              <a:lnSpc>
                <a:spcPct val="150000"/>
              </a:lnSpc>
            </a:pPr>
            <a:r>
              <a:rPr lang="en-IN" sz="2400" dirty="0">
                <a:latin typeface="Times New Roman" panose="02020603050405020304" pitchFamily="18" charset="0"/>
                <a:cs typeface="Times New Roman" panose="02020603050405020304" pitchFamily="18" charset="0"/>
              </a:rPr>
              <a:t>Recommendation systems </a:t>
            </a:r>
          </a:p>
          <a:p>
            <a:pPr>
              <a:lnSpc>
                <a:spcPct val="150000"/>
              </a:lnSpc>
            </a:pPr>
            <a:r>
              <a:rPr lang="en-IN" sz="2400" dirty="0">
                <a:latin typeface="Times New Roman" panose="02020603050405020304" pitchFamily="18" charset="0"/>
                <a:cs typeface="Times New Roman" panose="02020603050405020304" pitchFamily="18" charset="0"/>
              </a:rPr>
              <a:t>Medical diagnosis systems</a:t>
            </a:r>
          </a:p>
        </p:txBody>
      </p:sp>
    </p:spTree>
    <p:extLst>
      <p:ext uri="{BB962C8B-B14F-4D97-AF65-F5344CB8AC3E}">
        <p14:creationId xmlns:p14="http://schemas.microsoft.com/office/powerpoint/2010/main" val="185060730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35C2461-6493-B922-B60F-F345CCC07827}"/>
              </a:ext>
            </a:extLst>
          </p:cNvPr>
          <p:cNvSpPr>
            <a:spLocks noGrp="1"/>
          </p:cNvSpPr>
          <p:nvPr>
            <p:ph idx="1"/>
          </p:nvPr>
        </p:nvSpPr>
        <p:spPr>
          <a:xfrm>
            <a:off x="262890" y="285750"/>
            <a:ext cx="11601450" cy="6297930"/>
          </a:xfrm>
        </p:spPr>
        <p:txBody>
          <a:bodyPr>
            <a:normAutofit/>
          </a:bodyPr>
          <a:lstStyle/>
          <a:p>
            <a:pPr>
              <a:lnSpc>
                <a:spcPct val="150000"/>
              </a:lnSpc>
            </a:pPr>
            <a:r>
              <a:rPr lang="en-US" dirty="0">
                <a:latin typeface="Times New Roman" panose="02020603050405020304" pitchFamily="18" charset="0"/>
                <a:cs typeface="Times New Roman" panose="02020603050405020304" pitchFamily="18" charset="0"/>
              </a:rPr>
              <a:t>We can sample a point z from the distribution defined by these values using </a:t>
            </a:r>
            <a:r>
              <a:rPr lang="en-IN" dirty="0">
                <a:latin typeface="Times New Roman" panose="02020603050405020304" pitchFamily="18" charset="0"/>
                <a:cs typeface="Times New Roman" panose="02020603050405020304" pitchFamily="18" charset="0"/>
              </a:rPr>
              <a:t>the following equation:</a:t>
            </a:r>
          </a:p>
          <a:p>
            <a:pPr>
              <a:lnSpc>
                <a:spcPct val="150000"/>
              </a:lnSpc>
            </a:pPr>
            <a:r>
              <a:rPr lang="pl-PL" dirty="0">
                <a:latin typeface="Times New Roman" panose="02020603050405020304" pitchFamily="18" charset="0"/>
                <a:cs typeface="Times New Roman" panose="02020603050405020304" pitchFamily="18" charset="0"/>
              </a:rPr>
              <a:t>z = z_mean + z_sigma * epsilon</a:t>
            </a:r>
          </a:p>
          <a:p>
            <a:pPr>
              <a:lnSpc>
                <a:spcPct val="150000"/>
              </a:lnSpc>
            </a:pPr>
            <a:r>
              <a:rPr lang="en-IN" dirty="0">
                <a:latin typeface="Times New Roman" panose="02020603050405020304" pitchFamily="18" charset="0"/>
                <a:cs typeface="Times New Roman" panose="02020603050405020304" pitchFamily="18" charset="0"/>
              </a:rPr>
              <a:t>where:</a:t>
            </a:r>
          </a:p>
          <a:p>
            <a:pPr>
              <a:lnSpc>
                <a:spcPct val="150000"/>
              </a:lnSpc>
            </a:pPr>
            <a:r>
              <a:rPr lang="pl-PL" dirty="0">
                <a:latin typeface="Times New Roman" panose="02020603050405020304" pitchFamily="18" charset="0"/>
                <a:cs typeface="Times New Roman" panose="02020603050405020304" pitchFamily="18" charset="0"/>
              </a:rPr>
              <a:t>z_sigma = exp(z_log_var * 0.5)</a:t>
            </a:r>
          </a:p>
          <a:p>
            <a:pPr>
              <a:lnSpc>
                <a:spcPct val="150000"/>
              </a:lnSpc>
            </a:pPr>
            <a:r>
              <a:rPr lang="en-IN" dirty="0">
                <a:latin typeface="Times New Roman" panose="02020603050405020304" pitchFamily="18" charset="0"/>
                <a:cs typeface="Times New Roman" panose="02020603050405020304" pitchFamily="18" charset="0"/>
              </a:rPr>
              <a:t>epsilon ~ N(0,I)</a:t>
            </a:r>
          </a:p>
          <a:p>
            <a:pPr>
              <a:lnSpc>
                <a:spcPct val="150000"/>
              </a:lnSpc>
            </a:pPr>
            <a:r>
              <a:rPr lang="en-US" dirty="0">
                <a:latin typeface="Times New Roman" panose="02020603050405020304" pitchFamily="18" charset="0"/>
                <a:cs typeface="Times New Roman" panose="02020603050405020304" pitchFamily="18" charset="0"/>
              </a:rPr>
              <a:t>The decoder of a variational autoencoder is identical to the decoder of a</a:t>
            </a:r>
          </a:p>
          <a:p>
            <a:pPr>
              <a:lnSpc>
                <a:spcPct val="150000"/>
              </a:lnSpc>
            </a:pPr>
            <a:r>
              <a:rPr lang="en-US" dirty="0">
                <a:latin typeface="Times New Roman" panose="02020603050405020304" pitchFamily="18" charset="0"/>
                <a:cs typeface="Times New Roman" panose="02020603050405020304" pitchFamily="18" charset="0"/>
              </a:rPr>
              <a:t>plain autoencoder, giving the overall architecture shown in Figure 3-12.</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533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EE1A670-9B4B-0CD2-6C9B-9B4FBFDA59A7}"/>
              </a:ext>
            </a:extLst>
          </p:cNvPr>
          <p:cNvPicPr>
            <a:picLocks noGrp="1" noChangeAspect="1"/>
          </p:cNvPicPr>
          <p:nvPr>
            <p:ph idx="1"/>
          </p:nvPr>
        </p:nvPicPr>
        <p:blipFill>
          <a:blip r:embed="rId2"/>
          <a:stretch>
            <a:fillRect/>
          </a:stretch>
        </p:blipFill>
        <p:spPr>
          <a:xfrm>
            <a:off x="720090" y="891540"/>
            <a:ext cx="10412730" cy="5532120"/>
          </a:xfrm>
          <a:prstGeom prst="rect">
            <a:avLst/>
          </a:prstGeom>
        </p:spPr>
      </p:pic>
    </p:spTree>
    <p:extLst>
      <p:ext uri="{BB962C8B-B14F-4D97-AF65-F5344CB8AC3E}">
        <p14:creationId xmlns:p14="http://schemas.microsoft.com/office/powerpoint/2010/main" val="421149184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90C83-69C6-F451-D5A7-B343DD2F28DA}"/>
              </a:ext>
            </a:extLst>
          </p:cNvPr>
          <p:cNvSpPr>
            <a:spLocks noGrp="1"/>
          </p:cNvSpPr>
          <p:nvPr>
            <p:ph type="title"/>
          </p:nvPr>
        </p:nvSpPr>
        <p:spPr>
          <a:xfrm>
            <a:off x="148590" y="91441"/>
            <a:ext cx="11205210" cy="720089"/>
          </a:xfrm>
        </p:spPr>
        <p:txBody>
          <a:bodyPr/>
          <a:lstStyle/>
          <a:p>
            <a:r>
              <a:rPr lang="en-IN" b="1" dirty="0"/>
              <a:t>Building the VAE encoder</a:t>
            </a:r>
            <a:endParaRPr lang="en-IN" dirty="0"/>
          </a:p>
        </p:txBody>
      </p:sp>
      <p:sp>
        <p:nvSpPr>
          <p:cNvPr id="3" name="Content Placeholder 2">
            <a:extLst>
              <a:ext uri="{FF2B5EF4-FFF2-40B4-BE49-F238E27FC236}">
                <a16:creationId xmlns:a16="http://schemas.microsoft.com/office/drawing/2014/main" id="{3B9C7762-912B-56DF-21DB-4F8B19FC3393}"/>
              </a:ext>
            </a:extLst>
          </p:cNvPr>
          <p:cNvSpPr>
            <a:spLocks noGrp="1"/>
          </p:cNvSpPr>
          <p:nvPr>
            <p:ph idx="1"/>
          </p:nvPr>
        </p:nvSpPr>
        <p:spPr/>
        <p:txBody>
          <a:bodyPr/>
          <a:lstStyle/>
          <a:p>
            <a:endParaRPr lang="en-IN" dirty="0"/>
          </a:p>
        </p:txBody>
      </p:sp>
    </p:spTree>
    <p:extLst>
      <p:ext uri="{BB962C8B-B14F-4D97-AF65-F5344CB8AC3E}">
        <p14:creationId xmlns:p14="http://schemas.microsoft.com/office/powerpoint/2010/main" val="220597706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5C342-D85F-54E3-0159-F3836B55D7B2}"/>
              </a:ext>
            </a:extLst>
          </p:cNvPr>
          <p:cNvSpPr>
            <a:spLocks noGrp="1"/>
          </p:cNvSpPr>
          <p:nvPr>
            <p:ph type="title"/>
          </p:nvPr>
        </p:nvSpPr>
        <p:spPr>
          <a:xfrm>
            <a:off x="525780" y="114301"/>
            <a:ext cx="10828020" cy="605789"/>
          </a:xfrm>
        </p:spPr>
        <p:txBody>
          <a:bodyPr>
            <a:normAutofit/>
          </a:bodyPr>
          <a:lstStyle/>
          <a:p>
            <a:r>
              <a:rPr lang="en-IN" sz="3600" b="1" dirty="0">
                <a:solidFill>
                  <a:srgbClr val="FF0000"/>
                </a:solidFill>
              </a:rPr>
              <a:t>Case Study 1: Image Generation using GANs</a:t>
            </a:r>
            <a:endParaRPr lang="en-IN" sz="3600" dirty="0">
              <a:solidFill>
                <a:srgbClr val="FF0000"/>
              </a:solidFill>
            </a:endParaRPr>
          </a:p>
        </p:txBody>
      </p:sp>
      <p:sp>
        <p:nvSpPr>
          <p:cNvPr id="3" name="Content Placeholder 2">
            <a:extLst>
              <a:ext uri="{FF2B5EF4-FFF2-40B4-BE49-F238E27FC236}">
                <a16:creationId xmlns:a16="http://schemas.microsoft.com/office/drawing/2014/main" id="{1FD9672B-7425-A9E5-0F23-3B3C41A25BFE}"/>
              </a:ext>
            </a:extLst>
          </p:cNvPr>
          <p:cNvSpPr>
            <a:spLocks noGrp="1"/>
          </p:cNvSpPr>
          <p:nvPr>
            <p:ph idx="1"/>
          </p:nvPr>
        </p:nvSpPr>
        <p:spPr>
          <a:xfrm>
            <a:off x="217170" y="845820"/>
            <a:ext cx="11772900" cy="5897879"/>
          </a:xfrm>
        </p:spPr>
        <p:txBody>
          <a:bodyPr>
            <a:normAutofit fontScale="62500" lnSpcReduction="20000"/>
          </a:bodyPr>
          <a:lstStyle/>
          <a:p>
            <a:r>
              <a:rPr lang="en-IN" b="1" dirty="0">
                <a:latin typeface="Times New Roman" panose="02020603050405020304" pitchFamily="18" charset="0"/>
                <a:cs typeface="Times New Roman" panose="02020603050405020304" pitchFamily="18" charset="0"/>
              </a:rPr>
              <a:t>Topic : Overview of Generative AI, GAN Architecture, Image Synthesis</a:t>
            </a:r>
            <a:endParaRPr lang="en-IN" dirty="0">
              <a:latin typeface="Times New Roman" panose="02020603050405020304" pitchFamily="18" charset="0"/>
              <a:cs typeface="Times New Roman" panose="02020603050405020304" pitchFamily="18" charset="0"/>
            </a:endParaRPr>
          </a:p>
          <a:p>
            <a:r>
              <a:rPr lang="en-IN" b="1" dirty="0">
                <a:latin typeface="Times New Roman" panose="02020603050405020304" pitchFamily="18" charset="0"/>
                <a:cs typeface="Times New Roman" panose="02020603050405020304" pitchFamily="18" charset="0"/>
              </a:rPr>
              <a:t>Problem Statement</a:t>
            </a:r>
          </a:p>
          <a:p>
            <a:r>
              <a:rPr lang="en-IN" dirty="0">
                <a:latin typeface="Times New Roman" panose="02020603050405020304" pitchFamily="18" charset="0"/>
                <a:cs typeface="Times New Roman" panose="02020603050405020304" pitchFamily="18" charset="0"/>
              </a:rPr>
              <a:t>A fashion company wants to generate new clothing designs without manually designing every product.</a:t>
            </a:r>
          </a:p>
          <a:p>
            <a:r>
              <a:rPr lang="en-IN" b="1" dirty="0">
                <a:latin typeface="Times New Roman" panose="02020603050405020304" pitchFamily="18" charset="0"/>
                <a:cs typeface="Times New Roman" panose="02020603050405020304" pitchFamily="18" charset="0"/>
              </a:rPr>
              <a:t>Existing Approach</a:t>
            </a:r>
          </a:p>
          <a:p>
            <a:r>
              <a:rPr lang="en-IN" dirty="0">
                <a:latin typeface="Times New Roman" panose="02020603050405020304" pitchFamily="18" charset="0"/>
                <a:cs typeface="Times New Roman" panose="02020603050405020304" pitchFamily="18" charset="0"/>
              </a:rPr>
              <a:t>Human designers create designs. </a:t>
            </a:r>
          </a:p>
          <a:p>
            <a:r>
              <a:rPr lang="en-IN" dirty="0">
                <a:latin typeface="Times New Roman" panose="02020603050405020304" pitchFamily="18" charset="0"/>
                <a:cs typeface="Times New Roman" panose="02020603050405020304" pitchFamily="18" charset="0"/>
              </a:rPr>
              <a:t>Time consuming. </a:t>
            </a:r>
          </a:p>
          <a:p>
            <a:r>
              <a:rPr lang="en-IN" dirty="0">
                <a:latin typeface="Times New Roman" panose="02020603050405020304" pitchFamily="18" charset="0"/>
                <a:cs typeface="Times New Roman" panose="02020603050405020304" pitchFamily="18" charset="0"/>
              </a:rPr>
              <a:t>Expensive. </a:t>
            </a:r>
          </a:p>
          <a:p>
            <a:r>
              <a:rPr lang="en-IN" b="1" dirty="0">
                <a:latin typeface="Times New Roman" panose="02020603050405020304" pitchFamily="18" charset="0"/>
                <a:cs typeface="Times New Roman" panose="02020603050405020304" pitchFamily="18" charset="0"/>
              </a:rPr>
              <a:t>Generative AI Solution</a:t>
            </a:r>
          </a:p>
          <a:p>
            <a:r>
              <a:rPr lang="en-IN" dirty="0">
                <a:latin typeface="Times New Roman" panose="02020603050405020304" pitchFamily="18" charset="0"/>
                <a:cs typeface="Times New Roman" panose="02020603050405020304" pitchFamily="18" charset="0"/>
              </a:rPr>
              <a:t>Train a </a:t>
            </a:r>
            <a:r>
              <a:rPr lang="en-IN" b="1" dirty="0">
                <a:latin typeface="Times New Roman" panose="02020603050405020304" pitchFamily="18" charset="0"/>
                <a:cs typeface="Times New Roman" panose="02020603050405020304" pitchFamily="18" charset="0"/>
              </a:rPr>
              <a:t>Generative Adversarial Network (GAN)</a:t>
            </a:r>
            <a:r>
              <a:rPr lang="en-IN" dirty="0">
                <a:latin typeface="Times New Roman" panose="02020603050405020304" pitchFamily="18" charset="0"/>
                <a:cs typeface="Times New Roman" panose="02020603050405020304" pitchFamily="18" charset="0"/>
              </a:rPr>
              <a:t> using thousands of clothing images.</a:t>
            </a:r>
          </a:p>
          <a:p>
            <a:r>
              <a:rPr lang="en-IN" b="1" dirty="0">
                <a:latin typeface="Times New Roman" panose="02020603050405020304" pitchFamily="18" charset="0"/>
                <a:cs typeface="Times New Roman" panose="02020603050405020304" pitchFamily="18" charset="0"/>
              </a:rPr>
              <a:t>Dataset</a:t>
            </a:r>
          </a:p>
          <a:p>
            <a:r>
              <a:rPr lang="en-IN" dirty="0">
                <a:latin typeface="Times New Roman" panose="02020603050405020304" pitchFamily="18" charset="0"/>
                <a:cs typeface="Times New Roman" panose="02020603050405020304" pitchFamily="18" charset="0"/>
              </a:rPr>
              <a:t>Fashion-MNIST </a:t>
            </a:r>
          </a:p>
          <a:p>
            <a:r>
              <a:rPr lang="en-IN" dirty="0" err="1">
                <a:latin typeface="Times New Roman" panose="02020603050405020304" pitchFamily="18" charset="0"/>
                <a:cs typeface="Times New Roman" panose="02020603050405020304" pitchFamily="18" charset="0"/>
              </a:rPr>
              <a:t>DeepFashion</a:t>
            </a:r>
            <a:r>
              <a:rPr lang="en-IN" dirty="0">
                <a:latin typeface="Times New Roman" panose="02020603050405020304" pitchFamily="18" charset="0"/>
                <a:cs typeface="Times New Roman" panose="02020603050405020304" pitchFamily="18" charset="0"/>
              </a:rPr>
              <a:t> Dataset </a:t>
            </a:r>
          </a:p>
          <a:p>
            <a:r>
              <a:rPr lang="en-IN" b="1" dirty="0">
                <a:latin typeface="Times New Roman" panose="02020603050405020304" pitchFamily="18" charset="0"/>
                <a:cs typeface="Times New Roman" panose="02020603050405020304" pitchFamily="18" charset="0"/>
              </a:rPr>
              <a:t>Working</a:t>
            </a:r>
          </a:p>
          <a:p>
            <a:r>
              <a:rPr lang="en-IN" dirty="0">
                <a:latin typeface="Times New Roman" panose="02020603050405020304" pitchFamily="18" charset="0"/>
                <a:cs typeface="Times New Roman" panose="02020603050405020304" pitchFamily="18" charset="0"/>
              </a:rPr>
              <a:t>Generator</a:t>
            </a:r>
          </a:p>
          <a:p>
            <a:r>
              <a:rPr lang="en-IN" dirty="0">
                <a:latin typeface="Times New Roman" panose="02020603050405020304" pitchFamily="18" charset="0"/>
                <a:cs typeface="Times New Roman" panose="02020603050405020304" pitchFamily="18" charset="0"/>
              </a:rPr>
              <a:t>Creates fake clothing images. </a:t>
            </a:r>
          </a:p>
          <a:p>
            <a:r>
              <a:rPr lang="en-IN" dirty="0">
                <a:latin typeface="Times New Roman" panose="02020603050405020304" pitchFamily="18" charset="0"/>
                <a:cs typeface="Times New Roman" panose="02020603050405020304" pitchFamily="18" charset="0"/>
              </a:rPr>
              <a:t>Discriminator</a:t>
            </a:r>
          </a:p>
          <a:p>
            <a:r>
              <a:rPr lang="en-IN" dirty="0">
                <a:latin typeface="Times New Roman" panose="02020603050405020304" pitchFamily="18" charset="0"/>
                <a:cs typeface="Times New Roman" panose="02020603050405020304" pitchFamily="18" charset="0"/>
              </a:rPr>
              <a:t>Distinguishes between real and fake images. </a:t>
            </a:r>
          </a:p>
          <a:p>
            <a:r>
              <a:rPr lang="en-IN" dirty="0">
                <a:latin typeface="Times New Roman" panose="02020603050405020304" pitchFamily="18" charset="0"/>
                <a:cs typeface="Times New Roman" panose="02020603050405020304" pitchFamily="18" charset="0"/>
              </a:rPr>
              <a:t>Both networks compete until realistic images are produced.</a:t>
            </a:r>
          </a:p>
          <a:p>
            <a:endParaRPr lang="en-IN" dirty="0"/>
          </a:p>
        </p:txBody>
      </p:sp>
    </p:spTree>
    <p:extLst>
      <p:ext uri="{BB962C8B-B14F-4D97-AF65-F5344CB8AC3E}">
        <p14:creationId xmlns:p14="http://schemas.microsoft.com/office/powerpoint/2010/main" val="56860969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BDC785-79FC-52B5-89BF-CF6C809AAFC0}"/>
              </a:ext>
            </a:extLst>
          </p:cNvPr>
          <p:cNvSpPr>
            <a:spLocks noGrp="1"/>
          </p:cNvSpPr>
          <p:nvPr>
            <p:ph idx="1"/>
          </p:nvPr>
        </p:nvSpPr>
        <p:spPr>
          <a:xfrm>
            <a:off x="331470" y="240030"/>
            <a:ext cx="11658600" cy="6446520"/>
          </a:xfrm>
        </p:spPr>
        <p:txBody>
          <a:bodyPr>
            <a:normAutofit fontScale="77500" lnSpcReduction="20000"/>
          </a:bodyPr>
          <a:lstStyle/>
          <a:p>
            <a:r>
              <a:rPr lang="en-IN" b="1" dirty="0">
                <a:latin typeface="Times New Roman" panose="02020603050405020304" pitchFamily="18" charset="0"/>
                <a:cs typeface="Times New Roman" panose="02020603050405020304" pitchFamily="18" charset="0"/>
              </a:rPr>
              <a:t>Workflow</a:t>
            </a:r>
          </a:p>
          <a:p>
            <a:r>
              <a:rPr lang="en-IN" dirty="0">
                <a:latin typeface="Times New Roman" panose="02020603050405020304" pitchFamily="18" charset="0"/>
                <a:cs typeface="Times New Roman" panose="02020603050405020304" pitchFamily="18" charset="0"/>
              </a:rPr>
              <a:t>Training Images</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        │</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        ▼</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   Discriminator</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        ▲</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        │</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Fake Images ← Generator ← Random Noise</a:t>
            </a:r>
          </a:p>
          <a:p>
            <a:r>
              <a:rPr lang="en-IN" b="1" dirty="0">
                <a:latin typeface="Times New Roman" panose="02020603050405020304" pitchFamily="18" charset="0"/>
                <a:cs typeface="Times New Roman" panose="02020603050405020304" pitchFamily="18" charset="0"/>
              </a:rPr>
              <a:t>Results</a:t>
            </a:r>
          </a:p>
          <a:p>
            <a:r>
              <a:rPr lang="en-IN" dirty="0">
                <a:latin typeface="Times New Roman" panose="02020603050405020304" pitchFamily="18" charset="0"/>
                <a:cs typeface="Times New Roman" panose="02020603050405020304" pitchFamily="18" charset="0"/>
              </a:rPr>
              <a:t>Generates unlimited clothing designs. </a:t>
            </a:r>
          </a:p>
          <a:p>
            <a:r>
              <a:rPr lang="en-IN" dirty="0">
                <a:latin typeface="Times New Roman" panose="02020603050405020304" pitchFamily="18" charset="0"/>
                <a:cs typeface="Times New Roman" panose="02020603050405020304" pitchFamily="18" charset="0"/>
              </a:rPr>
              <a:t>Reduces design cost. </a:t>
            </a:r>
          </a:p>
          <a:p>
            <a:r>
              <a:rPr lang="en-IN" dirty="0">
                <a:latin typeface="Times New Roman" panose="02020603050405020304" pitchFamily="18" charset="0"/>
                <a:cs typeface="Times New Roman" panose="02020603050405020304" pitchFamily="18" charset="0"/>
              </a:rPr>
              <a:t>Helps fashion designers. </a:t>
            </a:r>
          </a:p>
          <a:p>
            <a:r>
              <a:rPr lang="en-IN" b="1" dirty="0">
                <a:latin typeface="Times New Roman" panose="02020603050405020304" pitchFamily="18" charset="0"/>
                <a:cs typeface="Times New Roman" panose="02020603050405020304" pitchFamily="18" charset="0"/>
              </a:rPr>
              <a:t>Learning Outcomes</a:t>
            </a:r>
          </a:p>
          <a:p>
            <a:r>
              <a:rPr lang="en-IN" dirty="0">
                <a:latin typeface="Times New Roman" panose="02020603050405020304" pitchFamily="18" charset="0"/>
                <a:cs typeface="Times New Roman" panose="02020603050405020304" pitchFamily="18" charset="0"/>
              </a:rPr>
              <a:t>Students learn</a:t>
            </a:r>
          </a:p>
          <a:p>
            <a:r>
              <a:rPr lang="en-IN" dirty="0">
                <a:latin typeface="Times New Roman" panose="02020603050405020304" pitchFamily="18" charset="0"/>
                <a:cs typeface="Times New Roman" panose="02020603050405020304" pitchFamily="18" charset="0"/>
              </a:rPr>
              <a:t>GAN Architecture </a:t>
            </a:r>
          </a:p>
          <a:p>
            <a:r>
              <a:rPr lang="en-IN" dirty="0">
                <a:latin typeface="Times New Roman" panose="02020603050405020304" pitchFamily="18" charset="0"/>
                <a:cs typeface="Times New Roman" panose="02020603050405020304" pitchFamily="18" charset="0"/>
              </a:rPr>
              <a:t>Generator </a:t>
            </a:r>
          </a:p>
          <a:p>
            <a:r>
              <a:rPr lang="en-IN" dirty="0">
                <a:latin typeface="Times New Roman" panose="02020603050405020304" pitchFamily="18" charset="0"/>
                <a:cs typeface="Times New Roman" panose="02020603050405020304" pitchFamily="18" charset="0"/>
              </a:rPr>
              <a:t>Discriminator </a:t>
            </a:r>
          </a:p>
          <a:p>
            <a:r>
              <a:rPr lang="en-IN" dirty="0">
                <a:latin typeface="Times New Roman" panose="02020603050405020304" pitchFamily="18" charset="0"/>
                <a:cs typeface="Times New Roman" panose="02020603050405020304" pitchFamily="18" charset="0"/>
              </a:rPr>
              <a:t>Loss Function </a:t>
            </a:r>
          </a:p>
          <a:p>
            <a:r>
              <a:rPr lang="en-IN" dirty="0">
                <a:latin typeface="Times New Roman" panose="02020603050405020304" pitchFamily="18" charset="0"/>
                <a:cs typeface="Times New Roman" panose="02020603050405020304" pitchFamily="18" charset="0"/>
              </a:rPr>
              <a:t>Image Synthesis </a:t>
            </a:r>
          </a:p>
          <a:p>
            <a:endParaRPr lang="en-IN" dirty="0"/>
          </a:p>
        </p:txBody>
      </p:sp>
    </p:spTree>
    <p:extLst>
      <p:ext uri="{BB962C8B-B14F-4D97-AF65-F5344CB8AC3E}">
        <p14:creationId xmlns:p14="http://schemas.microsoft.com/office/powerpoint/2010/main" val="136649219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E8BBC-720B-D8F6-7C2D-3F5521D8172F}"/>
              </a:ext>
            </a:extLst>
          </p:cNvPr>
          <p:cNvSpPr>
            <a:spLocks noGrp="1"/>
          </p:cNvSpPr>
          <p:nvPr>
            <p:ph type="title"/>
          </p:nvPr>
        </p:nvSpPr>
        <p:spPr>
          <a:xfrm>
            <a:off x="285750" y="148591"/>
            <a:ext cx="11681460" cy="937259"/>
          </a:xfrm>
        </p:spPr>
        <p:txBody>
          <a:bodyPr>
            <a:normAutofit/>
          </a:bodyPr>
          <a:lstStyle/>
          <a:p>
            <a:r>
              <a:rPr lang="en-IN" sz="3600" dirty="0">
                <a:solidFill>
                  <a:srgbClr val="FF0000"/>
                </a:solidFill>
              </a:rPr>
              <a:t>Case Study 2: AI-Based Medical Image Generation</a:t>
            </a:r>
          </a:p>
        </p:txBody>
      </p:sp>
      <p:sp>
        <p:nvSpPr>
          <p:cNvPr id="3" name="Content Placeholder 2">
            <a:extLst>
              <a:ext uri="{FF2B5EF4-FFF2-40B4-BE49-F238E27FC236}">
                <a16:creationId xmlns:a16="http://schemas.microsoft.com/office/drawing/2014/main" id="{E3780E1E-D735-172E-A2E7-3D849CE61A22}"/>
              </a:ext>
            </a:extLst>
          </p:cNvPr>
          <p:cNvSpPr>
            <a:spLocks noGrp="1"/>
          </p:cNvSpPr>
          <p:nvPr>
            <p:ph idx="1"/>
          </p:nvPr>
        </p:nvSpPr>
        <p:spPr>
          <a:xfrm>
            <a:off x="285750" y="914400"/>
            <a:ext cx="11681460" cy="5795009"/>
          </a:xfrm>
        </p:spPr>
        <p:txBody>
          <a:bodyPr>
            <a:normAutofit fontScale="85000" lnSpcReduction="20000"/>
          </a:bodyPr>
          <a:lstStyle/>
          <a:p>
            <a:r>
              <a:rPr lang="en-IN" b="1" dirty="0">
                <a:latin typeface="Times New Roman" panose="02020603050405020304" pitchFamily="18" charset="0"/>
                <a:cs typeface="Times New Roman" panose="02020603050405020304" pitchFamily="18" charset="0"/>
              </a:rPr>
              <a:t>Topic</a:t>
            </a:r>
          </a:p>
          <a:p>
            <a:r>
              <a:rPr lang="en-IN" dirty="0">
                <a:latin typeface="Times New Roman" panose="02020603050405020304" pitchFamily="18" charset="0"/>
                <a:cs typeface="Times New Roman" panose="02020603050405020304" pitchFamily="18" charset="0"/>
              </a:rPr>
              <a:t>GANs + Image Synthesis</a:t>
            </a:r>
          </a:p>
          <a:p>
            <a:r>
              <a:rPr lang="en-IN" b="1" dirty="0">
                <a:latin typeface="Times New Roman" panose="02020603050405020304" pitchFamily="18" charset="0"/>
                <a:cs typeface="Times New Roman" panose="02020603050405020304" pitchFamily="18" charset="0"/>
              </a:rPr>
              <a:t>Problem</a:t>
            </a:r>
          </a:p>
          <a:p>
            <a:r>
              <a:rPr lang="en-IN" dirty="0">
                <a:latin typeface="Times New Roman" panose="02020603050405020304" pitchFamily="18" charset="0"/>
                <a:cs typeface="Times New Roman" panose="02020603050405020304" pitchFamily="18" charset="0"/>
              </a:rPr>
              <a:t>Hospitals lack sufficient MRI scans to train AI models.</a:t>
            </a:r>
          </a:p>
          <a:p>
            <a:r>
              <a:rPr lang="en-IN" b="1" dirty="0">
                <a:latin typeface="Times New Roman" panose="02020603050405020304" pitchFamily="18" charset="0"/>
                <a:cs typeface="Times New Roman" panose="02020603050405020304" pitchFamily="18" charset="0"/>
              </a:rPr>
              <a:t>Solution</a:t>
            </a:r>
          </a:p>
          <a:p>
            <a:r>
              <a:rPr lang="en-IN" dirty="0">
                <a:latin typeface="Times New Roman" panose="02020603050405020304" pitchFamily="18" charset="0"/>
                <a:cs typeface="Times New Roman" panose="02020603050405020304" pitchFamily="18" charset="0"/>
              </a:rPr>
              <a:t>Generate synthetic MRI images using GANs.</a:t>
            </a:r>
          </a:p>
          <a:p>
            <a:r>
              <a:rPr lang="en-IN" b="1" dirty="0">
                <a:latin typeface="Times New Roman" panose="02020603050405020304" pitchFamily="18" charset="0"/>
                <a:cs typeface="Times New Roman" panose="02020603050405020304" pitchFamily="18" charset="0"/>
              </a:rPr>
              <a:t>Dataset</a:t>
            </a:r>
          </a:p>
          <a:p>
            <a:r>
              <a:rPr lang="en-IN" dirty="0">
                <a:latin typeface="Times New Roman" panose="02020603050405020304" pitchFamily="18" charset="0"/>
                <a:cs typeface="Times New Roman" panose="02020603050405020304" pitchFamily="18" charset="0"/>
              </a:rPr>
              <a:t>Brain MRI Images </a:t>
            </a:r>
          </a:p>
          <a:p>
            <a:r>
              <a:rPr lang="en-IN" dirty="0">
                <a:latin typeface="Times New Roman" panose="02020603050405020304" pitchFamily="18" charset="0"/>
                <a:cs typeface="Times New Roman" panose="02020603050405020304" pitchFamily="18" charset="0"/>
              </a:rPr>
              <a:t>Chest X-ray Dataset </a:t>
            </a:r>
          </a:p>
          <a:p>
            <a:r>
              <a:rPr lang="en-IN" b="1" dirty="0">
                <a:latin typeface="Times New Roman" panose="02020603050405020304" pitchFamily="18" charset="0"/>
                <a:cs typeface="Times New Roman" panose="02020603050405020304" pitchFamily="18" charset="0"/>
              </a:rPr>
              <a:t>Advantages</a:t>
            </a:r>
          </a:p>
          <a:p>
            <a:r>
              <a:rPr lang="en-IN" dirty="0">
                <a:latin typeface="Times New Roman" panose="02020603050405020304" pitchFamily="18" charset="0"/>
                <a:cs typeface="Times New Roman" panose="02020603050405020304" pitchFamily="18" charset="0"/>
              </a:rPr>
              <a:t>Improves dataset size </a:t>
            </a:r>
          </a:p>
          <a:p>
            <a:r>
              <a:rPr lang="en-IN" dirty="0">
                <a:latin typeface="Times New Roman" panose="02020603050405020304" pitchFamily="18" charset="0"/>
                <a:cs typeface="Times New Roman" panose="02020603050405020304" pitchFamily="18" charset="0"/>
              </a:rPr>
              <a:t>Preserves patient privacy </a:t>
            </a:r>
          </a:p>
          <a:p>
            <a:r>
              <a:rPr lang="en-IN" dirty="0">
                <a:latin typeface="Times New Roman" panose="02020603050405020304" pitchFamily="18" charset="0"/>
                <a:cs typeface="Times New Roman" panose="02020603050405020304" pitchFamily="18" charset="0"/>
              </a:rPr>
              <a:t>Improves disease detection </a:t>
            </a:r>
          </a:p>
          <a:p>
            <a:r>
              <a:rPr lang="en-IN" b="1" dirty="0">
                <a:latin typeface="Times New Roman" panose="02020603050405020304" pitchFamily="18" charset="0"/>
                <a:cs typeface="Times New Roman" panose="02020603050405020304" pitchFamily="18" charset="0"/>
              </a:rPr>
              <a:t>Engineering Perspective</a:t>
            </a:r>
          </a:p>
          <a:p>
            <a:r>
              <a:rPr lang="en-IN" dirty="0">
                <a:latin typeface="Times New Roman" panose="02020603050405020304" pitchFamily="18" charset="0"/>
                <a:cs typeface="Times New Roman" panose="02020603050405020304" pitchFamily="18" charset="0"/>
              </a:rPr>
              <a:t>Hospitals can train diagnostic AI models using synthetic images.</a:t>
            </a:r>
          </a:p>
          <a:p>
            <a:endParaRPr lang="en-IN" dirty="0"/>
          </a:p>
        </p:txBody>
      </p:sp>
    </p:spTree>
    <p:extLst>
      <p:ext uri="{BB962C8B-B14F-4D97-AF65-F5344CB8AC3E}">
        <p14:creationId xmlns:p14="http://schemas.microsoft.com/office/powerpoint/2010/main" val="196801432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3DB03-803E-A83E-DF57-7413FD22C004}"/>
              </a:ext>
            </a:extLst>
          </p:cNvPr>
          <p:cNvSpPr>
            <a:spLocks noGrp="1"/>
          </p:cNvSpPr>
          <p:nvPr>
            <p:ph type="title"/>
          </p:nvPr>
        </p:nvSpPr>
        <p:spPr>
          <a:xfrm>
            <a:off x="274320" y="80011"/>
            <a:ext cx="11761470" cy="777239"/>
          </a:xfrm>
        </p:spPr>
        <p:txBody>
          <a:bodyPr>
            <a:normAutofit/>
          </a:bodyPr>
          <a:lstStyle/>
          <a:p>
            <a:r>
              <a:rPr lang="en-IN" sz="3600" dirty="0">
                <a:solidFill>
                  <a:srgbClr val="FF0000"/>
                </a:solidFill>
              </a:rPr>
              <a:t>Case Study 3: Text Generation using Large Language Models</a:t>
            </a:r>
          </a:p>
        </p:txBody>
      </p:sp>
      <p:sp>
        <p:nvSpPr>
          <p:cNvPr id="3" name="Content Placeholder 2">
            <a:extLst>
              <a:ext uri="{FF2B5EF4-FFF2-40B4-BE49-F238E27FC236}">
                <a16:creationId xmlns:a16="http://schemas.microsoft.com/office/drawing/2014/main" id="{58EA64CD-F7B2-B133-F96C-7627F49F6D8B}"/>
              </a:ext>
            </a:extLst>
          </p:cNvPr>
          <p:cNvSpPr>
            <a:spLocks noGrp="1"/>
          </p:cNvSpPr>
          <p:nvPr>
            <p:ph idx="1"/>
          </p:nvPr>
        </p:nvSpPr>
        <p:spPr>
          <a:xfrm>
            <a:off x="274320" y="857250"/>
            <a:ext cx="11643360" cy="5806440"/>
          </a:xfrm>
        </p:spPr>
        <p:txBody>
          <a:bodyPr>
            <a:normAutofit fontScale="92500" lnSpcReduction="10000"/>
          </a:bodyPr>
          <a:lstStyle/>
          <a:p>
            <a:r>
              <a:rPr lang="en-IN" sz="2600" b="1" dirty="0">
                <a:latin typeface="Times New Roman" panose="02020603050405020304" pitchFamily="18" charset="0"/>
                <a:cs typeface="Times New Roman" panose="02020603050405020304" pitchFamily="18" charset="0"/>
              </a:rPr>
              <a:t>Topic</a:t>
            </a:r>
          </a:p>
          <a:p>
            <a:r>
              <a:rPr lang="en-IN" sz="2600" dirty="0">
                <a:latin typeface="Times New Roman" panose="02020603050405020304" pitchFamily="18" charset="0"/>
                <a:cs typeface="Times New Roman" panose="02020603050405020304" pitchFamily="18" charset="0"/>
              </a:rPr>
              <a:t>Text Generation</a:t>
            </a:r>
            <a:br>
              <a:rPr lang="en-IN" sz="2600" dirty="0">
                <a:latin typeface="Times New Roman" panose="02020603050405020304" pitchFamily="18" charset="0"/>
                <a:cs typeface="Times New Roman" panose="02020603050405020304" pitchFamily="18" charset="0"/>
              </a:rPr>
            </a:br>
            <a:r>
              <a:rPr lang="en-IN" sz="2600" dirty="0">
                <a:latin typeface="Times New Roman" panose="02020603050405020304" pitchFamily="18" charset="0"/>
                <a:cs typeface="Times New Roman" panose="02020603050405020304" pitchFamily="18" charset="0"/>
              </a:rPr>
              <a:t>Pretrained Transformers</a:t>
            </a:r>
          </a:p>
          <a:p>
            <a:r>
              <a:rPr lang="en-IN" sz="2600" b="1" dirty="0">
                <a:latin typeface="Times New Roman" panose="02020603050405020304" pitchFamily="18" charset="0"/>
                <a:cs typeface="Times New Roman" panose="02020603050405020304" pitchFamily="18" charset="0"/>
              </a:rPr>
              <a:t>Problem</a:t>
            </a:r>
          </a:p>
          <a:p>
            <a:r>
              <a:rPr lang="en-IN" sz="2600" dirty="0">
                <a:latin typeface="Times New Roman" panose="02020603050405020304" pitchFamily="18" charset="0"/>
                <a:cs typeface="Times New Roman" panose="02020603050405020304" pitchFamily="18" charset="0"/>
              </a:rPr>
              <a:t>An educational institute wants an automatic question paper generator.</a:t>
            </a:r>
          </a:p>
          <a:p>
            <a:r>
              <a:rPr lang="en-IN" sz="2600" b="1" dirty="0">
                <a:latin typeface="Times New Roman" panose="02020603050405020304" pitchFamily="18" charset="0"/>
                <a:cs typeface="Times New Roman" panose="02020603050405020304" pitchFamily="18" charset="0"/>
              </a:rPr>
              <a:t>Existing Method</a:t>
            </a:r>
          </a:p>
          <a:p>
            <a:r>
              <a:rPr lang="en-IN" sz="2600" dirty="0">
                <a:latin typeface="Times New Roman" panose="02020603050405020304" pitchFamily="18" charset="0"/>
                <a:cs typeface="Times New Roman" panose="02020603050405020304" pitchFamily="18" charset="0"/>
              </a:rPr>
              <a:t>Faculty manually prepare questions.</a:t>
            </a:r>
          </a:p>
          <a:p>
            <a:r>
              <a:rPr lang="en-IN" sz="2600" b="1" dirty="0">
                <a:latin typeface="Times New Roman" panose="02020603050405020304" pitchFamily="18" charset="0"/>
                <a:cs typeface="Times New Roman" panose="02020603050405020304" pitchFamily="18" charset="0"/>
              </a:rPr>
              <a:t>AI Solution</a:t>
            </a:r>
          </a:p>
          <a:p>
            <a:r>
              <a:rPr lang="en-IN" sz="2600" dirty="0">
                <a:latin typeface="Times New Roman" panose="02020603050405020304" pitchFamily="18" charset="0"/>
                <a:cs typeface="Times New Roman" panose="02020603050405020304" pitchFamily="18" charset="0"/>
              </a:rPr>
              <a:t>Fine-tune an LLM on previous university papers.</a:t>
            </a:r>
          </a:p>
          <a:p>
            <a:r>
              <a:rPr lang="en-IN" sz="2600" b="1" dirty="0">
                <a:latin typeface="Times New Roman" panose="02020603050405020304" pitchFamily="18" charset="0"/>
                <a:cs typeface="Times New Roman" panose="02020603050405020304" pitchFamily="18" charset="0"/>
              </a:rPr>
              <a:t>Input</a:t>
            </a:r>
          </a:p>
          <a:p>
            <a:r>
              <a:rPr lang="en-IN" sz="2600" dirty="0">
                <a:latin typeface="Times New Roman" panose="02020603050405020304" pitchFamily="18" charset="0"/>
                <a:cs typeface="Times New Roman" panose="02020603050405020304" pitchFamily="18" charset="0"/>
              </a:rPr>
              <a:t>Subject: Machine Learning</a:t>
            </a:r>
            <a:br>
              <a:rPr lang="en-IN" sz="2600" dirty="0">
                <a:latin typeface="Times New Roman" panose="02020603050405020304" pitchFamily="18" charset="0"/>
                <a:cs typeface="Times New Roman" panose="02020603050405020304" pitchFamily="18" charset="0"/>
              </a:rPr>
            </a:br>
            <a:br>
              <a:rPr lang="en-IN" sz="2600" dirty="0">
                <a:latin typeface="Times New Roman" panose="02020603050405020304" pitchFamily="18" charset="0"/>
                <a:cs typeface="Times New Roman" panose="02020603050405020304" pitchFamily="18" charset="0"/>
              </a:rPr>
            </a:br>
            <a:r>
              <a:rPr lang="en-IN" sz="2600" dirty="0">
                <a:latin typeface="Times New Roman" panose="02020603050405020304" pitchFamily="18" charset="0"/>
                <a:cs typeface="Times New Roman" panose="02020603050405020304" pitchFamily="18" charset="0"/>
              </a:rPr>
              <a:t>Unit: Neural Networks</a:t>
            </a:r>
            <a:br>
              <a:rPr lang="en-IN" sz="2600" dirty="0">
                <a:latin typeface="Times New Roman" panose="02020603050405020304" pitchFamily="18" charset="0"/>
                <a:cs typeface="Times New Roman" panose="02020603050405020304" pitchFamily="18" charset="0"/>
              </a:rPr>
            </a:br>
            <a:br>
              <a:rPr lang="en-IN" sz="2600" dirty="0">
                <a:latin typeface="Times New Roman" panose="02020603050405020304" pitchFamily="18" charset="0"/>
                <a:cs typeface="Times New Roman" panose="02020603050405020304" pitchFamily="18" charset="0"/>
              </a:rPr>
            </a:br>
            <a:r>
              <a:rPr lang="en-IN" sz="2600" dirty="0">
                <a:latin typeface="Times New Roman" panose="02020603050405020304" pitchFamily="18" charset="0"/>
                <a:cs typeface="Times New Roman" panose="02020603050405020304" pitchFamily="18" charset="0"/>
              </a:rPr>
              <a:t>Difficulty: Medium</a:t>
            </a:r>
          </a:p>
          <a:p>
            <a:endParaRPr lang="en-IN" dirty="0"/>
          </a:p>
        </p:txBody>
      </p:sp>
    </p:spTree>
    <p:extLst>
      <p:ext uri="{BB962C8B-B14F-4D97-AF65-F5344CB8AC3E}">
        <p14:creationId xmlns:p14="http://schemas.microsoft.com/office/powerpoint/2010/main" val="167703779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B1FA8BE-7DDF-D8C0-D32A-B4101F3CC901}"/>
              </a:ext>
            </a:extLst>
          </p:cNvPr>
          <p:cNvSpPr>
            <a:spLocks noGrp="1"/>
          </p:cNvSpPr>
          <p:nvPr>
            <p:ph idx="1"/>
          </p:nvPr>
        </p:nvSpPr>
        <p:spPr>
          <a:xfrm>
            <a:off x="331470" y="251460"/>
            <a:ext cx="11635740" cy="6515100"/>
          </a:xfrm>
        </p:spPr>
        <p:txBody>
          <a:bodyPr/>
          <a:lstStyle/>
          <a:p>
            <a:r>
              <a:rPr lang="en-IN" b="1" dirty="0">
                <a:latin typeface="Times New Roman" panose="02020603050405020304" pitchFamily="18" charset="0"/>
                <a:cs typeface="Times New Roman" panose="02020603050405020304" pitchFamily="18" charset="0"/>
              </a:rPr>
              <a:t>Generated Output</a:t>
            </a:r>
          </a:p>
          <a:p>
            <a:r>
              <a:rPr lang="en-IN" dirty="0">
                <a:latin typeface="Times New Roman" panose="02020603050405020304" pitchFamily="18" charset="0"/>
                <a:cs typeface="Times New Roman" panose="02020603050405020304" pitchFamily="18" charset="0"/>
              </a:rPr>
              <a:t>Explain Backpropagation. </a:t>
            </a:r>
          </a:p>
          <a:p>
            <a:r>
              <a:rPr lang="en-IN" dirty="0">
                <a:latin typeface="Times New Roman" panose="02020603050405020304" pitchFamily="18" charset="0"/>
                <a:cs typeface="Times New Roman" panose="02020603050405020304" pitchFamily="18" charset="0"/>
              </a:rPr>
              <a:t>Compare CNN and RNN. </a:t>
            </a:r>
          </a:p>
          <a:p>
            <a:r>
              <a:rPr lang="en-IN" dirty="0">
                <a:latin typeface="Times New Roman" panose="02020603050405020304" pitchFamily="18" charset="0"/>
                <a:cs typeface="Times New Roman" panose="02020603050405020304" pitchFamily="18" charset="0"/>
              </a:rPr>
              <a:t>Design a neural network for digit recognition. </a:t>
            </a:r>
          </a:p>
          <a:p>
            <a:r>
              <a:rPr lang="en-IN" b="1" dirty="0">
                <a:latin typeface="Times New Roman" panose="02020603050405020304" pitchFamily="18" charset="0"/>
                <a:cs typeface="Times New Roman" panose="02020603050405020304" pitchFamily="18" charset="0"/>
              </a:rPr>
              <a:t>Benefits</a:t>
            </a:r>
          </a:p>
          <a:p>
            <a:r>
              <a:rPr lang="en-IN" dirty="0">
                <a:latin typeface="Times New Roman" panose="02020603050405020304" pitchFamily="18" charset="0"/>
                <a:cs typeface="Times New Roman" panose="02020603050405020304" pitchFamily="18" charset="0"/>
              </a:rPr>
              <a:t>Saves faculty time </a:t>
            </a:r>
          </a:p>
          <a:p>
            <a:r>
              <a:rPr lang="en-IN" dirty="0">
                <a:latin typeface="Times New Roman" panose="02020603050405020304" pitchFamily="18" charset="0"/>
                <a:cs typeface="Times New Roman" panose="02020603050405020304" pitchFamily="18" charset="0"/>
              </a:rPr>
              <a:t>Generates multiple question sets </a:t>
            </a:r>
          </a:p>
          <a:p>
            <a:r>
              <a:rPr lang="en-IN" dirty="0">
                <a:latin typeface="Times New Roman" panose="02020603050405020304" pitchFamily="18" charset="0"/>
                <a:cs typeface="Times New Roman" panose="02020603050405020304" pitchFamily="18" charset="0"/>
              </a:rPr>
              <a:t>Reduces repetition </a:t>
            </a:r>
          </a:p>
          <a:p>
            <a:r>
              <a:rPr lang="en-IN" b="1" dirty="0">
                <a:latin typeface="Times New Roman" panose="02020603050405020304" pitchFamily="18" charset="0"/>
                <a:cs typeface="Times New Roman" panose="02020603050405020304" pitchFamily="18" charset="0"/>
              </a:rPr>
              <a:t>Technologies</a:t>
            </a:r>
          </a:p>
          <a:p>
            <a:r>
              <a:rPr lang="en-IN" dirty="0">
                <a:latin typeface="Times New Roman" panose="02020603050405020304" pitchFamily="18" charset="0"/>
                <a:cs typeface="Times New Roman" panose="02020603050405020304" pitchFamily="18" charset="0"/>
              </a:rPr>
              <a:t>GPT </a:t>
            </a:r>
          </a:p>
          <a:p>
            <a:r>
              <a:rPr lang="en-IN" dirty="0">
                <a:latin typeface="Times New Roman" panose="02020603050405020304" pitchFamily="18" charset="0"/>
                <a:cs typeface="Times New Roman" panose="02020603050405020304" pitchFamily="18" charset="0"/>
              </a:rPr>
              <a:t>Llama </a:t>
            </a:r>
          </a:p>
          <a:p>
            <a:r>
              <a:rPr lang="en-IN" dirty="0">
                <a:latin typeface="Times New Roman" panose="02020603050405020304" pitchFamily="18" charset="0"/>
                <a:cs typeface="Times New Roman" panose="02020603050405020304" pitchFamily="18" charset="0"/>
              </a:rPr>
              <a:t>Transformer</a:t>
            </a:r>
          </a:p>
          <a:p>
            <a:endParaRPr lang="en-IN" dirty="0"/>
          </a:p>
        </p:txBody>
      </p:sp>
    </p:spTree>
    <p:extLst>
      <p:ext uri="{BB962C8B-B14F-4D97-AF65-F5344CB8AC3E}">
        <p14:creationId xmlns:p14="http://schemas.microsoft.com/office/powerpoint/2010/main" val="292536030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A5842-0946-13DF-A679-2969422F90C7}"/>
              </a:ext>
            </a:extLst>
          </p:cNvPr>
          <p:cNvSpPr>
            <a:spLocks noGrp="1"/>
          </p:cNvSpPr>
          <p:nvPr>
            <p:ph type="title"/>
          </p:nvPr>
        </p:nvSpPr>
        <p:spPr>
          <a:xfrm>
            <a:off x="217170" y="148591"/>
            <a:ext cx="11670030" cy="731519"/>
          </a:xfrm>
        </p:spPr>
        <p:txBody>
          <a:bodyPr/>
          <a:lstStyle/>
          <a:p>
            <a:r>
              <a:rPr lang="en-IN" dirty="0">
                <a:solidFill>
                  <a:srgbClr val="FF0000"/>
                </a:solidFill>
              </a:rPr>
              <a:t>Case Study 4: Chatbot for College Admission</a:t>
            </a:r>
          </a:p>
        </p:txBody>
      </p:sp>
      <p:sp>
        <p:nvSpPr>
          <p:cNvPr id="3" name="Content Placeholder 2">
            <a:extLst>
              <a:ext uri="{FF2B5EF4-FFF2-40B4-BE49-F238E27FC236}">
                <a16:creationId xmlns:a16="http://schemas.microsoft.com/office/drawing/2014/main" id="{C93DB76D-8106-6798-7739-6B971AD95F47}"/>
              </a:ext>
            </a:extLst>
          </p:cNvPr>
          <p:cNvSpPr>
            <a:spLocks noGrp="1"/>
          </p:cNvSpPr>
          <p:nvPr>
            <p:ph idx="1"/>
          </p:nvPr>
        </p:nvSpPr>
        <p:spPr>
          <a:xfrm>
            <a:off x="304800" y="880110"/>
            <a:ext cx="11670030" cy="5829299"/>
          </a:xfrm>
        </p:spPr>
        <p:txBody>
          <a:bodyPr>
            <a:normAutofit fontScale="62500" lnSpcReduction="20000"/>
          </a:bodyPr>
          <a:lstStyle/>
          <a:p>
            <a:pPr>
              <a:lnSpc>
                <a:spcPct val="160000"/>
              </a:lnSpc>
            </a:pPr>
            <a:r>
              <a:rPr lang="en-IN" sz="3100" b="1" dirty="0">
                <a:latin typeface="Times New Roman" panose="02020603050405020304" pitchFamily="18" charset="0"/>
                <a:cs typeface="Times New Roman" panose="02020603050405020304" pitchFamily="18" charset="0"/>
              </a:rPr>
              <a:t>Topic </a:t>
            </a:r>
            <a:r>
              <a:rPr lang="en-IN" sz="3100" dirty="0">
                <a:latin typeface="Times New Roman" panose="02020603050405020304" pitchFamily="18" charset="0"/>
                <a:cs typeface="Times New Roman" panose="02020603050405020304" pitchFamily="18" charset="0"/>
              </a:rPr>
              <a:t>LLMs Transformers</a:t>
            </a:r>
          </a:p>
          <a:p>
            <a:pPr>
              <a:lnSpc>
                <a:spcPct val="160000"/>
              </a:lnSpc>
            </a:pPr>
            <a:r>
              <a:rPr lang="en-IN" sz="3100" b="1" dirty="0">
                <a:latin typeface="Times New Roman" panose="02020603050405020304" pitchFamily="18" charset="0"/>
                <a:cs typeface="Times New Roman" panose="02020603050405020304" pitchFamily="18" charset="0"/>
              </a:rPr>
              <a:t>Problem</a:t>
            </a:r>
          </a:p>
          <a:p>
            <a:pPr>
              <a:lnSpc>
                <a:spcPct val="160000"/>
              </a:lnSpc>
            </a:pPr>
            <a:r>
              <a:rPr lang="en-IN" sz="3100" dirty="0">
                <a:latin typeface="Times New Roman" panose="02020603050405020304" pitchFamily="18" charset="0"/>
                <a:cs typeface="Times New Roman" panose="02020603050405020304" pitchFamily="18" charset="0"/>
              </a:rPr>
              <a:t>Students ask thousands of admission-related queries every day.</a:t>
            </a:r>
          </a:p>
          <a:p>
            <a:pPr>
              <a:lnSpc>
                <a:spcPct val="160000"/>
              </a:lnSpc>
            </a:pPr>
            <a:r>
              <a:rPr lang="en-IN" sz="3100" b="1" dirty="0">
                <a:latin typeface="Times New Roman" panose="02020603050405020304" pitchFamily="18" charset="0"/>
                <a:cs typeface="Times New Roman" panose="02020603050405020304" pitchFamily="18" charset="0"/>
              </a:rPr>
              <a:t>AI Solution</a:t>
            </a:r>
          </a:p>
          <a:p>
            <a:pPr>
              <a:lnSpc>
                <a:spcPct val="160000"/>
              </a:lnSpc>
            </a:pPr>
            <a:r>
              <a:rPr lang="en-IN" sz="3100" dirty="0">
                <a:latin typeface="Times New Roman" panose="02020603050405020304" pitchFamily="18" charset="0"/>
                <a:cs typeface="Times New Roman" panose="02020603050405020304" pitchFamily="18" charset="0"/>
              </a:rPr>
              <a:t>Develop an AI chatbot.</a:t>
            </a:r>
          </a:p>
          <a:p>
            <a:pPr>
              <a:lnSpc>
                <a:spcPct val="160000"/>
              </a:lnSpc>
            </a:pPr>
            <a:r>
              <a:rPr lang="en-IN" sz="3100" b="1" dirty="0">
                <a:latin typeface="Times New Roman" panose="02020603050405020304" pitchFamily="18" charset="0"/>
                <a:cs typeface="Times New Roman" panose="02020603050405020304" pitchFamily="18" charset="0"/>
              </a:rPr>
              <a:t>Functions</a:t>
            </a:r>
          </a:p>
          <a:p>
            <a:pPr>
              <a:lnSpc>
                <a:spcPct val="160000"/>
              </a:lnSpc>
            </a:pPr>
            <a:r>
              <a:rPr lang="en-IN" sz="3100" dirty="0">
                <a:latin typeface="Times New Roman" panose="02020603050405020304" pitchFamily="18" charset="0"/>
                <a:cs typeface="Times New Roman" panose="02020603050405020304" pitchFamily="18" charset="0"/>
              </a:rPr>
              <a:t>Fee details </a:t>
            </a:r>
          </a:p>
          <a:p>
            <a:pPr>
              <a:lnSpc>
                <a:spcPct val="160000"/>
              </a:lnSpc>
            </a:pPr>
            <a:r>
              <a:rPr lang="en-IN" sz="3100" dirty="0">
                <a:latin typeface="Times New Roman" panose="02020603050405020304" pitchFamily="18" charset="0"/>
                <a:cs typeface="Times New Roman" panose="02020603050405020304" pitchFamily="18" charset="0"/>
              </a:rPr>
              <a:t>Eligibility </a:t>
            </a:r>
          </a:p>
          <a:p>
            <a:pPr>
              <a:lnSpc>
                <a:spcPct val="160000"/>
              </a:lnSpc>
            </a:pPr>
            <a:r>
              <a:rPr lang="en-IN" sz="3100" dirty="0">
                <a:latin typeface="Times New Roman" panose="02020603050405020304" pitchFamily="18" charset="0"/>
                <a:cs typeface="Times New Roman" panose="02020603050405020304" pitchFamily="18" charset="0"/>
              </a:rPr>
              <a:t>Hostel information </a:t>
            </a:r>
          </a:p>
          <a:p>
            <a:pPr>
              <a:lnSpc>
                <a:spcPct val="160000"/>
              </a:lnSpc>
            </a:pPr>
            <a:r>
              <a:rPr lang="en-IN" sz="3100" dirty="0">
                <a:latin typeface="Times New Roman" panose="02020603050405020304" pitchFamily="18" charset="0"/>
                <a:cs typeface="Times New Roman" panose="02020603050405020304" pitchFamily="18" charset="0"/>
              </a:rPr>
              <a:t>Placement statistics </a:t>
            </a:r>
          </a:p>
          <a:p>
            <a:pPr>
              <a:lnSpc>
                <a:spcPct val="160000"/>
              </a:lnSpc>
            </a:pPr>
            <a:r>
              <a:rPr lang="en-IN" sz="3100" dirty="0">
                <a:latin typeface="Times New Roman" panose="02020603050405020304" pitchFamily="18" charset="0"/>
                <a:cs typeface="Times New Roman" panose="02020603050405020304" pitchFamily="18" charset="0"/>
              </a:rPr>
              <a:t>Scholarship information </a:t>
            </a:r>
          </a:p>
          <a:p>
            <a:endParaRPr lang="en-IN" dirty="0"/>
          </a:p>
        </p:txBody>
      </p:sp>
    </p:spTree>
    <p:extLst>
      <p:ext uri="{BB962C8B-B14F-4D97-AF65-F5344CB8AC3E}">
        <p14:creationId xmlns:p14="http://schemas.microsoft.com/office/powerpoint/2010/main" val="359180308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5F483A8-B216-88BA-F697-9C7373E5F8C5}"/>
              </a:ext>
            </a:extLst>
          </p:cNvPr>
          <p:cNvSpPr>
            <a:spLocks noGrp="1"/>
          </p:cNvSpPr>
          <p:nvPr>
            <p:ph idx="1"/>
          </p:nvPr>
        </p:nvSpPr>
        <p:spPr>
          <a:xfrm>
            <a:off x="262890" y="400050"/>
            <a:ext cx="11727180" cy="6263640"/>
          </a:xfrm>
        </p:spPr>
        <p:txBody>
          <a:bodyPr>
            <a:normAutofit lnSpcReduction="10000"/>
          </a:bodyPr>
          <a:lstStyle/>
          <a:p>
            <a:r>
              <a:rPr lang="en-IN" b="1" dirty="0">
                <a:latin typeface="Times New Roman" panose="02020603050405020304" pitchFamily="18" charset="0"/>
                <a:cs typeface="Times New Roman" panose="02020603050405020304" pitchFamily="18" charset="0"/>
              </a:rPr>
              <a:t>Architecture</a:t>
            </a:r>
          </a:p>
          <a:p>
            <a:r>
              <a:rPr lang="en-IN" dirty="0">
                <a:latin typeface="Times New Roman" panose="02020603050405020304" pitchFamily="18" charset="0"/>
                <a:cs typeface="Times New Roman" panose="02020603050405020304" pitchFamily="18" charset="0"/>
              </a:rPr>
              <a:t>Student</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   │</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   ▼</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Chat Interface</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   │</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   ▼</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Large Language Model</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   │</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   ▼</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Knowledge Base</a:t>
            </a:r>
          </a:p>
          <a:p>
            <a:r>
              <a:rPr lang="en-IN" b="1" dirty="0">
                <a:latin typeface="Times New Roman" panose="02020603050405020304" pitchFamily="18" charset="0"/>
                <a:cs typeface="Times New Roman" panose="02020603050405020304" pitchFamily="18" charset="0"/>
              </a:rPr>
              <a:t>Expected Outcome</a:t>
            </a:r>
          </a:p>
          <a:p>
            <a:r>
              <a:rPr lang="en-IN" dirty="0">
                <a:latin typeface="Times New Roman" panose="02020603050405020304" pitchFamily="18" charset="0"/>
                <a:cs typeface="Times New Roman" panose="02020603050405020304" pitchFamily="18" charset="0"/>
              </a:rPr>
              <a:t>24×7 support </a:t>
            </a:r>
          </a:p>
          <a:p>
            <a:r>
              <a:rPr lang="en-IN" dirty="0">
                <a:latin typeface="Times New Roman" panose="02020603050405020304" pitchFamily="18" charset="0"/>
                <a:cs typeface="Times New Roman" panose="02020603050405020304" pitchFamily="18" charset="0"/>
              </a:rPr>
              <a:t>Faster responses </a:t>
            </a:r>
          </a:p>
          <a:p>
            <a:r>
              <a:rPr lang="en-IN" dirty="0">
                <a:latin typeface="Times New Roman" panose="02020603050405020304" pitchFamily="18" charset="0"/>
                <a:cs typeface="Times New Roman" panose="02020603050405020304" pitchFamily="18" charset="0"/>
              </a:rPr>
              <a:t>Reduced staff workload</a:t>
            </a:r>
          </a:p>
          <a:p>
            <a:endParaRPr lang="en-IN" dirty="0"/>
          </a:p>
        </p:txBody>
      </p:sp>
    </p:spTree>
    <p:extLst>
      <p:ext uri="{BB962C8B-B14F-4D97-AF65-F5344CB8AC3E}">
        <p14:creationId xmlns:p14="http://schemas.microsoft.com/office/powerpoint/2010/main" val="1736595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2580</TotalTime>
  <Words>7919</Words>
  <Application>Microsoft Office PowerPoint</Application>
  <PresentationFormat>Widescreen</PresentationFormat>
  <Paragraphs>769</Paragraphs>
  <Slides>111</Slides>
  <Notes>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111</vt:i4>
      </vt:variant>
    </vt:vector>
  </HeadingPairs>
  <TitlesOfParts>
    <vt:vector size="123" baseType="lpstr">
      <vt:lpstr>Aptos</vt:lpstr>
      <vt:lpstr>Aptos Display</vt:lpstr>
      <vt:lpstr>Arial</vt:lpstr>
      <vt:lpstr>Arial MT</vt:lpstr>
      <vt:lpstr>Calibri</vt:lpstr>
      <vt:lpstr>Cambria</vt:lpstr>
      <vt:lpstr>Cambria Math</vt:lpstr>
      <vt:lpstr>LiberationSerif-Italic</vt:lpstr>
      <vt:lpstr>Times New Roman</vt:lpstr>
      <vt:lpstr>Verdana</vt:lpstr>
      <vt:lpstr>Wingdings</vt:lpstr>
      <vt:lpstr>Office Theme</vt:lpstr>
      <vt:lpstr>LECTURE NOTES</vt:lpstr>
      <vt:lpstr>SYLLABUS</vt:lpstr>
      <vt:lpstr>PowerPoint Presentation</vt:lpstr>
      <vt:lpstr>PowerPoint Presentation</vt:lpstr>
      <vt:lpstr>PowerPoint Presentation</vt:lpstr>
      <vt:lpstr>Course Objectives</vt:lpstr>
      <vt:lpstr>PowerPoint Presentation</vt:lpstr>
      <vt:lpstr>PowerPoint Presentation</vt:lpstr>
      <vt:lpstr>Definition </vt:lpstr>
      <vt:lpstr>What is Generative AI</vt:lpstr>
      <vt:lpstr>PowerPoint Presentation</vt:lpstr>
      <vt:lpstr>Definition</vt:lpstr>
      <vt:lpstr>PowerPoint Presentation</vt:lpstr>
      <vt:lpstr>PowerPoint Presentation</vt:lpstr>
      <vt:lpstr>PowerPoint Presentation</vt:lpstr>
      <vt:lpstr>PowerPoint Presentation</vt:lpstr>
      <vt:lpstr>Why is Generative AI Important?</vt:lpstr>
      <vt:lpstr>Evolution of Generative AI</vt:lpstr>
      <vt:lpstr>PowerPoint Presentation</vt:lpstr>
      <vt:lpstr>PowerPoint Presentation</vt:lpstr>
      <vt:lpstr>PowerPoint Presentation</vt:lpstr>
      <vt:lpstr>Characteristics of Generative AI</vt:lpstr>
      <vt:lpstr>How Generative AI Works</vt:lpstr>
      <vt:lpstr>PowerPoint Presentation</vt:lpstr>
      <vt:lpstr>Workflow Diagram</vt:lpstr>
      <vt:lpstr>Types of Content Generated</vt:lpstr>
      <vt:lpstr>PowerPoint Presentation</vt:lpstr>
      <vt:lpstr>Components of Generative AI</vt:lpstr>
      <vt:lpstr>PowerPoint Presentation</vt:lpstr>
      <vt:lpstr>Applications of Generative AI</vt:lpstr>
      <vt:lpstr>PowerPoint Presentation</vt:lpstr>
      <vt:lpstr>PowerPoint Presentation</vt:lpstr>
      <vt:lpstr>Advantages of Generative AI</vt:lpstr>
      <vt:lpstr>Limitations of Generative AI</vt:lpstr>
      <vt:lpstr>Challenges </vt:lpstr>
      <vt:lpstr>Real-World Examples of Generative AI</vt:lpstr>
      <vt:lpstr>Future of Generative AI</vt:lpstr>
      <vt:lpstr>What is generative AI</vt:lpstr>
      <vt:lpstr>PowerPoint Presentation</vt:lpstr>
      <vt:lpstr>PowerPoint Presentation</vt:lpstr>
      <vt:lpstr>PowerPoint Presentation</vt:lpstr>
      <vt:lpstr>Generative Versus Discriminative Modeling</vt:lpstr>
      <vt:lpstr>PowerPoint Presentation</vt:lpstr>
      <vt:lpstr>PowerPoint Presentation</vt:lpstr>
      <vt:lpstr>PowerPoint Presentation</vt:lpstr>
      <vt:lpstr>The Rise of Generative Modeling</vt:lpstr>
      <vt:lpstr>PowerPoint Presentation</vt:lpstr>
      <vt:lpstr>PowerPoint Presentation</vt:lpstr>
      <vt:lpstr>Generative Modeling and AI</vt:lpstr>
      <vt:lpstr>PowerPoint Presentation</vt:lpstr>
      <vt:lpstr>Latent Space and Data Generation Concepts</vt:lpstr>
      <vt:lpstr>What is Latent Space</vt:lpstr>
      <vt:lpstr>PowerPoint Presentation</vt:lpstr>
      <vt:lpstr>PowerPoint Presentation</vt:lpstr>
      <vt:lpstr>PowerPoint Presentation</vt:lpstr>
      <vt:lpstr>PowerPoint Presentation</vt:lpstr>
      <vt:lpstr>PowerPoint Presentation</vt:lpstr>
      <vt:lpstr>Architecture of Generative Adversarial Networks (GANs)</vt:lpstr>
      <vt:lpstr>Definition</vt:lpstr>
      <vt:lpstr>GAN Architecture</vt:lpstr>
      <vt:lpstr>GAN’sArchitecture</vt:lpstr>
      <vt:lpstr>Training Discriminator</vt:lpstr>
      <vt:lpstr>Training Generator</vt:lpstr>
      <vt:lpstr>Generative Adversarial Networks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Deep Convolutional GAN (DCGAN)</vt:lpstr>
      <vt:lpstr>Applying GAI models – image generation using GANs, diffusers, and transformers</vt:lpstr>
      <vt:lpstr>PowerPoint Presentation</vt:lpstr>
      <vt:lpstr>PowerPoint Presentation</vt:lpstr>
      <vt:lpstr>Variational Auto Encoder (VAE)</vt:lpstr>
      <vt:lpstr>Autoencoders</vt:lpstr>
      <vt:lpstr>PowerPoint Presentation</vt:lpstr>
      <vt:lpstr>PowerPoint Presentation</vt:lpstr>
      <vt:lpstr>The Autoencoder Architecture</vt:lpstr>
      <vt:lpstr>PowerPoint Presentation</vt:lpstr>
      <vt:lpstr>PowerPoint Presentation</vt:lpstr>
      <vt:lpstr>PowerPoint Presentation</vt:lpstr>
      <vt:lpstr>The Encoder</vt:lpstr>
      <vt:lpstr>Variational Autoencoders</vt:lpstr>
      <vt:lpstr>PowerPoint Presentation</vt:lpstr>
      <vt:lpstr>PowerPoint Presentation</vt:lpstr>
      <vt:lpstr>PowerPoint Presentation</vt:lpstr>
      <vt:lpstr>Building the VAE encoder</vt:lpstr>
      <vt:lpstr>Case Study 1: Image Generation using GANs</vt:lpstr>
      <vt:lpstr>PowerPoint Presentation</vt:lpstr>
      <vt:lpstr>Case Study 2: AI-Based Medical Image Generation</vt:lpstr>
      <vt:lpstr>Case Study 3: Text Generation using Large Language Models</vt:lpstr>
      <vt:lpstr>PowerPoint Presentation</vt:lpstr>
      <vt:lpstr>Case Study 4: Chatbot for College Admission</vt:lpstr>
      <vt:lpstr>PowerPoint Presentation</vt:lpstr>
      <vt:lpstr>Case Study 5: Image Caption Generator</vt:lpstr>
      <vt:lpstr>PowerPoint Presentation</vt:lpstr>
      <vt:lpstr>Case Study 6: Music Generation using Generative AI</vt:lpstr>
      <vt:lpstr>Case Study 7: Code Generation using LLMs</vt:lpstr>
      <vt:lpstr>Case Study 8: Fake Face Generation</vt:lpstr>
      <vt:lpstr>Case Study 9: Handwritten Digit Generation</vt:lpstr>
      <vt:lpstr>Case Study 10: AI Story Generator</vt:lpstr>
      <vt:lpstr>Mini Project (Integrating All Topics)</vt:lpstr>
      <vt:lpstr>PowerPoint Presentation</vt:lpstr>
      <vt:lpstr>Course Outcomes (COs)</vt:lpstr>
      <vt:lpstr>Standard Quote </vt:lpstr>
      <vt:lpstr>Quotes for Engineering Students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ADMIN</dc:creator>
  <cp:lastModifiedBy>ADMIN</cp:lastModifiedBy>
  <cp:revision>104</cp:revision>
  <dcterms:created xsi:type="dcterms:W3CDTF">2026-05-15T04:54:24Z</dcterms:created>
  <dcterms:modified xsi:type="dcterms:W3CDTF">2026-07-15T08:36:32Z</dcterms:modified>
</cp:coreProperties>
</file>