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60" r:id="rId3"/>
    <p:sldId id="261" r:id="rId4"/>
    <p:sldId id="263"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1" r:id="rId42"/>
    <p:sldId id="302" r:id="rId43"/>
    <p:sldId id="303" r:id="rId44"/>
    <p:sldId id="304" r:id="rId45"/>
    <p:sldId id="305" r:id="rId46"/>
    <p:sldId id="306" r:id="rId47"/>
    <p:sldId id="307" r:id="rId48"/>
    <p:sldId id="308" r:id="rId49"/>
    <p:sldId id="309" r:id="rId50"/>
    <p:sldId id="310" r:id="rId51"/>
    <p:sldId id="311" r:id="rId52"/>
    <p:sldId id="312" r:id="rId53"/>
    <p:sldId id="313" r:id="rId54"/>
    <p:sldId id="314" r:id="rId55"/>
    <p:sldId id="315" r:id="rId56"/>
    <p:sldId id="316" r:id="rId57"/>
    <p:sldId id="317" r:id="rId58"/>
    <p:sldId id="318" r:id="rId59"/>
    <p:sldId id="319" r:id="rId60"/>
    <p:sldId id="320" r:id="rId61"/>
    <p:sldId id="321" r:id="rId62"/>
    <p:sldId id="322" r:id="rId63"/>
    <p:sldId id="323" r:id="rId64"/>
    <p:sldId id="324" r:id="rId65"/>
    <p:sldId id="325" r:id="rId66"/>
    <p:sldId id="326" r:id="rId67"/>
    <p:sldId id="327" r:id="rId68"/>
    <p:sldId id="328" r:id="rId69"/>
    <p:sldId id="329" r:id="rId70"/>
    <p:sldId id="330" r:id="rId71"/>
    <p:sldId id="331" r:id="rId72"/>
    <p:sldId id="332" r:id="rId73"/>
    <p:sldId id="333" r:id="rId74"/>
    <p:sldId id="334" r:id="rId75"/>
    <p:sldId id="335" r:id="rId76"/>
    <p:sldId id="336" r:id="rId77"/>
    <p:sldId id="337" r:id="rId78"/>
    <p:sldId id="338" r:id="rId79"/>
    <p:sldId id="339" r:id="rId80"/>
    <p:sldId id="340" r:id="rId81"/>
    <p:sldId id="341" r:id="rId82"/>
    <p:sldId id="342" r:id="rId83"/>
    <p:sldId id="343" r:id="rId84"/>
    <p:sldId id="344" r:id="rId85"/>
    <p:sldId id="345" r:id="rId86"/>
    <p:sldId id="346" r:id="rId87"/>
  </p:sldIdLst>
  <p:sldSz cx="9144000" cy="5149850"/>
  <p:notesSz cx="9144000" cy="51498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874" y="77"/>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20699" y="1515843"/>
            <a:ext cx="8008620" cy="641350"/>
          </a:xfrm>
          <a:prstGeom prst="rect">
            <a:avLst/>
          </a:prstGeom>
        </p:spPr>
        <p:txBody>
          <a:bodyPr wrap="square" lIns="0" tIns="0" rIns="0" bIns="0">
            <a:spAutoFit/>
          </a:bodyPr>
          <a:lstStyle>
            <a:lvl1pPr>
              <a:defRPr sz="4400" b="1" i="0">
                <a:solidFill>
                  <a:schemeClr val="tx1"/>
                </a:solidFill>
                <a:latin typeface="Times New Roman"/>
                <a:cs typeface="Times New Roman"/>
              </a:defRPr>
            </a:lvl1pPr>
          </a:lstStyle>
          <a:p>
            <a:endParaRPr/>
          </a:p>
        </p:txBody>
      </p:sp>
      <p:sp>
        <p:nvSpPr>
          <p:cNvPr id="3" name="Holder 3"/>
          <p:cNvSpPr>
            <a:spLocks noGrp="1"/>
          </p:cNvSpPr>
          <p:nvPr>
            <p:ph type="subTitle" idx="4"/>
          </p:nvPr>
        </p:nvSpPr>
        <p:spPr>
          <a:xfrm>
            <a:off x="1371600" y="2883916"/>
            <a:ext cx="6400800" cy="1287462"/>
          </a:xfrm>
          <a:prstGeom prst="rect">
            <a:avLst/>
          </a:prstGeom>
        </p:spPr>
        <p:txBody>
          <a:bodyPr wrap="square" lIns="0" tIns="0" rIns="0" bIns="0">
            <a:spAutoFit/>
          </a:bodyPr>
          <a:lstStyle>
            <a:lvl1pPr>
              <a:defRPr sz="145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chemeClr val="tx1"/>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145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chemeClr val="tx1"/>
                </a:solidFill>
                <a:latin typeface="Times New Roman"/>
                <a:cs typeface="Times New Roman"/>
              </a:defRPr>
            </a:lvl1pPr>
          </a:lstStyle>
          <a:p>
            <a:endParaRPr/>
          </a:p>
        </p:txBody>
      </p:sp>
      <p:sp>
        <p:nvSpPr>
          <p:cNvPr id="3" name="Holder 3"/>
          <p:cNvSpPr>
            <a:spLocks noGrp="1"/>
          </p:cNvSpPr>
          <p:nvPr>
            <p:ph sz="half" idx="2"/>
          </p:nvPr>
        </p:nvSpPr>
        <p:spPr>
          <a:xfrm>
            <a:off x="457200" y="1184465"/>
            <a:ext cx="3977640" cy="33989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4465"/>
            <a:ext cx="3977640" cy="33989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chemeClr val="tx1"/>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1127759"/>
            <a:ext cx="533400" cy="173355"/>
          </a:xfrm>
          <a:custGeom>
            <a:avLst/>
            <a:gdLst/>
            <a:ahLst/>
            <a:cxnLst/>
            <a:rect l="l" t="t" r="r" b="b"/>
            <a:pathLst>
              <a:path w="533400" h="173355">
                <a:moveTo>
                  <a:pt x="533400" y="0"/>
                </a:moveTo>
                <a:lnTo>
                  <a:pt x="0" y="0"/>
                </a:lnTo>
                <a:lnTo>
                  <a:pt x="0" y="173227"/>
                </a:lnTo>
                <a:lnTo>
                  <a:pt x="533400" y="173227"/>
                </a:lnTo>
                <a:lnTo>
                  <a:pt x="533400" y="0"/>
                </a:lnTo>
                <a:close/>
              </a:path>
            </a:pathLst>
          </a:custGeom>
          <a:solidFill>
            <a:srgbClr val="DA1F28"/>
          </a:solidFill>
        </p:spPr>
        <p:txBody>
          <a:bodyPr wrap="square" lIns="0" tIns="0" rIns="0" bIns="0" rtlCol="0"/>
          <a:lstStyle/>
          <a:p>
            <a:endParaRPr/>
          </a:p>
        </p:txBody>
      </p:sp>
      <p:sp>
        <p:nvSpPr>
          <p:cNvPr id="17" name="bg object 17"/>
          <p:cNvSpPr/>
          <p:nvPr/>
        </p:nvSpPr>
        <p:spPr>
          <a:xfrm>
            <a:off x="591312" y="1127759"/>
            <a:ext cx="8552815" cy="173355"/>
          </a:xfrm>
          <a:custGeom>
            <a:avLst/>
            <a:gdLst/>
            <a:ahLst/>
            <a:cxnLst/>
            <a:rect l="l" t="t" r="r" b="b"/>
            <a:pathLst>
              <a:path w="8552815" h="173355">
                <a:moveTo>
                  <a:pt x="8552561" y="0"/>
                </a:moveTo>
                <a:lnTo>
                  <a:pt x="0" y="0"/>
                </a:lnTo>
                <a:lnTo>
                  <a:pt x="0" y="173227"/>
                </a:lnTo>
                <a:lnTo>
                  <a:pt x="8552561" y="173227"/>
                </a:lnTo>
                <a:lnTo>
                  <a:pt x="8552561" y="0"/>
                </a:lnTo>
                <a:close/>
              </a:path>
            </a:pathLst>
          </a:custGeom>
          <a:solidFill>
            <a:srgbClr val="2CA0BD"/>
          </a:solidFill>
        </p:spPr>
        <p:txBody>
          <a:bodyPr wrap="square" lIns="0" tIns="0" rIns="0" bIns="0" rtlCol="0"/>
          <a:lstStyle/>
          <a:p>
            <a:endParaRPr/>
          </a:p>
        </p:txBody>
      </p:sp>
      <p:sp>
        <p:nvSpPr>
          <p:cNvPr id="2" name="Holder 2"/>
          <p:cNvSpPr>
            <a:spLocks noGrp="1"/>
          </p:cNvSpPr>
          <p:nvPr>
            <p:ph type="title"/>
          </p:nvPr>
        </p:nvSpPr>
        <p:spPr>
          <a:xfrm>
            <a:off x="444499" y="336042"/>
            <a:ext cx="8255000" cy="1070559"/>
          </a:xfrm>
          <a:prstGeom prst="rect">
            <a:avLst/>
          </a:prstGeom>
        </p:spPr>
        <p:txBody>
          <a:bodyPr wrap="square" lIns="0" tIns="0" rIns="0" bIns="0">
            <a:spAutoFit/>
          </a:bodyPr>
          <a:lstStyle>
            <a:lvl1pPr>
              <a:defRPr sz="4400" b="1" i="0">
                <a:solidFill>
                  <a:schemeClr val="tx1"/>
                </a:solidFill>
                <a:latin typeface="Times New Roman"/>
                <a:cs typeface="Times New Roman"/>
              </a:defRPr>
            </a:lvl1pPr>
          </a:lstStyle>
          <a:p>
            <a:endParaRPr/>
          </a:p>
        </p:txBody>
      </p:sp>
      <p:sp>
        <p:nvSpPr>
          <p:cNvPr id="3" name="Holder 3"/>
          <p:cNvSpPr>
            <a:spLocks noGrp="1"/>
          </p:cNvSpPr>
          <p:nvPr>
            <p:ph type="body" idx="1"/>
          </p:nvPr>
        </p:nvSpPr>
        <p:spPr>
          <a:xfrm>
            <a:off x="444499" y="1279594"/>
            <a:ext cx="7928609" cy="2446020"/>
          </a:xfrm>
          <a:prstGeom prst="rect">
            <a:avLst/>
          </a:prstGeom>
        </p:spPr>
        <p:txBody>
          <a:bodyPr wrap="square" lIns="0" tIns="0" rIns="0" bIns="0">
            <a:spAutoFit/>
          </a:bodyPr>
          <a:lstStyle>
            <a:lvl1pPr>
              <a:defRPr sz="145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3108960" y="4789360"/>
            <a:ext cx="2926080" cy="25749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9360"/>
            <a:ext cx="2103120" cy="25749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7/2/2026</a:t>
            </a:fld>
            <a:endParaRPr lang="en-US"/>
          </a:p>
        </p:txBody>
      </p:sp>
      <p:sp>
        <p:nvSpPr>
          <p:cNvPr id="6" name="Holder 6"/>
          <p:cNvSpPr>
            <a:spLocks noGrp="1"/>
          </p:cNvSpPr>
          <p:nvPr>
            <p:ph type="sldNum" sz="quarter" idx="7"/>
          </p:nvPr>
        </p:nvSpPr>
        <p:spPr>
          <a:xfrm>
            <a:off x="6583680" y="4789360"/>
            <a:ext cx="2103120" cy="25749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832984" y="4032056"/>
            <a:ext cx="4204970" cy="1065163"/>
          </a:xfrm>
          <a:prstGeom prst="rect">
            <a:avLst/>
          </a:prstGeom>
        </p:spPr>
        <p:txBody>
          <a:bodyPr vert="horz" wrap="square" lIns="0" tIns="12700" rIns="0" bIns="0" rtlCol="0">
            <a:spAutoFit/>
          </a:bodyPr>
          <a:lstStyle/>
          <a:p>
            <a:pPr marL="1262380" marR="5080" indent="-1250315">
              <a:lnSpc>
                <a:spcPct val="150100"/>
              </a:lnSpc>
              <a:spcBef>
                <a:spcPts val="100"/>
              </a:spcBef>
            </a:pPr>
            <a:r>
              <a:rPr sz="2400" b="1" dirty="0">
                <a:solidFill>
                  <a:srgbClr val="00AFEF"/>
                </a:solidFill>
                <a:latin typeface="Arial"/>
                <a:cs typeface="Arial"/>
              </a:rPr>
              <a:t>Geotechnical</a:t>
            </a:r>
            <a:r>
              <a:rPr sz="2400" b="1" spc="-85" dirty="0">
                <a:solidFill>
                  <a:srgbClr val="00AFEF"/>
                </a:solidFill>
                <a:latin typeface="Arial"/>
                <a:cs typeface="Arial"/>
              </a:rPr>
              <a:t> </a:t>
            </a:r>
            <a:r>
              <a:rPr sz="2400" b="1" dirty="0">
                <a:solidFill>
                  <a:srgbClr val="00AFEF"/>
                </a:solidFill>
                <a:latin typeface="Arial"/>
                <a:cs typeface="Arial"/>
              </a:rPr>
              <a:t>Engineering</a:t>
            </a:r>
            <a:r>
              <a:rPr sz="2400" b="1" spc="-35" dirty="0">
                <a:solidFill>
                  <a:srgbClr val="00AFEF"/>
                </a:solidFill>
                <a:latin typeface="Arial"/>
                <a:cs typeface="Arial"/>
              </a:rPr>
              <a:t> </a:t>
            </a:r>
            <a:r>
              <a:rPr sz="2400" b="1" spc="-50" dirty="0">
                <a:solidFill>
                  <a:srgbClr val="00AFEF"/>
                </a:solidFill>
                <a:latin typeface="Arial"/>
                <a:cs typeface="Arial"/>
              </a:rPr>
              <a:t> </a:t>
            </a:r>
            <a:endParaRPr lang="en-IN" sz="2400" b="1" spc="-50" dirty="0">
              <a:solidFill>
                <a:srgbClr val="00AFEF"/>
              </a:solidFill>
              <a:latin typeface="Arial"/>
              <a:cs typeface="Arial"/>
            </a:endParaRPr>
          </a:p>
          <a:p>
            <a:pPr marL="1262380" marR="5080" indent="-1250315">
              <a:lnSpc>
                <a:spcPct val="150100"/>
              </a:lnSpc>
              <a:spcBef>
                <a:spcPts val="100"/>
              </a:spcBef>
            </a:pPr>
            <a:r>
              <a:rPr lang="en-IN" sz="2400" b="1" spc="-50" dirty="0">
                <a:solidFill>
                  <a:srgbClr val="00AFEF"/>
                </a:solidFill>
                <a:latin typeface="Arial"/>
                <a:cs typeface="Arial"/>
              </a:rPr>
              <a:t>23CIV352T</a:t>
            </a:r>
            <a:endParaRPr sz="2400" dirty="0">
              <a:latin typeface="Arial"/>
              <a:cs typeface="Arial"/>
            </a:endParaRPr>
          </a:p>
        </p:txBody>
      </p:sp>
      <p:sp>
        <p:nvSpPr>
          <p:cNvPr id="5" name="Title 4">
            <a:extLst>
              <a:ext uri="{FF2B5EF4-FFF2-40B4-BE49-F238E27FC236}">
                <a16:creationId xmlns:a16="http://schemas.microsoft.com/office/drawing/2014/main" id="{32870F10-9202-69A7-2C4B-5FC7885B6CFE}"/>
              </a:ext>
            </a:extLst>
          </p:cNvPr>
          <p:cNvSpPr>
            <a:spLocks noGrp="1"/>
          </p:cNvSpPr>
          <p:nvPr>
            <p:ph type="title"/>
          </p:nvPr>
        </p:nvSpPr>
        <p:spPr>
          <a:xfrm>
            <a:off x="444499" y="336042"/>
            <a:ext cx="8255000" cy="677108"/>
          </a:xfrm>
        </p:spPr>
        <p:txBody>
          <a:bodyPr/>
          <a:lstStyle/>
          <a:p>
            <a:r>
              <a:rPr lang="en-IN" dirty="0"/>
              <a:t>DEPARTMENT OF CIVIL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6244" y="843788"/>
            <a:ext cx="1891030" cy="3044825"/>
          </a:xfrm>
          <a:prstGeom prst="rect">
            <a:avLst/>
          </a:prstGeom>
        </p:spPr>
        <p:txBody>
          <a:bodyPr vert="horz" wrap="square" lIns="0" tIns="12700" rIns="0" bIns="0" rtlCol="0">
            <a:spAutoFit/>
          </a:bodyPr>
          <a:lstStyle/>
          <a:p>
            <a:pPr marL="12700">
              <a:lnSpc>
                <a:spcPct val="100000"/>
              </a:lnSpc>
              <a:spcBef>
                <a:spcPts val="100"/>
              </a:spcBef>
            </a:pPr>
            <a:r>
              <a:rPr sz="1800" b="1" dirty="0">
                <a:latin typeface="Times New Roman"/>
                <a:cs typeface="Times New Roman"/>
              </a:rPr>
              <a:t>Geological</a:t>
            </a:r>
            <a:r>
              <a:rPr sz="1800" b="1" spc="-45" dirty="0">
                <a:latin typeface="Times New Roman"/>
                <a:cs typeface="Times New Roman"/>
              </a:rPr>
              <a:t> </a:t>
            </a:r>
            <a:r>
              <a:rPr sz="1800" b="1" spc="-20" dirty="0">
                <a:latin typeface="Times New Roman"/>
                <a:cs typeface="Times New Roman"/>
              </a:rPr>
              <a:t>Cycle</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pPr>
            <a:r>
              <a:rPr sz="1800" b="1" dirty="0">
                <a:latin typeface="Times New Roman"/>
                <a:cs typeface="Times New Roman"/>
              </a:rPr>
              <a:t>consists</a:t>
            </a:r>
            <a:r>
              <a:rPr sz="1800" b="1" spc="-10" dirty="0">
                <a:latin typeface="Times New Roman"/>
                <a:cs typeface="Times New Roman"/>
              </a:rPr>
              <a:t> </a:t>
            </a:r>
            <a:r>
              <a:rPr sz="1800" b="1" spc="-25" dirty="0">
                <a:latin typeface="Times New Roman"/>
                <a:cs typeface="Times New Roman"/>
              </a:rPr>
              <a:t>of</a:t>
            </a:r>
            <a:endParaRPr sz="1800">
              <a:latin typeface="Times New Roman"/>
              <a:cs typeface="Times New Roman"/>
            </a:endParaRPr>
          </a:p>
          <a:p>
            <a:pPr>
              <a:lnSpc>
                <a:spcPct val="100000"/>
              </a:lnSpc>
              <a:spcBef>
                <a:spcPts val="95"/>
              </a:spcBef>
            </a:pPr>
            <a:endParaRPr sz="1800">
              <a:latin typeface="Times New Roman"/>
              <a:cs typeface="Times New Roman"/>
            </a:endParaRPr>
          </a:p>
          <a:p>
            <a:pPr marL="356870" indent="-344170">
              <a:lnSpc>
                <a:spcPct val="100000"/>
              </a:lnSpc>
              <a:buAutoNum type="arabicParenR"/>
              <a:tabLst>
                <a:tab pos="356870" algn="l"/>
              </a:tabLst>
            </a:pPr>
            <a:r>
              <a:rPr sz="1800" b="1" spc="-10" dirty="0">
                <a:latin typeface="Times New Roman"/>
                <a:cs typeface="Times New Roman"/>
              </a:rPr>
              <a:t>Erosion</a:t>
            </a:r>
            <a:endParaRPr sz="1800">
              <a:latin typeface="Times New Roman"/>
              <a:cs typeface="Times New Roman"/>
            </a:endParaRPr>
          </a:p>
          <a:p>
            <a:pPr>
              <a:lnSpc>
                <a:spcPct val="100000"/>
              </a:lnSpc>
              <a:spcBef>
                <a:spcPts val="90"/>
              </a:spcBef>
              <a:buFont typeface="Times New Roman"/>
              <a:buAutoNum type="arabicParenR"/>
            </a:pPr>
            <a:endParaRPr sz="1800">
              <a:latin typeface="Times New Roman"/>
              <a:cs typeface="Times New Roman"/>
            </a:endParaRPr>
          </a:p>
          <a:p>
            <a:pPr marL="255270" indent="-242570">
              <a:lnSpc>
                <a:spcPct val="100000"/>
              </a:lnSpc>
              <a:buAutoNum type="arabicParenR"/>
              <a:tabLst>
                <a:tab pos="255270" algn="l"/>
              </a:tabLst>
            </a:pPr>
            <a:r>
              <a:rPr sz="1800" b="1" spc="-10" dirty="0">
                <a:latin typeface="Times New Roman"/>
                <a:cs typeface="Times New Roman"/>
              </a:rPr>
              <a:t>Transportation</a:t>
            </a:r>
            <a:endParaRPr sz="1800">
              <a:latin typeface="Times New Roman"/>
              <a:cs typeface="Times New Roman"/>
            </a:endParaRPr>
          </a:p>
          <a:p>
            <a:pPr>
              <a:lnSpc>
                <a:spcPct val="100000"/>
              </a:lnSpc>
              <a:spcBef>
                <a:spcPts val="95"/>
              </a:spcBef>
              <a:buFont typeface="Times New Roman"/>
              <a:buAutoNum type="arabicParenR"/>
            </a:pPr>
            <a:endParaRPr sz="1800">
              <a:latin typeface="Times New Roman"/>
              <a:cs typeface="Times New Roman"/>
            </a:endParaRPr>
          </a:p>
          <a:p>
            <a:pPr marL="258445" indent="-245745">
              <a:lnSpc>
                <a:spcPct val="100000"/>
              </a:lnSpc>
              <a:buAutoNum type="arabicParenR"/>
              <a:tabLst>
                <a:tab pos="258445" algn="l"/>
              </a:tabLst>
            </a:pPr>
            <a:r>
              <a:rPr sz="1800" b="1" dirty="0">
                <a:latin typeface="Times New Roman"/>
                <a:cs typeface="Times New Roman"/>
              </a:rPr>
              <a:t>Deposition</a:t>
            </a:r>
            <a:r>
              <a:rPr sz="1800" b="1" spc="-25" dirty="0">
                <a:latin typeface="Times New Roman"/>
                <a:cs typeface="Times New Roman"/>
              </a:rPr>
              <a:t> and</a:t>
            </a:r>
            <a:endParaRPr sz="1800">
              <a:latin typeface="Times New Roman"/>
              <a:cs typeface="Times New Roman"/>
            </a:endParaRPr>
          </a:p>
          <a:p>
            <a:pPr>
              <a:lnSpc>
                <a:spcPct val="100000"/>
              </a:lnSpc>
              <a:spcBef>
                <a:spcPts val="90"/>
              </a:spcBef>
              <a:buFont typeface="Times New Roman"/>
              <a:buAutoNum type="arabicParenR"/>
            </a:pPr>
            <a:endParaRPr sz="1800">
              <a:latin typeface="Times New Roman"/>
              <a:cs typeface="Times New Roman"/>
            </a:endParaRPr>
          </a:p>
          <a:p>
            <a:pPr marL="258445" indent="-245745">
              <a:lnSpc>
                <a:spcPct val="100000"/>
              </a:lnSpc>
              <a:buAutoNum type="arabicParenR"/>
              <a:tabLst>
                <a:tab pos="258445" algn="l"/>
              </a:tabLst>
            </a:pPr>
            <a:r>
              <a:rPr sz="1800" b="1" dirty="0">
                <a:latin typeface="Times New Roman"/>
                <a:cs typeface="Times New Roman"/>
              </a:rPr>
              <a:t>Upheaval</a:t>
            </a:r>
            <a:r>
              <a:rPr sz="1800" b="1" spc="5" dirty="0">
                <a:latin typeface="Times New Roman"/>
                <a:cs typeface="Times New Roman"/>
              </a:rPr>
              <a:t> </a:t>
            </a:r>
            <a:r>
              <a:rPr sz="1800" b="1" dirty="0">
                <a:latin typeface="Times New Roman"/>
                <a:cs typeface="Times New Roman"/>
              </a:rPr>
              <a:t>of</a:t>
            </a:r>
            <a:r>
              <a:rPr sz="1800" b="1" spc="-55" dirty="0">
                <a:latin typeface="Times New Roman"/>
                <a:cs typeface="Times New Roman"/>
              </a:rPr>
              <a:t> </a:t>
            </a:r>
            <a:r>
              <a:rPr sz="1800" b="1" spc="-20" dirty="0">
                <a:latin typeface="Times New Roman"/>
                <a:cs typeface="Times New Roman"/>
              </a:rPr>
              <a:t>soil.</a:t>
            </a:r>
            <a:endParaRPr sz="1800">
              <a:latin typeface="Times New Roman"/>
              <a:cs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85800" y="438911"/>
            <a:ext cx="7924800" cy="37338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60044" y="1704213"/>
            <a:ext cx="4252595" cy="329565"/>
          </a:xfrm>
          <a:prstGeom prst="rect">
            <a:avLst/>
          </a:prstGeom>
        </p:spPr>
        <p:txBody>
          <a:bodyPr vert="horz" wrap="square" lIns="0" tIns="11430" rIns="0" bIns="0" rtlCol="0">
            <a:spAutoFit/>
          </a:bodyPr>
          <a:lstStyle/>
          <a:p>
            <a:pPr marL="12700">
              <a:lnSpc>
                <a:spcPct val="100000"/>
              </a:lnSpc>
              <a:spcBef>
                <a:spcPts val="90"/>
              </a:spcBef>
            </a:pPr>
            <a:r>
              <a:rPr sz="2000" spc="-20" dirty="0"/>
              <a:t>Terminology</a:t>
            </a:r>
            <a:r>
              <a:rPr sz="2000" spc="15" dirty="0"/>
              <a:t> </a:t>
            </a:r>
            <a:r>
              <a:rPr sz="2000" dirty="0"/>
              <a:t>of</a:t>
            </a:r>
            <a:r>
              <a:rPr sz="2000" spc="-60" dirty="0"/>
              <a:t> </a:t>
            </a:r>
            <a:r>
              <a:rPr sz="2000" spc="-10" dirty="0"/>
              <a:t>Different</a:t>
            </a:r>
            <a:r>
              <a:rPr sz="2000" spc="-75" dirty="0"/>
              <a:t> </a:t>
            </a:r>
            <a:r>
              <a:rPr sz="2000" spc="-20" dirty="0"/>
              <a:t>Types</a:t>
            </a:r>
            <a:r>
              <a:rPr sz="2000" spc="-35" dirty="0"/>
              <a:t> </a:t>
            </a:r>
            <a:r>
              <a:rPr sz="2000" dirty="0"/>
              <a:t>of</a:t>
            </a:r>
            <a:r>
              <a:rPr sz="2000" spc="-65" dirty="0"/>
              <a:t> </a:t>
            </a:r>
            <a:r>
              <a:rPr sz="2000" spc="-10" dirty="0"/>
              <a:t>Soils</a:t>
            </a:r>
            <a:endParaRPr sz="2000"/>
          </a:p>
        </p:txBody>
      </p:sp>
      <p:sp>
        <p:nvSpPr>
          <p:cNvPr id="3" name="object 3"/>
          <p:cNvSpPr txBox="1"/>
          <p:nvPr/>
        </p:nvSpPr>
        <p:spPr>
          <a:xfrm>
            <a:off x="460044" y="2313889"/>
            <a:ext cx="8304530" cy="1123950"/>
          </a:xfrm>
          <a:prstGeom prst="rect">
            <a:avLst/>
          </a:prstGeom>
        </p:spPr>
        <p:txBody>
          <a:bodyPr vert="horz" wrap="square" lIns="0" tIns="12700" rIns="0" bIns="0" rtlCol="0">
            <a:spAutoFit/>
          </a:bodyPr>
          <a:lstStyle/>
          <a:p>
            <a:pPr marL="12700">
              <a:lnSpc>
                <a:spcPct val="100000"/>
              </a:lnSpc>
              <a:spcBef>
                <a:spcPts val="100"/>
              </a:spcBef>
            </a:pPr>
            <a:r>
              <a:rPr sz="1800" dirty="0">
                <a:latin typeface="Times New Roman"/>
                <a:cs typeface="Times New Roman"/>
              </a:rPr>
              <a:t>The</a:t>
            </a:r>
            <a:r>
              <a:rPr sz="1800" spc="80" dirty="0">
                <a:latin typeface="Times New Roman"/>
                <a:cs typeface="Times New Roman"/>
              </a:rPr>
              <a:t> </a:t>
            </a:r>
            <a:r>
              <a:rPr sz="1800" dirty="0">
                <a:latin typeface="Times New Roman"/>
                <a:cs typeface="Times New Roman"/>
              </a:rPr>
              <a:t>geotechnical</a:t>
            </a:r>
            <a:r>
              <a:rPr sz="1800" spc="110" dirty="0">
                <a:latin typeface="Times New Roman"/>
                <a:cs typeface="Times New Roman"/>
              </a:rPr>
              <a:t> </a:t>
            </a:r>
            <a:r>
              <a:rPr sz="1800" dirty="0">
                <a:latin typeface="Times New Roman"/>
                <a:cs typeface="Times New Roman"/>
              </a:rPr>
              <a:t>engineer</a:t>
            </a:r>
            <a:r>
              <a:rPr sz="1800" spc="80" dirty="0">
                <a:latin typeface="Times New Roman"/>
                <a:cs typeface="Times New Roman"/>
              </a:rPr>
              <a:t> </a:t>
            </a:r>
            <a:r>
              <a:rPr sz="1800" dirty="0">
                <a:latin typeface="Times New Roman"/>
                <a:cs typeface="Times New Roman"/>
              </a:rPr>
              <a:t>should</a:t>
            </a:r>
            <a:r>
              <a:rPr sz="1800" spc="80" dirty="0">
                <a:latin typeface="Times New Roman"/>
                <a:cs typeface="Times New Roman"/>
              </a:rPr>
              <a:t> </a:t>
            </a:r>
            <a:r>
              <a:rPr sz="1800" dirty="0">
                <a:latin typeface="Times New Roman"/>
                <a:cs typeface="Times New Roman"/>
              </a:rPr>
              <a:t>be</a:t>
            </a:r>
            <a:r>
              <a:rPr sz="1800" spc="90" dirty="0">
                <a:latin typeface="Times New Roman"/>
                <a:cs typeface="Times New Roman"/>
              </a:rPr>
              <a:t> </a:t>
            </a:r>
            <a:r>
              <a:rPr sz="1800" dirty="0">
                <a:latin typeface="Times New Roman"/>
                <a:cs typeface="Times New Roman"/>
              </a:rPr>
              <a:t>well</a:t>
            </a:r>
            <a:r>
              <a:rPr sz="1800" spc="95" dirty="0">
                <a:latin typeface="Times New Roman"/>
                <a:cs typeface="Times New Roman"/>
              </a:rPr>
              <a:t> </a:t>
            </a:r>
            <a:r>
              <a:rPr sz="1800" dirty="0">
                <a:latin typeface="Times New Roman"/>
                <a:cs typeface="Times New Roman"/>
              </a:rPr>
              <a:t>versed</a:t>
            </a:r>
            <a:r>
              <a:rPr sz="1800" spc="110" dirty="0">
                <a:latin typeface="Times New Roman"/>
                <a:cs typeface="Times New Roman"/>
              </a:rPr>
              <a:t> </a:t>
            </a:r>
            <a:r>
              <a:rPr sz="1800" dirty="0">
                <a:latin typeface="Times New Roman"/>
                <a:cs typeface="Times New Roman"/>
              </a:rPr>
              <a:t>with</a:t>
            </a:r>
            <a:r>
              <a:rPr sz="1800" spc="100" dirty="0">
                <a:latin typeface="Times New Roman"/>
                <a:cs typeface="Times New Roman"/>
              </a:rPr>
              <a:t> </a:t>
            </a:r>
            <a:r>
              <a:rPr sz="1800" dirty="0">
                <a:latin typeface="Times New Roman"/>
                <a:cs typeface="Times New Roman"/>
              </a:rPr>
              <a:t>the</a:t>
            </a:r>
            <a:r>
              <a:rPr sz="1800" spc="85" dirty="0">
                <a:latin typeface="Times New Roman"/>
                <a:cs typeface="Times New Roman"/>
              </a:rPr>
              <a:t> </a:t>
            </a:r>
            <a:r>
              <a:rPr sz="1800" dirty="0">
                <a:latin typeface="Times New Roman"/>
                <a:cs typeface="Times New Roman"/>
              </a:rPr>
              <a:t>nomenclature</a:t>
            </a:r>
            <a:r>
              <a:rPr sz="1800" spc="95" dirty="0">
                <a:latin typeface="Times New Roman"/>
                <a:cs typeface="Times New Roman"/>
              </a:rPr>
              <a:t> </a:t>
            </a:r>
            <a:r>
              <a:rPr sz="1800" dirty="0">
                <a:latin typeface="Times New Roman"/>
                <a:cs typeface="Times New Roman"/>
              </a:rPr>
              <a:t>and</a:t>
            </a:r>
            <a:r>
              <a:rPr sz="1800" spc="80" dirty="0">
                <a:latin typeface="Times New Roman"/>
                <a:cs typeface="Times New Roman"/>
              </a:rPr>
              <a:t> </a:t>
            </a:r>
            <a:r>
              <a:rPr sz="1800" spc="-10" dirty="0">
                <a:latin typeface="Times New Roman"/>
                <a:cs typeface="Times New Roman"/>
              </a:rPr>
              <a:t>terminology</a:t>
            </a:r>
            <a:endParaRPr sz="1800">
              <a:latin typeface="Times New Roman"/>
              <a:cs typeface="Times New Roman"/>
            </a:endParaRPr>
          </a:p>
          <a:p>
            <a:pPr marL="12700">
              <a:lnSpc>
                <a:spcPct val="100000"/>
              </a:lnSpc>
              <a:spcBef>
                <a:spcPts val="5"/>
              </a:spcBef>
            </a:pPr>
            <a:r>
              <a:rPr sz="1800" dirty="0">
                <a:latin typeface="Times New Roman"/>
                <a:cs typeface="Times New Roman"/>
              </a:rPr>
              <a:t>of</a:t>
            </a:r>
            <a:r>
              <a:rPr sz="1800" spc="-60" dirty="0">
                <a:latin typeface="Times New Roman"/>
                <a:cs typeface="Times New Roman"/>
              </a:rPr>
              <a:t> </a:t>
            </a:r>
            <a:r>
              <a:rPr sz="1800" dirty="0">
                <a:latin typeface="Times New Roman"/>
                <a:cs typeface="Times New Roman"/>
              </a:rPr>
              <a:t>different</a:t>
            </a:r>
            <a:r>
              <a:rPr sz="1800" spc="-10" dirty="0">
                <a:latin typeface="Times New Roman"/>
                <a:cs typeface="Times New Roman"/>
              </a:rPr>
              <a:t> </a:t>
            </a:r>
            <a:r>
              <a:rPr sz="1800" dirty="0">
                <a:latin typeface="Times New Roman"/>
                <a:cs typeface="Times New Roman"/>
              </a:rPr>
              <a:t>types</a:t>
            </a:r>
            <a:r>
              <a:rPr sz="1800" spc="-15" dirty="0">
                <a:latin typeface="Times New Roman"/>
                <a:cs typeface="Times New Roman"/>
              </a:rPr>
              <a:t> </a:t>
            </a:r>
            <a:r>
              <a:rPr sz="1800" dirty="0">
                <a:latin typeface="Times New Roman"/>
                <a:cs typeface="Times New Roman"/>
              </a:rPr>
              <a:t>of</a:t>
            </a:r>
            <a:r>
              <a:rPr sz="1800" spc="-60" dirty="0">
                <a:latin typeface="Times New Roman"/>
                <a:cs typeface="Times New Roman"/>
              </a:rPr>
              <a:t> </a:t>
            </a:r>
            <a:r>
              <a:rPr sz="1800" spc="-10" dirty="0">
                <a:latin typeface="Times New Roman"/>
                <a:cs typeface="Times New Roman"/>
              </a:rPr>
              <a:t>soils.</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pPr>
            <a:r>
              <a:rPr sz="1800" dirty="0">
                <a:latin typeface="Times New Roman"/>
                <a:cs typeface="Times New Roman"/>
              </a:rPr>
              <a:t>The</a:t>
            </a:r>
            <a:r>
              <a:rPr sz="1800" spc="-35" dirty="0">
                <a:latin typeface="Times New Roman"/>
                <a:cs typeface="Times New Roman"/>
              </a:rPr>
              <a:t> </a:t>
            </a:r>
            <a:r>
              <a:rPr sz="1800" dirty="0">
                <a:latin typeface="Times New Roman"/>
                <a:cs typeface="Times New Roman"/>
              </a:rPr>
              <a:t>following</a:t>
            </a:r>
            <a:r>
              <a:rPr sz="1800" spc="-10" dirty="0">
                <a:latin typeface="Times New Roman"/>
                <a:cs typeface="Times New Roman"/>
              </a:rPr>
              <a:t> </a:t>
            </a:r>
            <a:r>
              <a:rPr sz="1800" dirty="0">
                <a:latin typeface="Times New Roman"/>
                <a:cs typeface="Times New Roman"/>
              </a:rPr>
              <a:t>list</a:t>
            </a:r>
            <a:r>
              <a:rPr sz="1800" spc="-55" dirty="0">
                <a:latin typeface="Times New Roman"/>
                <a:cs typeface="Times New Roman"/>
              </a:rPr>
              <a:t> </a:t>
            </a:r>
            <a:r>
              <a:rPr sz="1800" dirty="0">
                <a:latin typeface="Times New Roman"/>
                <a:cs typeface="Times New Roman"/>
              </a:rPr>
              <a:t>gives</a:t>
            </a:r>
            <a:r>
              <a:rPr sz="1800" spc="-25" dirty="0">
                <a:latin typeface="Times New Roman"/>
                <a:cs typeface="Times New Roman"/>
              </a:rPr>
              <a:t> </a:t>
            </a:r>
            <a:r>
              <a:rPr sz="1800" dirty="0">
                <a:latin typeface="Times New Roman"/>
                <a:cs typeface="Times New Roman"/>
              </a:rPr>
              <a:t>the</a:t>
            </a:r>
            <a:r>
              <a:rPr sz="1800" spc="-30" dirty="0">
                <a:latin typeface="Times New Roman"/>
                <a:cs typeface="Times New Roman"/>
              </a:rPr>
              <a:t> </a:t>
            </a:r>
            <a:r>
              <a:rPr sz="1800" dirty="0">
                <a:latin typeface="Times New Roman"/>
                <a:cs typeface="Times New Roman"/>
              </a:rPr>
              <a:t>names</a:t>
            </a:r>
            <a:r>
              <a:rPr sz="1800" spc="-20" dirty="0">
                <a:latin typeface="Times New Roman"/>
                <a:cs typeface="Times New Roman"/>
              </a:rPr>
              <a:t> </a:t>
            </a:r>
            <a:r>
              <a:rPr sz="1800" dirty="0">
                <a:latin typeface="Times New Roman"/>
                <a:cs typeface="Times New Roman"/>
              </a:rPr>
              <a:t>and</a:t>
            </a:r>
            <a:r>
              <a:rPr sz="1800" spc="-40" dirty="0">
                <a:latin typeface="Times New Roman"/>
                <a:cs typeface="Times New Roman"/>
              </a:rPr>
              <a:t> </a:t>
            </a:r>
            <a:r>
              <a:rPr sz="1800" dirty="0">
                <a:latin typeface="Times New Roman"/>
                <a:cs typeface="Times New Roman"/>
              </a:rPr>
              <a:t>salient</a:t>
            </a:r>
            <a:r>
              <a:rPr sz="1800" spc="-25" dirty="0">
                <a:latin typeface="Times New Roman"/>
                <a:cs typeface="Times New Roman"/>
              </a:rPr>
              <a:t> </a:t>
            </a:r>
            <a:r>
              <a:rPr sz="1800" dirty="0">
                <a:latin typeface="Times New Roman"/>
                <a:cs typeface="Times New Roman"/>
              </a:rPr>
              <a:t>characteristics</a:t>
            </a:r>
            <a:r>
              <a:rPr sz="1800" spc="-20" dirty="0">
                <a:latin typeface="Times New Roman"/>
                <a:cs typeface="Times New Roman"/>
              </a:rPr>
              <a:t> </a:t>
            </a:r>
            <a:r>
              <a:rPr sz="1800" dirty="0">
                <a:latin typeface="Times New Roman"/>
                <a:cs typeface="Times New Roman"/>
              </a:rPr>
              <a:t>of</a:t>
            </a:r>
            <a:r>
              <a:rPr sz="1800" spc="-50" dirty="0">
                <a:latin typeface="Times New Roman"/>
                <a:cs typeface="Times New Roman"/>
              </a:rPr>
              <a:t> </a:t>
            </a:r>
            <a:r>
              <a:rPr sz="1800" dirty="0">
                <a:latin typeface="Times New Roman"/>
                <a:cs typeface="Times New Roman"/>
              </a:rPr>
              <a:t>different types</a:t>
            </a:r>
            <a:r>
              <a:rPr sz="1800" spc="-10" dirty="0">
                <a:latin typeface="Times New Roman"/>
                <a:cs typeface="Times New Roman"/>
              </a:rPr>
              <a:t> </a:t>
            </a:r>
            <a:r>
              <a:rPr sz="1800" dirty="0">
                <a:latin typeface="Times New Roman"/>
                <a:cs typeface="Times New Roman"/>
              </a:rPr>
              <a:t>of</a:t>
            </a:r>
            <a:r>
              <a:rPr sz="1800" spc="-50" dirty="0">
                <a:latin typeface="Times New Roman"/>
                <a:cs typeface="Times New Roman"/>
              </a:rPr>
              <a:t> </a:t>
            </a:r>
            <a:r>
              <a:rPr sz="1800" spc="-10" dirty="0">
                <a:latin typeface="Times New Roman"/>
                <a:cs typeface="Times New Roman"/>
              </a:rPr>
              <a:t>soils.</a:t>
            </a:r>
            <a:endParaRPr sz="1800">
              <a:latin typeface="Times New Roman"/>
              <a:cs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3540" y="310133"/>
            <a:ext cx="8528685" cy="3319145"/>
          </a:xfrm>
          <a:prstGeom prst="rect">
            <a:avLst/>
          </a:prstGeom>
        </p:spPr>
        <p:txBody>
          <a:bodyPr vert="horz" wrap="square" lIns="0" tIns="12700" rIns="0" bIns="0" rtlCol="0">
            <a:spAutoFit/>
          </a:bodyPr>
          <a:lstStyle/>
          <a:p>
            <a:pPr marL="316230" indent="-303530">
              <a:lnSpc>
                <a:spcPct val="100000"/>
              </a:lnSpc>
              <a:spcBef>
                <a:spcPts val="100"/>
              </a:spcBef>
              <a:buAutoNum type="arabicParenR"/>
              <a:tabLst>
                <a:tab pos="316230" algn="l"/>
              </a:tabLst>
            </a:pPr>
            <a:r>
              <a:rPr sz="1800" b="1" spc="-10" dirty="0">
                <a:latin typeface="Times New Roman"/>
                <a:cs typeface="Times New Roman"/>
              </a:rPr>
              <a:t>Boulders</a:t>
            </a:r>
            <a:endParaRPr sz="1800">
              <a:latin typeface="Times New Roman"/>
              <a:cs typeface="Times New Roman"/>
            </a:endParaRPr>
          </a:p>
          <a:p>
            <a:pPr>
              <a:lnSpc>
                <a:spcPct val="100000"/>
              </a:lnSpc>
              <a:spcBef>
                <a:spcPts val="90"/>
              </a:spcBef>
              <a:buFont typeface="Times New Roman"/>
              <a:buAutoNum type="arabicParenR"/>
            </a:pPr>
            <a:endParaRPr sz="1800">
              <a:latin typeface="Times New Roman"/>
              <a:cs typeface="Times New Roman"/>
            </a:endParaRPr>
          </a:p>
          <a:p>
            <a:pPr marL="12700">
              <a:lnSpc>
                <a:spcPct val="100000"/>
              </a:lnSpc>
            </a:pPr>
            <a:r>
              <a:rPr sz="1800" dirty="0">
                <a:latin typeface="Times New Roman"/>
                <a:cs typeface="Times New Roman"/>
              </a:rPr>
              <a:t>Boulders</a:t>
            </a:r>
            <a:r>
              <a:rPr sz="1800" spc="-60" dirty="0">
                <a:latin typeface="Times New Roman"/>
                <a:cs typeface="Times New Roman"/>
              </a:rPr>
              <a:t> </a:t>
            </a:r>
            <a:r>
              <a:rPr sz="1800" dirty="0">
                <a:latin typeface="Times New Roman"/>
                <a:cs typeface="Times New Roman"/>
              </a:rPr>
              <a:t>are</a:t>
            </a:r>
            <a:r>
              <a:rPr sz="1800" spc="-35" dirty="0">
                <a:latin typeface="Times New Roman"/>
                <a:cs typeface="Times New Roman"/>
              </a:rPr>
              <a:t> </a:t>
            </a:r>
            <a:r>
              <a:rPr sz="1800" dirty="0">
                <a:latin typeface="Times New Roman"/>
                <a:cs typeface="Times New Roman"/>
              </a:rPr>
              <a:t>rock</a:t>
            </a:r>
            <a:r>
              <a:rPr sz="1800" spc="-30" dirty="0">
                <a:latin typeface="Times New Roman"/>
                <a:cs typeface="Times New Roman"/>
              </a:rPr>
              <a:t> </a:t>
            </a:r>
            <a:r>
              <a:rPr sz="1800" dirty="0">
                <a:latin typeface="Times New Roman"/>
                <a:cs typeface="Times New Roman"/>
              </a:rPr>
              <a:t>fragments</a:t>
            </a:r>
            <a:r>
              <a:rPr sz="1800" spc="40" dirty="0">
                <a:latin typeface="Times New Roman"/>
                <a:cs typeface="Times New Roman"/>
              </a:rPr>
              <a:t> </a:t>
            </a:r>
            <a:r>
              <a:rPr sz="1800" dirty="0">
                <a:latin typeface="Times New Roman"/>
                <a:cs typeface="Times New Roman"/>
              </a:rPr>
              <a:t>of</a:t>
            </a:r>
            <a:r>
              <a:rPr sz="1800" spc="-45" dirty="0">
                <a:latin typeface="Times New Roman"/>
                <a:cs typeface="Times New Roman"/>
              </a:rPr>
              <a:t> </a:t>
            </a:r>
            <a:r>
              <a:rPr sz="1800" dirty="0">
                <a:latin typeface="Times New Roman"/>
                <a:cs typeface="Times New Roman"/>
              </a:rPr>
              <a:t>large</a:t>
            </a:r>
            <a:r>
              <a:rPr sz="1800" spc="-25" dirty="0">
                <a:latin typeface="Times New Roman"/>
                <a:cs typeface="Times New Roman"/>
              </a:rPr>
              <a:t> </a:t>
            </a:r>
            <a:r>
              <a:rPr sz="1800" dirty="0">
                <a:latin typeface="Times New Roman"/>
                <a:cs typeface="Times New Roman"/>
              </a:rPr>
              <a:t>size</a:t>
            </a:r>
            <a:r>
              <a:rPr sz="1800" spc="-10" dirty="0">
                <a:latin typeface="Times New Roman"/>
                <a:cs typeface="Times New Roman"/>
              </a:rPr>
              <a:t> </a:t>
            </a:r>
            <a:r>
              <a:rPr sz="1800" dirty="0">
                <a:latin typeface="Times New Roman"/>
                <a:cs typeface="Times New Roman"/>
              </a:rPr>
              <a:t>more than</a:t>
            </a:r>
            <a:r>
              <a:rPr sz="1800" spc="-40" dirty="0">
                <a:latin typeface="Times New Roman"/>
                <a:cs typeface="Times New Roman"/>
              </a:rPr>
              <a:t> </a:t>
            </a:r>
            <a:r>
              <a:rPr sz="1800" dirty="0">
                <a:latin typeface="Times New Roman"/>
                <a:cs typeface="Times New Roman"/>
              </a:rPr>
              <a:t>300</a:t>
            </a:r>
            <a:r>
              <a:rPr sz="1800" spc="-55" dirty="0">
                <a:latin typeface="Times New Roman"/>
                <a:cs typeface="Times New Roman"/>
              </a:rPr>
              <a:t> </a:t>
            </a:r>
            <a:r>
              <a:rPr sz="1800" dirty="0">
                <a:latin typeface="Times New Roman"/>
                <a:cs typeface="Times New Roman"/>
              </a:rPr>
              <a:t>mm</a:t>
            </a:r>
            <a:r>
              <a:rPr sz="1800" spc="-10" dirty="0">
                <a:latin typeface="Times New Roman"/>
                <a:cs typeface="Times New Roman"/>
              </a:rPr>
              <a:t> </a:t>
            </a:r>
            <a:r>
              <a:rPr sz="1800" dirty="0">
                <a:latin typeface="Times New Roman"/>
                <a:cs typeface="Times New Roman"/>
              </a:rPr>
              <a:t>in</a:t>
            </a:r>
            <a:r>
              <a:rPr sz="1800" spc="-35" dirty="0">
                <a:latin typeface="Times New Roman"/>
                <a:cs typeface="Times New Roman"/>
              </a:rPr>
              <a:t> </a:t>
            </a:r>
            <a:r>
              <a:rPr sz="1800" spc="-10" dirty="0">
                <a:latin typeface="Times New Roman"/>
                <a:cs typeface="Times New Roman"/>
              </a:rPr>
              <a:t>size.</a:t>
            </a:r>
            <a:endParaRPr sz="1800">
              <a:latin typeface="Times New Roman"/>
              <a:cs typeface="Times New Roman"/>
            </a:endParaRPr>
          </a:p>
          <a:p>
            <a:pPr>
              <a:lnSpc>
                <a:spcPct val="100000"/>
              </a:lnSpc>
              <a:spcBef>
                <a:spcPts val="90"/>
              </a:spcBef>
            </a:pPr>
            <a:endParaRPr sz="1800">
              <a:latin typeface="Times New Roman"/>
              <a:cs typeface="Times New Roman"/>
            </a:endParaRPr>
          </a:p>
          <a:p>
            <a:pPr marL="316230" indent="-303530">
              <a:lnSpc>
                <a:spcPct val="100000"/>
              </a:lnSpc>
              <a:spcBef>
                <a:spcPts val="5"/>
              </a:spcBef>
              <a:buAutoNum type="arabicParenR" startAt="2"/>
              <a:tabLst>
                <a:tab pos="316230" algn="l"/>
              </a:tabLst>
            </a:pPr>
            <a:r>
              <a:rPr sz="1800" b="1" spc="-10" dirty="0">
                <a:latin typeface="Times New Roman"/>
                <a:cs typeface="Times New Roman"/>
              </a:rPr>
              <a:t>Cobbles</a:t>
            </a:r>
            <a:endParaRPr sz="1800">
              <a:latin typeface="Times New Roman"/>
              <a:cs typeface="Times New Roman"/>
            </a:endParaRPr>
          </a:p>
          <a:p>
            <a:pPr>
              <a:lnSpc>
                <a:spcPct val="100000"/>
              </a:lnSpc>
              <a:spcBef>
                <a:spcPts val="90"/>
              </a:spcBef>
              <a:buFont typeface="Times New Roman"/>
              <a:buAutoNum type="arabicParenR" startAt="2"/>
            </a:pPr>
            <a:endParaRPr sz="1800">
              <a:latin typeface="Times New Roman"/>
              <a:cs typeface="Times New Roman"/>
            </a:endParaRPr>
          </a:p>
          <a:p>
            <a:pPr marL="12700">
              <a:lnSpc>
                <a:spcPct val="100000"/>
              </a:lnSpc>
            </a:pPr>
            <a:r>
              <a:rPr sz="1800" dirty="0">
                <a:latin typeface="Times New Roman"/>
                <a:cs typeface="Times New Roman"/>
              </a:rPr>
              <a:t>Cobbles</a:t>
            </a:r>
            <a:r>
              <a:rPr sz="1800" spc="-55" dirty="0">
                <a:latin typeface="Times New Roman"/>
                <a:cs typeface="Times New Roman"/>
              </a:rPr>
              <a:t> </a:t>
            </a:r>
            <a:r>
              <a:rPr sz="1800" dirty="0">
                <a:latin typeface="Times New Roman"/>
                <a:cs typeface="Times New Roman"/>
              </a:rPr>
              <a:t>are</a:t>
            </a:r>
            <a:r>
              <a:rPr sz="1800" spc="-20" dirty="0">
                <a:latin typeface="Times New Roman"/>
                <a:cs typeface="Times New Roman"/>
              </a:rPr>
              <a:t> </a:t>
            </a:r>
            <a:r>
              <a:rPr sz="1800" dirty="0">
                <a:latin typeface="Times New Roman"/>
                <a:cs typeface="Times New Roman"/>
              </a:rPr>
              <a:t>large</a:t>
            </a:r>
            <a:r>
              <a:rPr sz="1800" spc="-15" dirty="0">
                <a:latin typeface="Times New Roman"/>
                <a:cs typeface="Times New Roman"/>
              </a:rPr>
              <a:t> </a:t>
            </a:r>
            <a:r>
              <a:rPr sz="1800" dirty="0">
                <a:latin typeface="Times New Roman"/>
                <a:cs typeface="Times New Roman"/>
              </a:rPr>
              <a:t>size particles</a:t>
            </a:r>
            <a:r>
              <a:rPr sz="1800" spc="-10" dirty="0">
                <a:latin typeface="Times New Roman"/>
                <a:cs typeface="Times New Roman"/>
              </a:rPr>
              <a:t> </a:t>
            </a:r>
            <a:r>
              <a:rPr sz="1800" dirty="0">
                <a:latin typeface="Times New Roman"/>
                <a:cs typeface="Times New Roman"/>
              </a:rPr>
              <a:t>in</a:t>
            </a:r>
            <a:r>
              <a:rPr sz="1800" spc="-30" dirty="0">
                <a:latin typeface="Times New Roman"/>
                <a:cs typeface="Times New Roman"/>
              </a:rPr>
              <a:t> </a:t>
            </a:r>
            <a:r>
              <a:rPr sz="1800" dirty="0">
                <a:latin typeface="Times New Roman"/>
                <a:cs typeface="Times New Roman"/>
              </a:rPr>
              <a:t>the</a:t>
            </a:r>
            <a:r>
              <a:rPr sz="1800" spc="-40" dirty="0">
                <a:latin typeface="Times New Roman"/>
                <a:cs typeface="Times New Roman"/>
              </a:rPr>
              <a:t> </a:t>
            </a:r>
            <a:r>
              <a:rPr sz="1800" dirty="0">
                <a:latin typeface="Times New Roman"/>
                <a:cs typeface="Times New Roman"/>
              </a:rPr>
              <a:t>range of</a:t>
            </a:r>
            <a:r>
              <a:rPr sz="1800" spc="-40" dirty="0">
                <a:latin typeface="Times New Roman"/>
                <a:cs typeface="Times New Roman"/>
              </a:rPr>
              <a:t> </a:t>
            </a:r>
            <a:r>
              <a:rPr sz="1800" dirty="0">
                <a:latin typeface="Times New Roman"/>
                <a:cs typeface="Times New Roman"/>
              </a:rPr>
              <a:t>80</a:t>
            </a:r>
            <a:r>
              <a:rPr sz="1800" spc="-20" dirty="0">
                <a:latin typeface="Times New Roman"/>
                <a:cs typeface="Times New Roman"/>
              </a:rPr>
              <a:t> </a:t>
            </a:r>
            <a:r>
              <a:rPr sz="1800" dirty="0">
                <a:latin typeface="Times New Roman"/>
                <a:cs typeface="Times New Roman"/>
              </a:rPr>
              <a:t>mm to</a:t>
            </a:r>
            <a:r>
              <a:rPr sz="1800" spc="-25" dirty="0">
                <a:latin typeface="Times New Roman"/>
                <a:cs typeface="Times New Roman"/>
              </a:rPr>
              <a:t> </a:t>
            </a:r>
            <a:r>
              <a:rPr sz="1800" dirty="0">
                <a:latin typeface="Times New Roman"/>
                <a:cs typeface="Times New Roman"/>
              </a:rPr>
              <a:t>300</a:t>
            </a:r>
            <a:r>
              <a:rPr sz="1800" spc="-50" dirty="0">
                <a:latin typeface="Times New Roman"/>
                <a:cs typeface="Times New Roman"/>
              </a:rPr>
              <a:t> </a:t>
            </a:r>
            <a:r>
              <a:rPr sz="1800" spc="-25" dirty="0">
                <a:latin typeface="Times New Roman"/>
                <a:cs typeface="Times New Roman"/>
              </a:rPr>
              <a:t>mm.</a:t>
            </a:r>
            <a:endParaRPr sz="1800">
              <a:latin typeface="Times New Roman"/>
              <a:cs typeface="Times New Roman"/>
            </a:endParaRPr>
          </a:p>
          <a:p>
            <a:pPr>
              <a:lnSpc>
                <a:spcPct val="100000"/>
              </a:lnSpc>
              <a:spcBef>
                <a:spcPts val="90"/>
              </a:spcBef>
            </a:pPr>
            <a:endParaRPr sz="1800">
              <a:latin typeface="Times New Roman"/>
              <a:cs typeface="Times New Roman"/>
            </a:endParaRPr>
          </a:p>
          <a:p>
            <a:pPr marL="316230" indent="-303530">
              <a:lnSpc>
                <a:spcPct val="100000"/>
              </a:lnSpc>
              <a:spcBef>
                <a:spcPts val="5"/>
              </a:spcBef>
              <a:buAutoNum type="arabicParenR" startAt="3"/>
              <a:tabLst>
                <a:tab pos="316230" algn="l"/>
              </a:tabLst>
            </a:pPr>
            <a:r>
              <a:rPr sz="1800" b="1" spc="-10" dirty="0">
                <a:latin typeface="Times New Roman"/>
                <a:cs typeface="Times New Roman"/>
              </a:rPr>
              <a:t>Gravel</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pPr>
            <a:r>
              <a:rPr sz="1800" dirty="0">
                <a:latin typeface="Times New Roman"/>
                <a:cs typeface="Times New Roman"/>
              </a:rPr>
              <a:t>Gravel</a:t>
            </a:r>
            <a:r>
              <a:rPr sz="1800" spc="160" dirty="0">
                <a:latin typeface="Times New Roman"/>
                <a:cs typeface="Times New Roman"/>
              </a:rPr>
              <a:t> </a:t>
            </a:r>
            <a:r>
              <a:rPr sz="1800" dirty="0">
                <a:latin typeface="Times New Roman"/>
                <a:cs typeface="Times New Roman"/>
              </a:rPr>
              <a:t>is</a:t>
            </a:r>
            <a:r>
              <a:rPr sz="1800" spc="175" dirty="0">
                <a:latin typeface="Times New Roman"/>
                <a:cs typeface="Times New Roman"/>
              </a:rPr>
              <a:t> </a:t>
            </a:r>
            <a:r>
              <a:rPr sz="1800" dirty="0">
                <a:latin typeface="Times New Roman"/>
                <a:cs typeface="Times New Roman"/>
              </a:rPr>
              <a:t>a</a:t>
            </a:r>
            <a:r>
              <a:rPr sz="1800" spc="165" dirty="0">
                <a:latin typeface="Times New Roman"/>
                <a:cs typeface="Times New Roman"/>
              </a:rPr>
              <a:t> </a:t>
            </a:r>
            <a:r>
              <a:rPr sz="1800" dirty="0">
                <a:latin typeface="Times New Roman"/>
                <a:cs typeface="Times New Roman"/>
              </a:rPr>
              <a:t>type</a:t>
            </a:r>
            <a:r>
              <a:rPr sz="1800" spc="170" dirty="0">
                <a:latin typeface="Times New Roman"/>
                <a:cs typeface="Times New Roman"/>
              </a:rPr>
              <a:t> </a:t>
            </a:r>
            <a:r>
              <a:rPr sz="1800" dirty="0">
                <a:latin typeface="Times New Roman"/>
                <a:cs typeface="Times New Roman"/>
              </a:rPr>
              <a:t>of</a:t>
            </a:r>
            <a:r>
              <a:rPr sz="1800" spc="150" dirty="0">
                <a:latin typeface="Times New Roman"/>
                <a:cs typeface="Times New Roman"/>
              </a:rPr>
              <a:t> </a:t>
            </a:r>
            <a:r>
              <a:rPr sz="1800" dirty="0">
                <a:latin typeface="Times New Roman"/>
                <a:cs typeface="Times New Roman"/>
              </a:rPr>
              <a:t>coarse</a:t>
            </a:r>
            <a:r>
              <a:rPr sz="1800" spc="165" dirty="0">
                <a:latin typeface="Times New Roman"/>
                <a:cs typeface="Times New Roman"/>
              </a:rPr>
              <a:t> </a:t>
            </a:r>
            <a:r>
              <a:rPr sz="1800" dirty="0">
                <a:latin typeface="Times New Roman"/>
                <a:cs typeface="Times New Roman"/>
              </a:rPr>
              <a:t>grained</a:t>
            </a:r>
            <a:r>
              <a:rPr sz="1800" spc="190" dirty="0">
                <a:latin typeface="Times New Roman"/>
                <a:cs typeface="Times New Roman"/>
              </a:rPr>
              <a:t> </a:t>
            </a:r>
            <a:r>
              <a:rPr sz="1800" dirty="0">
                <a:latin typeface="Times New Roman"/>
                <a:cs typeface="Times New Roman"/>
              </a:rPr>
              <a:t>soil.</a:t>
            </a:r>
            <a:r>
              <a:rPr sz="1800" spc="180" dirty="0">
                <a:latin typeface="Times New Roman"/>
                <a:cs typeface="Times New Roman"/>
              </a:rPr>
              <a:t> </a:t>
            </a:r>
            <a:r>
              <a:rPr sz="1800" dirty="0">
                <a:latin typeface="Times New Roman"/>
                <a:cs typeface="Times New Roman"/>
              </a:rPr>
              <a:t>The</a:t>
            </a:r>
            <a:r>
              <a:rPr sz="1800" spc="140" dirty="0">
                <a:latin typeface="Times New Roman"/>
                <a:cs typeface="Times New Roman"/>
              </a:rPr>
              <a:t> </a:t>
            </a:r>
            <a:r>
              <a:rPr sz="1800" dirty="0">
                <a:latin typeface="Times New Roman"/>
                <a:cs typeface="Times New Roman"/>
              </a:rPr>
              <a:t>particle</a:t>
            </a:r>
            <a:r>
              <a:rPr sz="1800" spc="180" dirty="0">
                <a:latin typeface="Times New Roman"/>
                <a:cs typeface="Times New Roman"/>
              </a:rPr>
              <a:t> </a:t>
            </a:r>
            <a:r>
              <a:rPr sz="1800" dirty="0">
                <a:latin typeface="Times New Roman"/>
                <a:cs typeface="Times New Roman"/>
              </a:rPr>
              <a:t>size</a:t>
            </a:r>
            <a:r>
              <a:rPr sz="1800" spc="165" dirty="0">
                <a:latin typeface="Times New Roman"/>
                <a:cs typeface="Times New Roman"/>
              </a:rPr>
              <a:t> </a:t>
            </a:r>
            <a:r>
              <a:rPr sz="1800" dirty="0">
                <a:latin typeface="Times New Roman"/>
                <a:cs typeface="Times New Roman"/>
              </a:rPr>
              <a:t>ranges</a:t>
            </a:r>
            <a:r>
              <a:rPr sz="1800" spc="175" dirty="0">
                <a:latin typeface="Times New Roman"/>
                <a:cs typeface="Times New Roman"/>
              </a:rPr>
              <a:t> </a:t>
            </a:r>
            <a:r>
              <a:rPr sz="1800" dirty="0">
                <a:latin typeface="Times New Roman"/>
                <a:cs typeface="Times New Roman"/>
              </a:rPr>
              <a:t>from</a:t>
            </a:r>
            <a:r>
              <a:rPr sz="1800" spc="145" dirty="0">
                <a:latin typeface="Times New Roman"/>
                <a:cs typeface="Times New Roman"/>
              </a:rPr>
              <a:t> </a:t>
            </a:r>
            <a:r>
              <a:rPr sz="1800" dirty="0">
                <a:latin typeface="Times New Roman"/>
                <a:cs typeface="Times New Roman"/>
              </a:rPr>
              <a:t>4.75</a:t>
            </a:r>
            <a:r>
              <a:rPr sz="1800" spc="165" dirty="0">
                <a:latin typeface="Times New Roman"/>
                <a:cs typeface="Times New Roman"/>
              </a:rPr>
              <a:t> </a:t>
            </a:r>
            <a:r>
              <a:rPr sz="1800" dirty="0">
                <a:latin typeface="Times New Roman"/>
                <a:cs typeface="Times New Roman"/>
              </a:rPr>
              <a:t>mm</a:t>
            </a:r>
            <a:r>
              <a:rPr sz="1800" spc="145" dirty="0">
                <a:latin typeface="Times New Roman"/>
                <a:cs typeface="Times New Roman"/>
              </a:rPr>
              <a:t> </a:t>
            </a:r>
            <a:r>
              <a:rPr sz="1800" dirty="0">
                <a:latin typeface="Times New Roman"/>
                <a:cs typeface="Times New Roman"/>
              </a:rPr>
              <a:t>to</a:t>
            </a:r>
            <a:r>
              <a:rPr sz="1800" spc="185" dirty="0">
                <a:latin typeface="Times New Roman"/>
                <a:cs typeface="Times New Roman"/>
              </a:rPr>
              <a:t> </a:t>
            </a:r>
            <a:r>
              <a:rPr sz="1800" dirty="0">
                <a:latin typeface="Times New Roman"/>
                <a:cs typeface="Times New Roman"/>
              </a:rPr>
              <a:t>80</a:t>
            </a:r>
            <a:r>
              <a:rPr sz="1800" spc="165" dirty="0">
                <a:latin typeface="Times New Roman"/>
                <a:cs typeface="Times New Roman"/>
              </a:rPr>
              <a:t> </a:t>
            </a:r>
            <a:r>
              <a:rPr sz="1800" spc="-25" dirty="0">
                <a:latin typeface="Times New Roman"/>
                <a:cs typeface="Times New Roman"/>
              </a:rPr>
              <a:t>mm.</a:t>
            </a:r>
            <a:endParaRPr sz="1800">
              <a:latin typeface="Times New Roman"/>
              <a:cs typeface="Times New Roman"/>
            </a:endParaRPr>
          </a:p>
          <a:p>
            <a:pPr marL="12700">
              <a:lnSpc>
                <a:spcPct val="100000"/>
              </a:lnSpc>
            </a:pPr>
            <a:r>
              <a:rPr sz="1800" dirty="0">
                <a:latin typeface="Times New Roman"/>
                <a:cs typeface="Times New Roman"/>
              </a:rPr>
              <a:t>It</a:t>
            </a:r>
            <a:r>
              <a:rPr sz="1800" spc="-5" dirty="0">
                <a:latin typeface="Times New Roman"/>
                <a:cs typeface="Times New Roman"/>
              </a:rPr>
              <a:t> </a:t>
            </a:r>
            <a:r>
              <a:rPr sz="1800" dirty="0">
                <a:latin typeface="Times New Roman"/>
                <a:cs typeface="Times New Roman"/>
              </a:rPr>
              <a:t>is</a:t>
            </a:r>
            <a:r>
              <a:rPr sz="1800" spc="-30" dirty="0">
                <a:latin typeface="Times New Roman"/>
                <a:cs typeface="Times New Roman"/>
              </a:rPr>
              <a:t> </a:t>
            </a:r>
            <a:r>
              <a:rPr sz="1800" dirty="0">
                <a:latin typeface="Times New Roman"/>
                <a:cs typeface="Times New Roman"/>
              </a:rPr>
              <a:t>a</a:t>
            </a:r>
            <a:r>
              <a:rPr sz="1800" spc="-10" dirty="0">
                <a:latin typeface="Times New Roman"/>
                <a:cs typeface="Times New Roman"/>
              </a:rPr>
              <a:t> </a:t>
            </a:r>
            <a:r>
              <a:rPr sz="1800" dirty="0">
                <a:latin typeface="Times New Roman"/>
                <a:cs typeface="Times New Roman"/>
              </a:rPr>
              <a:t>cohesionless</a:t>
            </a:r>
            <a:r>
              <a:rPr sz="1800" spc="-20" dirty="0">
                <a:latin typeface="Times New Roman"/>
                <a:cs typeface="Times New Roman"/>
              </a:rPr>
              <a:t> soil.</a:t>
            </a:r>
            <a:endParaRPr sz="1800">
              <a:latin typeface="Times New Roman"/>
              <a:cs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3540" y="310133"/>
            <a:ext cx="8533130" cy="3867785"/>
          </a:xfrm>
          <a:prstGeom prst="rect">
            <a:avLst/>
          </a:prstGeom>
        </p:spPr>
        <p:txBody>
          <a:bodyPr vert="horz" wrap="square" lIns="0" tIns="12700" rIns="0" bIns="0" rtlCol="0">
            <a:spAutoFit/>
          </a:bodyPr>
          <a:lstStyle/>
          <a:p>
            <a:pPr marL="316230" indent="-303530">
              <a:lnSpc>
                <a:spcPct val="100000"/>
              </a:lnSpc>
              <a:spcBef>
                <a:spcPts val="100"/>
              </a:spcBef>
              <a:buAutoNum type="arabicParenR" startAt="4"/>
              <a:tabLst>
                <a:tab pos="316230" algn="l"/>
              </a:tabLst>
            </a:pPr>
            <a:r>
              <a:rPr sz="1800" b="1" spc="-20" dirty="0">
                <a:latin typeface="Times New Roman"/>
                <a:cs typeface="Times New Roman"/>
              </a:rPr>
              <a:t>Sand</a:t>
            </a:r>
            <a:endParaRPr sz="1800">
              <a:latin typeface="Times New Roman"/>
              <a:cs typeface="Times New Roman"/>
            </a:endParaRPr>
          </a:p>
          <a:p>
            <a:pPr>
              <a:lnSpc>
                <a:spcPct val="100000"/>
              </a:lnSpc>
              <a:spcBef>
                <a:spcPts val="90"/>
              </a:spcBef>
              <a:buFont typeface="Times New Roman"/>
              <a:buAutoNum type="arabicParenR" startAt="4"/>
            </a:pPr>
            <a:endParaRPr sz="1800">
              <a:latin typeface="Times New Roman"/>
              <a:cs typeface="Times New Roman"/>
            </a:endParaRPr>
          </a:p>
          <a:p>
            <a:pPr marL="12700">
              <a:lnSpc>
                <a:spcPct val="100000"/>
              </a:lnSpc>
            </a:pPr>
            <a:r>
              <a:rPr sz="1800" dirty="0">
                <a:latin typeface="Times New Roman"/>
                <a:cs typeface="Times New Roman"/>
              </a:rPr>
              <a:t>It</a:t>
            </a:r>
            <a:r>
              <a:rPr sz="1800" spc="125" dirty="0">
                <a:latin typeface="Times New Roman"/>
                <a:cs typeface="Times New Roman"/>
              </a:rPr>
              <a:t> </a:t>
            </a:r>
            <a:r>
              <a:rPr sz="1800" dirty="0">
                <a:latin typeface="Times New Roman"/>
                <a:cs typeface="Times New Roman"/>
              </a:rPr>
              <a:t>is</a:t>
            </a:r>
            <a:r>
              <a:rPr sz="1800" spc="120" dirty="0">
                <a:latin typeface="Times New Roman"/>
                <a:cs typeface="Times New Roman"/>
              </a:rPr>
              <a:t> </a:t>
            </a:r>
            <a:r>
              <a:rPr sz="1800" dirty="0">
                <a:latin typeface="Times New Roman"/>
                <a:cs typeface="Times New Roman"/>
              </a:rPr>
              <a:t>coarse</a:t>
            </a:r>
            <a:r>
              <a:rPr sz="1800" spc="120" dirty="0">
                <a:latin typeface="Times New Roman"/>
                <a:cs typeface="Times New Roman"/>
              </a:rPr>
              <a:t> </a:t>
            </a:r>
            <a:r>
              <a:rPr sz="1800" dirty="0">
                <a:latin typeface="Times New Roman"/>
                <a:cs typeface="Times New Roman"/>
              </a:rPr>
              <a:t>grained</a:t>
            </a:r>
            <a:r>
              <a:rPr sz="1800" spc="140" dirty="0">
                <a:latin typeface="Times New Roman"/>
                <a:cs typeface="Times New Roman"/>
              </a:rPr>
              <a:t> </a:t>
            </a:r>
            <a:r>
              <a:rPr sz="1800" dirty="0">
                <a:latin typeface="Times New Roman"/>
                <a:cs typeface="Times New Roman"/>
              </a:rPr>
              <a:t>soil,</a:t>
            </a:r>
            <a:r>
              <a:rPr sz="1800" spc="110" dirty="0">
                <a:latin typeface="Times New Roman"/>
                <a:cs typeface="Times New Roman"/>
              </a:rPr>
              <a:t> </a:t>
            </a:r>
            <a:r>
              <a:rPr sz="1800" dirty="0">
                <a:latin typeface="Times New Roman"/>
                <a:cs typeface="Times New Roman"/>
              </a:rPr>
              <a:t>having</a:t>
            </a:r>
            <a:r>
              <a:rPr sz="1800" spc="120" dirty="0">
                <a:latin typeface="Times New Roman"/>
                <a:cs typeface="Times New Roman"/>
              </a:rPr>
              <a:t> </a:t>
            </a:r>
            <a:r>
              <a:rPr sz="1800" dirty="0">
                <a:latin typeface="Times New Roman"/>
                <a:cs typeface="Times New Roman"/>
              </a:rPr>
              <a:t>particle</a:t>
            </a:r>
            <a:r>
              <a:rPr sz="1800" spc="125" dirty="0">
                <a:latin typeface="Times New Roman"/>
                <a:cs typeface="Times New Roman"/>
              </a:rPr>
              <a:t> </a:t>
            </a:r>
            <a:r>
              <a:rPr sz="1800" dirty="0">
                <a:latin typeface="Times New Roman"/>
                <a:cs typeface="Times New Roman"/>
              </a:rPr>
              <a:t>size</a:t>
            </a:r>
            <a:r>
              <a:rPr sz="1800" spc="120" dirty="0">
                <a:latin typeface="Times New Roman"/>
                <a:cs typeface="Times New Roman"/>
              </a:rPr>
              <a:t> </a:t>
            </a:r>
            <a:r>
              <a:rPr sz="1800" dirty="0">
                <a:latin typeface="Times New Roman"/>
                <a:cs typeface="Times New Roman"/>
              </a:rPr>
              <a:t>between</a:t>
            </a:r>
            <a:r>
              <a:rPr sz="1800" spc="140" dirty="0">
                <a:latin typeface="Times New Roman"/>
                <a:cs typeface="Times New Roman"/>
              </a:rPr>
              <a:t> </a:t>
            </a:r>
            <a:r>
              <a:rPr sz="1800" dirty="0">
                <a:latin typeface="Times New Roman"/>
                <a:cs typeface="Times New Roman"/>
              </a:rPr>
              <a:t>0.075</a:t>
            </a:r>
            <a:r>
              <a:rPr sz="1800" spc="135" dirty="0">
                <a:latin typeface="Times New Roman"/>
                <a:cs typeface="Times New Roman"/>
              </a:rPr>
              <a:t> </a:t>
            </a:r>
            <a:r>
              <a:rPr sz="1800" dirty="0">
                <a:latin typeface="Times New Roman"/>
                <a:cs typeface="Times New Roman"/>
              </a:rPr>
              <a:t>mm</a:t>
            </a:r>
            <a:r>
              <a:rPr sz="1800" spc="95" dirty="0">
                <a:latin typeface="Times New Roman"/>
                <a:cs typeface="Times New Roman"/>
              </a:rPr>
              <a:t> </a:t>
            </a:r>
            <a:r>
              <a:rPr sz="1800" dirty="0">
                <a:latin typeface="Times New Roman"/>
                <a:cs typeface="Times New Roman"/>
              </a:rPr>
              <a:t>to</a:t>
            </a:r>
            <a:r>
              <a:rPr sz="1800" spc="135" dirty="0">
                <a:latin typeface="Times New Roman"/>
                <a:cs typeface="Times New Roman"/>
              </a:rPr>
              <a:t> </a:t>
            </a:r>
            <a:r>
              <a:rPr sz="1800" dirty="0">
                <a:latin typeface="Times New Roman"/>
                <a:cs typeface="Times New Roman"/>
              </a:rPr>
              <a:t>4.75</a:t>
            </a:r>
            <a:r>
              <a:rPr sz="1800" spc="140" dirty="0">
                <a:latin typeface="Times New Roman"/>
                <a:cs typeface="Times New Roman"/>
              </a:rPr>
              <a:t> </a:t>
            </a:r>
            <a:r>
              <a:rPr sz="1800" dirty="0">
                <a:latin typeface="Times New Roman"/>
                <a:cs typeface="Times New Roman"/>
              </a:rPr>
              <a:t>mm.</a:t>
            </a:r>
            <a:r>
              <a:rPr sz="1800" spc="155" dirty="0">
                <a:latin typeface="Times New Roman"/>
                <a:cs typeface="Times New Roman"/>
              </a:rPr>
              <a:t> </a:t>
            </a:r>
            <a:r>
              <a:rPr sz="1800" dirty="0">
                <a:latin typeface="Times New Roman"/>
                <a:cs typeface="Times New Roman"/>
              </a:rPr>
              <a:t>The</a:t>
            </a:r>
            <a:r>
              <a:rPr sz="1800" spc="114" dirty="0">
                <a:latin typeface="Times New Roman"/>
                <a:cs typeface="Times New Roman"/>
              </a:rPr>
              <a:t> </a:t>
            </a:r>
            <a:r>
              <a:rPr sz="1800" spc="-10" dirty="0">
                <a:latin typeface="Times New Roman"/>
                <a:cs typeface="Times New Roman"/>
              </a:rPr>
              <a:t>particles</a:t>
            </a:r>
            <a:endParaRPr sz="1800">
              <a:latin typeface="Times New Roman"/>
              <a:cs typeface="Times New Roman"/>
            </a:endParaRPr>
          </a:p>
          <a:p>
            <a:pPr marL="12700">
              <a:lnSpc>
                <a:spcPct val="100000"/>
              </a:lnSpc>
            </a:pPr>
            <a:r>
              <a:rPr sz="1800" dirty="0">
                <a:latin typeface="Times New Roman"/>
                <a:cs typeface="Times New Roman"/>
              </a:rPr>
              <a:t>are</a:t>
            </a:r>
            <a:r>
              <a:rPr sz="1800" spc="-25" dirty="0">
                <a:latin typeface="Times New Roman"/>
                <a:cs typeface="Times New Roman"/>
              </a:rPr>
              <a:t> </a:t>
            </a:r>
            <a:r>
              <a:rPr sz="1800" dirty="0">
                <a:latin typeface="Times New Roman"/>
                <a:cs typeface="Times New Roman"/>
              </a:rPr>
              <a:t>visible</a:t>
            </a:r>
            <a:r>
              <a:rPr sz="1800" spc="-15" dirty="0">
                <a:latin typeface="Times New Roman"/>
                <a:cs typeface="Times New Roman"/>
              </a:rPr>
              <a:t> </a:t>
            </a:r>
            <a:r>
              <a:rPr sz="1800" dirty="0">
                <a:latin typeface="Times New Roman"/>
                <a:cs typeface="Times New Roman"/>
              </a:rPr>
              <a:t>to</a:t>
            </a:r>
            <a:r>
              <a:rPr sz="1800" spc="-30" dirty="0">
                <a:latin typeface="Times New Roman"/>
                <a:cs typeface="Times New Roman"/>
              </a:rPr>
              <a:t> </a:t>
            </a:r>
            <a:r>
              <a:rPr sz="1800" dirty="0">
                <a:latin typeface="Times New Roman"/>
                <a:cs typeface="Times New Roman"/>
              </a:rPr>
              <a:t>naked eyes.</a:t>
            </a:r>
            <a:r>
              <a:rPr sz="1800" spc="15" dirty="0">
                <a:latin typeface="Times New Roman"/>
                <a:cs typeface="Times New Roman"/>
              </a:rPr>
              <a:t> </a:t>
            </a:r>
            <a:r>
              <a:rPr sz="1800" dirty="0">
                <a:latin typeface="Times New Roman"/>
                <a:cs typeface="Times New Roman"/>
              </a:rPr>
              <a:t>The</a:t>
            </a:r>
            <a:r>
              <a:rPr sz="1800" spc="-20" dirty="0">
                <a:latin typeface="Times New Roman"/>
                <a:cs typeface="Times New Roman"/>
              </a:rPr>
              <a:t> </a:t>
            </a:r>
            <a:r>
              <a:rPr sz="1800" dirty="0">
                <a:latin typeface="Times New Roman"/>
                <a:cs typeface="Times New Roman"/>
              </a:rPr>
              <a:t>sand</a:t>
            </a:r>
            <a:r>
              <a:rPr sz="1800" spc="-30" dirty="0">
                <a:latin typeface="Times New Roman"/>
                <a:cs typeface="Times New Roman"/>
              </a:rPr>
              <a:t> </a:t>
            </a:r>
            <a:r>
              <a:rPr sz="1800" dirty="0">
                <a:latin typeface="Times New Roman"/>
                <a:cs typeface="Times New Roman"/>
              </a:rPr>
              <a:t>is</a:t>
            </a:r>
            <a:r>
              <a:rPr sz="1800" spc="-20" dirty="0">
                <a:latin typeface="Times New Roman"/>
                <a:cs typeface="Times New Roman"/>
              </a:rPr>
              <a:t> </a:t>
            </a:r>
            <a:r>
              <a:rPr sz="1800" dirty="0">
                <a:latin typeface="Times New Roman"/>
                <a:cs typeface="Times New Roman"/>
              </a:rPr>
              <a:t>cohesionless</a:t>
            </a:r>
            <a:r>
              <a:rPr sz="1800" spc="-50" dirty="0">
                <a:latin typeface="Times New Roman"/>
                <a:cs typeface="Times New Roman"/>
              </a:rPr>
              <a:t> </a:t>
            </a:r>
            <a:r>
              <a:rPr sz="1800" dirty="0">
                <a:latin typeface="Times New Roman"/>
                <a:cs typeface="Times New Roman"/>
              </a:rPr>
              <a:t>and</a:t>
            </a:r>
            <a:r>
              <a:rPr sz="1800" spc="-25" dirty="0">
                <a:latin typeface="Times New Roman"/>
                <a:cs typeface="Times New Roman"/>
              </a:rPr>
              <a:t> </a:t>
            </a:r>
            <a:r>
              <a:rPr sz="1800" spc="-10" dirty="0">
                <a:latin typeface="Times New Roman"/>
                <a:cs typeface="Times New Roman"/>
              </a:rPr>
              <a:t>pervious.</a:t>
            </a:r>
            <a:endParaRPr sz="1800">
              <a:latin typeface="Times New Roman"/>
              <a:cs typeface="Times New Roman"/>
            </a:endParaRPr>
          </a:p>
          <a:p>
            <a:pPr>
              <a:lnSpc>
                <a:spcPct val="100000"/>
              </a:lnSpc>
              <a:spcBef>
                <a:spcPts val="90"/>
              </a:spcBef>
            </a:pPr>
            <a:endParaRPr sz="1800">
              <a:latin typeface="Times New Roman"/>
              <a:cs typeface="Times New Roman"/>
            </a:endParaRPr>
          </a:p>
          <a:p>
            <a:pPr marL="316230" indent="-303530">
              <a:lnSpc>
                <a:spcPct val="100000"/>
              </a:lnSpc>
              <a:spcBef>
                <a:spcPts val="5"/>
              </a:spcBef>
              <a:buAutoNum type="arabicParenR" startAt="5"/>
              <a:tabLst>
                <a:tab pos="316230" algn="l"/>
              </a:tabLst>
            </a:pPr>
            <a:r>
              <a:rPr sz="1800" b="1" spc="-20" dirty="0">
                <a:latin typeface="Times New Roman"/>
                <a:cs typeface="Times New Roman"/>
              </a:rPr>
              <a:t>Silt</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pPr>
            <a:r>
              <a:rPr sz="1800" dirty="0">
                <a:latin typeface="Times New Roman"/>
                <a:cs typeface="Times New Roman"/>
              </a:rPr>
              <a:t>It</a:t>
            </a:r>
            <a:r>
              <a:rPr sz="1800" spc="10" dirty="0">
                <a:latin typeface="Times New Roman"/>
                <a:cs typeface="Times New Roman"/>
              </a:rPr>
              <a:t> </a:t>
            </a:r>
            <a:r>
              <a:rPr sz="1800" dirty="0">
                <a:latin typeface="Times New Roman"/>
                <a:cs typeface="Times New Roman"/>
              </a:rPr>
              <a:t>is</a:t>
            </a:r>
            <a:r>
              <a:rPr sz="1800" spc="5" dirty="0">
                <a:latin typeface="Times New Roman"/>
                <a:cs typeface="Times New Roman"/>
              </a:rPr>
              <a:t> </a:t>
            </a:r>
            <a:r>
              <a:rPr sz="1800" dirty="0">
                <a:latin typeface="Times New Roman"/>
                <a:cs typeface="Times New Roman"/>
              </a:rPr>
              <a:t>a</a:t>
            </a:r>
            <a:r>
              <a:rPr sz="1800" spc="5" dirty="0">
                <a:latin typeface="Times New Roman"/>
                <a:cs typeface="Times New Roman"/>
              </a:rPr>
              <a:t> </a:t>
            </a:r>
            <a:r>
              <a:rPr sz="1800" dirty="0">
                <a:latin typeface="Times New Roman"/>
                <a:cs typeface="Times New Roman"/>
              </a:rPr>
              <a:t>fine</a:t>
            </a:r>
            <a:r>
              <a:rPr sz="1800" spc="5" dirty="0">
                <a:latin typeface="Times New Roman"/>
                <a:cs typeface="Times New Roman"/>
              </a:rPr>
              <a:t> </a:t>
            </a:r>
            <a:r>
              <a:rPr sz="1800" dirty="0">
                <a:latin typeface="Times New Roman"/>
                <a:cs typeface="Times New Roman"/>
              </a:rPr>
              <a:t>grained</a:t>
            </a:r>
            <a:r>
              <a:rPr sz="1800" spc="30" dirty="0">
                <a:latin typeface="Times New Roman"/>
                <a:cs typeface="Times New Roman"/>
              </a:rPr>
              <a:t> </a:t>
            </a:r>
            <a:r>
              <a:rPr sz="1800" dirty="0">
                <a:latin typeface="Times New Roman"/>
                <a:cs typeface="Times New Roman"/>
              </a:rPr>
              <a:t>soil,</a:t>
            </a:r>
            <a:r>
              <a:rPr sz="1800" spc="15" dirty="0">
                <a:latin typeface="Times New Roman"/>
                <a:cs typeface="Times New Roman"/>
              </a:rPr>
              <a:t> </a:t>
            </a:r>
            <a:r>
              <a:rPr sz="1800" dirty="0">
                <a:latin typeface="Times New Roman"/>
                <a:cs typeface="Times New Roman"/>
              </a:rPr>
              <a:t>with</a:t>
            </a:r>
            <a:r>
              <a:rPr sz="1800" spc="25" dirty="0">
                <a:latin typeface="Times New Roman"/>
                <a:cs typeface="Times New Roman"/>
              </a:rPr>
              <a:t> </a:t>
            </a:r>
            <a:r>
              <a:rPr sz="1800" dirty="0">
                <a:latin typeface="Times New Roman"/>
                <a:cs typeface="Times New Roman"/>
              </a:rPr>
              <a:t>particle size in</a:t>
            </a:r>
            <a:r>
              <a:rPr sz="1800" spc="25" dirty="0">
                <a:latin typeface="Times New Roman"/>
                <a:cs typeface="Times New Roman"/>
              </a:rPr>
              <a:t> </a:t>
            </a:r>
            <a:r>
              <a:rPr sz="1800" dirty="0">
                <a:latin typeface="Times New Roman"/>
                <a:cs typeface="Times New Roman"/>
              </a:rPr>
              <a:t>between</a:t>
            </a:r>
            <a:r>
              <a:rPr sz="1800" spc="30" dirty="0">
                <a:latin typeface="Times New Roman"/>
                <a:cs typeface="Times New Roman"/>
              </a:rPr>
              <a:t> </a:t>
            </a:r>
            <a:r>
              <a:rPr sz="1800" dirty="0">
                <a:latin typeface="Times New Roman"/>
                <a:cs typeface="Times New Roman"/>
              </a:rPr>
              <a:t>0.002</a:t>
            </a:r>
            <a:r>
              <a:rPr sz="1800" spc="30" dirty="0">
                <a:latin typeface="Times New Roman"/>
                <a:cs typeface="Times New Roman"/>
              </a:rPr>
              <a:t> </a:t>
            </a:r>
            <a:r>
              <a:rPr sz="1800" dirty="0">
                <a:latin typeface="Times New Roman"/>
                <a:cs typeface="Times New Roman"/>
              </a:rPr>
              <a:t>mm</a:t>
            </a:r>
            <a:r>
              <a:rPr sz="1800" spc="-20" dirty="0">
                <a:latin typeface="Times New Roman"/>
                <a:cs typeface="Times New Roman"/>
              </a:rPr>
              <a:t> </a:t>
            </a:r>
            <a:r>
              <a:rPr sz="1800" dirty="0">
                <a:latin typeface="Times New Roman"/>
                <a:cs typeface="Times New Roman"/>
              </a:rPr>
              <a:t>and</a:t>
            </a:r>
            <a:r>
              <a:rPr sz="1800" spc="30" dirty="0">
                <a:latin typeface="Times New Roman"/>
                <a:cs typeface="Times New Roman"/>
              </a:rPr>
              <a:t> </a:t>
            </a:r>
            <a:r>
              <a:rPr sz="1800" dirty="0">
                <a:latin typeface="Times New Roman"/>
                <a:cs typeface="Times New Roman"/>
              </a:rPr>
              <a:t>0.075</a:t>
            </a:r>
            <a:r>
              <a:rPr sz="1800" spc="20" dirty="0">
                <a:latin typeface="Times New Roman"/>
                <a:cs typeface="Times New Roman"/>
              </a:rPr>
              <a:t> </a:t>
            </a:r>
            <a:r>
              <a:rPr sz="1800" dirty="0">
                <a:latin typeface="Times New Roman"/>
                <a:cs typeface="Times New Roman"/>
              </a:rPr>
              <a:t>mm.</a:t>
            </a:r>
            <a:r>
              <a:rPr sz="1800" spc="20" dirty="0">
                <a:latin typeface="Times New Roman"/>
                <a:cs typeface="Times New Roman"/>
              </a:rPr>
              <a:t> </a:t>
            </a:r>
            <a:r>
              <a:rPr sz="1800" dirty="0">
                <a:latin typeface="Times New Roman"/>
                <a:cs typeface="Times New Roman"/>
              </a:rPr>
              <a:t>The </a:t>
            </a:r>
            <a:r>
              <a:rPr sz="1800" spc="-10" dirty="0">
                <a:latin typeface="Times New Roman"/>
                <a:cs typeface="Times New Roman"/>
              </a:rPr>
              <a:t>particles</a:t>
            </a:r>
            <a:endParaRPr sz="1800">
              <a:latin typeface="Times New Roman"/>
              <a:cs typeface="Times New Roman"/>
            </a:endParaRPr>
          </a:p>
          <a:p>
            <a:pPr marL="12700">
              <a:lnSpc>
                <a:spcPct val="100000"/>
              </a:lnSpc>
              <a:spcBef>
                <a:spcPts val="5"/>
              </a:spcBef>
            </a:pPr>
            <a:r>
              <a:rPr sz="1800" dirty="0">
                <a:latin typeface="Times New Roman"/>
                <a:cs typeface="Times New Roman"/>
              </a:rPr>
              <a:t>are</a:t>
            </a:r>
            <a:r>
              <a:rPr sz="1800" spc="-20" dirty="0">
                <a:latin typeface="Times New Roman"/>
                <a:cs typeface="Times New Roman"/>
              </a:rPr>
              <a:t> </a:t>
            </a:r>
            <a:r>
              <a:rPr sz="1800" dirty="0">
                <a:latin typeface="Times New Roman"/>
                <a:cs typeface="Times New Roman"/>
              </a:rPr>
              <a:t>not</a:t>
            </a:r>
            <a:r>
              <a:rPr sz="1800" spc="-25" dirty="0">
                <a:latin typeface="Times New Roman"/>
                <a:cs typeface="Times New Roman"/>
              </a:rPr>
              <a:t> </a:t>
            </a:r>
            <a:r>
              <a:rPr sz="1800" dirty="0">
                <a:latin typeface="Times New Roman"/>
                <a:cs typeface="Times New Roman"/>
              </a:rPr>
              <a:t>visible</a:t>
            </a:r>
            <a:r>
              <a:rPr sz="1800" spc="-10" dirty="0">
                <a:latin typeface="Times New Roman"/>
                <a:cs typeface="Times New Roman"/>
              </a:rPr>
              <a:t> </a:t>
            </a:r>
            <a:r>
              <a:rPr sz="1800" dirty="0">
                <a:latin typeface="Times New Roman"/>
                <a:cs typeface="Times New Roman"/>
              </a:rPr>
              <a:t>to</a:t>
            </a:r>
            <a:r>
              <a:rPr sz="1800" spc="-20" dirty="0">
                <a:latin typeface="Times New Roman"/>
                <a:cs typeface="Times New Roman"/>
              </a:rPr>
              <a:t> </a:t>
            </a:r>
            <a:r>
              <a:rPr sz="1800" dirty="0">
                <a:latin typeface="Times New Roman"/>
                <a:cs typeface="Times New Roman"/>
              </a:rPr>
              <a:t>naked</a:t>
            </a:r>
            <a:r>
              <a:rPr sz="1800" spc="5" dirty="0">
                <a:latin typeface="Times New Roman"/>
                <a:cs typeface="Times New Roman"/>
              </a:rPr>
              <a:t> </a:t>
            </a:r>
            <a:r>
              <a:rPr sz="1800" spc="-20" dirty="0">
                <a:latin typeface="Times New Roman"/>
                <a:cs typeface="Times New Roman"/>
              </a:rPr>
              <a:t>eyes.</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pPr>
            <a:r>
              <a:rPr sz="1800" dirty="0">
                <a:latin typeface="Times New Roman"/>
                <a:cs typeface="Times New Roman"/>
              </a:rPr>
              <a:t>Inorganic</a:t>
            </a:r>
            <a:r>
              <a:rPr sz="1800" spc="-10" dirty="0">
                <a:latin typeface="Times New Roman"/>
                <a:cs typeface="Times New Roman"/>
              </a:rPr>
              <a:t> </a:t>
            </a:r>
            <a:r>
              <a:rPr sz="1800" dirty="0">
                <a:latin typeface="Times New Roman"/>
                <a:cs typeface="Times New Roman"/>
              </a:rPr>
              <a:t>silt</a:t>
            </a:r>
            <a:r>
              <a:rPr sz="1800" spc="15" dirty="0">
                <a:latin typeface="Times New Roman"/>
                <a:cs typeface="Times New Roman"/>
              </a:rPr>
              <a:t> </a:t>
            </a:r>
            <a:r>
              <a:rPr sz="1800" dirty="0">
                <a:latin typeface="Times New Roman"/>
                <a:cs typeface="Times New Roman"/>
              </a:rPr>
              <a:t>consists of</a:t>
            </a:r>
            <a:r>
              <a:rPr sz="1800" spc="-15" dirty="0">
                <a:latin typeface="Times New Roman"/>
                <a:cs typeface="Times New Roman"/>
              </a:rPr>
              <a:t> </a:t>
            </a:r>
            <a:r>
              <a:rPr sz="1800" dirty="0">
                <a:latin typeface="Times New Roman"/>
                <a:cs typeface="Times New Roman"/>
              </a:rPr>
              <a:t>bulky,</a:t>
            </a:r>
            <a:r>
              <a:rPr sz="1800" spc="15" dirty="0">
                <a:latin typeface="Times New Roman"/>
                <a:cs typeface="Times New Roman"/>
              </a:rPr>
              <a:t> </a:t>
            </a:r>
            <a:r>
              <a:rPr sz="1800" dirty="0">
                <a:latin typeface="Times New Roman"/>
                <a:cs typeface="Times New Roman"/>
              </a:rPr>
              <a:t>equidimensional</a:t>
            </a:r>
            <a:r>
              <a:rPr sz="1800" spc="25" dirty="0">
                <a:latin typeface="Times New Roman"/>
                <a:cs typeface="Times New Roman"/>
              </a:rPr>
              <a:t> </a:t>
            </a:r>
            <a:r>
              <a:rPr sz="1800" dirty="0">
                <a:latin typeface="Times New Roman"/>
                <a:cs typeface="Times New Roman"/>
              </a:rPr>
              <a:t>grains of</a:t>
            </a:r>
            <a:r>
              <a:rPr sz="1800" spc="-15" dirty="0">
                <a:latin typeface="Times New Roman"/>
                <a:cs typeface="Times New Roman"/>
              </a:rPr>
              <a:t> </a:t>
            </a:r>
            <a:r>
              <a:rPr sz="1800" dirty="0">
                <a:latin typeface="Times New Roman"/>
                <a:cs typeface="Times New Roman"/>
              </a:rPr>
              <a:t>quartz.</a:t>
            </a:r>
            <a:r>
              <a:rPr sz="1800" spc="15" dirty="0">
                <a:latin typeface="Times New Roman"/>
                <a:cs typeface="Times New Roman"/>
              </a:rPr>
              <a:t> </a:t>
            </a:r>
            <a:r>
              <a:rPr sz="1800" dirty="0">
                <a:latin typeface="Times New Roman"/>
                <a:cs typeface="Times New Roman"/>
              </a:rPr>
              <a:t>It</a:t>
            </a:r>
            <a:r>
              <a:rPr sz="1800" spc="30" dirty="0">
                <a:latin typeface="Times New Roman"/>
                <a:cs typeface="Times New Roman"/>
              </a:rPr>
              <a:t> </a:t>
            </a:r>
            <a:r>
              <a:rPr sz="1800" dirty="0">
                <a:latin typeface="Times New Roman"/>
                <a:cs typeface="Times New Roman"/>
              </a:rPr>
              <a:t>has</a:t>
            </a:r>
            <a:r>
              <a:rPr sz="1800" spc="5" dirty="0">
                <a:latin typeface="Times New Roman"/>
                <a:cs typeface="Times New Roman"/>
              </a:rPr>
              <a:t> </a:t>
            </a:r>
            <a:r>
              <a:rPr sz="1800" dirty="0">
                <a:latin typeface="Times New Roman"/>
                <a:cs typeface="Times New Roman"/>
              </a:rPr>
              <a:t>little or</a:t>
            </a:r>
            <a:r>
              <a:rPr sz="1800" spc="-15" dirty="0">
                <a:latin typeface="Times New Roman"/>
                <a:cs typeface="Times New Roman"/>
              </a:rPr>
              <a:t> </a:t>
            </a:r>
            <a:r>
              <a:rPr sz="1800" dirty="0">
                <a:latin typeface="Times New Roman"/>
                <a:cs typeface="Times New Roman"/>
              </a:rPr>
              <a:t>no</a:t>
            </a:r>
            <a:r>
              <a:rPr sz="1800" spc="15" dirty="0">
                <a:latin typeface="Times New Roman"/>
                <a:cs typeface="Times New Roman"/>
              </a:rPr>
              <a:t> </a:t>
            </a:r>
            <a:r>
              <a:rPr sz="1800" spc="-10" dirty="0">
                <a:latin typeface="Times New Roman"/>
                <a:cs typeface="Times New Roman"/>
              </a:rPr>
              <a:t>plasticity</a:t>
            </a:r>
            <a:endParaRPr sz="1800">
              <a:latin typeface="Times New Roman"/>
              <a:cs typeface="Times New Roman"/>
            </a:endParaRPr>
          </a:p>
          <a:p>
            <a:pPr marL="12700">
              <a:lnSpc>
                <a:spcPct val="100000"/>
              </a:lnSpc>
            </a:pPr>
            <a:r>
              <a:rPr sz="1800" dirty="0">
                <a:latin typeface="Times New Roman"/>
                <a:cs typeface="Times New Roman"/>
              </a:rPr>
              <a:t>and</a:t>
            </a:r>
            <a:r>
              <a:rPr sz="1800" spc="-15" dirty="0">
                <a:latin typeface="Times New Roman"/>
                <a:cs typeface="Times New Roman"/>
              </a:rPr>
              <a:t> </a:t>
            </a:r>
            <a:r>
              <a:rPr sz="1800" dirty="0">
                <a:latin typeface="Times New Roman"/>
                <a:cs typeface="Times New Roman"/>
              </a:rPr>
              <a:t>is</a:t>
            </a:r>
            <a:r>
              <a:rPr sz="1800" spc="-5" dirty="0">
                <a:latin typeface="Times New Roman"/>
                <a:cs typeface="Times New Roman"/>
              </a:rPr>
              <a:t> </a:t>
            </a:r>
            <a:r>
              <a:rPr sz="1800" spc="-10" dirty="0">
                <a:latin typeface="Times New Roman"/>
                <a:cs typeface="Times New Roman"/>
              </a:rPr>
              <a:t>cohesionless.</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spcBef>
                <a:spcPts val="5"/>
              </a:spcBef>
            </a:pPr>
            <a:r>
              <a:rPr sz="1800" dirty="0">
                <a:latin typeface="Times New Roman"/>
                <a:cs typeface="Times New Roman"/>
              </a:rPr>
              <a:t>Organic</a:t>
            </a:r>
            <a:r>
              <a:rPr sz="1800" spc="-30" dirty="0">
                <a:latin typeface="Times New Roman"/>
                <a:cs typeface="Times New Roman"/>
              </a:rPr>
              <a:t> </a:t>
            </a:r>
            <a:r>
              <a:rPr sz="1800" dirty="0">
                <a:latin typeface="Times New Roman"/>
                <a:cs typeface="Times New Roman"/>
              </a:rPr>
              <a:t>silt</a:t>
            </a:r>
            <a:r>
              <a:rPr sz="1800" spc="-30" dirty="0">
                <a:latin typeface="Times New Roman"/>
                <a:cs typeface="Times New Roman"/>
              </a:rPr>
              <a:t> </a:t>
            </a:r>
            <a:r>
              <a:rPr sz="1800" dirty="0">
                <a:latin typeface="Times New Roman"/>
                <a:cs typeface="Times New Roman"/>
              </a:rPr>
              <a:t>contains</a:t>
            </a:r>
            <a:r>
              <a:rPr sz="1800" spc="-30" dirty="0">
                <a:latin typeface="Times New Roman"/>
                <a:cs typeface="Times New Roman"/>
              </a:rPr>
              <a:t> </a:t>
            </a:r>
            <a:r>
              <a:rPr sz="1800" dirty="0">
                <a:latin typeface="Times New Roman"/>
                <a:cs typeface="Times New Roman"/>
              </a:rPr>
              <a:t>an admixture</a:t>
            </a:r>
            <a:r>
              <a:rPr sz="1800" spc="10" dirty="0">
                <a:latin typeface="Times New Roman"/>
                <a:cs typeface="Times New Roman"/>
              </a:rPr>
              <a:t> </a:t>
            </a:r>
            <a:r>
              <a:rPr sz="1800" dirty="0">
                <a:latin typeface="Times New Roman"/>
                <a:cs typeface="Times New Roman"/>
              </a:rPr>
              <a:t>of</a:t>
            </a:r>
            <a:r>
              <a:rPr sz="1800" spc="-35" dirty="0">
                <a:latin typeface="Times New Roman"/>
                <a:cs typeface="Times New Roman"/>
              </a:rPr>
              <a:t> </a:t>
            </a:r>
            <a:r>
              <a:rPr sz="1800" dirty="0">
                <a:latin typeface="Times New Roman"/>
                <a:cs typeface="Times New Roman"/>
              </a:rPr>
              <a:t>organic</a:t>
            </a:r>
            <a:r>
              <a:rPr sz="1800" spc="-45" dirty="0">
                <a:latin typeface="Times New Roman"/>
                <a:cs typeface="Times New Roman"/>
              </a:rPr>
              <a:t> </a:t>
            </a:r>
            <a:r>
              <a:rPr sz="1800" spc="-10" dirty="0">
                <a:latin typeface="Times New Roman"/>
                <a:cs typeface="Times New Roman"/>
              </a:rPr>
              <a:t>matter.</a:t>
            </a:r>
            <a:r>
              <a:rPr sz="1800" spc="15" dirty="0">
                <a:latin typeface="Times New Roman"/>
                <a:cs typeface="Times New Roman"/>
              </a:rPr>
              <a:t> </a:t>
            </a:r>
            <a:r>
              <a:rPr sz="1800" dirty="0">
                <a:latin typeface="Times New Roman"/>
                <a:cs typeface="Times New Roman"/>
              </a:rPr>
              <a:t>It</a:t>
            </a:r>
            <a:r>
              <a:rPr sz="1800" spc="-10" dirty="0">
                <a:latin typeface="Times New Roman"/>
                <a:cs typeface="Times New Roman"/>
              </a:rPr>
              <a:t> </a:t>
            </a:r>
            <a:r>
              <a:rPr sz="1800" dirty="0">
                <a:latin typeface="Times New Roman"/>
                <a:cs typeface="Times New Roman"/>
              </a:rPr>
              <a:t>is</a:t>
            </a:r>
            <a:r>
              <a:rPr sz="1800" spc="-15" dirty="0">
                <a:latin typeface="Times New Roman"/>
                <a:cs typeface="Times New Roman"/>
              </a:rPr>
              <a:t> </a:t>
            </a:r>
            <a:r>
              <a:rPr sz="1800" dirty="0">
                <a:latin typeface="Times New Roman"/>
                <a:cs typeface="Times New Roman"/>
              </a:rPr>
              <a:t>a</a:t>
            </a:r>
            <a:r>
              <a:rPr sz="1800" spc="-20" dirty="0">
                <a:latin typeface="Times New Roman"/>
                <a:cs typeface="Times New Roman"/>
              </a:rPr>
              <a:t> </a:t>
            </a:r>
            <a:r>
              <a:rPr sz="1800" dirty="0">
                <a:latin typeface="Times New Roman"/>
                <a:cs typeface="Times New Roman"/>
              </a:rPr>
              <a:t>plastic</a:t>
            </a:r>
            <a:r>
              <a:rPr sz="1800" spc="-45" dirty="0">
                <a:latin typeface="Times New Roman"/>
                <a:cs typeface="Times New Roman"/>
              </a:rPr>
              <a:t> </a:t>
            </a:r>
            <a:r>
              <a:rPr sz="1800" dirty="0">
                <a:latin typeface="Times New Roman"/>
                <a:cs typeface="Times New Roman"/>
              </a:rPr>
              <a:t>soil</a:t>
            </a:r>
            <a:r>
              <a:rPr sz="1800" spc="-30" dirty="0">
                <a:latin typeface="Times New Roman"/>
                <a:cs typeface="Times New Roman"/>
              </a:rPr>
              <a:t> </a:t>
            </a:r>
            <a:r>
              <a:rPr sz="1800" dirty="0">
                <a:latin typeface="Times New Roman"/>
                <a:cs typeface="Times New Roman"/>
              </a:rPr>
              <a:t>and is</a:t>
            </a:r>
            <a:r>
              <a:rPr sz="1800" spc="-40" dirty="0">
                <a:latin typeface="Times New Roman"/>
                <a:cs typeface="Times New Roman"/>
              </a:rPr>
              <a:t> </a:t>
            </a:r>
            <a:r>
              <a:rPr sz="1800" spc="-10" dirty="0">
                <a:latin typeface="Times New Roman"/>
                <a:cs typeface="Times New Roman"/>
              </a:rPr>
              <a:t>cohesive.</a:t>
            </a:r>
            <a:endParaRPr sz="1800">
              <a:latin typeface="Times New Roman"/>
              <a:cs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60044" y="462533"/>
            <a:ext cx="8307705" cy="2495550"/>
          </a:xfrm>
          <a:prstGeom prst="rect">
            <a:avLst/>
          </a:prstGeom>
        </p:spPr>
        <p:txBody>
          <a:bodyPr vert="horz" wrap="square" lIns="0" tIns="12700" rIns="0" bIns="0" rtlCol="0">
            <a:spAutoFit/>
          </a:bodyPr>
          <a:lstStyle/>
          <a:p>
            <a:pPr marL="12700">
              <a:lnSpc>
                <a:spcPct val="100000"/>
              </a:lnSpc>
              <a:spcBef>
                <a:spcPts val="100"/>
              </a:spcBef>
            </a:pPr>
            <a:r>
              <a:rPr sz="1800" b="1" dirty="0">
                <a:latin typeface="Times New Roman"/>
                <a:cs typeface="Times New Roman"/>
              </a:rPr>
              <a:t>6).</a:t>
            </a:r>
            <a:r>
              <a:rPr sz="1800" b="1" spc="-15" dirty="0">
                <a:latin typeface="Times New Roman"/>
                <a:cs typeface="Times New Roman"/>
              </a:rPr>
              <a:t> </a:t>
            </a:r>
            <a:r>
              <a:rPr sz="1800" b="1" spc="-20" dirty="0">
                <a:latin typeface="Times New Roman"/>
                <a:cs typeface="Times New Roman"/>
              </a:rPr>
              <a:t>Clay</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pPr>
            <a:r>
              <a:rPr sz="1800" dirty="0">
                <a:latin typeface="Times New Roman"/>
                <a:cs typeface="Times New Roman"/>
              </a:rPr>
              <a:t>Clay</a:t>
            </a:r>
            <a:r>
              <a:rPr sz="1800" spc="-30" dirty="0">
                <a:latin typeface="Times New Roman"/>
                <a:cs typeface="Times New Roman"/>
              </a:rPr>
              <a:t> </a:t>
            </a:r>
            <a:r>
              <a:rPr sz="1800" dirty="0">
                <a:latin typeface="Times New Roman"/>
                <a:cs typeface="Times New Roman"/>
              </a:rPr>
              <a:t>is</a:t>
            </a:r>
            <a:r>
              <a:rPr sz="1800" spc="-15" dirty="0">
                <a:latin typeface="Times New Roman"/>
                <a:cs typeface="Times New Roman"/>
              </a:rPr>
              <a:t> </a:t>
            </a:r>
            <a:r>
              <a:rPr sz="1800" dirty="0">
                <a:latin typeface="Times New Roman"/>
                <a:cs typeface="Times New Roman"/>
              </a:rPr>
              <a:t>a</a:t>
            </a:r>
            <a:r>
              <a:rPr sz="1800" spc="-15" dirty="0">
                <a:latin typeface="Times New Roman"/>
                <a:cs typeface="Times New Roman"/>
              </a:rPr>
              <a:t> </a:t>
            </a:r>
            <a:r>
              <a:rPr sz="1800" dirty="0">
                <a:latin typeface="Times New Roman"/>
                <a:cs typeface="Times New Roman"/>
              </a:rPr>
              <a:t>fine</a:t>
            </a:r>
            <a:r>
              <a:rPr sz="1800" spc="5" dirty="0">
                <a:latin typeface="Times New Roman"/>
                <a:cs typeface="Times New Roman"/>
              </a:rPr>
              <a:t> </a:t>
            </a:r>
            <a:r>
              <a:rPr sz="1800" dirty="0">
                <a:latin typeface="Times New Roman"/>
                <a:cs typeface="Times New Roman"/>
              </a:rPr>
              <a:t>grained</a:t>
            </a:r>
            <a:r>
              <a:rPr sz="1800" spc="-20" dirty="0">
                <a:latin typeface="Times New Roman"/>
                <a:cs typeface="Times New Roman"/>
              </a:rPr>
              <a:t> </a:t>
            </a:r>
            <a:r>
              <a:rPr sz="1800" dirty="0">
                <a:latin typeface="Times New Roman"/>
                <a:cs typeface="Times New Roman"/>
              </a:rPr>
              <a:t>soil.</a:t>
            </a:r>
            <a:r>
              <a:rPr sz="1800" spc="-35" dirty="0">
                <a:latin typeface="Times New Roman"/>
                <a:cs typeface="Times New Roman"/>
              </a:rPr>
              <a:t> </a:t>
            </a:r>
            <a:r>
              <a:rPr sz="1800" dirty="0">
                <a:latin typeface="Times New Roman"/>
                <a:cs typeface="Times New Roman"/>
              </a:rPr>
              <a:t>It</a:t>
            </a:r>
            <a:r>
              <a:rPr sz="1800" spc="-5" dirty="0">
                <a:latin typeface="Times New Roman"/>
                <a:cs typeface="Times New Roman"/>
              </a:rPr>
              <a:t> </a:t>
            </a:r>
            <a:r>
              <a:rPr sz="1800" dirty="0">
                <a:latin typeface="Times New Roman"/>
                <a:cs typeface="Times New Roman"/>
              </a:rPr>
              <a:t>is</a:t>
            </a:r>
            <a:r>
              <a:rPr sz="1800" spc="-15" dirty="0">
                <a:latin typeface="Times New Roman"/>
                <a:cs typeface="Times New Roman"/>
              </a:rPr>
              <a:t> </a:t>
            </a:r>
            <a:r>
              <a:rPr sz="1800" dirty="0">
                <a:latin typeface="Times New Roman"/>
                <a:cs typeface="Times New Roman"/>
              </a:rPr>
              <a:t>cohesive</a:t>
            </a:r>
            <a:r>
              <a:rPr sz="1800" spc="-15" dirty="0">
                <a:latin typeface="Times New Roman"/>
                <a:cs typeface="Times New Roman"/>
              </a:rPr>
              <a:t> </a:t>
            </a:r>
            <a:r>
              <a:rPr sz="1800" dirty="0">
                <a:latin typeface="Times New Roman"/>
                <a:cs typeface="Times New Roman"/>
              </a:rPr>
              <a:t>soil.</a:t>
            </a:r>
            <a:r>
              <a:rPr sz="1800" spc="-75" dirty="0">
                <a:latin typeface="Times New Roman"/>
                <a:cs typeface="Times New Roman"/>
              </a:rPr>
              <a:t> </a:t>
            </a:r>
            <a:r>
              <a:rPr sz="1800" dirty="0">
                <a:latin typeface="Times New Roman"/>
                <a:cs typeface="Times New Roman"/>
              </a:rPr>
              <a:t>The</a:t>
            </a:r>
            <a:r>
              <a:rPr sz="1800" spc="10" dirty="0">
                <a:latin typeface="Times New Roman"/>
                <a:cs typeface="Times New Roman"/>
              </a:rPr>
              <a:t> </a:t>
            </a:r>
            <a:r>
              <a:rPr sz="1800" dirty="0">
                <a:latin typeface="Times New Roman"/>
                <a:cs typeface="Times New Roman"/>
              </a:rPr>
              <a:t>particle</a:t>
            </a:r>
            <a:r>
              <a:rPr sz="1800" spc="-30" dirty="0">
                <a:latin typeface="Times New Roman"/>
                <a:cs typeface="Times New Roman"/>
              </a:rPr>
              <a:t> </a:t>
            </a:r>
            <a:r>
              <a:rPr sz="1800" dirty="0">
                <a:latin typeface="Times New Roman"/>
                <a:cs typeface="Times New Roman"/>
              </a:rPr>
              <a:t>size is</a:t>
            </a:r>
            <a:r>
              <a:rPr sz="1800" spc="-15" dirty="0">
                <a:latin typeface="Times New Roman"/>
                <a:cs typeface="Times New Roman"/>
              </a:rPr>
              <a:t> </a:t>
            </a:r>
            <a:r>
              <a:rPr sz="1800" dirty="0">
                <a:latin typeface="Times New Roman"/>
                <a:cs typeface="Times New Roman"/>
              </a:rPr>
              <a:t>less</a:t>
            </a:r>
            <a:r>
              <a:rPr sz="1800" spc="-15" dirty="0">
                <a:latin typeface="Times New Roman"/>
                <a:cs typeface="Times New Roman"/>
              </a:rPr>
              <a:t> </a:t>
            </a:r>
            <a:r>
              <a:rPr sz="1800" dirty="0">
                <a:latin typeface="Times New Roman"/>
                <a:cs typeface="Times New Roman"/>
              </a:rPr>
              <a:t>than</a:t>
            </a:r>
            <a:r>
              <a:rPr sz="1800" spc="-20" dirty="0">
                <a:latin typeface="Times New Roman"/>
                <a:cs typeface="Times New Roman"/>
              </a:rPr>
              <a:t> </a:t>
            </a:r>
            <a:r>
              <a:rPr sz="1800" dirty="0">
                <a:latin typeface="Times New Roman"/>
                <a:cs typeface="Times New Roman"/>
              </a:rPr>
              <a:t>0,002</a:t>
            </a:r>
            <a:r>
              <a:rPr sz="1800" spc="-75" dirty="0">
                <a:latin typeface="Times New Roman"/>
                <a:cs typeface="Times New Roman"/>
              </a:rPr>
              <a:t> </a:t>
            </a:r>
            <a:r>
              <a:rPr sz="1800" spc="-25" dirty="0">
                <a:latin typeface="Times New Roman"/>
                <a:cs typeface="Times New Roman"/>
              </a:rPr>
              <a:t>mm.</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spcBef>
                <a:spcPts val="5"/>
              </a:spcBef>
            </a:pPr>
            <a:r>
              <a:rPr sz="1800" dirty="0">
                <a:latin typeface="Times New Roman"/>
                <a:cs typeface="Times New Roman"/>
              </a:rPr>
              <a:t>Clay</a:t>
            </a:r>
            <a:r>
              <a:rPr sz="1800" spc="250" dirty="0">
                <a:latin typeface="Times New Roman"/>
                <a:cs typeface="Times New Roman"/>
              </a:rPr>
              <a:t> </a:t>
            </a:r>
            <a:r>
              <a:rPr sz="1800" dirty="0">
                <a:latin typeface="Times New Roman"/>
                <a:cs typeface="Times New Roman"/>
              </a:rPr>
              <a:t>consists</a:t>
            </a:r>
            <a:r>
              <a:rPr sz="1800" spc="285" dirty="0">
                <a:latin typeface="Times New Roman"/>
                <a:cs typeface="Times New Roman"/>
              </a:rPr>
              <a:t> </a:t>
            </a:r>
            <a:r>
              <a:rPr sz="1800" dirty="0">
                <a:latin typeface="Times New Roman"/>
                <a:cs typeface="Times New Roman"/>
              </a:rPr>
              <a:t>of</a:t>
            </a:r>
            <a:r>
              <a:rPr sz="1800" spc="260" dirty="0">
                <a:latin typeface="Times New Roman"/>
                <a:cs typeface="Times New Roman"/>
              </a:rPr>
              <a:t> </a:t>
            </a:r>
            <a:r>
              <a:rPr sz="1800" dirty="0">
                <a:latin typeface="Times New Roman"/>
                <a:cs typeface="Times New Roman"/>
              </a:rPr>
              <a:t>microscopic</a:t>
            </a:r>
            <a:r>
              <a:rPr sz="1800" spc="280" dirty="0">
                <a:latin typeface="Times New Roman"/>
                <a:cs typeface="Times New Roman"/>
              </a:rPr>
              <a:t> </a:t>
            </a:r>
            <a:r>
              <a:rPr sz="1800" dirty="0">
                <a:latin typeface="Times New Roman"/>
                <a:cs typeface="Times New Roman"/>
              </a:rPr>
              <a:t>and</a:t>
            </a:r>
            <a:r>
              <a:rPr sz="1800" spc="295" dirty="0">
                <a:latin typeface="Times New Roman"/>
                <a:cs typeface="Times New Roman"/>
              </a:rPr>
              <a:t> </a:t>
            </a:r>
            <a:r>
              <a:rPr sz="1800" spc="-10" dirty="0">
                <a:latin typeface="Times New Roman"/>
                <a:cs typeface="Times New Roman"/>
              </a:rPr>
              <a:t>sub-</a:t>
            </a:r>
            <a:r>
              <a:rPr sz="1800" dirty="0">
                <a:latin typeface="Times New Roman"/>
                <a:cs typeface="Times New Roman"/>
              </a:rPr>
              <a:t>microscopic</a:t>
            </a:r>
            <a:r>
              <a:rPr sz="1800" spc="290" dirty="0">
                <a:latin typeface="Times New Roman"/>
                <a:cs typeface="Times New Roman"/>
              </a:rPr>
              <a:t> </a:t>
            </a:r>
            <a:r>
              <a:rPr sz="1800" dirty="0">
                <a:latin typeface="Times New Roman"/>
                <a:cs typeface="Times New Roman"/>
              </a:rPr>
              <a:t>particles</a:t>
            </a:r>
            <a:r>
              <a:rPr sz="1800" spc="260" dirty="0">
                <a:latin typeface="Times New Roman"/>
                <a:cs typeface="Times New Roman"/>
              </a:rPr>
              <a:t> </a:t>
            </a:r>
            <a:r>
              <a:rPr sz="1800" dirty="0">
                <a:latin typeface="Times New Roman"/>
                <a:cs typeface="Times New Roman"/>
              </a:rPr>
              <a:t>derived</a:t>
            </a:r>
            <a:r>
              <a:rPr sz="1800" spc="300" dirty="0">
                <a:latin typeface="Times New Roman"/>
                <a:cs typeface="Times New Roman"/>
              </a:rPr>
              <a:t> </a:t>
            </a:r>
            <a:r>
              <a:rPr sz="1800" dirty="0">
                <a:latin typeface="Times New Roman"/>
                <a:cs typeface="Times New Roman"/>
              </a:rPr>
              <a:t>from</a:t>
            </a:r>
            <a:r>
              <a:rPr sz="1800" spc="260" dirty="0">
                <a:latin typeface="Times New Roman"/>
                <a:cs typeface="Times New Roman"/>
              </a:rPr>
              <a:t> </a:t>
            </a:r>
            <a:r>
              <a:rPr sz="1800" dirty="0">
                <a:latin typeface="Times New Roman"/>
                <a:cs typeface="Times New Roman"/>
              </a:rPr>
              <a:t>the</a:t>
            </a:r>
            <a:r>
              <a:rPr sz="1800" spc="280" dirty="0">
                <a:latin typeface="Times New Roman"/>
                <a:cs typeface="Times New Roman"/>
              </a:rPr>
              <a:t> </a:t>
            </a:r>
            <a:r>
              <a:rPr sz="1800" spc="-10" dirty="0">
                <a:latin typeface="Times New Roman"/>
                <a:cs typeface="Times New Roman"/>
              </a:rPr>
              <a:t>chemical</a:t>
            </a:r>
            <a:endParaRPr sz="1800">
              <a:latin typeface="Times New Roman"/>
              <a:cs typeface="Times New Roman"/>
            </a:endParaRPr>
          </a:p>
          <a:p>
            <a:pPr marL="12700">
              <a:lnSpc>
                <a:spcPct val="100000"/>
              </a:lnSpc>
            </a:pPr>
            <a:r>
              <a:rPr sz="1800" dirty="0">
                <a:latin typeface="Times New Roman"/>
                <a:cs typeface="Times New Roman"/>
              </a:rPr>
              <a:t>decomposition</a:t>
            </a:r>
            <a:r>
              <a:rPr sz="1800" spc="-35" dirty="0">
                <a:latin typeface="Times New Roman"/>
                <a:cs typeface="Times New Roman"/>
              </a:rPr>
              <a:t> </a:t>
            </a:r>
            <a:r>
              <a:rPr sz="1800" dirty="0">
                <a:latin typeface="Times New Roman"/>
                <a:cs typeface="Times New Roman"/>
              </a:rPr>
              <a:t>of</a:t>
            </a:r>
            <a:r>
              <a:rPr sz="1800" spc="-10" dirty="0">
                <a:latin typeface="Times New Roman"/>
                <a:cs typeface="Times New Roman"/>
              </a:rPr>
              <a:t> </a:t>
            </a:r>
            <a:r>
              <a:rPr sz="1800" dirty="0">
                <a:latin typeface="Times New Roman"/>
                <a:cs typeface="Times New Roman"/>
              </a:rPr>
              <a:t>rocks.</a:t>
            </a:r>
            <a:r>
              <a:rPr sz="1800" spc="-5" dirty="0">
                <a:latin typeface="Times New Roman"/>
                <a:cs typeface="Times New Roman"/>
              </a:rPr>
              <a:t> </a:t>
            </a:r>
            <a:r>
              <a:rPr sz="1800" dirty="0">
                <a:latin typeface="Times New Roman"/>
                <a:cs typeface="Times New Roman"/>
              </a:rPr>
              <a:t>It</a:t>
            </a:r>
            <a:r>
              <a:rPr sz="1800" spc="-25" dirty="0">
                <a:latin typeface="Times New Roman"/>
                <a:cs typeface="Times New Roman"/>
              </a:rPr>
              <a:t> </a:t>
            </a:r>
            <a:r>
              <a:rPr sz="1800" dirty="0">
                <a:latin typeface="Times New Roman"/>
                <a:cs typeface="Times New Roman"/>
              </a:rPr>
              <a:t>contains</a:t>
            </a:r>
            <a:r>
              <a:rPr sz="1800" spc="-30" dirty="0">
                <a:latin typeface="Times New Roman"/>
                <a:cs typeface="Times New Roman"/>
              </a:rPr>
              <a:t> </a:t>
            </a:r>
            <a:r>
              <a:rPr sz="1800" dirty="0">
                <a:latin typeface="Times New Roman"/>
                <a:cs typeface="Times New Roman"/>
              </a:rPr>
              <a:t>large</a:t>
            </a:r>
            <a:r>
              <a:rPr sz="1800" spc="-20" dirty="0">
                <a:latin typeface="Times New Roman"/>
                <a:cs typeface="Times New Roman"/>
              </a:rPr>
              <a:t> </a:t>
            </a:r>
            <a:r>
              <a:rPr sz="1800" dirty="0">
                <a:latin typeface="Times New Roman"/>
                <a:cs typeface="Times New Roman"/>
              </a:rPr>
              <a:t>quantity</a:t>
            </a:r>
            <a:r>
              <a:rPr sz="1800" spc="-35" dirty="0">
                <a:latin typeface="Times New Roman"/>
                <a:cs typeface="Times New Roman"/>
              </a:rPr>
              <a:t> </a:t>
            </a:r>
            <a:r>
              <a:rPr sz="1800" dirty="0">
                <a:latin typeface="Times New Roman"/>
                <a:cs typeface="Times New Roman"/>
              </a:rPr>
              <a:t>of</a:t>
            </a:r>
            <a:r>
              <a:rPr sz="1800" spc="-35" dirty="0">
                <a:latin typeface="Times New Roman"/>
                <a:cs typeface="Times New Roman"/>
              </a:rPr>
              <a:t> </a:t>
            </a:r>
            <a:r>
              <a:rPr sz="1800" dirty="0">
                <a:latin typeface="Times New Roman"/>
                <a:cs typeface="Times New Roman"/>
              </a:rPr>
              <a:t>clay</a:t>
            </a:r>
            <a:r>
              <a:rPr sz="1800" spc="5" dirty="0">
                <a:latin typeface="Times New Roman"/>
                <a:cs typeface="Times New Roman"/>
              </a:rPr>
              <a:t> </a:t>
            </a:r>
            <a:r>
              <a:rPr sz="1800" spc="-10" dirty="0">
                <a:latin typeface="Times New Roman"/>
                <a:cs typeface="Times New Roman"/>
              </a:rPr>
              <a:t>minerals.</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marR="5080">
              <a:lnSpc>
                <a:spcPct val="100000"/>
              </a:lnSpc>
              <a:spcBef>
                <a:spcPts val="5"/>
              </a:spcBef>
            </a:pPr>
            <a:r>
              <a:rPr sz="1800" dirty="0">
                <a:latin typeface="Times New Roman"/>
                <a:cs typeface="Times New Roman"/>
              </a:rPr>
              <a:t>It</a:t>
            </a:r>
            <a:r>
              <a:rPr sz="1800" spc="5" dirty="0">
                <a:latin typeface="Times New Roman"/>
                <a:cs typeface="Times New Roman"/>
              </a:rPr>
              <a:t> </a:t>
            </a:r>
            <a:r>
              <a:rPr sz="1800" dirty="0">
                <a:latin typeface="Times New Roman"/>
                <a:cs typeface="Times New Roman"/>
              </a:rPr>
              <a:t>can</a:t>
            </a:r>
            <a:r>
              <a:rPr sz="1800" spc="-10" dirty="0">
                <a:latin typeface="Times New Roman"/>
                <a:cs typeface="Times New Roman"/>
              </a:rPr>
              <a:t> </a:t>
            </a:r>
            <a:r>
              <a:rPr sz="1800" dirty="0">
                <a:latin typeface="Times New Roman"/>
                <a:cs typeface="Times New Roman"/>
              </a:rPr>
              <a:t>be</a:t>
            </a:r>
            <a:r>
              <a:rPr sz="1800" spc="5" dirty="0">
                <a:latin typeface="Times New Roman"/>
                <a:cs typeface="Times New Roman"/>
              </a:rPr>
              <a:t> </a:t>
            </a:r>
            <a:r>
              <a:rPr sz="1800" dirty="0">
                <a:latin typeface="Times New Roman"/>
                <a:cs typeface="Times New Roman"/>
              </a:rPr>
              <a:t>plastic by</a:t>
            </a:r>
            <a:r>
              <a:rPr sz="1800" spc="-25" dirty="0">
                <a:latin typeface="Times New Roman"/>
                <a:cs typeface="Times New Roman"/>
              </a:rPr>
              <a:t> </a:t>
            </a:r>
            <a:r>
              <a:rPr sz="1800" dirty="0">
                <a:latin typeface="Times New Roman"/>
                <a:cs typeface="Times New Roman"/>
              </a:rPr>
              <a:t>adjusting the</a:t>
            </a:r>
            <a:r>
              <a:rPr sz="1800" spc="-45" dirty="0">
                <a:latin typeface="Times New Roman"/>
                <a:cs typeface="Times New Roman"/>
              </a:rPr>
              <a:t> </a:t>
            </a:r>
            <a:r>
              <a:rPr sz="1800" dirty="0">
                <a:latin typeface="Times New Roman"/>
                <a:cs typeface="Times New Roman"/>
              </a:rPr>
              <a:t>water</a:t>
            </a:r>
            <a:r>
              <a:rPr sz="1800" spc="5" dirty="0">
                <a:latin typeface="Times New Roman"/>
                <a:cs typeface="Times New Roman"/>
              </a:rPr>
              <a:t> </a:t>
            </a:r>
            <a:r>
              <a:rPr sz="1800" dirty="0">
                <a:latin typeface="Times New Roman"/>
                <a:cs typeface="Times New Roman"/>
              </a:rPr>
              <a:t>content.</a:t>
            </a:r>
            <a:r>
              <a:rPr sz="1800" spc="-15" dirty="0">
                <a:latin typeface="Times New Roman"/>
                <a:cs typeface="Times New Roman"/>
              </a:rPr>
              <a:t> </a:t>
            </a:r>
            <a:r>
              <a:rPr sz="1800" dirty="0">
                <a:latin typeface="Times New Roman"/>
                <a:cs typeface="Times New Roman"/>
              </a:rPr>
              <a:t>It</a:t>
            </a:r>
            <a:r>
              <a:rPr sz="1800" spc="-15" dirty="0">
                <a:latin typeface="Times New Roman"/>
                <a:cs typeface="Times New Roman"/>
              </a:rPr>
              <a:t> </a:t>
            </a:r>
            <a:r>
              <a:rPr sz="1800" dirty="0">
                <a:latin typeface="Times New Roman"/>
                <a:cs typeface="Times New Roman"/>
              </a:rPr>
              <a:t>exhibits</a:t>
            </a:r>
            <a:r>
              <a:rPr sz="1800" spc="-10" dirty="0">
                <a:latin typeface="Times New Roman"/>
                <a:cs typeface="Times New Roman"/>
              </a:rPr>
              <a:t> </a:t>
            </a:r>
            <a:r>
              <a:rPr sz="1800" dirty="0">
                <a:latin typeface="Times New Roman"/>
                <a:cs typeface="Times New Roman"/>
              </a:rPr>
              <a:t>considerable</a:t>
            </a:r>
            <a:r>
              <a:rPr sz="1800" spc="10" dirty="0">
                <a:latin typeface="Times New Roman"/>
                <a:cs typeface="Times New Roman"/>
              </a:rPr>
              <a:t> </a:t>
            </a:r>
            <a:r>
              <a:rPr sz="1800" dirty="0">
                <a:latin typeface="Times New Roman"/>
                <a:cs typeface="Times New Roman"/>
              </a:rPr>
              <a:t>strength</a:t>
            </a:r>
            <a:r>
              <a:rPr sz="1800" spc="25" dirty="0">
                <a:latin typeface="Times New Roman"/>
                <a:cs typeface="Times New Roman"/>
              </a:rPr>
              <a:t> </a:t>
            </a:r>
            <a:r>
              <a:rPr sz="1800" dirty="0">
                <a:latin typeface="Times New Roman"/>
                <a:cs typeface="Times New Roman"/>
              </a:rPr>
              <a:t>when it</a:t>
            </a:r>
            <a:r>
              <a:rPr sz="1800" spc="5" dirty="0">
                <a:latin typeface="Times New Roman"/>
                <a:cs typeface="Times New Roman"/>
              </a:rPr>
              <a:t> </a:t>
            </a:r>
            <a:r>
              <a:rPr sz="1800" spc="-25" dirty="0">
                <a:latin typeface="Times New Roman"/>
                <a:cs typeface="Times New Roman"/>
              </a:rPr>
              <a:t>is </a:t>
            </a:r>
            <a:r>
              <a:rPr sz="1800" spc="-20" dirty="0">
                <a:latin typeface="Times New Roman"/>
                <a:cs typeface="Times New Roman"/>
              </a:rPr>
              <a:t>dry.</a:t>
            </a:r>
            <a:endParaRPr sz="1800">
              <a:latin typeface="Times New Roman"/>
              <a:cs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19175" rIns="0" bIns="0" rtlCol="0">
            <a:spAutoFit/>
          </a:bodyPr>
          <a:lstStyle/>
          <a:p>
            <a:pPr marL="27940">
              <a:lnSpc>
                <a:spcPct val="100000"/>
              </a:lnSpc>
              <a:spcBef>
                <a:spcPts val="90"/>
              </a:spcBef>
            </a:pPr>
            <a:r>
              <a:rPr sz="2000" dirty="0"/>
              <a:t>Soil</a:t>
            </a:r>
            <a:r>
              <a:rPr sz="2000" spc="-20" dirty="0"/>
              <a:t> </a:t>
            </a:r>
            <a:r>
              <a:rPr sz="2000" spc="-10" dirty="0"/>
              <a:t>Structures</a:t>
            </a:r>
            <a:endParaRPr sz="2000"/>
          </a:p>
        </p:txBody>
      </p:sp>
      <p:sp>
        <p:nvSpPr>
          <p:cNvPr id="3" name="object 3"/>
          <p:cNvSpPr txBox="1"/>
          <p:nvPr/>
        </p:nvSpPr>
        <p:spPr>
          <a:xfrm>
            <a:off x="460044" y="1453641"/>
            <a:ext cx="8227059" cy="1395095"/>
          </a:xfrm>
          <a:prstGeom prst="rect">
            <a:avLst/>
          </a:prstGeom>
        </p:spPr>
        <p:txBody>
          <a:bodyPr vert="horz" wrap="square" lIns="0" tIns="12700" rIns="0" bIns="0" rtlCol="0">
            <a:spAutoFit/>
          </a:bodyPr>
          <a:lstStyle/>
          <a:p>
            <a:pPr marL="12700">
              <a:lnSpc>
                <a:spcPct val="100000"/>
              </a:lnSpc>
              <a:spcBef>
                <a:spcPts val="100"/>
              </a:spcBef>
            </a:pPr>
            <a:r>
              <a:rPr sz="1800" dirty="0">
                <a:latin typeface="Times New Roman"/>
                <a:cs typeface="Times New Roman"/>
              </a:rPr>
              <a:t>The</a:t>
            </a:r>
            <a:r>
              <a:rPr sz="1800" spc="190" dirty="0">
                <a:latin typeface="Times New Roman"/>
                <a:cs typeface="Times New Roman"/>
              </a:rPr>
              <a:t> </a:t>
            </a:r>
            <a:r>
              <a:rPr sz="1800" dirty="0">
                <a:latin typeface="Times New Roman"/>
                <a:cs typeface="Times New Roman"/>
              </a:rPr>
              <a:t>geometrical</a:t>
            </a:r>
            <a:r>
              <a:rPr sz="1800" spc="210" dirty="0">
                <a:latin typeface="Times New Roman"/>
                <a:cs typeface="Times New Roman"/>
              </a:rPr>
              <a:t> </a:t>
            </a:r>
            <a:r>
              <a:rPr sz="1800" dirty="0">
                <a:latin typeface="Times New Roman"/>
                <a:cs typeface="Times New Roman"/>
              </a:rPr>
              <a:t>arrangement</a:t>
            </a:r>
            <a:r>
              <a:rPr sz="1800" spc="195" dirty="0">
                <a:latin typeface="Times New Roman"/>
                <a:cs typeface="Times New Roman"/>
              </a:rPr>
              <a:t> </a:t>
            </a:r>
            <a:r>
              <a:rPr sz="1800" dirty="0">
                <a:latin typeface="Times New Roman"/>
                <a:cs typeface="Times New Roman"/>
              </a:rPr>
              <a:t>of</a:t>
            </a:r>
            <a:r>
              <a:rPr sz="1800" spc="195" dirty="0">
                <a:latin typeface="Times New Roman"/>
                <a:cs typeface="Times New Roman"/>
              </a:rPr>
              <a:t> </a:t>
            </a:r>
            <a:r>
              <a:rPr sz="1800" dirty="0">
                <a:latin typeface="Times New Roman"/>
                <a:cs typeface="Times New Roman"/>
              </a:rPr>
              <a:t>soil</a:t>
            </a:r>
            <a:r>
              <a:rPr sz="1800" spc="204" dirty="0">
                <a:latin typeface="Times New Roman"/>
                <a:cs typeface="Times New Roman"/>
              </a:rPr>
              <a:t> </a:t>
            </a:r>
            <a:r>
              <a:rPr sz="1800" dirty="0">
                <a:latin typeface="Times New Roman"/>
                <a:cs typeface="Times New Roman"/>
              </a:rPr>
              <a:t>particles</a:t>
            </a:r>
            <a:r>
              <a:rPr sz="1800" spc="195" dirty="0">
                <a:latin typeface="Times New Roman"/>
                <a:cs typeface="Times New Roman"/>
              </a:rPr>
              <a:t> </a:t>
            </a:r>
            <a:r>
              <a:rPr sz="1800" dirty="0">
                <a:latin typeface="Times New Roman"/>
                <a:cs typeface="Times New Roman"/>
              </a:rPr>
              <a:t>with</a:t>
            </a:r>
            <a:r>
              <a:rPr sz="1800" spc="210" dirty="0">
                <a:latin typeface="Times New Roman"/>
                <a:cs typeface="Times New Roman"/>
              </a:rPr>
              <a:t> </a:t>
            </a:r>
            <a:r>
              <a:rPr sz="1800" dirty="0">
                <a:latin typeface="Times New Roman"/>
                <a:cs typeface="Times New Roman"/>
              </a:rPr>
              <a:t>respect</a:t>
            </a:r>
            <a:r>
              <a:rPr sz="1800" spc="204" dirty="0">
                <a:latin typeface="Times New Roman"/>
                <a:cs typeface="Times New Roman"/>
              </a:rPr>
              <a:t> </a:t>
            </a:r>
            <a:r>
              <a:rPr sz="1800" dirty="0">
                <a:latin typeface="Times New Roman"/>
                <a:cs typeface="Times New Roman"/>
              </a:rPr>
              <a:t>to</a:t>
            </a:r>
            <a:r>
              <a:rPr sz="1800" spc="200" dirty="0">
                <a:latin typeface="Times New Roman"/>
                <a:cs typeface="Times New Roman"/>
              </a:rPr>
              <a:t> </a:t>
            </a:r>
            <a:r>
              <a:rPr sz="1800" dirty="0">
                <a:latin typeface="Times New Roman"/>
                <a:cs typeface="Times New Roman"/>
              </a:rPr>
              <a:t>one</a:t>
            </a:r>
            <a:r>
              <a:rPr sz="1800" spc="170" dirty="0">
                <a:latin typeface="Times New Roman"/>
                <a:cs typeface="Times New Roman"/>
              </a:rPr>
              <a:t> </a:t>
            </a:r>
            <a:r>
              <a:rPr sz="1800" dirty="0">
                <a:latin typeface="Times New Roman"/>
                <a:cs typeface="Times New Roman"/>
              </a:rPr>
              <a:t>another</a:t>
            </a:r>
            <a:r>
              <a:rPr sz="1800" spc="204" dirty="0">
                <a:latin typeface="Times New Roman"/>
                <a:cs typeface="Times New Roman"/>
              </a:rPr>
              <a:t> </a:t>
            </a:r>
            <a:r>
              <a:rPr sz="1800" dirty="0">
                <a:latin typeface="Times New Roman"/>
                <a:cs typeface="Times New Roman"/>
              </a:rPr>
              <a:t>is</a:t>
            </a:r>
            <a:r>
              <a:rPr sz="1800" spc="190" dirty="0">
                <a:latin typeface="Times New Roman"/>
                <a:cs typeface="Times New Roman"/>
              </a:rPr>
              <a:t> </a:t>
            </a:r>
            <a:r>
              <a:rPr sz="1800" dirty="0">
                <a:latin typeface="Times New Roman"/>
                <a:cs typeface="Times New Roman"/>
              </a:rPr>
              <a:t>known</a:t>
            </a:r>
            <a:r>
              <a:rPr sz="1800" spc="210" dirty="0">
                <a:latin typeface="Times New Roman"/>
                <a:cs typeface="Times New Roman"/>
              </a:rPr>
              <a:t> </a:t>
            </a:r>
            <a:r>
              <a:rPr sz="1800" spc="-25" dirty="0">
                <a:latin typeface="Times New Roman"/>
                <a:cs typeface="Times New Roman"/>
              </a:rPr>
              <a:t>as</a:t>
            </a:r>
            <a:endParaRPr sz="1800">
              <a:latin typeface="Times New Roman"/>
              <a:cs typeface="Times New Roman"/>
            </a:endParaRPr>
          </a:p>
          <a:p>
            <a:pPr marL="12700">
              <a:lnSpc>
                <a:spcPct val="100000"/>
              </a:lnSpc>
            </a:pPr>
            <a:r>
              <a:rPr sz="1800" dirty="0">
                <a:latin typeface="Times New Roman"/>
                <a:cs typeface="Times New Roman"/>
              </a:rPr>
              <a:t>soil</a:t>
            </a:r>
            <a:r>
              <a:rPr sz="1800" spc="-10" dirty="0">
                <a:latin typeface="Times New Roman"/>
                <a:cs typeface="Times New Roman"/>
              </a:rPr>
              <a:t> structure.</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ts val="2150"/>
              </a:lnSpc>
            </a:pPr>
            <a:r>
              <a:rPr sz="1800" dirty="0">
                <a:latin typeface="Times New Roman"/>
                <a:cs typeface="Times New Roman"/>
              </a:rPr>
              <a:t>The</a:t>
            </a:r>
            <a:r>
              <a:rPr sz="1800" spc="-35" dirty="0">
                <a:latin typeface="Times New Roman"/>
                <a:cs typeface="Times New Roman"/>
              </a:rPr>
              <a:t> </a:t>
            </a:r>
            <a:r>
              <a:rPr sz="1800" dirty="0">
                <a:latin typeface="Times New Roman"/>
                <a:cs typeface="Times New Roman"/>
              </a:rPr>
              <a:t>soils</a:t>
            </a:r>
            <a:r>
              <a:rPr sz="1800" spc="-15" dirty="0">
                <a:latin typeface="Times New Roman"/>
                <a:cs typeface="Times New Roman"/>
              </a:rPr>
              <a:t> </a:t>
            </a:r>
            <a:r>
              <a:rPr sz="1800" dirty="0">
                <a:latin typeface="Times New Roman"/>
                <a:cs typeface="Times New Roman"/>
              </a:rPr>
              <a:t>in</a:t>
            </a:r>
            <a:r>
              <a:rPr sz="1800" spc="-25" dirty="0">
                <a:latin typeface="Times New Roman"/>
                <a:cs typeface="Times New Roman"/>
              </a:rPr>
              <a:t> </a:t>
            </a:r>
            <a:r>
              <a:rPr sz="1800" dirty="0">
                <a:latin typeface="Times New Roman"/>
                <a:cs typeface="Times New Roman"/>
              </a:rPr>
              <a:t>nature</a:t>
            </a:r>
            <a:r>
              <a:rPr sz="1800" spc="-45" dirty="0">
                <a:latin typeface="Times New Roman"/>
                <a:cs typeface="Times New Roman"/>
              </a:rPr>
              <a:t> </a:t>
            </a:r>
            <a:r>
              <a:rPr sz="1800" dirty="0">
                <a:latin typeface="Times New Roman"/>
                <a:cs typeface="Times New Roman"/>
              </a:rPr>
              <a:t>have</a:t>
            </a:r>
            <a:r>
              <a:rPr sz="1800" spc="-30" dirty="0">
                <a:latin typeface="Times New Roman"/>
                <a:cs typeface="Times New Roman"/>
              </a:rPr>
              <a:t> </a:t>
            </a:r>
            <a:r>
              <a:rPr sz="1800" dirty="0">
                <a:latin typeface="Times New Roman"/>
                <a:cs typeface="Times New Roman"/>
              </a:rPr>
              <a:t>different</a:t>
            </a:r>
            <a:r>
              <a:rPr sz="1800" spc="10" dirty="0">
                <a:latin typeface="Times New Roman"/>
                <a:cs typeface="Times New Roman"/>
              </a:rPr>
              <a:t> </a:t>
            </a:r>
            <a:r>
              <a:rPr sz="1800" dirty="0">
                <a:latin typeface="Times New Roman"/>
                <a:cs typeface="Times New Roman"/>
              </a:rPr>
              <a:t>structures</a:t>
            </a:r>
            <a:r>
              <a:rPr sz="1800" spc="-15" dirty="0">
                <a:latin typeface="Times New Roman"/>
                <a:cs typeface="Times New Roman"/>
              </a:rPr>
              <a:t> </a:t>
            </a:r>
            <a:r>
              <a:rPr sz="1800" dirty="0">
                <a:latin typeface="Times New Roman"/>
                <a:cs typeface="Times New Roman"/>
              </a:rPr>
              <a:t>depending</a:t>
            </a:r>
            <a:r>
              <a:rPr sz="1800" spc="-75" dirty="0">
                <a:latin typeface="Times New Roman"/>
                <a:cs typeface="Times New Roman"/>
              </a:rPr>
              <a:t> </a:t>
            </a:r>
            <a:r>
              <a:rPr sz="1800" dirty="0">
                <a:latin typeface="Times New Roman"/>
                <a:cs typeface="Times New Roman"/>
              </a:rPr>
              <a:t>upon</a:t>
            </a:r>
            <a:r>
              <a:rPr sz="1800" spc="-50" dirty="0">
                <a:latin typeface="Times New Roman"/>
                <a:cs typeface="Times New Roman"/>
              </a:rPr>
              <a:t> </a:t>
            </a:r>
            <a:r>
              <a:rPr sz="1800" dirty="0">
                <a:latin typeface="Times New Roman"/>
                <a:cs typeface="Times New Roman"/>
              </a:rPr>
              <a:t>the</a:t>
            </a:r>
            <a:r>
              <a:rPr sz="1800" spc="-50" dirty="0">
                <a:latin typeface="Times New Roman"/>
                <a:cs typeface="Times New Roman"/>
              </a:rPr>
              <a:t> </a:t>
            </a:r>
            <a:r>
              <a:rPr sz="1800" dirty="0">
                <a:latin typeface="Times New Roman"/>
                <a:cs typeface="Times New Roman"/>
              </a:rPr>
              <a:t>particle</a:t>
            </a:r>
            <a:r>
              <a:rPr sz="1800" spc="-20" dirty="0">
                <a:latin typeface="Times New Roman"/>
                <a:cs typeface="Times New Roman"/>
              </a:rPr>
              <a:t> </a:t>
            </a:r>
            <a:r>
              <a:rPr sz="1800" dirty="0">
                <a:latin typeface="Times New Roman"/>
                <a:cs typeface="Times New Roman"/>
              </a:rPr>
              <a:t>size</a:t>
            </a:r>
            <a:r>
              <a:rPr sz="1800" spc="-30" dirty="0">
                <a:latin typeface="Times New Roman"/>
                <a:cs typeface="Times New Roman"/>
              </a:rPr>
              <a:t> </a:t>
            </a:r>
            <a:r>
              <a:rPr sz="1800" dirty="0">
                <a:latin typeface="Times New Roman"/>
                <a:cs typeface="Times New Roman"/>
              </a:rPr>
              <a:t>and</a:t>
            </a:r>
            <a:r>
              <a:rPr sz="1800" spc="-25" dirty="0">
                <a:latin typeface="Times New Roman"/>
                <a:cs typeface="Times New Roman"/>
              </a:rPr>
              <a:t> </a:t>
            </a:r>
            <a:r>
              <a:rPr sz="1800" dirty="0">
                <a:latin typeface="Times New Roman"/>
                <a:cs typeface="Times New Roman"/>
              </a:rPr>
              <a:t>mode</a:t>
            </a:r>
            <a:r>
              <a:rPr sz="1800" spc="-10" dirty="0">
                <a:latin typeface="Times New Roman"/>
                <a:cs typeface="Times New Roman"/>
              </a:rPr>
              <a:t> </a:t>
            </a:r>
            <a:r>
              <a:rPr sz="1800" spc="-25" dirty="0">
                <a:latin typeface="Times New Roman"/>
                <a:cs typeface="Times New Roman"/>
              </a:rPr>
              <a:t>of</a:t>
            </a:r>
            <a:endParaRPr sz="1800">
              <a:latin typeface="Times New Roman"/>
              <a:cs typeface="Times New Roman"/>
            </a:endParaRPr>
          </a:p>
          <a:p>
            <a:pPr marL="12700">
              <a:lnSpc>
                <a:spcPts val="2150"/>
              </a:lnSpc>
            </a:pPr>
            <a:r>
              <a:rPr sz="1800" spc="-10" dirty="0">
                <a:latin typeface="Times New Roman"/>
                <a:cs typeface="Times New Roman"/>
              </a:rPr>
              <a:t>formation.</a:t>
            </a:r>
            <a:endParaRPr sz="1800">
              <a:latin typeface="Times New Roman"/>
              <a:cs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17244" y="462533"/>
            <a:ext cx="6016625" cy="3785870"/>
          </a:xfrm>
          <a:prstGeom prst="rect">
            <a:avLst/>
          </a:prstGeom>
        </p:spPr>
        <p:txBody>
          <a:bodyPr vert="horz" wrap="square" lIns="0" tIns="12700" rIns="0" bIns="0" rtlCol="0">
            <a:spAutoFit/>
          </a:bodyPr>
          <a:lstStyle/>
          <a:p>
            <a:pPr marL="12700">
              <a:lnSpc>
                <a:spcPct val="100000"/>
              </a:lnSpc>
              <a:spcBef>
                <a:spcPts val="100"/>
              </a:spcBef>
            </a:pPr>
            <a:r>
              <a:rPr sz="1800" dirty="0">
                <a:latin typeface="Times New Roman"/>
                <a:cs typeface="Times New Roman"/>
              </a:rPr>
              <a:t>The</a:t>
            </a:r>
            <a:r>
              <a:rPr sz="1800" spc="-30" dirty="0">
                <a:latin typeface="Times New Roman"/>
                <a:cs typeface="Times New Roman"/>
              </a:rPr>
              <a:t> </a:t>
            </a:r>
            <a:r>
              <a:rPr sz="1800" dirty="0">
                <a:latin typeface="Times New Roman"/>
                <a:cs typeface="Times New Roman"/>
              </a:rPr>
              <a:t>following</a:t>
            </a:r>
            <a:r>
              <a:rPr sz="1800" spc="10" dirty="0">
                <a:latin typeface="Times New Roman"/>
                <a:cs typeface="Times New Roman"/>
              </a:rPr>
              <a:t> </a:t>
            </a:r>
            <a:r>
              <a:rPr sz="1800" dirty="0">
                <a:latin typeface="Times New Roman"/>
                <a:cs typeface="Times New Roman"/>
              </a:rPr>
              <a:t>types</a:t>
            </a:r>
            <a:r>
              <a:rPr sz="1800" spc="10" dirty="0">
                <a:latin typeface="Times New Roman"/>
                <a:cs typeface="Times New Roman"/>
              </a:rPr>
              <a:t> </a:t>
            </a:r>
            <a:r>
              <a:rPr sz="1800" dirty="0">
                <a:latin typeface="Times New Roman"/>
                <a:cs typeface="Times New Roman"/>
              </a:rPr>
              <a:t>of</a:t>
            </a:r>
            <a:r>
              <a:rPr sz="1800" spc="-35" dirty="0">
                <a:latin typeface="Times New Roman"/>
                <a:cs typeface="Times New Roman"/>
              </a:rPr>
              <a:t> </a:t>
            </a:r>
            <a:r>
              <a:rPr sz="1800" dirty="0">
                <a:latin typeface="Times New Roman"/>
                <a:cs typeface="Times New Roman"/>
              </a:rPr>
              <a:t>soil</a:t>
            </a:r>
            <a:r>
              <a:rPr sz="1800" spc="-25" dirty="0">
                <a:latin typeface="Times New Roman"/>
                <a:cs typeface="Times New Roman"/>
              </a:rPr>
              <a:t> </a:t>
            </a:r>
            <a:r>
              <a:rPr sz="1800" dirty="0">
                <a:latin typeface="Times New Roman"/>
                <a:cs typeface="Times New Roman"/>
              </a:rPr>
              <a:t>structures</a:t>
            </a:r>
            <a:r>
              <a:rPr sz="1800" spc="-10" dirty="0">
                <a:latin typeface="Times New Roman"/>
                <a:cs typeface="Times New Roman"/>
              </a:rPr>
              <a:t> </a:t>
            </a:r>
            <a:r>
              <a:rPr sz="1800" dirty="0">
                <a:latin typeface="Times New Roman"/>
                <a:cs typeface="Times New Roman"/>
              </a:rPr>
              <a:t>are</a:t>
            </a:r>
            <a:r>
              <a:rPr sz="1800" spc="-20" dirty="0">
                <a:latin typeface="Times New Roman"/>
                <a:cs typeface="Times New Roman"/>
              </a:rPr>
              <a:t> </a:t>
            </a:r>
            <a:r>
              <a:rPr sz="1800" dirty="0">
                <a:latin typeface="Times New Roman"/>
                <a:cs typeface="Times New Roman"/>
              </a:rPr>
              <a:t>usually</a:t>
            </a:r>
            <a:r>
              <a:rPr sz="1800" spc="-25" dirty="0">
                <a:latin typeface="Times New Roman"/>
                <a:cs typeface="Times New Roman"/>
              </a:rPr>
              <a:t> </a:t>
            </a:r>
            <a:r>
              <a:rPr sz="1800" dirty="0">
                <a:latin typeface="Times New Roman"/>
                <a:cs typeface="Times New Roman"/>
              </a:rPr>
              <a:t>found</a:t>
            </a:r>
            <a:r>
              <a:rPr sz="1800" spc="-40" dirty="0">
                <a:latin typeface="Times New Roman"/>
                <a:cs typeface="Times New Roman"/>
              </a:rPr>
              <a:t> </a:t>
            </a:r>
            <a:r>
              <a:rPr sz="1800" dirty="0">
                <a:latin typeface="Times New Roman"/>
                <a:cs typeface="Times New Roman"/>
              </a:rPr>
              <a:t>in</a:t>
            </a:r>
            <a:r>
              <a:rPr sz="1800" spc="-25" dirty="0">
                <a:latin typeface="Times New Roman"/>
                <a:cs typeface="Times New Roman"/>
              </a:rPr>
              <a:t> </a:t>
            </a:r>
            <a:r>
              <a:rPr sz="1800" spc="-10" dirty="0">
                <a:latin typeface="Times New Roman"/>
                <a:cs typeface="Times New Roman"/>
              </a:rPr>
              <a:t>nature.</a:t>
            </a:r>
            <a:endParaRPr sz="1800">
              <a:latin typeface="Times New Roman"/>
              <a:cs typeface="Times New Roman"/>
            </a:endParaRPr>
          </a:p>
          <a:p>
            <a:pPr>
              <a:lnSpc>
                <a:spcPct val="100000"/>
              </a:lnSpc>
              <a:spcBef>
                <a:spcPts val="1600"/>
              </a:spcBef>
            </a:pPr>
            <a:endParaRPr sz="1800">
              <a:latin typeface="Times New Roman"/>
              <a:cs typeface="Times New Roman"/>
            </a:endParaRPr>
          </a:p>
          <a:p>
            <a:pPr marL="316230" indent="-303530">
              <a:lnSpc>
                <a:spcPct val="100000"/>
              </a:lnSpc>
              <a:spcBef>
                <a:spcPts val="5"/>
              </a:spcBef>
              <a:buAutoNum type="arabicParenR"/>
              <a:tabLst>
                <a:tab pos="316230" algn="l"/>
              </a:tabLst>
            </a:pPr>
            <a:r>
              <a:rPr sz="1800" dirty="0">
                <a:latin typeface="Times New Roman"/>
                <a:cs typeface="Times New Roman"/>
              </a:rPr>
              <a:t>Single</a:t>
            </a:r>
            <a:r>
              <a:rPr sz="1800" spc="-45" dirty="0">
                <a:latin typeface="Times New Roman"/>
                <a:cs typeface="Times New Roman"/>
              </a:rPr>
              <a:t> </a:t>
            </a:r>
            <a:r>
              <a:rPr sz="1800" dirty="0">
                <a:latin typeface="Times New Roman"/>
                <a:cs typeface="Times New Roman"/>
              </a:rPr>
              <a:t>grained</a:t>
            </a:r>
            <a:r>
              <a:rPr sz="1800" spc="5" dirty="0">
                <a:latin typeface="Times New Roman"/>
                <a:cs typeface="Times New Roman"/>
              </a:rPr>
              <a:t> </a:t>
            </a:r>
            <a:r>
              <a:rPr sz="1800" spc="-10" dirty="0">
                <a:latin typeface="Times New Roman"/>
                <a:cs typeface="Times New Roman"/>
              </a:rPr>
              <a:t>structure</a:t>
            </a:r>
            <a:endParaRPr sz="1800">
              <a:latin typeface="Times New Roman"/>
              <a:cs typeface="Times New Roman"/>
            </a:endParaRPr>
          </a:p>
          <a:p>
            <a:pPr>
              <a:lnSpc>
                <a:spcPct val="100000"/>
              </a:lnSpc>
              <a:spcBef>
                <a:spcPts val="90"/>
              </a:spcBef>
              <a:buFont typeface="Times New Roman"/>
              <a:buAutoNum type="arabicParenR"/>
            </a:pPr>
            <a:endParaRPr sz="1800">
              <a:latin typeface="Times New Roman"/>
              <a:cs typeface="Times New Roman"/>
            </a:endParaRPr>
          </a:p>
          <a:p>
            <a:pPr marL="316230" indent="-303530">
              <a:lnSpc>
                <a:spcPct val="100000"/>
              </a:lnSpc>
              <a:buAutoNum type="arabicParenR"/>
              <a:tabLst>
                <a:tab pos="316230" algn="l"/>
              </a:tabLst>
            </a:pPr>
            <a:r>
              <a:rPr sz="1800" dirty="0">
                <a:latin typeface="Times New Roman"/>
                <a:cs typeface="Times New Roman"/>
              </a:rPr>
              <a:t>Honey</a:t>
            </a:r>
            <a:r>
              <a:rPr sz="1800" spc="-30" dirty="0">
                <a:latin typeface="Times New Roman"/>
                <a:cs typeface="Times New Roman"/>
              </a:rPr>
              <a:t> </a:t>
            </a:r>
            <a:r>
              <a:rPr sz="1800" dirty="0">
                <a:latin typeface="Times New Roman"/>
                <a:cs typeface="Times New Roman"/>
              </a:rPr>
              <a:t>-</a:t>
            </a:r>
            <a:r>
              <a:rPr sz="1800" spc="-10" dirty="0">
                <a:latin typeface="Times New Roman"/>
                <a:cs typeface="Times New Roman"/>
              </a:rPr>
              <a:t> </a:t>
            </a:r>
            <a:r>
              <a:rPr sz="1800" dirty="0">
                <a:latin typeface="Times New Roman"/>
                <a:cs typeface="Times New Roman"/>
              </a:rPr>
              <a:t>comb</a:t>
            </a:r>
            <a:r>
              <a:rPr sz="1800" spc="5" dirty="0">
                <a:latin typeface="Times New Roman"/>
                <a:cs typeface="Times New Roman"/>
              </a:rPr>
              <a:t> </a:t>
            </a:r>
            <a:r>
              <a:rPr sz="1800" spc="-10" dirty="0">
                <a:latin typeface="Times New Roman"/>
                <a:cs typeface="Times New Roman"/>
              </a:rPr>
              <a:t>structure</a:t>
            </a:r>
            <a:endParaRPr sz="1800">
              <a:latin typeface="Times New Roman"/>
              <a:cs typeface="Times New Roman"/>
            </a:endParaRPr>
          </a:p>
          <a:p>
            <a:pPr>
              <a:lnSpc>
                <a:spcPct val="100000"/>
              </a:lnSpc>
              <a:spcBef>
                <a:spcPts val="90"/>
              </a:spcBef>
              <a:buFont typeface="Times New Roman"/>
              <a:buAutoNum type="arabicParenR"/>
            </a:pPr>
            <a:endParaRPr sz="1800">
              <a:latin typeface="Times New Roman"/>
              <a:cs typeface="Times New Roman"/>
            </a:endParaRPr>
          </a:p>
          <a:p>
            <a:pPr marL="316230" indent="-303530">
              <a:lnSpc>
                <a:spcPct val="100000"/>
              </a:lnSpc>
              <a:spcBef>
                <a:spcPts val="5"/>
              </a:spcBef>
              <a:buAutoNum type="arabicParenR"/>
              <a:tabLst>
                <a:tab pos="316230" algn="l"/>
              </a:tabLst>
            </a:pPr>
            <a:r>
              <a:rPr sz="1800" dirty="0">
                <a:latin typeface="Times New Roman"/>
                <a:cs typeface="Times New Roman"/>
              </a:rPr>
              <a:t>Flocculated</a:t>
            </a:r>
            <a:r>
              <a:rPr sz="1800" spc="-40" dirty="0">
                <a:latin typeface="Times New Roman"/>
                <a:cs typeface="Times New Roman"/>
              </a:rPr>
              <a:t> </a:t>
            </a:r>
            <a:r>
              <a:rPr sz="1800" spc="-10" dirty="0">
                <a:latin typeface="Times New Roman"/>
                <a:cs typeface="Times New Roman"/>
              </a:rPr>
              <a:t>structure</a:t>
            </a:r>
            <a:endParaRPr sz="1800">
              <a:latin typeface="Times New Roman"/>
              <a:cs typeface="Times New Roman"/>
            </a:endParaRPr>
          </a:p>
          <a:p>
            <a:pPr>
              <a:lnSpc>
                <a:spcPct val="100000"/>
              </a:lnSpc>
              <a:spcBef>
                <a:spcPts val="90"/>
              </a:spcBef>
              <a:buFont typeface="Times New Roman"/>
              <a:buAutoNum type="arabicParenR"/>
            </a:pPr>
            <a:endParaRPr sz="1800">
              <a:latin typeface="Times New Roman"/>
              <a:cs typeface="Times New Roman"/>
            </a:endParaRPr>
          </a:p>
          <a:p>
            <a:pPr marL="316230" indent="-303530">
              <a:lnSpc>
                <a:spcPct val="100000"/>
              </a:lnSpc>
              <a:buAutoNum type="arabicParenR"/>
              <a:tabLst>
                <a:tab pos="316230" algn="l"/>
              </a:tabLst>
            </a:pPr>
            <a:r>
              <a:rPr sz="1800" dirty="0">
                <a:latin typeface="Times New Roman"/>
                <a:cs typeface="Times New Roman"/>
              </a:rPr>
              <a:t>Dispersed</a:t>
            </a:r>
            <a:r>
              <a:rPr sz="1800" spc="-20" dirty="0">
                <a:latin typeface="Times New Roman"/>
                <a:cs typeface="Times New Roman"/>
              </a:rPr>
              <a:t> </a:t>
            </a:r>
            <a:r>
              <a:rPr sz="1800" spc="-10" dirty="0">
                <a:latin typeface="Times New Roman"/>
                <a:cs typeface="Times New Roman"/>
              </a:rPr>
              <a:t>structure</a:t>
            </a:r>
            <a:endParaRPr sz="1800">
              <a:latin typeface="Times New Roman"/>
              <a:cs typeface="Times New Roman"/>
            </a:endParaRPr>
          </a:p>
          <a:p>
            <a:pPr>
              <a:lnSpc>
                <a:spcPct val="100000"/>
              </a:lnSpc>
              <a:spcBef>
                <a:spcPts val="90"/>
              </a:spcBef>
              <a:buFont typeface="Times New Roman"/>
              <a:buAutoNum type="arabicParenR"/>
            </a:pPr>
            <a:endParaRPr sz="1800">
              <a:latin typeface="Times New Roman"/>
              <a:cs typeface="Times New Roman"/>
            </a:endParaRPr>
          </a:p>
          <a:p>
            <a:pPr marL="316230" indent="-303530">
              <a:lnSpc>
                <a:spcPct val="100000"/>
              </a:lnSpc>
              <a:spcBef>
                <a:spcPts val="5"/>
              </a:spcBef>
              <a:buAutoNum type="arabicParenR"/>
              <a:tabLst>
                <a:tab pos="316230" algn="l"/>
              </a:tabLst>
            </a:pPr>
            <a:r>
              <a:rPr sz="1800" dirty="0">
                <a:latin typeface="Times New Roman"/>
                <a:cs typeface="Times New Roman"/>
              </a:rPr>
              <a:t>Coarse</a:t>
            </a:r>
            <a:r>
              <a:rPr sz="1800" spc="-25" dirty="0">
                <a:latin typeface="Times New Roman"/>
                <a:cs typeface="Times New Roman"/>
              </a:rPr>
              <a:t> </a:t>
            </a:r>
            <a:r>
              <a:rPr sz="1800" dirty="0">
                <a:latin typeface="Times New Roman"/>
                <a:cs typeface="Times New Roman"/>
              </a:rPr>
              <a:t>–</a:t>
            </a:r>
            <a:r>
              <a:rPr sz="1800" spc="-25" dirty="0">
                <a:latin typeface="Times New Roman"/>
                <a:cs typeface="Times New Roman"/>
              </a:rPr>
              <a:t> </a:t>
            </a:r>
            <a:r>
              <a:rPr sz="1800" dirty="0">
                <a:latin typeface="Times New Roman"/>
                <a:cs typeface="Times New Roman"/>
              </a:rPr>
              <a:t>grained</a:t>
            </a:r>
            <a:r>
              <a:rPr sz="1800" spc="-5" dirty="0">
                <a:latin typeface="Times New Roman"/>
                <a:cs typeface="Times New Roman"/>
              </a:rPr>
              <a:t> </a:t>
            </a:r>
            <a:r>
              <a:rPr sz="1800" spc="-10" dirty="0">
                <a:latin typeface="Times New Roman"/>
                <a:cs typeface="Times New Roman"/>
              </a:rPr>
              <a:t>skeleton</a:t>
            </a:r>
            <a:endParaRPr sz="1800">
              <a:latin typeface="Times New Roman"/>
              <a:cs typeface="Times New Roman"/>
            </a:endParaRPr>
          </a:p>
          <a:p>
            <a:pPr>
              <a:lnSpc>
                <a:spcPct val="100000"/>
              </a:lnSpc>
              <a:spcBef>
                <a:spcPts val="90"/>
              </a:spcBef>
              <a:buFont typeface="Times New Roman"/>
              <a:buAutoNum type="arabicParenR"/>
            </a:pPr>
            <a:endParaRPr sz="1800">
              <a:latin typeface="Times New Roman"/>
              <a:cs typeface="Times New Roman"/>
            </a:endParaRPr>
          </a:p>
          <a:p>
            <a:pPr marL="316230" indent="-303530">
              <a:lnSpc>
                <a:spcPct val="100000"/>
              </a:lnSpc>
              <a:buAutoNum type="arabicParenR"/>
              <a:tabLst>
                <a:tab pos="316230" algn="l"/>
              </a:tabLst>
            </a:pPr>
            <a:r>
              <a:rPr sz="1800" dirty="0">
                <a:latin typeface="Times New Roman"/>
                <a:cs typeface="Times New Roman"/>
              </a:rPr>
              <a:t>Clay</a:t>
            </a:r>
            <a:r>
              <a:rPr sz="1800" spc="-35" dirty="0">
                <a:latin typeface="Times New Roman"/>
                <a:cs typeface="Times New Roman"/>
              </a:rPr>
              <a:t> </a:t>
            </a:r>
            <a:r>
              <a:rPr sz="1800" dirty="0">
                <a:latin typeface="Times New Roman"/>
                <a:cs typeface="Times New Roman"/>
              </a:rPr>
              <a:t>– matrix </a:t>
            </a:r>
            <a:r>
              <a:rPr sz="1800" spc="-10" dirty="0">
                <a:latin typeface="Times New Roman"/>
                <a:cs typeface="Times New Roman"/>
              </a:rPr>
              <a:t>structure</a:t>
            </a:r>
            <a:endParaRPr sz="1800">
              <a:latin typeface="Times New Roman"/>
              <a:cs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3540" y="1719148"/>
            <a:ext cx="8178165" cy="1398270"/>
          </a:xfrm>
          <a:prstGeom prst="rect">
            <a:avLst/>
          </a:prstGeom>
        </p:spPr>
        <p:txBody>
          <a:bodyPr vert="horz" wrap="square" lIns="0" tIns="12700" rIns="0" bIns="0" rtlCol="0">
            <a:spAutoFit/>
          </a:bodyPr>
          <a:lstStyle/>
          <a:p>
            <a:pPr marL="12700">
              <a:lnSpc>
                <a:spcPct val="100000"/>
              </a:lnSpc>
              <a:spcBef>
                <a:spcPts val="100"/>
              </a:spcBef>
            </a:pPr>
            <a:r>
              <a:rPr sz="1800" dirty="0">
                <a:latin typeface="Times New Roman"/>
                <a:cs typeface="Times New Roman"/>
              </a:rPr>
              <a:t>Single</a:t>
            </a:r>
            <a:r>
              <a:rPr sz="1800" spc="-50" dirty="0">
                <a:latin typeface="Times New Roman"/>
                <a:cs typeface="Times New Roman"/>
              </a:rPr>
              <a:t> </a:t>
            </a:r>
            <a:r>
              <a:rPr sz="1800" dirty="0">
                <a:latin typeface="Times New Roman"/>
                <a:cs typeface="Times New Roman"/>
              </a:rPr>
              <a:t>grained</a:t>
            </a:r>
            <a:r>
              <a:rPr sz="1800" spc="5" dirty="0">
                <a:latin typeface="Times New Roman"/>
                <a:cs typeface="Times New Roman"/>
              </a:rPr>
              <a:t> </a:t>
            </a:r>
            <a:r>
              <a:rPr sz="1800" dirty="0">
                <a:latin typeface="Times New Roman"/>
                <a:cs typeface="Times New Roman"/>
              </a:rPr>
              <a:t>structure</a:t>
            </a:r>
            <a:r>
              <a:rPr sz="1800" spc="-40" dirty="0">
                <a:latin typeface="Times New Roman"/>
                <a:cs typeface="Times New Roman"/>
              </a:rPr>
              <a:t> </a:t>
            </a:r>
            <a:r>
              <a:rPr sz="1800" dirty="0">
                <a:latin typeface="Times New Roman"/>
                <a:cs typeface="Times New Roman"/>
              </a:rPr>
              <a:t>and</a:t>
            </a:r>
            <a:r>
              <a:rPr sz="1800" spc="-5" dirty="0">
                <a:latin typeface="Times New Roman"/>
                <a:cs typeface="Times New Roman"/>
              </a:rPr>
              <a:t> </a:t>
            </a:r>
            <a:r>
              <a:rPr sz="1800" dirty="0">
                <a:latin typeface="Times New Roman"/>
                <a:cs typeface="Times New Roman"/>
              </a:rPr>
              <a:t>Honey</a:t>
            </a:r>
            <a:r>
              <a:rPr sz="1800" spc="-50" dirty="0">
                <a:latin typeface="Times New Roman"/>
                <a:cs typeface="Times New Roman"/>
              </a:rPr>
              <a:t> </a:t>
            </a:r>
            <a:r>
              <a:rPr sz="1800" dirty="0">
                <a:latin typeface="Times New Roman"/>
                <a:cs typeface="Times New Roman"/>
              </a:rPr>
              <a:t>comb</a:t>
            </a:r>
            <a:r>
              <a:rPr sz="1800" spc="30" dirty="0">
                <a:latin typeface="Times New Roman"/>
                <a:cs typeface="Times New Roman"/>
              </a:rPr>
              <a:t> </a:t>
            </a:r>
            <a:r>
              <a:rPr sz="1800" dirty="0">
                <a:latin typeface="Times New Roman"/>
                <a:cs typeface="Times New Roman"/>
              </a:rPr>
              <a:t>structure</a:t>
            </a:r>
            <a:r>
              <a:rPr sz="1800" spc="-40" dirty="0">
                <a:latin typeface="Times New Roman"/>
                <a:cs typeface="Times New Roman"/>
              </a:rPr>
              <a:t> </a:t>
            </a:r>
            <a:r>
              <a:rPr sz="1800" dirty="0">
                <a:latin typeface="Times New Roman"/>
                <a:cs typeface="Times New Roman"/>
              </a:rPr>
              <a:t>are</a:t>
            </a:r>
            <a:r>
              <a:rPr sz="1800" spc="-25" dirty="0">
                <a:latin typeface="Times New Roman"/>
                <a:cs typeface="Times New Roman"/>
              </a:rPr>
              <a:t> </a:t>
            </a:r>
            <a:r>
              <a:rPr sz="1800" dirty="0">
                <a:latin typeface="Times New Roman"/>
                <a:cs typeface="Times New Roman"/>
              </a:rPr>
              <a:t>developed</a:t>
            </a:r>
            <a:r>
              <a:rPr sz="1800" spc="-15" dirty="0">
                <a:latin typeface="Times New Roman"/>
                <a:cs typeface="Times New Roman"/>
              </a:rPr>
              <a:t> </a:t>
            </a:r>
            <a:r>
              <a:rPr sz="1800" dirty="0">
                <a:latin typeface="Times New Roman"/>
                <a:cs typeface="Times New Roman"/>
              </a:rPr>
              <a:t>in coarse</a:t>
            </a:r>
            <a:r>
              <a:rPr sz="1800" spc="-20" dirty="0">
                <a:latin typeface="Times New Roman"/>
                <a:cs typeface="Times New Roman"/>
              </a:rPr>
              <a:t> </a:t>
            </a:r>
            <a:r>
              <a:rPr sz="1800" dirty="0">
                <a:latin typeface="Times New Roman"/>
                <a:cs typeface="Times New Roman"/>
              </a:rPr>
              <a:t>grained </a:t>
            </a:r>
            <a:r>
              <a:rPr sz="1800" spc="-10" dirty="0">
                <a:latin typeface="Times New Roman"/>
                <a:cs typeface="Times New Roman"/>
              </a:rPr>
              <a:t>soils.</a:t>
            </a:r>
            <a:endParaRPr sz="1800">
              <a:latin typeface="Times New Roman"/>
              <a:cs typeface="Times New Roman"/>
            </a:endParaRPr>
          </a:p>
          <a:p>
            <a:pPr>
              <a:lnSpc>
                <a:spcPct val="100000"/>
              </a:lnSpc>
              <a:spcBef>
                <a:spcPts val="95"/>
              </a:spcBef>
            </a:pPr>
            <a:endParaRPr sz="1800">
              <a:latin typeface="Times New Roman"/>
              <a:cs typeface="Times New Roman"/>
            </a:endParaRPr>
          </a:p>
          <a:p>
            <a:pPr marL="12700">
              <a:lnSpc>
                <a:spcPct val="100000"/>
              </a:lnSpc>
            </a:pPr>
            <a:r>
              <a:rPr sz="1800" dirty="0">
                <a:latin typeface="Times New Roman"/>
                <a:cs typeface="Times New Roman"/>
              </a:rPr>
              <a:t>Flocculated</a:t>
            </a:r>
            <a:r>
              <a:rPr sz="1800" spc="-45" dirty="0">
                <a:latin typeface="Times New Roman"/>
                <a:cs typeface="Times New Roman"/>
              </a:rPr>
              <a:t> </a:t>
            </a:r>
            <a:r>
              <a:rPr sz="1800" dirty="0">
                <a:latin typeface="Times New Roman"/>
                <a:cs typeface="Times New Roman"/>
              </a:rPr>
              <a:t>structure</a:t>
            </a:r>
            <a:r>
              <a:rPr sz="1800" spc="-45" dirty="0">
                <a:latin typeface="Times New Roman"/>
                <a:cs typeface="Times New Roman"/>
              </a:rPr>
              <a:t> </a:t>
            </a:r>
            <a:r>
              <a:rPr sz="1800" dirty="0">
                <a:latin typeface="Times New Roman"/>
                <a:cs typeface="Times New Roman"/>
              </a:rPr>
              <a:t>and</a:t>
            </a:r>
            <a:r>
              <a:rPr sz="1800" spc="-20" dirty="0">
                <a:latin typeface="Times New Roman"/>
                <a:cs typeface="Times New Roman"/>
              </a:rPr>
              <a:t> </a:t>
            </a:r>
            <a:r>
              <a:rPr sz="1800" dirty="0">
                <a:latin typeface="Times New Roman"/>
                <a:cs typeface="Times New Roman"/>
              </a:rPr>
              <a:t>dispersed</a:t>
            </a:r>
            <a:r>
              <a:rPr sz="1800" spc="-20" dirty="0">
                <a:latin typeface="Times New Roman"/>
                <a:cs typeface="Times New Roman"/>
              </a:rPr>
              <a:t> </a:t>
            </a:r>
            <a:r>
              <a:rPr sz="1800" dirty="0">
                <a:latin typeface="Times New Roman"/>
                <a:cs typeface="Times New Roman"/>
              </a:rPr>
              <a:t>structure</a:t>
            </a:r>
            <a:r>
              <a:rPr sz="1800" spc="-45" dirty="0">
                <a:latin typeface="Times New Roman"/>
                <a:cs typeface="Times New Roman"/>
              </a:rPr>
              <a:t> </a:t>
            </a:r>
            <a:r>
              <a:rPr sz="1800" dirty="0">
                <a:latin typeface="Times New Roman"/>
                <a:cs typeface="Times New Roman"/>
              </a:rPr>
              <a:t>are developed</a:t>
            </a:r>
            <a:r>
              <a:rPr sz="1800" spc="-20" dirty="0">
                <a:latin typeface="Times New Roman"/>
                <a:cs typeface="Times New Roman"/>
              </a:rPr>
              <a:t> </a:t>
            </a:r>
            <a:r>
              <a:rPr sz="1800" dirty="0">
                <a:latin typeface="Times New Roman"/>
                <a:cs typeface="Times New Roman"/>
              </a:rPr>
              <a:t>in</a:t>
            </a:r>
            <a:r>
              <a:rPr sz="1800" spc="-25" dirty="0">
                <a:latin typeface="Times New Roman"/>
                <a:cs typeface="Times New Roman"/>
              </a:rPr>
              <a:t> </a:t>
            </a:r>
            <a:r>
              <a:rPr sz="1800" dirty="0">
                <a:latin typeface="Times New Roman"/>
                <a:cs typeface="Times New Roman"/>
              </a:rPr>
              <a:t>clayey</a:t>
            </a:r>
            <a:r>
              <a:rPr sz="1800" spc="45" dirty="0">
                <a:latin typeface="Times New Roman"/>
                <a:cs typeface="Times New Roman"/>
              </a:rPr>
              <a:t> </a:t>
            </a:r>
            <a:r>
              <a:rPr sz="1800" spc="-10" dirty="0">
                <a:latin typeface="Times New Roman"/>
                <a:cs typeface="Times New Roman"/>
              </a:rPr>
              <a:t>soils.</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spcBef>
                <a:spcPts val="5"/>
              </a:spcBef>
            </a:pPr>
            <a:r>
              <a:rPr sz="1800" dirty="0">
                <a:latin typeface="Times New Roman"/>
                <a:cs typeface="Times New Roman"/>
              </a:rPr>
              <a:t>Coarse</a:t>
            </a:r>
            <a:r>
              <a:rPr sz="1800" spc="-45" dirty="0">
                <a:latin typeface="Times New Roman"/>
                <a:cs typeface="Times New Roman"/>
              </a:rPr>
              <a:t> </a:t>
            </a:r>
            <a:r>
              <a:rPr sz="1800" dirty="0">
                <a:latin typeface="Times New Roman"/>
                <a:cs typeface="Times New Roman"/>
              </a:rPr>
              <a:t>–</a:t>
            </a:r>
            <a:r>
              <a:rPr sz="1800" spc="-40" dirty="0">
                <a:latin typeface="Times New Roman"/>
                <a:cs typeface="Times New Roman"/>
              </a:rPr>
              <a:t> </a:t>
            </a:r>
            <a:r>
              <a:rPr sz="1800" dirty="0">
                <a:latin typeface="Times New Roman"/>
                <a:cs typeface="Times New Roman"/>
              </a:rPr>
              <a:t>grained</a:t>
            </a:r>
            <a:r>
              <a:rPr sz="1800" spc="-30" dirty="0">
                <a:latin typeface="Times New Roman"/>
                <a:cs typeface="Times New Roman"/>
              </a:rPr>
              <a:t> </a:t>
            </a:r>
            <a:r>
              <a:rPr sz="1800" dirty="0">
                <a:latin typeface="Times New Roman"/>
                <a:cs typeface="Times New Roman"/>
              </a:rPr>
              <a:t>skeleton</a:t>
            </a:r>
            <a:r>
              <a:rPr sz="1800" spc="-10" dirty="0">
                <a:latin typeface="Times New Roman"/>
                <a:cs typeface="Times New Roman"/>
              </a:rPr>
              <a:t> </a:t>
            </a:r>
            <a:r>
              <a:rPr sz="1800" dirty="0">
                <a:latin typeface="Times New Roman"/>
                <a:cs typeface="Times New Roman"/>
              </a:rPr>
              <a:t>and</a:t>
            </a:r>
            <a:r>
              <a:rPr sz="1800" spc="-35" dirty="0">
                <a:latin typeface="Times New Roman"/>
                <a:cs typeface="Times New Roman"/>
              </a:rPr>
              <a:t> </a:t>
            </a:r>
            <a:r>
              <a:rPr sz="1800" dirty="0">
                <a:latin typeface="Times New Roman"/>
                <a:cs typeface="Times New Roman"/>
              </a:rPr>
              <a:t>Clay</a:t>
            </a:r>
            <a:r>
              <a:rPr sz="1800" spc="-40" dirty="0">
                <a:latin typeface="Times New Roman"/>
                <a:cs typeface="Times New Roman"/>
              </a:rPr>
              <a:t> </a:t>
            </a:r>
            <a:r>
              <a:rPr sz="1800" dirty="0">
                <a:latin typeface="Times New Roman"/>
                <a:cs typeface="Times New Roman"/>
              </a:rPr>
              <a:t>matrix</a:t>
            </a:r>
            <a:r>
              <a:rPr sz="1800" spc="10" dirty="0">
                <a:latin typeface="Times New Roman"/>
                <a:cs typeface="Times New Roman"/>
              </a:rPr>
              <a:t> </a:t>
            </a:r>
            <a:r>
              <a:rPr sz="1800" dirty="0">
                <a:latin typeface="Times New Roman"/>
                <a:cs typeface="Times New Roman"/>
              </a:rPr>
              <a:t>structure</a:t>
            </a:r>
            <a:r>
              <a:rPr sz="1800" spc="-45" dirty="0">
                <a:latin typeface="Times New Roman"/>
                <a:cs typeface="Times New Roman"/>
              </a:rPr>
              <a:t> </a:t>
            </a:r>
            <a:r>
              <a:rPr sz="1800" dirty="0">
                <a:latin typeface="Times New Roman"/>
                <a:cs typeface="Times New Roman"/>
              </a:rPr>
              <a:t>are</a:t>
            </a:r>
            <a:r>
              <a:rPr sz="1800" spc="-10" dirty="0">
                <a:latin typeface="Times New Roman"/>
                <a:cs typeface="Times New Roman"/>
              </a:rPr>
              <a:t> </a:t>
            </a:r>
            <a:r>
              <a:rPr sz="1800" dirty="0">
                <a:latin typeface="Times New Roman"/>
                <a:cs typeface="Times New Roman"/>
              </a:rPr>
              <a:t>developed</a:t>
            </a:r>
            <a:r>
              <a:rPr sz="1800" spc="-30" dirty="0">
                <a:latin typeface="Times New Roman"/>
                <a:cs typeface="Times New Roman"/>
              </a:rPr>
              <a:t> </a:t>
            </a:r>
            <a:r>
              <a:rPr sz="1800" dirty="0">
                <a:latin typeface="Times New Roman"/>
                <a:cs typeface="Times New Roman"/>
              </a:rPr>
              <a:t>in</a:t>
            </a:r>
            <a:r>
              <a:rPr sz="1800" spc="-40" dirty="0">
                <a:latin typeface="Times New Roman"/>
                <a:cs typeface="Times New Roman"/>
              </a:rPr>
              <a:t> </a:t>
            </a:r>
            <a:r>
              <a:rPr sz="1800" dirty="0">
                <a:latin typeface="Times New Roman"/>
                <a:cs typeface="Times New Roman"/>
              </a:rPr>
              <a:t>mixed</a:t>
            </a:r>
            <a:r>
              <a:rPr sz="1800" spc="5" dirty="0">
                <a:latin typeface="Times New Roman"/>
                <a:cs typeface="Times New Roman"/>
              </a:rPr>
              <a:t> </a:t>
            </a:r>
            <a:r>
              <a:rPr sz="1800" spc="-10" dirty="0">
                <a:latin typeface="Times New Roman"/>
                <a:cs typeface="Times New Roman"/>
              </a:rPr>
              <a:t>soils.</a:t>
            </a:r>
            <a:endParaRPr sz="1800">
              <a:latin typeface="Times New Roman"/>
              <a:cs typeface="Times New Roman"/>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60044" y="1442161"/>
            <a:ext cx="8228330" cy="1946910"/>
          </a:xfrm>
          <a:prstGeom prst="rect">
            <a:avLst/>
          </a:prstGeom>
        </p:spPr>
        <p:txBody>
          <a:bodyPr vert="horz" wrap="square" lIns="0" tIns="12700" rIns="0" bIns="0" rtlCol="0">
            <a:spAutoFit/>
          </a:bodyPr>
          <a:lstStyle/>
          <a:p>
            <a:pPr marL="12700">
              <a:lnSpc>
                <a:spcPct val="100000"/>
              </a:lnSpc>
              <a:spcBef>
                <a:spcPts val="100"/>
              </a:spcBef>
            </a:pPr>
            <a:r>
              <a:rPr sz="1800" b="1" dirty="0">
                <a:latin typeface="Times New Roman"/>
                <a:cs typeface="Times New Roman"/>
              </a:rPr>
              <a:t>1).</a:t>
            </a:r>
            <a:r>
              <a:rPr sz="1800" b="1" spc="-45" dirty="0">
                <a:latin typeface="Times New Roman"/>
                <a:cs typeface="Times New Roman"/>
              </a:rPr>
              <a:t> </a:t>
            </a:r>
            <a:r>
              <a:rPr sz="1800" b="1" dirty="0">
                <a:latin typeface="Times New Roman"/>
                <a:cs typeface="Times New Roman"/>
              </a:rPr>
              <a:t>Single</a:t>
            </a:r>
            <a:r>
              <a:rPr sz="1800" b="1" spc="-25" dirty="0">
                <a:latin typeface="Times New Roman"/>
                <a:cs typeface="Times New Roman"/>
              </a:rPr>
              <a:t> </a:t>
            </a:r>
            <a:r>
              <a:rPr sz="1800" b="1" dirty="0">
                <a:latin typeface="Times New Roman"/>
                <a:cs typeface="Times New Roman"/>
              </a:rPr>
              <a:t>Grained</a:t>
            </a:r>
            <a:r>
              <a:rPr sz="1800" b="1" spc="5" dirty="0">
                <a:latin typeface="Times New Roman"/>
                <a:cs typeface="Times New Roman"/>
              </a:rPr>
              <a:t> </a:t>
            </a:r>
            <a:r>
              <a:rPr sz="1800" b="1" spc="-10" dirty="0">
                <a:latin typeface="Times New Roman"/>
                <a:cs typeface="Times New Roman"/>
              </a:rPr>
              <a:t>Structure</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spcBef>
                <a:spcPts val="5"/>
              </a:spcBef>
            </a:pPr>
            <a:r>
              <a:rPr sz="1800" dirty="0">
                <a:latin typeface="Times New Roman"/>
                <a:cs typeface="Times New Roman"/>
              </a:rPr>
              <a:t>The</a:t>
            </a:r>
            <a:r>
              <a:rPr sz="1800" spc="210" dirty="0">
                <a:latin typeface="Times New Roman"/>
                <a:cs typeface="Times New Roman"/>
              </a:rPr>
              <a:t> </a:t>
            </a:r>
            <a:r>
              <a:rPr sz="1800" dirty="0">
                <a:latin typeface="Times New Roman"/>
                <a:cs typeface="Times New Roman"/>
              </a:rPr>
              <a:t>coarse</a:t>
            </a:r>
            <a:r>
              <a:rPr sz="1800" spc="240" dirty="0">
                <a:latin typeface="Times New Roman"/>
                <a:cs typeface="Times New Roman"/>
              </a:rPr>
              <a:t> </a:t>
            </a:r>
            <a:r>
              <a:rPr sz="1800" dirty="0">
                <a:latin typeface="Times New Roman"/>
                <a:cs typeface="Times New Roman"/>
              </a:rPr>
              <a:t>grained</a:t>
            </a:r>
            <a:r>
              <a:rPr sz="1800" spc="245" dirty="0">
                <a:latin typeface="Times New Roman"/>
                <a:cs typeface="Times New Roman"/>
              </a:rPr>
              <a:t> </a:t>
            </a:r>
            <a:r>
              <a:rPr sz="1800" dirty="0">
                <a:latin typeface="Times New Roman"/>
                <a:cs typeface="Times New Roman"/>
              </a:rPr>
              <a:t>cohesionless</a:t>
            </a:r>
            <a:r>
              <a:rPr sz="1800" spc="229" dirty="0">
                <a:latin typeface="Times New Roman"/>
                <a:cs typeface="Times New Roman"/>
              </a:rPr>
              <a:t> </a:t>
            </a:r>
            <a:r>
              <a:rPr sz="1800" dirty="0">
                <a:latin typeface="Times New Roman"/>
                <a:cs typeface="Times New Roman"/>
              </a:rPr>
              <a:t>soils</a:t>
            </a:r>
            <a:r>
              <a:rPr sz="1800" spc="225" dirty="0">
                <a:latin typeface="Times New Roman"/>
                <a:cs typeface="Times New Roman"/>
              </a:rPr>
              <a:t> </a:t>
            </a:r>
            <a:r>
              <a:rPr sz="1800" dirty="0">
                <a:latin typeface="Times New Roman"/>
                <a:cs typeface="Times New Roman"/>
              </a:rPr>
              <a:t>such</a:t>
            </a:r>
            <a:r>
              <a:rPr sz="1800" spc="240" dirty="0">
                <a:latin typeface="Times New Roman"/>
                <a:cs typeface="Times New Roman"/>
              </a:rPr>
              <a:t> </a:t>
            </a:r>
            <a:r>
              <a:rPr sz="1800" dirty="0">
                <a:latin typeface="Times New Roman"/>
                <a:cs typeface="Times New Roman"/>
              </a:rPr>
              <a:t>as</a:t>
            </a:r>
            <a:r>
              <a:rPr sz="1800" spc="220" dirty="0">
                <a:latin typeface="Times New Roman"/>
                <a:cs typeface="Times New Roman"/>
              </a:rPr>
              <a:t> </a:t>
            </a:r>
            <a:r>
              <a:rPr sz="1800" dirty="0">
                <a:latin typeface="Times New Roman"/>
                <a:cs typeface="Times New Roman"/>
              </a:rPr>
              <a:t>gravel</a:t>
            </a:r>
            <a:r>
              <a:rPr sz="1800" spc="229" dirty="0">
                <a:latin typeface="Times New Roman"/>
                <a:cs typeface="Times New Roman"/>
              </a:rPr>
              <a:t> </a:t>
            </a:r>
            <a:r>
              <a:rPr sz="1800" dirty="0">
                <a:latin typeface="Times New Roman"/>
                <a:cs typeface="Times New Roman"/>
              </a:rPr>
              <a:t>and</a:t>
            </a:r>
            <a:r>
              <a:rPr sz="1800" spc="240" dirty="0">
                <a:latin typeface="Times New Roman"/>
                <a:cs typeface="Times New Roman"/>
              </a:rPr>
              <a:t> </a:t>
            </a:r>
            <a:r>
              <a:rPr sz="1800" dirty="0">
                <a:latin typeface="Times New Roman"/>
                <a:cs typeface="Times New Roman"/>
              </a:rPr>
              <a:t>sand</a:t>
            </a:r>
            <a:r>
              <a:rPr sz="1800" spc="235" dirty="0">
                <a:latin typeface="Times New Roman"/>
                <a:cs typeface="Times New Roman"/>
              </a:rPr>
              <a:t> </a:t>
            </a:r>
            <a:r>
              <a:rPr sz="1800" dirty="0">
                <a:latin typeface="Times New Roman"/>
                <a:cs typeface="Times New Roman"/>
              </a:rPr>
              <a:t>are</a:t>
            </a:r>
            <a:r>
              <a:rPr sz="1800" spc="220" dirty="0">
                <a:latin typeface="Times New Roman"/>
                <a:cs typeface="Times New Roman"/>
              </a:rPr>
              <a:t> </a:t>
            </a:r>
            <a:r>
              <a:rPr sz="1800" dirty="0">
                <a:latin typeface="Times New Roman"/>
                <a:cs typeface="Times New Roman"/>
              </a:rPr>
              <a:t>composed</a:t>
            </a:r>
            <a:r>
              <a:rPr sz="1800" spc="245" dirty="0">
                <a:latin typeface="Times New Roman"/>
                <a:cs typeface="Times New Roman"/>
              </a:rPr>
              <a:t> </a:t>
            </a:r>
            <a:r>
              <a:rPr sz="1800" dirty="0">
                <a:latin typeface="Times New Roman"/>
                <a:cs typeface="Times New Roman"/>
              </a:rPr>
              <a:t>of</a:t>
            </a:r>
            <a:r>
              <a:rPr sz="1800" spc="200" dirty="0">
                <a:latin typeface="Times New Roman"/>
                <a:cs typeface="Times New Roman"/>
              </a:rPr>
              <a:t> </a:t>
            </a:r>
            <a:r>
              <a:rPr sz="1800" spc="-10" dirty="0">
                <a:latin typeface="Times New Roman"/>
                <a:cs typeface="Times New Roman"/>
              </a:rPr>
              <a:t>bulky</a:t>
            </a:r>
            <a:endParaRPr sz="1800">
              <a:latin typeface="Times New Roman"/>
              <a:cs typeface="Times New Roman"/>
            </a:endParaRPr>
          </a:p>
          <a:p>
            <a:pPr marL="12700">
              <a:lnSpc>
                <a:spcPct val="100000"/>
              </a:lnSpc>
            </a:pPr>
            <a:r>
              <a:rPr sz="1800" dirty="0">
                <a:latin typeface="Times New Roman"/>
                <a:cs typeface="Times New Roman"/>
              </a:rPr>
              <a:t>grains</a:t>
            </a:r>
            <a:r>
              <a:rPr sz="1800" spc="-35" dirty="0">
                <a:latin typeface="Times New Roman"/>
                <a:cs typeface="Times New Roman"/>
              </a:rPr>
              <a:t> </a:t>
            </a:r>
            <a:r>
              <a:rPr sz="1800" dirty="0">
                <a:latin typeface="Times New Roman"/>
                <a:cs typeface="Times New Roman"/>
              </a:rPr>
              <a:t>in</a:t>
            </a:r>
            <a:r>
              <a:rPr sz="1800" spc="-35" dirty="0">
                <a:latin typeface="Times New Roman"/>
                <a:cs typeface="Times New Roman"/>
              </a:rPr>
              <a:t> </a:t>
            </a:r>
            <a:r>
              <a:rPr sz="1800" dirty="0">
                <a:latin typeface="Times New Roman"/>
                <a:cs typeface="Times New Roman"/>
              </a:rPr>
              <a:t>which</a:t>
            </a:r>
            <a:r>
              <a:rPr sz="1800" spc="-15" dirty="0">
                <a:latin typeface="Times New Roman"/>
                <a:cs typeface="Times New Roman"/>
              </a:rPr>
              <a:t> </a:t>
            </a:r>
            <a:r>
              <a:rPr sz="1800" dirty="0">
                <a:latin typeface="Times New Roman"/>
                <a:cs typeface="Times New Roman"/>
              </a:rPr>
              <a:t>the</a:t>
            </a:r>
            <a:r>
              <a:rPr sz="1800" spc="-30" dirty="0">
                <a:latin typeface="Times New Roman"/>
                <a:cs typeface="Times New Roman"/>
              </a:rPr>
              <a:t> </a:t>
            </a:r>
            <a:r>
              <a:rPr sz="1800" dirty="0">
                <a:latin typeface="Times New Roman"/>
                <a:cs typeface="Times New Roman"/>
              </a:rPr>
              <a:t>gravitational</a:t>
            </a:r>
            <a:r>
              <a:rPr sz="1800" spc="-10" dirty="0">
                <a:latin typeface="Times New Roman"/>
                <a:cs typeface="Times New Roman"/>
              </a:rPr>
              <a:t> </a:t>
            </a:r>
            <a:r>
              <a:rPr sz="1800" dirty="0">
                <a:latin typeface="Times New Roman"/>
                <a:cs typeface="Times New Roman"/>
              </a:rPr>
              <a:t>forces</a:t>
            </a:r>
            <a:r>
              <a:rPr sz="1800" spc="-10" dirty="0">
                <a:latin typeface="Times New Roman"/>
                <a:cs typeface="Times New Roman"/>
              </a:rPr>
              <a:t> </a:t>
            </a:r>
            <a:r>
              <a:rPr sz="1800" dirty="0">
                <a:latin typeface="Times New Roman"/>
                <a:cs typeface="Times New Roman"/>
              </a:rPr>
              <a:t>are</a:t>
            </a:r>
            <a:r>
              <a:rPr sz="1800" spc="-35" dirty="0">
                <a:latin typeface="Times New Roman"/>
                <a:cs typeface="Times New Roman"/>
              </a:rPr>
              <a:t> </a:t>
            </a:r>
            <a:r>
              <a:rPr sz="1800" dirty="0">
                <a:latin typeface="Times New Roman"/>
                <a:cs typeface="Times New Roman"/>
              </a:rPr>
              <a:t>more</a:t>
            </a:r>
            <a:r>
              <a:rPr sz="1800" spc="-5" dirty="0">
                <a:latin typeface="Times New Roman"/>
                <a:cs typeface="Times New Roman"/>
              </a:rPr>
              <a:t> </a:t>
            </a:r>
            <a:r>
              <a:rPr sz="1800" dirty="0">
                <a:latin typeface="Times New Roman"/>
                <a:cs typeface="Times New Roman"/>
              </a:rPr>
              <a:t>predominant</a:t>
            </a:r>
            <a:r>
              <a:rPr sz="1800" spc="-35" dirty="0">
                <a:latin typeface="Times New Roman"/>
                <a:cs typeface="Times New Roman"/>
              </a:rPr>
              <a:t> </a:t>
            </a:r>
            <a:r>
              <a:rPr sz="1800" dirty="0">
                <a:latin typeface="Times New Roman"/>
                <a:cs typeface="Times New Roman"/>
              </a:rPr>
              <a:t>than</a:t>
            </a:r>
            <a:r>
              <a:rPr sz="1800" spc="-35" dirty="0">
                <a:latin typeface="Times New Roman"/>
                <a:cs typeface="Times New Roman"/>
              </a:rPr>
              <a:t> </a:t>
            </a:r>
            <a:r>
              <a:rPr sz="1800" dirty="0">
                <a:latin typeface="Times New Roman"/>
                <a:cs typeface="Times New Roman"/>
              </a:rPr>
              <a:t>the</a:t>
            </a:r>
            <a:r>
              <a:rPr sz="1800" spc="-55" dirty="0">
                <a:latin typeface="Times New Roman"/>
                <a:cs typeface="Times New Roman"/>
              </a:rPr>
              <a:t> </a:t>
            </a:r>
            <a:r>
              <a:rPr sz="1800" dirty="0">
                <a:latin typeface="Times New Roman"/>
                <a:cs typeface="Times New Roman"/>
              </a:rPr>
              <a:t>surface</a:t>
            </a:r>
            <a:r>
              <a:rPr sz="1800" spc="15" dirty="0">
                <a:latin typeface="Times New Roman"/>
                <a:cs typeface="Times New Roman"/>
              </a:rPr>
              <a:t> </a:t>
            </a:r>
            <a:r>
              <a:rPr sz="1800" spc="-10" dirty="0">
                <a:latin typeface="Times New Roman"/>
                <a:cs typeface="Times New Roman"/>
              </a:rPr>
              <a:t>forces.</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spcBef>
                <a:spcPts val="5"/>
              </a:spcBef>
            </a:pPr>
            <a:r>
              <a:rPr sz="1800" dirty="0">
                <a:latin typeface="Times New Roman"/>
                <a:cs typeface="Times New Roman"/>
              </a:rPr>
              <a:t>When</a:t>
            </a:r>
            <a:r>
              <a:rPr sz="1800" spc="175" dirty="0">
                <a:latin typeface="Times New Roman"/>
                <a:cs typeface="Times New Roman"/>
              </a:rPr>
              <a:t> </a:t>
            </a:r>
            <a:r>
              <a:rPr sz="1800" dirty="0">
                <a:latin typeface="Times New Roman"/>
                <a:cs typeface="Times New Roman"/>
              </a:rPr>
              <a:t>the</a:t>
            </a:r>
            <a:r>
              <a:rPr sz="1800" spc="140" dirty="0">
                <a:latin typeface="Times New Roman"/>
                <a:cs typeface="Times New Roman"/>
              </a:rPr>
              <a:t> </a:t>
            </a:r>
            <a:r>
              <a:rPr sz="1800" dirty="0">
                <a:latin typeface="Times New Roman"/>
                <a:cs typeface="Times New Roman"/>
              </a:rPr>
              <a:t>deposition</a:t>
            </a:r>
            <a:r>
              <a:rPr sz="1800" spc="185" dirty="0">
                <a:latin typeface="Times New Roman"/>
                <a:cs typeface="Times New Roman"/>
              </a:rPr>
              <a:t> </a:t>
            </a:r>
            <a:r>
              <a:rPr sz="1800" dirty="0">
                <a:latin typeface="Times New Roman"/>
                <a:cs typeface="Times New Roman"/>
              </a:rPr>
              <a:t>of</a:t>
            </a:r>
            <a:r>
              <a:rPr sz="1800" spc="140" dirty="0">
                <a:latin typeface="Times New Roman"/>
                <a:cs typeface="Times New Roman"/>
              </a:rPr>
              <a:t> </a:t>
            </a:r>
            <a:r>
              <a:rPr sz="1800" dirty="0">
                <a:latin typeface="Times New Roman"/>
                <a:cs typeface="Times New Roman"/>
              </a:rPr>
              <a:t>these</a:t>
            </a:r>
            <a:r>
              <a:rPr sz="1800" spc="160" dirty="0">
                <a:latin typeface="Times New Roman"/>
                <a:cs typeface="Times New Roman"/>
              </a:rPr>
              <a:t> </a:t>
            </a:r>
            <a:r>
              <a:rPr sz="1800" dirty="0">
                <a:latin typeface="Times New Roman"/>
                <a:cs typeface="Times New Roman"/>
              </a:rPr>
              <a:t>soils</a:t>
            </a:r>
            <a:r>
              <a:rPr sz="1800" spc="165" dirty="0">
                <a:latin typeface="Times New Roman"/>
                <a:cs typeface="Times New Roman"/>
              </a:rPr>
              <a:t> </a:t>
            </a:r>
            <a:r>
              <a:rPr sz="1800" dirty="0">
                <a:latin typeface="Times New Roman"/>
                <a:cs typeface="Times New Roman"/>
              </a:rPr>
              <a:t>occurs</a:t>
            </a:r>
            <a:r>
              <a:rPr sz="1800" spc="165" dirty="0">
                <a:latin typeface="Times New Roman"/>
                <a:cs typeface="Times New Roman"/>
              </a:rPr>
              <a:t> </a:t>
            </a:r>
            <a:r>
              <a:rPr sz="1800" dirty="0">
                <a:latin typeface="Times New Roman"/>
                <a:cs typeface="Times New Roman"/>
              </a:rPr>
              <a:t>the</a:t>
            </a:r>
            <a:r>
              <a:rPr sz="1800" spc="160" dirty="0">
                <a:latin typeface="Times New Roman"/>
                <a:cs typeface="Times New Roman"/>
              </a:rPr>
              <a:t> </a:t>
            </a:r>
            <a:r>
              <a:rPr sz="1800" dirty="0">
                <a:latin typeface="Times New Roman"/>
                <a:cs typeface="Times New Roman"/>
              </a:rPr>
              <a:t>particles</a:t>
            </a:r>
            <a:r>
              <a:rPr sz="1800" spc="165" dirty="0">
                <a:latin typeface="Times New Roman"/>
                <a:cs typeface="Times New Roman"/>
              </a:rPr>
              <a:t> </a:t>
            </a:r>
            <a:r>
              <a:rPr sz="1800" dirty="0">
                <a:latin typeface="Times New Roman"/>
                <a:cs typeface="Times New Roman"/>
              </a:rPr>
              <a:t>settle</a:t>
            </a:r>
            <a:r>
              <a:rPr sz="1800" spc="140" dirty="0">
                <a:latin typeface="Times New Roman"/>
                <a:cs typeface="Times New Roman"/>
              </a:rPr>
              <a:t> </a:t>
            </a:r>
            <a:r>
              <a:rPr sz="1800" dirty="0">
                <a:latin typeface="Times New Roman"/>
                <a:cs typeface="Times New Roman"/>
              </a:rPr>
              <a:t>under</a:t>
            </a:r>
            <a:r>
              <a:rPr sz="1800" spc="170" dirty="0">
                <a:latin typeface="Times New Roman"/>
                <a:cs typeface="Times New Roman"/>
              </a:rPr>
              <a:t> </a:t>
            </a:r>
            <a:r>
              <a:rPr sz="1800" dirty="0">
                <a:latin typeface="Times New Roman"/>
                <a:cs typeface="Times New Roman"/>
              </a:rPr>
              <a:t>gravitational</a:t>
            </a:r>
            <a:r>
              <a:rPr sz="1800" spc="180" dirty="0">
                <a:latin typeface="Times New Roman"/>
                <a:cs typeface="Times New Roman"/>
              </a:rPr>
              <a:t> </a:t>
            </a:r>
            <a:r>
              <a:rPr sz="1800" spc="-10" dirty="0">
                <a:latin typeface="Times New Roman"/>
                <a:cs typeface="Times New Roman"/>
              </a:rPr>
              <a:t>forces</a:t>
            </a:r>
            <a:endParaRPr sz="1800">
              <a:latin typeface="Times New Roman"/>
              <a:cs typeface="Times New Roman"/>
            </a:endParaRPr>
          </a:p>
          <a:p>
            <a:pPr marL="12700">
              <a:lnSpc>
                <a:spcPct val="100000"/>
              </a:lnSpc>
            </a:pPr>
            <a:r>
              <a:rPr sz="1800" dirty="0">
                <a:latin typeface="Times New Roman"/>
                <a:cs typeface="Times New Roman"/>
              </a:rPr>
              <a:t>and</a:t>
            </a:r>
            <a:r>
              <a:rPr sz="1800" spc="-15" dirty="0">
                <a:latin typeface="Times New Roman"/>
                <a:cs typeface="Times New Roman"/>
              </a:rPr>
              <a:t> </a:t>
            </a:r>
            <a:r>
              <a:rPr sz="1800" dirty="0">
                <a:latin typeface="Times New Roman"/>
                <a:cs typeface="Times New Roman"/>
              </a:rPr>
              <a:t>take</a:t>
            </a:r>
            <a:r>
              <a:rPr sz="1800" spc="10" dirty="0">
                <a:latin typeface="Times New Roman"/>
                <a:cs typeface="Times New Roman"/>
              </a:rPr>
              <a:t> </a:t>
            </a:r>
            <a:r>
              <a:rPr sz="1800" dirty="0">
                <a:latin typeface="Times New Roman"/>
                <a:cs typeface="Times New Roman"/>
              </a:rPr>
              <a:t>an</a:t>
            </a:r>
            <a:r>
              <a:rPr sz="1800" spc="-15" dirty="0">
                <a:latin typeface="Times New Roman"/>
                <a:cs typeface="Times New Roman"/>
              </a:rPr>
              <a:t> </a:t>
            </a:r>
            <a:r>
              <a:rPr sz="1800" dirty="0">
                <a:latin typeface="Times New Roman"/>
                <a:cs typeface="Times New Roman"/>
              </a:rPr>
              <a:t>equilibrium</a:t>
            </a:r>
            <a:r>
              <a:rPr sz="1800" spc="-45" dirty="0">
                <a:latin typeface="Times New Roman"/>
                <a:cs typeface="Times New Roman"/>
              </a:rPr>
              <a:t> </a:t>
            </a:r>
            <a:r>
              <a:rPr sz="1800" dirty="0">
                <a:latin typeface="Times New Roman"/>
                <a:cs typeface="Times New Roman"/>
              </a:rPr>
              <a:t>position</a:t>
            </a:r>
            <a:r>
              <a:rPr sz="1800" spc="-30" dirty="0">
                <a:latin typeface="Times New Roman"/>
                <a:cs typeface="Times New Roman"/>
              </a:rPr>
              <a:t> </a:t>
            </a:r>
            <a:r>
              <a:rPr sz="1800" dirty="0">
                <a:latin typeface="Times New Roman"/>
                <a:cs typeface="Times New Roman"/>
              </a:rPr>
              <a:t>as</a:t>
            </a:r>
            <a:r>
              <a:rPr sz="1800" spc="-5" dirty="0">
                <a:latin typeface="Times New Roman"/>
                <a:cs typeface="Times New Roman"/>
              </a:rPr>
              <a:t> </a:t>
            </a:r>
            <a:r>
              <a:rPr sz="1800" dirty="0">
                <a:latin typeface="Times New Roman"/>
                <a:cs typeface="Times New Roman"/>
              </a:rPr>
              <a:t>shown</a:t>
            </a:r>
            <a:r>
              <a:rPr sz="1800" spc="-10" dirty="0">
                <a:latin typeface="Times New Roman"/>
                <a:cs typeface="Times New Roman"/>
              </a:rPr>
              <a:t> </a:t>
            </a:r>
            <a:r>
              <a:rPr sz="1800" dirty="0">
                <a:latin typeface="Times New Roman"/>
                <a:cs typeface="Times New Roman"/>
              </a:rPr>
              <a:t>in</a:t>
            </a:r>
            <a:r>
              <a:rPr sz="1800" spc="5" dirty="0">
                <a:latin typeface="Times New Roman"/>
                <a:cs typeface="Times New Roman"/>
              </a:rPr>
              <a:t> </a:t>
            </a:r>
            <a:r>
              <a:rPr sz="1800" spc="-10" dirty="0">
                <a:latin typeface="Times New Roman"/>
                <a:cs typeface="Times New Roman"/>
              </a:rPr>
              <a:t>figure.</a:t>
            </a:r>
            <a:endParaRPr sz="1800">
              <a:latin typeface="Times New Roman"/>
              <a:cs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78739" y="304926"/>
            <a:ext cx="1882139" cy="512445"/>
          </a:xfrm>
          <a:prstGeom prst="rect">
            <a:avLst/>
          </a:prstGeom>
        </p:spPr>
        <p:txBody>
          <a:bodyPr vert="horz" wrap="square" lIns="0" tIns="11430" rIns="0" bIns="0" rtlCol="0">
            <a:spAutoFit/>
          </a:bodyPr>
          <a:lstStyle/>
          <a:p>
            <a:pPr marL="12700">
              <a:lnSpc>
                <a:spcPct val="100000"/>
              </a:lnSpc>
              <a:spcBef>
                <a:spcPts val="90"/>
              </a:spcBef>
            </a:pPr>
            <a:r>
              <a:rPr sz="3200" b="0" spc="-30" dirty="0">
                <a:solidFill>
                  <a:srgbClr val="00CCFF"/>
                </a:solidFill>
                <a:latin typeface="Times New Roman"/>
                <a:cs typeface="Times New Roman"/>
              </a:rPr>
              <a:t>Text</a:t>
            </a:r>
            <a:r>
              <a:rPr sz="3200" b="0" spc="-165" dirty="0">
                <a:solidFill>
                  <a:srgbClr val="00CCFF"/>
                </a:solidFill>
                <a:latin typeface="Times New Roman"/>
                <a:cs typeface="Times New Roman"/>
              </a:rPr>
              <a:t> </a:t>
            </a:r>
            <a:r>
              <a:rPr sz="3200" b="0" spc="-20" dirty="0">
                <a:solidFill>
                  <a:srgbClr val="00CCFF"/>
                </a:solidFill>
                <a:latin typeface="Times New Roman"/>
                <a:cs typeface="Times New Roman"/>
              </a:rPr>
              <a:t>Books</a:t>
            </a:r>
            <a:endParaRPr sz="3200">
              <a:latin typeface="Times New Roman"/>
              <a:cs typeface="Times New Roman"/>
            </a:endParaRPr>
          </a:p>
        </p:txBody>
      </p:sp>
      <p:sp>
        <p:nvSpPr>
          <p:cNvPr id="3" name="object 3"/>
          <p:cNvSpPr txBox="1"/>
          <p:nvPr/>
        </p:nvSpPr>
        <p:spPr>
          <a:xfrm>
            <a:off x="78739" y="1280236"/>
            <a:ext cx="7285355" cy="3442970"/>
          </a:xfrm>
          <a:prstGeom prst="rect">
            <a:avLst/>
          </a:prstGeom>
        </p:spPr>
        <p:txBody>
          <a:bodyPr vert="horz" wrap="square" lIns="0" tIns="13970" rIns="0" bIns="0" rtlCol="0">
            <a:spAutoFit/>
          </a:bodyPr>
          <a:lstStyle/>
          <a:p>
            <a:pPr marL="12700" marR="2642870" indent="474345">
              <a:lnSpc>
                <a:spcPct val="100000"/>
              </a:lnSpc>
              <a:spcBef>
                <a:spcPts val="110"/>
              </a:spcBef>
              <a:buAutoNum type="arabicParenR"/>
              <a:tabLst>
                <a:tab pos="487045" algn="l"/>
              </a:tabLst>
            </a:pPr>
            <a:r>
              <a:rPr sz="2800" dirty="0">
                <a:solidFill>
                  <a:srgbClr val="00CCFF"/>
                </a:solidFill>
                <a:latin typeface="Times New Roman"/>
                <a:cs typeface="Times New Roman"/>
              </a:rPr>
              <a:t>Geotechnical</a:t>
            </a:r>
            <a:r>
              <a:rPr sz="2800" spc="-95" dirty="0">
                <a:solidFill>
                  <a:srgbClr val="00CCFF"/>
                </a:solidFill>
                <a:latin typeface="Times New Roman"/>
                <a:cs typeface="Times New Roman"/>
              </a:rPr>
              <a:t> </a:t>
            </a:r>
            <a:r>
              <a:rPr sz="2800" dirty="0">
                <a:solidFill>
                  <a:srgbClr val="00CCFF"/>
                </a:solidFill>
                <a:latin typeface="Times New Roman"/>
                <a:cs typeface="Times New Roman"/>
              </a:rPr>
              <a:t>Engineering</a:t>
            </a:r>
            <a:r>
              <a:rPr sz="2800" spc="-70" dirty="0">
                <a:solidFill>
                  <a:srgbClr val="00CCFF"/>
                </a:solidFill>
                <a:latin typeface="Times New Roman"/>
                <a:cs typeface="Times New Roman"/>
              </a:rPr>
              <a:t> </a:t>
            </a:r>
            <a:r>
              <a:rPr sz="2800" spc="-25" dirty="0">
                <a:solidFill>
                  <a:srgbClr val="00CCFF"/>
                </a:solidFill>
                <a:latin typeface="Times New Roman"/>
                <a:cs typeface="Times New Roman"/>
              </a:rPr>
              <a:t>by </a:t>
            </a:r>
            <a:r>
              <a:rPr sz="2800" dirty="0">
                <a:solidFill>
                  <a:srgbClr val="00CCFF"/>
                </a:solidFill>
                <a:latin typeface="Times New Roman"/>
                <a:cs typeface="Times New Roman"/>
              </a:rPr>
              <a:t>Dr C.</a:t>
            </a:r>
            <a:r>
              <a:rPr sz="2800" spc="-90" dirty="0">
                <a:solidFill>
                  <a:srgbClr val="00CCFF"/>
                </a:solidFill>
                <a:latin typeface="Times New Roman"/>
                <a:cs typeface="Times New Roman"/>
              </a:rPr>
              <a:t> </a:t>
            </a:r>
            <a:r>
              <a:rPr sz="2800" spc="-10" dirty="0">
                <a:solidFill>
                  <a:srgbClr val="00CCFF"/>
                </a:solidFill>
                <a:latin typeface="Times New Roman"/>
                <a:cs typeface="Times New Roman"/>
              </a:rPr>
              <a:t>Venkatramaiah</a:t>
            </a:r>
            <a:endParaRPr sz="2800">
              <a:latin typeface="Times New Roman"/>
              <a:cs typeface="Times New Roman"/>
            </a:endParaRPr>
          </a:p>
          <a:p>
            <a:pPr>
              <a:lnSpc>
                <a:spcPct val="100000"/>
              </a:lnSpc>
              <a:spcBef>
                <a:spcPts val="145"/>
              </a:spcBef>
              <a:buClr>
                <a:srgbClr val="00CCFF"/>
              </a:buClr>
              <a:buFont typeface="Times New Roman"/>
              <a:buAutoNum type="arabicParenR"/>
            </a:pPr>
            <a:endParaRPr sz="2800">
              <a:latin typeface="Times New Roman"/>
              <a:cs typeface="Times New Roman"/>
            </a:endParaRPr>
          </a:p>
          <a:p>
            <a:pPr marL="12700" marR="5080" indent="474345">
              <a:lnSpc>
                <a:spcPct val="100000"/>
              </a:lnSpc>
              <a:buAutoNum type="arabicParenR"/>
              <a:tabLst>
                <a:tab pos="487045" algn="l"/>
              </a:tabLst>
            </a:pPr>
            <a:r>
              <a:rPr sz="2800" dirty="0">
                <a:solidFill>
                  <a:srgbClr val="00CCFF"/>
                </a:solidFill>
                <a:latin typeface="Times New Roman"/>
                <a:cs typeface="Times New Roman"/>
              </a:rPr>
              <a:t>Soil</a:t>
            </a:r>
            <a:r>
              <a:rPr sz="2800" spc="-30" dirty="0">
                <a:solidFill>
                  <a:srgbClr val="00CCFF"/>
                </a:solidFill>
                <a:latin typeface="Times New Roman"/>
                <a:cs typeface="Times New Roman"/>
              </a:rPr>
              <a:t> </a:t>
            </a:r>
            <a:r>
              <a:rPr sz="2800" dirty="0">
                <a:solidFill>
                  <a:srgbClr val="00CCFF"/>
                </a:solidFill>
                <a:latin typeface="Times New Roman"/>
                <a:cs typeface="Times New Roman"/>
              </a:rPr>
              <a:t>Mechanics</a:t>
            </a:r>
            <a:r>
              <a:rPr sz="2800" spc="-80" dirty="0">
                <a:solidFill>
                  <a:srgbClr val="00CCFF"/>
                </a:solidFill>
                <a:latin typeface="Times New Roman"/>
                <a:cs typeface="Times New Roman"/>
              </a:rPr>
              <a:t> </a:t>
            </a:r>
            <a:r>
              <a:rPr sz="2800" dirty="0">
                <a:solidFill>
                  <a:srgbClr val="00CCFF"/>
                </a:solidFill>
                <a:latin typeface="Times New Roman"/>
                <a:cs typeface="Times New Roman"/>
              </a:rPr>
              <a:t>and Foundation</a:t>
            </a:r>
            <a:r>
              <a:rPr sz="2800" spc="-75" dirty="0">
                <a:solidFill>
                  <a:srgbClr val="00CCFF"/>
                </a:solidFill>
                <a:latin typeface="Times New Roman"/>
                <a:cs typeface="Times New Roman"/>
              </a:rPr>
              <a:t> </a:t>
            </a:r>
            <a:r>
              <a:rPr sz="2800" dirty="0">
                <a:solidFill>
                  <a:srgbClr val="00CCFF"/>
                </a:solidFill>
                <a:latin typeface="Times New Roman"/>
                <a:cs typeface="Times New Roman"/>
              </a:rPr>
              <a:t>Engineering</a:t>
            </a:r>
            <a:r>
              <a:rPr sz="2800" spc="-70" dirty="0">
                <a:solidFill>
                  <a:srgbClr val="00CCFF"/>
                </a:solidFill>
                <a:latin typeface="Times New Roman"/>
                <a:cs typeface="Times New Roman"/>
              </a:rPr>
              <a:t> </a:t>
            </a:r>
            <a:r>
              <a:rPr sz="2800" spc="-25" dirty="0">
                <a:solidFill>
                  <a:srgbClr val="00CCFF"/>
                </a:solidFill>
                <a:latin typeface="Times New Roman"/>
                <a:cs typeface="Times New Roman"/>
              </a:rPr>
              <a:t>by </a:t>
            </a:r>
            <a:r>
              <a:rPr sz="2800" dirty="0">
                <a:solidFill>
                  <a:srgbClr val="00CCFF"/>
                </a:solidFill>
                <a:latin typeface="Times New Roman"/>
                <a:cs typeface="Times New Roman"/>
              </a:rPr>
              <a:t>Dr K.</a:t>
            </a:r>
            <a:r>
              <a:rPr sz="2800" spc="-25" dirty="0">
                <a:solidFill>
                  <a:srgbClr val="00CCFF"/>
                </a:solidFill>
                <a:latin typeface="Times New Roman"/>
                <a:cs typeface="Times New Roman"/>
              </a:rPr>
              <a:t> </a:t>
            </a:r>
            <a:r>
              <a:rPr sz="2800" dirty="0">
                <a:solidFill>
                  <a:srgbClr val="00CCFF"/>
                </a:solidFill>
                <a:latin typeface="Times New Roman"/>
                <a:cs typeface="Times New Roman"/>
              </a:rPr>
              <a:t>R.</a:t>
            </a:r>
            <a:r>
              <a:rPr sz="2800" spc="-160" dirty="0">
                <a:solidFill>
                  <a:srgbClr val="00CCFF"/>
                </a:solidFill>
                <a:latin typeface="Times New Roman"/>
                <a:cs typeface="Times New Roman"/>
              </a:rPr>
              <a:t> </a:t>
            </a:r>
            <a:r>
              <a:rPr sz="2800" spc="-20" dirty="0">
                <a:solidFill>
                  <a:srgbClr val="00CCFF"/>
                </a:solidFill>
                <a:latin typeface="Times New Roman"/>
                <a:cs typeface="Times New Roman"/>
              </a:rPr>
              <a:t>Arora</a:t>
            </a:r>
            <a:endParaRPr sz="2800">
              <a:latin typeface="Times New Roman"/>
              <a:cs typeface="Times New Roman"/>
            </a:endParaRPr>
          </a:p>
          <a:p>
            <a:pPr>
              <a:lnSpc>
                <a:spcPct val="100000"/>
              </a:lnSpc>
              <a:spcBef>
                <a:spcPts val="145"/>
              </a:spcBef>
              <a:buClr>
                <a:srgbClr val="00CCFF"/>
              </a:buClr>
              <a:buFont typeface="Times New Roman"/>
              <a:buAutoNum type="arabicParenR"/>
            </a:pPr>
            <a:endParaRPr sz="2800">
              <a:latin typeface="Times New Roman"/>
              <a:cs typeface="Times New Roman"/>
            </a:endParaRPr>
          </a:p>
          <a:p>
            <a:pPr marL="12700" marR="5080" indent="474345">
              <a:lnSpc>
                <a:spcPct val="100000"/>
              </a:lnSpc>
              <a:buAutoNum type="arabicParenR"/>
              <a:tabLst>
                <a:tab pos="487045" algn="l"/>
              </a:tabLst>
            </a:pPr>
            <a:r>
              <a:rPr sz="2800" dirty="0">
                <a:solidFill>
                  <a:srgbClr val="00CCFF"/>
                </a:solidFill>
                <a:latin typeface="Times New Roman"/>
                <a:cs typeface="Times New Roman"/>
              </a:rPr>
              <a:t>Soil</a:t>
            </a:r>
            <a:r>
              <a:rPr sz="2800" spc="-30" dirty="0">
                <a:solidFill>
                  <a:srgbClr val="00CCFF"/>
                </a:solidFill>
                <a:latin typeface="Times New Roman"/>
                <a:cs typeface="Times New Roman"/>
              </a:rPr>
              <a:t> </a:t>
            </a:r>
            <a:r>
              <a:rPr sz="2800" dirty="0">
                <a:solidFill>
                  <a:srgbClr val="00CCFF"/>
                </a:solidFill>
                <a:latin typeface="Times New Roman"/>
                <a:cs typeface="Times New Roman"/>
              </a:rPr>
              <a:t>Mechanics</a:t>
            </a:r>
            <a:r>
              <a:rPr sz="2800" spc="-80" dirty="0">
                <a:solidFill>
                  <a:srgbClr val="00CCFF"/>
                </a:solidFill>
                <a:latin typeface="Times New Roman"/>
                <a:cs typeface="Times New Roman"/>
              </a:rPr>
              <a:t> </a:t>
            </a:r>
            <a:r>
              <a:rPr sz="2800" dirty="0">
                <a:solidFill>
                  <a:srgbClr val="00CCFF"/>
                </a:solidFill>
                <a:latin typeface="Times New Roman"/>
                <a:cs typeface="Times New Roman"/>
              </a:rPr>
              <a:t>and Foundation</a:t>
            </a:r>
            <a:r>
              <a:rPr sz="2800" spc="-75" dirty="0">
                <a:solidFill>
                  <a:srgbClr val="00CCFF"/>
                </a:solidFill>
                <a:latin typeface="Times New Roman"/>
                <a:cs typeface="Times New Roman"/>
              </a:rPr>
              <a:t> </a:t>
            </a:r>
            <a:r>
              <a:rPr sz="2800" dirty="0">
                <a:solidFill>
                  <a:srgbClr val="00CCFF"/>
                </a:solidFill>
                <a:latin typeface="Times New Roman"/>
                <a:cs typeface="Times New Roman"/>
              </a:rPr>
              <a:t>Engineering</a:t>
            </a:r>
            <a:r>
              <a:rPr sz="2800" spc="-70" dirty="0">
                <a:solidFill>
                  <a:srgbClr val="00CCFF"/>
                </a:solidFill>
                <a:latin typeface="Times New Roman"/>
                <a:cs typeface="Times New Roman"/>
              </a:rPr>
              <a:t> </a:t>
            </a:r>
            <a:r>
              <a:rPr sz="2800" spc="-25" dirty="0">
                <a:solidFill>
                  <a:srgbClr val="00CCFF"/>
                </a:solidFill>
                <a:latin typeface="Times New Roman"/>
                <a:cs typeface="Times New Roman"/>
              </a:rPr>
              <a:t>by </a:t>
            </a:r>
            <a:r>
              <a:rPr sz="2800" dirty="0">
                <a:solidFill>
                  <a:srgbClr val="00CCFF"/>
                </a:solidFill>
                <a:latin typeface="Times New Roman"/>
                <a:cs typeface="Times New Roman"/>
              </a:rPr>
              <a:t>Dr</a:t>
            </a:r>
            <a:r>
              <a:rPr sz="2800" spc="-10" dirty="0">
                <a:solidFill>
                  <a:srgbClr val="00CCFF"/>
                </a:solidFill>
                <a:latin typeface="Times New Roman"/>
                <a:cs typeface="Times New Roman"/>
              </a:rPr>
              <a:t> </a:t>
            </a:r>
            <a:r>
              <a:rPr sz="2800" spc="-155" dirty="0">
                <a:solidFill>
                  <a:srgbClr val="00CCFF"/>
                </a:solidFill>
                <a:latin typeface="Times New Roman"/>
                <a:cs typeface="Times New Roman"/>
              </a:rPr>
              <a:t>P.</a:t>
            </a:r>
            <a:r>
              <a:rPr sz="2800" spc="-20" dirty="0">
                <a:solidFill>
                  <a:srgbClr val="00CCFF"/>
                </a:solidFill>
                <a:latin typeface="Times New Roman"/>
                <a:cs typeface="Times New Roman"/>
              </a:rPr>
              <a:t> </a:t>
            </a:r>
            <a:r>
              <a:rPr sz="2800" dirty="0">
                <a:solidFill>
                  <a:srgbClr val="00CCFF"/>
                </a:solidFill>
                <a:latin typeface="Times New Roman"/>
                <a:cs typeface="Times New Roman"/>
              </a:rPr>
              <a:t>N.</a:t>
            </a:r>
            <a:r>
              <a:rPr sz="2800" spc="5" dirty="0">
                <a:solidFill>
                  <a:srgbClr val="00CCFF"/>
                </a:solidFill>
                <a:latin typeface="Times New Roman"/>
                <a:cs typeface="Times New Roman"/>
              </a:rPr>
              <a:t> </a:t>
            </a:r>
            <a:r>
              <a:rPr sz="2800" spc="-20" dirty="0">
                <a:solidFill>
                  <a:srgbClr val="00CCFF"/>
                </a:solidFill>
                <a:latin typeface="Times New Roman"/>
                <a:cs typeface="Times New Roman"/>
              </a:rPr>
              <a:t>Modi</a:t>
            </a:r>
            <a:endParaRPr sz="2800">
              <a:latin typeface="Times New Roman"/>
              <a:cs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38200" y="515111"/>
            <a:ext cx="7239000" cy="3810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12444" y="1719148"/>
            <a:ext cx="8305800" cy="1398270"/>
          </a:xfrm>
          <a:prstGeom prst="rect">
            <a:avLst/>
          </a:prstGeom>
        </p:spPr>
        <p:txBody>
          <a:bodyPr vert="horz" wrap="square" lIns="0" tIns="12700" rIns="0" bIns="0" rtlCol="0">
            <a:spAutoFit/>
          </a:bodyPr>
          <a:lstStyle/>
          <a:p>
            <a:pPr marL="12700">
              <a:lnSpc>
                <a:spcPct val="100000"/>
              </a:lnSpc>
              <a:spcBef>
                <a:spcPts val="100"/>
              </a:spcBef>
            </a:pPr>
            <a:r>
              <a:rPr sz="1800" dirty="0">
                <a:latin typeface="Times New Roman"/>
                <a:cs typeface="Times New Roman"/>
              </a:rPr>
              <a:t>Each</a:t>
            </a:r>
            <a:r>
              <a:rPr sz="1800" spc="360" dirty="0">
                <a:latin typeface="Times New Roman"/>
                <a:cs typeface="Times New Roman"/>
              </a:rPr>
              <a:t> </a:t>
            </a:r>
            <a:r>
              <a:rPr sz="1800" dirty="0">
                <a:latin typeface="Times New Roman"/>
                <a:cs typeface="Times New Roman"/>
              </a:rPr>
              <a:t>particle</a:t>
            </a:r>
            <a:r>
              <a:rPr sz="1800" spc="355" dirty="0">
                <a:latin typeface="Times New Roman"/>
                <a:cs typeface="Times New Roman"/>
              </a:rPr>
              <a:t> </a:t>
            </a:r>
            <a:r>
              <a:rPr sz="1800" dirty="0">
                <a:latin typeface="Times New Roman"/>
                <a:cs typeface="Times New Roman"/>
              </a:rPr>
              <a:t>is</a:t>
            </a:r>
            <a:r>
              <a:rPr sz="1800" spc="345" dirty="0">
                <a:latin typeface="Times New Roman"/>
                <a:cs typeface="Times New Roman"/>
              </a:rPr>
              <a:t> </a:t>
            </a:r>
            <a:r>
              <a:rPr sz="1800" dirty="0">
                <a:latin typeface="Times New Roman"/>
                <a:cs typeface="Times New Roman"/>
              </a:rPr>
              <a:t>in</a:t>
            </a:r>
            <a:r>
              <a:rPr sz="1800" spc="365" dirty="0">
                <a:latin typeface="Times New Roman"/>
                <a:cs typeface="Times New Roman"/>
              </a:rPr>
              <a:t> </a:t>
            </a:r>
            <a:r>
              <a:rPr sz="1800" dirty="0">
                <a:latin typeface="Times New Roman"/>
                <a:cs typeface="Times New Roman"/>
              </a:rPr>
              <a:t>contact</a:t>
            </a:r>
            <a:r>
              <a:rPr sz="1800" spc="360" dirty="0">
                <a:latin typeface="Times New Roman"/>
                <a:cs typeface="Times New Roman"/>
              </a:rPr>
              <a:t> </a:t>
            </a:r>
            <a:r>
              <a:rPr sz="1800" dirty="0">
                <a:latin typeface="Times New Roman"/>
                <a:cs typeface="Times New Roman"/>
              </a:rPr>
              <a:t>with</a:t>
            </a:r>
            <a:r>
              <a:rPr sz="1800" spc="360" dirty="0">
                <a:latin typeface="Times New Roman"/>
                <a:cs typeface="Times New Roman"/>
              </a:rPr>
              <a:t> </a:t>
            </a:r>
            <a:r>
              <a:rPr sz="1800" dirty="0">
                <a:latin typeface="Times New Roman"/>
                <a:cs typeface="Times New Roman"/>
              </a:rPr>
              <a:t>those</a:t>
            </a:r>
            <a:r>
              <a:rPr sz="1800" spc="345" dirty="0">
                <a:latin typeface="Times New Roman"/>
                <a:cs typeface="Times New Roman"/>
              </a:rPr>
              <a:t> </a:t>
            </a:r>
            <a:r>
              <a:rPr sz="1800" dirty="0">
                <a:latin typeface="Times New Roman"/>
                <a:cs typeface="Times New Roman"/>
              </a:rPr>
              <a:t>surrounding</a:t>
            </a:r>
            <a:r>
              <a:rPr sz="1800" spc="345" dirty="0">
                <a:latin typeface="Times New Roman"/>
                <a:cs typeface="Times New Roman"/>
              </a:rPr>
              <a:t> </a:t>
            </a:r>
            <a:r>
              <a:rPr sz="1800" dirty="0">
                <a:latin typeface="Times New Roman"/>
                <a:cs typeface="Times New Roman"/>
              </a:rPr>
              <a:t>it.</a:t>
            </a:r>
            <a:r>
              <a:rPr sz="1800" spc="355" dirty="0">
                <a:latin typeface="Times New Roman"/>
                <a:cs typeface="Times New Roman"/>
              </a:rPr>
              <a:t> </a:t>
            </a:r>
            <a:r>
              <a:rPr sz="1800" dirty="0">
                <a:latin typeface="Times New Roman"/>
                <a:cs typeface="Times New Roman"/>
              </a:rPr>
              <a:t>The</a:t>
            </a:r>
            <a:r>
              <a:rPr sz="1800" spc="340" dirty="0">
                <a:latin typeface="Times New Roman"/>
                <a:cs typeface="Times New Roman"/>
              </a:rPr>
              <a:t> </a:t>
            </a:r>
            <a:r>
              <a:rPr sz="1800" dirty="0">
                <a:latin typeface="Times New Roman"/>
                <a:cs typeface="Times New Roman"/>
              </a:rPr>
              <a:t>soil</a:t>
            </a:r>
            <a:r>
              <a:rPr sz="1800" spc="360" dirty="0">
                <a:latin typeface="Times New Roman"/>
                <a:cs typeface="Times New Roman"/>
              </a:rPr>
              <a:t> </a:t>
            </a:r>
            <a:r>
              <a:rPr sz="1800" dirty="0">
                <a:latin typeface="Times New Roman"/>
                <a:cs typeface="Times New Roman"/>
              </a:rPr>
              <a:t>structure</a:t>
            </a:r>
            <a:r>
              <a:rPr sz="1800" spc="345" dirty="0">
                <a:latin typeface="Times New Roman"/>
                <a:cs typeface="Times New Roman"/>
              </a:rPr>
              <a:t> </a:t>
            </a:r>
            <a:r>
              <a:rPr sz="1800" dirty="0">
                <a:latin typeface="Times New Roman"/>
                <a:cs typeface="Times New Roman"/>
              </a:rPr>
              <a:t>so</a:t>
            </a:r>
            <a:r>
              <a:rPr sz="1800" spc="365" dirty="0">
                <a:latin typeface="Times New Roman"/>
                <a:cs typeface="Times New Roman"/>
              </a:rPr>
              <a:t> </a:t>
            </a:r>
            <a:r>
              <a:rPr sz="1800" dirty="0">
                <a:latin typeface="Times New Roman"/>
                <a:cs typeface="Times New Roman"/>
              </a:rPr>
              <a:t>formed</a:t>
            </a:r>
            <a:r>
              <a:rPr sz="1800" spc="365" dirty="0">
                <a:latin typeface="Times New Roman"/>
                <a:cs typeface="Times New Roman"/>
              </a:rPr>
              <a:t> </a:t>
            </a:r>
            <a:r>
              <a:rPr sz="1800" spc="-25" dirty="0">
                <a:latin typeface="Times New Roman"/>
                <a:cs typeface="Times New Roman"/>
              </a:rPr>
              <a:t>is</a:t>
            </a:r>
            <a:endParaRPr sz="1800">
              <a:latin typeface="Times New Roman"/>
              <a:cs typeface="Times New Roman"/>
            </a:endParaRPr>
          </a:p>
          <a:p>
            <a:pPr marL="12700">
              <a:lnSpc>
                <a:spcPct val="100000"/>
              </a:lnSpc>
              <a:spcBef>
                <a:spcPts val="5"/>
              </a:spcBef>
            </a:pPr>
            <a:r>
              <a:rPr sz="1800" dirty="0">
                <a:latin typeface="Times New Roman"/>
                <a:cs typeface="Times New Roman"/>
              </a:rPr>
              <a:t>known</a:t>
            </a:r>
            <a:r>
              <a:rPr sz="1800" spc="-5" dirty="0">
                <a:latin typeface="Times New Roman"/>
                <a:cs typeface="Times New Roman"/>
              </a:rPr>
              <a:t> </a:t>
            </a:r>
            <a:r>
              <a:rPr sz="1800" dirty="0">
                <a:latin typeface="Times New Roman"/>
                <a:cs typeface="Times New Roman"/>
              </a:rPr>
              <a:t>as</a:t>
            </a:r>
            <a:r>
              <a:rPr sz="1800" spc="-25" dirty="0">
                <a:latin typeface="Times New Roman"/>
                <a:cs typeface="Times New Roman"/>
              </a:rPr>
              <a:t> </a:t>
            </a:r>
            <a:r>
              <a:rPr sz="1800" dirty="0">
                <a:latin typeface="Times New Roman"/>
                <a:cs typeface="Times New Roman"/>
              </a:rPr>
              <a:t>the</a:t>
            </a:r>
            <a:r>
              <a:rPr sz="1800" spc="-25" dirty="0">
                <a:latin typeface="Times New Roman"/>
                <a:cs typeface="Times New Roman"/>
              </a:rPr>
              <a:t> </a:t>
            </a:r>
            <a:r>
              <a:rPr sz="1800" dirty="0">
                <a:latin typeface="Times New Roman"/>
                <a:cs typeface="Times New Roman"/>
              </a:rPr>
              <a:t>single</a:t>
            </a:r>
            <a:r>
              <a:rPr sz="1800" spc="-15" dirty="0">
                <a:latin typeface="Times New Roman"/>
                <a:cs typeface="Times New Roman"/>
              </a:rPr>
              <a:t> </a:t>
            </a:r>
            <a:r>
              <a:rPr sz="1800" dirty="0">
                <a:latin typeface="Times New Roman"/>
                <a:cs typeface="Times New Roman"/>
              </a:rPr>
              <a:t>grained</a:t>
            </a:r>
            <a:r>
              <a:rPr sz="1800" spc="-25" dirty="0">
                <a:latin typeface="Times New Roman"/>
                <a:cs typeface="Times New Roman"/>
              </a:rPr>
              <a:t> </a:t>
            </a:r>
            <a:r>
              <a:rPr sz="1800" spc="-10" dirty="0">
                <a:latin typeface="Times New Roman"/>
                <a:cs typeface="Times New Roman"/>
              </a:rPr>
              <a:t>structure.</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marR="5080">
              <a:lnSpc>
                <a:spcPct val="100000"/>
              </a:lnSpc>
            </a:pPr>
            <a:r>
              <a:rPr sz="1800" dirty="0">
                <a:latin typeface="Times New Roman"/>
                <a:cs typeface="Times New Roman"/>
              </a:rPr>
              <a:t>In</a:t>
            </a:r>
            <a:r>
              <a:rPr sz="1800" spc="130" dirty="0">
                <a:latin typeface="Times New Roman"/>
                <a:cs typeface="Times New Roman"/>
              </a:rPr>
              <a:t> </a:t>
            </a:r>
            <a:r>
              <a:rPr sz="1800" dirty="0">
                <a:latin typeface="Times New Roman"/>
                <a:cs typeface="Times New Roman"/>
              </a:rPr>
              <a:t>single</a:t>
            </a:r>
            <a:r>
              <a:rPr sz="1800" spc="125" dirty="0">
                <a:latin typeface="Times New Roman"/>
                <a:cs typeface="Times New Roman"/>
              </a:rPr>
              <a:t> </a:t>
            </a:r>
            <a:r>
              <a:rPr sz="1800" dirty="0">
                <a:latin typeface="Times New Roman"/>
                <a:cs typeface="Times New Roman"/>
              </a:rPr>
              <a:t>grained</a:t>
            </a:r>
            <a:r>
              <a:rPr sz="1800" spc="114" dirty="0">
                <a:latin typeface="Times New Roman"/>
                <a:cs typeface="Times New Roman"/>
              </a:rPr>
              <a:t> </a:t>
            </a:r>
            <a:r>
              <a:rPr sz="1800" dirty="0">
                <a:latin typeface="Times New Roman"/>
                <a:cs typeface="Times New Roman"/>
              </a:rPr>
              <a:t>structure,</a:t>
            </a:r>
            <a:r>
              <a:rPr sz="1800" spc="110" dirty="0">
                <a:latin typeface="Times New Roman"/>
                <a:cs typeface="Times New Roman"/>
              </a:rPr>
              <a:t> </a:t>
            </a:r>
            <a:r>
              <a:rPr sz="1800" dirty="0">
                <a:latin typeface="Times New Roman"/>
                <a:cs typeface="Times New Roman"/>
              </a:rPr>
              <a:t>depending</a:t>
            </a:r>
            <a:r>
              <a:rPr sz="1800" spc="120" dirty="0">
                <a:latin typeface="Times New Roman"/>
                <a:cs typeface="Times New Roman"/>
              </a:rPr>
              <a:t> </a:t>
            </a:r>
            <a:r>
              <a:rPr sz="1800" dirty="0">
                <a:latin typeface="Times New Roman"/>
                <a:cs typeface="Times New Roman"/>
              </a:rPr>
              <a:t>upon</a:t>
            </a:r>
            <a:r>
              <a:rPr sz="1800" spc="135" dirty="0">
                <a:latin typeface="Times New Roman"/>
                <a:cs typeface="Times New Roman"/>
              </a:rPr>
              <a:t> </a:t>
            </a:r>
            <a:r>
              <a:rPr sz="1800" dirty="0">
                <a:latin typeface="Times New Roman"/>
                <a:cs typeface="Times New Roman"/>
              </a:rPr>
              <a:t>the</a:t>
            </a:r>
            <a:r>
              <a:rPr sz="1800" spc="110" dirty="0">
                <a:latin typeface="Times New Roman"/>
                <a:cs typeface="Times New Roman"/>
              </a:rPr>
              <a:t> </a:t>
            </a:r>
            <a:r>
              <a:rPr sz="1800" dirty="0">
                <a:latin typeface="Times New Roman"/>
                <a:cs typeface="Times New Roman"/>
              </a:rPr>
              <a:t>relative</a:t>
            </a:r>
            <a:r>
              <a:rPr sz="1800" spc="120" dirty="0">
                <a:latin typeface="Times New Roman"/>
                <a:cs typeface="Times New Roman"/>
              </a:rPr>
              <a:t> </a:t>
            </a:r>
            <a:r>
              <a:rPr sz="1800" dirty="0">
                <a:latin typeface="Times New Roman"/>
                <a:cs typeface="Times New Roman"/>
              </a:rPr>
              <a:t>position</a:t>
            </a:r>
            <a:r>
              <a:rPr sz="1800" spc="120" dirty="0">
                <a:latin typeface="Times New Roman"/>
                <a:cs typeface="Times New Roman"/>
              </a:rPr>
              <a:t> </a:t>
            </a:r>
            <a:r>
              <a:rPr sz="1800" dirty="0">
                <a:latin typeface="Times New Roman"/>
                <a:cs typeface="Times New Roman"/>
              </a:rPr>
              <a:t>of</a:t>
            </a:r>
            <a:r>
              <a:rPr sz="1800" spc="100" dirty="0">
                <a:latin typeface="Times New Roman"/>
                <a:cs typeface="Times New Roman"/>
              </a:rPr>
              <a:t> </a:t>
            </a:r>
            <a:r>
              <a:rPr sz="1800" dirty="0">
                <a:latin typeface="Times New Roman"/>
                <a:cs typeface="Times New Roman"/>
              </a:rPr>
              <a:t>the</a:t>
            </a:r>
            <a:r>
              <a:rPr sz="1800" spc="114" dirty="0">
                <a:latin typeface="Times New Roman"/>
                <a:cs typeface="Times New Roman"/>
              </a:rPr>
              <a:t> </a:t>
            </a:r>
            <a:r>
              <a:rPr sz="1800" dirty="0">
                <a:latin typeface="Times New Roman"/>
                <a:cs typeface="Times New Roman"/>
              </a:rPr>
              <a:t>particles,</a:t>
            </a:r>
            <a:r>
              <a:rPr sz="1800" spc="110" dirty="0">
                <a:latin typeface="Times New Roman"/>
                <a:cs typeface="Times New Roman"/>
              </a:rPr>
              <a:t> </a:t>
            </a:r>
            <a:r>
              <a:rPr sz="1800" dirty="0">
                <a:latin typeface="Times New Roman"/>
                <a:cs typeface="Times New Roman"/>
              </a:rPr>
              <a:t>the</a:t>
            </a:r>
            <a:r>
              <a:rPr sz="1800" spc="120" dirty="0">
                <a:latin typeface="Times New Roman"/>
                <a:cs typeface="Times New Roman"/>
              </a:rPr>
              <a:t> </a:t>
            </a:r>
            <a:r>
              <a:rPr sz="1800" spc="-20" dirty="0">
                <a:latin typeface="Times New Roman"/>
                <a:cs typeface="Times New Roman"/>
              </a:rPr>
              <a:t>soil </a:t>
            </a:r>
            <a:r>
              <a:rPr sz="1800" dirty="0">
                <a:latin typeface="Times New Roman"/>
                <a:cs typeface="Times New Roman"/>
              </a:rPr>
              <a:t>may</a:t>
            </a:r>
            <a:r>
              <a:rPr sz="1800" spc="20" dirty="0">
                <a:latin typeface="Times New Roman"/>
                <a:cs typeface="Times New Roman"/>
              </a:rPr>
              <a:t> </a:t>
            </a:r>
            <a:r>
              <a:rPr sz="1800" dirty="0">
                <a:latin typeface="Times New Roman"/>
                <a:cs typeface="Times New Roman"/>
              </a:rPr>
              <a:t>have</a:t>
            </a:r>
            <a:r>
              <a:rPr sz="1800" spc="-20" dirty="0">
                <a:latin typeface="Times New Roman"/>
                <a:cs typeface="Times New Roman"/>
              </a:rPr>
              <a:t> </a:t>
            </a:r>
            <a:r>
              <a:rPr sz="1800" dirty="0">
                <a:latin typeface="Times New Roman"/>
                <a:cs typeface="Times New Roman"/>
              </a:rPr>
              <a:t>a</a:t>
            </a:r>
            <a:r>
              <a:rPr sz="1800" spc="-20" dirty="0">
                <a:latin typeface="Times New Roman"/>
                <a:cs typeface="Times New Roman"/>
              </a:rPr>
              <a:t> </a:t>
            </a:r>
            <a:r>
              <a:rPr sz="1800" dirty="0">
                <a:latin typeface="Times New Roman"/>
                <a:cs typeface="Times New Roman"/>
              </a:rPr>
              <a:t>loose</a:t>
            </a:r>
            <a:r>
              <a:rPr sz="1800" spc="-20" dirty="0">
                <a:latin typeface="Times New Roman"/>
                <a:cs typeface="Times New Roman"/>
              </a:rPr>
              <a:t> </a:t>
            </a:r>
            <a:r>
              <a:rPr sz="1800" dirty="0">
                <a:latin typeface="Times New Roman"/>
                <a:cs typeface="Times New Roman"/>
              </a:rPr>
              <a:t>structure</a:t>
            </a:r>
            <a:r>
              <a:rPr sz="1800" spc="-35" dirty="0">
                <a:latin typeface="Times New Roman"/>
                <a:cs typeface="Times New Roman"/>
              </a:rPr>
              <a:t> </a:t>
            </a:r>
            <a:r>
              <a:rPr sz="1800" dirty="0">
                <a:latin typeface="Times New Roman"/>
                <a:cs typeface="Times New Roman"/>
              </a:rPr>
              <a:t>or</a:t>
            </a:r>
            <a:r>
              <a:rPr sz="1800" spc="-40" dirty="0">
                <a:latin typeface="Times New Roman"/>
                <a:cs typeface="Times New Roman"/>
              </a:rPr>
              <a:t> </a:t>
            </a:r>
            <a:r>
              <a:rPr sz="1800" dirty="0">
                <a:latin typeface="Times New Roman"/>
                <a:cs typeface="Times New Roman"/>
              </a:rPr>
              <a:t>dense</a:t>
            </a:r>
            <a:r>
              <a:rPr sz="1800" spc="-20" dirty="0">
                <a:latin typeface="Times New Roman"/>
                <a:cs typeface="Times New Roman"/>
              </a:rPr>
              <a:t> </a:t>
            </a:r>
            <a:r>
              <a:rPr sz="1800" spc="-10" dirty="0">
                <a:latin typeface="Times New Roman"/>
                <a:cs typeface="Times New Roman"/>
              </a:rPr>
              <a:t>structure.</a:t>
            </a:r>
            <a:endParaRPr sz="1800">
              <a:latin typeface="Times New Roman"/>
              <a:cs typeface="Times New Roman"/>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371600" y="1124711"/>
            <a:ext cx="6400800" cy="28194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981200" y="438911"/>
            <a:ext cx="5486400" cy="3810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7340" y="1165352"/>
            <a:ext cx="8533765" cy="2495550"/>
          </a:xfrm>
          <a:prstGeom prst="rect">
            <a:avLst/>
          </a:prstGeom>
        </p:spPr>
        <p:txBody>
          <a:bodyPr vert="horz" wrap="square" lIns="0" tIns="12700" rIns="0" bIns="0" rtlCol="0">
            <a:spAutoFit/>
          </a:bodyPr>
          <a:lstStyle/>
          <a:p>
            <a:pPr marL="12700">
              <a:lnSpc>
                <a:spcPct val="100000"/>
              </a:lnSpc>
              <a:spcBef>
                <a:spcPts val="100"/>
              </a:spcBef>
            </a:pPr>
            <a:r>
              <a:rPr sz="1800" dirty="0">
                <a:latin typeface="Times New Roman"/>
                <a:cs typeface="Times New Roman"/>
              </a:rPr>
              <a:t>The</a:t>
            </a:r>
            <a:r>
              <a:rPr sz="1800" spc="450" dirty="0">
                <a:latin typeface="Times New Roman"/>
                <a:cs typeface="Times New Roman"/>
              </a:rPr>
              <a:t> </a:t>
            </a:r>
            <a:r>
              <a:rPr sz="1800" dirty="0">
                <a:latin typeface="Times New Roman"/>
                <a:cs typeface="Times New Roman"/>
              </a:rPr>
              <a:t>figure</a:t>
            </a:r>
            <a:r>
              <a:rPr sz="1800" spc="465" dirty="0">
                <a:latin typeface="Times New Roman"/>
                <a:cs typeface="Times New Roman"/>
              </a:rPr>
              <a:t> </a:t>
            </a:r>
            <a:r>
              <a:rPr sz="1800" dirty="0">
                <a:latin typeface="Times New Roman"/>
                <a:cs typeface="Times New Roman"/>
              </a:rPr>
              <a:t>shows</a:t>
            </a:r>
            <a:r>
              <a:rPr sz="1800" spc="459" dirty="0">
                <a:latin typeface="Times New Roman"/>
                <a:cs typeface="Times New Roman"/>
              </a:rPr>
              <a:t> </a:t>
            </a:r>
            <a:r>
              <a:rPr sz="1800" dirty="0">
                <a:latin typeface="Times New Roman"/>
                <a:cs typeface="Times New Roman"/>
              </a:rPr>
              <a:t>spherical</a:t>
            </a:r>
            <a:r>
              <a:rPr sz="1800" spc="455" dirty="0">
                <a:latin typeface="Times New Roman"/>
                <a:cs typeface="Times New Roman"/>
              </a:rPr>
              <a:t> </a:t>
            </a:r>
            <a:r>
              <a:rPr sz="1800" dirty="0">
                <a:latin typeface="Times New Roman"/>
                <a:cs typeface="Times New Roman"/>
              </a:rPr>
              <a:t>particles</a:t>
            </a:r>
            <a:r>
              <a:rPr sz="1800" spc="465" dirty="0">
                <a:latin typeface="Times New Roman"/>
                <a:cs typeface="Times New Roman"/>
              </a:rPr>
              <a:t> </a:t>
            </a:r>
            <a:r>
              <a:rPr sz="1800" dirty="0">
                <a:latin typeface="Times New Roman"/>
                <a:cs typeface="Times New Roman"/>
              </a:rPr>
              <a:t>in</a:t>
            </a:r>
            <a:r>
              <a:rPr sz="1800" spc="475" dirty="0">
                <a:latin typeface="Times New Roman"/>
                <a:cs typeface="Times New Roman"/>
              </a:rPr>
              <a:t> </a:t>
            </a:r>
            <a:r>
              <a:rPr sz="1800" dirty="0">
                <a:latin typeface="Times New Roman"/>
                <a:cs typeface="Times New Roman"/>
              </a:rPr>
              <a:t>the</a:t>
            </a:r>
            <a:r>
              <a:rPr sz="1800" spc="459" dirty="0">
                <a:latin typeface="Times New Roman"/>
                <a:cs typeface="Times New Roman"/>
              </a:rPr>
              <a:t> </a:t>
            </a:r>
            <a:r>
              <a:rPr sz="1800" dirty="0">
                <a:latin typeface="Times New Roman"/>
                <a:cs typeface="Times New Roman"/>
              </a:rPr>
              <a:t>loosest</a:t>
            </a:r>
            <a:r>
              <a:rPr sz="1800" spc="459" dirty="0">
                <a:latin typeface="Times New Roman"/>
                <a:cs typeface="Times New Roman"/>
              </a:rPr>
              <a:t> </a:t>
            </a:r>
            <a:r>
              <a:rPr sz="1800" dirty="0">
                <a:latin typeface="Times New Roman"/>
                <a:cs typeface="Times New Roman"/>
              </a:rPr>
              <a:t>condition</a:t>
            </a:r>
            <a:r>
              <a:rPr sz="1800" spc="434" dirty="0">
                <a:latin typeface="Times New Roman"/>
                <a:cs typeface="Times New Roman"/>
              </a:rPr>
              <a:t> </a:t>
            </a:r>
            <a:r>
              <a:rPr sz="1800" dirty="0">
                <a:latin typeface="Times New Roman"/>
                <a:cs typeface="Times New Roman"/>
              </a:rPr>
              <a:t>and</a:t>
            </a:r>
            <a:r>
              <a:rPr sz="1800" spc="480" dirty="0">
                <a:latin typeface="Times New Roman"/>
                <a:cs typeface="Times New Roman"/>
              </a:rPr>
              <a:t> </a:t>
            </a:r>
            <a:r>
              <a:rPr sz="1800" dirty="0">
                <a:latin typeface="Times New Roman"/>
                <a:cs typeface="Times New Roman"/>
              </a:rPr>
              <a:t>those</a:t>
            </a:r>
            <a:r>
              <a:rPr sz="1800" spc="455" dirty="0">
                <a:latin typeface="Times New Roman"/>
                <a:cs typeface="Times New Roman"/>
              </a:rPr>
              <a:t> </a:t>
            </a:r>
            <a:r>
              <a:rPr sz="1800" dirty="0">
                <a:latin typeface="Times New Roman"/>
                <a:cs typeface="Times New Roman"/>
              </a:rPr>
              <a:t>in</a:t>
            </a:r>
            <a:r>
              <a:rPr sz="1800" spc="470" dirty="0">
                <a:latin typeface="Times New Roman"/>
                <a:cs typeface="Times New Roman"/>
              </a:rPr>
              <a:t> </a:t>
            </a:r>
            <a:r>
              <a:rPr sz="1800" dirty="0">
                <a:latin typeface="Times New Roman"/>
                <a:cs typeface="Times New Roman"/>
              </a:rPr>
              <a:t>the</a:t>
            </a:r>
            <a:r>
              <a:rPr sz="1800" spc="459" dirty="0">
                <a:latin typeface="Times New Roman"/>
                <a:cs typeface="Times New Roman"/>
              </a:rPr>
              <a:t> </a:t>
            </a:r>
            <a:r>
              <a:rPr sz="1800" spc="-10" dirty="0">
                <a:latin typeface="Times New Roman"/>
                <a:cs typeface="Times New Roman"/>
              </a:rPr>
              <a:t>densest</a:t>
            </a:r>
            <a:endParaRPr sz="1800">
              <a:latin typeface="Times New Roman"/>
              <a:cs typeface="Times New Roman"/>
            </a:endParaRPr>
          </a:p>
          <a:p>
            <a:pPr marL="12700">
              <a:lnSpc>
                <a:spcPct val="100000"/>
              </a:lnSpc>
            </a:pPr>
            <a:r>
              <a:rPr sz="1800" spc="-10" dirty="0">
                <a:latin typeface="Times New Roman"/>
                <a:cs typeface="Times New Roman"/>
              </a:rPr>
              <a:t>condition.</a:t>
            </a:r>
            <a:endParaRPr sz="1800">
              <a:latin typeface="Times New Roman"/>
              <a:cs typeface="Times New Roman"/>
            </a:endParaRPr>
          </a:p>
          <a:p>
            <a:pPr marL="12700" marR="146685">
              <a:lnSpc>
                <a:spcPct val="200100"/>
              </a:lnSpc>
            </a:pPr>
            <a:r>
              <a:rPr sz="1800" dirty="0">
                <a:latin typeface="Times New Roman"/>
                <a:cs typeface="Times New Roman"/>
              </a:rPr>
              <a:t>In</a:t>
            </a:r>
            <a:r>
              <a:rPr sz="1800" spc="-10" dirty="0">
                <a:latin typeface="Times New Roman"/>
                <a:cs typeface="Times New Roman"/>
              </a:rPr>
              <a:t> </a:t>
            </a:r>
            <a:r>
              <a:rPr sz="1800" dirty="0">
                <a:latin typeface="Times New Roman"/>
                <a:cs typeface="Times New Roman"/>
              </a:rPr>
              <a:t>the</a:t>
            </a:r>
            <a:r>
              <a:rPr sz="1800" spc="-10" dirty="0">
                <a:latin typeface="Times New Roman"/>
                <a:cs typeface="Times New Roman"/>
              </a:rPr>
              <a:t> </a:t>
            </a:r>
            <a:r>
              <a:rPr sz="1800" dirty="0">
                <a:latin typeface="Times New Roman"/>
                <a:cs typeface="Times New Roman"/>
              </a:rPr>
              <a:t>loosest</a:t>
            </a:r>
            <a:r>
              <a:rPr sz="1800" spc="-20" dirty="0">
                <a:latin typeface="Times New Roman"/>
                <a:cs typeface="Times New Roman"/>
              </a:rPr>
              <a:t> </a:t>
            </a:r>
            <a:r>
              <a:rPr sz="1800" dirty="0">
                <a:latin typeface="Times New Roman"/>
                <a:cs typeface="Times New Roman"/>
              </a:rPr>
              <a:t>condition</a:t>
            </a:r>
            <a:r>
              <a:rPr sz="1800" spc="-45" dirty="0">
                <a:latin typeface="Times New Roman"/>
                <a:cs typeface="Times New Roman"/>
              </a:rPr>
              <a:t> </a:t>
            </a:r>
            <a:r>
              <a:rPr sz="1800" dirty="0">
                <a:latin typeface="Times New Roman"/>
                <a:cs typeface="Times New Roman"/>
              </a:rPr>
              <a:t>the</a:t>
            </a:r>
            <a:r>
              <a:rPr sz="1800" spc="-30" dirty="0">
                <a:latin typeface="Times New Roman"/>
                <a:cs typeface="Times New Roman"/>
              </a:rPr>
              <a:t> </a:t>
            </a:r>
            <a:r>
              <a:rPr sz="1800" dirty="0">
                <a:latin typeface="Times New Roman"/>
                <a:cs typeface="Times New Roman"/>
              </a:rPr>
              <a:t>void ratio</a:t>
            </a:r>
            <a:r>
              <a:rPr sz="1800" spc="20" dirty="0">
                <a:latin typeface="Times New Roman"/>
                <a:cs typeface="Times New Roman"/>
              </a:rPr>
              <a:t> </a:t>
            </a:r>
            <a:r>
              <a:rPr sz="1800" dirty="0">
                <a:latin typeface="Times New Roman"/>
                <a:cs typeface="Times New Roman"/>
              </a:rPr>
              <a:t>is</a:t>
            </a:r>
            <a:r>
              <a:rPr sz="1800" spc="-25" dirty="0">
                <a:latin typeface="Times New Roman"/>
                <a:cs typeface="Times New Roman"/>
              </a:rPr>
              <a:t> </a:t>
            </a:r>
            <a:r>
              <a:rPr sz="1800" dirty="0">
                <a:latin typeface="Times New Roman"/>
                <a:cs typeface="Times New Roman"/>
              </a:rPr>
              <a:t>0.90</a:t>
            </a:r>
            <a:r>
              <a:rPr sz="1800" spc="-40" dirty="0">
                <a:latin typeface="Times New Roman"/>
                <a:cs typeface="Times New Roman"/>
              </a:rPr>
              <a:t> </a:t>
            </a:r>
            <a:r>
              <a:rPr sz="1800" dirty="0">
                <a:latin typeface="Times New Roman"/>
                <a:cs typeface="Times New Roman"/>
              </a:rPr>
              <a:t>and</a:t>
            </a:r>
            <a:r>
              <a:rPr sz="1800" spc="-5" dirty="0">
                <a:latin typeface="Times New Roman"/>
                <a:cs typeface="Times New Roman"/>
              </a:rPr>
              <a:t> </a:t>
            </a:r>
            <a:r>
              <a:rPr sz="1800" dirty="0">
                <a:latin typeface="Times New Roman"/>
                <a:cs typeface="Times New Roman"/>
              </a:rPr>
              <a:t>in</a:t>
            </a:r>
            <a:r>
              <a:rPr sz="1800" spc="15" dirty="0">
                <a:latin typeface="Times New Roman"/>
                <a:cs typeface="Times New Roman"/>
              </a:rPr>
              <a:t> </a:t>
            </a:r>
            <a:r>
              <a:rPr sz="1800" dirty="0">
                <a:latin typeface="Times New Roman"/>
                <a:cs typeface="Times New Roman"/>
              </a:rPr>
              <a:t>densest</a:t>
            </a:r>
            <a:r>
              <a:rPr sz="1800" spc="-15" dirty="0">
                <a:latin typeface="Times New Roman"/>
                <a:cs typeface="Times New Roman"/>
              </a:rPr>
              <a:t> </a:t>
            </a:r>
            <a:r>
              <a:rPr sz="1800" dirty="0">
                <a:latin typeface="Times New Roman"/>
                <a:cs typeface="Times New Roman"/>
              </a:rPr>
              <a:t>condition</a:t>
            </a:r>
            <a:r>
              <a:rPr sz="1800" spc="-45" dirty="0">
                <a:latin typeface="Times New Roman"/>
                <a:cs typeface="Times New Roman"/>
              </a:rPr>
              <a:t> </a:t>
            </a:r>
            <a:r>
              <a:rPr sz="1800" dirty="0">
                <a:latin typeface="Times New Roman"/>
                <a:cs typeface="Times New Roman"/>
              </a:rPr>
              <a:t>the</a:t>
            </a:r>
            <a:r>
              <a:rPr sz="1800" spc="-10" dirty="0">
                <a:latin typeface="Times New Roman"/>
                <a:cs typeface="Times New Roman"/>
              </a:rPr>
              <a:t> </a:t>
            </a:r>
            <a:r>
              <a:rPr sz="1800" dirty="0">
                <a:latin typeface="Times New Roman"/>
                <a:cs typeface="Times New Roman"/>
              </a:rPr>
              <a:t>void ratio</a:t>
            </a:r>
            <a:r>
              <a:rPr sz="1800" spc="-5" dirty="0">
                <a:latin typeface="Times New Roman"/>
                <a:cs typeface="Times New Roman"/>
              </a:rPr>
              <a:t> </a:t>
            </a:r>
            <a:r>
              <a:rPr sz="1800" dirty="0">
                <a:latin typeface="Times New Roman"/>
                <a:cs typeface="Times New Roman"/>
              </a:rPr>
              <a:t>is</a:t>
            </a:r>
            <a:r>
              <a:rPr sz="1800" spc="-5" dirty="0">
                <a:latin typeface="Times New Roman"/>
                <a:cs typeface="Times New Roman"/>
              </a:rPr>
              <a:t> </a:t>
            </a:r>
            <a:r>
              <a:rPr sz="1800" spc="-10" dirty="0">
                <a:latin typeface="Times New Roman"/>
                <a:cs typeface="Times New Roman"/>
              </a:rPr>
              <a:t>0.35. </a:t>
            </a:r>
            <a:r>
              <a:rPr sz="1800" dirty="0">
                <a:latin typeface="Times New Roman"/>
                <a:cs typeface="Times New Roman"/>
              </a:rPr>
              <a:t>The</a:t>
            </a:r>
            <a:r>
              <a:rPr sz="1800" spc="-30" dirty="0">
                <a:latin typeface="Times New Roman"/>
                <a:cs typeface="Times New Roman"/>
              </a:rPr>
              <a:t> </a:t>
            </a:r>
            <a:r>
              <a:rPr sz="1800" dirty="0">
                <a:latin typeface="Times New Roman"/>
                <a:cs typeface="Times New Roman"/>
              </a:rPr>
              <a:t>engineering</a:t>
            </a:r>
            <a:r>
              <a:rPr sz="1800" spc="-20" dirty="0">
                <a:latin typeface="Times New Roman"/>
                <a:cs typeface="Times New Roman"/>
              </a:rPr>
              <a:t> </a:t>
            </a:r>
            <a:r>
              <a:rPr sz="1800" dirty="0">
                <a:latin typeface="Times New Roman"/>
                <a:cs typeface="Times New Roman"/>
              </a:rPr>
              <a:t>properties</a:t>
            </a:r>
            <a:r>
              <a:rPr sz="1800" spc="-35" dirty="0">
                <a:latin typeface="Times New Roman"/>
                <a:cs typeface="Times New Roman"/>
              </a:rPr>
              <a:t> </a:t>
            </a:r>
            <a:r>
              <a:rPr sz="1800" dirty="0">
                <a:latin typeface="Times New Roman"/>
                <a:cs typeface="Times New Roman"/>
              </a:rPr>
              <a:t>of</a:t>
            </a:r>
            <a:r>
              <a:rPr sz="1800" spc="-40" dirty="0">
                <a:latin typeface="Times New Roman"/>
                <a:cs typeface="Times New Roman"/>
              </a:rPr>
              <a:t> </a:t>
            </a:r>
            <a:r>
              <a:rPr sz="1800" dirty="0">
                <a:latin typeface="Times New Roman"/>
                <a:cs typeface="Times New Roman"/>
              </a:rPr>
              <a:t>sands</a:t>
            </a:r>
            <a:r>
              <a:rPr sz="1800" spc="-20" dirty="0">
                <a:latin typeface="Times New Roman"/>
                <a:cs typeface="Times New Roman"/>
              </a:rPr>
              <a:t> </a:t>
            </a:r>
            <a:r>
              <a:rPr sz="1800" dirty="0">
                <a:latin typeface="Times New Roman"/>
                <a:cs typeface="Times New Roman"/>
              </a:rPr>
              <a:t>improve considerably</a:t>
            </a:r>
            <a:r>
              <a:rPr sz="1800" spc="-40" dirty="0">
                <a:latin typeface="Times New Roman"/>
                <a:cs typeface="Times New Roman"/>
              </a:rPr>
              <a:t> </a:t>
            </a:r>
            <a:r>
              <a:rPr sz="1800" dirty="0">
                <a:latin typeface="Times New Roman"/>
                <a:cs typeface="Times New Roman"/>
              </a:rPr>
              <a:t>with</a:t>
            </a:r>
            <a:r>
              <a:rPr sz="1800" spc="-10" dirty="0">
                <a:latin typeface="Times New Roman"/>
                <a:cs typeface="Times New Roman"/>
              </a:rPr>
              <a:t> </a:t>
            </a:r>
            <a:r>
              <a:rPr sz="1800" dirty="0">
                <a:latin typeface="Times New Roman"/>
                <a:cs typeface="Times New Roman"/>
              </a:rPr>
              <a:t>a</a:t>
            </a:r>
            <a:r>
              <a:rPr sz="1800" spc="-25" dirty="0">
                <a:latin typeface="Times New Roman"/>
                <a:cs typeface="Times New Roman"/>
              </a:rPr>
              <a:t> </a:t>
            </a:r>
            <a:r>
              <a:rPr sz="1800" dirty="0">
                <a:latin typeface="Times New Roman"/>
                <a:cs typeface="Times New Roman"/>
              </a:rPr>
              <a:t>decrease</a:t>
            </a:r>
            <a:r>
              <a:rPr sz="1800" spc="-5" dirty="0">
                <a:latin typeface="Times New Roman"/>
                <a:cs typeface="Times New Roman"/>
              </a:rPr>
              <a:t> </a:t>
            </a:r>
            <a:r>
              <a:rPr sz="1800" dirty="0">
                <a:latin typeface="Times New Roman"/>
                <a:cs typeface="Times New Roman"/>
              </a:rPr>
              <a:t>in</a:t>
            </a:r>
            <a:r>
              <a:rPr sz="1800" spc="-30" dirty="0">
                <a:latin typeface="Times New Roman"/>
                <a:cs typeface="Times New Roman"/>
              </a:rPr>
              <a:t> </a:t>
            </a:r>
            <a:r>
              <a:rPr sz="1800" dirty="0">
                <a:latin typeface="Times New Roman"/>
                <a:cs typeface="Times New Roman"/>
              </a:rPr>
              <a:t>void</a:t>
            </a:r>
            <a:r>
              <a:rPr sz="1800" spc="-20" dirty="0">
                <a:latin typeface="Times New Roman"/>
                <a:cs typeface="Times New Roman"/>
              </a:rPr>
              <a:t> </a:t>
            </a:r>
            <a:r>
              <a:rPr sz="1800" spc="-10" dirty="0">
                <a:latin typeface="Times New Roman"/>
                <a:cs typeface="Times New Roman"/>
              </a:rPr>
              <a:t>ratio.</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pPr>
            <a:r>
              <a:rPr sz="1800" dirty="0">
                <a:latin typeface="Times New Roman"/>
                <a:cs typeface="Times New Roman"/>
              </a:rPr>
              <a:t>In</a:t>
            </a:r>
            <a:r>
              <a:rPr sz="1800" spc="215" dirty="0">
                <a:latin typeface="Times New Roman"/>
                <a:cs typeface="Times New Roman"/>
              </a:rPr>
              <a:t> </a:t>
            </a:r>
            <a:r>
              <a:rPr sz="1800" dirty="0">
                <a:latin typeface="Times New Roman"/>
                <a:cs typeface="Times New Roman"/>
              </a:rPr>
              <a:t>general,</a:t>
            </a:r>
            <a:r>
              <a:rPr sz="1800" spc="220" dirty="0">
                <a:latin typeface="Times New Roman"/>
                <a:cs typeface="Times New Roman"/>
              </a:rPr>
              <a:t> </a:t>
            </a:r>
            <a:r>
              <a:rPr sz="1800" dirty="0">
                <a:latin typeface="Times New Roman"/>
                <a:cs typeface="Times New Roman"/>
              </a:rPr>
              <a:t>the</a:t>
            </a:r>
            <a:r>
              <a:rPr sz="1800" spc="190" dirty="0">
                <a:latin typeface="Times New Roman"/>
                <a:cs typeface="Times New Roman"/>
              </a:rPr>
              <a:t> </a:t>
            </a:r>
            <a:r>
              <a:rPr sz="1800" dirty="0">
                <a:latin typeface="Times New Roman"/>
                <a:cs typeface="Times New Roman"/>
              </a:rPr>
              <a:t>smaller</a:t>
            </a:r>
            <a:r>
              <a:rPr sz="1800" spc="210" dirty="0">
                <a:latin typeface="Times New Roman"/>
                <a:cs typeface="Times New Roman"/>
              </a:rPr>
              <a:t> </a:t>
            </a:r>
            <a:r>
              <a:rPr sz="1800" dirty="0">
                <a:latin typeface="Times New Roman"/>
                <a:cs typeface="Times New Roman"/>
              </a:rPr>
              <a:t>the</a:t>
            </a:r>
            <a:r>
              <a:rPr sz="1800" spc="195" dirty="0">
                <a:latin typeface="Times New Roman"/>
                <a:cs typeface="Times New Roman"/>
              </a:rPr>
              <a:t> </a:t>
            </a:r>
            <a:r>
              <a:rPr sz="1800" dirty="0">
                <a:latin typeface="Times New Roman"/>
                <a:cs typeface="Times New Roman"/>
              </a:rPr>
              <a:t>void</a:t>
            </a:r>
            <a:r>
              <a:rPr sz="1800" spc="220" dirty="0">
                <a:latin typeface="Times New Roman"/>
                <a:cs typeface="Times New Roman"/>
              </a:rPr>
              <a:t> </a:t>
            </a:r>
            <a:r>
              <a:rPr sz="1800" dirty="0">
                <a:latin typeface="Times New Roman"/>
                <a:cs typeface="Times New Roman"/>
              </a:rPr>
              <a:t>ratio</a:t>
            </a:r>
            <a:r>
              <a:rPr sz="1800" spc="220" dirty="0">
                <a:latin typeface="Times New Roman"/>
                <a:cs typeface="Times New Roman"/>
              </a:rPr>
              <a:t> </a:t>
            </a:r>
            <a:r>
              <a:rPr sz="1800" dirty="0">
                <a:latin typeface="Times New Roman"/>
                <a:cs typeface="Times New Roman"/>
              </a:rPr>
              <a:t>the</a:t>
            </a:r>
            <a:r>
              <a:rPr sz="1800" spc="185" dirty="0">
                <a:latin typeface="Times New Roman"/>
                <a:cs typeface="Times New Roman"/>
              </a:rPr>
              <a:t> </a:t>
            </a:r>
            <a:r>
              <a:rPr sz="1800" dirty="0">
                <a:latin typeface="Times New Roman"/>
                <a:cs typeface="Times New Roman"/>
              </a:rPr>
              <a:t>higher</a:t>
            </a:r>
            <a:r>
              <a:rPr sz="1800" spc="210" dirty="0">
                <a:latin typeface="Times New Roman"/>
                <a:cs typeface="Times New Roman"/>
              </a:rPr>
              <a:t> </a:t>
            </a:r>
            <a:r>
              <a:rPr sz="1800" dirty="0">
                <a:latin typeface="Times New Roman"/>
                <a:cs typeface="Times New Roman"/>
              </a:rPr>
              <a:t>is</a:t>
            </a:r>
            <a:r>
              <a:rPr sz="1800" spc="200" dirty="0">
                <a:latin typeface="Times New Roman"/>
                <a:cs typeface="Times New Roman"/>
              </a:rPr>
              <a:t> </a:t>
            </a:r>
            <a:r>
              <a:rPr sz="1800" dirty="0">
                <a:latin typeface="Times New Roman"/>
                <a:cs typeface="Times New Roman"/>
              </a:rPr>
              <a:t>the</a:t>
            </a:r>
            <a:r>
              <a:rPr sz="1800" spc="190" dirty="0">
                <a:latin typeface="Times New Roman"/>
                <a:cs typeface="Times New Roman"/>
              </a:rPr>
              <a:t> </a:t>
            </a:r>
            <a:r>
              <a:rPr sz="1800" dirty="0">
                <a:latin typeface="Times New Roman"/>
                <a:cs typeface="Times New Roman"/>
              </a:rPr>
              <a:t>shear</a:t>
            </a:r>
            <a:r>
              <a:rPr sz="1800" spc="210" dirty="0">
                <a:latin typeface="Times New Roman"/>
                <a:cs typeface="Times New Roman"/>
              </a:rPr>
              <a:t> </a:t>
            </a:r>
            <a:r>
              <a:rPr sz="1800" dirty="0">
                <a:latin typeface="Times New Roman"/>
                <a:cs typeface="Times New Roman"/>
              </a:rPr>
              <a:t>strength</a:t>
            </a:r>
            <a:r>
              <a:rPr sz="1800" spc="220" dirty="0">
                <a:latin typeface="Times New Roman"/>
                <a:cs typeface="Times New Roman"/>
              </a:rPr>
              <a:t> </a:t>
            </a:r>
            <a:r>
              <a:rPr sz="1800" dirty="0">
                <a:latin typeface="Times New Roman"/>
                <a:cs typeface="Times New Roman"/>
              </a:rPr>
              <a:t>and</a:t>
            </a:r>
            <a:r>
              <a:rPr sz="1800" spc="190" dirty="0">
                <a:latin typeface="Times New Roman"/>
                <a:cs typeface="Times New Roman"/>
              </a:rPr>
              <a:t> </a:t>
            </a:r>
            <a:r>
              <a:rPr sz="1800" dirty="0">
                <a:latin typeface="Times New Roman"/>
                <a:cs typeface="Times New Roman"/>
              </a:rPr>
              <a:t>the</a:t>
            </a:r>
            <a:r>
              <a:rPr sz="1800" spc="195" dirty="0">
                <a:latin typeface="Times New Roman"/>
                <a:cs typeface="Times New Roman"/>
              </a:rPr>
              <a:t> </a:t>
            </a:r>
            <a:r>
              <a:rPr sz="1800" dirty="0">
                <a:latin typeface="Times New Roman"/>
                <a:cs typeface="Times New Roman"/>
              </a:rPr>
              <a:t>lower</a:t>
            </a:r>
            <a:r>
              <a:rPr sz="1800" spc="204" dirty="0">
                <a:latin typeface="Times New Roman"/>
                <a:cs typeface="Times New Roman"/>
              </a:rPr>
              <a:t> </a:t>
            </a:r>
            <a:r>
              <a:rPr sz="1800" dirty="0">
                <a:latin typeface="Times New Roman"/>
                <a:cs typeface="Times New Roman"/>
              </a:rPr>
              <a:t>is</a:t>
            </a:r>
            <a:r>
              <a:rPr sz="1800" spc="195" dirty="0">
                <a:latin typeface="Times New Roman"/>
                <a:cs typeface="Times New Roman"/>
              </a:rPr>
              <a:t> </a:t>
            </a:r>
            <a:r>
              <a:rPr sz="1800" spc="-25" dirty="0">
                <a:latin typeface="Times New Roman"/>
                <a:cs typeface="Times New Roman"/>
              </a:rPr>
              <a:t>the</a:t>
            </a:r>
            <a:endParaRPr sz="1800">
              <a:latin typeface="Times New Roman"/>
              <a:cs typeface="Times New Roman"/>
            </a:endParaRPr>
          </a:p>
          <a:p>
            <a:pPr marL="12700">
              <a:lnSpc>
                <a:spcPct val="100000"/>
              </a:lnSpc>
              <a:spcBef>
                <a:spcPts val="5"/>
              </a:spcBef>
            </a:pPr>
            <a:r>
              <a:rPr sz="1800" dirty="0">
                <a:latin typeface="Times New Roman"/>
                <a:cs typeface="Times New Roman"/>
              </a:rPr>
              <a:t>compressibility</a:t>
            </a:r>
            <a:r>
              <a:rPr sz="1800" spc="-40" dirty="0">
                <a:latin typeface="Times New Roman"/>
                <a:cs typeface="Times New Roman"/>
              </a:rPr>
              <a:t> </a:t>
            </a:r>
            <a:r>
              <a:rPr sz="1800" dirty="0">
                <a:latin typeface="Times New Roman"/>
                <a:cs typeface="Times New Roman"/>
              </a:rPr>
              <a:t>and</a:t>
            </a:r>
            <a:r>
              <a:rPr sz="1800" spc="-35" dirty="0">
                <a:latin typeface="Times New Roman"/>
                <a:cs typeface="Times New Roman"/>
              </a:rPr>
              <a:t> </a:t>
            </a:r>
            <a:r>
              <a:rPr sz="1800" spc="-10" dirty="0">
                <a:latin typeface="Times New Roman"/>
                <a:cs typeface="Times New Roman"/>
              </a:rPr>
              <a:t>permeability.</a:t>
            </a:r>
            <a:endParaRPr sz="1800">
              <a:latin typeface="Times New Roman"/>
              <a:cs typeface="Times New Roman"/>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3540" y="1857832"/>
            <a:ext cx="8229600" cy="849630"/>
          </a:xfrm>
          <a:prstGeom prst="rect">
            <a:avLst/>
          </a:prstGeom>
        </p:spPr>
        <p:txBody>
          <a:bodyPr vert="horz" wrap="square" lIns="0" tIns="12700" rIns="0" bIns="0" rtlCol="0">
            <a:spAutoFit/>
          </a:bodyPr>
          <a:lstStyle/>
          <a:p>
            <a:pPr marL="12700" marR="5080" algn="just">
              <a:lnSpc>
                <a:spcPct val="100000"/>
              </a:lnSpc>
              <a:spcBef>
                <a:spcPts val="100"/>
              </a:spcBef>
            </a:pPr>
            <a:r>
              <a:rPr sz="1800" dirty="0">
                <a:latin typeface="Times New Roman"/>
                <a:cs typeface="Times New Roman"/>
              </a:rPr>
              <a:t>Loose</a:t>
            </a:r>
            <a:r>
              <a:rPr sz="1800" spc="160" dirty="0">
                <a:latin typeface="Times New Roman"/>
                <a:cs typeface="Times New Roman"/>
              </a:rPr>
              <a:t> </a:t>
            </a:r>
            <a:r>
              <a:rPr sz="1800" dirty="0">
                <a:latin typeface="Times New Roman"/>
                <a:cs typeface="Times New Roman"/>
              </a:rPr>
              <a:t>sands</a:t>
            </a:r>
            <a:r>
              <a:rPr sz="1800" spc="180" dirty="0">
                <a:latin typeface="Times New Roman"/>
                <a:cs typeface="Times New Roman"/>
              </a:rPr>
              <a:t> </a:t>
            </a:r>
            <a:r>
              <a:rPr sz="1800" dirty="0">
                <a:latin typeface="Times New Roman"/>
                <a:cs typeface="Times New Roman"/>
              </a:rPr>
              <a:t>are</a:t>
            </a:r>
            <a:r>
              <a:rPr sz="1800" spc="170" dirty="0">
                <a:latin typeface="Times New Roman"/>
                <a:cs typeface="Times New Roman"/>
              </a:rPr>
              <a:t> </a:t>
            </a:r>
            <a:r>
              <a:rPr sz="1800" dirty="0">
                <a:latin typeface="Times New Roman"/>
                <a:cs typeface="Times New Roman"/>
              </a:rPr>
              <a:t>inherently</a:t>
            </a:r>
            <a:r>
              <a:rPr sz="1800" spc="180" dirty="0">
                <a:latin typeface="Times New Roman"/>
                <a:cs typeface="Times New Roman"/>
              </a:rPr>
              <a:t> </a:t>
            </a:r>
            <a:r>
              <a:rPr sz="1800" dirty="0">
                <a:latin typeface="Times New Roman"/>
                <a:cs typeface="Times New Roman"/>
              </a:rPr>
              <a:t>more</a:t>
            </a:r>
            <a:r>
              <a:rPr sz="1800" spc="195" dirty="0">
                <a:latin typeface="Times New Roman"/>
                <a:cs typeface="Times New Roman"/>
              </a:rPr>
              <a:t> </a:t>
            </a:r>
            <a:r>
              <a:rPr sz="1800" dirty="0">
                <a:latin typeface="Times New Roman"/>
                <a:cs typeface="Times New Roman"/>
              </a:rPr>
              <a:t>unstable.</a:t>
            </a:r>
            <a:r>
              <a:rPr sz="1800" spc="185" dirty="0">
                <a:latin typeface="Times New Roman"/>
                <a:cs typeface="Times New Roman"/>
              </a:rPr>
              <a:t> </a:t>
            </a:r>
            <a:r>
              <a:rPr sz="1800" dirty="0">
                <a:latin typeface="Times New Roman"/>
                <a:cs typeface="Times New Roman"/>
              </a:rPr>
              <a:t>When</a:t>
            </a:r>
            <a:r>
              <a:rPr sz="1800" spc="190" dirty="0">
                <a:latin typeface="Times New Roman"/>
                <a:cs typeface="Times New Roman"/>
              </a:rPr>
              <a:t> </a:t>
            </a:r>
            <a:r>
              <a:rPr sz="1800" dirty="0">
                <a:latin typeface="Times New Roman"/>
                <a:cs typeface="Times New Roman"/>
              </a:rPr>
              <a:t>subjected</a:t>
            </a:r>
            <a:r>
              <a:rPr sz="1800" spc="190" dirty="0">
                <a:latin typeface="Times New Roman"/>
                <a:cs typeface="Times New Roman"/>
              </a:rPr>
              <a:t> </a:t>
            </a:r>
            <a:r>
              <a:rPr sz="1800" dirty="0">
                <a:latin typeface="Times New Roman"/>
                <a:cs typeface="Times New Roman"/>
              </a:rPr>
              <a:t>to</a:t>
            </a:r>
            <a:r>
              <a:rPr sz="1800" spc="185" dirty="0">
                <a:latin typeface="Times New Roman"/>
                <a:cs typeface="Times New Roman"/>
              </a:rPr>
              <a:t> </a:t>
            </a:r>
            <a:r>
              <a:rPr sz="1800" dirty="0">
                <a:latin typeface="Times New Roman"/>
                <a:cs typeface="Times New Roman"/>
              </a:rPr>
              <a:t>vibration</a:t>
            </a:r>
            <a:r>
              <a:rPr sz="1800" spc="200" dirty="0">
                <a:latin typeface="Times New Roman"/>
                <a:cs typeface="Times New Roman"/>
              </a:rPr>
              <a:t> </a:t>
            </a:r>
            <a:r>
              <a:rPr sz="1800" dirty="0">
                <a:latin typeface="Times New Roman"/>
                <a:cs typeface="Times New Roman"/>
              </a:rPr>
              <a:t>the</a:t>
            </a:r>
            <a:r>
              <a:rPr sz="1800" spc="170" dirty="0">
                <a:latin typeface="Times New Roman"/>
                <a:cs typeface="Times New Roman"/>
              </a:rPr>
              <a:t> </a:t>
            </a:r>
            <a:r>
              <a:rPr sz="1800" dirty="0">
                <a:latin typeface="Times New Roman"/>
                <a:cs typeface="Times New Roman"/>
              </a:rPr>
              <a:t>particles</a:t>
            </a:r>
            <a:r>
              <a:rPr sz="1800" spc="180" dirty="0">
                <a:latin typeface="Times New Roman"/>
                <a:cs typeface="Times New Roman"/>
              </a:rPr>
              <a:t> </a:t>
            </a:r>
            <a:r>
              <a:rPr sz="1800" spc="-25" dirty="0">
                <a:latin typeface="Times New Roman"/>
                <a:cs typeface="Times New Roman"/>
              </a:rPr>
              <a:t>in </a:t>
            </a:r>
            <a:r>
              <a:rPr sz="1800" dirty="0">
                <a:latin typeface="Times New Roman"/>
                <a:cs typeface="Times New Roman"/>
              </a:rPr>
              <a:t>loose</a:t>
            </a:r>
            <a:r>
              <a:rPr sz="1800" spc="275" dirty="0">
                <a:latin typeface="Times New Roman"/>
                <a:cs typeface="Times New Roman"/>
              </a:rPr>
              <a:t> </a:t>
            </a:r>
            <a:r>
              <a:rPr sz="1800" dirty="0">
                <a:latin typeface="Times New Roman"/>
                <a:cs typeface="Times New Roman"/>
              </a:rPr>
              <a:t>sand</a:t>
            </a:r>
            <a:r>
              <a:rPr sz="1800" spc="300" dirty="0">
                <a:latin typeface="Times New Roman"/>
                <a:cs typeface="Times New Roman"/>
              </a:rPr>
              <a:t> </a:t>
            </a:r>
            <a:r>
              <a:rPr sz="1800" dirty="0">
                <a:latin typeface="Times New Roman"/>
                <a:cs typeface="Times New Roman"/>
              </a:rPr>
              <a:t>compressed</a:t>
            </a:r>
            <a:r>
              <a:rPr sz="1800" spc="305" dirty="0">
                <a:latin typeface="Times New Roman"/>
                <a:cs typeface="Times New Roman"/>
              </a:rPr>
              <a:t> </a:t>
            </a:r>
            <a:r>
              <a:rPr sz="1800" dirty="0">
                <a:latin typeface="Times New Roman"/>
                <a:cs typeface="Times New Roman"/>
              </a:rPr>
              <a:t>into</a:t>
            </a:r>
            <a:r>
              <a:rPr sz="1800" spc="310" dirty="0">
                <a:latin typeface="Times New Roman"/>
                <a:cs typeface="Times New Roman"/>
              </a:rPr>
              <a:t> </a:t>
            </a:r>
            <a:r>
              <a:rPr sz="1800" dirty="0">
                <a:latin typeface="Times New Roman"/>
                <a:cs typeface="Times New Roman"/>
              </a:rPr>
              <a:t>dense</a:t>
            </a:r>
            <a:r>
              <a:rPr sz="1800" spc="275" dirty="0">
                <a:latin typeface="Times New Roman"/>
                <a:cs typeface="Times New Roman"/>
              </a:rPr>
              <a:t> </a:t>
            </a:r>
            <a:r>
              <a:rPr sz="1800" dirty="0">
                <a:latin typeface="Times New Roman"/>
                <a:cs typeface="Times New Roman"/>
              </a:rPr>
              <a:t>state.</a:t>
            </a:r>
            <a:r>
              <a:rPr sz="1800" spc="295" dirty="0">
                <a:latin typeface="Times New Roman"/>
                <a:cs typeface="Times New Roman"/>
              </a:rPr>
              <a:t> </a:t>
            </a:r>
            <a:r>
              <a:rPr sz="1800" dirty="0">
                <a:latin typeface="Times New Roman"/>
                <a:cs typeface="Times New Roman"/>
              </a:rPr>
              <a:t>Dense</a:t>
            </a:r>
            <a:r>
              <a:rPr sz="1800" spc="275" dirty="0">
                <a:latin typeface="Times New Roman"/>
                <a:cs typeface="Times New Roman"/>
              </a:rPr>
              <a:t> </a:t>
            </a:r>
            <a:r>
              <a:rPr sz="1800" dirty="0">
                <a:latin typeface="Times New Roman"/>
                <a:cs typeface="Times New Roman"/>
              </a:rPr>
              <a:t>sands</a:t>
            </a:r>
            <a:r>
              <a:rPr sz="1800" spc="285" dirty="0">
                <a:latin typeface="Times New Roman"/>
                <a:cs typeface="Times New Roman"/>
              </a:rPr>
              <a:t> </a:t>
            </a:r>
            <a:r>
              <a:rPr sz="1800" dirty="0">
                <a:latin typeface="Times New Roman"/>
                <a:cs typeface="Times New Roman"/>
              </a:rPr>
              <a:t>are</a:t>
            </a:r>
            <a:r>
              <a:rPr sz="1800" spc="285" dirty="0">
                <a:latin typeface="Times New Roman"/>
                <a:cs typeface="Times New Roman"/>
              </a:rPr>
              <a:t> </a:t>
            </a:r>
            <a:r>
              <a:rPr sz="1800" dirty="0">
                <a:latin typeface="Times New Roman"/>
                <a:cs typeface="Times New Roman"/>
              </a:rPr>
              <a:t>quite</a:t>
            </a:r>
            <a:r>
              <a:rPr sz="1800" spc="285" dirty="0">
                <a:latin typeface="Times New Roman"/>
                <a:cs typeface="Times New Roman"/>
              </a:rPr>
              <a:t> </a:t>
            </a:r>
            <a:r>
              <a:rPr sz="1800" dirty="0">
                <a:latin typeface="Times New Roman"/>
                <a:cs typeface="Times New Roman"/>
              </a:rPr>
              <a:t>stable</a:t>
            </a:r>
            <a:r>
              <a:rPr sz="1800" spc="285" dirty="0">
                <a:latin typeface="Times New Roman"/>
                <a:cs typeface="Times New Roman"/>
              </a:rPr>
              <a:t> </a:t>
            </a:r>
            <a:r>
              <a:rPr sz="1800" dirty="0">
                <a:latin typeface="Times New Roman"/>
                <a:cs typeface="Times New Roman"/>
              </a:rPr>
              <a:t>as</a:t>
            </a:r>
            <a:r>
              <a:rPr sz="1800" spc="280" dirty="0">
                <a:latin typeface="Times New Roman"/>
                <a:cs typeface="Times New Roman"/>
              </a:rPr>
              <a:t> </a:t>
            </a:r>
            <a:r>
              <a:rPr sz="1800" dirty="0">
                <a:latin typeface="Times New Roman"/>
                <a:cs typeface="Times New Roman"/>
              </a:rPr>
              <a:t>they</a:t>
            </a:r>
            <a:r>
              <a:rPr sz="1800" spc="270" dirty="0">
                <a:latin typeface="Times New Roman"/>
                <a:cs typeface="Times New Roman"/>
              </a:rPr>
              <a:t> </a:t>
            </a:r>
            <a:r>
              <a:rPr sz="1800" dirty="0">
                <a:latin typeface="Times New Roman"/>
                <a:cs typeface="Times New Roman"/>
              </a:rPr>
              <a:t>are</a:t>
            </a:r>
            <a:r>
              <a:rPr sz="1800" spc="285" dirty="0">
                <a:latin typeface="Times New Roman"/>
                <a:cs typeface="Times New Roman"/>
              </a:rPr>
              <a:t> </a:t>
            </a:r>
            <a:r>
              <a:rPr sz="1800" spc="-25" dirty="0">
                <a:latin typeface="Times New Roman"/>
                <a:cs typeface="Times New Roman"/>
              </a:rPr>
              <a:t>not </a:t>
            </a:r>
            <a:r>
              <a:rPr sz="1800" dirty="0">
                <a:latin typeface="Times New Roman"/>
                <a:cs typeface="Times New Roman"/>
              </a:rPr>
              <a:t>affected</a:t>
            </a:r>
            <a:r>
              <a:rPr sz="1800" spc="-15" dirty="0">
                <a:latin typeface="Times New Roman"/>
                <a:cs typeface="Times New Roman"/>
              </a:rPr>
              <a:t> </a:t>
            </a:r>
            <a:r>
              <a:rPr sz="1800" dirty="0">
                <a:latin typeface="Times New Roman"/>
                <a:cs typeface="Times New Roman"/>
              </a:rPr>
              <a:t>by</a:t>
            </a:r>
            <a:r>
              <a:rPr sz="1800" spc="-60" dirty="0">
                <a:latin typeface="Times New Roman"/>
                <a:cs typeface="Times New Roman"/>
              </a:rPr>
              <a:t> </a:t>
            </a:r>
            <a:r>
              <a:rPr sz="1800" spc="-10" dirty="0">
                <a:latin typeface="Times New Roman"/>
                <a:cs typeface="Times New Roman"/>
              </a:rPr>
              <a:t>vibrations.</a:t>
            </a:r>
            <a:endParaRPr sz="1800">
              <a:latin typeface="Times New Roman"/>
              <a:cs typeface="Times New Roman"/>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60044" y="1442161"/>
            <a:ext cx="8376920" cy="1946910"/>
          </a:xfrm>
          <a:prstGeom prst="rect">
            <a:avLst/>
          </a:prstGeom>
        </p:spPr>
        <p:txBody>
          <a:bodyPr vert="horz" wrap="square" lIns="0" tIns="12700" rIns="0" bIns="0" rtlCol="0">
            <a:spAutoFit/>
          </a:bodyPr>
          <a:lstStyle/>
          <a:p>
            <a:pPr marL="12700">
              <a:lnSpc>
                <a:spcPct val="100000"/>
              </a:lnSpc>
              <a:spcBef>
                <a:spcPts val="100"/>
              </a:spcBef>
            </a:pPr>
            <a:r>
              <a:rPr sz="1800" b="1" dirty="0">
                <a:latin typeface="Times New Roman"/>
                <a:cs typeface="Times New Roman"/>
              </a:rPr>
              <a:t>2).</a:t>
            </a:r>
            <a:r>
              <a:rPr sz="1800" b="1" spc="-50" dirty="0">
                <a:latin typeface="Times New Roman"/>
                <a:cs typeface="Times New Roman"/>
              </a:rPr>
              <a:t> </a:t>
            </a:r>
            <a:r>
              <a:rPr sz="1800" b="1" dirty="0">
                <a:latin typeface="Times New Roman"/>
                <a:cs typeface="Times New Roman"/>
              </a:rPr>
              <a:t>Honey –</a:t>
            </a:r>
            <a:r>
              <a:rPr sz="1800" b="1" spc="-45" dirty="0">
                <a:latin typeface="Times New Roman"/>
                <a:cs typeface="Times New Roman"/>
              </a:rPr>
              <a:t> </a:t>
            </a:r>
            <a:r>
              <a:rPr sz="1800" b="1" dirty="0">
                <a:latin typeface="Times New Roman"/>
                <a:cs typeface="Times New Roman"/>
              </a:rPr>
              <a:t>comb</a:t>
            </a:r>
            <a:r>
              <a:rPr sz="1800" b="1" spc="40" dirty="0">
                <a:latin typeface="Times New Roman"/>
                <a:cs typeface="Times New Roman"/>
              </a:rPr>
              <a:t> </a:t>
            </a:r>
            <a:r>
              <a:rPr sz="1800" b="1" spc="-10" dirty="0">
                <a:latin typeface="Times New Roman"/>
                <a:cs typeface="Times New Roman"/>
              </a:rPr>
              <a:t>Structure</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spcBef>
                <a:spcPts val="5"/>
              </a:spcBef>
            </a:pPr>
            <a:r>
              <a:rPr sz="1800" dirty="0">
                <a:latin typeface="Times New Roman"/>
                <a:cs typeface="Times New Roman"/>
              </a:rPr>
              <a:t>The</a:t>
            </a:r>
            <a:r>
              <a:rPr sz="1800" spc="229" dirty="0">
                <a:latin typeface="Times New Roman"/>
                <a:cs typeface="Times New Roman"/>
              </a:rPr>
              <a:t> </a:t>
            </a:r>
            <a:r>
              <a:rPr sz="1800" dirty="0">
                <a:latin typeface="Times New Roman"/>
                <a:cs typeface="Times New Roman"/>
              </a:rPr>
              <a:t>honey</a:t>
            </a:r>
            <a:r>
              <a:rPr sz="1800" spc="220" dirty="0">
                <a:latin typeface="Times New Roman"/>
                <a:cs typeface="Times New Roman"/>
              </a:rPr>
              <a:t> </a:t>
            </a:r>
            <a:r>
              <a:rPr sz="1800" dirty="0">
                <a:latin typeface="Times New Roman"/>
                <a:cs typeface="Times New Roman"/>
              </a:rPr>
              <a:t>–</a:t>
            </a:r>
            <a:r>
              <a:rPr sz="1800" spc="260" dirty="0">
                <a:latin typeface="Times New Roman"/>
                <a:cs typeface="Times New Roman"/>
              </a:rPr>
              <a:t> </a:t>
            </a:r>
            <a:r>
              <a:rPr sz="1800" dirty="0">
                <a:latin typeface="Times New Roman"/>
                <a:cs typeface="Times New Roman"/>
              </a:rPr>
              <a:t>comb</a:t>
            </a:r>
            <a:r>
              <a:rPr sz="1800" spc="265" dirty="0">
                <a:latin typeface="Times New Roman"/>
                <a:cs typeface="Times New Roman"/>
              </a:rPr>
              <a:t> </a:t>
            </a:r>
            <a:r>
              <a:rPr sz="1800" dirty="0">
                <a:latin typeface="Times New Roman"/>
                <a:cs typeface="Times New Roman"/>
              </a:rPr>
              <a:t>structure</a:t>
            </a:r>
            <a:r>
              <a:rPr sz="1800" spc="245" dirty="0">
                <a:latin typeface="Times New Roman"/>
                <a:cs typeface="Times New Roman"/>
              </a:rPr>
              <a:t> </a:t>
            </a:r>
            <a:r>
              <a:rPr sz="1800" dirty="0">
                <a:latin typeface="Times New Roman"/>
                <a:cs typeface="Times New Roman"/>
              </a:rPr>
              <a:t>develops</a:t>
            </a:r>
            <a:r>
              <a:rPr sz="1800" spc="250" dirty="0">
                <a:latin typeface="Times New Roman"/>
                <a:cs typeface="Times New Roman"/>
              </a:rPr>
              <a:t> </a:t>
            </a:r>
            <a:r>
              <a:rPr sz="1800" dirty="0">
                <a:latin typeface="Times New Roman"/>
                <a:cs typeface="Times New Roman"/>
              </a:rPr>
              <a:t>when</a:t>
            </a:r>
            <a:r>
              <a:rPr sz="1800" spc="254" dirty="0">
                <a:latin typeface="Times New Roman"/>
                <a:cs typeface="Times New Roman"/>
              </a:rPr>
              <a:t> </a:t>
            </a:r>
            <a:r>
              <a:rPr sz="1800" dirty="0">
                <a:latin typeface="Times New Roman"/>
                <a:cs typeface="Times New Roman"/>
              </a:rPr>
              <a:t>the</a:t>
            </a:r>
            <a:r>
              <a:rPr sz="1800" spc="235" dirty="0">
                <a:latin typeface="Times New Roman"/>
                <a:cs typeface="Times New Roman"/>
              </a:rPr>
              <a:t> </a:t>
            </a:r>
            <a:r>
              <a:rPr sz="1800" dirty="0">
                <a:latin typeface="Times New Roman"/>
                <a:cs typeface="Times New Roman"/>
              </a:rPr>
              <a:t>particle</a:t>
            </a:r>
            <a:r>
              <a:rPr sz="1800" spc="250" dirty="0">
                <a:latin typeface="Times New Roman"/>
                <a:cs typeface="Times New Roman"/>
              </a:rPr>
              <a:t> </a:t>
            </a:r>
            <a:r>
              <a:rPr sz="1800" dirty="0">
                <a:latin typeface="Times New Roman"/>
                <a:cs typeface="Times New Roman"/>
              </a:rPr>
              <a:t>size</a:t>
            </a:r>
            <a:r>
              <a:rPr sz="1800" spc="229" dirty="0">
                <a:latin typeface="Times New Roman"/>
                <a:cs typeface="Times New Roman"/>
              </a:rPr>
              <a:t> </a:t>
            </a:r>
            <a:r>
              <a:rPr sz="1800" dirty="0">
                <a:latin typeface="Times New Roman"/>
                <a:cs typeface="Times New Roman"/>
              </a:rPr>
              <a:t>is</a:t>
            </a:r>
            <a:r>
              <a:rPr sz="1800" spc="220" dirty="0">
                <a:latin typeface="Times New Roman"/>
                <a:cs typeface="Times New Roman"/>
              </a:rPr>
              <a:t> </a:t>
            </a:r>
            <a:r>
              <a:rPr sz="1800" dirty="0">
                <a:latin typeface="Times New Roman"/>
                <a:cs typeface="Times New Roman"/>
              </a:rPr>
              <a:t>between</a:t>
            </a:r>
            <a:r>
              <a:rPr sz="1800" spc="250" dirty="0">
                <a:latin typeface="Times New Roman"/>
                <a:cs typeface="Times New Roman"/>
              </a:rPr>
              <a:t> </a:t>
            </a:r>
            <a:r>
              <a:rPr sz="1800" dirty="0">
                <a:latin typeface="Times New Roman"/>
                <a:cs typeface="Times New Roman"/>
              </a:rPr>
              <a:t>0.002</a:t>
            </a:r>
            <a:r>
              <a:rPr sz="1800" spc="235" dirty="0">
                <a:latin typeface="Times New Roman"/>
                <a:cs typeface="Times New Roman"/>
              </a:rPr>
              <a:t> </a:t>
            </a:r>
            <a:r>
              <a:rPr sz="1800" dirty="0">
                <a:latin typeface="Times New Roman"/>
                <a:cs typeface="Times New Roman"/>
              </a:rPr>
              <a:t>mm</a:t>
            </a:r>
            <a:r>
              <a:rPr sz="1800" spc="215" dirty="0">
                <a:latin typeface="Times New Roman"/>
                <a:cs typeface="Times New Roman"/>
              </a:rPr>
              <a:t> </a:t>
            </a:r>
            <a:r>
              <a:rPr sz="1800" spc="-25" dirty="0">
                <a:latin typeface="Times New Roman"/>
                <a:cs typeface="Times New Roman"/>
              </a:rPr>
              <a:t>and</a:t>
            </a:r>
            <a:endParaRPr sz="1800">
              <a:latin typeface="Times New Roman"/>
              <a:cs typeface="Times New Roman"/>
            </a:endParaRPr>
          </a:p>
          <a:p>
            <a:pPr marL="12700">
              <a:lnSpc>
                <a:spcPct val="100000"/>
              </a:lnSpc>
            </a:pPr>
            <a:r>
              <a:rPr sz="1800" dirty="0">
                <a:latin typeface="Times New Roman"/>
                <a:cs typeface="Times New Roman"/>
              </a:rPr>
              <a:t>0.02</a:t>
            </a:r>
            <a:r>
              <a:rPr sz="1800" spc="-45" dirty="0">
                <a:latin typeface="Times New Roman"/>
                <a:cs typeface="Times New Roman"/>
              </a:rPr>
              <a:t> </a:t>
            </a:r>
            <a:r>
              <a:rPr sz="1800" dirty="0">
                <a:latin typeface="Times New Roman"/>
                <a:cs typeface="Times New Roman"/>
              </a:rPr>
              <a:t>mm.</a:t>
            </a:r>
            <a:r>
              <a:rPr sz="1800" spc="15" dirty="0">
                <a:latin typeface="Times New Roman"/>
                <a:cs typeface="Times New Roman"/>
              </a:rPr>
              <a:t> </a:t>
            </a:r>
            <a:r>
              <a:rPr sz="1800" dirty="0">
                <a:latin typeface="Times New Roman"/>
                <a:cs typeface="Times New Roman"/>
              </a:rPr>
              <a:t>The</a:t>
            </a:r>
            <a:r>
              <a:rPr sz="1800" spc="-15" dirty="0">
                <a:latin typeface="Times New Roman"/>
                <a:cs typeface="Times New Roman"/>
              </a:rPr>
              <a:t> </a:t>
            </a:r>
            <a:r>
              <a:rPr sz="1800" dirty="0">
                <a:latin typeface="Times New Roman"/>
                <a:cs typeface="Times New Roman"/>
              </a:rPr>
              <a:t>honey</a:t>
            </a:r>
            <a:r>
              <a:rPr sz="1800" spc="-35" dirty="0">
                <a:latin typeface="Times New Roman"/>
                <a:cs typeface="Times New Roman"/>
              </a:rPr>
              <a:t> </a:t>
            </a:r>
            <a:r>
              <a:rPr sz="1800" dirty="0">
                <a:latin typeface="Times New Roman"/>
                <a:cs typeface="Times New Roman"/>
              </a:rPr>
              <a:t>–</a:t>
            </a:r>
            <a:r>
              <a:rPr sz="1800" spc="-5" dirty="0">
                <a:latin typeface="Times New Roman"/>
                <a:cs typeface="Times New Roman"/>
              </a:rPr>
              <a:t> </a:t>
            </a:r>
            <a:r>
              <a:rPr sz="1800" dirty="0">
                <a:latin typeface="Times New Roman"/>
                <a:cs typeface="Times New Roman"/>
              </a:rPr>
              <a:t>comb</a:t>
            </a:r>
            <a:r>
              <a:rPr sz="1800" spc="5" dirty="0">
                <a:latin typeface="Times New Roman"/>
                <a:cs typeface="Times New Roman"/>
              </a:rPr>
              <a:t> </a:t>
            </a:r>
            <a:r>
              <a:rPr sz="1800" dirty="0">
                <a:latin typeface="Times New Roman"/>
                <a:cs typeface="Times New Roman"/>
              </a:rPr>
              <a:t>structure</a:t>
            </a:r>
            <a:r>
              <a:rPr sz="1800" spc="-35" dirty="0">
                <a:latin typeface="Times New Roman"/>
                <a:cs typeface="Times New Roman"/>
              </a:rPr>
              <a:t> </a:t>
            </a:r>
            <a:r>
              <a:rPr sz="1800" dirty="0">
                <a:latin typeface="Times New Roman"/>
                <a:cs typeface="Times New Roman"/>
              </a:rPr>
              <a:t>exists</a:t>
            </a:r>
            <a:r>
              <a:rPr sz="1800" spc="10" dirty="0">
                <a:latin typeface="Times New Roman"/>
                <a:cs typeface="Times New Roman"/>
              </a:rPr>
              <a:t> </a:t>
            </a:r>
            <a:r>
              <a:rPr sz="1800" dirty="0">
                <a:latin typeface="Times New Roman"/>
                <a:cs typeface="Times New Roman"/>
              </a:rPr>
              <a:t>in</a:t>
            </a:r>
            <a:r>
              <a:rPr sz="1800" spc="-20" dirty="0">
                <a:latin typeface="Times New Roman"/>
                <a:cs typeface="Times New Roman"/>
              </a:rPr>
              <a:t> </a:t>
            </a:r>
            <a:r>
              <a:rPr sz="1800" dirty="0">
                <a:latin typeface="Times New Roman"/>
                <a:cs typeface="Times New Roman"/>
              </a:rPr>
              <a:t>silt</a:t>
            </a:r>
            <a:r>
              <a:rPr sz="1800" spc="-30" dirty="0">
                <a:latin typeface="Times New Roman"/>
                <a:cs typeface="Times New Roman"/>
              </a:rPr>
              <a:t> </a:t>
            </a:r>
            <a:r>
              <a:rPr sz="1800" dirty="0">
                <a:latin typeface="Times New Roman"/>
                <a:cs typeface="Times New Roman"/>
              </a:rPr>
              <a:t>and</a:t>
            </a:r>
            <a:r>
              <a:rPr sz="1800" spc="-20" dirty="0">
                <a:latin typeface="Times New Roman"/>
                <a:cs typeface="Times New Roman"/>
              </a:rPr>
              <a:t> </a:t>
            </a:r>
            <a:r>
              <a:rPr sz="1800" dirty="0">
                <a:latin typeface="Times New Roman"/>
                <a:cs typeface="Times New Roman"/>
              </a:rPr>
              <a:t>rock</a:t>
            </a:r>
            <a:r>
              <a:rPr sz="1800" spc="-20" dirty="0">
                <a:latin typeface="Times New Roman"/>
                <a:cs typeface="Times New Roman"/>
              </a:rPr>
              <a:t> </a:t>
            </a:r>
            <a:r>
              <a:rPr sz="1800" spc="-10" dirty="0">
                <a:latin typeface="Times New Roman"/>
                <a:cs typeface="Times New Roman"/>
              </a:rPr>
              <a:t>flour.</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spcBef>
                <a:spcPts val="5"/>
              </a:spcBef>
            </a:pPr>
            <a:r>
              <a:rPr sz="1800" dirty="0">
                <a:latin typeface="Times New Roman"/>
                <a:cs typeface="Times New Roman"/>
              </a:rPr>
              <a:t>Due</a:t>
            </a:r>
            <a:r>
              <a:rPr sz="1800" spc="-20" dirty="0">
                <a:latin typeface="Times New Roman"/>
                <a:cs typeface="Times New Roman"/>
              </a:rPr>
              <a:t> </a:t>
            </a:r>
            <a:r>
              <a:rPr sz="1800" dirty="0">
                <a:latin typeface="Times New Roman"/>
                <a:cs typeface="Times New Roman"/>
              </a:rPr>
              <a:t>to relatively</a:t>
            </a:r>
            <a:r>
              <a:rPr sz="1800" spc="-35" dirty="0">
                <a:latin typeface="Times New Roman"/>
                <a:cs typeface="Times New Roman"/>
              </a:rPr>
              <a:t> </a:t>
            </a:r>
            <a:r>
              <a:rPr sz="1800" dirty="0">
                <a:latin typeface="Times New Roman"/>
                <a:cs typeface="Times New Roman"/>
              </a:rPr>
              <a:t>smaller</a:t>
            </a:r>
            <a:r>
              <a:rPr sz="1800" spc="-15" dirty="0">
                <a:latin typeface="Times New Roman"/>
                <a:cs typeface="Times New Roman"/>
              </a:rPr>
              <a:t> </a:t>
            </a:r>
            <a:r>
              <a:rPr sz="1800" dirty="0">
                <a:latin typeface="Times New Roman"/>
                <a:cs typeface="Times New Roman"/>
              </a:rPr>
              <a:t>size,</a:t>
            </a:r>
            <a:r>
              <a:rPr sz="1800" spc="15" dirty="0">
                <a:latin typeface="Times New Roman"/>
                <a:cs typeface="Times New Roman"/>
              </a:rPr>
              <a:t> </a:t>
            </a:r>
            <a:r>
              <a:rPr sz="1800" dirty="0">
                <a:latin typeface="Times New Roman"/>
                <a:cs typeface="Times New Roman"/>
              </a:rPr>
              <a:t>when</a:t>
            </a:r>
            <a:r>
              <a:rPr sz="1800" spc="5" dirty="0">
                <a:latin typeface="Times New Roman"/>
                <a:cs typeface="Times New Roman"/>
              </a:rPr>
              <a:t> </a:t>
            </a:r>
            <a:r>
              <a:rPr sz="1800" dirty="0">
                <a:latin typeface="Times New Roman"/>
                <a:cs typeface="Times New Roman"/>
              </a:rPr>
              <a:t>these</a:t>
            </a:r>
            <a:r>
              <a:rPr sz="1800" spc="-20" dirty="0">
                <a:latin typeface="Times New Roman"/>
                <a:cs typeface="Times New Roman"/>
              </a:rPr>
              <a:t> </a:t>
            </a:r>
            <a:r>
              <a:rPr sz="1800" dirty="0">
                <a:latin typeface="Times New Roman"/>
                <a:cs typeface="Times New Roman"/>
              </a:rPr>
              <a:t>particles</a:t>
            </a:r>
            <a:r>
              <a:rPr sz="1800" spc="-15" dirty="0">
                <a:latin typeface="Times New Roman"/>
                <a:cs typeface="Times New Roman"/>
              </a:rPr>
              <a:t> </a:t>
            </a:r>
            <a:r>
              <a:rPr sz="1800" dirty="0">
                <a:latin typeface="Times New Roman"/>
                <a:cs typeface="Times New Roman"/>
              </a:rPr>
              <a:t>settle</a:t>
            </a:r>
            <a:r>
              <a:rPr sz="1800" spc="-5" dirty="0">
                <a:latin typeface="Times New Roman"/>
                <a:cs typeface="Times New Roman"/>
              </a:rPr>
              <a:t> </a:t>
            </a:r>
            <a:r>
              <a:rPr sz="1800" dirty="0">
                <a:latin typeface="Times New Roman"/>
                <a:cs typeface="Times New Roman"/>
              </a:rPr>
              <a:t>under</a:t>
            </a:r>
            <a:r>
              <a:rPr sz="1800" spc="-10" dirty="0">
                <a:latin typeface="Times New Roman"/>
                <a:cs typeface="Times New Roman"/>
              </a:rPr>
              <a:t> gravity,</a:t>
            </a:r>
            <a:r>
              <a:rPr sz="1800" dirty="0">
                <a:latin typeface="Times New Roman"/>
                <a:cs typeface="Times New Roman"/>
              </a:rPr>
              <a:t> the</a:t>
            </a:r>
            <a:r>
              <a:rPr sz="1800" spc="-15" dirty="0">
                <a:latin typeface="Times New Roman"/>
                <a:cs typeface="Times New Roman"/>
              </a:rPr>
              <a:t> </a:t>
            </a:r>
            <a:r>
              <a:rPr sz="1800" dirty="0">
                <a:latin typeface="Times New Roman"/>
                <a:cs typeface="Times New Roman"/>
              </a:rPr>
              <a:t>particle</a:t>
            </a:r>
            <a:r>
              <a:rPr sz="1800" spc="-20" dirty="0">
                <a:latin typeface="Times New Roman"/>
                <a:cs typeface="Times New Roman"/>
              </a:rPr>
              <a:t> </a:t>
            </a:r>
            <a:r>
              <a:rPr sz="1800" spc="-10" dirty="0">
                <a:latin typeface="Times New Roman"/>
                <a:cs typeface="Times New Roman"/>
              </a:rPr>
              <a:t>surface</a:t>
            </a:r>
            <a:endParaRPr sz="1800">
              <a:latin typeface="Times New Roman"/>
              <a:cs typeface="Times New Roman"/>
            </a:endParaRPr>
          </a:p>
          <a:p>
            <a:pPr marL="12700">
              <a:lnSpc>
                <a:spcPct val="100000"/>
              </a:lnSpc>
            </a:pPr>
            <a:r>
              <a:rPr sz="1800" dirty="0">
                <a:latin typeface="Times New Roman"/>
                <a:cs typeface="Times New Roman"/>
              </a:rPr>
              <a:t>forces play</a:t>
            </a:r>
            <a:r>
              <a:rPr sz="1800" spc="-30" dirty="0">
                <a:latin typeface="Times New Roman"/>
                <a:cs typeface="Times New Roman"/>
              </a:rPr>
              <a:t> </a:t>
            </a:r>
            <a:r>
              <a:rPr sz="1800" dirty="0">
                <a:latin typeface="Times New Roman"/>
                <a:cs typeface="Times New Roman"/>
              </a:rPr>
              <a:t>an</a:t>
            </a:r>
            <a:r>
              <a:rPr sz="1800" spc="-5" dirty="0">
                <a:latin typeface="Times New Roman"/>
                <a:cs typeface="Times New Roman"/>
              </a:rPr>
              <a:t> </a:t>
            </a:r>
            <a:r>
              <a:rPr sz="1800" dirty="0">
                <a:latin typeface="Times New Roman"/>
                <a:cs typeface="Times New Roman"/>
              </a:rPr>
              <a:t>important</a:t>
            </a:r>
            <a:r>
              <a:rPr sz="1800" spc="-30" dirty="0">
                <a:latin typeface="Times New Roman"/>
                <a:cs typeface="Times New Roman"/>
              </a:rPr>
              <a:t> </a:t>
            </a:r>
            <a:r>
              <a:rPr sz="1800" spc="-20" dirty="0">
                <a:latin typeface="Times New Roman"/>
                <a:cs typeface="Times New Roman"/>
              </a:rPr>
              <a:t>role.</a:t>
            </a:r>
            <a:endParaRPr sz="1800">
              <a:latin typeface="Times New Roman"/>
              <a:cs typeface="Times New Roman"/>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371600" y="362711"/>
            <a:ext cx="6400800" cy="34290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60044" y="1442161"/>
            <a:ext cx="8153400" cy="1946910"/>
          </a:xfrm>
          <a:prstGeom prst="rect">
            <a:avLst/>
          </a:prstGeom>
        </p:spPr>
        <p:txBody>
          <a:bodyPr vert="horz" wrap="square" lIns="0" tIns="12700" rIns="0" bIns="0" rtlCol="0">
            <a:spAutoFit/>
          </a:bodyPr>
          <a:lstStyle/>
          <a:p>
            <a:pPr marL="12700">
              <a:lnSpc>
                <a:spcPct val="100000"/>
              </a:lnSpc>
              <a:spcBef>
                <a:spcPts val="100"/>
              </a:spcBef>
            </a:pPr>
            <a:r>
              <a:rPr sz="1800" dirty="0">
                <a:latin typeface="Times New Roman"/>
                <a:cs typeface="Times New Roman"/>
              </a:rPr>
              <a:t>In</a:t>
            </a:r>
            <a:r>
              <a:rPr sz="1800" spc="200" dirty="0">
                <a:latin typeface="Times New Roman"/>
                <a:cs typeface="Times New Roman"/>
              </a:rPr>
              <a:t> </a:t>
            </a:r>
            <a:r>
              <a:rPr sz="1800" dirty="0">
                <a:latin typeface="Times New Roman"/>
                <a:cs typeface="Times New Roman"/>
              </a:rPr>
              <a:t>silt</a:t>
            </a:r>
            <a:r>
              <a:rPr sz="1800" spc="195" dirty="0">
                <a:latin typeface="Times New Roman"/>
                <a:cs typeface="Times New Roman"/>
              </a:rPr>
              <a:t> </a:t>
            </a:r>
            <a:r>
              <a:rPr sz="1800" dirty="0">
                <a:latin typeface="Times New Roman"/>
                <a:cs typeface="Times New Roman"/>
              </a:rPr>
              <a:t>and</a:t>
            </a:r>
            <a:r>
              <a:rPr sz="1800" spc="185" dirty="0">
                <a:latin typeface="Times New Roman"/>
                <a:cs typeface="Times New Roman"/>
              </a:rPr>
              <a:t> </a:t>
            </a:r>
            <a:r>
              <a:rPr sz="1800" dirty="0">
                <a:latin typeface="Times New Roman"/>
                <a:cs typeface="Times New Roman"/>
              </a:rPr>
              <a:t>rock</a:t>
            </a:r>
            <a:r>
              <a:rPr sz="1800" spc="180" dirty="0">
                <a:latin typeface="Times New Roman"/>
                <a:cs typeface="Times New Roman"/>
              </a:rPr>
              <a:t> </a:t>
            </a:r>
            <a:r>
              <a:rPr sz="1800" dirty="0">
                <a:latin typeface="Times New Roman"/>
                <a:cs typeface="Times New Roman"/>
              </a:rPr>
              <a:t>flour,</a:t>
            </a:r>
            <a:r>
              <a:rPr sz="1800" spc="180" dirty="0">
                <a:latin typeface="Times New Roman"/>
                <a:cs typeface="Times New Roman"/>
              </a:rPr>
              <a:t> </a:t>
            </a:r>
            <a:r>
              <a:rPr sz="1800" dirty="0">
                <a:latin typeface="Times New Roman"/>
                <a:cs typeface="Times New Roman"/>
              </a:rPr>
              <a:t>the</a:t>
            </a:r>
            <a:r>
              <a:rPr sz="1800" spc="160" dirty="0">
                <a:latin typeface="Times New Roman"/>
                <a:cs typeface="Times New Roman"/>
              </a:rPr>
              <a:t> </a:t>
            </a:r>
            <a:r>
              <a:rPr sz="1800" dirty="0">
                <a:latin typeface="Times New Roman"/>
                <a:cs typeface="Times New Roman"/>
              </a:rPr>
              <a:t>particles</a:t>
            </a:r>
            <a:r>
              <a:rPr sz="1800" spc="190" dirty="0">
                <a:latin typeface="Times New Roman"/>
                <a:cs typeface="Times New Roman"/>
              </a:rPr>
              <a:t> </a:t>
            </a:r>
            <a:r>
              <a:rPr sz="1800" dirty="0">
                <a:latin typeface="Times New Roman"/>
                <a:cs typeface="Times New Roman"/>
              </a:rPr>
              <a:t>when</a:t>
            </a:r>
            <a:r>
              <a:rPr sz="1800" spc="210" dirty="0">
                <a:latin typeface="Times New Roman"/>
                <a:cs typeface="Times New Roman"/>
              </a:rPr>
              <a:t> </a:t>
            </a:r>
            <a:r>
              <a:rPr sz="1800" dirty="0">
                <a:latin typeface="Times New Roman"/>
                <a:cs typeface="Times New Roman"/>
              </a:rPr>
              <a:t>settling</a:t>
            </a:r>
            <a:r>
              <a:rPr sz="1800" spc="160" dirty="0">
                <a:latin typeface="Times New Roman"/>
                <a:cs typeface="Times New Roman"/>
              </a:rPr>
              <a:t> </a:t>
            </a:r>
            <a:r>
              <a:rPr sz="1800" dirty="0">
                <a:latin typeface="Times New Roman"/>
                <a:cs typeface="Times New Roman"/>
              </a:rPr>
              <a:t>develop</a:t>
            </a:r>
            <a:r>
              <a:rPr sz="1800" spc="215" dirty="0">
                <a:latin typeface="Times New Roman"/>
                <a:cs typeface="Times New Roman"/>
              </a:rPr>
              <a:t> </a:t>
            </a:r>
            <a:r>
              <a:rPr sz="1800" dirty="0">
                <a:latin typeface="Times New Roman"/>
                <a:cs typeface="Times New Roman"/>
              </a:rPr>
              <a:t>a</a:t>
            </a:r>
            <a:r>
              <a:rPr sz="1800" spc="160" dirty="0">
                <a:latin typeface="Times New Roman"/>
                <a:cs typeface="Times New Roman"/>
              </a:rPr>
              <a:t> </a:t>
            </a:r>
            <a:r>
              <a:rPr sz="1800" dirty="0">
                <a:latin typeface="Times New Roman"/>
                <a:cs typeface="Times New Roman"/>
              </a:rPr>
              <a:t>particle</a:t>
            </a:r>
            <a:r>
              <a:rPr sz="1800" spc="195" dirty="0">
                <a:latin typeface="Times New Roman"/>
                <a:cs typeface="Times New Roman"/>
              </a:rPr>
              <a:t> </a:t>
            </a:r>
            <a:r>
              <a:rPr sz="1800" dirty="0">
                <a:latin typeface="Times New Roman"/>
                <a:cs typeface="Times New Roman"/>
              </a:rPr>
              <a:t>to</a:t>
            </a:r>
            <a:r>
              <a:rPr sz="1800" spc="180" dirty="0">
                <a:latin typeface="Times New Roman"/>
                <a:cs typeface="Times New Roman"/>
              </a:rPr>
              <a:t> </a:t>
            </a:r>
            <a:r>
              <a:rPr sz="1800" dirty="0">
                <a:latin typeface="Times New Roman"/>
                <a:cs typeface="Times New Roman"/>
              </a:rPr>
              <a:t>particle</a:t>
            </a:r>
            <a:r>
              <a:rPr sz="1800" spc="195" dirty="0">
                <a:latin typeface="Times New Roman"/>
                <a:cs typeface="Times New Roman"/>
              </a:rPr>
              <a:t> </a:t>
            </a:r>
            <a:r>
              <a:rPr sz="1800" spc="-10" dirty="0">
                <a:latin typeface="Times New Roman"/>
                <a:cs typeface="Times New Roman"/>
              </a:rPr>
              <a:t>contact</a:t>
            </a:r>
            <a:endParaRPr sz="1800">
              <a:latin typeface="Times New Roman"/>
              <a:cs typeface="Times New Roman"/>
            </a:endParaRPr>
          </a:p>
          <a:p>
            <a:pPr marL="12700">
              <a:lnSpc>
                <a:spcPct val="100000"/>
              </a:lnSpc>
              <a:spcBef>
                <a:spcPts val="5"/>
              </a:spcBef>
            </a:pPr>
            <a:r>
              <a:rPr sz="1800" dirty="0">
                <a:latin typeface="Times New Roman"/>
                <a:cs typeface="Times New Roman"/>
              </a:rPr>
              <a:t>that</a:t>
            </a:r>
            <a:r>
              <a:rPr sz="1800" spc="-45" dirty="0">
                <a:latin typeface="Times New Roman"/>
                <a:cs typeface="Times New Roman"/>
              </a:rPr>
              <a:t> </a:t>
            </a:r>
            <a:r>
              <a:rPr sz="1800" dirty="0">
                <a:latin typeface="Times New Roman"/>
                <a:cs typeface="Times New Roman"/>
              </a:rPr>
              <a:t>bridges</a:t>
            </a:r>
            <a:r>
              <a:rPr sz="1800" spc="-10" dirty="0">
                <a:latin typeface="Times New Roman"/>
                <a:cs typeface="Times New Roman"/>
              </a:rPr>
              <a:t> </a:t>
            </a:r>
            <a:r>
              <a:rPr sz="1800" dirty="0">
                <a:latin typeface="Times New Roman"/>
                <a:cs typeface="Times New Roman"/>
              </a:rPr>
              <a:t>over</a:t>
            </a:r>
            <a:r>
              <a:rPr sz="1800" spc="-10" dirty="0">
                <a:latin typeface="Times New Roman"/>
                <a:cs typeface="Times New Roman"/>
              </a:rPr>
              <a:t> </a:t>
            </a:r>
            <a:r>
              <a:rPr sz="1800" dirty="0">
                <a:latin typeface="Times New Roman"/>
                <a:cs typeface="Times New Roman"/>
              </a:rPr>
              <a:t>large</a:t>
            </a:r>
            <a:r>
              <a:rPr sz="1800" spc="-20" dirty="0">
                <a:latin typeface="Times New Roman"/>
                <a:cs typeface="Times New Roman"/>
              </a:rPr>
              <a:t> </a:t>
            </a:r>
            <a:r>
              <a:rPr sz="1800" dirty="0">
                <a:latin typeface="Times New Roman"/>
                <a:cs typeface="Times New Roman"/>
              </a:rPr>
              <a:t>voids</a:t>
            </a:r>
            <a:r>
              <a:rPr sz="1800" spc="-10" dirty="0">
                <a:latin typeface="Times New Roman"/>
                <a:cs typeface="Times New Roman"/>
              </a:rPr>
              <a:t> </a:t>
            </a:r>
            <a:r>
              <a:rPr sz="1800" dirty="0">
                <a:latin typeface="Times New Roman"/>
                <a:cs typeface="Times New Roman"/>
              </a:rPr>
              <a:t>in</a:t>
            </a:r>
            <a:r>
              <a:rPr sz="1800" spc="-25" dirty="0">
                <a:latin typeface="Times New Roman"/>
                <a:cs typeface="Times New Roman"/>
              </a:rPr>
              <a:t> </a:t>
            </a:r>
            <a:r>
              <a:rPr sz="1800" dirty="0">
                <a:latin typeface="Times New Roman"/>
                <a:cs typeface="Times New Roman"/>
              </a:rPr>
              <a:t>the</a:t>
            </a:r>
            <a:r>
              <a:rPr sz="1800" spc="-40" dirty="0">
                <a:latin typeface="Times New Roman"/>
                <a:cs typeface="Times New Roman"/>
              </a:rPr>
              <a:t> </a:t>
            </a:r>
            <a:r>
              <a:rPr sz="1800" dirty="0">
                <a:latin typeface="Times New Roman"/>
                <a:cs typeface="Times New Roman"/>
              </a:rPr>
              <a:t>soil</a:t>
            </a:r>
            <a:r>
              <a:rPr sz="1800" spc="-25" dirty="0">
                <a:latin typeface="Times New Roman"/>
                <a:cs typeface="Times New Roman"/>
              </a:rPr>
              <a:t> </a:t>
            </a:r>
            <a:r>
              <a:rPr sz="1800" spc="-10" dirty="0">
                <a:latin typeface="Times New Roman"/>
                <a:cs typeface="Times New Roman"/>
              </a:rPr>
              <a:t>mass.</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pPr>
            <a:r>
              <a:rPr sz="1800" dirty="0">
                <a:latin typeface="Times New Roman"/>
                <a:cs typeface="Times New Roman"/>
              </a:rPr>
              <a:t>The</a:t>
            </a:r>
            <a:r>
              <a:rPr sz="1800" spc="204" dirty="0">
                <a:latin typeface="Times New Roman"/>
                <a:cs typeface="Times New Roman"/>
              </a:rPr>
              <a:t> </a:t>
            </a:r>
            <a:r>
              <a:rPr sz="1800" dirty="0">
                <a:latin typeface="Times New Roman"/>
                <a:cs typeface="Times New Roman"/>
              </a:rPr>
              <a:t>particles</a:t>
            </a:r>
            <a:r>
              <a:rPr sz="1800" spc="215" dirty="0">
                <a:latin typeface="Times New Roman"/>
                <a:cs typeface="Times New Roman"/>
              </a:rPr>
              <a:t> </a:t>
            </a:r>
            <a:r>
              <a:rPr sz="1800" dirty="0">
                <a:latin typeface="Times New Roman"/>
                <a:cs typeface="Times New Roman"/>
              </a:rPr>
              <a:t>wedge</a:t>
            </a:r>
            <a:r>
              <a:rPr sz="1800" spc="210" dirty="0">
                <a:latin typeface="Times New Roman"/>
                <a:cs typeface="Times New Roman"/>
              </a:rPr>
              <a:t> </a:t>
            </a:r>
            <a:r>
              <a:rPr sz="1800" dirty="0">
                <a:latin typeface="Times New Roman"/>
                <a:cs typeface="Times New Roman"/>
              </a:rPr>
              <a:t>between</a:t>
            </a:r>
            <a:r>
              <a:rPr sz="1800" spc="225" dirty="0">
                <a:latin typeface="Times New Roman"/>
                <a:cs typeface="Times New Roman"/>
              </a:rPr>
              <a:t> </a:t>
            </a:r>
            <a:r>
              <a:rPr sz="1800" dirty="0">
                <a:latin typeface="Times New Roman"/>
                <a:cs typeface="Times New Roman"/>
              </a:rPr>
              <a:t>one</a:t>
            </a:r>
            <a:r>
              <a:rPr sz="1800" spc="210" dirty="0">
                <a:latin typeface="Times New Roman"/>
                <a:cs typeface="Times New Roman"/>
              </a:rPr>
              <a:t> </a:t>
            </a:r>
            <a:r>
              <a:rPr sz="1800" dirty="0">
                <a:latin typeface="Times New Roman"/>
                <a:cs typeface="Times New Roman"/>
              </a:rPr>
              <a:t>another</a:t>
            </a:r>
            <a:r>
              <a:rPr sz="1800" spc="220" dirty="0">
                <a:latin typeface="Times New Roman"/>
                <a:cs typeface="Times New Roman"/>
              </a:rPr>
              <a:t> </a:t>
            </a:r>
            <a:r>
              <a:rPr sz="1800" dirty="0">
                <a:latin typeface="Times New Roman"/>
                <a:cs typeface="Times New Roman"/>
              </a:rPr>
              <a:t>into</a:t>
            </a:r>
            <a:r>
              <a:rPr sz="1800" spc="210" dirty="0">
                <a:latin typeface="Times New Roman"/>
                <a:cs typeface="Times New Roman"/>
              </a:rPr>
              <a:t> </a:t>
            </a:r>
            <a:r>
              <a:rPr sz="1800" dirty="0">
                <a:latin typeface="Times New Roman"/>
                <a:cs typeface="Times New Roman"/>
              </a:rPr>
              <a:t>a</a:t>
            </a:r>
            <a:r>
              <a:rPr sz="1800" spc="200" dirty="0">
                <a:latin typeface="Times New Roman"/>
                <a:cs typeface="Times New Roman"/>
              </a:rPr>
              <a:t> </a:t>
            </a:r>
            <a:r>
              <a:rPr sz="1800" dirty="0">
                <a:latin typeface="Times New Roman"/>
                <a:cs typeface="Times New Roman"/>
              </a:rPr>
              <a:t>stable</a:t>
            </a:r>
            <a:r>
              <a:rPr sz="1800" spc="215" dirty="0">
                <a:latin typeface="Times New Roman"/>
                <a:cs typeface="Times New Roman"/>
              </a:rPr>
              <a:t> </a:t>
            </a:r>
            <a:r>
              <a:rPr sz="1800" dirty="0">
                <a:latin typeface="Times New Roman"/>
                <a:cs typeface="Times New Roman"/>
              </a:rPr>
              <a:t>condition</a:t>
            </a:r>
            <a:r>
              <a:rPr sz="1800" spc="210" dirty="0">
                <a:latin typeface="Times New Roman"/>
                <a:cs typeface="Times New Roman"/>
              </a:rPr>
              <a:t> </a:t>
            </a:r>
            <a:r>
              <a:rPr sz="1800" dirty="0">
                <a:latin typeface="Times New Roman"/>
                <a:cs typeface="Times New Roman"/>
              </a:rPr>
              <a:t>and</a:t>
            </a:r>
            <a:r>
              <a:rPr sz="1800" spc="204" dirty="0">
                <a:latin typeface="Times New Roman"/>
                <a:cs typeface="Times New Roman"/>
              </a:rPr>
              <a:t> </a:t>
            </a:r>
            <a:r>
              <a:rPr sz="1800" dirty="0">
                <a:latin typeface="Times New Roman"/>
                <a:cs typeface="Times New Roman"/>
              </a:rPr>
              <a:t>form</a:t>
            </a:r>
            <a:r>
              <a:rPr sz="1800" spc="185" dirty="0">
                <a:latin typeface="Times New Roman"/>
                <a:cs typeface="Times New Roman"/>
              </a:rPr>
              <a:t> </a:t>
            </a:r>
            <a:r>
              <a:rPr sz="1800" dirty="0">
                <a:latin typeface="Times New Roman"/>
                <a:cs typeface="Times New Roman"/>
              </a:rPr>
              <a:t>a</a:t>
            </a:r>
            <a:r>
              <a:rPr sz="1800" spc="204" dirty="0">
                <a:latin typeface="Times New Roman"/>
                <a:cs typeface="Times New Roman"/>
              </a:rPr>
              <a:t> </a:t>
            </a:r>
            <a:r>
              <a:rPr sz="1800" spc="-10" dirty="0">
                <a:latin typeface="Times New Roman"/>
                <a:cs typeface="Times New Roman"/>
              </a:rPr>
              <a:t>skeleton</a:t>
            </a:r>
            <a:endParaRPr sz="1800">
              <a:latin typeface="Times New Roman"/>
              <a:cs typeface="Times New Roman"/>
            </a:endParaRPr>
          </a:p>
          <a:p>
            <a:pPr marL="12700">
              <a:lnSpc>
                <a:spcPct val="100000"/>
              </a:lnSpc>
            </a:pPr>
            <a:r>
              <a:rPr sz="1800" dirty="0">
                <a:latin typeface="Times New Roman"/>
                <a:cs typeface="Times New Roman"/>
              </a:rPr>
              <a:t>like</a:t>
            </a:r>
            <a:r>
              <a:rPr sz="1800" spc="-25" dirty="0">
                <a:latin typeface="Times New Roman"/>
                <a:cs typeface="Times New Roman"/>
              </a:rPr>
              <a:t> </a:t>
            </a:r>
            <a:r>
              <a:rPr sz="1800" dirty="0">
                <a:latin typeface="Times New Roman"/>
                <a:cs typeface="Times New Roman"/>
              </a:rPr>
              <a:t>an arch to</a:t>
            </a:r>
            <a:r>
              <a:rPr sz="1800" spc="-25" dirty="0">
                <a:latin typeface="Times New Roman"/>
                <a:cs typeface="Times New Roman"/>
              </a:rPr>
              <a:t> </a:t>
            </a:r>
            <a:r>
              <a:rPr sz="1800" dirty="0">
                <a:latin typeface="Times New Roman"/>
                <a:cs typeface="Times New Roman"/>
              </a:rPr>
              <a:t>carry</a:t>
            </a:r>
            <a:r>
              <a:rPr sz="1800" spc="5" dirty="0">
                <a:latin typeface="Times New Roman"/>
                <a:cs typeface="Times New Roman"/>
              </a:rPr>
              <a:t> </a:t>
            </a:r>
            <a:r>
              <a:rPr sz="1800" dirty="0">
                <a:latin typeface="Times New Roman"/>
                <a:cs typeface="Times New Roman"/>
              </a:rPr>
              <a:t>the</a:t>
            </a:r>
            <a:r>
              <a:rPr sz="1800" spc="-50" dirty="0">
                <a:latin typeface="Times New Roman"/>
                <a:cs typeface="Times New Roman"/>
              </a:rPr>
              <a:t> </a:t>
            </a:r>
            <a:r>
              <a:rPr sz="1800" dirty="0">
                <a:latin typeface="Times New Roman"/>
                <a:cs typeface="Times New Roman"/>
              </a:rPr>
              <a:t>weight</a:t>
            </a:r>
            <a:r>
              <a:rPr sz="1800" spc="20" dirty="0">
                <a:latin typeface="Times New Roman"/>
                <a:cs typeface="Times New Roman"/>
              </a:rPr>
              <a:t> </a:t>
            </a:r>
            <a:r>
              <a:rPr sz="1800" dirty="0">
                <a:latin typeface="Times New Roman"/>
                <a:cs typeface="Times New Roman"/>
              </a:rPr>
              <a:t>of</a:t>
            </a:r>
            <a:r>
              <a:rPr sz="1800" spc="-35" dirty="0">
                <a:latin typeface="Times New Roman"/>
                <a:cs typeface="Times New Roman"/>
              </a:rPr>
              <a:t> </a:t>
            </a:r>
            <a:r>
              <a:rPr sz="1800" dirty="0">
                <a:latin typeface="Times New Roman"/>
                <a:cs typeface="Times New Roman"/>
              </a:rPr>
              <a:t>the</a:t>
            </a:r>
            <a:r>
              <a:rPr sz="1800" spc="-25" dirty="0">
                <a:latin typeface="Times New Roman"/>
                <a:cs typeface="Times New Roman"/>
              </a:rPr>
              <a:t> </a:t>
            </a:r>
            <a:r>
              <a:rPr sz="1800" dirty="0">
                <a:latin typeface="Times New Roman"/>
                <a:cs typeface="Times New Roman"/>
              </a:rPr>
              <a:t>overlying</a:t>
            </a:r>
            <a:r>
              <a:rPr sz="1800" spc="5" dirty="0">
                <a:latin typeface="Times New Roman"/>
                <a:cs typeface="Times New Roman"/>
              </a:rPr>
              <a:t> </a:t>
            </a:r>
            <a:r>
              <a:rPr sz="1800" spc="-10" dirty="0">
                <a:latin typeface="Times New Roman"/>
                <a:cs typeface="Times New Roman"/>
              </a:rPr>
              <a:t>materials.</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spcBef>
                <a:spcPts val="5"/>
              </a:spcBef>
            </a:pPr>
            <a:r>
              <a:rPr sz="1800" dirty="0">
                <a:latin typeface="Times New Roman"/>
                <a:cs typeface="Times New Roman"/>
              </a:rPr>
              <a:t>The</a:t>
            </a:r>
            <a:r>
              <a:rPr sz="1800" spc="-25" dirty="0">
                <a:latin typeface="Times New Roman"/>
                <a:cs typeface="Times New Roman"/>
              </a:rPr>
              <a:t> </a:t>
            </a:r>
            <a:r>
              <a:rPr sz="1800" dirty="0">
                <a:latin typeface="Times New Roman"/>
                <a:cs typeface="Times New Roman"/>
              </a:rPr>
              <a:t>structure</a:t>
            </a:r>
            <a:r>
              <a:rPr sz="1800" spc="-20" dirty="0">
                <a:latin typeface="Times New Roman"/>
                <a:cs typeface="Times New Roman"/>
              </a:rPr>
              <a:t> </a:t>
            </a:r>
            <a:r>
              <a:rPr sz="1800" dirty="0">
                <a:latin typeface="Times New Roman"/>
                <a:cs typeface="Times New Roman"/>
              </a:rPr>
              <a:t>so</a:t>
            </a:r>
            <a:r>
              <a:rPr sz="1800" spc="-30" dirty="0">
                <a:latin typeface="Times New Roman"/>
                <a:cs typeface="Times New Roman"/>
              </a:rPr>
              <a:t> </a:t>
            </a:r>
            <a:r>
              <a:rPr sz="1800" dirty="0">
                <a:latin typeface="Times New Roman"/>
                <a:cs typeface="Times New Roman"/>
              </a:rPr>
              <a:t>formed</a:t>
            </a:r>
            <a:r>
              <a:rPr sz="1800" spc="40" dirty="0">
                <a:latin typeface="Times New Roman"/>
                <a:cs typeface="Times New Roman"/>
              </a:rPr>
              <a:t> </a:t>
            </a:r>
            <a:r>
              <a:rPr sz="1800" dirty="0">
                <a:latin typeface="Times New Roman"/>
                <a:cs typeface="Times New Roman"/>
              </a:rPr>
              <a:t>is</a:t>
            </a:r>
            <a:r>
              <a:rPr sz="1800" spc="-45" dirty="0">
                <a:latin typeface="Times New Roman"/>
                <a:cs typeface="Times New Roman"/>
              </a:rPr>
              <a:t> </a:t>
            </a:r>
            <a:r>
              <a:rPr sz="1800" dirty="0">
                <a:latin typeface="Times New Roman"/>
                <a:cs typeface="Times New Roman"/>
              </a:rPr>
              <a:t>known as</a:t>
            </a:r>
            <a:r>
              <a:rPr sz="1800" spc="-20" dirty="0">
                <a:latin typeface="Times New Roman"/>
                <a:cs typeface="Times New Roman"/>
              </a:rPr>
              <a:t> </a:t>
            </a:r>
            <a:r>
              <a:rPr sz="1800" dirty="0">
                <a:latin typeface="Times New Roman"/>
                <a:cs typeface="Times New Roman"/>
              </a:rPr>
              <a:t>Honey</a:t>
            </a:r>
            <a:r>
              <a:rPr sz="1800" spc="-35" dirty="0">
                <a:latin typeface="Times New Roman"/>
                <a:cs typeface="Times New Roman"/>
              </a:rPr>
              <a:t> </a:t>
            </a:r>
            <a:r>
              <a:rPr sz="1800" dirty="0">
                <a:latin typeface="Times New Roman"/>
                <a:cs typeface="Times New Roman"/>
              </a:rPr>
              <a:t>–</a:t>
            </a:r>
            <a:r>
              <a:rPr sz="1800" spc="-25" dirty="0">
                <a:latin typeface="Times New Roman"/>
                <a:cs typeface="Times New Roman"/>
              </a:rPr>
              <a:t> </a:t>
            </a:r>
            <a:r>
              <a:rPr sz="1800" dirty="0">
                <a:latin typeface="Times New Roman"/>
                <a:cs typeface="Times New Roman"/>
              </a:rPr>
              <a:t>comb</a:t>
            </a:r>
            <a:r>
              <a:rPr sz="1800" spc="15" dirty="0">
                <a:latin typeface="Times New Roman"/>
                <a:cs typeface="Times New Roman"/>
              </a:rPr>
              <a:t> </a:t>
            </a:r>
            <a:r>
              <a:rPr sz="1800" spc="-10" dirty="0">
                <a:latin typeface="Times New Roman"/>
                <a:cs typeface="Times New Roman"/>
              </a:rPr>
              <a:t>structure.</a:t>
            </a:r>
            <a:endParaRPr sz="1800">
              <a:latin typeface="Times New Roman"/>
              <a:cs typeface="Times New Roman"/>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40" y="1719148"/>
            <a:ext cx="8685530" cy="1672589"/>
          </a:xfrm>
          <a:prstGeom prst="rect">
            <a:avLst/>
          </a:prstGeom>
        </p:spPr>
        <p:txBody>
          <a:bodyPr vert="horz" wrap="square" lIns="0" tIns="12700" rIns="0" bIns="0" rtlCol="0">
            <a:spAutoFit/>
          </a:bodyPr>
          <a:lstStyle/>
          <a:p>
            <a:pPr marL="12700">
              <a:lnSpc>
                <a:spcPct val="100000"/>
              </a:lnSpc>
              <a:spcBef>
                <a:spcPts val="100"/>
              </a:spcBef>
            </a:pPr>
            <a:r>
              <a:rPr sz="1800" dirty="0">
                <a:latin typeface="Times New Roman"/>
                <a:cs typeface="Times New Roman"/>
              </a:rPr>
              <a:t>As</a:t>
            </a:r>
            <a:r>
              <a:rPr sz="1800" spc="5" dirty="0">
                <a:latin typeface="Times New Roman"/>
                <a:cs typeface="Times New Roman"/>
              </a:rPr>
              <a:t> </a:t>
            </a:r>
            <a:r>
              <a:rPr sz="1800" dirty="0">
                <a:latin typeface="Times New Roman"/>
                <a:cs typeface="Times New Roman"/>
              </a:rPr>
              <a:t>shown in</a:t>
            </a:r>
            <a:r>
              <a:rPr sz="1800" spc="-20" dirty="0">
                <a:latin typeface="Times New Roman"/>
                <a:cs typeface="Times New Roman"/>
              </a:rPr>
              <a:t> </a:t>
            </a:r>
            <a:r>
              <a:rPr sz="1800" dirty="0">
                <a:latin typeface="Times New Roman"/>
                <a:cs typeface="Times New Roman"/>
              </a:rPr>
              <a:t>figure,</a:t>
            </a:r>
            <a:r>
              <a:rPr sz="1800" spc="-5" dirty="0">
                <a:latin typeface="Times New Roman"/>
                <a:cs typeface="Times New Roman"/>
              </a:rPr>
              <a:t> </a:t>
            </a:r>
            <a:r>
              <a:rPr sz="1800" dirty="0">
                <a:latin typeface="Times New Roman"/>
                <a:cs typeface="Times New Roman"/>
              </a:rPr>
              <a:t>the</a:t>
            </a:r>
            <a:r>
              <a:rPr sz="1800" spc="-25" dirty="0">
                <a:latin typeface="Times New Roman"/>
                <a:cs typeface="Times New Roman"/>
              </a:rPr>
              <a:t> </a:t>
            </a:r>
            <a:r>
              <a:rPr sz="1800" dirty="0">
                <a:latin typeface="Times New Roman"/>
                <a:cs typeface="Times New Roman"/>
              </a:rPr>
              <a:t>soils</a:t>
            </a:r>
            <a:r>
              <a:rPr sz="1800" spc="-35" dirty="0">
                <a:latin typeface="Times New Roman"/>
                <a:cs typeface="Times New Roman"/>
              </a:rPr>
              <a:t> </a:t>
            </a:r>
            <a:r>
              <a:rPr sz="1800" dirty="0">
                <a:latin typeface="Times New Roman"/>
                <a:cs typeface="Times New Roman"/>
              </a:rPr>
              <a:t>with</a:t>
            </a:r>
            <a:r>
              <a:rPr sz="1800" spc="5" dirty="0">
                <a:latin typeface="Times New Roman"/>
                <a:cs typeface="Times New Roman"/>
              </a:rPr>
              <a:t> </a:t>
            </a:r>
            <a:r>
              <a:rPr sz="1800" dirty="0">
                <a:latin typeface="Times New Roman"/>
                <a:cs typeface="Times New Roman"/>
              </a:rPr>
              <a:t>honey-</a:t>
            </a:r>
            <a:r>
              <a:rPr sz="1800" spc="-15" dirty="0">
                <a:latin typeface="Times New Roman"/>
                <a:cs typeface="Times New Roman"/>
              </a:rPr>
              <a:t> </a:t>
            </a:r>
            <a:r>
              <a:rPr sz="1800" dirty="0">
                <a:latin typeface="Times New Roman"/>
                <a:cs typeface="Times New Roman"/>
              </a:rPr>
              <a:t>comb</a:t>
            </a:r>
            <a:r>
              <a:rPr sz="1800" spc="25" dirty="0">
                <a:latin typeface="Times New Roman"/>
                <a:cs typeface="Times New Roman"/>
              </a:rPr>
              <a:t> </a:t>
            </a:r>
            <a:r>
              <a:rPr sz="1800" dirty="0">
                <a:latin typeface="Times New Roman"/>
                <a:cs typeface="Times New Roman"/>
              </a:rPr>
              <a:t>structure</a:t>
            </a:r>
            <a:r>
              <a:rPr sz="1800" spc="-40" dirty="0">
                <a:latin typeface="Times New Roman"/>
                <a:cs typeface="Times New Roman"/>
              </a:rPr>
              <a:t> </a:t>
            </a:r>
            <a:r>
              <a:rPr sz="1800" dirty="0">
                <a:latin typeface="Times New Roman"/>
                <a:cs typeface="Times New Roman"/>
              </a:rPr>
              <a:t>are</a:t>
            </a:r>
            <a:r>
              <a:rPr sz="1800" spc="-15" dirty="0">
                <a:latin typeface="Times New Roman"/>
                <a:cs typeface="Times New Roman"/>
              </a:rPr>
              <a:t> </a:t>
            </a:r>
            <a:r>
              <a:rPr sz="1800" dirty="0">
                <a:latin typeface="Times New Roman"/>
                <a:cs typeface="Times New Roman"/>
              </a:rPr>
              <a:t>in</a:t>
            </a:r>
            <a:r>
              <a:rPr sz="1800" spc="-25" dirty="0">
                <a:latin typeface="Times New Roman"/>
                <a:cs typeface="Times New Roman"/>
              </a:rPr>
              <a:t> </a:t>
            </a:r>
            <a:r>
              <a:rPr sz="1800" dirty="0">
                <a:latin typeface="Times New Roman"/>
                <a:cs typeface="Times New Roman"/>
              </a:rPr>
              <a:t>loose</a:t>
            </a:r>
            <a:r>
              <a:rPr sz="1800" spc="-20" dirty="0">
                <a:latin typeface="Times New Roman"/>
                <a:cs typeface="Times New Roman"/>
              </a:rPr>
              <a:t> </a:t>
            </a:r>
            <a:r>
              <a:rPr sz="1800" spc="-10" dirty="0">
                <a:latin typeface="Times New Roman"/>
                <a:cs typeface="Times New Roman"/>
              </a:rPr>
              <a:t>condition.</a:t>
            </a:r>
            <a:endParaRPr sz="1800">
              <a:latin typeface="Times New Roman"/>
              <a:cs typeface="Times New Roman"/>
            </a:endParaRPr>
          </a:p>
          <a:p>
            <a:pPr>
              <a:lnSpc>
                <a:spcPct val="100000"/>
              </a:lnSpc>
              <a:spcBef>
                <a:spcPts val="95"/>
              </a:spcBef>
            </a:pPr>
            <a:endParaRPr sz="1800">
              <a:latin typeface="Times New Roman"/>
              <a:cs typeface="Times New Roman"/>
            </a:endParaRPr>
          </a:p>
          <a:p>
            <a:pPr marL="12700">
              <a:lnSpc>
                <a:spcPct val="100000"/>
              </a:lnSpc>
            </a:pPr>
            <a:r>
              <a:rPr sz="1800" dirty="0">
                <a:latin typeface="Times New Roman"/>
                <a:cs typeface="Times New Roman"/>
              </a:rPr>
              <a:t>They</a:t>
            </a:r>
            <a:r>
              <a:rPr sz="1800" spc="10" dirty="0">
                <a:latin typeface="Times New Roman"/>
                <a:cs typeface="Times New Roman"/>
              </a:rPr>
              <a:t> </a:t>
            </a:r>
            <a:r>
              <a:rPr sz="1800" dirty="0">
                <a:latin typeface="Times New Roman"/>
                <a:cs typeface="Times New Roman"/>
              </a:rPr>
              <a:t>can</a:t>
            </a:r>
            <a:r>
              <a:rPr sz="1800" spc="5" dirty="0">
                <a:latin typeface="Times New Roman"/>
                <a:cs typeface="Times New Roman"/>
              </a:rPr>
              <a:t> </a:t>
            </a:r>
            <a:r>
              <a:rPr sz="1800" dirty="0">
                <a:latin typeface="Times New Roman"/>
                <a:cs typeface="Times New Roman"/>
              </a:rPr>
              <a:t>support</a:t>
            </a:r>
            <a:r>
              <a:rPr sz="1800" spc="-40" dirty="0">
                <a:latin typeface="Times New Roman"/>
                <a:cs typeface="Times New Roman"/>
              </a:rPr>
              <a:t> </a:t>
            </a:r>
            <a:r>
              <a:rPr sz="1800" dirty="0">
                <a:latin typeface="Times New Roman"/>
                <a:cs typeface="Times New Roman"/>
              </a:rPr>
              <a:t>loads</a:t>
            </a:r>
            <a:r>
              <a:rPr sz="1800" spc="-30" dirty="0">
                <a:latin typeface="Times New Roman"/>
                <a:cs typeface="Times New Roman"/>
              </a:rPr>
              <a:t> </a:t>
            </a:r>
            <a:r>
              <a:rPr sz="1800" dirty="0">
                <a:latin typeface="Times New Roman"/>
                <a:cs typeface="Times New Roman"/>
              </a:rPr>
              <a:t>only</a:t>
            </a:r>
            <a:r>
              <a:rPr sz="1800" spc="-30" dirty="0">
                <a:latin typeface="Times New Roman"/>
                <a:cs typeface="Times New Roman"/>
              </a:rPr>
              <a:t> </a:t>
            </a:r>
            <a:r>
              <a:rPr sz="1800" dirty="0">
                <a:latin typeface="Times New Roman"/>
                <a:cs typeface="Times New Roman"/>
              </a:rPr>
              <a:t>under</a:t>
            </a:r>
            <a:r>
              <a:rPr sz="1800" spc="-45" dirty="0">
                <a:latin typeface="Times New Roman"/>
                <a:cs typeface="Times New Roman"/>
              </a:rPr>
              <a:t> </a:t>
            </a:r>
            <a:r>
              <a:rPr sz="1800" dirty="0">
                <a:latin typeface="Times New Roman"/>
                <a:cs typeface="Times New Roman"/>
              </a:rPr>
              <a:t>static</a:t>
            </a:r>
            <a:r>
              <a:rPr sz="1800" spc="-15" dirty="0">
                <a:latin typeface="Times New Roman"/>
                <a:cs typeface="Times New Roman"/>
              </a:rPr>
              <a:t> </a:t>
            </a:r>
            <a:r>
              <a:rPr sz="1800" spc="-10" dirty="0">
                <a:latin typeface="Times New Roman"/>
                <a:cs typeface="Times New Roman"/>
              </a:rPr>
              <a:t>conditions.</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marR="5080">
              <a:lnSpc>
                <a:spcPct val="100000"/>
              </a:lnSpc>
              <a:spcBef>
                <a:spcPts val="5"/>
              </a:spcBef>
            </a:pPr>
            <a:r>
              <a:rPr sz="1800" dirty="0">
                <a:latin typeface="Times New Roman"/>
                <a:cs typeface="Times New Roman"/>
              </a:rPr>
              <a:t>When</a:t>
            </a:r>
            <a:r>
              <a:rPr sz="1800" spc="335" dirty="0">
                <a:latin typeface="Times New Roman"/>
                <a:cs typeface="Times New Roman"/>
              </a:rPr>
              <a:t> </a:t>
            </a:r>
            <a:r>
              <a:rPr sz="1800" dirty="0">
                <a:latin typeface="Times New Roman"/>
                <a:cs typeface="Times New Roman"/>
              </a:rPr>
              <a:t>subjected</a:t>
            </a:r>
            <a:r>
              <a:rPr sz="1800" spc="345" dirty="0">
                <a:latin typeface="Times New Roman"/>
                <a:cs typeface="Times New Roman"/>
              </a:rPr>
              <a:t> </a:t>
            </a:r>
            <a:r>
              <a:rPr sz="1800" dirty="0">
                <a:latin typeface="Times New Roman"/>
                <a:cs typeface="Times New Roman"/>
              </a:rPr>
              <a:t>to</a:t>
            </a:r>
            <a:r>
              <a:rPr sz="1800" spc="340" dirty="0">
                <a:latin typeface="Times New Roman"/>
                <a:cs typeface="Times New Roman"/>
              </a:rPr>
              <a:t> </a:t>
            </a:r>
            <a:r>
              <a:rPr sz="1800" dirty="0">
                <a:latin typeface="Times New Roman"/>
                <a:cs typeface="Times New Roman"/>
              </a:rPr>
              <a:t>vibrations</a:t>
            </a:r>
            <a:r>
              <a:rPr sz="1800" spc="310" dirty="0">
                <a:latin typeface="Times New Roman"/>
                <a:cs typeface="Times New Roman"/>
              </a:rPr>
              <a:t> </a:t>
            </a:r>
            <a:r>
              <a:rPr sz="1800" dirty="0">
                <a:latin typeface="Times New Roman"/>
                <a:cs typeface="Times New Roman"/>
              </a:rPr>
              <a:t>and</a:t>
            </a:r>
            <a:r>
              <a:rPr sz="1800" spc="315" dirty="0">
                <a:latin typeface="Times New Roman"/>
                <a:cs typeface="Times New Roman"/>
              </a:rPr>
              <a:t> </a:t>
            </a:r>
            <a:r>
              <a:rPr sz="1800" dirty="0">
                <a:latin typeface="Times New Roman"/>
                <a:cs typeface="Times New Roman"/>
              </a:rPr>
              <a:t>shocks</a:t>
            </a:r>
            <a:r>
              <a:rPr sz="1800" spc="330" dirty="0">
                <a:latin typeface="Times New Roman"/>
                <a:cs typeface="Times New Roman"/>
              </a:rPr>
              <a:t> </a:t>
            </a:r>
            <a:r>
              <a:rPr sz="1800" dirty="0">
                <a:latin typeface="Times New Roman"/>
                <a:cs typeface="Times New Roman"/>
              </a:rPr>
              <a:t>the</a:t>
            </a:r>
            <a:r>
              <a:rPr sz="1800" spc="300" dirty="0">
                <a:latin typeface="Times New Roman"/>
                <a:cs typeface="Times New Roman"/>
              </a:rPr>
              <a:t> </a:t>
            </a:r>
            <a:r>
              <a:rPr sz="1800" dirty="0">
                <a:latin typeface="Times New Roman"/>
                <a:cs typeface="Times New Roman"/>
              </a:rPr>
              <a:t>honey</a:t>
            </a:r>
            <a:r>
              <a:rPr sz="1800" spc="300" dirty="0">
                <a:latin typeface="Times New Roman"/>
                <a:cs typeface="Times New Roman"/>
              </a:rPr>
              <a:t> </a:t>
            </a:r>
            <a:r>
              <a:rPr sz="1800" dirty="0">
                <a:latin typeface="Times New Roman"/>
                <a:cs typeface="Times New Roman"/>
              </a:rPr>
              <a:t>–</a:t>
            </a:r>
            <a:r>
              <a:rPr sz="1800" spc="340" dirty="0">
                <a:latin typeface="Times New Roman"/>
                <a:cs typeface="Times New Roman"/>
              </a:rPr>
              <a:t> </a:t>
            </a:r>
            <a:r>
              <a:rPr sz="1800" dirty="0">
                <a:latin typeface="Times New Roman"/>
                <a:cs typeface="Times New Roman"/>
              </a:rPr>
              <a:t>comb</a:t>
            </a:r>
            <a:r>
              <a:rPr sz="1800" spc="340" dirty="0">
                <a:latin typeface="Times New Roman"/>
                <a:cs typeface="Times New Roman"/>
              </a:rPr>
              <a:t> </a:t>
            </a:r>
            <a:r>
              <a:rPr sz="1800" dirty="0">
                <a:latin typeface="Times New Roman"/>
                <a:cs typeface="Times New Roman"/>
              </a:rPr>
              <a:t>structure</a:t>
            </a:r>
            <a:r>
              <a:rPr sz="1800" spc="330" dirty="0">
                <a:latin typeface="Times New Roman"/>
                <a:cs typeface="Times New Roman"/>
              </a:rPr>
              <a:t> </a:t>
            </a:r>
            <a:r>
              <a:rPr sz="1800" dirty="0">
                <a:latin typeface="Times New Roman"/>
                <a:cs typeface="Times New Roman"/>
              </a:rPr>
              <a:t>collapses</a:t>
            </a:r>
            <a:r>
              <a:rPr sz="1800" spc="330" dirty="0">
                <a:latin typeface="Times New Roman"/>
                <a:cs typeface="Times New Roman"/>
              </a:rPr>
              <a:t> </a:t>
            </a:r>
            <a:r>
              <a:rPr sz="1800" dirty="0">
                <a:latin typeface="Times New Roman"/>
                <a:cs typeface="Times New Roman"/>
              </a:rPr>
              <a:t>and</a:t>
            </a:r>
            <a:r>
              <a:rPr sz="1800" spc="345" dirty="0">
                <a:latin typeface="Times New Roman"/>
                <a:cs typeface="Times New Roman"/>
              </a:rPr>
              <a:t> </a:t>
            </a:r>
            <a:r>
              <a:rPr sz="1800" spc="-10" dirty="0">
                <a:latin typeface="Times New Roman"/>
                <a:cs typeface="Times New Roman"/>
              </a:rPr>
              <a:t>large </a:t>
            </a:r>
            <a:r>
              <a:rPr sz="1800" dirty="0">
                <a:latin typeface="Times New Roman"/>
                <a:cs typeface="Times New Roman"/>
              </a:rPr>
              <a:t>deformation</a:t>
            </a:r>
            <a:r>
              <a:rPr sz="1800" spc="-45" dirty="0">
                <a:latin typeface="Times New Roman"/>
                <a:cs typeface="Times New Roman"/>
              </a:rPr>
              <a:t> </a:t>
            </a:r>
            <a:r>
              <a:rPr sz="1800" dirty="0">
                <a:latin typeface="Times New Roman"/>
                <a:cs typeface="Times New Roman"/>
              </a:rPr>
              <a:t>takes</a:t>
            </a:r>
            <a:r>
              <a:rPr sz="1800" spc="-50" dirty="0">
                <a:latin typeface="Times New Roman"/>
                <a:cs typeface="Times New Roman"/>
              </a:rPr>
              <a:t> </a:t>
            </a:r>
            <a:r>
              <a:rPr sz="1800" spc="-10" dirty="0">
                <a:latin typeface="Times New Roman"/>
                <a:cs typeface="Times New Roman"/>
              </a:rPr>
              <a:t>place.</a:t>
            </a:r>
            <a:endParaRPr sz="1800">
              <a:latin typeface="Times New Roman"/>
              <a:cs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31140" y="-58089"/>
            <a:ext cx="3056255" cy="512445"/>
          </a:xfrm>
          <a:prstGeom prst="rect">
            <a:avLst/>
          </a:prstGeom>
        </p:spPr>
        <p:txBody>
          <a:bodyPr vert="horz" wrap="square" lIns="0" tIns="12065" rIns="0" bIns="0" rtlCol="0">
            <a:spAutoFit/>
          </a:bodyPr>
          <a:lstStyle/>
          <a:p>
            <a:pPr marL="12700">
              <a:lnSpc>
                <a:spcPct val="100000"/>
              </a:lnSpc>
              <a:spcBef>
                <a:spcPts val="95"/>
              </a:spcBef>
            </a:pPr>
            <a:r>
              <a:rPr sz="3200" dirty="0">
                <a:solidFill>
                  <a:srgbClr val="001F5F"/>
                </a:solidFill>
              </a:rPr>
              <a:t>Reference</a:t>
            </a:r>
            <a:r>
              <a:rPr sz="3200" spc="-150" dirty="0">
                <a:solidFill>
                  <a:srgbClr val="001F5F"/>
                </a:solidFill>
              </a:rPr>
              <a:t> </a:t>
            </a:r>
            <a:r>
              <a:rPr sz="3200" spc="-10" dirty="0">
                <a:solidFill>
                  <a:srgbClr val="001F5F"/>
                </a:solidFill>
              </a:rPr>
              <a:t>Books:</a:t>
            </a:r>
            <a:endParaRPr sz="3200"/>
          </a:p>
        </p:txBody>
      </p:sp>
      <p:sp>
        <p:nvSpPr>
          <p:cNvPr id="3" name="object 3"/>
          <p:cNvSpPr txBox="1"/>
          <p:nvPr/>
        </p:nvSpPr>
        <p:spPr>
          <a:xfrm>
            <a:off x="231140" y="442499"/>
            <a:ext cx="8916035" cy="1948180"/>
          </a:xfrm>
          <a:prstGeom prst="rect">
            <a:avLst/>
          </a:prstGeom>
        </p:spPr>
        <p:txBody>
          <a:bodyPr vert="horz" wrap="square" lIns="0" tIns="226695" rIns="0" bIns="0" rtlCol="0">
            <a:spAutoFit/>
          </a:bodyPr>
          <a:lstStyle/>
          <a:p>
            <a:pPr marL="486409" indent="-473709">
              <a:lnSpc>
                <a:spcPct val="100000"/>
              </a:lnSpc>
              <a:spcBef>
                <a:spcPts val="1785"/>
              </a:spcBef>
              <a:buAutoNum type="arabicParenR"/>
              <a:tabLst>
                <a:tab pos="486409" algn="l"/>
              </a:tabLst>
            </a:pPr>
            <a:r>
              <a:rPr sz="2800" dirty="0">
                <a:latin typeface="Times New Roman"/>
                <a:cs typeface="Times New Roman"/>
              </a:rPr>
              <a:t>Soil</a:t>
            </a:r>
            <a:r>
              <a:rPr sz="2800" spc="-50" dirty="0">
                <a:latin typeface="Times New Roman"/>
                <a:cs typeface="Times New Roman"/>
              </a:rPr>
              <a:t> </a:t>
            </a:r>
            <a:r>
              <a:rPr sz="2800" dirty="0">
                <a:latin typeface="Times New Roman"/>
                <a:cs typeface="Times New Roman"/>
              </a:rPr>
              <a:t>Mechanics</a:t>
            </a:r>
            <a:r>
              <a:rPr sz="2800" spc="-95" dirty="0">
                <a:latin typeface="Times New Roman"/>
                <a:cs typeface="Times New Roman"/>
              </a:rPr>
              <a:t> </a:t>
            </a:r>
            <a:r>
              <a:rPr sz="2800" dirty="0">
                <a:latin typeface="Times New Roman"/>
                <a:cs typeface="Times New Roman"/>
              </a:rPr>
              <a:t>and</a:t>
            </a:r>
            <a:r>
              <a:rPr sz="2800" spc="-20" dirty="0">
                <a:latin typeface="Times New Roman"/>
                <a:cs typeface="Times New Roman"/>
              </a:rPr>
              <a:t> </a:t>
            </a:r>
            <a:r>
              <a:rPr sz="2800" dirty="0">
                <a:latin typeface="Times New Roman"/>
                <a:cs typeface="Times New Roman"/>
              </a:rPr>
              <a:t>Foundations</a:t>
            </a:r>
            <a:r>
              <a:rPr sz="2800" spc="-95" dirty="0">
                <a:latin typeface="Times New Roman"/>
                <a:cs typeface="Times New Roman"/>
              </a:rPr>
              <a:t> </a:t>
            </a:r>
            <a:r>
              <a:rPr sz="2800" dirty="0">
                <a:latin typeface="Times New Roman"/>
                <a:cs typeface="Times New Roman"/>
              </a:rPr>
              <a:t>by</a:t>
            </a:r>
            <a:r>
              <a:rPr sz="2800" spc="-20" dirty="0">
                <a:latin typeface="Times New Roman"/>
                <a:cs typeface="Times New Roman"/>
              </a:rPr>
              <a:t> </a:t>
            </a:r>
            <a:r>
              <a:rPr sz="2800" dirty="0">
                <a:latin typeface="Times New Roman"/>
                <a:cs typeface="Times New Roman"/>
              </a:rPr>
              <a:t>B.C.</a:t>
            </a:r>
            <a:r>
              <a:rPr sz="2800" spc="30" dirty="0">
                <a:latin typeface="Times New Roman"/>
                <a:cs typeface="Times New Roman"/>
              </a:rPr>
              <a:t> </a:t>
            </a:r>
            <a:r>
              <a:rPr sz="2800" spc="-10" dirty="0">
                <a:latin typeface="Times New Roman"/>
                <a:cs typeface="Times New Roman"/>
              </a:rPr>
              <a:t>Punmia</a:t>
            </a:r>
            <a:endParaRPr sz="2800">
              <a:latin typeface="Times New Roman"/>
              <a:cs typeface="Times New Roman"/>
            </a:endParaRPr>
          </a:p>
          <a:p>
            <a:pPr marL="487045" indent="-474345">
              <a:lnSpc>
                <a:spcPct val="100000"/>
              </a:lnSpc>
              <a:spcBef>
                <a:spcPts val="1685"/>
              </a:spcBef>
              <a:buAutoNum type="arabicParenR"/>
              <a:tabLst>
                <a:tab pos="487045" algn="l"/>
              </a:tabLst>
            </a:pPr>
            <a:r>
              <a:rPr sz="2800" dirty="0">
                <a:latin typeface="Times New Roman"/>
                <a:cs typeface="Times New Roman"/>
              </a:rPr>
              <a:t>Soil</a:t>
            </a:r>
            <a:r>
              <a:rPr sz="2800" spc="-50" dirty="0">
                <a:latin typeface="Times New Roman"/>
                <a:cs typeface="Times New Roman"/>
              </a:rPr>
              <a:t> </a:t>
            </a:r>
            <a:r>
              <a:rPr sz="2800" dirty="0">
                <a:latin typeface="Times New Roman"/>
                <a:cs typeface="Times New Roman"/>
              </a:rPr>
              <a:t>Mechanics</a:t>
            </a:r>
            <a:r>
              <a:rPr sz="2800" spc="-70" dirty="0">
                <a:latin typeface="Times New Roman"/>
                <a:cs typeface="Times New Roman"/>
              </a:rPr>
              <a:t> </a:t>
            </a:r>
            <a:r>
              <a:rPr sz="2800" dirty="0">
                <a:latin typeface="Times New Roman"/>
                <a:cs typeface="Times New Roman"/>
              </a:rPr>
              <a:t>and</a:t>
            </a:r>
            <a:r>
              <a:rPr sz="2800" spc="-15" dirty="0">
                <a:latin typeface="Times New Roman"/>
                <a:cs typeface="Times New Roman"/>
              </a:rPr>
              <a:t> </a:t>
            </a:r>
            <a:r>
              <a:rPr sz="2800" dirty="0">
                <a:latin typeface="Times New Roman"/>
                <a:cs typeface="Times New Roman"/>
              </a:rPr>
              <a:t>Foundation</a:t>
            </a:r>
            <a:r>
              <a:rPr sz="2800" spc="-90" dirty="0">
                <a:latin typeface="Times New Roman"/>
                <a:cs typeface="Times New Roman"/>
              </a:rPr>
              <a:t> </a:t>
            </a:r>
            <a:r>
              <a:rPr sz="2800" dirty="0">
                <a:latin typeface="Times New Roman"/>
                <a:cs typeface="Times New Roman"/>
              </a:rPr>
              <a:t>Engineering</a:t>
            </a:r>
            <a:r>
              <a:rPr sz="2800" spc="-85" dirty="0">
                <a:latin typeface="Times New Roman"/>
                <a:cs typeface="Times New Roman"/>
              </a:rPr>
              <a:t> </a:t>
            </a:r>
            <a:r>
              <a:rPr sz="2800" dirty="0">
                <a:latin typeface="Times New Roman"/>
                <a:cs typeface="Times New Roman"/>
              </a:rPr>
              <a:t>by</a:t>
            </a:r>
            <a:r>
              <a:rPr sz="2800" spc="-60" dirty="0">
                <a:latin typeface="Times New Roman"/>
                <a:cs typeface="Times New Roman"/>
              </a:rPr>
              <a:t> </a:t>
            </a:r>
            <a:r>
              <a:rPr sz="2800" spc="-55" dirty="0">
                <a:latin typeface="Times New Roman"/>
                <a:cs typeface="Times New Roman"/>
              </a:rPr>
              <a:t>V.N.S</a:t>
            </a:r>
            <a:r>
              <a:rPr sz="2800" spc="15" dirty="0">
                <a:latin typeface="Times New Roman"/>
                <a:cs typeface="Times New Roman"/>
              </a:rPr>
              <a:t> </a:t>
            </a:r>
            <a:r>
              <a:rPr sz="2800" spc="-25" dirty="0">
                <a:latin typeface="Times New Roman"/>
                <a:cs typeface="Times New Roman"/>
              </a:rPr>
              <a:t>Mur</a:t>
            </a:r>
            <a:endParaRPr sz="2800">
              <a:latin typeface="Times New Roman"/>
              <a:cs typeface="Times New Roman"/>
            </a:endParaRPr>
          </a:p>
          <a:p>
            <a:pPr marL="486409" indent="-473709">
              <a:lnSpc>
                <a:spcPct val="100000"/>
              </a:lnSpc>
              <a:spcBef>
                <a:spcPts val="1680"/>
              </a:spcBef>
              <a:buAutoNum type="arabicParenR"/>
              <a:tabLst>
                <a:tab pos="486409" algn="l"/>
              </a:tabLst>
            </a:pPr>
            <a:r>
              <a:rPr sz="2800" dirty="0">
                <a:latin typeface="Times New Roman"/>
                <a:cs typeface="Times New Roman"/>
              </a:rPr>
              <a:t>Fundamentals</a:t>
            </a:r>
            <a:r>
              <a:rPr sz="2800" spc="-30" dirty="0">
                <a:latin typeface="Times New Roman"/>
                <a:cs typeface="Times New Roman"/>
              </a:rPr>
              <a:t> </a:t>
            </a:r>
            <a:r>
              <a:rPr sz="2800" dirty="0">
                <a:latin typeface="Times New Roman"/>
                <a:cs typeface="Times New Roman"/>
              </a:rPr>
              <a:t>of</a:t>
            </a:r>
            <a:r>
              <a:rPr sz="2800" spc="-85" dirty="0">
                <a:latin typeface="Times New Roman"/>
                <a:cs typeface="Times New Roman"/>
              </a:rPr>
              <a:t> </a:t>
            </a:r>
            <a:r>
              <a:rPr sz="2800" dirty="0">
                <a:latin typeface="Times New Roman"/>
                <a:cs typeface="Times New Roman"/>
              </a:rPr>
              <a:t>Geotechnical</a:t>
            </a:r>
            <a:r>
              <a:rPr sz="2800" spc="-105" dirty="0">
                <a:latin typeface="Times New Roman"/>
                <a:cs typeface="Times New Roman"/>
              </a:rPr>
              <a:t> </a:t>
            </a:r>
            <a:r>
              <a:rPr sz="2800" dirty="0">
                <a:latin typeface="Times New Roman"/>
                <a:cs typeface="Times New Roman"/>
              </a:rPr>
              <a:t>Engineering</a:t>
            </a:r>
            <a:r>
              <a:rPr sz="2800" spc="-105" dirty="0">
                <a:latin typeface="Times New Roman"/>
                <a:cs typeface="Times New Roman"/>
              </a:rPr>
              <a:t> </a:t>
            </a:r>
            <a:r>
              <a:rPr sz="2800" dirty="0">
                <a:latin typeface="Times New Roman"/>
                <a:cs typeface="Times New Roman"/>
              </a:rPr>
              <a:t>by</a:t>
            </a:r>
            <a:r>
              <a:rPr sz="2800" spc="30" dirty="0">
                <a:latin typeface="Times New Roman"/>
                <a:cs typeface="Times New Roman"/>
              </a:rPr>
              <a:t> </a:t>
            </a:r>
            <a:r>
              <a:rPr sz="2800" dirty="0">
                <a:latin typeface="Times New Roman"/>
                <a:cs typeface="Times New Roman"/>
              </a:rPr>
              <a:t>Braja</a:t>
            </a:r>
            <a:r>
              <a:rPr sz="2800" spc="-50" dirty="0">
                <a:latin typeface="Times New Roman"/>
                <a:cs typeface="Times New Roman"/>
              </a:rPr>
              <a:t> </a:t>
            </a:r>
            <a:r>
              <a:rPr sz="2800" dirty="0">
                <a:latin typeface="Times New Roman"/>
                <a:cs typeface="Times New Roman"/>
              </a:rPr>
              <a:t>M</a:t>
            </a:r>
            <a:r>
              <a:rPr sz="2800" spc="-15" dirty="0">
                <a:latin typeface="Times New Roman"/>
                <a:cs typeface="Times New Roman"/>
              </a:rPr>
              <a:t> </a:t>
            </a:r>
            <a:r>
              <a:rPr sz="2800" spc="-25" dirty="0">
                <a:latin typeface="Times New Roman"/>
                <a:cs typeface="Times New Roman"/>
              </a:rPr>
              <a:t>Da</a:t>
            </a:r>
            <a:endParaRPr sz="2800">
              <a:latin typeface="Times New Roman"/>
              <a:cs typeface="Times New Roman"/>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6244" y="310133"/>
            <a:ext cx="8307705" cy="3593465"/>
          </a:xfrm>
          <a:prstGeom prst="rect">
            <a:avLst/>
          </a:prstGeom>
        </p:spPr>
        <p:txBody>
          <a:bodyPr vert="horz" wrap="square" lIns="0" tIns="12700" rIns="0" bIns="0" rtlCol="0">
            <a:spAutoFit/>
          </a:bodyPr>
          <a:lstStyle/>
          <a:p>
            <a:pPr marL="12700">
              <a:lnSpc>
                <a:spcPct val="100000"/>
              </a:lnSpc>
              <a:spcBef>
                <a:spcPts val="100"/>
              </a:spcBef>
            </a:pPr>
            <a:r>
              <a:rPr sz="1800" b="1" dirty="0">
                <a:latin typeface="Times New Roman"/>
                <a:cs typeface="Times New Roman"/>
              </a:rPr>
              <a:t>3).</a:t>
            </a:r>
            <a:r>
              <a:rPr sz="1800" b="1" spc="-70" dirty="0">
                <a:latin typeface="Times New Roman"/>
                <a:cs typeface="Times New Roman"/>
              </a:rPr>
              <a:t> </a:t>
            </a:r>
            <a:r>
              <a:rPr sz="1800" b="1" dirty="0">
                <a:latin typeface="Times New Roman"/>
                <a:cs typeface="Times New Roman"/>
              </a:rPr>
              <a:t>Flocculated</a:t>
            </a:r>
            <a:r>
              <a:rPr sz="1800" b="1" spc="5" dirty="0">
                <a:latin typeface="Times New Roman"/>
                <a:cs typeface="Times New Roman"/>
              </a:rPr>
              <a:t> </a:t>
            </a:r>
            <a:r>
              <a:rPr sz="1800" b="1" spc="-10" dirty="0">
                <a:latin typeface="Times New Roman"/>
                <a:cs typeface="Times New Roman"/>
              </a:rPr>
              <a:t>Structure</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pPr>
            <a:r>
              <a:rPr sz="1800" dirty="0">
                <a:latin typeface="Times New Roman"/>
                <a:cs typeface="Times New Roman"/>
              </a:rPr>
              <a:t>The</a:t>
            </a:r>
            <a:r>
              <a:rPr sz="1800" spc="100" dirty="0">
                <a:latin typeface="Times New Roman"/>
                <a:cs typeface="Times New Roman"/>
              </a:rPr>
              <a:t> </a:t>
            </a:r>
            <a:r>
              <a:rPr sz="1800" dirty="0">
                <a:latin typeface="Times New Roman"/>
                <a:cs typeface="Times New Roman"/>
              </a:rPr>
              <a:t>flocculated</a:t>
            </a:r>
            <a:r>
              <a:rPr sz="1800" spc="105" dirty="0">
                <a:latin typeface="Times New Roman"/>
                <a:cs typeface="Times New Roman"/>
              </a:rPr>
              <a:t> </a:t>
            </a:r>
            <a:r>
              <a:rPr sz="1800" dirty="0">
                <a:latin typeface="Times New Roman"/>
                <a:cs typeface="Times New Roman"/>
              </a:rPr>
              <a:t>structure</a:t>
            </a:r>
            <a:r>
              <a:rPr sz="1800" spc="85" dirty="0">
                <a:latin typeface="Times New Roman"/>
                <a:cs typeface="Times New Roman"/>
              </a:rPr>
              <a:t> </a:t>
            </a:r>
            <a:r>
              <a:rPr sz="1800" dirty="0">
                <a:latin typeface="Times New Roman"/>
                <a:cs typeface="Times New Roman"/>
              </a:rPr>
              <a:t>occurs</a:t>
            </a:r>
            <a:r>
              <a:rPr sz="1800" spc="90" dirty="0">
                <a:latin typeface="Times New Roman"/>
                <a:cs typeface="Times New Roman"/>
              </a:rPr>
              <a:t> </a:t>
            </a:r>
            <a:r>
              <a:rPr sz="1800" dirty="0">
                <a:latin typeface="Times New Roman"/>
                <a:cs typeface="Times New Roman"/>
              </a:rPr>
              <a:t>in</a:t>
            </a:r>
            <a:r>
              <a:rPr sz="1800" spc="95" dirty="0">
                <a:latin typeface="Times New Roman"/>
                <a:cs typeface="Times New Roman"/>
              </a:rPr>
              <a:t> </a:t>
            </a:r>
            <a:r>
              <a:rPr sz="1800" dirty="0">
                <a:latin typeface="Times New Roman"/>
                <a:cs typeface="Times New Roman"/>
              </a:rPr>
              <a:t>clays.</a:t>
            </a:r>
            <a:r>
              <a:rPr sz="1800" spc="95" dirty="0">
                <a:latin typeface="Times New Roman"/>
                <a:cs typeface="Times New Roman"/>
              </a:rPr>
              <a:t> </a:t>
            </a:r>
            <a:r>
              <a:rPr sz="1800" dirty="0">
                <a:latin typeface="Times New Roman"/>
                <a:cs typeface="Times New Roman"/>
              </a:rPr>
              <a:t>The</a:t>
            </a:r>
            <a:r>
              <a:rPr sz="1800" spc="105" dirty="0">
                <a:latin typeface="Times New Roman"/>
                <a:cs typeface="Times New Roman"/>
              </a:rPr>
              <a:t> </a:t>
            </a:r>
            <a:r>
              <a:rPr sz="1800" dirty="0">
                <a:latin typeface="Times New Roman"/>
                <a:cs typeface="Times New Roman"/>
              </a:rPr>
              <a:t>clay</a:t>
            </a:r>
            <a:r>
              <a:rPr sz="1800" spc="80" dirty="0">
                <a:latin typeface="Times New Roman"/>
                <a:cs typeface="Times New Roman"/>
              </a:rPr>
              <a:t> </a:t>
            </a:r>
            <a:r>
              <a:rPr sz="1800" dirty="0">
                <a:latin typeface="Times New Roman"/>
                <a:cs typeface="Times New Roman"/>
              </a:rPr>
              <a:t>particles</a:t>
            </a:r>
            <a:r>
              <a:rPr sz="1800" spc="85" dirty="0">
                <a:latin typeface="Times New Roman"/>
                <a:cs typeface="Times New Roman"/>
              </a:rPr>
              <a:t> </a:t>
            </a:r>
            <a:r>
              <a:rPr sz="1800" dirty="0">
                <a:latin typeface="Times New Roman"/>
                <a:cs typeface="Times New Roman"/>
              </a:rPr>
              <a:t>have</a:t>
            </a:r>
            <a:r>
              <a:rPr sz="1800" spc="130" dirty="0">
                <a:latin typeface="Times New Roman"/>
                <a:cs typeface="Times New Roman"/>
              </a:rPr>
              <a:t> </a:t>
            </a:r>
            <a:r>
              <a:rPr sz="1800" dirty="0">
                <a:latin typeface="Times New Roman"/>
                <a:cs typeface="Times New Roman"/>
              </a:rPr>
              <a:t>larger</a:t>
            </a:r>
            <a:r>
              <a:rPr sz="1800" spc="90" dirty="0">
                <a:latin typeface="Times New Roman"/>
                <a:cs typeface="Times New Roman"/>
              </a:rPr>
              <a:t> </a:t>
            </a:r>
            <a:r>
              <a:rPr sz="1800" dirty="0">
                <a:latin typeface="Times New Roman"/>
                <a:cs typeface="Times New Roman"/>
              </a:rPr>
              <a:t>surface</a:t>
            </a:r>
            <a:r>
              <a:rPr sz="1800" spc="105" dirty="0">
                <a:latin typeface="Times New Roman"/>
                <a:cs typeface="Times New Roman"/>
              </a:rPr>
              <a:t> </a:t>
            </a:r>
            <a:r>
              <a:rPr sz="1800" dirty="0">
                <a:latin typeface="Times New Roman"/>
                <a:cs typeface="Times New Roman"/>
              </a:rPr>
              <a:t>area</a:t>
            </a:r>
            <a:r>
              <a:rPr sz="1800" spc="85" dirty="0">
                <a:latin typeface="Times New Roman"/>
                <a:cs typeface="Times New Roman"/>
              </a:rPr>
              <a:t> </a:t>
            </a:r>
            <a:r>
              <a:rPr sz="1800" spc="-25" dirty="0">
                <a:latin typeface="Times New Roman"/>
                <a:cs typeface="Times New Roman"/>
              </a:rPr>
              <a:t>and</a:t>
            </a:r>
            <a:endParaRPr sz="1800">
              <a:latin typeface="Times New Roman"/>
              <a:cs typeface="Times New Roman"/>
            </a:endParaRPr>
          </a:p>
          <a:p>
            <a:pPr marL="12700">
              <a:lnSpc>
                <a:spcPct val="100000"/>
              </a:lnSpc>
            </a:pPr>
            <a:r>
              <a:rPr sz="1800" dirty="0">
                <a:latin typeface="Times New Roman"/>
                <a:cs typeface="Times New Roman"/>
              </a:rPr>
              <a:t>the</a:t>
            </a:r>
            <a:r>
              <a:rPr sz="1800" spc="-55" dirty="0">
                <a:latin typeface="Times New Roman"/>
                <a:cs typeface="Times New Roman"/>
              </a:rPr>
              <a:t> </a:t>
            </a:r>
            <a:r>
              <a:rPr sz="1800" dirty="0">
                <a:latin typeface="Times New Roman"/>
                <a:cs typeface="Times New Roman"/>
              </a:rPr>
              <a:t>electrical</a:t>
            </a:r>
            <a:r>
              <a:rPr sz="1800" spc="15" dirty="0">
                <a:latin typeface="Times New Roman"/>
                <a:cs typeface="Times New Roman"/>
              </a:rPr>
              <a:t> </a:t>
            </a:r>
            <a:r>
              <a:rPr sz="1800" dirty="0">
                <a:latin typeface="Times New Roman"/>
                <a:cs typeface="Times New Roman"/>
              </a:rPr>
              <a:t>forces are</a:t>
            </a:r>
            <a:r>
              <a:rPr sz="1800" spc="-5" dirty="0">
                <a:latin typeface="Times New Roman"/>
                <a:cs typeface="Times New Roman"/>
              </a:rPr>
              <a:t> </a:t>
            </a:r>
            <a:r>
              <a:rPr sz="1800" dirty="0">
                <a:latin typeface="Times New Roman"/>
                <a:cs typeface="Times New Roman"/>
              </a:rPr>
              <a:t>important</a:t>
            </a:r>
            <a:r>
              <a:rPr sz="1800" spc="-35" dirty="0">
                <a:latin typeface="Times New Roman"/>
                <a:cs typeface="Times New Roman"/>
              </a:rPr>
              <a:t> </a:t>
            </a:r>
            <a:r>
              <a:rPr sz="1800" dirty="0">
                <a:latin typeface="Times New Roman"/>
                <a:cs typeface="Times New Roman"/>
              </a:rPr>
              <a:t>in</a:t>
            </a:r>
            <a:r>
              <a:rPr sz="1800" spc="-30" dirty="0">
                <a:latin typeface="Times New Roman"/>
                <a:cs typeface="Times New Roman"/>
              </a:rPr>
              <a:t> </a:t>
            </a:r>
            <a:r>
              <a:rPr sz="1800" dirty="0">
                <a:latin typeface="Times New Roman"/>
                <a:cs typeface="Times New Roman"/>
              </a:rPr>
              <a:t>such</a:t>
            </a:r>
            <a:r>
              <a:rPr sz="1800" spc="-40" dirty="0">
                <a:latin typeface="Times New Roman"/>
                <a:cs typeface="Times New Roman"/>
              </a:rPr>
              <a:t> </a:t>
            </a:r>
            <a:r>
              <a:rPr sz="1800" spc="-10" dirty="0">
                <a:latin typeface="Times New Roman"/>
                <a:cs typeface="Times New Roman"/>
              </a:rPr>
              <a:t>soils.</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spcBef>
                <a:spcPts val="5"/>
              </a:spcBef>
            </a:pPr>
            <a:r>
              <a:rPr sz="1800" dirty="0">
                <a:latin typeface="Times New Roman"/>
                <a:cs typeface="Times New Roman"/>
              </a:rPr>
              <a:t>The</a:t>
            </a:r>
            <a:r>
              <a:rPr sz="1800" spc="320" dirty="0">
                <a:latin typeface="Times New Roman"/>
                <a:cs typeface="Times New Roman"/>
              </a:rPr>
              <a:t> </a:t>
            </a:r>
            <a:r>
              <a:rPr sz="1800" dirty="0">
                <a:latin typeface="Times New Roman"/>
                <a:cs typeface="Times New Roman"/>
              </a:rPr>
              <a:t>clay</a:t>
            </a:r>
            <a:r>
              <a:rPr sz="1800" spc="305" dirty="0">
                <a:latin typeface="Times New Roman"/>
                <a:cs typeface="Times New Roman"/>
              </a:rPr>
              <a:t> </a:t>
            </a:r>
            <a:r>
              <a:rPr sz="1800" dirty="0">
                <a:latin typeface="Times New Roman"/>
                <a:cs typeface="Times New Roman"/>
              </a:rPr>
              <a:t>particles</a:t>
            </a:r>
            <a:r>
              <a:rPr sz="1800" spc="335" dirty="0">
                <a:latin typeface="Times New Roman"/>
                <a:cs typeface="Times New Roman"/>
              </a:rPr>
              <a:t> </a:t>
            </a:r>
            <a:r>
              <a:rPr sz="1800" dirty="0">
                <a:latin typeface="Times New Roman"/>
                <a:cs typeface="Times New Roman"/>
              </a:rPr>
              <a:t>have</a:t>
            </a:r>
            <a:r>
              <a:rPr sz="1800" spc="320" dirty="0">
                <a:latin typeface="Times New Roman"/>
                <a:cs typeface="Times New Roman"/>
              </a:rPr>
              <a:t> </a:t>
            </a:r>
            <a:r>
              <a:rPr sz="1800" dirty="0">
                <a:latin typeface="Times New Roman"/>
                <a:cs typeface="Times New Roman"/>
              </a:rPr>
              <a:t>negative</a:t>
            </a:r>
            <a:r>
              <a:rPr sz="1800" spc="325" dirty="0">
                <a:latin typeface="Times New Roman"/>
                <a:cs typeface="Times New Roman"/>
              </a:rPr>
              <a:t> </a:t>
            </a:r>
            <a:r>
              <a:rPr sz="1800" dirty="0">
                <a:latin typeface="Times New Roman"/>
                <a:cs typeface="Times New Roman"/>
              </a:rPr>
              <a:t>charge</a:t>
            </a:r>
            <a:r>
              <a:rPr sz="1800" spc="325" dirty="0">
                <a:latin typeface="Times New Roman"/>
                <a:cs typeface="Times New Roman"/>
              </a:rPr>
              <a:t> </a:t>
            </a:r>
            <a:r>
              <a:rPr sz="1800" dirty="0">
                <a:latin typeface="Times New Roman"/>
                <a:cs typeface="Times New Roman"/>
              </a:rPr>
              <a:t>on</a:t>
            </a:r>
            <a:r>
              <a:rPr sz="1800" spc="320" dirty="0">
                <a:latin typeface="Times New Roman"/>
                <a:cs typeface="Times New Roman"/>
              </a:rPr>
              <a:t> </a:t>
            </a:r>
            <a:r>
              <a:rPr sz="1800" dirty="0">
                <a:latin typeface="Times New Roman"/>
                <a:cs typeface="Times New Roman"/>
              </a:rPr>
              <a:t>the</a:t>
            </a:r>
            <a:r>
              <a:rPr sz="1800" spc="315" dirty="0">
                <a:latin typeface="Times New Roman"/>
                <a:cs typeface="Times New Roman"/>
              </a:rPr>
              <a:t> </a:t>
            </a:r>
            <a:r>
              <a:rPr sz="1800" dirty="0">
                <a:latin typeface="Times New Roman"/>
                <a:cs typeface="Times New Roman"/>
              </a:rPr>
              <a:t>surfaces</a:t>
            </a:r>
            <a:r>
              <a:rPr sz="1800" spc="335" dirty="0">
                <a:latin typeface="Times New Roman"/>
                <a:cs typeface="Times New Roman"/>
              </a:rPr>
              <a:t> </a:t>
            </a:r>
            <a:r>
              <a:rPr sz="1800" dirty="0">
                <a:latin typeface="Times New Roman"/>
                <a:cs typeface="Times New Roman"/>
              </a:rPr>
              <a:t>and</a:t>
            </a:r>
            <a:r>
              <a:rPr sz="1800" spc="350" dirty="0">
                <a:latin typeface="Times New Roman"/>
                <a:cs typeface="Times New Roman"/>
              </a:rPr>
              <a:t> </a:t>
            </a:r>
            <a:r>
              <a:rPr sz="1800" dirty="0">
                <a:latin typeface="Times New Roman"/>
                <a:cs typeface="Times New Roman"/>
              </a:rPr>
              <a:t>a</a:t>
            </a:r>
            <a:r>
              <a:rPr sz="1800" spc="305" dirty="0">
                <a:latin typeface="Times New Roman"/>
                <a:cs typeface="Times New Roman"/>
              </a:rPr>
              <a:t> </a:t>
            </a:r>
            <a:r>
              <a:rPr sz="1800" dirty="0">
                <a:latin typeface="Times New Roman"/>
                <a:cs typeface="Times New Roman"/>
              </a:rPr>
              <a:t>positive</a:t>
            </a:r>
            <a:r>
              <a:rPr sz="1800" spc="320" dirty="0">
                <a:latin typeface="Times New Roman"/>
                <a:cs typeface="Times New Roman"/>
              </a:rPr>
              <a:t> </a:t>
            </a:r>
            <a:r>
              <a:rPr sz="1800" dirty="0">
                <a:latin typeface="Times New Roman"/>
                <a:cs typeface="Times New Roman"/>
              </a:rPr>
              <a:t>charge</a:t>
            </a:r>
            <a:r>
              <a:rPr sz="1800" spc="300" dirty="0">
                <a:latin typeface="Times New Roman"/>
                <a:cs typeface="Times New Roman"/>
              </a:rPr>
              <a:t> </a:t>
            </a:r>
            <a:r>
              <a:rPr sz="1800" dirty="0">
                <a:latin typeface="Times New Roman"/>
                <a:cs typeface="Times New Roman"/>
              </a:rPr>
              <a:t>on</a:t>
            </a:r>
            <a:r>
              <a:rPr sz="1800" spc="320" dirty="0">
                <a:latin typeface="Times New Roman"/>
                <a:cs typeface="Times New Roman"/>
              </a:rPr>
              <a:t> </a:t>
            </a:r>
            <a:r>
              <a:rPr sz="1800" spc="-25" dirty="0">
                <a:latin typeface="Times New Roman"/>
                <a:cs typeface="Times New Roman"/>
              </a:rPr>
              <a:t>the</a:t>
            </a:r>
            <a:endParaRPr sz="1800">
              <a:latin typeface="Times New Roman"/>
              <a:cs typeface="Times New Roman"/>
            </a:endParaRPr>
          </a:p>
          <a:p>
            <a:pPr marL="12700">
              <a:lnSpc>
                <a:spcPct val="100000"/>
              </a:lnSpc>
            </a:pPr>
            <a:r>
              <a:rPr sz="1800" spc="-10" dirty="0">
                <a:latin typeface="Times New Roman"/>
                <a:cs typeface="Times New Roman"/>
              </a:rPr>
              <a:t>edges.</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spcBef>
                <a:spcPts val="5"/>
              </a:spcBef>
            </a:pPr>
            <a:r>
              <a:rPr sz="1800" dirty="0">
                <a:latin typeface="Times New Roman"/>
                <a:cs typeface="Times New Roman"/>
              </a:rPr>
              <a:t>Due</a:t>
            </a:r>
            <a:r>
              <a:rPr sz="1800" spc="130" dirty="0">
                <a:latin typeface="Times New Roman"/>
                <a:cs typeface="Times New Roman"/>
              </a:rPr>
              <a:t> </a:t>
            </a:r>
            <a:r>
              <a:rPr sz="1800" dirty="0">
                <a:latin typeface="Times New Roman"/>
                <a:cs typeface="Times New Roman"/>
              </a:rPr>
              <a:t>to</a:t>
            </a:r>
            <a:r>
              <a:rPr sz="1800" spc="130" dirty="0">
                <a:latin typeface="Times New Roman"/>
                <a:cs typeface="Times New Roman"/>
              </a:rPr>
              <a:t> </a:t>
            </a:r>
            <a:r>
              <a:rPr sz="1800" dirty="0">
                <a:latin typeface="Times New Roman"/>
                <a:cs typeface="Times New Roman"/>
              </a:rPr>
              <a:t>this</a:t>
            </a:r>
            <a:r>
              <a:rPr sz="1800" spc="114" dirty="0">
                <a:latin typeface="Times New Roman"/>
                <a:cs typeface="Times New Roman"/>
              </a:rPr>
              <a:t> </a:t>
            </a:r>
            <a:r>
              <a:rPr sz="1800" dirty="0">
                <a:latin typeface="Times New Roman"/>
                <a:cs typeface="Times New Roman"/>
              </a:rPr>
              <a:t>the</a:t>
            </a:r>
            <a:r>
              <a:rPr sz="1800" spc="135" dirty="0">
                <a:latin typeface="Times New Roman"/>
                <a:cs typeface="Times New Roman"/>
              </a:rPr>
              <a:t> </a:t>
            </a:r>
            <a:r>
              <a:rPr sz="1800" dirty="0">
                <a:latin typeface="Times New Roman"/>
                <a:cs typeface="Times New Roman"/>
              </a:rPr>
              <a:t>inter</a:t>
            </a:r>
            <a:r>
              <a:rPr sz="1800" spc="120" dirty="0">
                <a:latin typeface="Times New Roman"/>
                <a:cs typeface="Times New Roman"/>
              </a:rPr>
              <a:t> </a:t>
            </a:r>
            <a:r>
              <a:rPr sz="1800" dirty="0">
                <a:latin typeface="Times New Roman"/>
                <a:cs typeface="Times New Roman"/>
              </a:rPr>
              <a:t>particle</a:t>
            </a:r>
            <a:r>
              <a:rPr sz="1800" spc="145" dirty="0">
                <a:latin typeface="Times New Roman"/>
                <a:cs typeface="Times New Roman"/>
              </a:rPr>
              <a:t> </a:t>
            </a:r>
            <a:r>
              <a:rPr sz="1800" dirty="0">
                <a:latin typeface="Times New Roman"/>
                <a:cs typeface="Times New Roman"/>
              </a:rPr>
              <a:t>contact</a:t>
            </a:r>
            <a:r>
              <a:rPr sz="1800" spc="145" dirty="0">
                <a:latin typeface="Times New Roman"/>
                <a:cs typeface="Times New Roman"/>
              </a:rPr>
              <a:t> </a:t>
            </a:r>
            <a:r>
              <a:rPr sz="1800" dirty="0">
                <a:latin typeface="Times New Roman"/>
                <a:cs typeface="Times New Roman"/>
              </a:rPr>
              <a:t>develops</a:t>
            </a:r>
            <a:r>
              <a:rPr sz="1800" spc="145" dirty="0">
                <a:latin typeface="Times New Roman"/>
                <a:cs typeface="Times New Roman"/>
              </a:rPr>
              <a:t> </a:t>
            </a:r>
            <a:r>
              <a:rPr sz="1800" dirty="0">
                <a:latin typeface="Times New Roman"/>
                <a:cs typeface="Times New Roman"/>
              </a:rPr>
              <a:t>between</a:t>
            </a:r>
            <a:r>
              <a:rPr sz="1800" spc="160" dirty="0">
                <a:latin typeface="Times New Roman"/>
                <a:cs typeface="Times New Roman"/>
              </a:rPr>
              <a:t> </a:t>
            </a:r>
            <a:r>
              <a:rPr sz="1800" dirty="0">
                <a:latin typeface="Times New Roman"/>
                <a:cs typeface="Times New Roman"/>
              </a:rPr>
              <a:t>the</a:t>
            </a:r>
            <a:r>
              <a:rPr sz="1800" spc="135" dirty="0">
                <a:latin typeface="Times New Roman"/>
                <a:cs typeface="Times New Roman"/>
              </a:rPr>
              <a:t> </a:t>
            </a:r>
            <a:r>
              <a:rPr sz="1800" dirty="0">
                <a:latin typeface="Times New Roman"/>
                <a:cs typeface="Times New Roman"/>
              </a:rPr>
              <a:t>positively</a:t>
            </a:r>
            <a:r>
              <a:rPr sz="1800" spc="114" dirty="0">
                <a:latin typeface="Times New Roman"/>
                <a:cs typeface="Times New Roman"/>
              </a:rPr>
              <a:t> </a:t>
            </a:r>
            <a:r>
              <a:rPr sz="1800" dirty="0">
                <a:latin typeface="Times New Roman"/>
                <a:cs typeface="Times New Roman"/>
              </a:rPr>
              <a:t>charged</a:t>
            </a:r>
            <a:r>
              <a:rPr sz="1800" spc="155" dirty="0">
                <a:latin typeface="Times New Roman"/>
                <a:cs typeface="Times New Roman"/>
              </a:rPr>
              <a:t> </a:t>
            </a:r>
            <a:r>
              <a:rPr sz="1800" dirty="0">
                <a:latin typeface="Times New Roman"/>
                <a:cs typeface="Times New Roman"/>
              </a:rPr>
              <a:t>edges</a:t>
            </a:r>
            <a:r>
              <a:rPr sz="1800" spc="140" dirty="0">
                <a:latin typeface="Times New Roman"/>
                <a:cs typeface="Times New Roman"/>
              </a:rPr>
              <a:t> </a:t>
            </a:r>
            <a:r>
              <a:rPr sz="1800" spc="-25" dirty="0">
                <a:latin typeface="Times New Roman"/>
                <a:cs typeface="Times New Roman"/>
              </a:rPr>
              <a:t>and</a:t>
            </a:r>
            <a:endParaRPr sz="1800">
              <a:latin typeface="Times New Roman"/>
              <a:cs typeface="Times New Roman"/>
            </a:endParaRPr>
          </a:p>
          <a:p>
            <a:pPr marL="12700">
              <a:lnSpc>
                <a:spcPct val="100000"/>
              </a:lnSpc>
            </a:pPr>
            <a:r>
              <a:rPr sz="1800" dirty="0">
                <a:latin typeface="Times New Roman"/>
                <a:cs typeface="Times New Roman"/>
              </a:rPr>
              <a:t>the</a:t>
            </a:r>
            <a:r>
              <a:rPr sz="1800" spc="-65" dirty="0">
                <a:latin typeface="Times New Roman"/>
                <a:cs typeface="Times New Roman"/>
              </a:rPr>
              <a:t> </a:t>
            </a:r>
            <a:r>
              <a:rPr sz="1800" dirty="0">
                <a:latin typeface="Times New Roman"/>
                <a:cs typeface="Times New Roman"/>
              </a:rPr>
              <a:t>negatively</a:t>
            </a:r>
            <a:r>
              <a:rPr sz="1800" spc="10" dirty="0">
                <a:latin typeface="Times New Roman"/>
                <a:cs typeface="Times New Roman"/>
              </a:rPr>
              <a:t> </a:t>
            </a:r>
            <a:r>
              <a:rPr sz="1800" dirty="0">
                <a:latin typeface="Times New Roman"/>
                <a:cs typeface="Times New Roman"/>
              </a:rPr>
              <a:t>charged</a:t>
            </a:r>
            <a:r>
              <a:rPr sz="1800" spc="-20" dirty="0">
                <a:latin typeface="Times New Roman"/>
                <a:cs typeface="Times New Roman"/>
              </a:rPr>
              <a:t> </a:t>
            </a:r>
            <a:r>
              <a:rPr sz="1800" dirty="0">
                <a:latin typeface="Times New Roman"/>
                <a:cs typeface="Times New Roman"/>
              </a:rPr>
              <a:t>surfaces.</a:t>
            </a:r>
            <a:r>
              <a:rPr sz="1800" spc="-25" dirty="0">
                <a:latin typeface="Times New Roman"/>
                <a:cs typeface="Times New Roman"/>
              </a:rPr>
              <a:t> </a:t>
            </a:r>
            <a:r>
              <a:rPr sz="1800" dirty="0">
                <a:latin typeface="Times New Roman"/>
                <a:cs typeface="Times New Roman"/>
              </a:rPr>
              <a:t>This</a:t>
            </a:r>
            <a:r>
              <a:rPr sz="1800" spc="-35" dirty="0">
                <a:latin typeface="Times New Roman"/>
                <a:cs typeface="Times New Roman"/>
              </a:rPr>
              <a:t> </a:t>
            </a:r>
            <a:r>
              <a:rPr sz="1800" dirty="0">
                <a:latin typeface="Times New Roman"/>
                <a:cs typeface="Times New Roman"/>
              </a:rPr>
              <a:t>results</a:t>
            </a:r>
            <a:r>
              <a:rPr sz="1800" spc="-55" dirty="0">
                <a:latin typeface="Times New Roman"/>
                <a:cs typeface="Times New Roman"/>
              </a:rPr>
              <a:t> </a:t>
            </a:r>
            <a:r>
              <a:rPr sz="1800" dirty="0">
                <a:latin typeface="Times New Roman"/>
                <a:cs typeface="Times New Roman"/>
              </a:rPr>
              <a:t>in</a:t>
            </a:r>
            <a:r>
              <a:rPr sz="1800" spc="-40" dirty="0">
                <a:latin typeface="Times New Roman"/>
                <a:cs typeface="Times New Roman"/>
              </a:rPr>
              <a:t> </a:t>
            </a:r>
            <a:r>
              <a:rPr sz="1800" dirty="0">
                <a:latin typeface="Times New Roman"/>
                <a:cs typeface="Times New Roman"/>
              </a:rPr>
              <a:t>a</a:t>
            </a:r>
            <a:r>
              <a:rPr sz="1800" spc="-40" dirty="0">
                <a:latin typeface="Times New Roman"/>
                <a:cs typeface="Times New Roman"/>
              </a:rPr>
              <a:t> </a:t>
            </a:r>
            <a:r>
              <a:rPr sz="1800" dirty="0">
                <a:latin typeface="Times New Roman"/>
                <a:cs typeface="Times New Roman"/>
              </a:rPr>
              <a:t>flocculated</a:t>
            </a:r>
            <a:r>
              <a:rPr sz="1800" spc="-15" dirty="0">
                <a:latin typeface="Times New Roman"/>
                <a:cs typeface="Times New Roman"/>
              </a:rPr>
              <a:t> </a:t>
            </a:r>
            <a:r>
              <a:rPr sz="1800" spc="-10" dirty="0">
                <a:latin typeface="Times New Roman"/>
                <a:cs typeface="Times New Roman"/>
              </a:rPr>
              <a:t>structure.</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pPr>
            <a:r>
              <a:rPr sz="1800" dirty="0">
                <a:latin typeface="Times New Roman"/>
                <a:cs typeface="Times New Roman"/>
              </a:rPr>
              <a:t>The</a:t>
            </a:r>
            <a:r>
              <a:rPr sz="1800" spc="390" dirty="0">
                <a:latin typeface="Times New Roman"/>
                <a:cs typeface="Times New Roman"/>
              </a:rPr>
              <a:t> </a:t>
            </a:r>
            <a:r>
              <a:rPr sz="1800" dirty="0">
                <a:latin typeface="Times New Roman"/>
                <a:cs typeface="Times New Roman"/>
              </a:rPr>
              <a:t>flocculated</a:t>
            </a:r>
            <a:r>
              <a:rPr sz="1800" spc="425" dirty="0">
                <a:latin typeface="Times New Roman"/>
                <a:cs typeface="Times New Roman"/>
              </a:rPr>
              <a:t> </a:t>
            </a:r>
            <a:r>
              <a:rPr sz="1800" dirty="0">
                <a:latin typeface="Times New Roman"/>
                <a:cs typeface="Times New Roman"/>
              </a:rPr>
              <a:t>structure</a:t>
            </a:r>
            <a:r>
              <a:rPr sz="1800" spc="370" dirty="0">
                <a:latin typeface="Times New Roman"/>
                <a:cs typeface="Times New Roman"/>
              </a:rPr>
              <a:t> </a:t>
            </a:r>
            <a:r>
              <a:rPr sz="1800" dirty="0">
                <a:latin typeface="Times New Roman"/>
                <a:cs typeface="Times New Roman"/>
              </a:rPr>
              <a:t>is</a:t>
            </a:r>
            <a:r>
              <a:rPr sz="1800" spc="405" dirty="0">
                <a:latin typeface="Times New Roman"/>
                <a:cs typeface="Times New Roman"/>
              </a:rPr>
              <a:t> </a:t>
            </a:r>
            <a:r>
              <a:rPr sz="1800" dirty="0">
                <a:latin typeface="Times New Roman"/>
                <a:cs typeface="Times New Roman"/>
              </a:rPr>
              <a:t>formed</a:t>
            </a:r>
            <a:r>
              <a:rPr sz="1800" spc="420" dirty="0">
                <a:latin typeface="Times New Roman"/>
                <a:cs typeface="Times New Roman"/>
              </a:rPr>
              <a:t> </a:t>
            </a:r>
            <a:r>
              <a:rPr sz="1800" dirty="0">
                <a:latin typeface="Times New Roman"/>
                <a:cs typeface="Times New Roman"/>
              </a:rPr>
              <a:t>when</a:t>
            </a:r>
            <a:r>
              <a:rPr sz="1800" spc="420" dirty="0">
                <a:latin typeface="Times New Roman"/>
                <a:cs typeface="Times New Roman"/>
              </a:rPr>
              <a:t> </a:t>
            </a:r>
            <a:r>
              <a:rPr sz="1800" dirty="0">
                <a:latin typeface="Times New Roman"/>
                <a:cs typeface="Times New Roman"/>
              </a:rPr>
              <a:t>there</a:t>
            </a:r>
            <a:r>
              <a:rPr sz="1800" spc="405" dirty="0">
                <a:latin typeface="Times New Roman"/>
                <a:cs typeface="Times New Roman"/>
              </a:rPr>
              <a:t> </a:t>
            </a:r>
            <a:r>
              <a:rPr sz="1800" dirty="0">
                <a:latin typeface="Times New Roman"/>
                <a:cs typeface="Times New Roman"/>
              </a:rPr>
              <a:t>is</a:t>
            </a:r>
            <a:r>
              <a:rPr sz="1800" spc="380" dirty="0">
                <a:latin typeface="Times New Roman"/>
                <a:cs typeface="Times New Roman"/>
              </a:rPr>
              <a:t> </a:t>
            </a:r>
            <a:r>
              <a:rPr sz="1800" dirty="0">
                <a:latin typeface="Times New Roman"/>
                <a:cs typeface="Times New Roman"/>
              </a:rPr>
              <a:t>a</a:t>
            </a:r>
            <a:r>
              <a:rPr sz="1800" spc="375" dirty="0">
                <a:latin typeface="Times New Roman"/>
                <a:cs typeface="Times New Roman"/>
              </a:rPr>
              <a:t> </a:t>
            </a:r>
            <a:r>
              <a:rPr sz="1800" dirty="0">
                <a:latin typeface="Times New Roman"/>
                <a:cs typeface="Times New Roman"/>
              </a:rPr>
              <a:t>net</a:t>
            </a:r>
            <a:r>
              <a:rPr sz="1800" spc="415" dirty="0">
                <a:latin typeface="Times New Roman"/>
                <a:cs typeface="Times New Roman"/>
              </a:rPr>
              <a:t> </a:t>
            </a:r>
            <a:r>
              <a:rPr sz="1800" dirty="0">
                <a:latin typeface="Times New Roman"/>
                <a:cs typeface="Times New Roman"/>
              </a:rPr>
              <a:t>attractive</a:t>
            </a:r>
            <a:r>
              <a:rPr sz="1800" spc="395" dirty="0">
                <a:latin typeface="Times New Roman"/>
                <a:cs typeface="Times New Roman"/>
              </a:rPr>
              <a:t> </a:t>
            </a:r>
            <a:r>
              <a:rPr sz="1800" dirty="0">
                <a:latin typeface="Times New Roman"/>
                <a:cs typeface="Times New Roman"/>
              </a:rPr>
              <a:t>force</a:t>
            </a:r>
            <a:r>
              <a:rPr sz="1800" spc="395" dirty="0">
                <a:latin typeface="Times New Roman"/>
                <a:cs typeface="Times New Roman"/>
              </a:rPr>
              <a:t> </a:t>
            </a:r>
            <a:r>
              <a:rPr sz="1800" dirty="0">
                <a:latin typeface="Times New Roman"/>
                <a:cs typeface="Times New Roman"/>
              </a:rPr>
              <a:t>between</a:t>
            </a:r>
            <a:r>
              <a:rPr sz="1800" spc="425" dirty="0">
                <a:latin typeface="Times New Roman"/>
                <a:cs typeface="Times New Roman"/>
              </a:rPr>
              <a:t> </a:t>
            </a:r>
            <a:r>
              <a:rPr sz="1800" spc="-25" dirty="0">
                <a:latin typeface="Times New Roman"/>
                <a:cs typeface="Times New Roman"/>
              </a:rPr>
              <a:t>the</a:t>
            </a:r>
            <a:endParaRPr sz="1800">
              <a:latin typeface="Times New Roman"/>
              <a:cs typeface="Times New Roman"/>
            </a:endParaRPr>
          </a:p>
          <a:p>
            <a:pPr marL="12700">
              <a:lnSpc>
                <a:spcPct val="100000"/>
              </a:lnSpc>
              <a:spcBef>
                <a:spcPts val="5"/>
              </a:spcBef>
            </a:pPr>
            <a:r>
              <a:rPr sz="1800" spc="-10" dirty="0">
                <a:latin typeface="Times New Roman"/>
                <a:cs typeface="Times New Roman"/>
              </a:rPr>
              <a:t>particles.</a:t>
            </a:r>
            <a:endParaRPr sz="1800">
              <a:latin typeface="Times New Roman"/>
              <a:cs typeface="Times New Roman"/>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57400" y="667511"/>
            <a:ext cx="4876800" cy="38100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279904" y="594359"/>
            <a:ext cx="4584192" cy="3956304"/>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24000" y="871727"/>
            <a:ext cx="6096000" cy="3401567"/>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60044" y="1165352"/>
            <a:ext cx="8232140" cy="2770505"/>
          </a:xfrm>
          <a:prstGeom prst="rect">
            <a:avLst/>
          </a:prstGeom>
        </p:spPr>
        <p:txBody>
          <a:bodyPr vert="horz" wrap="square" lIns="0" tIns="12700" rIns="0" bIns="0" rtlCol="0">
            <a:spAutoFit/>
          </a:bodyPr>
          <a:lstStyle/>
          <a:p>
            <a:pPr marL="12700">
              <a:lnSpc>
                <a:spcPct val="100000"/>
              </a:lnSpc>
              <a:spcBef>
                <a:spcPts val="100"/>
              </a:spcBef>
            </a:pPr>
            <a:r>
              <a:rPr sz="1800" dirty="0">
                <a:latin typeface="Times New Roman"/>
                <a:cs typeface="Times New Roman"/>
              </a:rPr>
              <a:t>When</a:t>
            </a:r>
            <a:r>
              <a:rPr sz="1800" spc="-25" dirty="0">
                <a:latin typeface="Times New Roman"/>
                <a:cs typeface="Times New Roman"/>
              </a:rPr>
              <a:t> </a:t>
            </a:r>
            <a:r>
              <a:rPr sz="1800" dirty="0">
                <a:latin typeface="Times New Roman"/>
                <a:cs typeface="Times New Roman"/>
              </a:rPr>
              <a:t>clay</a:t>
            </a:r>
            <a:r>
              <a:rPr sz="1800" spc="-30" dirty="0">
                <a:latin typeface="Times New Roman"/>
                <a:cs typeface="Times New Roman"/>
              </a:rPr>
              <a:t> </a:t>
            </a:r>
            <a:r>
              <a:rPr sz="1800" dirty="0">
                <a:latin typeface="Times New Roman"/>
                <a:cs typeface="Times New Roman"/>
              </a:rPr>
              <a:t>particles</a:t>
            </a:r>
            <a:r>
              <a:rPr sz="1800" spc="-40" dirty="0">
                <a:latin typeface="Times New Roman"/>
                <a:cs typeface="Times New Roman"/>
              </a:rPr>
              <a:t> </a:t>
            </a:r>
            <a:r>
              <a:rPr sz="1800" dirty="0">
                <a:latin typeface="Times New Roman"/>
                <a:cs typeface="Times New Roman"/>
              </a:rPr>
              <a:t>settle</a:t>
            </a:r>
            <a:r>
              <a:rPr sz="1800" spc="-40" dirty="0">
                <a:latin typeface="Times New Roman"/>
                <a:cs typeface="Times New Roman"/>
              </a:rPr>
              <a:t> </a:t>
            </a:r>
            <a:r>
              <a:rPr sz="1800" dirty="0">
                <a:latin typeface="Times New Roman"/>
                <a:cs typeface="Times New Roman"/>
              </a:rPr>
              <a:t>in</a:t>
            </a:r>
            <a:r>
              <a:rPr sz="1800" spc="-50" dirty="0">
                <a:latin typeface="Times New Roman"/>
                <a:cs typeface="Times New Roman"/>
              </a:rPr>
              <a:t> </a:t>
            </a:r>
            <a:r>
              <a:rPr sz="1800" dirty="0">
                <a:latin typeface="Times New Roman"/>
                <a:cs typeface="Times New Roman"/>
              </a:rPr>
              <a:t>water,</a:t>
            </a:r>
            <a:r>
              <a:rPr sz="1800" spc="-10" dirty="0">
                <a:latin typeface="Times New Roman"/>
                <a:cs typeface="Times New Roman"/>
              </a:rPr>
              <a:t> </a:t>
            </a:r>
            <a:r>
              <a:rPr sz="1800" dirty="0">
                <a:latin typeface="Times New Roman"/>
                <a:cs typeface="Times New Roman"/>
              </a:rPr>
              <a:t>the</a:t>
            </a:r>
            <a:r>
              <a:rPr sz="1800" spc="-65" dirty="0">
                <a:latin typeface="Times New Roman"/>
                <a:cs typeface="Times New Roman"/>
              </a:rPr>
              <a:t> </a:t>
            </a:r>
            <a:r>
              <a:rPr sz="1800" dirty="0">
                <a:latin typeface="Times New Roman"/>
                <a:cs typeface="Times New Roman"/>
              </a:rPr>
              <a:t>deposits</a:t>
            </a:r>
            <a:r>
              <a:rPr sz="1800" spc="-55" dirty="0">
                <a:latin typeface="Times New Roman"/>
                <a:cs typeface="Times New Roman"/>
              </a:rPr>
              <a:t> </a:t>
            </a:r>
            <a:r>
              <a:rPr sz="1800" dirty="0">
                <a:latin typeface="Times New Roman"/>
                <a:cs typeface="Times New Roman"/>
              </a:rPr>
              <a:t>formed</a:t>
            </a:r>
            <a:r>
              <a:rPr sz="1800" spc="-5" dirty="0">
                <a:latin typeface="Times New Roman"/>
                <a:cs typeface="Times New Roman"/>
              </a:rPr>
              <a:t> </a:t>
            </a:r>
            <a:r>
              <a:rPr sz="1800" dirty="0">
                <a:latin typeface="Times New Roman"/>
                <a:cs typeface="Times New Roman"/>
              </a:rPr>
              <a:t>have</a:t>
            </a:r>
            <a:r>
              <a:rPr sz="1800" spc="-20" dirty="0">
                <a:latin typeface="Times New Roman"/>
                <a:cs typeface="Times New Roman"/>
              </a:rPr>
              <a:t> </a:t>
            </a:r>
            <a:r>
              <a:rPr sz="1800" dirty="0">
                <a:latin typeface="Times New Roman"/>
                <a:cs typeface="Times New Roman"/>
              </a:rPr>
              <a:t>the</a:t>
            </a:r>
            <a:r>
              <a:rPr sz="1800" spc="-65" dirty="0">
                <a:latin typeface="Times New Roman"/>
                <a:cs typeface="Times New Roman"/>
              </a:rPr>
              <a:t> </a:t>
            </a:r>
            <a:r>
              <a:rPr sz="1800" dirty="0">
                <a:latin typeface="Times New Roman"/>
                <a:cs typeface="Times New Roman"/>
              </a:rPr>
              <a:t>flocculated</a:t>
            </a:r>
            <a:r>
              <a:rPr sz="1800" spc="-20" dirty="0">
                <a:latin typeface="Times New Roman"/>
                <a:cs typeface="Times New Roman"/>
              </a:rPr>
              <a:t> </a:t>
            </a:r>
            <a:r>
              <a:rPr sz="1800" spc="-10" dirty="0">
                <a:latin typeface="Times New Roman"/>
                <a:cs typeface="Times New Roman"/>
              </a:rPr>
              <a:t>structure.</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pPr>
            <a:r>
              <a:rPr sz="1800" dirty="0">
                <a:latin typeface="Times New Roman"/>
                <a:cs typeface="Times New Roman"/>
              </a:rPr>
              <a:t>The</a:t>
            </a:r>
            <a:r>
              <a:rPr sz="1800" spc="75" dirty="0">
                <a:latin typeface="Times New Roman"/>
                <a:cs typeface="Times New Roman"/>
              </a:rPr>
              <a:t> </a:t>
            </a:r>
            <a:r>
              <a:rPr sz="1800" dirty="0">
                <a:latin typeface="Times New Roman"/>
                <a:cs typeface="Times New Roman"/>
              </a:rPr>
              <a:t>degree</a:t>
            </a:r>
            <a:r>
              <a:rPr sz="1800" spc="80" dirty="0">
                <a:latin typeface="Times New Roman"/>
                <a:cs typeface="Times New Roman"/>
              </a:rPr>
              <a:t> </a:t>
            </a:r>
            <a:r>
              <a:rPr sz="1800" dirty="0">
                <a:latin typeface="Times New Roman"/>
                <a:cs typeface="Times New Roman"/>
              </a:rPr>
              <a:t>of</a:t>
            </a:r>
            <a:r>
              <a:rPr sz="1800" spc="55" dirty="0">
                <a:latin typeface="Times New Roman"/>
                <a:cs typeface="Times New Roman"/>
              </a:rPr>
              <a:t> </a:t>
            </a:r>
            <a:r>
              <a:rPr sz="1800" dirty="0">
                <a:latin typeface="Times New Roman"/>
                <a:cs typeface="Times New Roman"/>
              </a:rPr>
              <a:t>flocculation</a:t>
            </a:r>
            <a:r>
              <a:rPr sz="1800" spc="100" dirty="0">
                <a:latin typeface="Times New Roman"/>
                <a:cs typeface="Times New Roman"/>
              </a:rPr>
              <a:t> </a:t>
            </a:r>
            <a:r>
              <a:rPr sz="1800" dirty="0">
                <a:latin typeface="Times New Roman"/>
                <a:cs typeface="Times New Roman"/>
              </a:rPr>
              <a:t>of</a:t>
            </a:r>
            <a:r>
              <a:rPr sz="1800" spc="55" dirty="0">
                <a:latin typeface="Times New Roman"/>
                <a:cs typeface="Times New Roman"/>
              </a:rPr>
              <a:t> </a:t>
            </a:r>
            <a:r>
              <a:rPr sz="1800" dirty="0">
                <a:latin typeface="Times New Roman"/>
                <a:cs typeface="Times New Roman"/>
              </a:rPr>
              <a:t>a</a:t>
            </a:r>
            <a:r>
              <a:rPr sz="1800" spc="75" dirty="0">
                <a:latin typeface="Times New Roman"/>
                <a:cs typeface="Times New Roman"/>
              </a:rPr>
              <a:t> </a:t>
            </a:r>
            <a:r>
              <a:rPr sz="1800" dirty="0">
                <a:latin typeface="Times New Roman"/>
                <a:cs typeface="Times New Roman"/>
              </a:rPr>
              <a:t>clay</a:t>
            </a:r>
            <a:r>
              <a:rPr sz="1800" spc="50" dirty="0">
                <a:latin typeface="Times New Roman"/>
                <a:cs typeface="Times New Roman"/>
              </a:rPr>
              <a:t> </a:t>
            </a:r>
            <a:r>
              <a:rPr sz="1800" dirty="0">
                <a:latin typeface="Times New Roman"/>
                <a:cs typeface="Times New Roman"/>
              </a:rPr>
              <a:t>deposit</a:t>
            </a:r>
            <a:r>
              <a:rPr sz="1800" spc="60" dirty="0">
                <a:latin typeface="Times New Roman"/>
                <a:cs typeface="Times New Roman"/>
              </a:rPr>
              <a:t> </a:t>
            </a:r>
            <a:r>
              <a:rPr sz="1800" dirty="0">
                <a:latin typeface="Times New Roman"/>
                <a:cs typeface="Times New Roman"/>
              </a:rPr>
              <a:t>depends</a:t>
            </a:r>
            <a:r>
              <a:rPr sz="1800" spc="60" dirty="0">
                <a:latin typeface="Times New Roman"/>
                <a:cs typeface="Times New Roman"/>
              </a:rPr>
              <a:t> </a:t>
            </a:r>
            <a:r>
              <a:rPr sz="1800" dirty="0">
                <a:latin typeface="Times New Roman"/>
                <a:cs typeface="Times New Roman"/>
              </a:rPr>
              <a:t>upon</a:t>
            </a:r>
            <a:r>
              <a:rPr sz="1800" spc="95" dirty="0">
                <a:latin typeface="Times New Roman"/>
                <a:cs typeface="Times New Roman"/>
              </a:rPr>
              <a:t> </a:t>
            </a:r>
            <a:r>
              <a:rPr sz="1800" dirty="0">
                <a:latin typeface="Times New Roman"/>
                <a:cs typeface="Times New Roman"/>
              </a:rPr>
              <a:t>the</a:t>
            </a:r>
            <a:r>
              <a:rPr sz="1800" spc="75" dirty="0">
                <a:latin typeface="Times New Roman"/>
                <a:cs typeface="Times New Roman"/>
              </a:rPr>
              <a:t> </a:t>
            </a:r>
            <a:r>
              <a:rPr sz="1800" dirty="0">
                <a:latin typeface="Times New Roman"/>
                <a:cs typeface="Times New Roman"/>
              </a:rPr>
              <a:t>type</a:t>
            </a:r>
            <a:r>
              <a:rPr sz="1800" spc="75" dirty="0">
                <a:latin typeface="Times New Roman"/>
                <a:cs typeface="Times New Roman"/>
              </a:rPr>
              <a:t> </a:t>
            </a:r>
            <a:r>
              <a:rPr sz="1800" dirty="0">
                <a:latin typeface="Times New Roman"/>
                <a:cs typeface="Times New Roman"/>
              </a:rPr>
              <a:t>and</a:t>
            </a:r>
            <a:r>
              <a:rPr sz="1800" spc="95" dirty="0">
                <a:latin typeface="Times New Roman"/>
                <a:cs typeface="Times New Roman"/>
              </a:rPr>
              <a:t> </a:t>
            </a:r>
            <a:r>
              <a:rPr sz="1800" dirty="0">
                <a:latin typeface="Times New Roman"/>
                <a:cs typeface="Times New Roman"/>
              </a:rPr>
              <a:t>concentration</a:t>
            </a:r>
            <a:r>
              <a:rPr sz="1800" spc="80" dirty="0">
                <a:latin typeface="Times New Roman"/>
                <a:cs typeface="Times New Roman"/>
              </a:rPr>
              <a:t> </a:t>
            </a:r>
            <a:r>
              <a:rPr sz="1800" spc="-25" dirty="0">
                <a:latin typeface="Times New Roman"/>
                <a:cs typeface="Times New Roman"/>
              </a:rPr>
              <a:t>of</a:t>
            </a:r>
            <a:endParaRPr sz="1800">
              <a:latin typeface="Times New Roman"/>
              <a:cs typeface="Times New Roman"/>
            </a:endParaRPr>
          </a:p>
          <a:p>
            <a:pPr marL="12700">
              <a:lnSpc>
                <a:spcPct val="100000"/>
              </a:lnSpc>
            </a:pPr>
            <a:r>
              <a:rPr sz="1800" dirty="0">
                <a:latin typeface="Times New Roman"/>
                <a:cs typeface="Times New Roman"/>
              </a:rPr>
              <a:t>clay</a:t>
            </a:r>
            <a:r>
              <a:rPr sz="1800" spc="-5" dirty="0">
                <a:latin typeface="Times New Roman"/>
                <a:cs typeface="Times New Roman"/>
              </a:rPr>
              <a:t> </a:t>
            </a:r>
            <a:r>
              <a:rPr sz="1800" dirty="0">
                <a:latin typeface="Times New Roman"/>
                <a:cs typeface="Times New Roman"/>
              </a:rPr>
              <a:t>particles</a:t>
            </a:r>
            <a:r>
              <a:rPr sz="1800" spc="-10" dirty="0">
                <a:latin typeface="Times New Roman"/>
                <a:cs typeface="Times New Roman"/>
              </a:rPr>
              <a:t> </a:t>
            </a:r>
            <a:r>
              <a:rPr sz="1800" dirty="0">
                <a:latin typeface="Times New Roman"/>
                <a:cs typeface="Times New Roman"/>
              </a:rPr>
              <a:t>and</a:t>
            </a:r>
            <a:r>
              <a:rPr sz="1800" spc="-15" dirty="0">
                <a:latin typeface="Times New Roman"/>
                <a:cs typeface="Times New Roman"/>
              </a:rPr>
              <a:t> </a:t>
            </a:r>
            <a:r>
              <a:rPr sz="1800" dirty="0">
                <a:latin typeface="Times New Roman"/>
                <a:cs typeface="Times New Roman"/>
              </a:rPr>
              <a:t>the</a:t>
            </a:r>
            <a:r>
              <a:rPr sz="1800" spc="-50" dirty="0">
                <a:latin typeface="Times New Roman"/>
                <a:cs typeface="Times New Roman"/>
              </a:rPr>
              <a:t> </a:t>
            </a:r>
            <a:r>
              <a:rPr sz="1800" dirty="0">
                <a:latin typeface="Times New Roman"/>
                <a:cs typeface="Times New Roman"/>
              </a:rPr>
              <a:t>presence</a:t>
            </a:r>
            <a:r>
              <a:rPr sz="1800" spc="-10" dirty="0">
                <a:latin typeface="Times New Roman"/>
                <a:cs typeface="Times New Roman"/>
              </a:rPr>
              <a:t> </a:t>
            </a:r>
            <a:r>
              <a:rPr sz="1800" dirty="0">
                <a:latin typeface="Times New Roman"/>
                <a:cs typeface="Times New Roman"/>
              </a:rPr>
              <a:t>of</a:t>
            </a:r>
            <a:r>
              <a:rPr sz="1800" spc="-5" dirty="0">
                <a:latin typeface="Times New Roman"/>
                <a:cs typeface="Times New Roman"/>
              </a:rPr>
              <a:t> </a:t>
            </a:r>
            <a:r>
              <a:rPr sz="1800" dirty="0">
                <a:latin typeface="Times New Roman"/>
                <a:cs typeface="Times New Roman"/>
              </a:rPr>
              <a:t>salts</a:t>
            </a:r>
            <a:r>
              <a:rPr sz="1800" spc="-15" dirty="0">
                <a:latin typeface="Times New Roman"/>
                <a:cs typeface="Times New Roman"/>
              </a:rPr>
              <a:t> </a:t>
            </a:r>
            <a:r>
              <a:rPr sz="1800" dirty="0">
                <a:latin typeface="Times New Roman"/>
                <a:cs typeface="Times New Roman"/>
              </a:rPr>
              <a:t>in</a:t>
            </a:r>
            <a:r>
              <a:rPr sz="1800" spc="-20" dirty="0">
                <a:latin typeface="Times New Roman"/>
                <a:cs typeface="Times New Roman"/>
              </a:rPr>
              <a:t> </a:t>
            </a:r>
            <a:r>
              <a:rPr sz="1800" spc="-10" dirty="0">
                <a:latin typeface="Times New Roman"/>
                <a:cs typeface="Times New Roman"/>
              </a:rPr>
              <a:t>water.</a:t>
            </a:r>
            <a:endParaRPr sz="1800">
              <a:latin typeface="Times New Roman"/>
              <a:cs typeface="Times New Roman"/>
            </a:endParaRPr>
          </a:p>
          <a:p>
            <a:pPr>
              <a:lnSpc>
                <a:spcPct val="100000"/>
              </a:lnSpc>
              <a:spcBef>
                <a:spcPts val="95"/>
              </a:spcBef>
            </a:pPr>
            <a:endParaRPr sz="1800">
              <a:latin typeface="Times New Roman"/>
              <a:cs typeface="Times New Roman"/>
            </a:endParaRPr>
          </a:p>
          <a:p>
            <a:pPr marL="12700">
              <a:lnSpc>
                <a:spcPct val="100000"/>
              </a:lnSpc>
            </a:pPr>
            <a:r>
              <a:rPr sz="1800" dirty="0">
                <a:latin typeface="Times New Roman"/>
                <a:cs typeface="Times New Roman"/>
              </a:rPr>
              <a:t>Clays</a:t>
            </a:r>
            <a:r>
              <a:rPr sz="1800" spc="25" dirty="0">
                <a:latin typeface="Times New Roman"/>
                <a:cs typeface="Times New Roman"/>
              </a:rPr>
              <a:t> </a:t>
            </a:r>
            <a:r>
              <a:rPr sz="1800" dirty="0">
                <a:latin typeface="Times New Roman"/>
                <a:cs typeface="Times New Roman"/>
              </a:rPr>
              <a:t>settling</a:t>
            </a:r>
            <a:r>
              <a:rPr sz="1800" spc="25" dirty="0">
                <a:latin typeface="Times New Roman"/>
                <a:cs typeface="Times New Roman"/>
              </a:rPr>
              <a:t> </a:t>
            </a:r>
            <a:r>
              <a:rPr sz="1800" dirty="0">
                <a:latin typeface="Times New Roman"/>
                <a:cs typeface="Times New Roman"/>
              </a:rPr>
              <a:t>out</a:t>
            </a:r>
            <a:r>
              <a:rPr sz="1800" spc="5" dirty="0">
                <a:latin typeface="Times New Roman"/>
                <a:cs typeface="Times New Roman"/>
              </a:rPr>
              <a:t> </a:t>
            </a:r>
            <a:r>
              <a:rPr sz="1800" dirty="0">
                <a:latin typeface="Times New Roman"/>
                <a:cs typeface="Times New Roman"/>
              </a:rPr>
              <a:t>in</a:t>
            </a:r>
            <a:r>
              <a:rPr sz="1800" spc="20" dirty="0">
                <a:latin typeface="Times New Roman"/>
                <a:cs typeface="Times New Roman"/>
              </a:rPr>
              <a:t> </a:t>
            </a:r>
            <a:r>
              <a:rPr sz="1800" dirty="0">
                <a:latin typeface="Times New Roman"/>
                <a:cs typeface="Times New Roman"/>
              </a:rPr>
              <a:t>salt</a:t>
            </a:r>
            <a:r>
              <a:rPr sz="1800" spc="30" dirty="0">
                <a:latin typeface="Times New Roman"/>
                <a:cs typeface="Times New Roman"/>
              </a:rPr>
              <a:t> </a:t>
            </a:r>
            <a:r>
              <a:rPr sz="1800" dirty="0">
                <a:latin typeface="Times New Roman"/>
                <a:cs typeface="Times New Roman"/>
              </a:rPr>
              <a:t>water</a:t>
            </a:r>
            <a:r>
              <a:rPr sz="1800" spc="25" dirty="0">
                <a:latin typeface="Times New Roman"/>
                <a:cs typeface="Times New Roman"/>
              </a:rPr>
              <a:t> </a:t>
            </a:r>
            <a:r>
              <a:rPr sz="1800" dirty="0">
                <a:latin typeface="Times New Roman"/>
                <a:cs typeface="Times New Roman"/>
              </a:rPr>
              <a:t>solution</a:t>
            </a:r>
            <a:r>
              <a:rPr sz="1800" spc="20" dirty="0">
                <a:latin typeface="Times New Roman"/>
                <a:cs typeface="Times New Roman"/>
              </a:rPr>
              <a:t> </a:t>
            </a:r>
            <a:r>
              <a:rPr sz="1800" dirty="0">
                <a:latin typeface="Times New Roman"/>
                <a:cs typeface="Times New Roman"/>
              </a:rPr>
              <a:t>have</a:t>
            </a:r>
            <a:r>
              <a:rPr sz="1800" spc="15" dirty="0">
                <a:latin typeface="Times New Roman"/>
                <a:cs typeface="Times New Roman"/>
              </a:rPr>
              <a:t> </a:t>
            </a:r>
            <a:r>
              <a:rPr sz="1800" dirty="0">
                <a:latin typeface="Times New Roman"/>
                <a:cs typeface="Times New Roman"/>
              </a:rPr>
              <a:t>more</a:t>
            </a:r>
            <a:r>
              <a:rPr sz="1800" spc="25" dirty="0">
                <a:latin typeface="Times New Roman"/>
                <a:cs typeface="Times New Roman"/>
              </a:rPr>
              <a:t> </a:t>
            </a:r>
            <a:r>
              <a:rPr sz="1800" dirty="0">
                <a:latin typeface="Times New Roman"/>
                <a:cs typeface="Times New Roman"/>
              </a:rPr>
              <a:t>flocculent</a:t>
            </a:r>
            <a:r>
              <a:rPr sz="1800" spc="40" dirty="0">
                <a:latin typeface="Times New Roman"/>
                <a:cs typeface="Times New Roman"/>
              </a:rPr>
              <a:t> </a:t>
            </a:r>
            <a:r>
              <a:rPr sz="1800" dirty="0">
                <a:latin typeface="Times New Roman"/>
                <a:cs typeface="Times New Roman"/>
              </a:rPr>
              <a:t>structure</a:t>
            </a:r>
            <a:r>
              <a:rPr sz="1800" spc="25" dirty="0">
                <a:latin typeface="Times New Roman"/>
                <a:cs typeface="Times New Roman"/>
              </a:rPr>
              <a:t> </a:t>
            </a:r>
            <a:r>
              <a:rPr sz="1800" dirty="0">
                <a:latin typeface="Times New Roman"/>
                <a:cs typeface="Times New Roman"/>
              </a:rPr>
              <a:t>than</a:t>
            </a:r>
            <a:r>
              <a:rPr sz="1800" spc="40" dirty="0">
                <a:latin typeface="Times New Roman"/>
                <a:cs typeface="Times New Roman"/>
              </a:rPr>
              <a:t> </a:t>
            </a:r>
            <a:r>
              <a:rPr sz="1800" dirty="0">
                <a:latin typeface="Times New Roman"/>
                <a:cs typeface="Times New Roman"/>
              </a:rPr>
              <a:t>those</a:t>
            </a:r>
            <a:r>
              <a:rPr sz="1800" spc="-10" dirty="0">
                <a:latin typeface="Times New Roman"/>
                <a:cs typeface="Times New Roman"/>
              </a:rPr>
              <a:t> settling</a:t>
            </a:r>
            <a:endParaRPr sz="1800">
              <a:latin typeface="Times New Roman"/>
              <a:cs typeface="Times New Roman"/>
            </a:endParaRPr>
          </a:p>
          <a:p>
            <a:pPr marL="12700">
              <a:lnSpc>
                <a:spcPct val="100000"/>
              </a:lnSpc>
            </a:pPr>
            <a:r>
              <a:rPr sz="1800" dirty="0">
                <a:latin typeface="Times New Roman"/>
                <a:cs typeface="Times New Roman"/>
              </a:rPr>
              <a:t>out</a:t>
            </a:r>
            <a:r>
              <a:rPr sz="1800" spc="-40" dirty="0">
                <a:latin typeface="Times New Roman"/>
                <a:cs typeface="Times New Roman"/>
              </a:rPr>
              <a:t> </a:t>
            </a:r>
            <a:r>
              <a:rPr sz="1800" dirty="0">
                <a:latin typeface="Times New Roman"/>
                <a:cs typeface="Times New Roman"/>
              </a:rPr>
              <a:t>in</a:t>
            </a:r>
            <a:r>
              <a:rPr sz="1800" spc="-30" dirty="0">
                <a:latin typeface="Times New Roman"/>
                <a:cs typeface="Times New Roman"/>
              </a:rPr>
              <a:t> </a:t>
            </a:r>
            <a:r>
              <a:rPr sz="1800" dirty="0">
                <a:latin typeface="Times New Roman"/>
                <a:cs typeface="Times New Roman"/>
              </a:rPr>
              <a:t>a</a:t>
            </a:r>
            <a:r>
              <a:rPr sz="1800" spc="-30" dirty="0">
                <a:latin typeface="Times New Roman"/>
                <a:cs typeface="Times New Roman"/>
              </a:rPr>
              <a:t> </a:t>
            </a:r>
            <a:r>
              <a:rPr sz="1800" dirty="0">
                <a:latin typeface="Times New Roman"/>
                <a:cs typeface="Times New Roman"/>
              </a:rPr>
              <a:t>fresh</a:t>
            </a:r>
            <a:r>
              <a:rPr sz="1800" spc="10" dirty="0">
                <a:latin typeface="Times New Roman"/>
                <a:cs typeface="Times New Roman"/>
              </a:rPr>
              <a:t> </a:t>
            </a:r>
            <a:r>
              <a:rPr sz="1800" dirty="0">
                <a:latin typeface="Times New Roman"/>
                <a:cs typeface="Times New Roman"/>
              </a:rPr>
              <a:t>water </a:t>
            </a:r>
            <a:r>
              <a:rPr sz="1800" spc="-10" dirty="0">
                <a:latin typeface="Times New Roman"/>
                <a:cs typeface="Times New Roman"/>
              </a:rPr>
              <a:t>solution.</a:t>
            </a:r>
            <a:endParaRPr sz="1800">
              <a:latin typeface="Times New Roman"/>
              <a:cs typeface="Times New Roman"/>
            </a:endParaRPr>
          </a:p>
          <a:p>
            <a:pPr>
              <a:lnSpc>
                <a:spcPct val="100000"/>
              </a:lnSpc>
              <a:spcBef>
                <a:spcPts val="95"/>
              </a:spcBef>
            </a:pPr>
            <a:endParaRPr sz="1800">
              <a:latin typeface="Times New Roman"/>
              <a:cs typeface="Times New Roman"/>
            </a:endParaRPr>
          </a:p>
          <a:p>
            <a:pPr marL="12700">
              <a:lnSpc>
                <a:spcPct val="100000"/>
              </a:lnSpc>
            </a:pPr>
            <a:r>
              <a:rPr sz="1800" dirty="0">
                <a:latin typeface="Times New Roman"/>
                <a:cs typeface="Times New Roman"/>
              </a:rPr>
              <a:t>Salt</a:t>
            </a:r>
            <a:r>
              <a:rPr sz="1800" spc="430" dirty="0">
                <a:latin typeface="Times New Roman"/>
                <a:cs typeface="Times New Roman"/>
              </a:rPr>
              <a:t> </a:t>
            </a:r>
            <a:r>
              <a:rPr sz="1800" dirty="0">
                <a:latin typeface="Times New Roman"/>
                <a:cs typeface="Times New Roman"/>
              </a:rPr>
              <a:t>water</a:t>
            </a:r>
            <a:r>
              <a:rPr sz="1800" spc="420" dirty="0">
                <a:latin typeface="Times New Roman"/>
                <a:cs typeface="Times New Roman"/>
              </a:rPr>
              <a:t> </a:t>
            </a:r>
            <a:r>
              <a:rPr sz="1800" dirty="0">
                <a:latin typeface="Times New Roman"/>
                <a:cs typeface="Times New Roman"/>
              </a:rPr>
              <a:t>acts</a:t>
            </a:r>
            <a:r>
              <a:rPr sz="1800" spc="420" dirty="0">
                <a:latin typeface="Times New Roman"/>
                <a:cs typeface="Times New Roman"/>
              </a:rPr>
              <a:t> </a:t>
            </a:r>
            <a:r>
              <a:rPr sz="1800" dirty="0">
                <a:latin typeface="Times New Roman"/>
                <a:cs typeface="Times New Roman"/>
              </a:rPr>
              <a:t>as</a:t>
            </a:r>
            <a:r>
              <a:rPr sz="1800" spc="420" dirty="0">
                <a:latin typeface="Times New Roman"/>
                <a:cs typeface="Times New Roman"/>
              </a:rPr>
              <a:t> </a:t>
            </a:r>
            <a:r>
              <a:rPr sz="1800" dirty="0">
                <a:latin typeface="Times New Roman"/>
                <a:cs typeface="Times New Roman"/>
              </a:rPr>
              <a:t>an</a:t>
            </a:r>
            <a:r>
              <a:rPr sz="1800" spc="430" dirty="0">
                <a:latin typeface="Times New Roman"/>
                <a:cs typeface="Times New Roman"/>
              </a:rPr>
              <a:t> </a:t>
            </a:r>
            <a:r>
              <a:rPr sz="1800" dirty="0">
                <a:latin typeface="Times New Roman"/>
                <a:cs typeface="Times New Roman"/>
              </a:rPr>
              <a:t>electrolyte</a:t>
            </a:r>
            <a:r>
              <a:rPr sz="1800" spc="425" dirty="0">
                <a:latin typeface="Times New Roman"/>
                <a:cs typeface="Times New Roman"/>
              </a:rPr>
              <a:t> </a:t>
            </a:r>
            <a:r>
              <a:rPr sz="1800" dirty="0">
                <a:latin typeface="Times New Roman"/>
                <a:cs typeface="Times New Roman"/>
              </a:rPr>
              <a:t>and</a:t>
            </a:r>
            <a:r>
              <a:rPr sz="1800" spc="409" dirty="0">
                <a:latin typeface="Times New Roman"/>
                <a:cs typeface="Times New Roman"/>
              </a:rPr>
              <a:t> </a:t>
            </a:r>
            <a:r>
              <a:rPr sz="1800" dirty="0">
                <a:latin typeface="Times New Roman"/>
                <a:cs typeface="Times New Roman"/>
              </a:rPr>
              <a:t>reduces</a:t>
            </a:r>
            <a:r>
              <a:rPr sz="1800" spc="425" dirty="0">
                <a:latin typeface="Times New Roman"/>
                <a:cs typeface="Times New Roman"/>
              </a:rPr>
              <a:t> </a:t>
            </a:r>
            <a:r>
              <a:rPr sz="1800" dirty="0">
                <a:latin typeface="Times New Roman"/>
                <a:cs typeface="Times New Roman"/>
              </a:rPr>
              <a:t>the</a:t>
            </a:r>
            <a:r>
              <a:rPr sz="1800" spc="415" dirty="0">
                <a:latin typeface="Times New Roman"/>
                <a:cs typeface="Times New Roman"/>
              </a:rPr>
              <a:t> </a:t>
            </a:r>
            <a:r>
              <a:rPr sz="1800" dirty="0">
                <a:latin typeface="Times New Roman"/>
                <a:cs typeface="Times New Roman"/>
              </a:rPr>
              <a:t>repulsive</a:t>
            </a:r>
            <a:r>
              <a:rPr sz="1800" spc="420" dirty="0">
                <a:latin typeface="Times New Roman"/>
                <a:cs typeface="Times New Roman"/>
              </a:rPr>
              <a:t> </a:t>
            </a:r>
            <a:r>
              <a:rPr sz="1800" dirty="0">
                <a:latin typeface="Times New Roman"/>
                <a:cs typeface="Times New Roman"/>
              </a:rPr>
              <a:t>forces</a:t>
            </a:r>
            <a:r>
              <a:rPr sz="1800" spc="420" dirty="0">
                <a:latin typeface="Times New Roman"/>
                <a:cs typeface="Times New Roman"/>
              </a:rPr>
              <a:t> </a:t>
            </a:r>
            <a:r>
              <a:rPr sz="1800" dirty="0">
                <a:latin typeface="Times New Roman"/>
                <a:cs typeface="Times New Roman"/>
              </a:rPr>
              <a:t>between</a:t>
            </a:r>
            <a:r>
              <a:rPr sz="1800" spc="445" dirty="0">
                <a:latin typeface="Times New Roman"/>
                <a:cs typeface="Times New Roman"/>
              </a:rPr>
              <a:t> </a:t>
            </a:r>
            <a:r>
              <a:rPr sz="1800" dirty="0">
                <a:latin typeface="Times New Roman"/>
                <a:cs typeface="Times New Roman"/>
              </a:rPr>
              <a:t>the</a:t>
            </a:r>
            <a:r>
              <a:rPr sz="1800" spc="415" dirty="0">
                <a:latin typeface="Times New Roman"/>
                <a:cs typeface="Times New Roman"/>
              </a:rPr>
              <a:t> </a:t>
            </a:r>
            <a:r>
              <a:rPr sz="1800" spc="-20" dirty="0">
                <a:latin typeface="Times New Roman"/>
                <a:cs typeface="Times New Roman"/>
              </a:rPr>
              <a:t>clay</a:t>
            </a:r>
            <a:endParaRPr sz="1800">
              <a:latin typeface="Times New Roman"/>
              <a:cs typeface="Times New Roman"/>
            </a:endParaRPr>
          </a:p>
          <a:p>
            <a:pPr marL="12700">
              <a:lnSpc>
                <a:spcPct val="100000"/>
              </a:lnSpc>
            </a:pPr>
            <a:r>
              <a:rPr sz="1800" spc="-10" dirty="0">
                <a:latin typeface="Times New Roman"/>
                <a:cs typeface="Times New Roman"/>
              </a:rPr>
              <a:t>particles.</a:t>
            </a:r>
            <a:endParaRPr sz="1800">
              <a:latin typeface="Times New Roman"/>
              <a:cs typeface="Times New Roman"/>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60044" y="462533"/>
            <a:ext cx="8303895" cy="2495550"/>
          </a:xfrm>
          <a:prstGeom prst="rect">
            <a:avLst/>
          </a:prstGeom>
        </p:spPr>
        <p:txBody>
          <a:bodyPr vert="horz" wrap="square" lIns="0" tIns="12700" rIns="0" bIns="0" rtlCol="0">
            <a:spAutoFit/>
          </a:bodyPr>
          <a:lstStyle/>
          <a:p>
            <a:pPr marL="12700">
              <a:lnSpc>
                <a:spcPct val="100000"/>
              </a:lnSpc>
              <a:spcBef>
                <a:spcPts val="100"/>
              </a:spcBef>
            </a:pPr>
            <a:r>
              <a:rPr sz="1800" dirty="0">
                <a:latin typeface="Times New Roman"/>
                <a:cs typeface="Times New Roman"/>
              </a:rPr>
              <a:t>Soils</a:t>
            </a:r>
            <a:r>
              <a:rPr sz="1800" spc="120" dirty="0">
                <a:latin typeface="Times New Roman"/>
                <a:cs typeface="Times New Roman"/>
              </a:rPr>
              <a:t> </a:t>
            </a:r>
            <a:r>
              <a:rPr sz="1800" dirty="0">
                <a:latin typeface="Times New Roman"/>
                <a:cs typeface="Times New Roman"/>
              </a:rPr>
              <a:t>with</a:t>
            </a:r>
            <a:r>
              <a:rPr sz="1800" spc="165" dirty="0">
                <a:latin typeface="Times New Roman"/>
                <a:cs typeface="Times New Roman"/>
              </a:rPr>
              <a:t> </a:t>
            </a:r>
            <a:r>
              <a:rPr sz="1800" dirty="0">
                <a:latin typeface="Times New Roman"/>
                <a:cs typeface="Times New Roman"/>
              </a:rPr>
              <a:t>a</a:t>
            </a:r>
            <a:r>
              <a:rPr sz="1800" spc="140" dirty="0">
                <a:latin typeface="Times New Roman"/>
                <a:cs typeface="Times New Roman"/>
              </a:rPr>
              <a:t> </a:t>
            </a:r>
            <a:r>
              <a:rPr sz="1800" dirty="0">
                <a:latin typeface="Times New Roman"/>
                <a:cs typeface="Times New Roman"/>
              </a:rPr>
              <a:t>flocculated</a:t>
            </a:r>
            <a:r>
              <a:rPr sz="1800" spc="165" dirty="0">
                <a:latin typeface="Times New Roman"/>
                <a:cs typeface="Times New Roman"/>
              </a:rPr>
              <a:t> </a:t>
            </a:r>
            <a:r>
              <a:rPr sz="1800" dirty="0">
                <a:latin typeface="Times New Roman"/>
                <a:cs typeface="Times New Roman"/>
              </a:rPr>
              <a:t>structure</a:t>
            </a:r>
            <a:r>
              <a:rPr sz="1800" spc="120" dirty="0">
                <a:latin typeface="Times New Roman"/>
                <a:cs typeface="Times New Roman"/>
              </a:rPr>
              <a:t> </a:t>
            </a:r>
            <a:r>
              <a:rPr sz="1800" dirty="0">
                <a:latin typeface="Times New Roman"/>
                <a:cs typeface="Times New Roman"/>
              </a:rPr>
              <a:t>are</a:t>
            </a:r>
            <a:r>
              <a:rPr sz="1800" spc="140" dirty="0">
                <a:latin typeface="Times New Roman"/>
                <a:cs typeface="Times New Roman"/>
              </a:rPr>
              <a:t> </a:t>
            </a:r>
            <a:r>
              <a:rPr sz="1800" dirty="0">
                <a:latin typeface="Times New Roman"/>
                <a:cs typeface="Times New Roman"/>
              </a:rPr>
              <a:t>light</a:t>
            </a:r>
            <a:r>
              <a:rPr sz="1800" spc="125" dirty="0">
                <a:latin typeface="Times New Roman"/>
                <a:cs typeface="Times New Roman"/>
              </a:rPr>
              <a:t> </a:t>
            </a:r>
            <a:r>
              <a:rPr sz="1800" dirty="0">
                <a:latin typeface="Times New Roman"/>
                <a:cs typeface="Times New Roman"/>
              </a:rPr>
              <a:t>in</a:t>
            </a:r>
            <a:r>
              <a:rPr sz="1800" spc="135" dirty="0">
                <a:latin typeface="Times New Roman"/>
                <a:cs typeface="Times New Roman"/>
              </a:rPr>
              <a:t> </a:t>
            </a:r>
            <a:r>
              <a:rPr sz="1800" dirty="0">
                <a:latin typeface="Times New Roman"/>
                <a:cs typeface="Times New Roman"/>
              </a:rPr>
              <a:t>weight</a:t>
            </a:r>
            <a:r>
              <a:rPr sz="1800" spc="145" dirty="0">
                <a:latin typeface="Times New Roman"/>
                <a:cs typeface="Times New Roman"/>
              </a:rPr>
              <a:t> </a:t>
            </a:r>
            <a:r>
              <a:rPr sz="1800" dirty="0">
                <a:latin typeface="Times New Roman"/>
                <a:cs typeface="Times New Roman"/>
              </a:rPr>
              <a:t>and</a:t>
            </a:r>
            <a:r>
              <a:rPr sz="1800" spc="140" dirty="0">
                <a:latin typeface="Times New Roman"/>
                <a:cs typeface="Times New Roman"/>
              </a:rPr>
              <a:t> </a:t>
            </a:r>
            <a:r>
              <a:rPr sz="1800" dirty="0">
                <a:latin typeface="Times New Roman"/>
                <a:cs typeface="Times New Roman"/>
              </a:rPr>
              <a:t>have</a:t>
            </a:r>
            <a:r>
              <a:rPr sz="1800" spc="140" dirty="0">
                <a:latin typeface="Times New Roman"/>
                <a:cs typeface="Times New Roman"/>
              </a:rPr>
              <a:t> </a:t>
            </a:r>
            <a:r>
              <a:rPr sz="1800" dirty="0">
                <a:latin typeface="Times New Roman"/>
                <a:cs typeface="Times New Roman"/>
              </a:rPr>
              <a:t>high</a:t>
            </a:r>
            <a:r>
              <a:rPr sz="1800" spc="160" dirty="0">
                <a:latin typeface="Times New Roman"/>
                <a:cs typeface="Times New Roman"/>
              </a:rPr>
              <a:t> </a:t>
            </a:r>
            <a:r>
              <a:rPr sz="1800" dirty="0">
                <a:latin typeface="Times New Roman"/>
                <a:cs typeface="Times New Roman"/>
              </a:rPr>
              <a:t>void</a:t>
            </a:r>
            <a:r>
              <a:rPr sz="1800" spc="155" dirty="0">
                <a:latin typeface="Times New Roman"/>
                <a:cs typeface="Times New Roman"/>
              </a:rPr>
              <a:t> </a:t>
            </a:r>
            <a:r>
              <a:rPr sz="1800" dirty="0">
                <a:latin typeface="Times New Roman"/>
                <a:cs typeface="Times New Roman"/>
              </a:rPr>
              <a:t>ratio</a:t>
            </a:r>
            <a:r>
              <a:rPr sz="1800" spc="160" dirty="0">
                <a:latin typeface="Times New Roman"/>
                <a:cs typeface="Times New Roman"/>
              </a:rPr>
              <a:t> </a:t>
            </a:r>
            <a:r>
              <a:rPr sz="1800" dirty="0">
                <a:latin typeface="Times New Roman"/>
                <a:cs typeface="Times New Roman"/>
              </a:rPr>
              <a:t>and</a:t>
            </a:r>
            <a:r>
              <a:rPr sz="1800" spc="135" dirty="0">
                <a:latin typeface="Times New Roman"/>
                <a:cs typeface="Times New Roman"/>
              </a:rPr>
              <a:t> </a:t>
            </a:r>
            <a:r>
              <a:rPr sz="1800" spc="-10" dirty="0">
                <a:latin typeface="Times New Roman"/>
                <a:cs typeface="Times New Roman"/>
              </a:rPr>
              <a:t>water</a:t>
            </a:r>
            <a:endParaRPr sz="1800">
              <a:latin typeface="Times New Roman"/>
              <a:cs typeface="Times New Roman"/>
            </a:endParaRPr>
          </a:p>
          <a:p>
            <a:pPr marL="12700">
              <a:lnSpc>
                <a:spcPct val="100000"/>
              </a:lnSpc>
            </a:pPr>
            <a:r>
              <a:rPr sz="1800" spc="-10" dirty="0">
                <a:latin typeface="Times New Roman"/>
                <a:cs typeface="Times New Roman"/>
              </a:rPr>
              <a:t>content.</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pPr>
            <a:r>
              <a:rPr sz="1800" dirty="0">
                <a:latin typeface="Times New Roman"/>
                <a:cs typeface="Times New Roman"/>
              </a:rPr>
              <a:t>However</a:t>
            </a:r>
            <a:r>
              <a:rPr sz="1800" spc="35" dirty="0">
                <a:latin typeface="Times New Roman"/>
                <a:cs typeface="Times New Roman"/>
              </a:rPr>
              <a:t> </a:t>
            </a:r>
            <a:r>
              <a:rPr sz="1800" dirty="0">
                <a:latin typeface="Times New Roman"/>
                <a:cs typeface="Times New Roman"/>
              </a:rPr>
              <a:t>these</a:t>
            </a:r>
            <a:r>
              <a:rPr sz="1800" spc="45" dirty="0">
                <a:latin typeface="Times New Roman"/>
                <a:cs typeface="Times New Roman"/>
              </a:rPr>
              <a:t> </a:t>
            </a:r>
            <a:r>
              <a:rPr sz="1800" dirty="0">
                <a:latin typeface="Times New Roman"/>
                <a:cs typeface="Times New Roman"/>
              </a:rPr>
              <a:t>soils</a:t>
            </a:r>
            <a:r>
              <a:rPr sz="1800" spc="35" dirty="0">
                <a:latin typeface="Times New Roman"/>
                <a:cs typeface="Times New Roman"/>
              </a:rPr>
              <a:t> </a:t>
            </a:r>
            <a:r>
              <a:rPr sz="1800" dirty="0">
                <a:latin typeface="Times New Roman"/>
                <a:cs typeface="Times New Roman"/>
              </a:rPr>
              <a:t>are</a:t>
            </a:r>
            <a:r>
              <a:rPr sz="1800" spc="25" dirty="0">
                <a:latin typeface="Times New Roman"/>
                <a:cs typeface="Times New Roman"/>
              </a:rPr>
              <a:t> </a:t>
            </a:r>
            <a:r>
              <a:rPr sz="1800" dirty="0">
                <a:latin typeface="Times New Roman"/>
                <a:cs typeface="Times New Roman"/>
              </a:rPr>
              <a:t>quite</a:t>
            </a:r>
            <a:r>
              <a:rPr sz="1800" spc="30" dirty="0">
                <a:latin typeface="Times New Roman"/>
                <a:cs typeface="Times New Roman"/>
              </a:rPr>
              <a:t> </a:t>
            </a:r>
            <a:r>
              <a:rPr sz="1800" dirty="0">
                <a:latin typeface="Times New Roman"/>
                <a:cs typeface="Times New Roman"/>
              </a:rPr>
              <a:t>strong</a:t>
            </a:r>
            <a:r>
              <a:rPr sz="1800" spc="25" dirty="0">
                <a:latin typeface="Times New Roman"/>
                <a:cs typeface="Times New Roman"/>
              </a:rPr>
              <a:t> </a:t>
            </a:r>
            <a:r>
              <a:rPr sz="1800" dirty="0">
                <a:latin typeface="Times New Roman"/>
                <a:cs typeface="Times New Roman"/>
              </a:rPr>
              <a:t>and</a:t>
            </a:r>
            <a:r>
              <a:rPr sz="1800" spc="40" dirty="0">
                <a:latin typeface="Times New Roman"/>
                <a:cs typeface="Times New Roman"/>
              </a:rPr>
              <a:t> </a:t>
            </a:r>
            <a:r>
              <a:rPr sz="1800" dirty="0">
                <a:latin typeface="Times New Roman"/>
                <a:cs typeface="Times New Roman"/>
              </a:rPr>
              <a:t>can</a:t>
            </a:r>
            <a:r>
              <a:rPr sz="1800" spc="45" dirty="0">
                <a:latin typeface="Times New Roman"/>
                <a:cs typeface="Times New Roman"/>
              </a:rPr>
              <a:t> </a:t>
            </a:r>
            <a:r>
              <a:rPr sz="1800" dirty="0">
                <a:latin typeface="Times New Roman"/>
                <a:cs typeface="Times New Roman"/>
              </a:rPr>
              <a:t>resist</a:t>
            </a:r>
            <a:r>
              <a:rPr sz="1800" spc="35" dirty="0">
                <a:latin typeface="Times New Roman"/>
                <a:cs typeface="Times New Roman"/>
              </a:rPr>
              <a:t> </a:t>
            </a:r>
            <a:r>
              <a:rPr sz="1800" dirty="0">
                <a:latin typeface="Times New Roman"/>
                <a:cs typeface="Times New Roman"/>
              </a:rPr>
              <a:t>the</a:t>
            </a:r>
            <a:r>
              <a:rPr sz="1800" spc="25" dirty="0">
                <a:latin typeface="Times New Roman"/>
                <a:cs typeface="Times New Roman"/>
              </a:rPr>
              <a:t> </a:t>
            </a:r>
            <a:r>
              <a:rPr sz="1800" dirty="0">
                <a:latin typeface="Times New Roman"/>
                <a:cs typeface="Times New Roman"/>
              </a:rPr>
              <a:t>external</a:t>
            </a:r>
            <a:r>
              <a:rPr sz="1800" spc="40" dirty="0">
                <a:latin typeface="Times New Roman"/>
                <a:cs typeface="Times New Roman"/>
              </a:rPr>
              <a:t> </a:t>
            </a:r>
            <a:r>
              <a:rPr sz="1800" dirty="0">
                <a:latin typeface="Times New Roman"/>
                <a:cs typeface="Times New Roman"/>
              </a:rPr>
              <a:t>forces</a:t>
            </a:r>
            <a:r>
              <a:rPr sz="1800" spc="30" dirty="0">
                <a:latin typeface="Times New Roman"/>
                <a:cs typeface="Times New Roman"/>
              </a:rPr>
              <a:t> </a:t>
            </a:r>
            <a:r>
              <a:rPr sz="1800" dirty="0">
                <a:latin typeface="Times New Roman"/>
                <a:cs typeface="Times New Roman"/>
              </a:rPr>
              <a:t>effectively</a:t>
            </a:r>
            <a:r>
              <a:rPr sz="1800" spc="30" dirty="0">
                <a:latin typeface="Times New Roman"/>
                <a:cs typeface="Times New Roman"/>
              </a:rPr>
              <a:t> </a:t>
            </a:r>
            <a:r>
              <a:rPr sz="1800" spc="-10" dirty="0">
                <a:latin typeface="Times New Roman"/>
                <a:cs typeface="Times New Roman"/>
              </a:rPr>
              <a:t>because</a:t>
            </a:r>
            <a:endParaRPr sz="1800">
              <a:latin typeface="Times New Roman"/>
              <a:cs typeface="Times New Roman"/>
            </a:endParaRPr>
          </a:p>
          <a:p>
            <a:pPr marL="12700">
              <a:lnSpc>
                <a:spcPct val="100000"/>
              </a:lnSpc>
              <a:spcBef>
                <a:spcPts val="5"/>
              </a:spcBef>
            </a:pPr>
            <a:r>
              <a:rPr sz="1800" dirty="0">
                <a:latin typeface="Times New Roman"/>
                <a:cs typeface="Times New Roman"/>
              </a:rPr>
              <a:t>of</a:t>
            </a:r>
            <a:r>
              <a:rPr sz="1800" spc="-35" dirty="0">
                <a:latin typeface="Times New Roman"/>
                <a:cs typeface="Times New Roman"/>
              </a:rPr>
              <a:t> </a:t>
            </a:r>
            <a:r>
              <a:rPr sz="1800" dirty="0">
                <a:latin typeface="Times New Roman"/>
                <a:cs typeface="Times New Roman"/>
              </a:rPr>
              <a:t>the</a:t>
            </a:r>
            <a:r>
              <a:rPr sz="1800" spc="-10" dirty="0">
                <a:latin typeface="Times New Roman"/>
                <a:cs typeface="Times New Roman"/>
              </a:rPr>
              <a:t> </a:t>
            </a:r>
            <a:r>
              <a:rPr sz="1800" dirty="0">
                <a:latin typeface="Times New Roman"/>
                <a:cs typeface="Times New Roman"/>
              </a:rPr>
              <a:t>strong</a:t>
            </a:r>
            <a:r>
              <a:rPr sz="1800" spc="-35" dirty="0">
                <a:latin typeface="Times New Roman"/>
                <a:cs typeface="Times New Roman"/>
              </a:rPr>
              <a:t> </a:t>
            </a:r>
            <a:r>
              <a:rPr sz="1800" dirty="0">
                <a:latin typeface="Times New Roman"/>
                <a:cs typeface="Times New Roman"/>
              </a:rPr>
              <a:t>bond</a:t>
            </a:r>
            <a:r>
              <a:rPr sz="1800" spc="-40" dirty="0">
                <a:latin typeface="Times New Roman"/>
                <a:cs typeface="Times New Roman"/>
              </a:rPr>
              <a:t> </a:t>
            </a:r>
            <a:r>
              <a:rPr sz="1800" dirty="0">
                <a:latin typeface="Times New Roman"/>
                <a:cs typeface="Times New Roman"/>
              </a:rPr>
              <a:t>due</a:t>
            </a:r>
            <a:r>
              <a:rPr sz="1800" spc="-35" dirty="0">
                <a:latin typeface="Times New Roman"/>
                <a:cs typeface="Times New Roman"/>
              </a:rPr>
              <a:t> </a:t>
            </a:r>
            <a:r>
              <a:rPr sz="1800" dirty="0">
                <a:latin typeface="Times New Roman"/>
                <a:cs typeface="Times New Roman"/>
              </a:rPr>
              <a:t>to</a:t>
            </a:r>
            <a:r>
              <a:rPr sz="1800" spc="-20" dirty="0">
                <a:latin typeface="Times New Roman"/>
                <a:cs typeface="Times New Roman"/>
              </a:rPr>
              <a:t> </a:t>
            </a:r>
            <a:r>
              <a:rPr sz="1800" dirty="0">
                <a:latin typeface="Times New Roman"/>
                <a:cs typeface="Times New Roman"/>
              </a:rPr>
              <a:t>attraction</a:t>
            </a:r>
            <a:r>
              <a:rPr sz="1800" spc="-10" dirty="0">
                <a:latin typeface="Times New Roman"/>
                <a:cs typeface="Times New Roman"/>
              </a:rPr>
              <a:t> </a:t>
            </a:r>
            <a:r>
              <a:rPr sz="1800" dirty="0">
                <a:latin typeface="Times New Roman"/>
                <a:cs typeface="Times New Roman"/>
              </a:rPr>
              <a:t>between</a:t>
            </a:r>
            <a:r>
              <a:rPr sz="1800" spc="35" dirty="0">
                <a:latin typeface="Times New Roman"/>
                <a:cs typeface="Times New Roman"/>
              </a:rPr>
              <a:t> </a:t>
            </a:r>
            <a:r>
              <a:rPr sz="1800" dirty="0">
                <a:latin typeface="Times New Roman"/>
                <a:cs typeface="Times New Roman"/>
              </a:rPr>
              <a:t>the</a:t>
            </a:r>
            <a:r>
              <a:rPr sz="1800" spc="-35" dirty="0">
                <a:latin typeface="Times New Roman"/>
                <a:cs typeface="Times New Roman"/>
              </a:rPr>
              <a:t> </a:t>
            </a:r>
            <a:r>
              <a:rPr sz="1800" dirty="0">
                <a:latin typeface="Times New Roman"/>
                <a:cs typeface="Times New Roman"/>
              </a:rPr>
              <a:t>clay </a:t>
            </a:r>
            <a:r>
              <a:rPr sz="1800" spc="-10" dirty="0">
                <a:latin typeface="Times New Roman"/>
                <a:cs typeface="Times New Roman"/>
              </a:rPr>
              <a:t>particles.</a:t>
            </a:r>
            <a:endParaRPr sz="1800">
              <a:latin typeface="Times New Roman"/>
              <a:cs typeface="Times New Roman"/>
            </a:endParaRPr>
          </a:p>
          <a:p>
            <a:pPr>
              <a:lnSpc>
                <a:spcPct val="100000"/>
              </a:lnSpc>
            </a:pPr>
            <a:endParaRPr sz="1800">
              <a:latin typeface="Times New Roman"/>
              <a:cs typeface="Times New Roman"/>
            </a:endParaRPr>
          </a:p>
          <a:p>
            <a:pPr>
              <a:lnSpc>
                <a:spcPct val="100000"/>
              </a:lnSpc>
              <a:spcBef>
                <a:spcPts val="180"/>
              </a:spcBef>
            </a:pPr>
            <a:endParaRPr sz="1800">
              <a:latin typeface="Times New Roman"/>
              <a:cs typeface="Times New Roman"/>
            </a:endParaRPr>
          </a:p>
          <a:p>
            <a:pPr marL="12700" marR="5080">
              <a:lnSpc>
                <a:spcPct val="100000"/>
              </a:lnSpc>
              <a:spcBef>
                <a:spcPts val="5"/>
              </a:spcBef>
            </a:pPr>
            <a:r>
              <a:rPr sz="1800" dirty="0">
                <a:latin typeface="Times New Roman"/>
                <a:cs typeface="Times New Roman"/>
              </a:rPr>
              <a:t>In</a:t>
            </a:r>
            <a:r>
              <a:rPr sz="1800" spc="-20" dirty="0">
                <a:latin typeface="Times New Roman"/>
                <a:cs typeface="Times New Roman"/>
              </a:rPr>
              <a:t> </a:t>
            </a:r>
            <a:r>
              <a:rPr sz="1800" dirty="0">
                <a:latin typeface="Times New Roman"/>
                <a:cs typeface="Times New Roman"/>
              </a:rPr>
              <a:t>general, the</a:t>
            </a:r>
            <a:r>
              <a:rPr sz="1800" spc="-20" dirty="0">
                <a:latin typeface="Times New Roman"/>
                <a:cs typeface="Times New Roman"/>
              </a:rPr>
              <a:t> </a:t>
            </a:r>
            <a:r>
              <a:rPr sz="1800" dirty="0">
                <a:latin typeface="Times New Roman"/>
                <a:cs typeface="Times New Roman"/>
              </a:rPr>
              <a:t>soils</a:t>
            </a:r>
            <a:r>
              <a:rPr sz="1800" spc="-15" dirty="0">
                <a:latin typeface="Times New Roman"/>
                <a:cs typeface="Times New Roman"/>
              </a:rPr>
              <a:t> </a:t>
            </a:r>
            <a:r>
              <a:rPr sz="1800" dirty="0">
                <a:latin typeface="Times New Roman"/>
                <a:cs typeface="Times New Roman"/>
              </a:rPr>
              <a:t>with</a:t>
            </a:r>
            <a:r>
              <a:rPr sz="1800" spc="15" dirty="0">
                <a:latin typeface="Times New Roman"/>
                <a:cs typeface="Times New Roman"/>
              </a:rPr>
              <a:t> </a:t>
            </a:r>
            <a:r>
              <a:rPr sz="1800" dirty="0">
                <a:latin typeface="Times New Roman"/>
                <a:cs typeface="Times New Roman"/>
              </a:rPr>
              <a:t>flocculated</a:t>
            </a:r>
            <a:r>
              <a:rPr sz="1800" spc="5" dirty="0">
                <a:latin typeface="Times New Roman"/>
                <a:cs typeface="Times New Roman"/>
              </a:rPr>
              <a:t> </a:t>
            </a:r>
            <a:r>
              <a:rPr sz="1800" dirty="0">
                <a:latin typeface="Times New Roman"/>
                <a:cs typeface="Times New Roman"/>
              </a:rPr>
              <a:t>structure</a:t>
            </a:r>
            <a:r>
              <a:rPr sz="1800" spc="-25" dirty="0">
                <a:latin typeface="Times New Roman"/>
                <a:cs typeface="Times New Roman"/>
              </a:rPr>
              <a:t> </a:t>
            </a:r>
            <a:r>
              <a:rPr sz="1800" dirty="0">
                <a:latin typeface="Times New Roman"/>
                <a:cs typeface="Times New Roman"/>
              </a:rPr>
              <a:t>have</a:t>
            </a:r>
            <a:r>
              <a:rPr sz="1800" spc="-25" dirty="0">
                <a:latin typeface="Times New Roman"/>
                <a:cs typeface="Times New Roman"/>
              </a:rPr>
              <a:t> </a:t>
            </a:r>
            <a:r>
              <a:rPr sz="1800" dirty="0">
                <a:latin typeface="Times New Roman"/>
                <a:cs typeface="Times New Roman"/>
              </a:rPr>
              <a:t>low</a:t>
            </a:r>
            <a:r>
              <a:rPr sz="1800" spc="-20" dirty="0">
                <a:latin typeface="Times New Roman"/>
                <a:cs typeface="Times New Roman"/>
              </a:rPr>
              <a:t> </a:t>
            </a:r>
            <a:r>
              <a:rPr sz="1800" spc="-10" dirty="0">
                <a:latin typeface="Times New Roman"/>
                <a:cs typeface="Times New Roman"/>
              </a:rPr>
              <a:t>compressibility,</a:t>
            </a:r>
            <a:r>
              <a:rPr sz="1800" spc="-15" dirty="0">
                <a:latin typeface="Times New Roman"/>
                <a:cs typeface="Times New Roman"/>
              </a:rPr>
              <a:t> </a:t>
            </a:r>
            <a:r>
              <a:rPr sz="1800" dirty="0">
                <a:latin typeface="Times New Roman"/>
                <a:cs typeface="Times New Roman"/>
              </a:rPr>
              <a:t>high </a:t>
            </a:r>
            <a:r>
              <a:rPr sz="1800" spc="-10" dirty="0">
                <a:latin typeface="Times New Roman"/>
                <a:cs typeface="Times New Roman"/>
              </a:rPr>
              <a:t>permeability </a:t>
            </a:r>
            <a:r>
              <a:rPr sz="1800" dirty="0">
                <a:latin typeface="Times New Roman"/>
                <a:cs typeface="Times New Roman"/>
              </a:rPr>
              <a:t>and</a:t>
            </a:r>
            <a:r>
              <a:rPr sz="1800" spc="-35" dirty="0">
                <a:latin typeface="Times New Roman"/>
                <a:cs typeface="Times New Roman"/>
              </a:rPr>
              <a:t> </a:t>
            </a:r>
            <a:r>
              <a:rPr sz="1800" dirty="0">
                <a:latin typeface="Times New Roman"/>
                <a:cs typeface="Times New Roman"/>
              </a:rPr>
              <a:t>high</a:t>
            </a:r>
            <a:r>
              <a:rPr sz="1800" spc="-20" dirty="0">
                <a:latin typeface="Times New Roman"/>
                <a:cs typeface="Times New Roman"/>
              </a:rPr>
              <a:t> </a:t>
            </a:r>
            <a:r>
              <a:rPr sz="1800" dirty="0">
                <a:latin typeface="Times New Roman"/>
                <a:cs typeface="Times New Roman"/>
              </a:rPr>
              <a:t>shear</a:t>
            </a:r>
            <a:r>
              <a:rPr sz="1800" spc="-10" dirty="0">
                <a:latin typeface="Times New Roman"/>
                <a:cs typeface="Times New Roman"/>
              </a:rPr>
              <a:t> </a:t>
            </a:r>
            <a:r>
              <a:rPr sz="1800" dirty="0">
                <a:latin typeface="Times New Roman"/>
                <a:cs typeface="Times New Roman"/>
              </a:rPr>
              <a:t>strength.</a:t>
            </a:r>
            <a:r>
              <a:rPr sz="1800" spc="390" dirty="0">
                <a:latin typeface="Times New Roman"/>
                <a:cs typeface="Times New Roman"/>
              </a:rPr>
              <a:t> </a:t>
            </a:r>
            <a:r>
              <a:rPr sz="1800" dirty="0">
                <a:latin typeface="Times New Roman"/>
                <a:cs typeface="Times New Roman"/>
              </a:rPr>
              <a:t>These soils</a:t>
            </a:r>
            <a:r>
              <a:rPr sz="1800" spc="-35" dirty="0">
                <a:latin typeface="Times New Roman"/>
                <a:cs typeface="Times New Roman"/>
              </a:rPr>
              <a:t> </a:t>
            </a:r>
            <a:r>
              <a:rPr sz="1800" dirty="0">
                <a:latin typeface="Times New Roman"/>
                <a:cs typeface="Times New Roman"/>
              </a:rPr>
              <a:t>are</a:t>
            </a:r>
            <a:r>
              <a:rPr sz="1800" spc="-25" dirty="0">
                <a:latin typeface="Times New Roman"/>
                <a:cs typeface="Times New Roman"/>
              </a:rPr>
              <a:t> </a:t>
            </a:r>
            <a:r>
              <a:rPr sz="1800" dirty="0">
                <a:latin typeface="Times New Roman"/>
                <a:cs typeface="Times New Roman"/>
              </a:rPr>
              <a:t>insensitive</a:t>
            </a:r>
            <a:r>
              <a:rPr sz="1800" spc="-10" dirty="0">
                <a:latin typeface="Times New Roman"/>
                <a:cs typeface="Times New Roman"/>
              </a:rPr>
              <a:t> </a:t>
            </a:r>
            <a:r>
              <a:rPr sz="1800" dirty="0">
                <a:latin typeface="Times New Roman"/>
                <a:cs typeface="Times New Roman"/>
              </a:rPr>
              <a:t>to</a:t>
            </a:r>
            <a:r>
              <a:rPr sz="1800" spc="-25" dirty="0">
                <a:latin typeface="Times New Roman"/>
                <a:cs typeface="Times New Roman"/>
              </a:rPr>
              <a:t> </a:t>
            </a:r>
            <a:r>
              <a:rPr sz="1800" spc="-10" dirty="0">
                <a:latin typeface="Times New Roman"/>
                <a:cs typeface="Times New Roman"/>
              </a:rPr>
              <a:t>vibrations.</a:t>
            </a:r>
            <a:endParaRPr sz="1800">
              <a:latin typeface="Times New Roman"/>
              <a:cs typeface="Times New Roman"/>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7340" y="1026363"/>
            <a:ext cx="8229600" cy="3044825"/>
          </a:xfrm>
          <a:prstGeom prst="rect">
            <a:avLst/>
          </a:prstGeom>
        </p:spPr>
        <p:txBody>
          <a:bodyPr vert="horz" wrap="square" lIns="0" tIns="12700" rIns="0" bIns="0" rtlCol="0">
            <a:spAutoFit/>
          </a:bodyPr>
          <a:lstStyle/>
          <a:p>
            <a:pPr marL="12700">
              <a:lnSpc>
                <a:spcPct val="100000"/>
              </a:lnSpc>
              <a:spcBef>
                <a:spcPts val="100"/>
              </a:spcBef>
            </a:pPr>
            <a:r>
              <a:rPr sz="1800" b="1" dirty="0">
                <a:latin typeface="Times New Roman"/>
                <a:cs typeface="Times New Roman"/>
              </a:rPr>
              <a:t>4).</a:t>
            </a:r>
            <a:r>
              <a:rPr sz="1800" b="1" spc="-55" dirty="0">
                <a:latin typeface="Times New Roman"/>
                <a:cs typeface="Times New Roman"/>
              </a:rPr>
              <a:t> </a:t>
            </a:r>
            <a:r>
              <a:rPr sz="1800" b="1" dirty="0">
                <a:latin typeface="Times New Roman"/>
                <a:cs typeface="Times New Roman"/>
              </a:rPr>
              <a:t>Dispersed</a:t>
            </a:r>
            <a:r>
              <a:rPr sz="1800" b="1" spc="-5" dirty="0">
                <a:latin typeface="Times New Roman"/>
                <a:cs typeface="Times New Roman"/>
              </a:rPr>
              <a:t> </a:t>
            </a:r>
            <a:r>
              <a:rPr sz="1800" b="1" spc="-10" dirty="0">
                <a:latin typeface="Times New Roman"/>
                <a:cs typeface="Times New Roman"/>
              </a:rPr>
              <a:t>Structure</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spcBef>
                <a:spcPts val="5"/>
              </a:spcBef>
            </a:pPr>
            <a:r>
              <a:rPr sz="1800" dirty="0">
                <a:latin typeface="Times New Roman"/>
                <a:cs typeface="Times New Roman"/>
              </a:rPr>
              <a:t>Dispersed</a:t>
            </a:r>
            <a:r>
              <a:rPr sz="1800" spc="-20" dirty="0">
                <a:latin typeface="Times New Roman"/>
                <a:cs typeface="Times New Roman"/>
              </a:rPr>
              <a:t> </a:t>
            </a:r>
            <a:r>
              <a:rPr sz="1800" dirty="0">
                <a:latin typeface="Times New Roman"/>
                <a:cs typeface="Times New Roman"/>
              </a:rPr>
              <a:t>structure</a:t>
            </a:r>
            <a:r>
              <a:rPr sz="1800" spc="-60" dirty="0">
                <a:latin typeface="Times New Roman"/>
                <a:cs typeface="Times New Roman"/>
              </a:rPr>
              <a:t> </a:t>
            </a:r>
            <a:r>
              <a:rPr sz="1800" dirty="0">
                <a:latin typeface="Times New Roman"/>
                <a:cs typeface="Times New Roman"/>
              </a:rPr>
              <a:t>develops</a:t>
            </a:r>
            <a:r>
              <a:rPr sz="1800" spc="-50" dirty="0">
                <a:latin typeface="Times New Roman"/>
                <a:cs typeface="Times New Roman"/>
              </a:rPr>
              <a:t> </a:t>
            </a:r>
            <a:r>
              <a:rPr sz="1800" dirty="0">
                <a:latin typeface="Times New Roman"/>
                <a:cs typeface="Times New Roman"/>
              </a:rPr>
              <a:t>in</a:t>
            </a:r>
            <a:r>
              <a:rPr sz="1800" spc="-10" dirty="0">
                <a:latin typeface="Times New Roman"/>
                <a:cs typeface="Times New Roman"/>
              </a:rPr>
              <a:t> </a:t>
            </a:r>
            <a:r>
              <a:rPr sz="1800" dirty="0">
                <a:latin typeface="Times New Roman"/>
                <a:cs typeface="Times New Roman"/>
              </a:rPr>
              <a:t>clays</a:t>
            </a:r>
            <a:r>
              <a:rPr sz="1800" spc="5" dirty="0">
                <a:latin typeface="Times New Roman"/>
                <a:cs typeface="Times New Roman"/>
              </a:rPr>
              <a:t> </a:t>
            </a:r>
            <a:r>
              <a:rPr sz="1800" dirty="0">
                <a:latin typeface="Times New Roman"/>
                <a:cs typeface="Times New Roman"/>
              </a:rPr>
              <a:t>that</a:t>
            </a:r>
            <a:r>
              <a:rPr sz="1800" spc="-10" dirty="0">
                <a:latin typeface="Times New Roman"/>
                <a:cs typeface="Times New Roman"/>
              </a:rPr>
              <a:t> </a:t>
            </a:r>
            <a:r>
              <a:rPr sz="1800" dirty="0">
                <a:latin typeface="Times New Roman"/>
                <a:cs typeface="Times New Roman"/>
              </a:rPr>
              <a:t>have</a:t>
            </a:r>
            <a:r>
              <a:rPr sz="1800" spc="-25" dirty="0">
                <a:latin typeface="Times New Roman"/>
                <a:cs typeface="Times New Roman"/>
              </a:rPr>
              <a:t> </a:t>
            </a:r>
            <a:r>
              <a:rPr sz="1800" dirty="0">
                <a:latin typeface="Times New Roman"/>
                <a:cs typeface="Times New Roman"/>
              </a:rPr>
              <a:t>been</a:t>
            </a:r>
            <a:r>
              <a:rPr sz="1800" spc="-5" dirty="0">
                <a:latin typeface="Times New Roman"/>
                <a:cs typeface="Times New Roman"/>
              </a:rPr>
              <a:t> </a:t>
            </a:r>
            <a:r>
              <a:rPr sz="1800" dirty="0">
                <a:latin typeface="Times New Roman"/>
                <a:cs typeface="Times New Roman"/>
              </a:rPr>
              <a:t>reworked</a:t>
            </a:r>
            <a:r>
              <a:rPr sz="1800" spc="25" dirty="0">
                <a:latin typeface="Times New Roman"/>
                <a:cs typeface="Times New Roman"/>
              </a:rPr>
              <a:t> </a:t>
            </a:r>
            <a:r>
              <a:rPr sz="1800" dirty="0">
                <a:latin typeface="Times New Roman"/>
                <a:cs typeface="Times New Roman"/>
              </a:rPr>
              <a:t>or</a:t>
            </a:r>
            <a:r>
              <a:rPr sz="1800" spc="-40" dirty="0">
                <a:latin typeface="Times New Roman"/>
                <a:cs typeface="Times New Roman"/>
              </a:rPr>
              <a:t> </a:t>
            </a:r>
            <a:r>
              <a:rPr sz="1800" spc="-10" dirty="0">
                <a:latin typeface="Times New Roman"/>
                <a:cs typeface="Times New Roman"/>
              </a:rPr>
              <a:t>remoulded.</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pPr>
            <a:r>
              <a:rPr sz="1800" dirty="0">
                <a:latin typeface="Times New Roman"/>
                <a:cs typeface="Times New Roman"/>
              </a:rPr>
              <a:t>The</a:t>
            </a:r>
            <a:r>
              <a:rPr sz="1800" spc="-25" dirty="0">
                <a:latin typeface="Times New Roman"/>
                <a:cs typeface="Times New Roman"/>
              </a:rPr>
              <a:t> </a:t>
            </a:r>
            <a:r>
              <a:rPr sz="1800" dirty="0">
                <a:latin typeface="Times New Roman"/>
                <a:cs typeface="Times New Roman"/>
              </a:rPr>
              <a:t>clay</a:t>
            </a:r>
            <a:r>
              <a:rPr sz="1800" spc="-20" dirty="0">
                <a:latin typeface="Times New Roman"/>
                <a:cs typeface="Times New Roman"/>
              </a:rPr>
              <a:t> </a:t>
            </a:r>
            <a:r>
              <a:rPr sz="1800" dirty="0">
                <a:latin typeface="Times New Roman"/>
                <a:cs typeface="Times New Roman"/>
              </a:rPr>
              <a:t>deposits</a:t>
            </a:r>
            <a:r>
              <a:rPr sz="1800" spc="-5" dirty="0">
                <a:latin typeface="Times New Roman"/>
                <a:cs typeface="Times New Roman"/>
              </a:rPr>
              <a:t> </a:t>
            </a:r>
            <a:r>
              <a:rPr sz="1800" dirty="0">
                <a:latin typeface="Times New Roman"/>
                <a:cs typeface="Times New Roman"/>
              </a:rPr>
              <a:t>with</a:t>
            </a:r>
            <a:r>
              <a:rPr sz="1800" spc="5" dirty="0">
                <a:latin typeface="Times New Roman"/>
                <a:cs typeface="Times New Roman"/>
              </a:rPr>
              <a:t> </a:t>
            </a:r>
            <a:r>
              <a:rPr sz="1800" dirty="0">
                <a:latin typeface="Times New Roman"/>
                <a:cs typeface="Times New Roman"/>
              </a:rPr>
              <a:t>flocculated</a:t>
            </a:r>
            <a:r>
              <a:rPr sz="1800" spc="10" dirty="0">
                <a:latin typeface="Times New Roman"/>
                <a:cs typeface="Times New Roman"/>
              </a:rPr>
              <a:t> </a:t>
            </a:r>
            <a:r>
              <a:rPr sz="1800" dirty="0">
                <a:latin typeface="Times New Roman"/>
                <a:cs typeface="Times New Roman"/>
              </a:rPr>
              <a:t>structure</a:t>
            </a:r>
            <a:r>
              <a:rPr sz="1800" spc="-15" dirty="0">
                <a:latin typeface="Times New Roman"/>
                <a:cs typeface="Times New Roman"/>
              </a:rPr>
              <a:t> </a:t>
            </a:r>
            <a:r>
              <a:rPr sz="1800" dirty="0">
                <a:latin typeface="Times New Roman"/>
                <a:cs typeface="Times New Roman"/>
              </a:rPr>
              <a:t>when</a:t>
            </a:r>
            <a:r>
              <a:rPr sz="1800" spc="5" dirty="0">
                <a:latin typeface="Times New Roman"/>
                <a:cs typeface="Times New Roman"/>
              </a:rPr>
              <a:t> </a:t>
            </a:r>
            <a:r>
              <a:rPr sz="1800" dirty="0">
                <a:latin typeface="Times New Roman"/>
                <a:cs typeface="Times New Roman"/>
              </a:rPr>
              <a:t>transported</a:t>
            </a:r>
            <a:r>
              <a:rPr sz="1800" spc="5" dirty="0">
                <a:latin typeface="Times New Roman"/>
                <a:cs typeface="Times New Roman"/>
              </a:rPr>
              <a:t> </a:t>
            </a:r>
            <a:r>
              <a:rPr sz="1800" dirty="0">
                <a:latin typeface="Times New Roman"/>
                <a:cs typeface="Times New Roman"/>
              </a:rPr>
              <a:t>to</a:t>
            </a:r>
            <a:r>
              <a:rPr sz="1800" spc="-25" dirty="0">
                <a:latin typeface="Times New Roman"/>
                <a:cs typeface="Times New Roman"/>
              </a:rPr>
              <a:t> </a:t>
            </a:r>
            <a:r>
              <a:rPr sz="1800" dirty="0">
                <a:latin typeface="Times New Roman"/>
                <a:cs typeface="Times New Roman"/>
              </a:rPr>
              <a:t>other</a:t>
            </a:r>
            <a:r>
              <a:rPr sz="1800" spc="-5" dirty="0">
                <a:latin typeface="Times New Roman"/>
                <a:cs typeface="Times New Roman"/>
              </a:rPr>
              <a:t> </a:t>
            </a:r>
            <a:r>
              <a:rPr sz="1800" dirty="0">
                <a:latin typeface="Times New Roman"/>
                <a:cs typeface="Times New Roman"/>
              </a:rPr>
              <a:t>places</a:t>
            </a:r>
            <a:r>
              <a:rPr sz="1800" spc="-10" dirty="0">
                <a:latin typeface="Times New Roman"/>
                <a:cs typeface="Times New Roman"/>
              </a:rPr>
              <a:t> </a:t>
            </a:r>
            <a:r>
              <a:rPr sz="1800" dirty="0">
                <a:latin typeface="Times New Roman"/>
                <a:cs typeface="Times New Roman"/>
              </a:rPr>
              <a:t>by</a:t>
            </a:r>
            <a:r>
              <a:rPr sz="1800" spc="-45" dirty="0">
                <a:latin typeface="Times New Roman"/>
                <a:cs typeface="Times New Roman"/>
              </a:rPr>
              <a:t> </a:t>
            </a:r>
            <a:r>
              <a:rPr sz="1800" dirty="0">
                <a:latin typeface="Times New Roman"/>
                <a:cs typeface="Times New Roman"/>
              </a:rPr>
              <a:t>nature</a:t>
            </a:r>
            <a:r>
              <a:rPr sz="1800" spc="-15" dirty="0">
                <a:latin typeface="Times New Roman"/>
                <a:cs typeface="Times New Roman"/>
              </a:rPr>
              <a:t> </a:t>
            </a:r>
            <a:r>
              <a:rPr sz="1800" spc="-25" dirty="0">
                <a:latin typeface="Times New Roman"/>
                <a:cs typeface="Times New Roman"/>
              </a:rPr>
              <a:t>or</a:t>
            </a:r>
            <a:endParaRPr sz="1800">
              <a:latin typeface="Times New Roman"/>
              <a:cs typeface="Times New Roman"/>
            </a:endParaRPr>
          </a:p>
          <a:p>
            <a:pPr marL="12700">
              <a:lnSpc>
                <a:spcPct val="100000"/>
              </a:lnSpc>
              <a:spcBef>
                <a:spcPts val="5"/>
              </a:spcBef>
            </a:pPr>
            <a:r>
              <a:rPr sz="1800" dirty="0">
                <a:latin typeface="Times New Roman"/>
                <a:cs typeface="Times New Roman"/>
              </a:rPr>
              <a:t>man</a:t>
            </a:r>
            <a:r>
              <a:rPr sz="1800" spc="-10" dirty="0">
                <a:latin typeface="Times New Roman"/>
                <a:cs typeface="Times New Roman"/>
              </a:rPr>
              <a:t> </a:t>
            </a:r>
            <a:r>
              <a:rPr sz="1800" dirty="0">
                <a:latin typeface="Times New Roman"/>
                <a:cs typeface="Times New Roman"/>
              </a:rPr>
              <a:t>get</a:t>
            </a:r>
            <a:r>
              <a:rPr sz="1800" spc="-30" dirty="0">
                <a:latin typeface="Times New Roman"/>
                <a:cs typeface="Times New Roman"/>
              </a:rPr>
              <a:t> </a:t>
            </a:r>
            <a:r>
              <a:rPr sz="1800" spc="-10" dirty="0">
                <a:latin typeface="Times New Roman"/>
                <a:cs typeface="Times New Roman"/>
              </a:rPr>
              <a:t>remoulded.</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pPr>
            <a:r>
              <a:rPr sz="1800" dirty="0">
                <a:latin typeface="Times New Roman"/>
                <a:cs typeface="Times New Roman"/>
              </a:rPr>
              <a:t>The</a:t>
            </a:r>
            <a:r>
              <a:rPr sz="1800" spc="-35" dirty="0">
                <a:latin typeface="Times New Roman"/>
                <a:cs typeface="Times New Roman"/>
              </a:rPr>
              <a:t> </a:t>
            </a:r>
            <a:r>
              <a:rPr sz="1800" dirty="0">
                <a:latin typeface="Times New Roman"/>
                <a:cs typeface="Times New Roman"/>
              </a:rPr>
              <a:t>remoulding</a:t>
            </a:r>
            <a:r>
              <a:rPr sz="1800" spc="-25" dirty="0">
                <a:latin typeface="Times New Roman"/>
                <a:cs typeface="Times New Roman"/>
              </a:rPr>
              <a:t> </a:t>
            </a:r>
            <a:r>
              <a:rPr sz="1800" dirty="0">
                <a:latin typeface="Times New Roman"/>
                <a:cs typeface="Times New Roman"/>
              </a:rPr>
              <a:t>converts</a:t>
            </a:r>
            <a:r>
              <a:rPr sz="1800" spc="-15" dirty="0">
                <a:latin typeface="Times New Roman"/>
                <a:cs typeface="Times New Roman"/>
              </a:rPr>
              <a:t> </a:t>
            </a:r>
            <a:r>
              <a:rPr sz="1800" dirty="0">
                <a:latin typeface="Times New Roman"/>
                <a:cs typeface="Times New Roman"/>
              </a:rPr>
              <a:t>the</a:t>
            </a:r>
            <a:r>
              <a:rPr sz="1800" spc="-50" dirty="0">
                <a:latin typeface="Times New Roman"/>
                <a:cs typeface="Times New Roman"/>
              </a:rPr>
              <a:t> </a:t>
            </a:r>
            <a:r>
              <a:rPr sz="1800" spc="-10" dirty="0">
                <a:latin typeface="Times New Roman"/>
                <a:cs typeface="Times New Roman"/>
              </a:rPr>
              <a:t>edge-</a:t>
            </a:r>
            <a:r>
              <a:rPr sz="1800" dirty="0">
                <a:latin typeface="Times New Roman"/>
                <a:cs typeface="Times New Roman"/>
              </a:rPr>
              <a:t>to-face</a:t>
            </a:r>
            <a:r>
              <a:rPr sz="1800" spc="15" dirty="0">
                <a:latin typeface="Times New Roman"/>
                <a:cs typeface="Times New Roman"/>
              </a:rPr>
              <a:t> </a:t>
            </a:r>
            <a:r>
              <a:rPr sz="1800" dirty="0">
                <a:latin typeface="Times New Roman"/>
                <a:cs typeface="Times New Roman"/>
              </a:rPr>
              <a:t>orientation</a:t>
            </a:r>
            <a:r>
              <a:rPr sz="1800" spc="-50" dirty="0">
                <a:latin typeface="Times New Roman"/>
                <a:cs typeface="Times New Roman"/>
              </a:rPr>
              <a:t> </a:t>
            </a:r>
            <a:r>
              <a:rPr sz="1800" dirty="0">
                <a:latin typeface="Times New Roman"/>
                <a:cs typeface="Times New Roman"/>
              </a:rPr>
              <a:t>to</a:t>
            </a:r>
            <a:r>
              <a:rPr sz="1800" spc="-35" dirty="0">
                <a:latin typeface="Times New Roman"/>
                <a:cs typeface="Times New Roman"/>
              </a:rPr>
              <a:t> </a:t>
            </a:r>
            <a:r>
              <a:rPr sz="1800" spc="-25" dirty="0">
                <a:latin typeface="Times New Roman"/>
                <a:cs typeface="Times New Roman"/>
              </a:rPr>
              <a:t>face-</a:t>
            </a:r>
            <a:r>
              <a:rPr sz="1800" dirty="0">
                <a:latin typeface="Times New Roman"/>
                <a:cs typeface="Times New Roman"/>
              </a:rPr>
              <a:t>to-face</a:t>
            </a:r>
            <a:r>
              <a:rPr sz="1800" spc="40" dirty="0">
                <a:latin typeface="Times New Roman"/>
                <a:cs typeface="Times New Roman"/>
              </a:rPr>
              <a:t> </a:t>
            </a:r>
            <a:r>
              <a:rPr sz="1800" spc="-10" dirty="0">
                <a:latin typeface="Times New Roman"/>
                <a:cs typeface="Times New Roman"/>
              </a:rPr>
              <a:t>orientation.</a:t>
            </a:r>
            <a:endParaRPr sz="1800">
              <a:latin typeface="Times New Roman"/>
              <a:cs typeface="Times New Roman"/>
            </a:endParaRPr>
          </a:p>
          <a:p>
            <a:pPr>
              <a:lnSpc>
                <a:spcPct val="100000"/>
              </a:lnSpc>
              <a:spcBef>
                <a:spcPts val="95"/>
              </a:spcBef>
            </a:pPr>
            <a:endParaRPr sz="1800">
              <a:latin typeface="Times New Roman"/>
              <a:cs typeface="Times New Roman"/>
            </a:endParaRPr>
          </a:p>
          <a:p>
            <a:pPr marL="12700">
              <a:lnSpc>
                <a:spcPct val="100000"/>
              </a:lnSpc>
            </a:pPr>
            <a:r>
              <a:rPr sz="1800" dirty="0">
                <a:latin typeface="Times New Roman"/>
                <a:cs typeface="Times New Roman"/>
              </a:rPr>
              <a:t>In</a:t>
            </a:r>
            <a:r>
              <a:rPr sz="1800" spc="270" dirty="0">
                <a:latin typeface="Times New Roman"/>
                <a:cs typeface="Times New Roman"/>
              </a:rPr>
              <a:t> </a:t>
            </a:r>
            <a:r>
              <a:rPr sz="1800" spc="-25" dirty="0">
                <a:latin typeface="Times New Roman"/>
                <a:cs typeface="Times New Roman"/>
              </a:rPr>
              <a:t>face-</a:t>
            </a:r>
            <a:r>
              <a:rPr sz="1800" dirty="0">
                <a:latin typeface="Times New Roman"/>
                <a:cs typeface="Times New Roman"/>
              </a:rPr>
              <a:t>to-face</a:t>
            </a:r>
            <a:r>
              <a:rPr sz="1800" spc="254" dirty="0">
                <a:latin typeface="Times New Roman"/>
                <a:cs typeface="Times New Roman"/>
              </a:rPr>
              <a:t> </a:t>
            </a:r>
            <a:r>
              <a:rPr sz="1800" dirty="0">
                <a:latin typeface="Times New Roman"/>
                <a:cs typeface="Times New Roman"/>
              </a:rPr>
              <a:t>orientation,</a:t>
            </a:r>
            <a:r>
              <a:rPr sz="1800" spc="270" dirty="0">
                <a:latin typeface="Times New Roman"/>
                <a:cs typeface="Times New Roman"/>
              </a:rPr>
              <a:t> </a:t>
            </a:r>
            <a:r>
              <a:rPr sz="1800" dirty="0">
                <a:latin typeface="Times New Roman"/>
                <a:cs typeface="Times New Roman"/>
              </a:rPr>
              <a:t>the</a:t>
            </a:r>
            <a:r>
              <a:rPr sz="1800" spc="260" dirty="0">
                <a:latin typeface="Times New Roman"/>
                <a:cs typeface="Times New Roman"/>
              </a:rPr>
              <a:t> </a:t>
            </a:r>
            <a:r>
              <a:rPr sz="1800" dirty="0">
                <a:latin typeface="Times New Roman"/>
                <a:cs typeface="Times New Roman"/>
              </a:rPr>
              <a:t>clay</a:t>
            </a:r>
            <a:r>
              <a:rPr sz="1800" spc="229" dirty="0">
                <a:latin typeface="Times New Roman"/>
                <a:cs typeface="Times New Roman"/>
              </a:rPr>
              <a:t> </a:t>
            </a:r>
            <a:r>
              <a:rPr sz="1800" dirty="0">
                <a:latin typeface="Times New Roman"/>
                <a:cs typeface="Times New Roman"/>
              </a:rPr>
              <a:t>particles</a:t>
            </a:r>
            <a:r>
              <a:rPr sz="1800" spc="254" dirty="0">
                <a:latin typeface="Times New Roman"/>
                <a:cs typeface="Times New Roman"/>
              </a:rPr>
              <a:t> </a:t>
            </a:r>
            <a:r>
              <a:rPr sz="1800" dirty="0">
                <a:latin typeface="Times New Roman"/>
                <a:cs typeface="Times New Roman"/>
              </a:rPr>
              <a:t>are</a:t>
            </a:r>
            <a:r>
              <a:rPr sz="1800" spc="254" dirty="0">
                <a:latin typeface="Times New Roman"/>
                <a:cs typeface="Times New Roman"/>
              </a:rPr>
              <a:t> </a:t>
            </a:r>
            <a:r>
              <a:rPr sz="1800" dirty="0">
                <a:latin typeface="Times New Roman"/>
                <a:cs typeface="Times New Roman"/>
              </a:rPr>
              <a:t>arranged</a:t>
            </a:r>
            <a:r>
              <a:rPr sz="1800" spc="280" dirty="0">
                <a:latin typeface="Times New Roman"/>
                <a:cs typeface="Times New Roman"/>
              </a:rPr>
              <a:t> </a:t>
            </a:r>
            <a:r>
              <a:rPr sz="1800" dirty="0">
                <a:latin typeface="Times New Roman"/>
                <a:cs typeface="Times New Roman"/>
              </a:rPr>
              <a:t>in</a:t>
            </a:r>
            <a:r>
              <a:rPr sz="1800" spc="270" dirty="0">
                <a:latin typeface="Times New Roman"/>
                <a:cs typeface="Times New Roman"/>
              </a:rPr>
              <a:t> </a:t>
            </a:r>
            <a:r>
              <a:rPr sz="1800" dirty="0">
                <a:latin typeface="Times New Roman"/>
                <a:cs typeface="Times New Roman"/>
              </a:rPr>
              <a:t>more</a:t>
            </a:r>
            <a:r>
              <a:rPr sz="1800" spc="260" dirty="0">
                <a:latin typeface="Times New Roman"/>
                <a:cs typeface="Times New Roman"/>
              </a:rPr>
              <a:t> </a:t>
            </a:r>
            <a:r>
              <a:rPr sz="1800" dirty="0">
                <a:latin typeface="Times New Roman"/>
                <a:cs typeface="Times New Roman"/>
              </a:rPr>
              <a:t>or</a:t>
            </a:r>
            <a:r>
              <a:rPr sz="1800" spc="254" dirty="0">
                <a:latin typeface="Times New Roman"/>
                <a:cs typeface="Times New Roman"/>
              </a:rPr>
              <a:t> </a:t>
            </a:r>
            <a:r>
              <a:rPr sz="1800" dirty="0">
                <a:latin typeface="Times New Roman"/>
                <a:cs typeface="Times New Roman"/>
              </a:rPr>
              <a:t>less</a:t>
            </a:r>
            <a:r>
              <a:rPr sz="1800" spc="254" dirty="0">
                <a:latin typeface="Times New Roman"/>
                <a:cs typeface="Times New Roman"/>
              </a:rPr>
              <a:t> </a:t>
            </a:r>
            <a:r>
              <a:rPr sz="1800" dirty="0">
                <a:latin typeface="Times New Roman"/>
                <a:cs typeface="Times New Roman"/>
              </a:rPr>
              <a:t>the</a:t>
            </a:r>
            <a:r>
              <a:rPr sz="1800" spc="229" dirty="0">
                <a:latin typeface="Times New Roman"/>
                <a:cs typeface="Times New Roman"/>
              </a:rPr>
              <a:t> </a:t>
            </a:r>
            <a:r>
              <a:rPr sz="1800" spc="-10" dirty="0">
                <a:latin typeface="Times New Roman"/>
                <a:cs typeface="Times New Roman"/>
              </a:rPr>
              <a:t>parallel</a:t>
            </a:r>
            <a:endParaRPr sz="1800">
              <a:latin typeface="Times New Roman"/>
              <a:cs typeface="Times New Roman"/>
            </a:endParaRPr>
          </a:p>
          <a:p>
            <a:pPr marL="12700">
              <a:lnSpc>
                <a:spcPct val="100000"/>
              </a:lnSpc>
            </a:pPr>
            <a:r>
              <a:rPr sz="1800" dirty="0">
                <a:latin typeface="Times New Roman"/>
                <a:cs typeface="Times New Roman"/>
              </a:rPr>
              <a:t>orientation</a:t>
            </a:r>
            <a:r>
              <a:rPr sz="1800" spc="-45" dirty="0">
                <a:latin typeface="Times New Roman"/>
                <a:cs typeface="Times New Roman"/>
              </a:rPr>
              <a:t> </a:t>
            </a:r>
            <a:r>
              <a:rPr sz="1800" dirty="0">
                <a:latin typeface="Times New Roman"/>
                <a:cs typeface="Times New Roman"/>
              </a:rPr>
              <a:t>known</a:t>
            </a:r>
            <a:r>
              <a:rPr sz="1800" spc="5" dirty="0">
                <a:latin typeface="Times New Roman"/>
                <a:cs typeface="Times New Roman"/>
              </a:rPr>
              <a:t> </a:t>
            </a:r>
            <a:r>
              <a:rPr sz="1800" dirty="0">
                <a:latin typeface="Times New Roman"/>
                <a:cs typeface="Times New Roman"/>
              </a:rPr>
              <a:t>as</a:t>
            </a:r>
            <a:r>
              <a:rPr sz="1800" spc="-5" dirty="0">
                <a:latin typeface="Times New Roman"/>
                <a:cs typeface="Times New Roman"/>
              </a:rPr>
              <a:t> </a:t>
            </a:r>
            <a:r>
              <a:rPr sz="1800" dirty="0">
                <a:latin typeface="Times New Roman"/>
                <a:cs typeface="Times New Roman"/>
              </a:rPr>
              <a:t>the</a:t>
            </a:r>
            <a:r>
              <a:rPr sz="1800" spc="-40" dirty="0">
                <a:latin typeface="Times New Roman"/>
                <a:cs typeface="Times New Roman"/>
              </a:rPr>
              <a:t> </a:t>
            </a:r>
            <a:r>
              <a:rPr sz="1800" dirty="0">
                <a:latin typeface="Times New Roman"/>
                <a:cs typeface="Times New Roman"/>
              </a:rPr>
              <a:t>dispersed</a:t>
            </a:r>
            <a:r>
              <a:rPr sz="1800" spc="-10" dirty="0">
                <a:latin typeface="Times New Roman"/>
                <a:cs typeface="Times New Roman"/>
              </a:rPr>
              <a:t> structure.</a:t>
            </a:r>
            <a:endParaRPr sz="1800">
              <a:latin typeface="Times New Roman"/>
              <a:cs typeface="Times New Roman"/>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600200" y="286511"/>
            <a:ext cx="6391656" cy="35052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7340" y="1165352"/>
            <a:ext cx="8458200" cy="2221230"/>
          </a:xfrm>
          <a:prstGeom prst="rect">
            <a:avLst/>
          </a:prstGeom>
        </p:spPr>
        <p:txBody>
          <a:bodyPr vert="horz" wrap="square" lIns="0" tIns="12700" rIns="0" bIns="0" rtlCol="0">
            <a:spAutoFit/>
          </a:bodyPr>
          <a:lstStyle/>
          <a:p>
            <a:pPr marL="12700">
              <a:lnSpc>
                <a:spcPct val="100000"/>
              </a:lnSpc>
              <a:spcBef>
                <a:spcPts val="100"/>
              </a:spcBef>
            </a:pPr>
            <a:r>
              <a:rPr sz="1800" dirty="0">
                <a:latin typeface="Times New Roman"/>
                <a:cs typeface="Times New Roman"/>
              </a:rPr>
              <a:t>The</a:t>
            </a:r>
            <a:r>
              <a:rPr sz="1800" spc="20" dirty="0">
                <a:latin typeface="Times New Roman"/>
                <a:cs typeface="Times New Roman"/>
              </a:rPr>
              <a:t> </a:t>
            </a:r>
            <a:r>
              <a:rPr sz="1800" dirty="0">
                <a:latin typeface="Times New Roman"/>
                <a:cs typeface="Times New Roman"/>
              </a:rPr>
              <a:t>soils</a:t>
            </a:r>
            <a:r>
              <a:rPr sz="1800" spc="30" dirty="0">
                <a:latin typeface="Times New Roman"/>
                <a:cs typeface="Times New Roman"/>
              </a:rPr>
              <a:t> </a:t>
            </a:r>
            <a:r>
              <a:rPr sz="1800" dirty="0">
                <a:latin typeface="Times New Roman"/>
                <a:cs typeface="Times New Roman"/>
              </a:rPr>
              <a:t>in</a:t>
            </a:r>
            <a:r>
              <a:rPr sz="1800" spc="45" dirty="0">
                <a:latin typeface="Times New Roman"/>
                <a:cs typeface="Times New Roman"/>
              </a:rPr>
              <a:t> </a:t>
            </a:r>
            <a:r>
              <a:rPr sz="1800" dirty="0">
                <a:latin typeface="Times New Roman"/>
                <a:cs typeface="Times New Roman"/>
              </a:rPr>
              <a:t>dispersed</a:t>
            </a:r>
            <a:r>
              <a:rPr sz="1800" spc="45" dirty="0">
                <a:latin typeface="Times New Roman"/>
                <a:cs typeface="Times New Roman"/>
              </a:rPr>
              <a:t> </a:t>
            </a:r>
            <a:r>
              <a:rPr sz="1800" dirty="0">
                <a:latin typeface="Times New Roman"/>
                <a:cs typeface="Times New Roman"/>
              </a:rPr>
              <a:t>structure</a:t>
            </a:r>
            <a:r>
              <a:rPr sz="1800" spc="30" dirty="0">
                <a:latin typeface="Times New Roman"/>
                <a:cs typeface="Times New Roman"/>
              </a:rPr>
              <a:t> </a:t>
            </a:r>
            <a:r>
              <a:rPr sz="1800" dirty="0">
                <a:latin typeface="Times New Roman"/>
                <a:cs typeface="Times New Roman"/>
              </a:rPr>
              <a:t>generally</a:t>
            </a:r>
            <a:r>
              <a:rPr sz="1800" spc="5" dirty="0">
                <a:latin typeface="Times New Roman"/>
                <a:cs typeface="Times New Roman"/>
              </a:rPr>
              <a:t> </a:t>
            </a:r>
            <a:r>
              <a:rPr sz="1800" dirty="0">
                <a:latin typeface="Times New Roman"/>
                <a:cs typeface="Times New Roman"/>
              </a:rPr>
              <a:t>have</a:t>
            </a:r>
            <a:r>
              <a:rPr sz="1800" spc="25" dirty="0">
                <a:latin typeface="Times New Roman"/>
                <a:cs typeface="Times New Roman"/>
              </a:rPr>
              <a:t> </a:t>
            </a:r>
            <a:r>
              <a:rPr sz="1800" dirty="0">
                <a:latin typeface="Times New Roman"/>
                <a:cs typeface="Times New Roman"/>
              </a:rPr>
              <a:t>low</a:t>
            </a:r>
            <a:r>
              <a:rPr sz="1800" spc="10" dirty="0">
                <a:latin typeface="Times New Roman"/>
                <a:cs typeface="Times New Roman"/>
              </a:rPr>
              <a:t> </a:t>
            </a:r>
            <a:r>
              <a:rPr sz="1800" dirty="0">
                <a:latin typeface="Times New Roman"/>
                <a:cs typeface="Times New Roman"/>
              </a:rPr>
              <a:t>shear</a:t>
            </a:r>
            <a:r>
              <a:rPr sz="1800" spc="30" dirty="0">
                <a:latin typeface="Times New Roman"/>
                <a:cs typeface="Times New Roman"/>
              </a:rPr>
              <a:t> </a:t>
            </a:r>
            <a:r>
              <a:rPr sz="1800" dirty="0">
                <a:latin typeface="Times New Roman"/>
                <a:cs typeface="Times New Roman"/>
              </a:rPr>
              <a:t>strength,</a:t>
            </a:r>
            <a:r>
              <a:rPr sz="1800" spc="30" dirty="0">
                <a:latin typeface="Times New Roman"/>
                <a:cs typeface="Times New Roman"/>
              </a:rPr>
              <a:t> </a:t>
            </a:r>
            <a:r>
              <a:rPr sz="1800" dirty="0">
                <a:latin typeface="Times New Roman"/>
                <a:cs typeface="Times New Roman"/>
              </a:rPr>
              <a:t>high</a:t>
            </a:r>
            <a:r>
              <a:rPr sz="1800" spc="50" dirty="0">
                <a:latin typeface="Times New Roman"/>
                <a:cs typeface="Times New Roman"/>
              </a:rPr>
              <a:t> </a:t>
            </a:r>
            <a:r>
              <a:rPr sz="1800" dirty="0">
                <a:latin typeface="Times New Roman"/>
                <a:cs typeface="Times New Roman"/>
              </a:rPr>
              <a:t>compressibility</a:t>
            </a:r>
            <a:r>
              <a:rPr sz="1800" spc="10" dirty="0">
                <a:latin typeface="Times New Roman"/>
                <a:cs typeface="Times New Roman"/>
              </a:rPr>
              <a:t> </a:t>
            </a:r>
            <a:r>
              <a:rPr sz="1800" spc="-25" dirty="0">
                <a:latin typeface="Times New Roman"/>
                <a:cs typeface="Times New Roman"/>
              </a:rPr>
              <a:t>and</a:t>
            </a:r>
            <a:endParaRPr sz="1800">
              <a:latin typeface="Times New Roman"/>
              <a:cs typeface="Times New Roman"/>
            </a:endParaRPr>
          </a:p>
          <a:p>
            <a:pPr marL="12700">
              <a:lnSpc>
                <a:spcPct val="100000"/>
              </a:lnSpc>
            </a:pPr>
            <a:r>
              <a:rPr sz="1800" dirty="0">
                <a:latin typeface="Times New Roman"/>
                <a:cs typeface="Times New Roman"/>
              </a:rPr>
              <a:t>low</a:t>
            </a:r>
            <a:r>
              <a:rPr sz="1800" spc="-15" dirty="0">
                <a:latin typeface="Times New Roman"/>
                <a:cs typeface="Times New Roman"/>
              </a:rPr>
              <a:t> </a:t>
            </a:r>
            <a:r>
              <a:rPr sz="1800" spc="-10" dirty="0">
                <a:latin typeface="Times New Roman"/>
                <a:cs typeface="Times New Roman"/>
              </a:rPr>
              <a:t>permeability.</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pPr>
            <a:r>
              <a:rPr sz="1800" dirty="0">
                <a:latin typeface="Times New Roman"/>
                <a:cs typeface="Times New Roman"/>
              </a:rPr>
              <a:t>Remoulding</a:t>
            </a:r>
            <a:r>
              <a:rPr sz="1800" spc="60" dirty="0">
                <a:latin typeface="Times New Roman"/>
                <a:cs typeface="Times New Roman"/>
              </a:rPr>
              <a:t> </a:t>
            </a:r>
            <a:r>
              <a:rPr sz="1800" dirty="0">
                <a:latin typeface="Times New Roman"/>
                <a:cs typeface="Times New Roman"/>
              </a:rPr>
              <a:t>causes</a:t>
            </a:r>
            <a:r>
              <a:rPr sz="1800" spc="75" dirty="0">
                <a:latin typeface="Times New Roman"/>
                <a:cs typeface="Times New Roman"/>
              </a:rPr>
              <a:t> </a:t>
            </a:r>
            <a:r>
              <a:rPr sz="1800" dirty="0">
                <a:latin typeface="Times New Roman"/>
                <a:cs typeface="Times New Roman"/>
              </a:rPr>
              <a:t>a</a:t>
            </a:r>
            <a:r>
              <a:rPr sz="1800" spc="65" dirty="0">
                <a:latin typeface="Times New Roman"/>
                <a:cs typeface="Times New Roman"/>
              </a:rPr>
              <a:t> </a:t>
            </a:r>
            <a:r>
              <a:rPr sz="1800" dirty="0">
                <a:latin typeface="Times New Roman"/>
                <a:cs typeface="Times New Roman"/>
              </a:rPr>
              <a:t>loss</a:t>
            </a:r>
            <a:r>
              <a:rPr sz="1800" spc="40" dirty="0">
                <a:latin typeface="Times New Roman"/>
                <a:cs typeface="Times New Roman"/>
              </a:rPr>
              <a:t> </a:t>
            </a:r>
            <a:r>
              <a:rPr sz="1800" dirty="0">
                <a:latin typeface="Times New Roman"/>
                <a:cs typeface="Times New Roman"/>
              </a:rPr>
              <a:t>of</a:t>
            </a:r>
            <a:r>
              <a:rPr sz="1800" spc="50" dirty="0">
                <a:latin typeface="Times New Roman"/>
                <a:cs typeface="Times New Roman"/>
              </a:rPr>
              <a:t> </a:t>
            </a:r>
            <a:r>
              <a:rPr sz="1800" dirty="0">
                <a:latin typeface="Times New Roman"/>
                <a:cs typeface="Times New Roman"/>
              </a:rPr>
              <a:t>shear</a:t>
            </a:r>
            <a:r>
              <a:rPr sz="1800" spc="70" dirty="0">
                <a:latin typeface="Times New Roman"/>
                <a:cs typeface="Times New Roman"/>
              </a:rPr>
              <a:t> </a:t>
            </a:r>
            <a:r>
              <a:rPr sz="1800" dirty="0">
                <a:latin typeface="Times New Roman"/>
                <a:cs typeface="Times New Roman"/>
              </a:rPr>
              <a:t>strength</a:t>
            </a:r>
            <a:r>
              <a:rPr sz="1800" spc="70" dirty="0">
                <a:latin typeface="Times New Roman"/>
                <a:cs typeface="Times New Roman"/>
              </a:rPr>
              <a:t> </a:t>
            </a:r>
            <a:r>
              <a:rPr sz="1800" dirty="0">
                <a:latin typeface="Times New Roman"/>
                <a:cs typeface="Times New Roman"/>
              </a:rPr>
              <a:t>in</a:t>
            </a:r>
            <a:r>
              <a:rPr sz="1800" spc="60" dirty="0">
                <a:latin typeface="Times New Roman"/>
                <a:cs typeface="Times New Roman"/>
              </a:rPr>
              <a:t> </a:t>
            </a:r>
            <a:r>
              <a:rPr sz="1800" dirty="0">
                <a:latin typeface="Times New Roman"/>
                <a:cs typeface="Times New Roman"/>
              </a:rPr>
              <a:t>cohesive</a:t>
            </a:r>
            <a:r>
              <a:rPr sz="1800" spc="70" dirty="0">
                <a:latin typeface="Times New Roman"/>
                <a:cs typeface="Times New Roman"/>
              </a:rPr>
              <a:t> </a:t>
            </a:r>
            <a:r>
              <a:rPr sz="1800" dirty="0">
                <a:latin typeface="Times New Roman"/>
                <a:cs typeface="Times New Roman"/>
              </a:rPr>
              <a:t>soils.</a:t>
            </a:r>
            <a:r>
              <a:rPr sz="1800" spc="80" dirty="0">
                <a:latin typeface="Times New Roman"/>
                <a:cs typeface="Times New Roman"/>
              </a:rPr>
              <a:t> </a:t>
            </a:r>
            <a:r>
              <a:rPr sz="1800" dirty="0">
                <a:latin typeface="Times New Roman"/>
                <a:cs typeface="Times New Roman"/>
              </a:rPr>
              <a:t>However</a:t>
            </a:r>
            <a:r>
              <a:rPr sz="1800" spc="100" dirty="0">
                <a:latin typeface="Times New Roman"/>
                <a:cs typeface="Times New Roman"/>
              </a:rPr>
              <a:t> </a:t>
            </a:r>
            <a:r>
              <a:rPr sz="1800" dirty="0">
                <a:latin typeface="Times New Roman"/>
                <a:cs typeface="Times New Roman"/>
              </a:rPr>
              <a:t>with</a:t>
            </a:r>
            <a:r>
              <a:rPr sz="1800" spc="80" dirty="0">
                <a:latin typeface="Times New Roman"/>
                <a:cs typeface="Times New Roman"/>
              </a:rPr>
              <a:t> </a:t>
            </a:r>
            <a:r>
              <a:rPr sz="1800" dirty="0">
                <a:latin typeface="Times New Roman"/>
                <a:cs typeface="Times New Roman"/>
              </a:rPr>
              <a:t>the</a:t>
            </a:r>
            <a:r>
              <a:rPr sz="1800" spc="40" dirty="0">
                <a:latin typeface="Times New Roman"/>
                <a:cs typeface="Times New Roman"/>
              </a:rPr>
              <a:t> </a:t>
            </a:r>
            <a:r>
              <a:rPr sz="1800" dirty="0">
                <a:latin typeface="Times New Roman"/>
                <a:cs typeface="Times New Roman"/>
              </a:rPr>
              <a:t>passage</a:t>
            </a:r>
            <a:r>
              <a:rPr sz="1800" spc="65" dirty="0">
                <a:latin typeface="Times New Roman"/>
                <a:cs typeface="Times New Roman"/>
              </a:rPr>
              <a:t> </a:t>
            </a:r>
            <a:r>
              <a:rPr sz="1800" spc="-25" dirty="0">
                <a:latin typeface="Times New Roman"/>
                <a:cs typeface="Times New Roman"/>
              </a:rPr>
              <a:t>of</a:t>
            </a:r>
            <a:endParaRPr sz="1800">
              <a:latin typeface="Times New Roman"/>
              <a:cs typeface="Times New Roman"/>
            </a:endParaRPr>
          </a:p>
          <a:p>
            <a:pPr marL="12700">
              <a:lnSpc>
                <a:spcPct val="100000"/>
              </a:lnSpc>
              <a:spcBef>
                <a:spcPts val="5"/>
              </a:spcBef>
            </a:pPr>
            <a:r>
              <a:rPr sz="1800" dirty="0">
                <a:latin typeface="Times New Roman"/>
                <a:cs typeface="Times New Roman"/>
              </a:rPr>
              <a:t>time the</a:t>
            </a:r>
            <a:r>
              <a:rPr sz="1800" spc="-25" dirty="0">
                <a:latin typeface="Times New Roman"/>
                <a:cs typeface="Times New Roman"/>
              </a:rPr>
              <a:t> </a:t>
            </a:r>
            <a:r>
              <a:rPr sz="1800" dirty="0">
                <a:latin typeface="Times New Roman"/>
                <a:cs typeface="Times New Roman"/>
              </a:rPr>
              <a:t>soils</a:t>
            </a:r>
            <a:r>
              <a:rPr sz="1800" spc="-45" dirty="0">
                <a:latin typeface="Times New Roman"/>
                <a:cs typeface="Times New Roman"/>
              </a:rPr>
              <a:t> </a:t>
            </a:r>
            <a:r>
              <a:rPr sz="1800" dirty="0">
                <a:latin typeface="Times New Roman"/>
                <a:cs typeface="Times New Roman"/>
              </a:rPr>
              <a:t>may</a:t>
            </a:r>
            <a:r>
              <a:rPr sz="1800" spc="15" dirty="0">
                <a:latin typeface="Times New Roman"/>
                <a:cs typeface="Times New Roman"/>
              </a:rPr>
              <a:t> </a:t>
            </a:r>
            <a:r>
              <a:rPr sz="1800" dirty="0">
                <a:latin typeface="Times New Roman"/>
                <a:cs typeface="Times New Roman"/>
              </a:rPr>
              <a:t>regain some of</a:t>
            </a:r>
            <a:r>
              <a:rPr sz="1800" spc="-40" dirty="0">
                <a:latin typeface="Times New Roman"/>
                <a:cs typeface="Times New Roman"/>
              </a:rPr>
              <a:t> </a:t>
            </a:r>
            <a:r>
              <a:rPr sz="1800" dirty="0">
                <a:latin typeface="Times New Roman"/>
                <a:cs typeface="Times New Roman"/>
              </a:rPr>
              <a:t>its</a:t>
            </a:r>
            <a:r>
              <a:rPr sz="1800" spc="-25" dirty="0">
                <a:latin typeface="Times New Roman"/>
                <a:cs typeface="Times New Roman"/>
              </a:rPr>
              <a:t> </a:t>
            </a:r>
            <a:r>
              <a:rPr sz="1800" dirty="0">
                <a:latin typeface="Times New Roman"/>
                <a:cs typeface="Times New Roman"/>
              </a:rPr>
              <a:t>shear</a:t>
            </a:r>
            <a:r>
              <a:rPr sz="1800" spc="-15" dirty="0">
                <a:latin typeface="Times New Roman"/>
                <a:cs typeface="Times New Roman"/>
              </a:rPr>
              <a:t> </a:t>
            </a:r>
            <a:r>
              <a:rPr sz="1800" spc="-10" dirty="0">
                <a:latin typeface="Times New Roman"/>
                <a:cs typeface="Times New Roman"/>
              </a:rPr>
              <a:t>strength.</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pPr>
            <a:r>
              <a:rPr sz="1800" dirty="0">
                <a:latin typeface="Times New Roman"/>
                <a:cs typeface="Times New Roman"/>
              </a:rPr>
              <a:t>This</a:t>
            </a:r>
            <a:r>
              <a:rPr sz="1800" spc="105" dirty="0">
                <a:latin typeface="Times New Roman"/>
                <a:cs typeface="Times New Roman"/>
              </a:rPr>
              <a:t> </a:t>
            </a:r>
            <a:r>
              <a:rPr sz="1800" dirty="0">
                <a:latin typeface="Times New Roman"/>
                <a:cs typeface="Times New Roman"/>
              </a:rPr>
              <a:t>phenomenon</a:t>
            </a:r>
            <a:r>
              <a:rPr sz="1800" spc="130" dirty="0">
                <a:latin typeface="Times New Roman"/>
                <a:cs typeface="Times New Roman"/>
              </a:rPr>
              <a:t> </a:t>
            </a:r>
            <a:r>
              <a:rPr sz="1800" dirty="0">
                <a:latin typeface="Times New Roman"/>
                <a:cs typeface="Times New Roman"/>
              </a:rPr>
              <a:t>of</a:t>
            </a:r>
            <a:r>
              <a:rPr sz="1800" spc="85" dirty="0">
                <a:latin typeface="Times New Roman"/>
                <a:cs typeface="Times New Roman"/>
              </a:rPr>
              <a:t> </a:t>
            </a:r>
            <a:r>
              <a:rPr sz="1800" dirty="0">
                <a:latin typeface="Times New Roman"/>
                <a:cs typeface="Times New Roman"/>
              </a:rPr>
              <a:t>regain</a:t>
            </a:r>
            <a:r>
              <a:rPr sz="1800" spc="125" dirty="0">
                <a:latin typeface="Times New Roman"/>
                <a:cs typeface="Times New Roman"/>
              </a:rPr>
              <a:t> </a:t>
            </a:r>
            <a:r>
              <a:rPr sz="1800" dirty="0">
                <a:latin typeface="Times New Roman"/>
                <a:cs typeface="Times New Roman"/>
              </a:rPr>
              <a:t>of</a:t>
            </a:r>
            <a:r>
              <a:rPr sz="1800" spc="90" dirty="0">
                <a:latin typeface="Times New Roman"/>
                <a:cs typeface="Times New Roman"/>
              </a:rPr>
              <a:t> </a:t>
            </a:r>
            <a:r>
              <a:rPr sz="1800" dirty="0">
                <a:latin typeface="Times New Roman"/>
                <a:cs typeface="Times New Roman"/>
              </a:rPr>
              <a:t>strength</a:t>
            </a:r>
            <a:r>
              <a:rPr sz="1800" spc="125" dirty="0">
                <a:latin typeface="Times New Roman"/>
                <a:cs typeface="Times New Roman"/>
              </a:rPr>
              <a:t> </a:t>
            </a:r>
            <a:r>
              <a:rPr sz="1800" dirty="0">
                <a:latin typeface="Times New Roman"/>
                <a:cs typeface="Times New Roman"/>
              </a:rPr>
              <a:t>of</a:t>
            </a:r>
            <a:r>
              <a:rPr sz="1800" spc="85" dirty="0">
                <a:latin typeface="Times New Roman"/>
                <a:cs typeface="Times New Roman"/>
              </a:rPr>
              <a:t> </a:t>
            </a:r>
            <a:r>
              <a:rPr sz="1800" dirty="0">
                <a:latin typeface="Times New Roman"/>
                <a:cs typeface="Times New Roman"/>
              </a:rPr>
              <a:t>soil</a:t>
            </a:r>
            <a:r>
              <a:rPr sz="1800" spc="120" dirty="0">
                <a:latin typeface="Times New Roman"/>
                <a:cs typeface="Times New Roman"/>
              </a:rPr>
              <a:t> </a:t>
            </a:r>
            <a:r>
              <a:rPr sz="1800" dirty="0">
                <a:latin typeface="Times New Roman"/>
                <a:cs typeface="Times New Roman"/>
              </a:rPr>
              <a:t>with</a:t>
            </a:r>
            <a:r>
              <a:rPr sz="1800" spc="120" dirty="0">
                <a:latin typeface="Times New Roman"/>
                <a:cs typeface="Times New Roman"/>
              </a:rPr>
              <a:t> </a:t>
            </a:r>
            <a:r>
              <a:rPr sz="1800" dirty="0">
                <a:latin typeface="Times New Roman"/>
                <a:cs typeface="Times New Roman"/>
              </a:rPr>
              <a:t>the</a:t>
            </a:r>
            <a:r>
              <a:rPr sz="1800" spc="105" dirty="0">
                <a:latin typeface="Times New Roman"/>
                <a:cs typeface="Times New Roman"/>
              </a:rPr>
              <a:t> </a:t>
            </a:r>
            <a:r>
              <a:rPr sz="1800" dirty="0">
                <a:latin typeface="Times New Roman"/>
                <a:cs typeface="Times New Roman"/>
              </a:rPr>
              <a:t>passage</a:t>
            </a:r>
            <a:r>
              <a:rPr sz="1800" spc="105" dirty="0">
                <a:latin typeface="Times New Roman"/>
                <a:cs typeface="Times New Roman"/>
              </a:rPr>
              <a:t> </a:t>
            </a:r>
            <a:r>
              <a:rPr sz="1800" dirty="0">
                <a:latin typeface="Times New Roman"/>
                <a:cs typeface="Times New Roman"/>
              </a:rPr>
              <a:t>of</a:t>
            </a:r>
            <a:r>
              <a:rPr sz="1800" spc="85" dirty="0">
                <a:latin typeface="Times New Roman"/>
                <a:cs typeface="Times New Roman"/>
              </a:rPr>
              <a:t> </a:t>
            </a:r>
            <a:r>
              <a:rPr sz="1800" dirty="0">
                <a:latin typeface="Times New Roman"/>
                <a:cs typeface="Times New Roman"/>
              </a:rPr>
              <a:t>time</a:t>
            </a:r>
            <a:r>
              <a:rPr sz="1800" spc="150" dirty="0">
                <a:latin typeface="Times New Roman"/>
                <a:cs typeface="Times New Roman"/>
              </a:rPr>
              <a:t> </a:t>
            </a:r>
            <a:r>
              <a:rPr sz="1800" dirty="0">
                <a:latin typeface="Times New Roman"/>
                <a:cs typeface="Times New Roman"/>
              </a:rPr>
              <a:t>with</a:t>
            </a:r>
            <a:r>
              <a:rPr sz="1800" spc="125" dirty="0">
                <a:latin typeface="Times New Roman"/>
                <a:cs typeface="Times New Roman"/>
              </a:rPr>
              <a:t> </a:t>
            </a:r>
            <a:r>
              <a:rPr sz="1800" dirty="0">
                <a:latin typeface="Times New Roman"/>
                <a:cs typeface="Times New Roman"/>
              </a:rPr>
              <a:t>no</a:t>
            </a:r>
            <a:r>
              <a:rPr sz="1800" spc="120" dirty="0">
                <a:latin typeface="Times New Roman"/>
                <a:cs typeface="Times New Roman"/>
              </a:rPr>
              <a:t> </a:t>
            </a:r>
            <a:r>
              <a:rPr sz="1800" dirty="0">
                <a:latin typeface="Times New Roman"/>
                <a:cs typeface="Times New Roman"/>
              </a:rPr>
              <a:t>change</a:t>
            </a:r>
            <a:r>
              <a:rPr sz="1800" spc="105" dirty="0">
                <a:latin typeface="Times New Roman"/>
                <a:cs typeface="Times New Roman"/>
              </a:rPr>
              <a:t> </a:t>
            </a:r>
            <a:r>
              <a:rPr sz="1800" spc="-25" dirty="0">
                <a:latin typeface="Times New Roman"/>
                <a:cs typeface="Times New Roman"/>
              </a:rPr>
              <a:t>in</a:t>
            </a:r>
            <a:endParaRPr sz="1800">
              <a:latin typeface="Times New Roman"/>
              <a:cs typeface="Times New Roman"/>
            </a:endParaRPr>
          </a:p>
          <a:p>
            <a:pPr marL="12700">
              <a:lnSpc>
                <a:spcPct val="100000"/>
              </a:lnSpc>
            </a:pPr>
            <a:r>
              <a:rPr sz="1800" dirty="0">
                <a:latin typeface="Times New Roman"/>
                <a:cs typeface="Times New Roman"/>
              </a:rPr>
              <a:t>water content</a:t>
            </a:r>
            <a:r>
              <a:rPr sz="1800" spc="-30" dirty="0">
                <a:latin typeface="Times New Roman"/>
                <a:cs typeface="Times New Roman"/>
              </a:rPr>
              <a:t> </a:t>
            </a:r>
            <a:r>
              <a:rPr sz="1800" dirty="0">
                <a:latin typeface="Times New Roman"/>
                <a:cs typeface="Times New Roman"/>
              </a:rPr>
              <a:t>is</a:t>
            </a:r>
            <a:r>
              <a:rPr sz="1800" spc="-20" dirty="0">
                <a:latin typeface="Times New Roman"/>
                <a:cs typeface="Times New Roman"/>
              </a:rPr>
              <a:t> </a:t>
            </a:r>
            <a:r>
              <a:rPr sz="1800" dirty="0">
                <a:latin typeface="Times New Roman"/>
                <a:cs typeface="Times New Roman"/>
              </a:rPr>
              <a:t>known</a:t>
            </a:r>
            <a:r>
              <a:rPr sz="1800" spc="5" dirty="0">
                <a:latin typeface="Times New Roman"/>
                <a:cs typeface="Times New Roman"/>
              </a:rPr>
              <a:t> </a:t>
            </a:r>
            <a:r>
              <a:rPr sz="1800" dirty="0">
                <a:latin typeface="Times New Roman"/>
                <a:cs typeface="Times New Roman"/>
              </a:rPr>
              <a:t>as</a:t>
            </a:r>
            <a:r>
              <a:rPr sz="1800" spc="-20" dirty="0">
                <a:latin typeface="Times New Roman"/>
                <a:cs typeface="Times New Roman"/>
              </a:rPr>
              <a:t> </a:t>
            </a:r>
            <a:r>
              <a:rPr sz="1800" b="1" spc="-10" dirty="0">
                <a:latin typeface="Times New Roman"/>
                <a:cs typeface="Times New Roman"/>
              </a:rPr>
              <a:t>“Thixotrophy”.</a:t>
            </a:r>
            <a:endParaRPr sz="1800">
              <a:latin typeface="Times New Roman"/>
              <a:cs typeface="Times New Roman"/>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64844" y="749553"/>
            <a:ext cx="7697470" cy="3594100"/>
          </a:xfrm>
          <a:prstGeom prst="rect">
            <a:avLst/>
          </a:prstGeom>
        </p:spPr>
        <p:txBody>
          <a:bodyPr vert="horz" wrap="square" lIns="0" tIns="12700" rIns="0" bIns="0" rtlCol="0">
            <a:spAutoFit/>
          </a:bodyPr>
          <a:lstStyle/>
          <a:p>
            <a:pPr marL="12700">
              <a:lnSpc>
                <a:spcPct val="100000"/>
              </a:lnSpc>
              <a:spcBef>
                <a:spcPts val="100"/>
              </a:spcBef>
            </a:pPr>
            <a:r>
              <a:rPr sz="1800" b="1" dirty="0">
                <a:latin typeface="Times New Roman"/>
                <a:cs typeface="Times New Roman"/>
              </a:rPr>
              <a:t>5).</a:t>
            </a:r>
            <a:r>
              <a:rPr sz="1800" b="1" spc="-60" dirty="0">
                <a:latin typeface="Times New Roman"/>
                <a:cs typeface="Times New Roman"/>
              </a:rPr>
              <a:t> </a:t>
            </a:r>
            <a:r>
              <a:rPr sz="1800" b="1" dirty="0">
                <a:latin typeface="Times New Roman"/>
                <a:cs typeface="Times New Roman"/>
              </a:rPr>
              <a:t>Coarse</a:t>
            </a:r>
            <a:r>
              <a:rPr sz="1800" b="1" spc="-5" dirty="0">
                <a:latin typeface="Times New Roman"/>
                <a:cs typeface="Times New Roman"/>
              </a:rPr>
              <a:t> </a:t>
            </a:r>
            <a:r>
              <a:rPr sz="1800" b="1" dirty="0">
                <a:latin typeface="Times New Roman"/>
                <a:cs typeface="Times New Roman"/>
              </a:rPr>
              <a:t>Grained</a:t>
            </a:r>
            <a:r>
              <a:rPr sz="1800" b="1" spc="-5" dirty="0">
                <a:latin typeface="Times New Roman"/>
                <a:cs typeface="Times New Roman"/>
              </a:rPr>
              <a:t> </a:t>
            </a:r>
            <a:r>
              <a:rPr sz="1800" b="1" spc="-10" dirty="0">
                <a:latin typeface="Times New Roman"/>
                <a:cs typeface="Times New Roman"/>
              </a:rPr>
              <a:t>Skeleton</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pPr>
            <a:r>
              <a:rPr sz="1800" dirty="0">
                <a:latin typeface="Times New Roman"/>
                <a:cs typeface="Times New Roman"/>
              </a:rPr>
              <a:t>The</a:t>
            </a:r>
            <a:r>
              <a:rPr sz="1800" spc="105" dirty="0">
                <a:latin typeface="Times New Roman"/>
                <a:cs typeface="Times New Roman"/>
              </a:rPr>
              <a:t> </a:t>
            </a:r>
            <a:r>
              <a:rPr sz="1800" dirty="0">
                <a:latin typeface="Times New Roman"/>
                <a:cs typeface="Times New Roman"/>
              </a:rPr>
              <a:t>coarse</a:t>
            </a:r>
            <a:r>
              <a:rPr sz="1800" spc="105" dirty="0">
                <a:latin typeface="Times New Roman"/>
                <a:cs typeface="Times New Roman"/>
              </a:rPr>
              <a:t> </a:t>
            </a:r>
            <a:r>
              <a:rPr sz="1800" dirty="0">
                <a:latin typeface="Times New Roman"/>
                <a:cs typeface="Times New Roman"/>
              </a:rPr>
              <a:t>grained</a:t>
            </a:r>
            <a:r>
              <a:rPr sz="1800" spc="135" dirty="0">
                <a:latin typeface="Times New Roman"/>
                <a:cs typeface="Times New Roman"/>
              </a:rPr>
              <a:t> </a:t>
            </a:r>
            <a:r>
              <a:rPr sz="1800" dirty="0">
                <a:latin typeface="Times New Roman"/>
                <a:cs typeface="Times New Roman"/>
              </a:rPr>
              <a:t>skeleton</a:t>
            </a:r>
            <a:r>
              <a:rPr sz="1800" spc="135" dirty="0">
                <a:latin typeface="Times New Roman"/>
                <a:cs typeface="Times New Roman"/>
              </a:rPr>
              <a:t> </a:t>
            </a:r>
            <a:r>
              <a:rPr sz="1800" dirty="0">
                <a:latin typeface="Times New Roman"/>
                <a:cs typeface="Times New Roman"/>
              </a:rPr>
              <a:t>is</a:t>
            </a:r>
            <a:r>
              <a:rPr sz="1800" spc="114" dirty="0">
                <a:latin typeface="Times New Roman"/>
                <a:cs typeface="Times New Roman"/>
              </a:rPr>
              <a:t> </a:t>
            </a:r>
            <a:r>
              <a:rPr sz="1800" dirty="0">
                <a:latin typeface="Times New Roman"/>
                <a:cs typeface="Times New Roman"/>
              </a:rPr>
              <a:t>composite</a:t>
            </a:r>
            <a:r>
              <a:rPr sz="1800" spc="120" dirty="0">
                <a:latin typeface="Times New Roman"/>
                <a:cs typeface="Times New Roman"/>
              </a:rPr>
              <a:t> </a:t>
            </a:r>
            <a:r>
              <a:rPr sz="1800" dirty="0">
                <a:latin typeface="Times New Roman"/>
                <a:cs typeface="Times New Roman"/>
              </a:rPr>
              <a:t>structure</a:t>
            </a:r>
            <a:r>
              <a:rPr sz="1800" spc="114" dirty="0">
                <a:latin typeface="Times New Roman"/>
                <a:cs typeface="Times New Roman"/>
              </a:rPr>
              <a:t> </a:t>
            </a:r>
            <a:r>
              <a:rPr sz="1800" dirty="0">
                <a:latin typeface="Times New Roman"/>
                <a:cs typeface="Times New Roman"/>
              </a:rPr>
              <a:t>which</a:t>
            </a:r>
            <a:r>
              <a:rPr sz="1800" spc="125" dirty="0">
                <a:latin typeface="Times New Roman"/>
                <a:cs typeface="Times New Roman"/>
              </a:rPr>
              <a:t> </a:t>
            </a:r>
            <a:r>
              <a:rPr sz="1800" dirty="0">
                <a:latin typeface="Times New Roman"/>
                <a:cs typeface="Times New Roman"/>
              </a:rPr>
              <a:t>is</a:t>
            </a:r>
            <a:r>
              <a:rPr sz="1800" spc="114" dirty="0">
                <a:latin typeface="Times New Roman"/>
                <a:cs typeface="Times New Roman"/>
              </a:rPr>
              <a:t> </a:t>
            </a:r>
            <a:r>
              <a:rPr sz="1800" dirty="0">
                <a:latin typeface="Times New Roman"/>
                <a:cs typeface="Times New Roman"/>
              </a:rPr>
              <a:t>formed</a:t>
            </a:r>
            <a:r>
              <a:rPr sz="1800" spc="130" dirty="0">
                <a:latin typeface="Times New Roman"/>
                <a:cs typeface="Times New Roman"/>
              </a:rPr>
              <a:t> </a:t>
            </a:r>
            <a:r>
              <a:rPr sz="1800" dirty="0">
                <a:latin typeface="Times New Roman"/>
                <a:cs typeface="Times New Roman"/>
              </a:rPr>
              <a:t>when</a:t>
            </a:r>
            <a:r>
              <a:rPr sz="1800" spc="135" dirty="0">
                <a:latin typeface="Times New Roman"/>
                <a:cs typeface="Times New Roman"/>
              </a:rPr>
              <a:t> </a:t>
            </a:r>
            <a:r>
              <a:rPr sz="1800" dirty="0">
                <a:latin typeface="Times New Roman"/>
                <a:cs typeface="Times New Roman"/>
              </a:rPr>
              <a:t>the</a:t>
            </a:r>
            <a:r>
              <a:rPr sz="1800" spc="110" dirty="0">
                <a:latin typeface="Times New Roman"/>
                <a:cs typeface="Times New Roman"/>
              </a:rPr>
              <a:t> </a:t>
            </a:r>
            <a:r>
              <a:rPr sz="1800" spc="-20" dirty="0">
                <a:latin typeface="Times New Roman"/>
                <a:cs typeface="Times New Roman"/>
              </a:rPr>
              <a:t>soil</a:t>
            </a:r>
            <a:endParaRPr sz="1800">
              <a:latin typeface="Times New Roman"/>
              <a:cs typeface="Times New Roman"/>
            </a:endParaRPr>
          </a:p>
          <a:p>
            <a:pPr marL="12700">
              <a:lnSpc>
                <a:spcPct val="100000"/>
              </a:lnSpc>
            </a:pPr>
            <a:r>
              <a:rPr sz="1800" dirty="0">
                <a:latin typeface="Times New Roman"/>
                <a:cs typeface="Times New Roman"/>
              </a:rPr>
              <a:t>contains</a:t>
            </a:r>
            <a:r>
              <a:rPr sz="1800" spc="-45" dirty="0">
                <a:latin typeface="Times New Roman"/>
                <a:cs typeface="Times New Roman"/>
              </a:rPr>
              <a:t> </a:t>
            </a:r>
            <a:r>
              <a:rPr sz="1800" dirty="0">
                <a:latin typeface="Times New Roman"/>
                <a:cs typeface="Times New Roman"/>
              </a:rPr>
              <a:t>particles</a:t>
            </a:r>
            <a:r>
              <a:rPr sz="1800" spc="-30" dirty="0">
                <a:latin typeface="Times New Roman"/>
                <a:cs typeface="Times New Roman"/>
              </a:rPr>
              <a:t> </a:t>
            </a:r>
            <a:r>
              <a:rPr sz="1800" dirty="0">
                <a:latin typeface="Times New Roman"/>
                <a:cs typeface="Times New Roman"/>
              </a:rPr>
              <a:t>of</a:t>
            </a:r>
            <a:r>
              <a:rPr sz="1800" spc="-50" dirty="0">
                <a:latin typeface="Times New Roman"/>
                <a:cs typeface="Times New Roman"/>
              </a:rPr>
              <a:t> </a:t>
            </a:r>
            <a:r>
              <a:rPr sz="1800" dirty="0">
                <a:latin typeface="Times New Roman"/>
                <a:cs typeface="Times New Roman"/>
              </a:rPr>
              <a:t>different</a:t>
            </a:r>
            <a:r>
              <a:rPr sz="1800" spc="10" dirty="0">
                <a:latin typeface="Times New Roman"/>
                <a:cs typeface="Times New Roman"/>
              </a:rPr>
              <a:t> </a:t>
            </a:r>
            <a:r>
              <a:rPr sz="1800" spc="-10" dirty="0">
                <a:latin typeface="Times New Roman"/>
                <a:cs typeface="Times New Roman"/>
              </a:rPr>
              <a:t>types.</a:t>
            </a:r>
            <a:endParaRPr sz="1800">
              <a:latin typeface="Times New Roman"/>
              <a:cs typeface="Times New Roman"/>
            </a:endParaRPr>
          </a:p>
          <a:p>
            <a:pPr>
              <a:lnSpc>
                <a:spcPct val="100000"/>
              </a:lnSpc>
              <a:spcBef>
                <a:spcPts val="95"/>
              </a:spcBef>
            </a:pPr>
            <a:endParaRPr sz="1800">
              <a:latin typeface="Times New Roman"/>
              <a:cs typeface="Times New Roman"/>
            </a:endParaRPr>
          </a:p>
          <a:p>
            <a:pPr marL="12700">
              <a:lnSpc>
                <a:spcPct val="100000"/>
              </a:lnSpc>
            </a:pPr>
            <a:r>
              <a:rPr sz="1800" dirty="0">
                <a:latin typeface="Times New Roman"/>
                <a:cs typeface="Times New Roman"/>
              </a:rPr>
              <a:t>When</a:t>
            </a:r>
            <a:r>
              <a:rPr sz="1800" spc="204" dirty="0">
                <a:latin typeface="Times New Roman"/>
                <a:cs typeface="Times New Roman"/>
              </a:rPr>
              <a:t> </a:t>
            </a:r>
            <a:r>
              <a:rPr sz="1800" dirty="0">
                <a:latin typeface="Times New Roman"/>
                <a:cs typeface="Times New Roman"/>
              </a:rPr>
              <a:t>the</a:t>
            </a:r>
            <a:r>
              <a:rPr sz="1800" spc="185" dirty="0">
                <a:latin typeface="Times New Roman"/>
                <a:cs typeface="Times New Roman"/>
              </a:rPr>
              <a:t> </a:t>
            </a:r>
            <a:r>
              <a:rPr sz="1800" dirty="0">
                <a:latin typeface="Times New Roman"/>
                <a:cs typeface="Times New Roman"/>
              </a:rPr>
              <a:t>amount</a:t>
            </a:r>
            <a:r>
              <a:rPr sz="1800" spc="180" dirty="0">
                <a:latin typeface="Times New Roman"/>
                <a:cs typeface="Times New Roman"/>
              </a:rPr>
              <a:t> </a:t>
            </a:r>
            <a:r>
              <a:rPr sz="1800" dirty="0">
                <a:latin typeface="Times New Roman"/>
                <a:cs typeface="Times New Roman"/>
              </a:rPr>
              <a:t>of</a:t>
            </a:r>
            <a:r>
              <a:rPr sz="1800" spc="170" dirty="0">
                <a:latin typeface="Times New Roman"/>
                <a:cs typeface="Times New Roman"/>
              </a:rPr>
              <a:t> </a:t>
            </a:r>
            <a:r>
              <a:rPr sz="1800" dirty="0">
                <a:latin typeface="Times New Roman"/>
                <a:cs typeface="Times New Roman"/>
              </a:rPr>
              <a:t>bulky,</a:t>
            </a:r>
            <a:r>
              <a:rPr sz="1800" spc="225" dirty="0">
                <a:latin typeface="Times New Roman"/>
                <a:cs typeface="Times New Roman"/>
              </a:rPr>
              <a:t> </a:t>
            </a:r>
            <a:r>
              <a:rPr sz="1800" dirty="0">
                <a:latin typeface="Times New Roman"/>
                <a:cs typeface="Times New Roman"/>
              </a:rPr>
              <a:t>cohesionless</a:t>
            </a:r>
            <a:r>
              <a:rPr sz="1800" spc="200" dirty="0">
                <a:latin typeface="Times New Roman"/>
                <a:cs typeface="Times New Roman"/>
              </a:rPr>
              <a:t> </a:t>
            </a:r>
            <a:r>
              <a:rPr sz="1800" dirty="0">
                <a:latin typeface="Times New Roman"/>
                <a:cs typeface="Times New Roman"/>
              </a:rPr>
              <a:t>soil</a:t>
            </a:r>
            <a:r>
              <a:rPr sz="1800" spc="200" dirty="0">
                <a:latin typeface="Times New Roman"/>
                <a:cs typeface="Times New Roman"/>
              </a:rPr>
              <a:t> </a:t>
            </a:r>
            <a:r>
              <a:rPr sz="1800" dirty="0">
                <a:latin typeface="Times New Roman"/>
                <a:cs typeface="Times New Roman"/>
              </a:rPr>
              <a:t>particles</a:t>
            </a:r>
            <a:r>
              <a:rPr sz="1800" spc="195" dirty="0">
                <a:latin typeface="Times New Roman"/>
                <a:cs typeface="Times New Roman"/>
              </a:rPr>
              <a:t> </a:t>
            </a:r>
            <a:r>
              <a:rPr sz="1800" dirty="0">
                <a:latin typeface="Times New Roman"/>
                <a:cs typeface="Times New Roman"/>
              </a:rPr>
              <a:t>are</a:t>
            </a:r>
            <a:r>
              <a:rPr sz="1800" spc="185" dirty="0">
                <a:latin typeface="Times New Roman"/>
                <a:cs typeface="Times New Roman"/>
              </a:rPr>
              <a:t> </a:t>
            </a:r>
            <a:r>
              <a:rPr sz="1800" dirty="0">
                <a:latin typeface="Times New Roman"/>
                <a:cs typeface="Times New Roman"/>
              </a:rPr>
              <a:t>large</a:t>
            </a:r>
            <a:r>
              <a:rPr sz="1800" spc="195" dirty="0">
                <a:latin typeface="Times New Roman"/>
                <a:cs typeface="Times New Roman"/>
              </a:rPr>
              <a:t> </a:t>
            </a:r>
            <a:r>
              <a:rPr sz="1800" dirty="0">
                <a:latin typeface="Times New Roman"/>
                <a:cs typeface="Times New Roman"/>
              </a:rPr>
              <a:t>with</a:t>
            </a:r>
            <a:r>
              <a:rPr sz="1800" spc="204" dirty="0">
                <a:latin typeface="Times New Roman"/>
                <a:cs typeface="Times New Roman"/>
              </a:rPr>
              <a:t> </a:t>
            </a:r>
            <a:r>
              <a:rPr sz="1800" dirty="0">
                <a:latin typeface="Times New Roman"/>
                <a:cs typeface="Times New Roman"/>
              </a:rPr>
              <a:t>that</a:t>
            </a:r>
            <a:r>
              <a:rPr sz="1800" spc="195" dirty="0">
                <a:latin typeface="Times New Roman"/>
                <a:cs typeface="Times New Roman"/>
              </a:rPr>
              <a:t> </a:t>
            </a:r>
            <a:r>
              <a:rPr sz="1800" dirty="0">
                <a:latin typeface="Times New Roman"/>
                <a:cs typeface="Times New Roman"/>
              </a:rPr>
              <a:t>of</a:t>
            </a:r>
            <a:r>
              <a:rPr sz="1800" spc="170" dirty="0">
                <a:latin typeface="Times New Roman"/>
                <a:cs typeface="Times New Roman"/>
              </a:rPr>
              <a:t> </a:t>
            </a:r>
            <a:r>
              <a:rPr sz="1800" spc="-20" dirty="0">
                <a:latin typeface="Times New Roman"/>
                <a:cs typeface="Times New Roman"/>
              </a:rPr>
              <a:t>fine</a:t>
            </a:r>
            <a:endParaRPr sz="1800">
              <a:latin typeface="Times New Roman"/>
              <a:cs typeface="Times New Roman"/>
            </a:endParaRPr>
          </a:p>
          <a:p>
            <a:pPr marL="12700">
              <a:lnSpc>
                <a:spcPct val="100000"/>
              </a:lnSpc>
            </a:pPr>
            <a:r>
              <a:rPr sz="1800" dirty="0">
                <a:latin typeface="Times New Roman"/>
                <a:cs typeface="Times New Roman"/>
              </a:rPr>
              <a:t>grained</a:t>
            </a:r>
            <a:r>
              <a:rPr sz="1800" spc="-15" dirty="0">
                <a:latin typeface="Times New Roman"/>
                <a:cs typeface="Times New Roman"/>
              </a:rPr>
              <a:t> </a:t>
            </a:r>
            <a:r>
              <a:rPr sz="1800" dirty="0">
                <a:latin typeface="Times New Roman"/>
                <a:cs typeface="Times New Roman"/>
              </a:rPr>
              <a:t>clayey</a:t>
            </a:r>
            <a:r>
              <a:rPr sz="1800" spc="15" dirty="0">
                <a:latin typeface="Times New Roman"/>
                <a:cs typeface="Times New Roman"/>
              </a:rPr>
              <a:t> </a:t>
            </a:r>
            <a:r>
              <a:rPr sz="1800" dirty="0">
                <a:latin typeface="Times New Roman"/>
                <a:cs typeface="Times New Roman"/>
              </a:rPr>
              <a:t>particles</a:t>
            </a:r>
            <a:r>
              <a:rPr sz="1800" spc="-35" dirty="0">
                <a:latin typeface="Times New Roman"/>
                <a:cs typeface="Times New Roman"/>
              </a:rPr>
              <a:t> </a:t>
            </a:r>
            <a:r>
              <a:rPr sz="1800" dirty="0">
                <a:latin typeface="Times New Roman"/>
                <a:cs typeface="Times New Roman"/>
              </a:rPr>
              <a:t>then</a:t>
            </a:r>
            <a:r>
              <a:rPr sz="1800" spc="-40" dirty="0">
                <a:latin typeface="Times New Roman"/>
                <a:cs typeface="Times New Roman"/>
              </a:rPr>
              <a:t> </a:t>
            </a:r>
            <a:r>
              <a:rPr sz="1800" dirty="0">
                <a:latin typeface="Times New Roman"/>
                <a:cs typeface="Times New Roman"/>
              </a:rPr>
              <a:t>the</a:t>
            </a:r>
            <a:r>
              <a:rPr sz="1800" spc="-20" dirty="0">
                <a:latin typeface="Times New Roman"/>
                <a:cs typeface="Times New Roman"/>
              </a:rPr>
              <a:t> </a:t>
            </a:r>
            <a:r>
              <a:rPr sz="1800" dirty="0">
                <a:latin typeface="Times New Roman"/>
                <a:cs typeface="Times New Roman"/>
              </a:rPr>
              <a:t>bulky</a:t>
            </a:r>
            <a:r>
              <a:rPr sz="1800" spc="-50" dirty="0">
                <a:latin typeface="Times New Roman"/>
                <a:cs typeface="Times New Roman"/>
              </a:rPr>
              <a:t> </a:t>
            </a:r>
            <a:r>
              <a:rPr sz="1800" dirty="0">
                <a:latin typeface="Times New Roman"/>
                <a:cs typeface="Times New Roman"/>
              </a:rPr>
              <a:t>grains</a:t>
            </a:r>
            <a:r>
              <a:rPr sz="1800" spc="-15" dirty="0">
                <a:latin typeface="Times New Roman"/>
                <a:cs typeface="Times New Roman"/>
              </a:rPr>
              <a:t> </a:t>
            </a:r>
            <a:r>
              <a:rPr sz="1800" dirty="0">
                <a:latin typeface="Times New Roman"/>
                <a:cs typeface="Times New Roman"/>
              </a:rPr>
              <a:t>are</a:t>
            </a:r>
            <a:r>
              <a:rPr sz="1800" spc="-5" dirty="0">
                <a:latin typeface="Times New Roman"/>
                <a:cs typeface="Times New Roman"/>
              </a:rPr>
              <a:t> </a:t>
            </a:r>
            <a:r>
              <a:rPr sz="1800" dirty="0">
                <a:latin typeface="Times New Roman"/>
                <a:cs typeface="Times New Roman"/>
              </a:rPr>
              <a:t>in</a:t>
            </a:r>
            <a:r>
              <a:rPr sz="1800" spc="-30" dirty="0">
                <a:latin typeface="Times New Roman"/>
                <a:cs typeface="Times New Roman"/>
              </a:rPr>
              <a:t> </a:t>
            </a:r>
            <a:r>
              <a:rPr sz="1800" spc="-10" dirty="0">
                <a:latin typeface="Times New Roman"/>
                <a:cs typeface="Times New Roman"/>
              </a:rPr>
              <a:t>particle-</a:t>
            </a:r>
            <a:r>
              <a:rPr sz="1800" dirty="0">
                <a:latin typeface="Times New Roman"/>
                <a:cs typeface="Times New Roman"/>
              </a:rPr>
              <a:t>to-particle</a:t>
            </a:r>
            <a:r>
              <a:rPr sz="1800" spc="-55" dirty="0">
                <a:latin typeface="Times New Roman"/>
                <a:cs typeface="Times New Roman"/>
              </a:rPr>
              <a:t> </a:t>
            </a:r>
            <a:r>
              <a:rPr sz="1800" spc="-10" dirty="0">
                <a:latin typeface="Times New Roman"/>
                <a:cs typeface="Times New Roman"/>
              </a:rPr>
              <a:t>contact.</a:t>
            </a:r>
            <a:endParaRPr sz="1800">
              <a:latin typeface="Times New Roman"/>
              <a:cs typeface="Times New Roman"/>
            </a:endParaRPr>
          </a:p>
          <a:p>
            <a:pPr>
              <a:lnSpc>
                <a:spcPct val="100000"/>
              </a:lnSpc>
              <a:spcBef>
                <a:spcPts val="95"/>
              </a:spcBef>
            </a:pPr>
            <a:endParaRPr sz="1800">
              <a:latin typeface="Times New Roman"/>
              <a:cs typeface="Times New Roman"/>
            </a:endParaRPr>
          </a:p>
          <a:p>
            <a:pPr marL="12700" marR="12700">
              <a:lnSpc>
                <a:spcPct val="100000"/>
              </a:lnSpc>
            </a:pPr>
            <a:r>
              <a:rPr sz="1800" dirty="0">
                <a:latin typeface="Times New Roman"/>
                <a:cs typeface="Times New Roman"/>
              </a:rPr>
              <a:t>These</a:t>
            </a:r>
            <a:r>
              <a:rPr sz="1800" spc="30" dirty="0">
                <a:latin typeface="Times New Roman"/>
                <a:cs typeface="Times New Roman"/>
              </a:rPr>
              <a:t> </a:t>
            </a:r>
            <a:r>
              <a:rPr sz="1800" dirty="0">
                <a:latin typeface="Times New Roman"/>
                <a:cs typeface="Times New Roman"/>
              </a:rPr>
              <a:t>bulky</a:t>
            </a:r>
            <a:r>
              <a:rPr sz="1800" spc="20" dirty="0">
                <a:latin typeface="Times New Roman"/>
                <a:cs typeface="Times New Roman"/>
              </a:rPr>
              <a:t> </a:t>
            </a:r>
            <a:r>
              <a:rPr sz="1800" dirty="0">
                <a:latin typeface="Times New Roman"/>
                <a:cs typeface="Times New Roman"/>
              </a:rPr>
              <a:t>soil</a:t>
            </a:r>
            <a:r>
              <a:rPr sz="1800" spc="55" dirty="0">
                <a:latin typeface="Times New Roman"/>
                <a:cs typeface="Times New Roman"/>
              </a:rPr>
              <a:t> </a:t>
            </a:r>
            <a:r>
              <a:rPr sz="1800" dirty="0">
                <a:latin typeface="Times New Roman"/>
                <a:cs typeface="Times New Roman"/>
              </a:rPr>
              <a:t>particles</a:t>
            </a:r>
            <a:r>
              <a:rPr sz="1800" spc="45" dirty="0">
                <a:latin typeface="Times New Roman"/>
                <a:cs typeface="Times New Roman"/>
              </a:rPr>
              <a:t> </a:t>
            </a:r>
            <a:r>
              <a:rPr sz="1800" dirty="0">
                <a:latin typeface="Times New Roman"/>
                <a:cs typeface="Times New Roman"/>
              </a:rPr>
              <a:t>form</a:t>
            </a:r>
            <a:r>
              <a:rPr sz="1800" spc="20" dirty="0">
                <a:latin typeface="Times New Roman"/>
                <a:cs typeface="Times New Roman"/>
              </a:rPr>
              <a:t> </a:t>
            </a:r>
            <a:r>
              <a:rPr sz="1800" dirty="0">
                <a:latin typeface="Times New Roman"/>
                <a:cs typeface="Times New Roman"/>
              </a:rPr>
              <a:t>a</a:t>
            </a:r>
            <a:r>
              <a:rPr sz="1800" spc="45" dirty="0">
                <a:latin typeface="Times New Roman"/>
                <a:cs typeface="Times New Roman"/>
              </a:rPr>
              <a:t> </a:t>
            </a:r>
            <a:r>
              <a:rPr sz="1800" dirty="0">
                <a:latin typeface="Times New Roman"/>
                <a:cs typeface="Times New Roman"/>
              </a:rPr>
              <a:t>framework</a:t>
            </a:r>
            <a:r>
              <a:rPr sz="1800" spc="30" dirty="0">
                <a:latin typeface="Times New Roman"/>
                <a:cs typeface="Times New Roman"/>
              </a:rPr>
              <a:t> </a:t>
            </a:r>
            <a:r>
              <a:rPr sz="1800" dirty="0">
                <a:latin typeface="Times New Roman"/>
                <a:cs typeface="Times New Roman"/>
              </a:rPr>
              <a:t>or</a:t>
            </a:r>
            <a:r>
              <a:rPr sz="1800" spc="50" dirty="0">
                <a:latin typeface="Times New Roman"/>
                <a:cs typeface="Times New Roman"/>
              </a:rPr>
              <a:t> </a:t>
            </a:r>
            <a:r>
              <a:rPr sz="1800" dirty="0">
                <a:latin typeface="Times New Roman"/>
                <a:cs typeface="Times New Roman"/>
              </a:rPr>
              <a:t>skeleton</a:t>
            </a:r>
            <a:r>
              <a:rPr sz="1800" spc="65" dirty="0">
                <a:latin typeface="Times New Roman"/>
                <a:cs typeface="Times New Roman"/>
              </a:rPr>
              <a:t> </a:t>
            </a:r>
            <a:r>
              <a:rPr sz="1800" dirty="0">
                <a:latin typeface="Times New Roman"/>
                <a:cs typeface="Times New Roman"/>
              </a:rPr>
              <a:t>as</a:t>
            </a:r>
            <a:r>
              <a:rPr sz="1800" spc="40" dirty="0">
                <a:latin typeface="Times New Roman"/>
                <a:cs typeface="Times New Roman"/>
              </a:rPr>
              <a:t> </a:t>
            </a:r>
            <a:r>
              <a:rPr sz="1800" dirty="0">
                <a:latin typeface="Times New Roman"/>
                <a:cs typeface="Times New Roman"/>
              </a:rPr>
              <a:t>shown</a:t>
            </a:r>
            <a:r>
              <a:rPr sz="1800" spc="45" dirty="0">
                <a:latin typeface="Times New Roman"/>
                <a:cs typeface="Times New Roman"/>
              </a:rPr>
              <a:t> </a:t>
            </a:r>
            <a:r>
              <a:rPr sz="1800" dirty="0">
                <a:latin typeface="Times New Roman"/>
                <a:cs typeface="Times New Roman"/>
              </a:rPr>
              <a:t>in</a:t>
            </a:r>
            <a:r>
              <a:rPr sz="1800" spc="60" dirty="0">
                <a:latin typeface="Times New Roman"/>
                <a:cs typeface="Times New Roman"/>
              </a:rPr>
              <a:t> </a:t>
            </a:r>
            <a:r>
              <a:rPr sz="1800" dirty="0">
                <a:latin typeface="Times New Roman"/>
                <a:cs typeface="Times New Roman"/>
              </a:rPr>
              <a:t>figure</a:t>
            </a:r>
            <a:r>
              <a:rPr sz="1800" spc="50" dirty="0">
                <a:latin typeface="Times New Roman"/>
                <a:cs typeface="Times New Roman"/>
              </a:rPr>
              <a:t> </a:t>
            </a:r>
            <a:r>
              <a:rPr sz="1800" spc="-10" dirty="0">
                <a:latin typeface="Times New Roman"/>
                <a:cs typeface="Times New Roman"/>
              </a:rPr>
              <a:t>known </a:t>
            </a:r>
            <a:r>
              <a:rPr sz="1800" dirty="0">
                <a:latin typeface="Times New Roman"/>
                <a:cs typeface="Times New Roman"/>
              </a:rPr>
              <a:t>as</a:t>
            </a:r>
            <a:r>
              <a:rPr sz="1800" spc="-30" dirty="0">
                <a:latin typeface="Times New Roman"/>
                <a:cs typeface="Times New Roman"/>
              </a:rPr>
              <a:t> </a:t>
            </a:r>
            <a:r>
              <a:rPr sz="1800" dirty="0">
                <a:latin typeface="Times New Roman"/>
                <a:cs typeface="Times New Roman"/>
              </a:rPr>
              <a:t>the</a:t>
            </a:r>
            <a:r>
              <a:rPr sz="1800" spc="-30" dirty="0">
                <a:latin typeface="Times New Roman"/>
                <a:cs typeface="Times New Roman"/>
              </a:rPr>
              <a:t> </a:t>
            </a:r>
            <a:r>
              <a:rPr sz="1800" dirty="0">
                <a:latin typeface="Times New Roman"/>
                <a:cs typeface="Times New Roman"/>
              </a:rPr>
              <a:t>coarse</a:t>
            </a:r>
            <a:r>
              <a:rPr sz="1800" spc="-35" dirty="0">
                <a:latin typeface="Times New Roman"/>
                <a:cs typeface="Times New Roman"/>
              </a:rPr>
              <a:t> </a:t>
            </a:r>
            <a:r>
              <a:rPr sz="1800" dirty="0">
                <a:latin typeface="Times New Roman"/>
                <a:cs typeface="Times New Roman"/>
              </a:rPr>
              <a:t>grained</a:t>
            </a:r>
            <a:r>
              <a:rPr sz="1800" spc="-10" dirty="0">
                <a:latin typeface="Times New Roman"/>
                <a:cs typeface="Times New Roman"/>
              </a:rPr>
              <a:t> skeleton.</a:t>
            </a:r>
            <a:endParaRPr sz="1800">
              <a:latin typeface="Times New Roman"/>
              <a:cs typeface="Times New Roman"/>
            </a:endParaRPr>
          </a:p>
          <a:p>
            <a:pPr>
              <a:lnSpc>
                <a:spcPct val="100000"/>
              </a:lnSpc>
              <a:spcBef>
                <a:spcPts val="95"/>
              </a:spcBef>
            </a:pPr>
            <a:endParaRPr sz="1800">
              <a:latin typeface="Times New Roman"/>
              <a:cs typeface="Times New Roman"/>
            </a:endParaRPr>
          </a:p>
          <a:p>
            <a:pPr marL="12700">
              <a:lnSpc>
                <a:spcPct val="100000"/>
              </a:lnSpc>
            </a:pPr>
            <a:r>
              <a:rPr sz="1800" dirty="0">
                <a:latin typeface="Times New Roman"/>
                <a:cs typeface="Times New Roman"/>
              </a:rPr>
              <a:t>The</a:t>
            </a:r>
            <a:r>
              <a:rPr sz="1800" spc="360" dirty="0">
                <a:latin typeface="Times New Roman"/>
                <a:cs typeface="Times New Roman"/>
              </a:rPr>
              <a:t> </a:t>
            </a:r>
            <a:r>
              <a:rPr sz="1800" dirty="0">
                <a:latin typeface="Times New Roman"/>
                <a:cs typeface="Times New Roman"/>
              </a:rPr>
              <a:t>space</a:t>
            </a:r>
            <a:r>
              <a:rPr sz="1800" spc="355" dirty="0">
                <a:latin typeface="Times New Roman"/>
                <a:cs typeface="Times New Roman"/>
              </a:rPr>
              <a:t> </a:t>
            </a:r>
            <a:r>
              <a:rPr sz="1800" dirty="0">
                <a:latin typeface="Times New Roman"/>
                <a:cs typeface="Times New Roman"/>
              </a:rPr>
              <a:t>between</a:t>
            </a:r>
            <a:r>
              <a:rPr sz="1800" spc="390" dirty="0">
                <a:latin typeface="Times New Roman"/>
                <a:cs typeface="Times New Roman"/>
              </a:rPr>
              <a:t> </a:t>
            </a:r>
            <a:r>
              <a:rPr sz="1800" dirty="0">
                <a:latin typeface="Times New Roman"/>
                <a:cs typeface="Times New Roman"/>
              </a:rPr>
              <a:t>the</a:t>
            </a:r>
            <a:r>
              <a:rPr sz="1800" spc="365" dirty="0">
                <a:latin typeface="Times New Roman"/>
                <a:cs typeface="Times New Roman"/>
              </a:rPr>
              <a:t> </a:t>
            </a:r>
            <a:r>
              <a:rPr sz="1800" dirty="0">
                <a:latin typeface="Times New Roman"/>
                <a:cs typeface="Times New Roman"/>
              </a:rPr>
              <a:t>bulky</a:t>
            </a:r>
            <a:r>
              <a:rPr sz="1800" spc="365" dirty="0">
                <a:latin typeface="Times New Roman"/>
                <a:cs typeface="Times New Roman"/>
              </a:rPr>
              <a:t> </a:t>
            </a:r>
            <a:r>
              <a:rPr sz="1800" dirty="0">
                <a:latin typeface="Times New Roman"/>
                <a:cs typeface="Times New Roman"/>
              </a:rPr>
              <a:t>grains</a:t>
            </a:r>
            <a:r>
              <a:rPr sz="1800" spc="395" dirty="0">
                <a:latin typeface="Times New Roman"/>
                <a:cs typeface="Times New Roman"/>
              </a:rPr>
              <a:t> </a:t>
            </a:r>
            <a:r>
              <a:rPr sz="1800" dirty="0">
                <a:latin typeface="Times New Roman"/>
                <a:cs typeface="Times New Roman"/>
              </a:rPr>
              <a:t>is</a:t>
            </a:r>
            <a:r>
              <a:rPr sz="1800" spc="365" dirty="0">
                <a:latin typeface="Times New Roman"/>
                <a:cs typeface="Times New Roman"/>
              </a:rPr>
              <a:t> </a:t>
            </a:r>
            <a:r>
              <a:rPr sz="1800" dirty="0">
                <a:latin typeface="Times New Roman"/>
                <a:cs typeface="Times New Roman"/>
              </a:rPr>
              <a:t>occupied</a:t>
            </a:r>
            <a:r>
              <a:rPr sz="1800" spc="385" dirty="0">
                <a:latin typeface="Times New Roman"/>
                <a:cs typeface="Times New Roman"/>
              </a:rPr>
              <a:t> </a:t>
            </a:r>
            <a:r>
              <a:rPr sz="1800" dirty="0">
                <a:latin typeface="Times New Roman"/>
                <a:cs typeface="Times New Roman"/>
              </a:rPr>
              <a:t>by</a:t>
            </a:r>
            <a:r>
              <a:rPr sz="1800" spc="355" dirty="0">
                <a:latin typeface="Times New Roman"/>
                <a:cs typeface="Times New Roman"/>
              </a:rPr>
              <a:t> </a:t>
            </a:r>
            <a:r>
              <a:rPr sz="1800" dirty="0">
                <a:latin typeface="Times New Roman"/>
                <a:cs typeface="Times New Roman"/>
              </a:rPr>
              <a:t>clayey</a:t>
            </a:r>
            <a:r>
              <a:rPr sz="1800" spc="370" dirty="0">
                <a:latin typeface="Times New Roman"/>
                <a:cs typeface="Times New Roman"/>
              </a:rPr>
              <a:t> </a:t>
            </a:r>
            <a:r>
              <a:rPr sz="1800" dirty="0">
                <a:latin typeface="Times New Roman"/>
                <a:cs typeface="Times New Roman"/>
              </a:rPr>
              <a:t>particles</a:t>
            </a:r>
            <a:r>
              <a:rPr sz="1800" spc="390" dirty="0">
                <a:latin typeface="Times New Roman"/>
                <a:cs typeface="Times New Roman"/>
              </a:rPr>
              <a:t> </a:t>
            </a:r>
            <a:r>
              <a:rPr sz="1800" dirty="0">
                <a:latin typeface="Times New Roman"/>
                <a:cs typeface="Times New Roman"/>
              </a:rPr>
              <a:t>known</a:t>
            </a:r>
            <a:r>
              <a:rPr sz="1800" spc="405" dirty="0">
                <a:latin typeface="Times New Roman"/>
                <a:cs typeface="Times New Roman"/>
              </a:rPr>
              <a:t> </a:t>
            </a:r>
            <a:r>
              <a:rPr sz="1800" spc="-25" dirty="0">
                <a:latin typeface="Times New Roman"/>
                <a:cs typeface="Times New Roman"/>
              </a:rPr>
              <a:t>as</a:t>
            </a:r>
            <a:endParaRPr sz="1800">
              <a:latin typeface="Times New Roman"/>
              <a:cs typeface="Times New Roman"/>
            </a:endParaRPr>
          </a:p>
          <a:p>
            <a:pPr marL="12700">
              <a:lnSpc>
                <a:spcPct val="100000"/>
              </a:lnSpc>
            </a:pPr>
            <a:r>
              <a:rPr sz="1800" spc="-10" dirty="0">
                <a:latin typeface="Times New Roman"/>
                <a:cs typeface="Times New Roman"/>
              </a:rPr>
              <a:t>binders.</a:t>
            </a:r>
            <a:endParaRPr sz="1800">
              <a:latin typeface="Times New Roman"/>
              <a:cs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05662" y="195833"/>
            <a:ext cx="7539990" cy="3377565"/>
          </a:xfrm>
          <a:prstGeom prst="rect">
            <a:avLst/>
          </a:prstGeom>
        </p:spPr>
        <p:txBody>
          <a:bodyPr vert="horz" wrap="square" lIns="0" tIns="195580" rIns="0" bIns="0" rtlCol="0">
            <a:spAutoFit/>
          </a:bodyPr>
          <a:lstStyle/>
          <a:p>
            <a:pPr marL="12700">
              <a:lnSpc>
                <a:spcPct val="100000"/>
              </a:lnSpc>
              <a:spcBef>
                <a:spcPts val="1540"/>
              </a:spcBef>
            </a:pPr>
            <a:r>
              <a:rPr sz="2400" b="1" dirty="0">
                <a:latin typeface="Times New Roman"/>
                <a:cs typeface="Times New Roman"/>
              </a:rPr>
              <a:t>Course</a:t>
            </a:r>
            <a:r>
              <a:rPr sz="2400" b="1" spc="-70" dirty="0">
                <a:latin typeface="Times New Roman"/>
                <a:cs typeface="Times New Roman"/>
              </a:rPr>
              <a:t> </a:t>
            </a:r>
            <a:r>
              <a:rPr sz="2400" b="1" spc="-10" dirty="0">
                <a:latin typeface="Times New Roman"/>
                <a:cs typeface="Times New Roman"/>
              </a:rPr>
              <a:t>Objectives:</a:t>
            </a:r>
            <a:endParaRPr sz="2400">
              <a:latin typeface="Times New Roman"/>
              <a:cs typeface="Times New Roman"/>
            </a:endParaRPr>
          </a:p>
          <a:p>
            <a:pPr marL="12700">
              <a:lnSpc>
                <a:spcPct val="100000"/>
              </a:lnSpc>
              <a:spcBef>
                <a:spcPts val="1445"/>
              </a:spcBef>
              <a:tabLst>
                <a:tab pos="5099685" algn="l"/>
              </a:tabLst>
            </a:pPr>
            <a:r>
              <a:rPr sz="2400" b="1" dirty="0">
                <a:latin typeface="Times New Roman"/>
                <a:cs typeface="Times New Roman"/>
              </a:rPr>
              <a:t>The</a:t>
            </a:r>
            <a:r>
              <a:rPr sz="2400" b="1" spc="-50" dirty="0">
                <a:latin typeface="Times New Roman"/>
                <a:cs typeface="Times New Roman"/>
              </a:rPr>
              <a:t> </a:t>
            </a:r>
            <a:r>
              <a:rPr sz="2400" b="1" dirty="0">
                <a:latin typeface="Times New Roman"/>
                <a:cs typeface="Times New Roman"/>
              </a:rPr>
              <a:t>course</a:t>
            </a:r>
            <a:r>
              <a:rPr sz="2400" b="1" spc="-45" dirty="0">
                <a:latin typeface="Times New Roman"/>
                <a:cs typeface="Times New Roman"/>
              </a:rPr>
              <a:t> </a:t>
            </a:r>
            <a:r>
              <a:rPr sz="2400" b="1" dirty="0">
                <a:latin typeface="Times New Roman"/>
                <a:cs typeface="Times New Roman"/>
              </a:rPr>
              <a:t>should</a:t>
            </a:r>
            <a:r>
              <a:rPr sz="2400" b="1" spc="-50" dirty="0">
                <a:latin typeface="Times New Roman"/>
                <a:cs typeface="Times New Roman"/>
              </a:rPr>
              <a:t> </a:t>
            </a:r>
            <a:r>
              <a:rPr sz="2400" b="1" dirty="0">
                <a:latin typeface="Times New Roman"/>
                <a:cs typeface="Times New Roman"/>
              </a:rPr>
              <a:t>enable</a:t>
            </a:r>
            <a:r>
              <a:rPr sz="2400" b="1" spc="-35" dirty="0">
                <a:latin typeface="Times New Roman"/>
                <a:cs typeface="Times New Roman"/>
              </a:rPr>
              <a:t> </a:t>
            </a:r>
            <a:r>
              <a:rPr sz="2400" b="1" dirty="0">
                <a:latin typeface="Times New Roman"/>
                <a:cs typeface="Times New Roman"/>
              </a:rPr>
              <a:t>the</a:t>
            </a:r>
            <a:r>
              <a:rPr sz="2400" b="1" spc="-45" dirty="0">
                <a:latin typeface="Times New Roman"/>
                <a:cs typeface="Times New Roman"/>
              </a:rPr>
              <a:t> </a:t>
            </a:r>
            <a:r>
              <a:rPr sz="2400" b="1" spc="-10" dirty="0">
                <a:latin typeface="Times New Roman"/>
                <a:cs typeface="Times New Roman"/>
              </a:rPr>
              <a:t>students</a:t>
            </a:r>
            <a:r>
              <a:rPr sz="2400" b="1" dirty="0">
                <a:latin typeface="Times New Roman"/>
                <a:cs typeface="Times New Roman"/>
              </a:rPr>
              <a:t>	</a:t>
            </a:r>
            <a:r>
              <a:rPr sz="2400" b="1" spc="-50" dirty="0">
                <a:latin typeface="Times New Roman"/>
                <a:cs typeface="Times New Roman"/>
              </a:rPr>
              <a:t>:</a:t>
            </a:r>
            <a:endParaRPr sz="2400">
              <a:latin typeface="Times New Roman"/>
              <a:cs typeface="Times New Roman"/>
            </a:endParaRPr>
          </a:p>
          <a:p>
            <a:pPr marL="402590" indent="-389890">
              <a:lnSpc>
                <a:spcPct val="100000"/>
              </a:lnSpc>
              <a:spcBef>
                <a:spcPts val="455"/>
              </a:spcBef>
              <a:buAutoNum type="arabicParenR"/>
              <a:tabLst>
                <a:tab pos="402590" algn="l"/>
              </a:tabLst>
            </a:pPr>
            <a:r>
              <a:rPr sz="2400" dirty="0">
                <a:latin typeface="Times New Roman"/>
                <a:cs typeface="Times New Roman"/>
              </a:rPr>
              <a:t>About</a:t>
            </a:r>
            <a:r>
              <a:rPr sz="2400" spc="-25" dirty="0">
                <a:latin typeface="Times New Roman"/>
                <a:cs typeface="Times New Roman"/>
              </a:rPr>
              <a:t> </a:t>
            </a:r>
            <a:r>
              <a:rPr sz="2400" dirty="0">
                <a:latin typeface="Times New Roman"/>
                <a:cs typeface="Times New Roman"/>
              </a:rPr>
              <a:t>the</a:t>
            </a:r>
            <a:r>
              <a:rPr sz="2400" spc="-114" dirty="0">
                <a:latin typeface="Times New Roman"/>
                <a:cs typeface="Times New Roman"/>
              </a:rPr>
              <a:t> </a:t>
            </a:r>
            <a:r>
              <a:rPr sz="2400" dirty="0">
                <a:latin typeface="Calibri"/>
                <a:cs typeface="Calibri"/>
              </a:rPr>
              <a:t>index</a:t>
            </a:r>
            <a:r>
              <a:rPr sz="2400" spc="-50" dirty="0">
                <a:latin typeface="Calibri"/>
                <a:cs typeface="Calibri"/>
              </a:rPr>
              <a:t> </a:t>
            </a:r>
            <a:r>
              <a:rPr sz="2400" spc="-10" dirty="0">
                <a:latin typeface="Calibri"/>
                <a:cs typeface="Calibri"/>
              </a:rPr>
              <a:t>properties</a:t>
            </a:r>
            <a:r>
              <a:rPr sz="2400" spc="-65" dirty="0">
                <a:latin typeface="Calibri"/>
                <a:cs typeface="Calibri"/>
              </a:rPr>
              <a:t> </a:t>
            </a:r>
            <a:r>
              <a:rPr sz="2400" dirty="0">
                <a:latin typeface="Calibri"/>
                <a:cs typeface="Calibri"/>
              </a:rPr>
              <a:t>of</a:t>
            </a:r>
            <a:r>
              <a:rPr sz="2400" spc="-25" dirty="0">
                <a:latin typeface="Calibri"/>
                <a:cs typeface="Calibri"/>
              </a:rPr>
              <a:t> </a:t>
            </a:r>
            <a:r>
              <a:rPr sz="2400" dirty="0">
                <a:latin typeface="Calibri"/>
                <a:cs typeface="Calibri"/>
              </a:rPr>
              <a:t>the</a:t>
            </a:r>
            <a:r>
              <a:rPr sz="2400" spc="-60" dirty="0">
                <a:latin typeface="Calibri"/>
                <a:cs typeface="Calibri"/>
              </a:rPr>
              <a:t> </a:t>
            </a:r>
            <a:r>
              <a:rPr sz="2400" dirty="0">
                <a:latin typeface="Calibri"/>
                <a:cs typeface="Calibri"/>
              </a:rPr>
              <a:t>soil</a:t>
            </a:r>
            <a:r>
              <a:rPr sz="2400" spc="-40" dirty="0">
                <a:latin typeface="Calibri"/>
                <a:cs typeface="Calibri"/>
              </a:rPr>
              <a:t> </a:t>
            </a:r>
            <a:r>
              <a:rPr sz="2400" dirty="0">
                <a:latin typeface="Calibri"/>
                <a:cs typeface="Calibri"/>
              </a:rPr>
              <a:t>and</a:t>
            </a:r>
            <a:r>
              <a:rPr sz="2400" spc="-35" dirty="0">
                <a:latin typeface="Calibri"/>
                <a:cs typeface="Calibri"/>
              </a:rPr>
              <a:t> </a:t>
            </a:r>
            <a:r>
              <a:rPr sz="2400" dirty="0">
                <a:latin typeface="Calibri"/>
                <a:cs typeface="Calibri"/>
              </a:rPr>
              <a:t>classify</a:t>
            </a:r>
            <a:r>
              <a:rPr sz="2400" spc="-50" dirty="0">
                <a:latin typeface="Calibri"/>
                <a:cs typeface="Calibri"/>
              </a:rPr>
              <a:t> </a:t>
            </a:r>
            <a:r>
              <a:rPr sz="2400" dirty="0">
                <a:latin typeface="Calibri"/>
                <a:cs typeface="Calibri"/>
              </a:rPr>
              <a:t>the</a:t>
            </a:r>
            <a:r>
              <a:rPr sz="2400" spc="-35" dirty="0">
                <a:latin typeface="Calibri"/>
                <a:cs typeface="Calibri"/>
              </a:rPr>
              <a:t> </a:t>
            </a:r>
            <a:r>
              <a:rPr sz="2400" spc="-10" dirty="0">
                <a:latin typeface="Calibri"/>
                <a:cs typeface="Calibri"/>
              </a:rPr>
              <a:t>soil.</a:t>
            </a:r>
            <a:endParaRPr sz="2400">
              <a:latin typeface="Calibri"/>
              <a:cs typeface="Calibri"/>
            </a:endParaRPr>
          </a:p>
          <a:p>
            <a:pPr marL="401955" indent="-389255">
              <a:lnSpc>
                <a:spcPct val="100000"/>
              </a:lnSpc>
              <a:buAutoNum type="arabicParenR"/>
              <a:tabLst>
                <a:tab pos="401955" algn="l"/>
              </a:tabLst>
            </a:pPr>
            <a:r>
              <a:rPr sz="2400" dirty="0">
                <a:latin typeface="Times New Roman"/>
                <a:cs typeface="Times New Roman"/>
              </a:rPr>
              <a:t>About</a:t>
            </a:r>
            <a:r>
              <a:rPr sz="2400" spc="-25" dirty="0">
                <a:latin typeface="Times New Roman"/>
                <a:cs typeface="Times New Roman"/>
              </a:rPr>
              <a:t> </a:t>
            </a:r>
            <a:r>
              <a:rPr sz="2400" dirty="0">
                <a:latin typeface="Times New Roman"/>
                <a:cs typeface="Times New Roman"/>
              </a:rPr>
              <a:t>the</a:t>
            </a:r>
            <a:r>
              <a:rPr sz="2400" spc="-114" dirty="0">
                <a:latin typeface="Times New Roman"/>
                <a:cs typeface="Times New Roman"/>
              </a:rPr>
              <a:t> </a:t>
            </a:r>
            <a:r>
              <a:rPr sz="2400" dirty="0">
                <a:latin typeface="Calibri"/>
                <a:cs typeface="Calibri"/>
              </a:rPr>
              <a:t>permeability</a:t>
            </a:r>
            <a:r>
              <a:rPr sz="2400" spc="-75" dirty="0">
                <a:latin typeface="Calibri"/>
                <a:cs typeface="Calibri"/>
              </a:rPr>
              <a:t> </a:t>
            </a:r>
            <a:r>
              <a:rPr sz="2400" dirty="0">
                <a:latin typeface="Calibri"/>
                <a:cs typeface="Calibri"/>
              </a:rPr>
              <a:t>of</a:t>
            </a:r>
            <a:r>
              <a:rPr sz="2400" spc="-45" dirty="0">
                <a:latin typeface="Calibri"/>
                <a:cs typeface="Calibri"/>
              </a:rPr>
              <a:t> </a:t>
            </a:r>
            <a:r>
              <a:rPr sz="2400" dirty="0">
                <a:latin typeface="Calibri"/>
                <a:cs typeface="Calibri"/>
              </a:rPr>
              <a:t>soils</a:t>
            </a:r>
            <a:r>
              <a:rPr sz="2400" spc="-45" dirty="0">
                <a:latin typeface="Calibri"/>
                <a:cs typeface="Calibri"/>
              </a:rPr>
              <a:t> </a:t>
            </a:r>
            <a:r>
              <a:rPr sz="2400" dirty="0">
                <a:latin typeface="Calibri"/>
                <a:cs typeface="Calibri"/>
              </a:rPr>
              <a:t>using</a:t>
            </a:r>
            <a:r>
              <a:rPr sz="2400" spc="-35" dirty="0">
                <a:latin typeface="Calibri"/>
                <a:cs typeface="Calibri"/>
              </a:rPr>
              <a:t> </a:t>
            </a:r>
            <a:r>
              <a:rPr sz="2400" dirty="0">
                <a:latin typeface="Calibri"/>
                <a:cs typeface="Calibri"/>
              </a:rPr>
              <a:t>various</a:t>
            </a:r>
            <a:r>
              <a:rPr sz="2400" spc="-65" dirty="0">
                <a:latin typeface="Calibri"/>
                <a:cs typeface="Calibri"/>
              </a:rPr>
              <a:t> </a:t>
            </a:r>
            <a:r>
              <a:rPr sz="2400" spc="-10" dirty="0">
                <a:latin typeface="Calibri"/>
                <a:cs typeface="Calibri"/>
              </a:rPr>
              <a:t>methods.</a:t>
            </a:r>
            <a:endParaRPr sz="2400">
              <a:latin typeface="Calibri"/>
              <a:cs typeface="Calibri"/>
            </a:endParaRPr>
          </a:p>
          <a:p>
            <a:pPr marL="402590" indent="-389890">
              <a:lnSpc>
                <a:spcPct val="100000"/>
              </a:lnSpc>
              <a:spcBef>
                <a:spcPts val="5"/>
              </a:spcBef>
              <a:buAutoNum type="arabicParenR"/>
              <a:tabLst>
                <a:tab pos="402590" algn="l"/>
              </a:tabLst>
            </a:pPr>
            <a:r>
              <a:rPr sz="2400" dirty="0">
                <a:latin typeface="Times New Roman"/>
                <a:cs typeface="Times New Roman"/>
              </a:rPr>
              <a:t>About</a:t>
            </a:r>
            <a:r>
              <a:rPr sz="2400" spc="-50" dirty="0">
                <a:latin typeface="Times New Roman"/>
                <a:cs typeface="Times New Roman"/>
              </a:rPr>
              <a:t> </a:t>
            </a:r>
            <a:r>
              <a:rPr sz="2400" dirty="0">
                <a:latin typeface="Calibri"/>
                <a:cs typeface="Calibri"/>
              </a:rPr>
              <a:t>the</a:t>
            </a:r>
            <a:r>
              <a:rPr sz="2400" spc="-75" dirty="0">
                <a:latin typeface="Calibri"/>
                <a:cs typeface="Calibri"/>
              </a:rPr>
              <a:t> </a:t>
            </a:r>
            <a:r>
              <a:rPr sz="2400" dirty="0">
                <a:latin typeface="Calibri"/>
                <a:cs typeface="Calibri"/>
              </a:rPr>
              <a:t>seepage</a:t>
            </a:r>
            <a:r>
              <a:rPr sz="2400" spc="-50" dirty="0">
                <a:latin typeface="Calibri"/>
                <a:cs typeface="Calibri"/>
              </a:rPr>
              <a:t> </a:t>
            </a:r>
            <a:r>
              <a:rPr sz="2400" dirty="0">
                <a:latin typeface="Calibri"/>
                <a:cs typeface="Calibri"/>
              </a:rPr>
              <a:t>of</a:t>
            </a:r>
            <a:r>
              <a:rPr sz="2400" spc="-45" dirty="0">
                <a:latin typeface="Calibri"/>
                <a:cs typeface="Calibri"/>
              </a:rPr>
              <a:t> </a:t>
            </a:r>
            <a:r>
              <a:rPr sz="2400" dirty="0">
                <a:latin typeface="Calibri"/>
                <a:cs typeface="Calibri"/>
              </a:rPr>
              <a:t>water</a:t>
            </a:r>
            <a:r>
              <a:rPr sz="2400" spc="-50" dirty="0">
                <a:latin typeface="Calibri"/>
                <a:cs typeface="Calibri"/>
              </a:rPr>
              <a:t> </a:t>
            </a:r>
            <a:r>
              <a:rPr sz="2400" spc="-10" dirty="0">
                <a:latin typeface="Calibri"/>
                <a:cs typeface="Calibri"/>
              </a:rPr>
              <a:t>discharge</a:t>
            </a:r>
            <a:r>
              <a:rPr sz="2400" spc="-75" dirty="0">
                <a:latin typeface="Calibri"/>
                <a:cs typeface="Calibri"/>
              </a:rPr>
              <a:t> </a:t>
            </a:r>
            <a:r>
              <a:rPr sz="2400" dirty="0">
                <a:latin typeface="Calibri"/>
                <a:cs typeface="Calibri"/>
              </a:rPr>
              <a:t>through</a:t>
            </a:r>
            <a:r>
              <a:rPr sz="2400" spc="-100" dirty="0">
                <a:latin typeface="Calibri"/>
                <a:cs typeface="Calibri"/>
              </a:rPr>
              <a:t> </a:t>
            </a:r>
            <a:r>
              <a:rPr sz="2400" spc="-10" dirty="0">
                <a:latin typeface="Calibri"/>
                <a:cs typeface="Calibri"/>
              </a:rPr>
              <a:t>soil.</a:t>
            </a:r>
            <a:endParaRPr sz="2400">
              <a:latin typeface="Calibri"/>
              <a:cs typeface="Calibri"/>
            </a:endParaRPr>
          </a:p>
          <a:p>
            <a:pPr marL="400050" marR="1165225" indent="-387985">
              <a:lnSpc>
                <a:spcPct val="100000"/>
              </a:lnSpc>
              <a:buAutoNum type="arabicParenR"/>
              <a:tabLst>
                <a:tab pos="424180" algn="l"/>
              </a:tabLst>
            </a:pPr>
            <a:r>
              <a:rPr sz="2400" dirty="0">
                <a:latin typeface="Calibri"/>
                <a:cs typeface="Calibri"/>
              </a:rPr>
              <a:t>About</a:t>
            </a:r>
            <a:r>
              <a:rPr sz="2400" spc="-55" dirty="0">
                <a:latin typeface="Calibri"/>
                <a:cs typeface="Calibri"/>
              </a:rPr>
              <a:t> </a:t>
            </a:r>
            <a:r>
              <a:rPr sz="2400" dirty="0">
                <a:latin typeface="Calibri"/>
                <a:cs typeface="Calibri"/>
              </a:rPr>
              <a:t>the</a:t>
            </a:r>
            <a:r>
              <a:rPr sz="2400" spc="-10" dirty="0">
                <a:latin typeface="Calibri"/>
                <a:cs typeface="Calibri"/>
              </a:rPr>
              <a:t> </a:t>
            </a:r>
            <a:r>
              <a:rPr sz="2400" dirty="0">
                <a:latin typeface="Calibri"/>
                <a:cs typeface="Calibri"/>
              </a:rPr>
              <a:t>compaction</a:t>
            </a:r>
            <a:r>
              <a:rPr sz="2400" spc="-55" dirty="0">
                <a:latin typeface="Calibri"/>
                <a:cs typeface="Calibri"/>
              </a:rPr>
              <a:t> </a:t>
            </a:r>
            <a:r>
              <a:rPr sz="2400" dirty="0">
                <a:latin typeface="Calibri"/>
                <a:cs typeface="Calibri"/>
              </a:rPr>
              <a:t>and</a:t>
            </a:r>
            <a:r>
              <a:rPr sz="2400" spc="-5" dirty="0">
                <a:latin typeface="Calibri"/>
                <a:cs typeface="Calibri"/>
              </a:rPr>
              <a:t> </a:t>
            </a:r>
            <a:r>
              <a:rPr sz="2400" spc="-10" dirty="0">
                <a:latin typeface="Calibri"/>
                <a:cs typeface="Calibri"/>
              </a:rPr>
              <a:t>consolidation</a:t>
            </a:r>
            <a:r>
              <a:rPr sz="2400" spc="-80" dirty="0">
                <a:latin typeface="Calibri"/>
                <a:cs typeface="Calibri"/>
              </a:rPr>
              <a:t> </a:t>
            </a:r>
            <a:r>
              <a:rPr sz="2400" dirty="0">
                <a:latin typeface="Calibri"/>
                <a:cs typeface="Calibri"/>
              </a:rPr>
              <a:t>of</a:t>
            </a:r>
            <a:r>
              <a:rPr sz="2400" spc="-5" dirty="0">
                <a:latin typeface="Calibri"/>
                <a:cs typeface="Calibri"/>
              </a:rPr>
              <a:t> </a:t>
            </a:r>
            <a:r>
              <a:rPr sz="2400" spc="-10" dirty="0">
                <a:latin typeface="Calibri"/>
                <a:cs typeface="Calibri"/>
              </a:rPr>
              <a:t>soils 	</a:t>
            </a:r>
            <a:r>
              <a:rPr sz="2400" dirty="0">
                <a:latin typeface="Calibri"/>
                <a:cs typeface="Calibri"/>
              </a:rPr>
              <a:t>and</a:t>
            </a:r>
            <a:r>
              <a:rPr sz="2400" spc="-70" dirty="0">
                <a:latin typeface="Calibri"/>
                <a:cs typeface="Calibri"/>
              </a:rPr>
              <a:t> </a:t>
            </a:r>
            <a:r>
              <a:rPr sz="2400" dirty="0">
                <a:latin typeface="Calibri"/>
                <a:cs typeface="Calibri"/>
              </a:rPr>
              <a:t>the</a:t>
            </a:r>
            <a:r>
              <a:rPr sz="2400" spc="-70" dirty="0">
                <a:latin typeface="Calibri"/>
                <a:cs typeface="Calibri"/>
              </a:rPr>
              <a:t> </a:t>
            </a:r>
            <a:r>
              <a:rPr sz="2400" dirty="0">
                <a:latin typeface="Calibri"/>
                <a:cs typeface="Calibri"/>
              </a:rPr>
              <a:t>consolidation</a:t>
            </a:r>
            <a:r>
              <a:rPr sz="2400" spc="-85" dirty="0">
                <a:latin typeface="Calibri"/>
                <a:cs typeface="Calibri"/>
              </a:rPr>
              <a:t> </a:t>
            </a:r>
            <a:r>
              <a:rPr sz="2400" spc="-10" dirty="0">
                <a:latin typeface="Calibri"/>
                <a:cs typeface="Calibri"/>
              </a:rPr>
              <a:t>settlement</a:t>
            </a:r>
            <a:endParaRPr sz="2400">
              <a:latin typeface="Calibri"/>
              <a:cs typeface="Calibri"/>
            </a:endParaRPr>
          </a:p>
          <a:p>
            <a:pPr marL="401320" indent="-388620">
              <a:lnSpc>
                <a:spcPct val="100000"/>
              </a:lnSpc>
              <a:spcBef>
                <a:spcPts val="5"/>
              </a:spcBef>
              <a:buAutoNum type="arabicParenR"/>
              <a:tabLst>
                <a:tab pos="401320" algn="l"/>
              </a:tabLst>
            </a:pPr>
            <a:r>
              <a:rPr sz="2400" dirty="0">
                <a:latin typeface="Calibri"/>
                <a:cs typeface="Calibri"/>
              </a:rPr>
              <a:t>About</a:t>
            </a:r>
            <a:r>
              <a:rPr sz="2400" spc="-65" dirty="0">
                <a:latin typeface="Calibri"/>
                <a:cs typeface="Calibri"/>
              </a:rPr>
              <a:t> </a:t>
            </a:r>
            <a:r>
              <a:rPr sz="2400" dirty="0">
                <a:latin typeface="Calibri"/>
                <a:cs typeface="Calibri"/>
              </a:rPr>
              <a:t>the</a:t>
            </a:r>
            <a:r>
              <a:rPr sz="2400" spc="-20" dirty="0">
                <a:latin typeface="Calibri"/>
                <a:cs typeface="Calibri"/>
              </a:rPr>
              <a:t> </a:t>
            </a:r>
            <a:r>
              <a:rPr sz="2400" dirty="0">
                <a:latin typeface="Calibri"/>
                <a:cs typeface="Calibri"/>
              </a:rPr>
              <a:t>shear</a:t>
            </a:r>
            <a:r>
              <a:rPr sz="2400" spc="-30" dirty="0">
                <a:latin typeface="Calibri"/>
                <a:cs typeface="Calibri"/>
              </a:rPr>
              <a:t> </a:t>
            </a:r>
            <a:r>
              <a:rPr sz="2400" spc="-10" dirty="0">
                <a:latin typeface="Calibri"/>
                <a:cs typeface="Calibri"/>
              </a:rPr>
              <a:t>strength</a:t>
            </a:r>
            <a:r>
              <a:rPr sz="2400" spc="-65" dirty="0">
                <a:latin typeface="Calibri"/>
                <a:cs typeface="Calibri"/>
              </a:rPr>
              <a:t> </a:t>
            </a:r>
            <a:r>
              <a:rPr sz="2400" dirty="0">
                <a:latin typeface="Calibri"/>
                <a:cs typeface="Calibri"/>
              </a:rPr>
              <a:t>of</a:t>
            </a:r>
            <a:r>
              <a:rPr sz="2400" spc="-20" dirty="0">
                <a:latin typeface="Calibri"/>
                <a:cs typeface="Calibri"/>
              </a:rPr>
              <a:t> </a:t>
            </a:r>
            <a:r>
              <a:rPr sz="2400" spc="-10" dirty="0">
                <a:latin typeface="Calibri"/>
                <a:cs typeface="Calibri"/>
              </a:rPr>
              <a:t>soils</a:t>
            </a:r>
            <a:endParaRPr sz="2400">
              <a:latin typeface="Calibri"/>
              <a:cs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905000" y="438911"/>
            <a:ext cx="6172200" cy="335280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438400" y="667511"/>
            <a:ext cx="4191000" cy="373380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3540" y="1442161"/>
            <a:ext cx="8609965" cy="1946910"/>
          </a:xfrm>
          <a:prstGeom prst="rect">
            <a:avLst/>
          </a:prstGeom>
        </p:spPr>
        <p:txBody>
          <a:bodyPr vert="horz" wrap="square" lIns="0" tIns="12700" rIns="0" bIns="0" rtlCol="0">
            <a:spAutoFit/>
          </a:bodyPr>
          <a:lstStyle/>
          <a:p>
            <a:pPr marL="12700" algn="just">
              <a:lnSpc>
                <a:spcPct val="100000"/>
              </a:lnSpc>
              <a:spcBef>
                <a:spcPts val="100"/>
              </a:spcBef>
            </a:pPr>
            <a:r>
              <a:rPr sz="1800" dirty="0">
                <a:latin typeface="Times New Roman"/>
                <a:cs typeface="Times New Roman"/>
              </a:rPr>
              <a:t>As</a:t>
            </a:r>
            <a:r>
              <a:rPr sz="1800" spc="-15" dirty="0">
                <a:latin typeface="Times New Roman"/>
                <a:cs typeface="Times New Roman"/>
              </a:rPr>
              <a:t> </a:t>
            </a:r>
            <a:r>
              <a:rPr sz="1800" dirty="0">
                <a:latin typeface="Times New Roman"/>
                <a:cs typeface="Times New Roman"/>
              </a:rPr>
              <a:t>long</a:t>
            </a:r>
            <a:r>
              <a:rPr sz="1800" spc="-15" dirty="0">
                <a:latin typeface="Times New Roman"/>
                <a:cs typeface="Times New Roman"/>
              </a:rPr>
              <a:t> </a:t>
            </a:r>
            <a:r>
              <a:rPr sz="1800" dirty="0">
                <a:latin typeface="Times New Roman"/>
                <a:cs typeface="Times New Roman"/>
              </a:rPr>
              <a:t>as</a:t>
            </a:r>
            <a:r>
              <a:rPr sz="1800" spc="-15" dirty="0">
                <a:latin typeface="Times New Roman"/>
                <a:cs typeface="Times New Roman"/>
              </a:rPr>
              <a:t> </a:t>
            </a:r>
            <a:r>
              <a:rPr sz="1800" dirty="0">
                <a:latin typeface="Times New Roman"/>
                <a:cs typeface="Times New Roman"/>
              </a:rPr>
              <a:t>the</a:t>
            </a:r>
            <a:r>
              <a:rPr sz="1800" spc="-20" dirty="0">
                <a:latin typeface="Times New Roman"/>
                <a:cs typeface="Times New Roman"/>
              </a:rPr>
              <a:t> </a:t>
            </a:r>
            <a:r>
              <a:rPr sz="1800" dirty="0">
                <a:latin typeface="Times New Roman"/>
                <a:cs typeface="Times New Roman"/>
              </a:rPr>
              <a:t>soil</a:t>
            </a:r>
            <a:r>
              <a:rPr sz="1800" spc="-5" dirty="0">
                <a:latin typeface="Times New Roman"/>
                <a:cs typeface="Times New Roman"/>
              </a:rPr>
              <a:t> </a:t>
            </a:r>
            <a:r>
              <a:rPr sz="1800" dirty="0">
                <a:latin typeface="Times New Roman"/>
                <a:cs typeface="Times New Roman"/>
              </a:rPr>
              <a:t>structure</a:t>
            </a:r>
            <a:r>
              <a:rPr sz="1800" spc="-25" dirty="0">
                <a:latin typeface="Times New Roman"/>
                <a:cs typeface="Times New Roman"/>
              </a:rPr>
              <a:t> </a:t>
            </a:r>
            <a:r>
              <a:rPr sz="1800" dirty="0">
                <a:latin typeface="Times New Roman"/>
                <a:cs typeface="Times New Roman"/>
              </a:rPr>
              <a:t>is</a:t>
            </a:r>
            <a:r>
              <a:rPr sz="1800" spc="-10" dirty="0">
                <a:latin typeface="Times New Roman"/>
                <a:cs typeface="Times New Roman"/>
              </a:rPr>
              <a:t> </a:t>
            </a:r>
            <a:r>
              <a:rPr sz="1800" dirty="0">
                <a:latin typeface="Times New Roman"/>
                <a:cs typeface="Times New Roman"/>
              </a:rPr>
              <a:t>not</a:t>
            </a:r>
            <a:r>
              <a:rPr sz="1800" spc="-30" dirty="0">
                <a:latin typeface="Times New Roman"/>
                <a:cs typeface="Times New Roman"/>
              </a:rPr>
              <a:t> </a:t>
            </a:r>
            <a:r>
              <a:rPr sz="1800" dirty="0">
                <a:latin typeface="Times New Roman"/>
                <a:cs typeface="Times New Roman"/>
              </a:rPr>
              <a:t>disturbed,</a:t>
            </a:r>
            <a:r>
              <a:rPr sz="1800" spc="10" dirty="0">
                <a:latin typeface="Times New Roman"/>
                <a:cs typeface="Times New Roman"/>
              </a:rPr>
              <a:t> </a:t>
            </a:r>
            <a:r>
              <a:rPr sz="1800" dirty="0">
                <a:latin typeface="Times New Roman"/>
                <a:cs typeface="Times New Roman"/>
              </a:rPr>
              <a:t>the</a:t>
            </a:r>
            <a:r>
              <a:rPr sz="1800" spc="-20" dirty="0">
                <a:latin typeface="Times New Roman"/>
                <a:cs typeface="Times New Roman"/>
              </a:rPr>
              <a:t> </a:t>
            </a:r>
            <a:r>
              <a:rPr sz="1800" dirty="0">
                <a:latin typeface="Times New Roman"/>
                <a:cs typeface="Times New Roman"/>
              </a:rPr>
              <a:t>coarse</a:t>
            </a:r>
            <a:r>
              <a:rPr sz="1800" spc="-15" dirty="0">
                <a:latin typeface="Times New Roman"/>
                <a:cs typeface="Times New Roman"/>
              </a:rPr>
              <a:t> </a:t>
            </a:r>
            <a:r>
              <a:rPr sz="1800" dirty="0">
                <a:latin typeface="Times New Roman"/>
                <a:cs typeface="Times New Roman"/>
              </a:rPr>
              <a:t>grained</a:t>
            </a:r>
            <a:r>
              <a:rPr sz="1800" spc="5" dirty="0">
                <a:latin typeface="Times New Roman"/>
                <a:cs typeface="Times New Roman"/>
              </a:rPr>
              <a:t> </a:t>
            </a:r>
            <a:r>
              <a:rPr sz="1800" dirty="0">
                <a:latin typeface="Times New Roman"/>
                <a:cs typeface="Times New Roman"/>
              </a:rPr>
              <a:t>skeleton</a:t>
            </a:r>
            <a:r>
              <a:rPr sz="1800" spc="10" dirty="0">
                <a:latin typeface="Times New Roman"/>
                <a:cs typeface="Times New Roman"/>
              </a:rPr>
              <a:t> </a:t>
            </a:r>
            <a:r>
              <a:rPr sz="1800" dirty="0">
                <a:latin typeface="Times New Roman"/>
                <a:cs typeface="Times New Roman"/>
              </a:rPr>
              <a:t>can take</a:t>
            </a:r>
            <a:r>
              <a:rPr sz="1800" spc="-25" dirty="0">
                <a:latin typeface="Times New Roman"/>
                <a:cs typeface="Times New Roman"/>
              </a:rPr>
              <a:t> </a:t>
            </a:r>
            <a:r>
              <a:rPr sz="1800" dirty="0">
                <a:latin typeface="Times New Roman"/>
                <a:cs typeface="Times New Roman"/>
              </a:rPr>
              <a:t>heavy</a:t>
            </a:r>
            <a:r>
              <a:rPr sz="1800" spc="-10" dirty="0">
                <a:latin typeface="Times New Roman"/>
                <a:cs typeface="Times New Roman"/>
              </a:rPr>
              <a:t> loads</a:t>
            </a:r>
            <a:endParaRPr sz="1800">
              <a:latin typeface="Times New Roman"/>
              <a:cs typeface="Times New Roman"/>
            </a:endParaRPr>
          </a:p>
          <a:p>
            <a:pPr marL="12700" algn="just">
              <a:lnSpc>
                <a:spcPct val="100000"/>
              </a:lnSpc>
              <a:spcBef>
                <a:spcPts val="5"/>
              </a:spcBef>
            </a:pPr>
            <a:r>
              <a:rPr sz="1800" dirty="0">
                <a:latin typeface="Times New Roman"/>
                <a:cs typeface="Times New Roman"/>
              </a:rPr>
              <a:t>without</a:t>
            </a:r>
            <a:r>
              <a:rPr sz="1800" spc="-50" dirty="0">
                <a:latin typeface="Times New Roman"/>
                <a:cs typeface="Times New Roman"/>
              </a:rPr>
              <a:t> </a:t>
            </a:r>
            <a:r>
              <a:rPr sz="1800" dirty="0">
                <a:latin typeface="Times New Roman"/>
                <a:cs typeface="Times New Roman"/>
              </a:rPr>
              <a:t>much</a:t>
            </a:r>
            <a:r>
              <a:rPr sz="1800" spc="-10" dirty="0">
                <a:latin typeface="Times New Roman"/>
                <a:cs typeface="Times New Roman"/>
              </a:rPr>
              <a:t> deformation.</a:t>
            </a:r>
            <a:endParaRPr sz="1800">
              <a:latin typeface="Times New Roman"/>
              <a:cs typeface="Times New Roman"/>
            </a:endParaRPr>
          </a:p>
          <a:p>
            <a:pPr>
              <a:lnSpc>
                <a:spcPct val="100000"/>
              </a:lnSpc>
            </a:pPr>
            <a:endParaRPr sz="1800">
              <a:latin typeface="Times New Roman"/>
              <a:cs typeface="Times New Roman"/>
            </a:endParaRPr>
          </a:p>
          <a:p>
            <a:pPr>
              <a:lnSpc>
                <a:spcPct val="100000"/>
              </a:lnSpc>
              <a:spcBef>
                <a:spcPts val="180"/>
              </a:spcBef>
            </a:pPr>
            <a:endParaRPr sz="1800">
              <a:latin typeface="Times New Roman"/>
              <a:cs typeface="Times New Roman"/>
            </a:endParaRPr>
          </a:p>
          <a:p>
            <a:pPr marL="12700" marR="5080" algn="just">
              <a:lnSpc>
                <a:spcPct val="100000"/>
              </a:lnSpc>
            </a:pPr>
            <a:r>
              <a:rPr sz="1800" dirty="0">
                <a:latin typeface="Times New Roman"/>
                <a:cs typeface="Times New Roman"/>
              </a:rPr>
              <a:t>However,</a:t>
            </a:r>
            <a:r>
              <a:rPr sz="1800" spc="204" dirty="0">
                <a:latin typeface="Times New Roman"/>
                <a:cs typeface="Times New Roman"/>
              </a:rPr>
              <a:t>  </a:t>
            </a:r>
            <a:r>
              <a:rPr sz="1800" dirty="0">
                <a:latin typeface="Times New Roman"/>
                <a:cs typeface="Times New Roman"/>
              </a:rPr>
              <a:t>when</a:t>
            </a:r>
            <a:r>
              <a:rPr sz="1800" spc="200" dirty="0">
                <a:latin typeface="Times New Roman"/>
                <a:cs typeface="Times New Roman"/>
              </a:rPr>
              <a:t>  </a:t>
            </a:r>
            <a:r>
              <a:rPr sz="1800" dirty="0">
                <a:latin typeface="Times New Roman"/>
                <a:cs typeface="Times New Roman"/>
              </a:rPr>
              <a:t>the</a:t>
            </a:r>
            <a:r>
              <a:rPr sz="1800" spc="185" dirty="0">
                <a:latin typeface="Times New Roman"/>
                <a:cs typeface="Times New Roman"/>
              </a:rPr>
              <a:t>  </a:t>
            </a:r>
            <a:r>
              <a:rPr sz="1800" dirty="0">
                <a:latin typeface="Times New Roman"/>
                <a:cs typeface="Times New Roman"/>
              </a:rPr>
              <a:t>soil</a:t>
            </a:r>
            <a:r>
              <a:rPr sz="1800" spc="200" dirty="0">
                <a:latin typeface="Times New Roman"/>
                <a:cs typeface="Times New Roman"/>
              </a:rPr>
              <a:t>  </a:t>
            </a:r>
            <a:r>
              <a:rPr sz="1800" dirty="0">
                <a:latin typeface="Times New Roman"/>
                <a:cs typeface="Times New Roman"/>
              </a:rPr>
              <a:t>structure</a:t>
            </a:r>
            <a:r>
              <a:rPr sz="1800" spc="185" dirty="0">
                <a:latin typeface="Times New Roman"/>
                <a:cs typeface="Times New Roman"/>
              </a:rPr>
              <a:t>  </a:t>
            </a:r>
            <a:r>
              <a:rPr sz="1800" dirty="0">
                <a:latin typeface="Times New Roman"/>
                <a:cs typeface="Times New Roman"/>
              </a:rPr>
              <a:t>is</a:t>
            </a:r>
            <a:r>
              <a:rPr sz="1800" spc="195" dirty="0">
                <a:latin typeface="Times New Roman"/>
                <a:cs typeface="Times New Roman"/>
              </a:rPr>
              <a:t>  </a:t>
            </a:r>
            <a:r>
              <a:rPr sz="1800" dirty="0">
                <a:latin typeface="Times New Roman"/>
                <a:cs typeface="Times New Roman"/>
              </a:rPr>
              <a:t>disturbed</a:t>
            </a:r>
            <a:r>
              <a:rPr sz="1800" spc="204" dirty="0">
                <a:latin typeface="Times New Roman"/>
                <a:cs typeface="Times New Roman"/>
              </a:rPr>
              <a:t>  </a:t>
            </a:r>
            <a:r>
              <a:rPr sz="1800" dirty="0">
                <a:latin typeface="Times New Roman"/>
                <a:cs typeface="Times New Roman"/>
              </a:rPr>
              <a:t>then</a:t>
            </a:r>
            <a:r>
              <a:rPr sz="1800" spc="204" dirty="0">
                <a:latin typeface="Times New Roman"/>
                <a:cs typeface="Times New Roman"/>
              </a:rPr>
              <a:t>  </a:t>
            </a:r>
            <a:r>
              <a:rPr sz="1800" dirty="0">
                <a:latin typeface="Times New Roman"/>
                <a:cs typeface="Times New Roman"/>
              </a:rPr>
              <a:t>the</a:t>
            </a:r>
            <a:r>
              <a:rPr sz="1800" spc="185" dirty="0">
                <a:latin typeface="Times New Roman"/>
                <a:cs typeface="Times New Roman"/>
              </a:rPr>
              <a:t>  </a:t>
            </a:r>
            <a:r>
              <a:rPr sz="1800" dirty="0">
                <a:latin typeface="Times New Roman"/>
                <a:cs typeface="Times New Roman"/>
              </a:rPr>
              <a:t>load</a:t>
            </a:r>
            <a:r>
              <a:rPr sz="1800" spc="200" dirty="0">
                <a:latin typeface="Times New Roman"/>
                <a:cs typeface="Times New Roman"/>
              </a:rPr>
              <a:t>  </a:t>
            </a:r>
            <a:r>
              <a:rPr sz="1800" dirty="0">
                <a:latin typeface="Times New Roman"/>
                <a:cs typeface="Times New Roman"/>
              </a:rPr>
              <a:t>is</a:t>
            </a:r>
            <a:r>
              <a:rPr sz="1800" spc="190" dirty="0">
                <a:latin typeface="Times New Roman"/>
                <a:cs typeface="Times New Roman"/>
              </a:rPr>
              <a:t>  </a:t>
            </a:r>
            <a:r>
              <a:rPr sz="1800" dirty="0">
                <a:latin typeface="Times New Roman"/>
                <a:cs typeface="Times New Roman"/>
              </a:rPr>
              <a:t>transformed</a:t>
            </a:r>
            <a:r>
              <a:rPr sz="1800" spc="220" dirty="0">
                <a:latin typeface="Times New Roman"/>
                <a:cs typeface="Times New Roman"/>
              </a:rPr>
              <a:t>  </a:t>
            </a:r>
            <a:r>
              <a:rPr sz="1800" spc="-20" dirty="0">
                <a:latin typeface="Times New Roman"/>
                <a:cs typeface="Times New Roman"/>
              </a:rPr>
              <a:t>from </a:t>
            </a:r>
            <a:r>
              <a:rPr sz="1800" spc="-10" dirty="0">
                <a:latin typeface="Times New Roman"/>
                <a:cs typeface="Times New Roman"/>
              </a:rPr>
              <a:t>coarse-</a:t>
            </a:r>
            <a:r>
              <a:rPr sz="1800" dirty="0">
                <a:latin typeface="Times New Roman"/>
                <a:cs typeface="Times New Roman"/>
              </a:rPr>
              <a:t>grained</a:t>
            </a:r>
            <a:r>
              <a:rPr sz="1800" spc="235" dirty="0">
                <a:latin typeface="Times New Roman"/>
                <a:cs typeface="Times New Roman"/>
              </a:rPr>
              <a:t> </a:t>
            </a:r>
            <a:r>
              <a:rPr sz="1800" dirty="0">
                <a:latin typeface="Times New Roman"/>
                <a:cs typeface="Times New Roman"/>
              </a:rPr>
              <a:t>particles</a:t>
            </a:r>
            <a:r>
              <a:rPr sz="1800" spc="225" dirty="0">
                <a:latin typeface="Times New Roman"/>
                <a:cs typeface="Times New Roman"/>
              </a:rPr>
              <a:t> </a:t>
            </a:r>
            <a:r>
              <a:rPr sz="1800" dirty="0">
                <a:latin typeface="Times New Roman"/>
                <a:cs typeface="Times New Roman"/>
              </a:rPr>
              <a:t>to</a:t>
            </a:r>
            <a:r>
              <a:rPr sz="1800" spc="235" dirty="0">
                <a:latin typeface="Times New Roman"/>
                <a:cs typeface="Times New Roman"/>
              </a:rPr>
              <a:t> </a:t>
            </a:r>
            <a:r>
              <a:rPr sz="1800" dirty="0">
                <a:latin typeface="Times New Roman"/>
                <a:cs typeface="Times New Roman"/>
              </a:rPr>
              <a:t>clayey</a:t>
            </a:r>
            <a:r>
              <a:rPr sz="1800" spc="210" dirty="0">
                <a:latin typeface="Times New Roman"/>
                <a:cs typeface="Times New Roman"/>
              </a:rPr>
              <a:t> </a:t>
            </a:r>
            <a:r>
              <a:rPr sz="1800" dirty="0">
                <a:latin typeface="Times New Roman"/>
                <a:cs typeface="Times New Roman"/>
              </a:rPr>
              <a:t>particles.</a:t>
            </a:r>
            <a:r>
              <a:rPr sz="1800" spc="229" dirty="0">
                <a:latin typeface="Times New Roman"/>
                <a:cs typeface="Times New Roman"/>
              </a:rPr>
              <a:t> </a:t>
            </a:r>
            <a:r>
              <a:rPr sz="1800" dirty="0">
                <a:latin typeface="Times New Roman"/>
                <a:cs typeface="Times New Roman"/>
              </a:rPr>
              <a:t>Due</a:t>
            </a:r>
            <a:r>
              <a:rPr sz="1800" spc="220" dirty="0">
                <a:latin typeface="Times New Roman"/>
                <a:cs typeface="Times New Roman"/>
              </a:rPr>
              <a:t> </a:t>
            </a:r>
            <a:r>
              <a:rPr sz="1800" dirty="0">
                <a:latin typeface="Times New Roman"/>
                <a:cs typeface="Times New Roman"/>
              </a:rPr>
              <a:t>to</a:t>
            </a:r>
            <a:r>
              <a:rPr sz="1800" spc="235" dirty="0">
                <a:latin typeface="Times New Roman"/>
                <a:cs typeface="Times New Roman"/>
              </a:rPr>
              <a:t> </a:t>
            </a:r>
            <a:r>
              <a:rPr sz="1800" dirty="0">
                <a:latin typeface="Times New Roman"/>
                <a:cs typeface="Times New Roman"/>
              </a:rPr>
              <a:t>this</a:t>
            </a:r>
            <a:r>
              <a:rPr sz="1800" spc="220" dirty="0">
                <a:latin typeface="Times New Roman"/>
                <a:cs typeface="Times New Roman"/>
              </a:rPr>
              <a:t> </a:t>
            </a:r>
            <a:r>
              <a:rPr sz="1800" dirty="0">
                <a:latin typeface="Times New Roman"/>
                <a:cs typeface="Times New Roman"/>
              </a:rPr>
              <a:t>the</a:t>
            </a:r>
            <a:r>
              <a:rPr sz="1800" spc="220" dirty="0">
                <a:latin typeface="Times New Roman"/>
                <a:cs typeface="Times New Roman"/>
              </a:rPr>
              <a:t> </a:t>
            </a:r>
            <a:r>
              <a:rPr sz="1800" dirty="0">
                <a:latin typeface="Times New Roman"/>
                <a:cs typeface="Times New Roman"/>
              </a:rPr>
              <a:t>supporting</a:t>
            </a:r>
            <a:r>
              <a:rPr sz="1800" spc="220" dirty="0">
                <a:latin typeface="Times New Roman"/>
                <a:cs typeface="Times New Roman"/>
              </a:rPr>
              <a:t> </a:t>
            </a:r>
            <a:r>
              <a:rPr sz="1800" dirty="0">
                <a:latin typeface="Times New Roman"/>
                <a:cs typeface="Times New Roman"/>
              </a:rPr>
              <a:t>power</a:t>
            </a:r>
            <a:r>
              <a:rPr sz="1800" spc="229" dirty="0">
                <a:latin typeface="Times New Roman"/>
                <a:cs typeface="Times New Roman"/>
              </a:rPr>
              <a:t> </a:t>
            </a:r>
            <a:r>
              <a:rPr sz="1800" dirty="0">
                <a:latin typeface="Times New Roman"/>
                <a:cs typeface="Times New Roman"/>
              </a:rPr>
              <a:t>and</a:t>
            </a:r>
            <a:r>
              <a:rPr sz="1800" spc="235" dirty="0">
                <a:latin typeface="Times New Roman"/>
                <a:cs typeface="Times New Roman"/>
              </a:rPr>
              <a:t> </a:t>
            </a:r>
            <a:r>
              <a:rPr sz="1800" dirty="0">
                <a:latin typeface="Times New Roman"/>
                <a:cs typeface="Times New Roman"/>
              </a:rPr>
              <a:t>also</a:t>
            </a:r>
            <a:r>
              <a:rPr sz="1800" spc="235" dirty="0">
                <a:latin typeface="Times New Roman"/>
                <a:cs typeface="Times New Roman"/>
              </a:rPr>
              <a:t> </a:t>
            </a:r>
            <a:r>
              <a:rPr sz="1800" spc="-25" dirty="0">
                <a:latin typeface="Times New Roman"/>
                <a:cs typeface="Times New Roman"/>
              </a:rPr>
              <a:t>the </a:t>
            </a:r>
            <a:r>
              <a:rPr sz="1800" dirty="0">
                <a:latin typeface="Times New Roman"/>
                <a:cs typeface="Times New Roman"/>
              </a:rPr>
              <a:t>stability</a:t>
            </a:r>
            <a:r>
              <a:rPr sz="1800" spc="-45" dirty="0">
                <a:latin typeface="Times New Roman"/>
                <a:cs typeface="Times New Roman"/>
              </a:rPr>
              <a:t> </a:t>
            </a:r>
            <a:r>
              <a:rPr sz="1800" dirty="0">
                <a:latin typeface="Times New Roman"/>
                <a:cs typeface="Times New Roman"/>
              </a:rPr>
              <a:t>of</a:t>
            </a:r>
            <a:r>
              <a:rPr sz="1800" spc="5" dirty="0">
                <a:latin typeface="Times New Roman"/>
                <a:cs typeface="Times New Roman"/>
              </a:rPr>
              <a:t> </a:t>
            </a:r>
            <a:r>
              <a:rPr sz="1800" dirty="0">
                <a:latin typeface="Times New Roman"/>
                <a:cs typeface="Times New Roman"/>
              </a:rPr>
              <a:t>soil</a:t>
            </a:r>
            <a:r>
              <a:rPr sz="1800" spc="-10" dirty="0">
                <a:latin typeface="Times New Roman"/>
                <a:cs typeface="Times New Roman"/>
              </a:rPr>
              <a:t> </a:t>
            </a:r>
            <a:r>
              <a:rPr sz="1800" dirty="0">
                <a:latin typeface="Times New Roman"/>
                <a:cs typeface="Times New Roman"/>
              </a:rPr>
              <a:t>is</a:t>
            </a:r>
            <a:r>
              <a:rPr sz="1800" spc="5" dirty="0">
                <a:latin typeface="Times New Roman"/>
                <a:cs typeface="Times New Roman"/>
              </a:rPr>
              <a:t> </a:t>
            </a:r>
            <a:r>
              <a:rPr sz="1800" dirty="0">
                <a:latin typeface="Times New Roman"/>
                <a:cs typeface="Times New Roman"/>
              </a:rPr>
              <a:t>considerably</a:t>
            </a:r>
            <a:r>
              <a:rPr sz="1800" spc="-15" dirty="0">
                <a:latin typeface="Times New Roman"/>
                <a:cs typeface="Times New Roman"/>
              </a:rPr>
              <a:t> </a:t>
            </a:r>
            <a:r>
              <a:rPr sz="1800" spc="-10" dirty="0">
                <a:latin typeface="Times New Roman"/>
                <a:cs typeface="Times New Roman"/>
              </a:rPr>
              <a:t>reduced.</a:t>
            </a:r>
            <a:endParaRPr sz="1800">
              <a:latin typeface="Times New Roman"/>
              <a:cs typeface="Times New Roman"/>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12444" y="1442161"/>
            <a:ext cx="8079105" cy="2770505"/>
          </a:xfrm>
          <a:prstGeom prst="rect">
            <a:avLst/>
          </a:prstGeom>
        </p:spPr>
        <p:txBody>
          <a:bodyPr vert="horz" wrap="square" lIns="0" tIns="12700" rIns="0" bIns="0" rtlCol="0">
            <a:spAutoFit/>
          </a:bodyPr>
          <a:lstStyle/>
          <a:p>
            <a:pPr marL="12700">
              <a:lnSpc>
                <a:spcPct val="100000"/>
              </a:lnSpc>
              <a:spcBef>
                <a:spcPts val="100"/>
              </a:spcBef>
            </a:pPr>
            <a:r>
              <a:rPr sz="1800" b="1" dirty="0">
                <a:latin typeface="Times New Roman"/>
                <a:cs typeface="Times New Roman"/>
              </a:rPr>
              <a:t>6).</a:t>
            </a:r>
            <a:r>
              <a:rPr sz="1800" b="1" spc="-20" dirty="0">
                <a:latin typeface="Times New Roman"/>
                <a:cs typeface="Times New Roman"/>
              </a:rPr>
              <a:t> </a:t>
            </a:r>
            <a:r>
              <a:rPr sz="1800" b="1" dirty="0">
                <a:latin typeface="Times New Roman"/>
                <a:cs typeface="Times New Roman"/>
              </a:rPr>
              <a:t>Clay</a:t>
            </a:r>
            <a:r>
              <a:rPr sz="1800" b="1" spc="10" dirty="0">
                <a:latin typeface="Times New Roman"/>
                <a:cs typeface="Times New Roman"/>
              </a:rPr>
              <a:t> </a:t>
            </a:r>
            <a:r>
              <a:rPr sz="1800" b="1" dirty="0">
                <a:latin typeface="Times New Roman"/>
                <a:cs typeface="Times New Roman"/>
              </a:rPr>
              <a:t>Matrix</a:t>
            </a:r>
            <a:r>
              <a:rPr sz="1800" b="1" spc="-5" dirty="0">
                <a:latin typeface="Times New Roman"/>
                <a:cs typeface="Times New Roman"/>
              </a:rPr>
              <a:t> </a:t>
            </a:r>
            <a:r>
              <a:rPr sz="1800" b="1" spc="-10" dirty="0">
                <a:latin typeface="Times New Roman"/>
                <a:cs typeface="Times New Roman"/>
              </a:rPr>
              <a:t>Structure</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spcBef>
                <a:spcPts val="5"/>
              </a:spcBef>
            </a:pPr>
            <a:r>
              <a:rPr sz="1800" dirty="0">
                <a:latin typeface="Times New Roman"/>
                <a:cs typeface="Times New Roman"/>
              </a:rPr>
              <a:t>The</a:t>
            </a:r>
            <a:r>
              <a:rPr sz="1800" spc="285" dirty="0">
                <a:latin typeface="Times New Roman"/>
                <a:cs typeface="Times New Roman"/>
              </a:rPr>
              <a:t> </a:t>
            </a:r>
            <a:r>
              <a:rPr sz="1800" dirty="0">
                <a:latin typeface="Times New Roman"/>
                <a:cs typeface="Times New Roman"/>
              </a:rPr>
              <a:t>clay</a:t>
            </a:r>
            <a:r>
              <a:rPr sz="1800" spc="320" dirty="0">
                <a:latin typeface="Times New Roman"/>
                <a:cs typeface="Times New Roman"/>
              </a:rPr>
              <a:t> </a:t>
            </a:r>
            <a:r>
              <a:rPr sz="1800" dirty="0">
                <a:latin typeface="Times New Roman"/>
                <a:cs typeface="Times New Roman"/>
              </a:rPr>
              <a:t>matrix</a:t>
            </a:r>
            <a:r>
              <a:rPr sz="1800" spc="320" dirty="0">
                <a:latin typeface="Times New Roman"/>
                <a:cs typeface="Times New Roman"/>
              </a:rPr>
              <a:t> </a:t>
            </a:r>
            <a:r>
              <a:rPr sz="1800" dirty="0">
                <a:latin typeface="Times New Roman"/>
                <a:cs typeface="Times New Roman"/>
              </a:rPr>
              <a:t>structure</a:t>
            </a:r>
            <a:r>
              <a:rPr sz="1800" spc="300" dirty="0">
                <a:latin typeface="Times New Roman"/>
                <a:cs typeface="Times New Roman"/>
              </a:rPr>
              <a:t> </a:t>
            </a:r>
            <a:r>
              <a:rPr sz="1800" dirty="0">
                <a:latin typeface="Times New Roman"/>
                <a:cs typeface="Times New Roman"/>
              </a:rPr>
              <a:t>is</a:t>
            </a:r>
            <a:r>
              <a:rPr sz="1800" spc="300" dirty="0">
                <a:latin typeface="Times New Roman"/>
                <a:cs typeface="Times New Roman"/>
              </a:rPr>
              <a:t> </a:t>
            </a:r>
            <a:r>
              <a:rPr sz="1800" dirty="0">
                <a:latin typeface="Times New Roman"/>
                <a:cs typeface="Times New Roman"/>
              </a:rPr>
              <a:t>also</a:t>
            </a:r>
            <a:r>
              <a:rPr sz="1800" spc="310" dirty="0">
                <a:latin typeface="Times New Roman"/>
                <a:cs typeface="Times New Roman"/>
              </a:rPr>
              <a:t> </a:t>
            </a:r>
            <a:r>
              <a:rPr sz="1800" dirty="0">
                <a:latin typeface="Times New Roman"/>
                <a:cs typeface="Times New Roman"/>
              </a:rPr>
              <a:t>a</a:t>
            </a:r>
            <a:r>
              <a:rPr sz="1800" spc="300" dirty="0">
                <a:latin typeface="Times New Roman"/>
                <a:cs typeface="Times New Roman"/>
              </a:rPr>
              <a:t> </a:t>
            </a:r>
            <a:r>
              <a:rPr sz="1800" dirty="0">
                <a:latin typeface="Times New Roman"/>
                <a:cs typeface="Times New Roman"/>
              </a:rPr>
              <a:t>composite</a:t>
            </a:r>
            <a:r>
              <a:rPr sz="1800" spc="300" dirty="0">
                <a:latin typeface="Times New Roman"/>
                <a:cs typeface="Times New Roman"/>
              </a:rPr>
              <a:t> </a:t>
            </a:r>
            <a:r>
              <a:rPr sz="1800" dirty="0">
                <a:latin typeface="Times New Roman"/>
                <a:cs typeface="Times New Roman"/>
              </a:rPr>
              <a:t>structure</a:t>
            </a:r>
            <a:r>
              <a:rPr sz="1800" spc="305" dirty="0">
                <a:latin typeface="Times New Roman"/>
                <a:cs typeface="Times New Roman"/>
              </a:rPr>
              <a:t> </a:t>
            </a:r>
            <a:r>
              <a:rPr sz="1800" dirty="0">
                <a:latin typeface="Times New Roman"/>
                <a:cs typeface="Times New Roman"/>
              </a:rPr>
              <a:t>formed</a:t>
            </a:r>
            <a:r>
              <a:rPr sz="1800" spc="320" dirty="0">
                <a:latin typeface="Times New Roman"/>
                <a:cs typeface="Times New Roman"/>
              </a:rPr>
              <a:t> </a:t>
            </a:r>
            <a:r>
              <a:rPr sz="1800" dirty="0">
                <a:latin typeface="Times New Roman"/>
                <a:cs typeface="Times New Roman"/>
              </a:rPr>
              <a:t>by</a:t>
            </a:r>
            <a:r>
              <a:rPr sz="1800" spc="270" dirty="0">
                <a:latin typeface="Times New Roman"/>
                <a:cs typeface="Times New Roman"/>
              </a:rPr>
              <a:t> </a:t>
            </a:r>
            <a:r>
              <a:rPr sz="1800" dirty="0">
                <a:latin typeface="Times New Roman"/>
                <a:cs typeface="Times New Roman"/>
              </a:rPr>
              <a:t>soils</a:t>
            </a:r>
            <a:r>
              <a:rPr sz="1800" spc="305" dirty="0">
                <a:latin typeface="Times New Roman"/>
                <a:cs typeface="Times New Roman"/>
              </a:rPr>
              <a:t> </a:t>
            </a:r>
            <a:r>
              <a:rPr sz="1800" dirty="0">
                <a:latin typeface="Times New Roman"/>
                <a:cs typeface="Times New Roman"/>
              </a:rPr>
              <a:t>of</a:t>
            </a:r>
            <a:r>
              <a:rPr sz="1800" spc="280" dirty="0">
                <a:latin typeface="Times New Roman"/>
                <a:cs typeface="Times New Roman"/>
              </a:rPr>
              <a:t> </a:t>
            </a:r>
            <a:r>
              <a:rPr sz="1800" spc="-10" dirty="0">
                <a:latin typeface="Times New Roman"/>
                <a:cs typeface="Times New Roman"/>
              </a:rPr>
              <a:t>different</a:t>
            </a:r>
            <a:endParaRPr sz="1800">
              <a:latin typeface="Times New Roman"/>
              <a:cs typeface="Times New Roman"/>
            </a:endParaRPr>
          </a:p>
          <a:p>
            <a:pPr marL="12700">
              <a:lnSpc>
                <a:spcPct val="100000"/>
              </a:lnSpc>
            </a:pPr>
            <a:r>
              <a:rPr sz="1800" spc="-10" dirty="0">
                <a:latin typeface="Times New Roman"/>
                <a:cs typeface="Times New Roman"/>
              </a:rPr>
              <a:t>types.</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spcBef>
                <a:spcPts val="5"/>
              </a:spcBef>
            </a:pPr>
            <a:r>
              <a:rPr sz="1800" dirty="0">
                <a:latin typeface="Times New Roman"/>
                <a:cs typeface="Times New Roman"/>
              </a:rPr>
              <a:t>However,</a:t>
            </a:r>
            <a:r>
              <a:rPr sz="1800" spc="145" dirty="0">
                <a:latin typeface="Times New Roman"/>
                <a:cs typeface="Times New Roman"/>
              </a:rPr>
              <a:t> </a:t>
            </a:r>
            <a:r>
              <a:rPr sz="1800" dirty="0">
                <a:latin typeface="Times New Roman"/>
                <a:cs typeface="Times New Roman"/>
              </a:rPr>
              <a:t>in</a:t>
            </a:r>
            <a:r>
              <a:rPr sz="1800" spc="120" dirty="0">
                <a:latin typeface="Times New Roman"/>
                <a:cs typeface="Times New Roman"/>
              </a:rPr>
              <a:t> </a:t>
            </a:r>
            <a:r>
              <a:rPr sz="1800" dirty="0">
                <a:latin typeface="Times New Roman"/>
                <a:cs typeface="Times New Roman"/>
              </a:rPr>
              <a:t>this</a:t>
            </a:r>
            <a:r>
              <a:rPr sz="1800" spc="114" dirty="0">
                <a:latin typeface="Times New Roman"/>
                <a:cs typeface="Times New Roman"/>
              </a:rPr>
              <a:t> </a:t>
            </a:r>
            <a:r>
              <a:rPr sz="1800" dirty="0">
                <a:latin typeface="Times New Roman"/>
                <a:cs typeface="Times New Roman"/>
              </a:rPr>
              <a:t>case</a:t>
            </a:r>
            <a:r>
              <a:rPr sz="1800" spc="120" dirty="0">
                <a:latin typeface="Times New Roman"/>
                <a:cs typeface="Times New Roman"/>
              </a:rPr>
              <a:t> </a:t>
            </a:r>
            <a:r>
              <a:rPr sz="1800" dirty="0">
                <a:latin typeface="Times New Roman"/>
                <a:cs typeface="Times New Roman"/>
              </a:rPr>
              <a:t>the</a:t>
            </a:r>
            <a:r>
              <a:rPr sz="1800" spc="135" dirty="0">
                <a:latin typeface="Times New Roman"/>
                <a:cs typeface="Times New Roman"/>
              </a:rPr>
              <a:t> </a:t>
            </a:r>
            <a:r>
              <a:rPr sz="1800" dirty="0">
                <a:latin typeface="Times New Roman"/>
                <a:cs typeface="Times New Roman"/>
              </a:rPr>
              <a:t>amount</a:t>
            </a:r>
            <a:r>
              <a:rPr sz="1800" spc="140" dirty="0">
                <a:latin typeface="Times New Roman"/>
                <a:cs typeface="Times New Roman"/>
              </a:rPr>
              <a:t> </a:t>
            </a:r>
            <a:r>
              <a:rPr sz="1800" dirty="0">
                <a:latin typeface="Times New Roman"/>
                <a:cs typeface="Times New Roman"/>
              </a:rPr>
              <a:t>of</a:t>
            </a:r>
            <a:r>
              <a:rPr sz="1800" spc="114" dirty="0">
                <a:latin typeface="Times New Roman"/>
                <a:cs typeface="Times New Roman"/>
              </a:rPr>
              <a:t> </a:t>
            </a:r>
            <a:r>
              <a:rPr sz="1800" dirty="0">
                <a:latin typeface="Times New Roman"/>
                <a:cs typeface="Times New Roman"/>
              </a:rPr>
              <a:t>clay</a:t>
            </a:r>
            <a:r>
              <a:rPr sz="1800" spc="95" dirty="0">
                <a:latin typeface="Times New Roman"/>
                <a:cs typeface="Times New Roman"/>
              </a:rPr>
              <a:t> </a:t>
            </a:r>
            <a:r>
              <a:rPr sz="1800" dirty="0">
                <a:latin typeface="Times New Roman"/>
                <a:cs typeface="Times New Roman"/>
              </a:rPr>
              <a:t>particles</a:t>
            </a:r>
            <a:r>
              <a:rPr sz="1800" spc="135" dirty="0">
                <a:latin typeface="Times New Roman"/>
                <a:cs typeface="Times New Roman"/>
              </a:rPr>
              <a:t> </a:t>
            </a:r>
            <a:r>
              <a:rPr sz="1800" dirty="0">
                <a:latin typeface="Times New Roman"/>
                <a:cs typeface="Times New Roman"/>
              </a:rPr>
              <a:t>is</a:t>
            </a:r>
            <a:r>
              <a:rPr sz="1800" spc="125" dirty="0">
                <a:latin typeface="Times New Roman"/>
                <a:cs typeface="Times New Roman"/>
              </a:rPr>
              <a:t> </a:t>
            </a:r>
            <a:r>
              <a:rPr sz="1800" dirty="0">
                <a:latin typeface="Times New Roman"/>
                <a:cs typeface="Times New Roman"/>
              </a:rPr>
              <a:t>very</a:t>
            </a:r>
            <a:r>
              <a:rPr sz="1800" spc="95" dirty="0">
                <a:latin typeface="Times New Roman"/>
                <a:cs typeface="Times New Roman"/>
              </a:rPr>
              <a:t> </a:t>
            </a:r>
            <a:r>
              <a:rPr sz="1800" dirty="0">
                <a:latin typeface="Times New Roman"/>
                <a:cs typeface="Times New Roman"/>
              </a:rPr>
              <a:t>large</a:t>
            </a:r>
            <a:r>
              <a:rPr sz="1800" spc="135" dirty="0">
                <a:latin typeface="Times New Roman"/>
                <a:cs typeface="Times New Roman"/>
              </a:rPr>
              <a:t> </a:t>
            </a:r>
            <a:r>
              <a:rPr sz="1800" dirty="0">
                <a:latin typeface="Times New Roman"/>
                <a:cs typeface="Times New Roman"/>
              </a:rPr>
              <a:t>as</a:t>
            </a:r>
            <a:r>
              <a:rPr sz="1800" spc="125" dirty="0">
                <a:latin typeface="Times New Roman"/>
                <a:cs typeface="Times New Roman"/>
              </a:rPr>
              <a:t> </a:t>
            </a:r>
            <a:r>
              <a:rPr sz="1800" dirty="0">
                <a:latin typeface="Times New Roman"/>
                <a:cs typeface="Times New Roman"/>
              </a:rPr>
              <a:t>compared</a:t>
            </a:r>
            <a:r>
              <a:rPr sz="1800" spc="150" dirty="0">
                <a:latin typeface="Times New Roman"/>
                <a:cs typeface="Times New Roman"/>
              </a:rPr>
              <a:t> </a:t>
            </a:r>
            <a:r>
              <a:rPr sz="1800" dirty="0">
                <a:latin typeface="Times New Roman"/>
                <a:cs typeface="Times New Roman"/>
              </a:rPr>
              <a:t>with</a:t>
            </a:r>
            <a:r>
              <a:rPr sz="1800" spc="145" dirty="0">
                <a:latin typeface="Times New Roman"/>
                <a:cs typeface="Times New Roman"/>
              </a:rPr>
              <a:t> </a:t>
            </a:r>
            <a:r>
              <a:rPr sz="1800" spc="-25" dirty="0">
                <a:latin typeface="Times New Roman"/>
                <a:cs typeface="Times New Roman"/>
              </a:rPr>
              <a:t>the</a:t>
            </a:r>
            <a:endParaRPr sz="1800">
              <a:latin typeface="Times New Roman"/>
              <a:cs typeface="Times New Roman"/>
            </a:endParaRPr>
          </a:p>
          <a:p>
            <a:pPr marL="12700">
              <a:lnSpc>
                <a:spcPct val="100000"/>
              </a:lnSpc>
            </a:pPr>
            <a:r>
              <a:rPr sz="1800" dirty="0">
                <a:latin typeface="Times New Roman"/>
                <a:cs typeface="Times New Roman"/>
              </a:rPr>
              <a:t>bulky</a:t>
            </a:r>
            <a:r>
              <a:rPr sz="1800" spc="-25" dirty="0">
                <a:latin typeface="Times New Roman"/>
                <a:cs typeface="Times New Roman"/>
              </a:rPr>
              <a:t> </a:t>
            </a:r>
            <a:r>
              <a:rPr sz="1800" dirty="0">
                <a:latin typeface="Times New Roman"/>
                <a:cs typeface="Times New Roman"/>
              </a:rPr>
              <a:t>coarse</a:t>
            </a:r>
            <a:r>
              <a:rPr sz="1800" spc="-35" dirty="0">
                <a:latin typeface="Times New Roman"/>
                <a:cs typeface="Times New Roman"/>
              </a:rPr>
              <a:t> </a:t>
            </a:r>
            <a:r>
              <a:rPr sz="1800" dirty="0">
                <a:latin typeface="Times New Roman"/>
                <a:cs typeface="Times New Roman"/>
              </a:rPr>
              <a:t>grained </a:t>
            </a:r>
            <a:r>
              <a:rPr sz="1800" spc="-10" dirty="0">
                <a:latin typeface="Times New Roman"/>
                <a:cs typeface="Times New Roman"/>
              </a:rPr>
              <a:t>particles.</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pPr>
            <a:r>
              <a:rPr sz="1800" dirty="0">
                <a:latin typeface="Times New Roman"/>
                <a:cs typeface="Times New Roman"/>
              </a:rPr>
              <a:t>The</a:t>
            </a:r>
            <a:r>
              <a:rPr sz="1800" spc="280" dirty="0">
                <a:latin typeface="Times New Roman"/>
                <a:cs typeface="Times New Roman"/>
              </a:rPr>
              <a:t> </a:t>
            </a:r>
            <a:r>
              <a:rPr sz="1800" dirty="0">
                <a:latin typeface="Times New Roman"/>
                <a:cs typeface="Times New Roman"/>
              </a:rPr>
              <a:t>clay</a:t>
            </a:r>
            <a:r>
              <a:rPr sz="1800" spc="315" dirty="0">
                <a:latin typeface="Times New Roman"/>
                <a:cs typeface="Times New Roman"/>
              </a:rPr>
              <a:t> </a:t>
            </a:r>
            <a:r>
              <a:rPr sz="1800" dirty="0">
                <a:latin typeface="Times New Roman"/>
                <a:cs typeface="Times New Roman"/>
              </a:rPr>
              <a:t>forms</a:t>
            </a:r>
            <a:r>
              <a:rPr sz="1800" spc="320" dirty="0">
                <a:latin typeface="Times New Roman"/>
                <a:cs typeface="Times New Roman"/>
              </a:rPr>
              <a:t> </a:t>
            </a:r>
            <a:r>
              <a:rPr sz="1800" dirty="0">
                <a:latin typeface="Times New Roman"/>
                <a:cs typeface="Times New Roman"/>
              </a:rPr>
              <a:t>a</a:t>
            </a:r>
            <a:r>
              <a:rPr sz="1800" spc="315" dirty="0">
                <a:latin typeface="Times New Roman"/>
                <a:cs typeface="Times New Roman"/>
              </a:rPr>
              <a:t> </a:t>
            </a:r>
            <a:r>
              <a:rPr sz="1800" dirty="0">
                <a:latin typeface="Times New Roman"/>
                <a:cs typeface="Times New Roman"/>
              </a:rPr>
              <a:t>matrix</a:t>
            </a:r>
            <a:r>
              <a:rPr sz="1800" spc="290" dirty="0">
                <a:latin typeface="Times New Roman"/>
                <a:cs typeface="Times New Roman"/>
              </a:rPr>
              <a:t> </a:t>
            </a:r>
            <a:r>
              <a:rPr sz="1800" dirty="0">
                <a:latin typeface="Times New Roman"/>
                <a:cs typeface="Times New Roman"/>
              </a:rPr>
              <a:t>in</a:t>
            </a:r>
            <a:r>
              <a:rPr sz="1800" spc="330" dirty="0">
                <a:latin typeface="Times New Roman"/>
                <a:cs typeface="Times New Roman"/>
              </a:rPr>
              <a:t> </a:t>
            </a:r>
            <a:r>
              <a:rPr sz="1800" dirty="0">
                <a:latin typeface="Times New Roman"/>
                <a:cs typeface="Times New Roman"/>
              </a:rPr>
              <a:t>which</a:t>
            </a:r>
            <a:r>
              <a:rPr sz="1800" spc="305" dirty="0">
                <a:latin typeface="Times New Roman"/>
                <a:cs typeface="Times New Roman"/>
              </a:rPr>
              <a:t> </a:t>
            </a:r>
            <a:r>
              <a:rPr sz="1800" dirty="0">
                <a:latin typeface="Times New Roman"/>
                <a:cs typeface="Times New Roman"/>
              </a:rPr>
              <a:t>bulky</a:t>
            </a:r>
            <a:r>
              <a:rPr sz="1800" spc="290" dirty="0">
                <a:latin typeface="Times New Roman"/>
                <a:cs typeface="Times New Roman"/>
              </a:rPr>
              <a:t> </a:t>
            </a:r>
            <a:r>
              <a:rPr sz="1800" dirty="0">
                <a:latin typeface="Times New Roman"/>
                <a:cs typeface="Times New Roman"/>
              </a:rPr>
              <a:t>grains</a:t>
            </a:r>
            <a:r>
              <a:rPr sz="1800" spc="320" dirty="0">
                <a:latin typeface="Times New Roman"/>
                <a:cs typeface="Times New Roman"/>
              </a:rPr>
              <a:t> </a:t>
            </a:r>
            <a:r>
              <a:rPr sz="1800" dirty="0">
                <a:latin typeface="Times New Roman"/>
                <a:cs typeface="Times New Roman"/>
              </a:rPr>
              <a:t>were</a:t>
            </a:r>
            <a:r>
              <a:rPr sz="1800" spc="340" dirty="0">
                <a:latin typeface="Times New Roman"/>
                <a:cs typeface="Times New Roman"/>
              </a:rPr>
              <a:t> </a:t>
            </a:r>
            <a:r>
              <a:rPr sz="1800" dirty="0">
                <a:latin typeface="Times New Roman"/>
                <a:cs typeface="Times New Roman"/>
              </a:rPr>
              <a:t>floating</a:t>
            </a:r>
            <a:r>
              <a:rPr sz="1800" spc="290" dirty="0">
                <a:latin typeface="Times New Roman"/>
                <a:cs typeface="Times New Roman"/>
              </a:rPr>
              <a:t> </a:t>
            </a:r>
            <a:r>
              <a:rPr sz="1800" dirty="0">
                <a:latin typeface="Times New Roman"/>
                <a:cs typeface="Times New Roman"/>
              </a:rPr>
              <a:t>without</a:t>
            </a:r>
            <a:r>
              <a:rPr sz="1800" spc="310" dirty="0">
                <a:latin typeface="Times New Roman"/>
                <a:cs typeface="Times New Roman"/>
              </a:rPr>
              <a:t> </a:t>
            </a:r>
            <a:r>
              <a:rPr sz="1800" dirty="0">
                <a:latin typeface="Times New Roman"/>
                <a:cs typeface="Times New Roman"/>
              </a:rPr>
              <a:t>touching</a:t>
            </a:r>
            <a:r>
              <a:rPr sz="1800" spc="275" dirty="0">
                <a:latin typeface="Times New Roman"/>
                <a:cs typeface="Times New Roman"/>
              </a:rPr>
              <a:t> </a:t>
            </a:r>
            <a:r>
              <a:rPr sz="1800" spc="-25" dirty="0">
                <a:latin typeface="Times New Roman"/>
                <a:cs typeface="Times New Roman"/>
              </a:rPr>
              <a:t>one</a:t>
            </a:r>
            <a:endParaRPr sz="1800">
              <a:latin typeface="Times New Roman"/>
              <a:cs typeface="Times New Roman"/>
            </a:endParaRPr>
          </a:p>
          <a:p>
            <a:pPr marL="12700">
              <a:lnSpc>
                <a:spcPct val="100000"/>
              </a:lnSpc>
              <a:spcBef>
                <a:spcPts val="5"/>
              </a:spcBef>
            </a:pPr>
            <a:r>
              <a:rPr sz="1800" spc="-10" dirty="0">
                <a:latin typeface="Times New Roman"/>
                <a:cs typeface="Times New Roman"/>
              </a:rPr>
              <a:t>another.</a:t>
            </a:r>
            <a:endParaRPr sz="1800">
              <a:latin typeface="Times New Roman"/>
              <a:cs typeface="Times New Roman"/>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514600" y="1277111"/>
            <a:ext cx="4876800" cy="243840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90600" y="210311"/>
            <a:ext cx="7620000" cy="411480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17244" y="1581150"/>
            <a:ext cx="7693659" cy="1397635"/>
          </a:xfrm>
          <a:prstGeom prst="rect">
            <a:avLst/>
          </a:prstGeom>
        </p:spPr>
        <p:txBody>
          <a:bodyPr vert="horz" wrap="square" lIns="0" tIns="12700" rIns="0" bIns="0" rtlCol="0">
            <a:spAutoFit/>
          </a:bodyPr>
          <a:lstStyle/>
          <a:p>
            <a:pPr marL="12700">
              <a:lnSpc>
                <a:spcPct val="100000"/>
              </a:lnSpc>
              <a:spcBef>
                <a:spcPts val="100"/>
              </a:spcBef>
            </a:pPr>
            <a:r>
              <a:rPr sz="1800" dirty="0">
                <a:latin typeface="Times New Roman"/>
                <a:cs typeface="Times New Roman"/>
              </a:rPr>
              <a:t>The</a:t>
            </a:r>
            <a:r>
              <a:rPr sz="1800" spc="50" dirty="0">
                <a:latin typeface="Times New Roman"/>
                <a:cs typeface="Times New Roman"/>
              </a:rPr>
              <a:t> </a:t>
            </a:r>
            <a:r>
              <a:rPr sz="1800" dirty="0">
                <a:latin typeface="Times New Roman"/>
                <a:cs typeface="Times New Roman"/>
              </a:rPr>
              <a:t>soils</a:t>
            </a:r>
            <a:r>
              <a:rPr sz="1800" spc="55" dirty="0">
                <a:latin typeface="Times New Roman"/>
                <a:cs typeface="Times New Roman"/>
              </a:rPr>
              <a:t> </a:t>
            </a:r>
            <a:r>
              <a:rPr sz="1800" dirty="0">
                <a:latin typeface="Times New Roman"/>
                <a:cs typeface="Times New Roman"/>
              </a:rPr>
              <a:t>with</a:t>
            </a:r>
            <a:r>
              <a:rPr sz="1800" spc="70" dirty="0">
                <a:latin typeface="Times New Roman"/>
                <a:cs typeface="Times New Roman"/>
              </a:rPr>
              <a:t> </a:t>
            </a:r>
            <a:r>
              <a:rPr sz="1800" dirty="0">
                <a:latin typeface="Times New Roman"/>
                <a:cs typeface="Times New Roman"/>
              </a:rPr>
              <a:t>clay</a:t>
            </a:r>
            <a:r>
              <a:rPr sz="1800" spc="45" dirty="0">
                <a:latin typeface="Times New Roman"/>
                <a:cs typeface="Times New Roman"/>
              </a:rPr>
              <a:t> </a:t>
            </a:r>
            <a:r>
              <a:rPr sz="1800" dirty="0">
                <a:latin typeface="Times New Roman"/>
                <a:cs typeface="Times New Roman"/>
              </a:rPr>
              <a:t>matrix</a:t>
            </a:r>
            <a:r>
              <a:rPr sz="1800" spc="50" dirty="0">
                <a:latin typeface="Times New Roman"/>
                <a:cs typeface="Times New Roman"/>
              </a:rPr>
              <a:t> </a:t>
            </a:r>
            <a:r>
              <a:rPr sz="1800" dirty="0">
                <a:latin typeface="Times New Roman"/>
                <a:cs typeface="Times New Roman"/>
              </a:rPr>
              <a:t>structure</a:t>
            </a:r>
            <a:r>
              <a:rPr sz="1800" spc="60" dirty="0">
                <a:latin typeface="Times New Roman"/>
                <a:cs typeface="Times New Roman"/>
              </a:rPr>
              <a:t> </a:t>
            </a:r>
            <a:r>
              <a:rPr sz="1800" dirty="0">
                <a:latin typeface="Times New Roman"/>
                <a:cs typeface="Times New Roman"/>
              </a:rPr>
              <a:t>have</a:t>
            </a:r>
            <a:r>
              <a:rPr sz="1800" spc="50" dirty="0">
                <a:latin typeface="Times New Roman"/>
                <a:cs typeface="Times New Roman"/>
              </a:rPr>
              <a:t> </a:t>
            </a:r>
            <a:r>
              <a:rPr sz="1800" dirty="0">
                <a:latin typeface="Times New Roman"/>
                <a:cs typeface="Times New Roman"/>
              </a:rPr>
              <a:t>almost</a:t>
            </a:r>
            <a:r>
              <a:rPr sz="1800" spc="55" dirty="0">
                <a:latin typeface="Times New Roman"/>
                <a:cs typeface="Times New Roman"/>
              </a:rPr>
              <a:t> </a:t>
            </a:r>
            <a:r>
              <a:rPr sz="1800" dirty="0">
                <a:latin typeface="Times New Roman"/>
                <a:cs typeface="Times New Roman"/>
              </a:rPr>
              <a:t>the</a:t>
            </a:r>
            <a:r>
              <a:rPr sz="1800" spc="50" dirty="0">
                <a:latin typeface="Times New Roman"/>
                <a:cs typeface="Times New Roman"/>
              </a:rPr>
              <a:t> </a:t>
            </a:r>
            <a:r>
              <a:rPr sz="1800" dirty="0">
                <a:latin typeface="Times New Roman"/>
                <a:cs typeface="Times New Roman"/>
              </a:rPr>
              <a:t>same</a:t>
            </a:r>
            <a:r>
              <a:rPr sz="1800" spc="50" dirty="0">
                <a:latin typeface="Times New Roman"/>
                <a:cs typeface="Times New Roman"/>
              </a:rPr>
              <a:t> </a:t>
            </a:r>
            <a:r>
              <a:rPr sz="1800" dirty="0">
                <a:latin typeface="Times New Roman"/>
                <a:cs typeface="Times New Roman"/>
              </a:rPr>
              <a:t>properties</a:t>
            </a:r>
            <a:r>
              <a:rPr sz="1800" spc="55" dirty="0">
                <a:latin typeface="Times New Roman"/>
                <a:cs typeface="Times New Roman"/>
              </a:rPr>
              <a:t> </a:t>
            </a:r>
            <a:r>
              <a:rPr sz="1800" dirty="0">
                <a:latin typeface="Times New Roman"/>
                <a:cs typeface="Times New Roman"/>
              </a:rPr>
              <a:t>as</a:t>
            </a:r>
            <a:r>
              <a:rPr sz="1800" spc="55" dirty="0">
                <a:latin typeface="Times New Roman"/>
                <a:cs typeface="Times New Roman"/>
              </a:rPr>
              <a:t> </a:t>
            </a:r>
            <a:r>
              <a:rPr sz="1800" dirty="0">
                <a:latin typeface="Times New Roman"/>
                <a:cs typeface="Times New Roman"/>
              </a:rPr>
              <a:t>clay.</a:t>
            </a:r>
            <a:r>
              <a:rPr sz="1800" spc="65" dirty="0">
                <a:latin typeface="Times New Roman"/>
                <a:cs typeface="Times New Roman"/>
              </a:rPr>
              <a:t> </a:t>
            </a:r>
            <a:r>
              <a:rPr sz="1800" spc="-10" dirty="0">
                <a:latin typeface="Times New Roman"/>
                <a:cs typeface="Times New Roman"/>
              </a:rPr>
              <a:t>Their</a:t>
            </a:r>
            <a:endParaRPr sz="1800">
              <a:latin typeface="Times New Roman"/>
              <a:cs typeface="Times New Roman"/>
            </a:endParaRPr>
          </a:p>
          <a:p>
            <a:pPr marL="12700">
              <a:lnSpc>
                <a:spcPct val="100000"/>
              </a:lnSpc>
            </a:pPr>
            <a:r>
              <a:rPr sz="1800" dirty="0">
                <a:latin typeface="Times New Roman"/>
                <a:cs typeface="Times New Roman"/>
              </a:rPr>
              <a:t>behaviour</a:t>
            </a:r>
            <a:r>
              <a:rPr sz="1800" spc="-20" dirty="0">
                <a:latin typeface="Times New Roman"/>
                <a:cs typeface="Times New Roman"/>
              </a:rPr>
              <a:t> </a:t>
            </a:r>
            <a:r>
              <a:rPr sz="1800" dirty="0">
                <a:latin typeface="Times New Roman"/>
                <a:cs typeface="Times New Roman"/>
              </a:rPr>
              <a:t>is</a:t>
            </a:r>
            <a:r>
              <a:rPr sz="1800" spc="-15" dirty="0">
                <a:latin typeface="Times New Roman"/>
                <a:cs typeface="Times New Roman"/>
              </a:rPr>
              <a:t> </a:t>
            </a:r>
            <a:r>
              <a:rPr sz="1800" dirty="0">
                <a:latin typeface="Times New Roman"/>
                <a:cs typeface="Times New Roman"/>
              </a:rPr>
              <a:t>similar</a:t>
            </a:r>
            <a:r>
              <a:rPr sz="1800" spc="15" dirty="0">
                <a:latin typeface="Times New Roman"/>
                <a:cs typeface="Times New Roman"/>
              </a:rPr>
              <a:t> </a:t>
            </a:r>
            <a:r>
              <a:rPr sz="1800" dirty="0">
                <a:latin typeface="Times New Roman"/>
                <a:cs typeface="Times New Roman"/>
              </a:rPr>
              <a:t>to</a:t>
            </a:r>
            <a:r>
              <a:rPr sz="1800" spc="-20" dirty="0">
                <a:latin typeface="Times New Roman"/>
                <a:cs typeface="Times New Roman"/>
              </a:rPr>
              <a:t> </a:t>
            </a:r>
            <a:r>
              <a:rPr sz="1800" dirty="0">
                <a:latin typeface="Times New Roman"/>
                <a:cs typeface="Times New Roman"/>
              </a:rPr>
              <a:t>that</a:t>
            </a:r>
            <a:r>
              <a:rPr sz="1800" spc="-30" dirty="0">
                <a:latin typeface="Times New Roman"/>
                <a:cs typeface="Times New Roman"/>
              </a:rPr>
              <a:t> </a:t>
            </a:r>
            <a:r>
              <a:rPr sz="1800" dirty="0">
                <a:latin typeface="Times New Roman"/>
                <a:cs typeface="Times New Roman"/>
              </a:rPr>
              <a:t>of</a:t>
            </a:r>
            <a:r>
              <a:rPr sz="1800" spc="-30" dirty="0">
                <a:latin typeface="Times New Roman"/>
                <a:cs typeface="Times New Roman"/>
              </a:rPr>
              <a:t> </a:t>
            </a:r>
            <a:r>
              <a:rPr sz="1800" dirty="0">
                <a:latin typeface="Times New Roman"/>
                <a:cs typeface="Times New Roman"/>
              </a:rPr>
              <a:t>an</a:t>
            </a:r>
            <a:r>
              <a:rPr sz="1800" spc="5" dirty="0">
                <a:latin typeface="Times New Roman"/>
                <a:cs typeface="Times New Roman"/>
              </a:rPr>
              <a:t> </a:t>
            </a:r>
            <a:r>
              <a:rPr sz="1800" dirty="0">
                <a:latin typeface="Times New Roman"/>
                <a:cs typeface="Times New Roman"/>
              </a:rPr>
              <a:t>ordinary</a:t>
            </a:r>
            <a:r>
              <a:rPr sz="1800" spc="-40" dirty="0">
                <a:latin typeface="Times New Roman"/>
                <a:cs typeface="Times New Roman"/>
              </a:rPr>
              <a:t> </a:t>
            </a:r>
            <a:r>
              <a:rPr sz="1800" dirty="0">
                <a:latin typeface="Times New Roman"/>
                <a:cs typeface="Times New Roman"/>
              </a:rPr>
              <a:t>clay</a:t>
            </a:r>
            <a:r>
              <a:rPr sz="1800" spc="-20" dirty="0">
                <a:latin typeface="Times New Roman"/>
                <a:cs typeface="Times New Roman"/>
              </a:rPr>
              <a:t> </a:t>
            </a:r>
            <a:r>
              <a:rPr sz="1800" spc="-10" dirty="0">
                <a:latin typeface="Times New Roman"/>
                <a:cs typeface="Times New Roman"/>
              </a:rPr>
              <a:t>deposit.</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pPr>
            <a:r>
              <a:rPr sz="1800" dirty="0">
                <a:latin typeface="Times New Roman"/>
                <a:cs typeface="Times New Roman"/>
              </a:rPr>
              <a:t>However</a:t>
            </a:r>
            <a:r>
              <a:rPr sz="1800" spc="229" dirty="0">
                <a:latin typeface="Times New Roman"/>
                <a:cs typeface="Times New Roman"/>
              </a:rPr>
              <a:t> </a:t>
            </a:r>
            <a:r>
              <a:rPr sz="1800" dirty="0">
                <a:latin typeface="Times New Roman"/>
                <a:cs typeface="Times New Roman"/>
              </a:rPr>
              <a:t>they</a:t>
            </a:r>
            <a:r>
              <a:rPr sz="1800" spc="195" dirty="0">
                <a:latin typeface="Times New Roman"/>
                <a:cs typeface="Times New Roman"/>
              </a:rPr>
              <a:t> </a:t>
            </a:r>
            <a:r>
              <a:rPr sz="1800" dirty="0">
                <a:latin typeface="Times New Roman"/>
                <a:cs typeface="Times New Roman"/>
              </a:rPr>
              <a:t>are</a:t>
            </a:r>
            <a:r>
              <a:rPr sz="1800" spc="235" dirty="0">
                <a:latin typeface="Times New Roman"/>
                <a:cs typeface="Times New Roman"/>
              </a:rPr>
              <a:t> </a:t>
            </a:r>
            <a:r>
              <a:rPr sz="1800" dirty="0">
                <a:latin typeface="Times New Roman"/>
                <a:cs typeface="Times New Roman"/>
              </a:rPr>
              <a:t>more</a:t>
            </a:r>
            <a:r>
              <a:rPr sz="1800" spc="225" dirty="0">
                <a:latin typeface="Times New Roman"/>
                <a:cs typeface="Times New Roman"/>
              </a:rPr>
              <a:t> </a:t>
            </a:r>
            <a:r>
              <a:rPr sz="1800" dirty="0">
                <a:latin typeface="Times New Roman"/>
                <a:cs typeface="Times New Roman"/>
              </a:rPr>
              <a:t>stable,</a:t>
            </a:r>
            <a:r>
              <a:rPr sz="1800" spc="225" dirty="0">
                <a:latin typeface="Times New Roman"/>
                <a:cs typeface="Times New Roman"/>
              </a:rPr>
              <a:t> </a:t>
            </a:r>
            <a:r>
              <a:rPr sz="1800" dirty="0">
                <a:latin typeface="Times New Roman"/>
                <a:cs typeface="Times New Roman"/>
              </a:rPr>
              <a:t>as</a:t>
            </a:r>
            <a:r>
              <a:rPr sz="1800" spc="225" dirty="0">
                <a:latin typeface="Times New Roman"/>
                <a:cs typeface="Times New Roman"/>
              </a:rPr>
              <a:t> </a:t>
            </a:r>
            <a:r>
              <a:rPr sz="1800" dirty="0">
                <a:latin typeface="Times New Roman"/>
                <a:cs typeface="Times New Roman"/>
              </a:rPr>
              <a:t>disturbances</a:t>
            </a:r>
            <a:r>
              <a:rPr sz="1800" spc="229" dirty="0">
                <a:latin typeface="Times New Roman"/>
                <a:cs typeface="Times New Roman"/>
              </a:rPr>
              <a:t> </a:t>
            </a:r>
            <a:r>
              <a:rPr sz="1800" dirty="0">
                <a:latin typeface="Times New Roman"/>
                <a:cs typeface="Times New Roman"/>
              </a:rPr>
              <a:t>have</a:t>
            </a:r>
            <a:r>
              <a:rPr sz="1800" spc="215" dirty="0">
                <a:latin typeface="Times New Roman"/>
                <a:cs typeface="Times New Roman"/>
              </a:rPr>
              <a:t> </a:t>
            </a:r>
            <a:r>
              <a:rPr sz="1800" dirty="0">
                <a:latin typeface="Times New Roman"/>
                <a:cs typeface="Times New Roman"/>
              </a:rPr>
              <a:t>very</a:t>
            </a:r>
            <a:r>
              <a:rPr sz="1800" spc="195" dirty="0">
                <a:latin typeface="Times New Roman"/>
                <a:cs typeface="Times New Roman"/>
              </a:rPr>
              <a:t> </a:t>
            </a:r>
            <a:r>
              <a:rPr sz="1800" dirty="0">
                <a:latin typeface="Times New Roman"/>
                <a:cs typeface="Times New Roman"/>
              </a:rPr>
              <a:t>little</a:t>
            </a:r>
            <a:r>
              <a:rPr sz="1800" spc="220" dirty="0">
                <a:latin typeface="Times New Roman"/>
                <a:cs typeface="Times New Roman"/>
              </a:rPr>
              <a:t> </a:t>
            </a:r>
            <a:r>
              <a:rPr sz="1800" dirty="0">
                <a:latin typeface="Times New Roman"/>
                <a:cs typeface="Times New Roman"/>
              </a:rPr>
              <a:t>effect</a:t>
            </a:r>
            <a:r>
              <a:rPr sz="1800" spc="235" dirty="0">
                <a:latin typeface="Times New Roman"/>
                <a:cs typeface="Times New Roman"/>
              </a:rPr>
              <a:t> </a:t>
            </a:r>
            <a:r>
              <a:rPr sz="1800" dirty="0">
                <a:latin typeface="Times New Roman"/>
                <a:cs typeface="Times New Roman"/>
              </a:rPr>
              <a:t>on</a:t>
            </a:r>
            <a:r>
              <a:rPr sz="1800" spc="235" dirty="0">
                <a:latin typeface="Times New Roman"/>
                <a:cs typeface="Times New Roman"/>
              </a:rPr>
              <a:t> </a:t>
            </a:r>
            <a:r>
              <a:rPr sz="1800" dirty="0">
                <a:latin typeface="Times New Roman"/>
                <a:cs typeface="Times New Roman"/>
              </a:rPr>
              <a:t>the</a:t>
            </a:r>
            <a:r>
              <a:rPr sz="1800" spc="210" dirty="0">
                <a:latin typeface="Times New Roman"/>
                <a:cs typeface="Times New Roman"/>
              </a:rPr>
              <a:t> </a:t>
            </a:r>
            <a:r>
              <a:rPr sz="1800" spc="-20" dirty="0">
                <a:latin typeface="Times New Roman"/>
                <a:cs typeface="Times New Roman"/>
              </a:rPr>
              <a:t>soil</a:t>
            </a:r>
            <a:endParaRPr sz="1800">
              <a:latin typeface="Times New Roman"/>
              <a:cs typeface="Times New Roman"/>
            </a:endParaRPr>
          </a:p>
          <a:p>
            <a:pPr marL="12700">
              <a:lnSpc>
                <a:spcPct val="100000"/>
              </a:lnSpc>
              <a:spcBef>
                <a:spcPts val="5"/>
              </a:spcBef>
            </a:pPr>
            <a:r>
              <a:rPr sz="1800" dirty="0">
                <a:latin typeface="Times New Roman"/>
                <a:cs typeface="Times New Roman"/>
              </a:rPr>
              <a:t>formation with</a:t>
            </a:r>
            <a:r>
              <a:rPr sz="1800" spc="-20" dirty="0">
                <a:latin typeface="Times New Roman"/>
                <a:cs typeface="Times New Roman"/>
              </a:rPr>
              <a:t> </a:t>
            </a:r>
            <a:r>
              <a:rPr sz="1800" dirty="0">
                <a:latin typeface="Times New Roman"/>
                <a:cs typeface="Times New Roman"/>
              </a:rPr>
              <a:t>a</a:t>
            </a:r>
            <a:r>
              <a:rPr sz="1800" spc="-50" dirty="0">
                <a:latin typeface="Times New Roman"/>
                <a:cs typeface="Times New Roman"/>
              </a:rPr>
              <a:t> </a:t>
            </a:r>
            <a:r>
              <a:rPr sz="1800" dirty="0">
                <a:latin typeface="Times New Roman"/>
                <a:cs typeface="Times New Roman"/>
              </a:rPr>
              <a:t>clay</a:t>
            </a:r>
            <a:r>
              <a:rPr sz="1800" spc="-25" dirty="0">
                <a:latin typeface="Times New Roman"/>
                <a:cs typeface="Times New Roman"/>
              </a:rPr>
              <a:t> </a:t>
            </a:r>
            <a:r>
              <a:rPr sz="1800" dirty="0">
                <a:latin typeface="Times New Roman"/>
                <a:cs typeface="Times New Roman"/>
              </a:rPr>
              <a:t>matrix</a:t>
            </a:r>
            <a:r>
              <a:rPr sz="1800" spc="-25" dirty="0">
                <a:latin typeface="Times New Roman"/>
                <a:cs typeface="Times New Roman"/>
              </a:rPr>
              <a:t> </a:t>
            </a:r>
            <a:r>
              <a:rPr sz="1800" spc="-10" dirty="0">
                <a:latin typeface="Times New Roman"/>
                <a:cs typeface="Times New Roman"/>
              </a:rPr>
              <a:t>structure.</a:t>
            </a:r>
            <a:endParaRPr sz="1800">
              <a:latin typeface="Times New Roman"/>
              <a:cs typeface="Times New Roman"/>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8803" rIns="0" bIns="0" rtlCol="0">
            <a:spAutoFit/>
          </a:bodyPr>
          <a:lstStyle/>
          <a:p>
            <a:pPr marL="2912745">
              <a:lnSpc>
                <a:spcPct val="100000"/>
              </a:lnSpc>
              <a:spcBef>
                <a:spcPts val="95"/>
              </a:spcBef>
            </a:pPr>
            <a:r>
              <a:rPr dirty="0"/>
              <a:t>UNIT</a:t>
            </a:r>
            <a:r>
              <a:rPr spc="-125" dirty="0"/>
              <a:t> </a:t>
            </a:r>
            <a:r>
              <a:rPr dirty="0"/>
              <a:t>–</a:t>
            </a:r>
            <a:r>
              <a:rPr spc="-95" dirty="0"/>
              <a:t> </a:t>
            </a:r>
            <a:r>
              <a:rPr spc="-25" dirty="0"/>
              <a:t>02</a:t>
            </a:r>
          </a:p>
        </p:txBody>
      </p:sp>
      <p:sp>
        <p:nvSpPr>
          <p:cNvPr id="3" name="object 3"/>
          <p:cNvSpPr txBox="1"/>
          <p:nvPr/>
        </p:nvSpPr>
        <p:spPr>
          <a:xfrm>
            <a:off x="2415032" y="1795094"/>
            <a:ext cx="4396105" cy="2069156"/>
          </a:xfrm>
          <a:prstGeom prst="rect">
            <a:avLst/>
          </a:prstGeom>
        </p:spPr>
        <p:txBody>
          <a:bodyPr vert="horz" wrap="square" lIns="0" tIns="12065" rIns="0" bIns="0" rtlCol="0">
            <a:spAutoFit/>
          </a:bodyPr>
          <a:lstStyle/>
          <a:p>
            <a:pPr algn="ctr">
              <a:lnSpc>
                <a:spcPct val="100000"/>
              </a:lnSpc>
              <a:spcBef>
                <a:spcPts val="95"/>
              </a:spcBef>
            </a:pPr>
            <a:endParaRPr sz="4400" dirty="0">
              <a:latin typeface="Times New Roman"/>
              <a:cs typeface="Times New Roman"/>
            </a:endParaRPr>
          </a:p>
          <a:p>
            <a:pPr>
              <a:lnSpc>
                <a:spcPct val="100000"/>
              </a:lnSpc>
              <a:spcBef>
                <a:spcPts val="225"/>
              </a:spcBef>
            </a:pPr>
            <a:endParaRPr sz="4400" dirty="0">
              <a:latin typeface="Times New Roman"/>
              <a:cs typeface="Times New Roman"/>
            </a:endParaRPr>
          </a:p>
          <a:p>
            <a:pPr algn="ctr">
              <a:lnSpc>
                <a:spcPct val="100000"/>
              </a:lnSpc>
            </a:pPr>
            <a:r>
              <a:rPr sz="4400" b="1" spc="-10" dirty="0">
                <a:latin typeface="Times New Roman"/>
                <a:cs typeface="Times New Roman"/>
              </a:rPr>
              <a:t>PERMEABILITY</a:t>
            </a:r>
            <a:endParaRPr sz="4400" dirty="0">
              <a:latin typeface="Times New Roman"/>
              <a:cs typeface="Times New Roman"/>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44499" y="867825"/>
            <a:ext cx="1367155" cy="268605"/>
          </a:xfrm>
          <a:prstGeom prst="rect">
            <a:avLst/>
          </a:prstGeom>
        </p:spPr>
        <p:txBody>
          <a:bodyPr vert="horz" wrap="square" lIns="0" tIns="11430" rIns="0" bIns="0" rtlCol="0">
            <a:spAutoFit/>
          </a:bodyPr>
          <a:lstStyle/>
          <a:p>
            <a:pPr marL="12700">
              <a:lnSpc>
                <a:spcPct val="100000"/>
              </a:lnSpc>
              <a:spcBef>
                <a:spcPts val="90"/>
              </a:spcBef>
            </a:pPr>
            <a:r>
              <a:rPr sz="1600" spc="150" dirty="0"/>
              <a:t>Darcy’s</a:t>
            </a:r>
            <a:r>
              <a:rPr sz="1600" spc="100" dirty="0"/>
              <a:t> </a:t>
            </a:r>
            <a:r>
              <a:rPr sz="1600" spc="170" dirty="0"/>
              <a:t>Law</a:t>
            </a:r>
            <a:endParaRPr sz="1600"/>
          </a:p>
        </p:txBody>
      </p:sp>
      <p:sp>
        <p:nvSpPr>
          <p:cNvPr id="3" name="object 3"/>
          <p:cNvSpPr txBox="1">
            <a:spLocks noGrp="1"/>
          </p:cNvSpPr>
          <p:nvPr>
            <p:ph type="body" idx="1"/>
          </p:nvPr>
        </p:nvSpPr>
        <p:spPr>
          <a:prstGeom prst="rect">
            <a:avLst/>
          </a:prstGeom>
        </p:spPr>
        <p:txBody>
          <a:bodyPr vert="horz" wrap="square" lIns="0" tIns="13970" rIns="0" bIns="0" rtlCol="0">
            <a:spAutoFit/>
          </a:bodyPr>
          <a:lstStyle/>
          <a:p>
            <a:pPr marL="12700">
              <a:lnSpc>
                <a:spcPct val="100000"/>
              </a:lnSpc>
              <a:spcBef>
                <a:spcPts val="110"/>
              </a:spcBef>
            </a:pPr>
            <a:r>
              <a:rPr sz="1350" spc="150" dirty="0"/>
              <a:t>The</a:t>
            </a:r>
            <a:r>
              <a:rPr sz="1350" spc="75" dirty="0"/>
              <a:t> </a:t>
            </a:r>
            <a:r>
              <a:rPr sz="1350" spc="130" dirty="0"/>
              <a:t>flow</a:t>
            </a:r>
            <a:r>
              <a:rPr sz="1350" spc="85" dirty="0"/>
              <a:t> </a:t>
            </a:r>
            <a:r>
              <a:rPr sz="1350" spc="120" dirty="0"/>
              <a:t>of</a:t>
            </a:r>
            <a:r>
              <a:rPr sz="1350" spc="80" dirty="0"/>
              <a:t> </a:t>
            </a:r>
            <a:r>
              <a:rPr sz="1350" spc="130" dirty="0"/>
              <a:t>water</a:t>
            </a:r>
            <a:r>
              <a:rPr sz="1350" spc="75" dirty="0"/>
              <a:t> </a:t>
            </a:r>
            <a:r>
              <a:rPr sz="1350" spc="130" dirty="0"/>
              <a:t>through</a:t>
            </a:r>
            <a:r>
              <a:rPr sz="1350" spc="85" dirty="0"/>
              <a:t> </a:t>
            </a:r>
            <a:r>
              <a:rPr sz="1350" spc="105" dirty="0"/>
              <a:t>soil</a:t>
            </a:r>
            <a:r>
              <a:rPr sz="1350" spc="85" dirty="0"/>
              <a:t> </a:t>
            </a:r>
            <a:r>
              <a:rPr sz="1350" spc="100" dirty="0"/>
              <a:t>is</a:t>
            </a:r>
            <a:r>
              <a:rPr sz="1350" spc="90" dirty="0"/>
              <a:t> </a:t>
            </a:r>
            <a:r>
              <a:rPr sz="1350" spc="130" dirty="0"/>
              <a:t>governed</a:t>
            </a:r>
            <a:r>
              <a:rPr sz="1350" spc="85" dirty="0"/>
              <a:t> </a:t>
            </a:r>
            <a:r>
              <a:rPr sz="1350" spc="160" dirty="0"/>
              <a:t>by</a:t>
            </a:r>
            <a:r>
              <a:rPr sz="1350" spc="65" dirty="0"/>
              <a:t> </a:t>
            </a:r>
            <a:r>
              <a:rPr sz="1350" spc="130" dirty="0"/>
              <a:t>Darcy’s</a:t>
            </a:r>
            <a:r>
              <a:rPr sz="1350" spc="85" dirty="0"/>
              <a:t> </a:t>
            </a:r>
            <a:r>
              <a:rPr sz="1350" spc="100" dirty="0"/>
              <a:t>law.</a:t>
            </a:r>
            <a:endParaRPr sz="1350"/>
          </a:p>
          <a:p>
            <a:pPr marL="12700">
              <a:lnSpc>
                <a:spcPct val="100000"/>
              </a:lnSpc>
              <a:spcBef>
                <a:spcPts val="1310"/>
              </a:spcBef>
            </a:pPr>
            <a:r>
              <a:rPr sz="1350" spc="135" dirty="0"/>
              <a:t>According</a:t>
            </a:r>
            <a:r>
              <a:rPr sz="1350" spc="65" dirty="0"/>
              <a:t> </a:t>
            </a:r>
            <a:r>
              <a:rPr sz="1350" spc="114" dirty="0"/>
              <a:t>to</a:t>
            </a:r>
            <a:r>
              <a:rPr sz="1350" spc="90" dirty="0"/>
              <a:t> </a:t>
            </a:r>
            <a:r>
              <a:rPr sz="1350" spc="130" dirty="0"/>
              <a:t>Darcy’s</a:t>
            </a:r>
            <a:r>
              <a:rPr sz="1350" spc="90" dirty="0"/>
              <a:t> </a:t>
            </a:r>
            <a:r>
              <a:rPr sz="1350" spc="120" dirty="0"/>
              <a:t>law</a:t>
            </a:r>
            <a:endParaRPr sz="1350"/>
          </a:p>
          <a:p>
            <a:pPr marL="12700" marR="5080">
              <a:lnSpc>
                <a:spcPct val="108500"/>
              </a:lnSpc>
              <a:spcBef>
                <a:spcPts val="1185"/>
              </a:spcBef>
            </a:pPr>
            <a:r>
              <a:rPr sz="1350" spc="130" dirty="0"/>
              <a:t>For</a:t>
            </a:r>
            <a:r>
              <a:rPr sz="1350" spc="420" dirty="0"/>
              <a:t> </a:t>
            </a:r>
            <a:r>
              <a:rPr sz="1350" spc="125" dirty="0"/>
              <a:t>laminar</a:t>
            </a:r>
            <a:r>
              <a:rPr sz="1350" spc="420" dirty="0"/>
              <a:t> </a:t>
            </a:r>
            <a:r>
              <a:rPr sz="1350" spc="110" dirty="0"/>
              <a:t>free</a:t>
            </a:r>
            <a:r>
              <a:rPr sz="1350" spc="420" dirty="0"/>
              <a:t> </a:t>
            </a:r>
            <a:r>
              <a:rPr sz="1350" spc="130" dirty="0"/>
              <a:t>water</a:t>
            </a:r>
            <a:r>
              <a:rPr sz="1350" spc="434" dirty="0"/>
              <a:t> </a:t>
            </a:r>
            <a:r>
              <a:rPr sz="1350" spc="135" dirty="0"/>
              <a:t>flow</a:t>
            </a:r>
            <a:r>
              <a:rPr sz="1350" spc="420" dirty="0"/>
              <a:t> </a:t>
            </a:r>
            <a:r>
              <a:rPr sz="1350" spc="114" dirty="0"/>
              <a:t>in</a:t>
            </a:r>
            <a:r>
              <a:rPr sz="1350" spc="430" dirty="0"/>
              <a:t> </a:t>
            </a:r>
            <a:r>
              <a:rPr sz="1350" spc="130" dirty="0"/>
              <a:t>a</a:t>
            </a:r>
            <a:r>
              <a:rPr sz="1350" spc="420" dirty="0"/>
              <a:t> </a:t>
            </a:r>
            <a:r>
              <a:rPr sz="1350" spc="145" dirty="0"/>
              <a:t>homogeneous</a:t>
            </a:r>
            <a:r>
              <a:rPr sz="1350" spc="445" dirty="0"/>
              <a:t> </a:t>
            </a:r>
            <a:r>
              <a:rPr sz="1350" spc="100" dirty="0"/>
              <a:t>soil,</a:t>
            </a:r>
            <a:r>
              <a:rPr sz="1350" spc="425" dirty="0"/>
              <a:t> </a:t>
            </a:r>
            <a:r>
              <a:rPr sz="1350" spc="120" dirty="0"/>
              <a:t>the</a:t>
            </a:r>
            <a:r>
              <a:rPr sz="1350" spc="425" dirty="0"/>
              <a:t> </a:t>
            </a:r>
            <a:r>
              <a:rPr sz="1350" spc="120" dirty="0"/>
              <a:t>velocity</a:t>
            </a:r>
            <a:r>
              <a:rPr sz="1350" spc="380" dirty="0"/>
              <a:t> </a:t>
            </a:r>
            <a:r>
              <a:rPr sz="1350" spc="120" dirty="0"/>
              <a:t>of</a:t>
            </a:r>
            <a:r>
              <a:rPr sz="1350" spc="420" dirty="0"/>
              <a:t> </a:t>
            </a:r>
            <a:r>
              <a:rPr sz="1350" spc="135" dirty="0"/>
              <a:t>flow</a:t>
            </a:r>
            <a:r>
              <a:rPr sz="1350" spc="425" dirty="0"/>
              <a:t> </a:t>
            </a:r>
            <a:r>
              <a:rPr sz="1350" spc="130" dirty="0"/>
              <a:t>(V)</a:t>
            </a:r>
            <a:r>
              <a:rPr sz="1350" spc="420" dirty="0"/>
              <a:t> </a:t>
            </a:r>
            <a:r>
              <a:rPr sz="1350" spc="95" dirty="0"/>
              <a:t>is</a:t>
            </a:r>
            <a:r>
              <a:rPr sz="1350" spc="430" dirty="0"/>
              <a:t> </a:t>
            </a:r>
            <a:r>
              <a:rPr sz="1350" spc="105" dirty="0"/>
              <a:t>directly </a:t>
            </a:r>
            <a:r>
              <a:rPr sz="1350" spc="120" dirty="0"/>
              <a:t>proportional</a:t>
            </a:r>
            <a:r>
              <a:rPr sz="1350" spc="90" dirty="0"/>
              <a:t> </a:t>
            </a:r>
            <a:r>
              <a:rPr sz="1350" spc="114" dirty="0"/>
              <a:t>to</a:t>
            </a:r>
            <a:r>
              <a:rPr sz="1350" spc="95" dirty="0"/>
              <a:t> </a:t>
            </a:r>
            <a:r>
              <a:rPr sz="1350" spc="120" dirty="0"/>
              <a:t>the</a:t>
            </a:r>
            <a:r>
              <a:rPr sz="1350" spc="90" dirty="0"/>
              <a:t> </a:t>
            </a:r>
            <a:r>
              <a:rPr sz="1350" spc="120" dirty="0"/>
              <a:t>hydraulic</a:t>
            </a:r>
            <a:r>
              <a:rPr sz="1350" spc="85" dirty="0"/>
              <a:t> </a:t>
            </a:r>
            <a:r>
              <a:rPr sz="1350" spc="114" dirty="0"/>
              <a:t>gradient</a:t>
            </a:r>
            <a:r>
              <a:rPr sz="1350" spc="90" dirty="0"/>
              <a:t> </a:t>
            </a:r>
            <a:r>
              <a:rPr sz="1350" spc="75" dirty="0"/>
              <a:t>(</a:t>
            </a:r>
            <a:r>
              <a:rPr sz="1800" spc="75" dirty="0"/>
              <a:t>i</a:t>
            </a:r>
            <a:r>
              <a:rPr sz="1350" spc="75" dirty="0"/>
              <a:t>).</a:t>
            </a:r>
            <a:endParaRPr sz="1350"/>
          </a:p>
          <a:p>
            <a:pPr marL="12700">
              <a:lnSpc>
                <a:spcPct val="100000"/>
              </a:lnSpc>
              <a:spcBef>
                <a:spcPts val="1430"/>
              </a:spcBef>
              <a:tabLst>
                <a:tab pos="1233805" algn="l"/>
                <a:tab pos="1614805" algn="l"/>
              </a:tabLst>
            </a:pPr>
            <a:r>
              <a:rPr sz="1600" spc="190" dirty="0">
                <a:latin typeface="Cambria Math"/>
                <a:cs typeface="Cambria Math"/>
              </a:rPr>
              <a:t>∴</a:t>
            </a:r>
            <a:r>
              <a:rPr sz="1600" spc="170" dirty="0">
                <a:latin typeface="Cambria Math"/>
                <a:cs typeface="Cambria Math"/>
              </a:rPr>
              <a:t> </a:t>
            </a:r>
            <a:r>
              <a:rPr sz="1600" spc="200" dirty="0">
                <a:latin typeface="Cambria Math"/>
                <a:cs typeface="Cambria Math"/>
              </a:rPr>
              <a:t>V</a:t>
            </a:r>
            <a:r>
              <a:rPr sz="1600" spc="125" dirty="0">
                <a:latin typeface="Cambria Math"/>
                <a:cs typeface="Cambria Math"/>
              </a:rPr>
              <a:t>  </a:t>
            </a:r>
            <a:r>
              <a:rPr sz="1600" spc="225" dirty="0">
                <a:latin typeface="Cambria Math"/>
                <a:cs typeface="Cambria Math"/>
              </a:rPr>
              <a:t>∝</a:t>
            </a:r>
            <a:r>
              <a:rPr sz="1600" spc="125" dirty="0">
                <a:latin typeface="Cambria Math"/>
                <a:cs typeface="Cambria Math"/>
              </a:rPr>
              <a:t>  </a:t>
            </a:r>
            <a:r>
              <a:rPr sz="1600" spc="35" dirty="0">
                <a:latin typeface="Cambria Math"/>
                <a:cs typeface="Cambria Math"/>
              </a:rPr>
              <a:t>i</a:t>
            </a:r>
            <a:r>
              <a:rPr sz="1600" dirty="0">
                <a:latin typeface="Cambria Math"/>
                <a:cs typeface="Cambria Math"/>
              </a:rPr>
              <a:t>	</a:t>
            </a:r>
            <a:r>
              <a:rPr sz="1600" spc="245" dirty="0">
                <a:latin typeface="Cambria Math"/>
                <a:cs typeface="Cambria Math"/>
              </a:rPr>
              <a:t>⇰</a:t>
            </a:r>
            <a:r>
              <a:rPr sz="1600" dirty="0">
                <a:latin typeface="Cambria Math"/>
                <a:cs typeface="Cambria Math"/>
              </a:rPr>
              <a:t>	</a:t>
            </a:r>
            <a:r>
              <a:rPr sz="1600" spc="200" dirty="0">
                <a:latin typeface="Cambria Math"/>
                <a:cs typeface="Cambria Math"/>
              </a:rPr>
              <a:t>V</a:t>
            </a:r>
            <a:r>
              <a:rPr sz="1600" spc="160" dirty="0">
                <a:latin typeface="Cambria Math"/>
                <a:cs typeface="Cambria Math"/>
              </a:rPr>
              <a:t> </a:t>
            </a:r>
            <a:r>
              <a:rPr sz="1600" spc="240" dirty="0">
                <a:latin typeface="Cambria Math"/>
                <a:cs typeface="Cambria Math"/>
              </a:rPr>
              <a:t>=</a:t>
            </a:r>
            <a:r>
              <a:rPr sz="1600" spc="200" dirty="0">
                <a:latin typeface="Cambria Math"/>
                <a:cs typeface="Cambria Math"/>
              </a:rPr>
              <a:t> K</a:t>
            </a:r>
            <a:r>
              <a:rPr sz="1600" spc="90" dirty="0">
                <a:latin typeface="Cambria Math"/>
                <a:cs typeface="Cambria Math"/>
              </a:rPr>
              <a:t> </a:t>
            </a:r>
            <a:r>
              <a:rPr sz="1600" spc="85" dirty="0">
                <a:latin typeface="Cambria Math"/>
                <a:cs typeface="Cambria Math"/>
              </a:rPr>
              <a:t>i</a:t>
            </a:r>
            <a:r>
              <a:rPr sz="1600" spc="480" dirty="0">
                <a:latin typeface="Cambria Math"/>
                <a:cs typeface="Cambria Math"/>
              </a:rPr>
              <a:t> </a:t>
            </a:r>
            <a:r>
              <a:rPr sz="1350" spc="95" dirty="0"/>
              <a:t>-</a:t>
            </a:r>
            <a:r>
              <a:rPr sz="1350" spc="85" dirty="0"/>
              <a:t>-</a:t>
            </a:r>
            <a:r>
              <a:rPr sz="1350" spc="95" dirty="0"/>
              <a:t>-</a:t>
            </a:r>
            <a:r>
              <a:rPr sz="1350" spc="100" dirty="0"/>
              <a:t>-</a:t>
            </a:r>
            <a:r>
              <a:rPr sz="1350" spc="95" dirty="0"/>
              <a:t>-</a:t>
            </a:r>
            <a:r>
              <a:rPr sz="1350" spc="85" dirty="0"/>
              <a:t>-</a:t>
            </a:r>
            <a:r>
              <a:rPr sz="1350" spc="95" dirty="0"/>
              <a:t>-</a:t>
            </a:r>
            <a:r>
              <a:rPr sz="1350" spc="100" dirty="0"/>
              <a:t>-</a:t>
            </a:r>
            <a:r>
              <a:rPr sz="1350" spc="95" dirty="0"/>
              <a:t>-</a:t>
            </a:r>
            <a:r>
              <a:rPr sz="1350" spc="85" dirty="0"/>
              <a:t>-</a:t>
            </a:r>
            <a:r>
              <a:rPr sz="1350" spc="100" dirty="0"/>
              <a:t>-</a:t>
            </a:r>
            <a:r>
              <a:rPr sz="1350" spc="95" dirty="0"/>
              <a:t>-</a:t>
            </a:r>
            <a:r>
              <a:rPr sz="1350" spc="85" dirty="0"/>
              <a:t>-</a:t>
            </a:r>
            <a:r>
              <a:rPr sz="1350" spc="100" dirty="0"/>
              <a:t>-</a:t>
            </a:r>
            <a:r>
              <a:rPr sz="1350" spc="95" dirty="0"/>
              <a:t>--</a:t>
            </a:r>
            <a:r>
              <a:rPr sz="1350" spc="85" dirty="0"/>
              <a:t> </a:t>
            </a:r>
            <a:r>
              <a:rPr sz="1350" spc="90" dirty="0"/>
              <a:t>(1)</a:t>
            </a:r>
            <a:endParaRPr sz="1350">
              <a:latin typeface="Cambria Math"/>
              <a:cs typeface="Cambria Math"/>
            </a:endParaRPr>
          </a:p>
          <a:p>
            <a:pPr marL="12700">
              <a:lnSpc>
                <a:spcPct val="100000"/>
              </a:lnSpc>
              <a:spcBef>
                <a:spcPts val="1340"/>
              </a:spcBef>
              <a:tabLst>
                <a:tab pos="735330" algn="l"/>
              </a:tabLst>
            </a:pPr>
            <a:r>
              <a:rPr sz="1350" spc="120" dirty="0"/>
              <a:t>Here</a:t>
            </a:r>
            <a:r>
              <a:rPr sz="1350" dirty="0"/>
              <a:t>	</a:t>
            </a:r>
            <a:r>
              <a:rPr sz="1350" spc="210" dirty="0"/>
              <a:t>K</a:t>
            </a:r>
            <a:r>
              <a:rPr sz="1350" spc="85" dirty="0"/>
              <a:t> </a:t>
            </a:r>
            <a:r>
              <a:rPr sz="1350" spc="165" dirty="0"/>
              <a:t>=</a:t>
            </a:r>
            <a:r>
              <a:rPr sz="1350" spc="80" dirty="0"/>
              <a:t> </a:t>
            </a:r>
            <a:r>
              <a:rPr sz="1350" spc="150" dirty="0"/>
              <a:t>The</a:t>
            </a:r>
            <a:r>
              <a:rPr sz="1350" spc="90" dirty="0"/>
              <a:t> </a:t>
            </a:r>
            <a:r>
              <a:rPr sz="1350" spc="110" dirty="0"/>
              <a:t>coefficient</a:t>
            </a:r>
            <a:r>
              <a:rPr sz="1350" spc="90" dirty="0"/>
              <a:t> </a:t>
            </a:r>
            <a:r>
              <a:rPr sz="1350" spc="120" dirty="0"/>
              <a:t>of</a:t>
            </a:r>
            <a:r>
              <a:rPr sz="1350" spc="90" dirty="0"/>
              <a:t> </a:t>
            </a:r>
            <a:r>
              <a:rPr sz="1350" spc="125" dirty="0"/>
              <a:t>permeability</a:t>
            </a:r>
            <a:r>
              <a:rPr sz="1350" spc="50" dirty="0"/>
              <a:t> </a:t>
            </a:r>
            <a:r>
              <a:rPr sz="1350" spc="120" dirty="0"/>
              <a:t>of</a:t>
            </a:r>
            <a:r>
              <a:rPr sz="1350" spc="90" dirty="0"/>
              <a:t> </a:t>
            </a:r>
            <a:r>
              <a:rPr sz="1350" spc="85" dirty="0"/>
              <a:t>soil</a:t>
            </a:r>
            <a:endParaRPr sz="1350"/>
          </a:p>
          <a:p>
            <a:pPr marL="12700">
              <a:lnSpc>
                <a:spcPct val="100000"/>
              </a:lnSpc>
              <a:spcBef>
                <a:spcPts val="1320"/>
              </a:spcBef>
            </a:pPr>
            <a:r>
              <a:rPr sz="1350" spc="150" dirty="0"/>
              <a:t>The</a:t>
            </a:r>
            <a:r>
              <a:rPr sz="1350" spc="75" dirty="0"/>
              <a:t> </a:t>
            </a:r>
            <a:r>
              <a:rPr sz="1350" spc="120" dirty="0"/>
              <a:t>velocity</a:t>
            </a:r>
            <a:r>
              <a:rPr sz="1350" spc="55" dirty="0"/>
              <a:t> </a:t>
            </a:r>
            <a:r>
              <a:rPr sz="1350" spc="120" dirty="0"/>
              <a:t>of</a:t>
            </a:r>
            <a:r>
              <a:rPr sz="1350" spc="90" dirty="0"/>
              <a:t> </a:t>
            </a:r>
            <a:r>
              <a:rPr sz="1350" spc="130" dirty="0"/>
              <a:t>flow</a:t>
            </a:r>
            <a:r>
              <a:rPr sz="1350" spc="100" dirty="0"/>
              <a:t> </a:t>
            </a:r>
            <a:r>
              <a:rPr sz="1350" spc="130" dirty="0"/>
              <a:t>(V)</a:t>
            </a:r>
            <a:r>
              <a:rPr sz="1350" spc="100" dirty="0"/>
              <a:t> </a:t>
            </a:r>
            <a:r>
              <a:rPr sz="1350" spc="95" dirty="0"/>
              <a:t>is</a:t>
            </a:r>
            <a:r>
              <a:rPr sz="1350" spc="90" dirty="0"/>
              <a:t> </a:t>
            </a:r>
            <a:r>
              <a:rPr sz="1350" spc="114" dirty="0"/>
              <a:t>also</a:t>
            </a:r>
            <a:r>
              <a:rPr sz="1350" spc="90" dirty="0"/>
              <a:t> </a:t>
            </a:r>
            <a:r>
              <a:rPr sz="1350" spc="160" dirty="0"/>
              <a:t>known</a:t>
            </a:r>
            <a:r>
              <a:rPr sz="1350" spc="90" dirty="0"/>
              <a:t> </a:t>
            </a:r>
            <a:r>
              <a:rPr sz="1350" spc="114" dirty="0"/>
              <a:t>as</a:t>
            </a:r>
            <a:r>
              <a:rPr sz="1350" spc="85" dirty="0"/>
              <a:t> </a:t>
            </a:r>
            <a:r>
              <a:rPr sz="1350" spc="120" dirty="0"/>
              <a:t>the</a:t>
            </a:r>
            <a:r>
              <a:rPr sz="1350" spc="90" dirty="0"/>
              <a:t> </a:t>
            </a:r>
            <a:r>
              <a:rPr sz="1350" spc="120" dirty="0"/>
              <a:t>discharge</a:t>
            </a:r>
            <a:r>
              <a:rPr sz="1350" spc="80" dirty="0"/>
              <a:t> </a:t>
            </a:r>
            <a:r>
              <a:rPr sz="1350" spc="120" dirty="0"/>
              <a:t>velocity</a:t>
            </a:r>
            <a:r>
              <a:rPr sz="1350" spc="100" dirty="0"/>
              <a:t> </a:t>
            </a:r>
            <a:r>
              <a:rPr sz="1350" spc="105" dirty="0"/>
              <a:t>(or)</a:t>
            </a:r>
            <a:r>
              <a:rPr sz="1350" spc="80" dirty="0"/>
              <a:t> </a:t>
            </a:r>
            <a:r>
              <a:rPr sz="1350" spc="120" dirty="0"/>
              <a:t>the</a:t>
            </a:r>
            <a:r>
              <a:rPr sz="1350" spc="90" dirty="0"/>
              <a:t> </a:t>
            </a:r>
            <a:r>
              <a:rPr sz="1350" spc="110" dirty="0"/>
              <a:t>superficial</a:t>
            </a:r>
            <a:r>
              <a:rPr sz="1350" spc="90" dirty="0"/>
              <a:t> </a:t>
            </a:r>
            <a:r>
              <a:rPr sz="1350" spc="100" dirty="0"/>
              <a:t>velocity.</a:t>
            </a:r>
            <a:endParaRPr sz="135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44499" y="333605"/>
            <a:ext cx="6957695" cy="244475"/>
          </a:xfrm>
          <a:prstGeom prst="rect">
            <a:avLst/>
          </a:prstGeom>
        </p:spPr>
        <p:txBody>
          <a:bodyPr vert="horz" wrap="square" lIns="0" tIns="17145" rIns="0" bIns="0" rtlCol="0">
            <a:spAutoFit/>
          </a:bodyPr>
          <a:lstStyle/>
          <a:p>
            <a:pPr marL="12700">
              <a:lnSpc>
                <a:spcPct val="100000"/>
              </a:lnSpc>
              <a:spcBef>
                <a:spcPts val="135"/>
              </a:spcBef>
            </a:pPr>
            <a:r>
              <a:rPr sz="1400" b="0" spc="120" dirty="0">
                <a:latin typeface="Times New Roman"/>
                <a:cs typeface="Times New Roman"/>
              </a:rPr>
              <a:t>Now</a:t>
            </a:r>
            <a:r>
              <a:rPr sz="1400" b="0" spc="55" dirty="0">
                <a:latin typeface="Times New Roman"/>
                <a:cs typeface="Times New Roman"/>
              </a:rPr>
              <a:t> </a:t>
            </a:r>
            <a:r>
              <a:rPr sz="1400" b="0" spc="60" dirty="0">
                <a:latin typeface="Times New Roman"/>
                <a:cs typeface="Times New Roman"/>
              </a:rPr>
              <a:t>if </a:t>
            </a:r>
            <a:r>
              <a:rPr sz="1400" b="0" spc="85" dirty="0">
                <a:latin typeface="Times New Roman"/>
                <a:cs typeface="Times New Roman"/>
              </a:rPr>
              <a:t>‘A’</a:t>
            </a:r>
            <a:r>
              <a:rPr sz="1400" b="0" spc="50" dirty="0">
                <a:latin typeface="Times New Roman"/>
                <a:cs typeface="Times New Roman"/>
              </a:rPr>
              <a:t> </a:t>
            </a:r>
            <a:r>
              <a:rPr sz="1400" b="0" spc="60" dirty="0">
                <a:latin typeface="Times New Roman"/>
                <a:cs typeface="Times New Roman"/>
              </a:rPr>
              <a:t>is</a:t>
            </a:r>
            <a:r>
              <a:rPr sz="1400" b="0" spc="65" dirty="0">
                <a:latin typeface="Times New Roman"/>
                <a:cs typeface="Times New Roman"/>
              </a:rPr>
              <a:t> </a:t>
            </a:r>
            <a:r>
              <a:rPr sz="1400" b="0" spc="80" dirty="0">
                <a:latin typeface="Times New Roman"/>
                <a:cs typeface="Times New Roman"/>
              </a:rPr>
              <a:t>the</a:t>
            </a:r>
            <a:r>
              <a:rPr sz="1400" b="0" spc="70" dirty="0">
                <a:latin typeface="Times New Roman"/>
                <a:cs typeface="Times New Roman"/>
              </a:rPr>
              <a:t> cross-</a:t>
            </a:r>
            <a:r>
              <a:rPr sz="1400" b="0" spc="75" dirty="0">
                <a:latin typeface="Times New Roman"/>
                <a:cs typeface="Times New Roman"/>
              </a:rPr>
              <a:t>sectional</a:t>
            </a:r>
            <a:r>
              <a:rPr sz="1400" b="0" spc="65" dirty="0">
                <a:latin typeface="Times New Roman"/>
                <a:cs typeface="Times New Roman"/>
              </a:rPr>
              <a:t> </a:t>
            </a:r>
            <a:r>
              <a:rPr sz="1400" b="0" spc="80" dirty="0">
                <a:latin typeface="Times New Roman"/>
                <a:cs typeface="Times New Roman"/>
              </a:rPr>
              <a:t>area</a:t>
            </a:r>
            <a:r>
              <a:rPr sz="1400" b="0" spc="55" dirty="0">
                <a:latin typeface="Times New Roman"/>
                <a:cs typeface="Times New Roman"/>
              </a:rPr>
              <a:t> </a:t>
            </a:r>
            <a:r>
              <a:rPr sz="1400" b="0" spc="85" dirty="0">
                <a:latin typeface="Times New Roman"/>
                <a:cs typeface="Times New Roman"/>
              </a:rPr>
              <a:t>of</a:t>
            </a:r>
            <a:r>
              <a:rPr sz="1400" b="0" spc="60" dirty="0">
                <a:latin typeface="Times New Roman"/>
                <a:cs typeface="Times New Roman"/>
              </a:rPr>
              <a:t> </a:t>
            </a:r>
            <a:r>
              <a:rPr sz="1400" b="0" spc="75" dirty="0">
                <a:latin typeface="Times New Roman"/>
                <a:cs typeface="Times New Roman"/>
              </a:rPr>
              <a:t>the</a:t>
            </a:r>
            <a:r>
              <a:rPr sz="1400" b="0" spc="55" dirty="0">
                <a:latin typeface="Times New Roman"/>
                <a:cs typeface="Times New Roman"/>
              </a:rPr>
              <a:t> </a:t>
            </a:r>
            <a:r>
              <a:rPr sz="1400" b="0" spc="70" dirty="0">
                <a:latin typeface="Times New Roman"/>
                <a:cs typeface="Times New Roman"/>
              </a:rPr>
              <a:t>soil</a:t>
            </a:r>
            <a:r>
              <a:rPr sz="1400" b="0" spc="60" dirty="0">
                <a:latin typeface="Times New Roman"/>
                <a:cs typeface="Times New Roman"/>
              </a:rPr>
              <a:t> </a:t>
            </a:r>
            <a:r>
              <a:rPr sz="1400" b="0" spc="90" dirty="0">
                <a:latin typeface="Times New Roman"/>
                <a:cs typeface="Times New Roman"/>
              </a:rPr>
              <a:t>normal</a:t>
            </a:r>
            <a:r>
              <a:rPr sz="1400" b="0" spc="60" dirty="0">
                <a:latin typeface="Times New Roman"/>
                <a:cs typeface="Times New Roman"/>
              </a:rPr>
              <a:t> </a:t>
            </a:r>
            <a:r>
              <a:rPr sz="1400" b="0" spc="75" dirty="0">
                <a:latin typeface="Times New Roman"/>
                <a:cs typeface="Times New Roman"/>
              </a:rPr>
              <a:t>to</a:t>
            </a:r>
            <a:r>
              <a:rPr sz="1400" b="0" spc="65" dirty="0">
                <a:latin typeface="Times New Roman"/>
                <a:cs typeface="Times New Roman"/>
              </a:rPr>
              <a:t> </a:t>
            </a:r>
            <a:r>
              <a:rPr sz="1400" b="0" spc="75" dirty="0">
                <a:latin typeface="Times New Roman"/>
                <a:cs typeface="Times New Roman"/>
              </a:rPr>
              <a:t>the</a:t>
            </a:r>
            <a:r>
              <a:rPr sz="1400" b="0" spc="60" dirty="0">
                <a:latin typeface="Times New Roman"/>
                <a:cs typeface="Times New Roman"/>
              </a:rPr>
              <a:t> </a:t>
            </a:r>
            <a:r>
              <a:rPr sz="1400" b="0" spc="75" dirty="0">
                <a:latin typeface="Times New Roman"/>
                <a:cs typeface="Times New Roman"/>
              </a:rPr>
              <a:t>direction</a:t>
            </a:r>
            <a:r>
              <a:rPr sz="1400" b="0" spc="60" dirty="0">
                <a:latin typeface="Times New Roman"/>
                <a:cs typeface="Times New Roman"/>
              </a:rPr>
              <a:t> </a:t>
            </a:r>
            <a:r>
              <a:rPr sz="1400" b="0" spc="85" dirty="0">
                <a:latin typeface="Times New Roman"/>
                <a:cs typeface="Times New Roman"/>
              </a:rPr>
              <a:t>of</a:t>
            </a:r>
            <a:r>
              <a:rPr sz="1400" b="0" spc="75" dirty="0">
                <a:latin typeface="Times New Roman"/>
                <a:cs typeface="Times New Roman"/>
              </a:rPr>
              <a:t> </a:t>
            </a:r>
            <a:r>
              <a:rPr sz="1400" b="0" spc="80" dirty="0">
                <a:latin typeface="Times New Roman"/>
                <a:cs typeface="Times New Roman"/>
              </a:rPr>
              <a:t>flow,</a:t>
            </a:r>
            <a:r>
              <a:rPr sz="1400" b="0" spc="60" dirty="0">
                <a:latin typeface="Times New Roman"/>
                <a:cs typeface="Times New Roman"/>
              </a:rPr>
              <a:t> then</a:t>
            </a:r>
            <a:endParaRPr sz="1400">
              <a:latin typeface="Times New Roman"/>
              <a:cs typeface="Times New Roman"/>
            </a:endParaRPr>
          </a:p>
        </p:txBody>
      </p:sp>
      <p:sp>
        <p:nvSpPr>
          <p:cNvPr id="3" name="object 3"/>
          <p:cNvSpPr txBox="1"/>
          <p:nvPr/>
        </p:nvSpPr>
        <p:spPr>
          <a:xfrm>
            <a:off x="406400" y="724281"/>
            <a:ext cx="7755890" cy="3728085"/>
          </a:xfrm>
          <a:prstGeom prst="rect">
            <a:avLst/>
          </a:prstGeom>
        </p:spPr>
        <p:txBody>
          <a:bodyPr vert="horz" wrap="square" lIns="0" tIns="16510" rIns="0" bIns="0" rtlCol="0">
            <a:spAutoFit/>
          </a:bodyPr>
          <a:lstStyle/>
          <a:p>
            <a:pPr marL="50165">
              <a:lnSpc>
                <a:spcPct val="100000"/>
              </a:lnSpc>
              <a:spcBef>
                <a:spcPts val="130"/>
              </a:spcBef>
            </a:pPr>
            <a:r>
              <a:rPr sz="1400" spc="100" dirty="0">
                <a:latin typeface="Times New Roman"/>
                <a:cs typeface="Times New Roman"/>
              </a:rPr>
              <a:t>The</a:t>
            </a:r>
            <a:r>
              <a:rPr sz="1400" spc="45" dirty="0">
                <a:latin typeface="Times New Roman"/>
                <a:cs typeface="Times New Roman"/>
              </a:rPr>
              <a:t> </a:t>
            </a:r>
            <a:r>
              <a:rPr sz="1400" spc="80" dirty="0">
                <a:latin typeface="Times New Roman"/>
                <a:cs typeface="Times New Roman"/>
              </a:rPr>
              <a:t>discharge</a:t>
            </a:r>
            <a:r>
              <a:rPr sz="1400" spc="55" dirty="0">
                <a:latin typeface="Times New Roman"/>
                <a:cs typeface="Times New Roman"/>
              </a:rPr>
              <a:t> </a:t>
            </a:r>
            <a:r>
              <a:rPr sz="1400" spc="85" dirty="0">
                <a:latin typeface="Times New Roman"/>
                <a:cs typeface="Times New Roman"/>
              </a:rPr>
              <a:t>of</a:t>
            </a:r>
            <a:r>
              <a:rPr sz="1400" spc="55" dirty="0">
                <a:latin typeface="Times New Roman"/>
                <a:cs typeface="Times New Roman"/>
              </a:rPr>
              <a:t> </a:t>
            </a:r>
            <a:r>
              <a:rPr sz="1400" spc="90" dirty="0">
                <a:latin typeface="Times New Roman"/>
                <a:cs typeface="Times New Roman"/>
              </a:rPr>
              <a:t>flow</a:t>
            </a:r>
            <a:r>
              <a:rPr sz="1400" spc="60" dirty="0">
                <a:latin typeface="Times New Roman"/>
                <a:cs typeface="Times New Roman"/>
              </a:rPr>
              <a:t> </a:t>
            </a:r>
            <a:r>
              <a:rPr sz="1400" spc="85" dirty="0">
                <a:latin typeface="Times New Roman"/>
                <a:cs typeface="Times New Roman"/>
              </a:rPr>
              <a:t>through</a:t>
            </a:r>
            <a:r>
              <a:rPr sz="1400" spc="55" dirty="0">
                <a:latin typeface="Times New Roman"/>
                <a:cs typeface="Times New Roman"/>
              </a:rPr>
              <a:t> </a:t>
            </a:r>
            <a:r>
              <a:rPr sz="1400" spc="75" dirty="0">
                <a:latin typeface="Times New Roman"/>
                <a:cs typeface="Times New Roman"/>
              </a:rPr>
              <a:t>the</a:t>
            </a:r>
            <a:r>
              <a:rPr sz="1400" spc="60" dirty="0">
                <a:latin typeface="Times New Roman"/>
                <a:cs typeface="Times New Roman"/>
              </a:rPr>
              <a:t> </a:t>
            </a:r>
            <a:r>
              <a:rPr sz="1400" spc="70" dirty="0">
                <a:latin typeface="Times New Roman"/>
                <a:cs typeface="Times New Roman"/>
              </a:rPr>
              <a:t>soil</a:t>
            </a:r>
            <a:r>
              <a:rPr sz="1400" spc="55" dirty="0">
                <a:latin typeface="Times New Roman"/>
                <a:cs typeface="Times New Roman"/>
              </a:rPr>
              <a:t> </a:t>
            </a:r>
            <a:r>
              <a:rPr sz="1400" spc="114" dirty="0">
                <a:latin typeface="Times New Roman"/>
                <a:cs typeface="Times New Roman"/>
              </a:rPr>
              <a:t>=</a:t>
            </a:r>
            <a:r>
              <a:rPr sz="1400" spc="65" dirty="0">
                <a:latin typeface="Times New Roman"/>
                <a:cs typeface="Times New Roman"/>
              </a:rPr>
              <a:t> </a:t>
            </a:r>
            <a:r>
              <a:rPr sz="1650" spc="105" dirty="0">
                <a:latin typeface="Times New Roman"/>
                <a:cs typeface="Times New Roman"/>
              </a:rPr>
              <a:t>q</a:t>
            </a:r>
            <a:r>
              <a:rPr sz="1650" spc="70" dirty="0">
                <a:latin typeface="Times New Roman"/>
                <a:cs typeface="Times New Roman"/>
              </a:rPr>
              <a:t> </a:t>
            </a:r>
            <a:r>
              <a:rPr sz="1650" spc="125" dirty="0">
                <a:latin typeface="Times New Roman"/>
                <a:cs typeface="Times New Roman"/>
              </a:rPr>
              <a:t>=</a:t>
            </a:r>
            <a:r>
              <a:rPr sz="1650" spc="60" dirty="0">
                <a:latin typeface="Times New Roman"/>
                <a:cs typeface="Times New Roman"/>
              </a:rPr>
              <a:t> </a:t>
            </a:r>
            <a:r>
              <a:rPr sz="1650" spc="160" dirty="0">
                <a:latin typeface="Times New Roman"/>
                <a:cs typeface="Times New Roman"/>
              </a:rPr>
              <a:t>VA</a:t>
            </a:r>
            <a:r>
              <a:rPr sz="1650" spc="65" dirty="0">
                <a:latin typeface="Times New Roman"/>
                <a:cs typeface="Times New Roman"/>
              </a:rPr>
              <a:t> </a:t>
            </a:r>
            <a:r>
              <a:rPr sz="1650" spc="125" dirty="0">
                <a:latin typeface="Times New Roman"/>
                <a:cs typeface="Times New Roman"/>
              </a:rPr>
              <a:t>=</a:t>
            </a:r>
            <a:r>
              <a:rPr sz="1650" spc="60" dirty="0">
                <a:latin typeface="Times New Roman"/>
                <a:cs typeface="Times New Roman"/>
              </a:rPr>
              <a:t> </a:t>
            </a:r>
            <a:r>
              <a:rPr sz="1650" spc="165" dirty="0">
                <a:latin typeface="Times New Roman"/>
                <a:cs typeface="Times New Roman"/>
              </a:rPr>
              <a:t>K</a:t>
            </a:r>
            <a:r>
              <a:rPr sz="1650" spc="55" dirty="0">
                <a:latin typeface="Times New Roman"/>
                <a:cs typeface="Times New Roman"/>
              </a:rPr>
              <a:t> i</a:t>
            </a:r>
            <a:r>
              <a:rPr sz="1650" spc="65" dirty="0">
                <a:latin typeface="Times New Roman"/>
                <a:cs typeface="Times New Roman"/>
              </a:rPr>
              <a:t> </a:t>
            </a:r>
            <a:r>
              <a:rPr sz="1650" spc="165" dirty="0">
                <a:latin typeface="Times New Roman"/>
                <a:cs typeface="Times New Roman"/>
              </a:rPr>
              <a:t>A</a:t>
            </a:r>
            <a:r>
              <a:rPr sz="1650" spc="60" dirty="0">
                <a:latin typeface="Times New Roman"/>
                <a:cs typeface="Times New Roman"/>
              </a:rPr>
              <a:t>  </a:t>
            </a:r>
            <a:r>
              <a:rPr sz="1400" spc="65" dirty="0">
                <a:latin typeface="Times New Roman"/>
                <a:cs typeface="Times New Roman"/>
              </a:rPr>
              <a:t>-</a:t>
            </a:r>
            <a:r>
              <a:rPr sz="1400" spc="55" dirty="0">
                <a:latin typeface="Times New Roman"/>
                <a:cs typeface="Times New Roman"/>
              </a:rPr>
              <a:t>-</a:t>
            </a:r>
            <a:r>
              <a:rPr sz="1400" spc="70" dirty="0">
                <a:latin typeface="Times New Roman"/>
                <a:cs typeface="Times New Roman"/>
              </a:rPr>
              <a:t>-</a:t>
            </a:r>
            <a:r>
              <a:rPr sz="1400" spc="65" dirty="0">
                <a:latin typeface="Times New Roman"/>
                <a:cs typeface="Times New Roman"/>
              </a:rPr>
              <a:t>-</a:t>
            </a:r>
            <a:r>
              <a:rPr sz="1400" spc="55" dirty="0">
                <a:latin typeface="Times New Roman"/>
                <a:cs typeface="Times New Roman"/>
              </a:rPr>
              <a:t>-</a:t>
            </a:r>
            <a:r>
              <a:rPr sz="1400" spc="70" dirty="0">
                <a:latin typeface="Times New Roman"/>
                <a:cs typeface="Times New Roman"/>
              </a:rPr>
              <a:t>-</a:t>
            </a:r>
            <a:r>
              <a:rPr sz="1400" spc="65" dirty="0">
                <a:latin typeface="Times New Roman"/>
                <a:cs typeface="Times New Roman"/>
              </a:rPr>
              <a:t>-</a:t>
            </a:r>
            <a:r>
              <a:rPr sz="1400" spc="55" dirty="0">
                <a:latin typeface="Times New Roman"/>
                <a:cs typeface="Times New Roman"/>
              </a:rPr>
              <a:t>-</a:t>
            </a:r>
            <a:r>
              <a:rPr sz="1400" spc="70" dirty="0">
                <a:latin typeface="Times New Roman"/>
                <a:cs typeface="Times New Roman"/>
              </a:rPr>
              <a:t>-</a:t>
            </a:r>
            <a:r>
              <a:rPr sz="1400" spc="65" dirty="0">
                <a:latin typeface="Times New Roman"/>
                <a:cs typeface="Times New Roman"/>
              </a:rPr>
              <a:t>--</a:t>
            </a:r>
            <a:r>
              <a:rPr sz="1400" spc="55" dirty="0">
                <a:latin typeface="Times New Roman"/>
                <a:cs typeface="Times New Roman"/>
              </a:rPr>
              <a:t> (2)</a:t>
            </a:r>
            <a:endParaRPr sz="1400">
              <a:latin typeface="Times New Roman"/>
              <a:cs typeface="Times New Roman"/>
            </a:endParaRPr>
          </a:p>
          <a:p>
            <a:pPr marL="50165" marR="2763520">
              <a:lnSpc>
                <a:spcPct val="184700"/>
              </a:lnSpc>
              <a:spcBef>
                <a:spcPts val="35"/>
              </a:spcBef>
            </a:pPr>
            <a:r>
              <a:rPr sz="1400" spc="100" dirty="0">
                <a:latin typeface="Times New Roman"/>
                <a:cs typeface="Times New Roman"/>
              </a:rPr>
              <a:t>The</a:t>
            </a:r>
            <a:r>
              <a:rPr sz="1400" spc="50" dirty="0">
                <a:latin typeface="Times New Roman"/>
                <a:cs typeface="Times New Roman"/>
              </a:rPr>
              <a:t> </a:t>
            </a:r>
            <a:r>
              <a:rPr sz="1400" spc="75" dirty="0">
                <a:latin typeface="Times New Roman"/>
                <a:cs typeface="Times New Roman"/>
              </a:rPr>
              <a:t>area</a:t>
            </a:r>
            <a:r>
              <a:rPr sz="1400" spc="55" dirty="0">
                <a:latin typeface="Times New Roman"/>
                <a:cs typeface="Times New Roman"/>
              </a:rPr>
              <a:t> </a:t>
            </a:r>
            <a:r>
              <a:rPr sz="1400" spc="90" dirty="0">
                <a:latin typeface="Times New Roman"/>
                <a:cs typeface="Times New Roman"/>
              </a:rPr>
              <a:t>‘A’</a:t>
            </a:r>
            <a:r>
              <a:rPr sz="1400" spc="60" dirty="0">
                <a:latin typeface="Times New Roman"/>
                <a:cs typeface="Times New Roman"/>
              </a:rPr>
              <a:t> </a:t>
            </a:r>
            <a:r>
              <a:rPr sz="1400" spc="75" dirty="0">
                <a:latin typeface="Times New Roman"/>
                <a:cs typeface="Times New Roman"/>
              </a:rPr>
              <a:t>includes</a:t>
            </a:r>
            <a:r>
              <a:rPr sz="1400" spc="60" dirty="0">
                <a:latin typeface="Times New Roman"/>
                <a:cs typeface="Times New Roman"/>
              </a:rPr>
              <a:t> </a:t>
            </a:r>
            <a:r>
              <a:rPr sz="1400" spc="90" dirty="0">
                <a:latin typeface="Times New Roman"/>
                <a:cs typeface="Times New Roman"/>
              </a:rPr>
              <a:t>both</a:t>
            </a:r>
            <a:r>
              <a:rPr sz="1400" spc="60" dirty="0">
                <a:latin typeface="Times New Roman"/>
                <a:cs typeface="Times New Roman"/>
              </a:rPr>
              <a:t> </a:t>
            </a:r>
            <a:r>
              <a:rPr sz="1400" spc="75" dirty="0">
                <a:latin typeface="Times New Roman"/>
                <a:cs typeface="Times New Roman"/>
              </a:rPr>
              <a:t>the</a:t>
            </a:r>
            <a:r>
              <a:rPr sz="1400" spc="60" dirty="0">
                <a:latin typeface="Times New Roman"/>
                <a:cs typeface="Times New Roman"/>
              </a:rPr>
              <a:t> </a:t>
            </a:r>
            <a:r>
              <a:rPr sz="1400" spc="70" dirty="0">
                <a:latin typeface="Times New Roman"/>
                <a:cs typeface="Times New Roman"/>
              </a:rPr>
              <a:t>soil</a:t>
            </a:r>
            <a:r>
              <a:rPr sz="1400" spc="60" dirty="0">
                <a:latin typeface="Times New Roman"/>
                <a:cs typeface="Times New Roman"/>
              </a:rPr>
              <a:t> </a:t>
            </a:r>
            <a:r>
              <a:rPr sz="1400" spc="75" dirty="0">
                <a:latin typeface="Times New Roman"/>
                <a:cs typeface="Times New Roman"/>
              </a:rPr>
              <a:t>solids</a:t>
            </a:r>
            <a:r>
              <a:rPr sz="1400" spc="60" dirty="0">
                <a:latin typeface="Times New Roman"/>
                <a:cs typeface="Times New Roman"/>
              </a:rPr>
              <a:t> </a:t>
            </a:r>
            <a:r>
              <a:rPr sz="1400" spc="90" dirty="0">
                <a:latin typeface="Times New Roman"/>
                <a:cs typeface="Times New Roman"/>
              </a:rPr>
              <a:t>and</a:t>
            </a:r>
            <a:r>
              <a:rPr sz="1400" spc="60" dirty="0">
                <a:latin typeface="Times New Roman"/>
                <a:cs typeface="Times New Roman"/>
              </a:rPr>
              <a:t> </a:t>
            </a:r>
            <a:r>
              <a:rPr sz="1400" spc="75" dirty="0">
                <a:latin typeface="Times New Roman"/>
                <a:cs typeface="Times New Roman"/>
              </a:rPr>
              <a:t>also</a:t>
            </a:r>
            <a:r>
              <a:rPr sz="1400" spc="60" dirty="0">
                <a:latin typeface="Times New Roman"/>
                <a:cs typeface="Times New Roman"/>
              </a:rPr>
              <a:t> </a:t>
            </a:r>
            <a:r>
              <a:rPr sz="1400" spc="80" dirty="0">
                <a:latin typeface="Times New Roman"/>
                <a:cs typeface="Times New Roman"/>
              </a:rPr>
              <a:t>the</a:t>
            </a:r>
            <a:r>
              <a:rPr sz="1400" spc="55" dirty="0">
                <a:latin typeface="Times New Roman"/>
                <a:cs typeface="Times New Roman"/>
              </a:rPr>
              <a:t> </a:t>
            </a:r>
            <a:r>
              <a:rPr sz="1400" spc="65" dirty="0">
                <a:latin typeface="Times New Roman"/>
                <a:cs typeface="Times New Roman"/>
              </a:rPr>
              <a:t>voids. </a:t>
            </a:r>
            <a:r>
              <a:rPr sz="1400" spc="125" dirty="0">
                <a:latin typeface="Times New Roman"/>
                <a:cs typeface="Times New Roman"/>
              </a:rPr>
              <a:t>Now</a:t>
            </a:r>
            <a:r>
              <a:rPr sz="1400" spc="50" dirty="0">
                <a:latin typeface="Times New Roman"/>
                <a:cs typeface="Times New Roman"/>
              </a:rPr>
              <a:t> </a:t>
            </a:r>
            <a:r>
              <a:rPr sz="1400" spc="90" dirty="0">
                <a:latin typeface="Times New Roman"/>
                <a:cs typeface="Times New Roman"/>
              </a:rPr>
              <a:t>from</a:t>
            </a:r>
            <a:r>
              <a:rPr sz="1400" spc="60" dirty="0">
                <a:latin typeface="Times New Roman"/>
                <a:cs typeface="Times New Roman"/>
              </a:rPr>
              <a:t> </a:t>
            </a:r>
            <a:r>
              <a:rPr sz="1400" spc="85" dirty="0">
                <a:latin typeface="Times New Roman"/>
                <a:cs typeface="Times New Roman"/>
              </a:rPr>
              <a:t>equation</a:t>
            </a:r>
            <a:r>
              <a:rPr sz="1400" spc="60" dirty="0">
                <a:latin typeface="Times New Roman"/>
                <a:cs typeface="Times New Roman"/>
              </a:rPr>
              <a:t> </a:t>
            </a:r>
            <a:r>
              <a:rPr sz="1400" spc="50" dirty="0">
                <a:latin typeface="Times New Roman"/>
                <a:cs typeface="Times New Roman"/>
              </a:rPr>
              <a:t>(1)</a:t>
            </a:r>
            <a:endParaRPr sz="1400">
              <a:latin typeface="Times New Roman"/>
              <a:cs typeface="Times New Roman"/>
            </a:endParaRPr>
          </a:p>
          <a:p>
            <a:pPr marL="50165" marR="4382770">
              <a:lnSpc>
                <a:spcPts val="3200"/>
              </a:lnSpc>
              <a:spcBef>
                <a:spcPts val="465"/>
              </a:spcBef>
            </a:pPr>
            <a:r>
              <a:rPr sz="1400" spc="55" dirty="0">
                <a:latin typeface="Times New Roman"/>
                <a:cs typeface="Times New Roman"/>
              </a:rPr>
              <a:t>If</a:t>
            </a:r>
            <a:r>
              <a:rPr sz="1400" spc="65" dirty="0">
                <a:latin typeface="Times New Roman"/>
                <a:cs typeface="Times New Roman"/>
              </a:rPr>
              <a:t> </a:t>
            </a:r>
            <a:r>
              <a:rPr sz="1400" spc="75" dirty="0">
                <a:latin typeface="Times New Roman"/>
                <a:cs typeface="Times New Roman"/>
              </a:rPr>
              <a:t>the</a:t>
            </a:r>
            <a:r>
              <a:rPr sz="1400" spc="60" dirty="0">
                <a:latin typeface="Times New Roman"/>
                <a:cs typeface="Times New Roman"/>
              </a:rPr>
              <a:t> </a:t>
            </a:r>
            <a:r>
              <a:rPr sz="1400" spc="80" dirty="0">
                <a:latin typeface="Times New Roman"/>
                <a:cs typeface="Times New Roman"/>
              </a:rPr>
              <a:t>hydraulic</a:t>
            </a:r>
            <a:r>
              <a:rPr sz="1400" spc="65" dirty="0">
                <a:latin typeface="Times New Roman"/>
                <a:cs typeface="Times New Roman"/>
              </a:rPr>
              <a:t> </a:t>
            </a:r>
            <a:r>
              <a:rPr sz="1400" spc="75" dirty="0">
                <a:latin typeface="Times New Roman"/>
                <a:cs typeface="Times New Roman"/>
              </a:rPr>
              <a:t>gradient</a:t>
            </a:r>
            <a:r>
              <a:rPr sz="1400" spc="90" dirty="0">
                <a:latin typeface="Times New Roman"/>
                <a:cs typeface="Times New Roman"/>
              </a:rPr>
              <a:t> </a:t>
            </a:r>
            <a:r>
              <a:rPr sz="1650" spc="60" dirty="0">
                <a:latin typeface="Times New Roman"/>
                <a:cs typeface="Times New Roman"/>
              </a:rPr>
              <a:t>‘i’</a:t>
            </a:r>
            <a:r>
              <a:rPr sz="1650" spc="-15" dirty="0">
                <a:latin typeface="Times New Roman"/>
                <a:cs typeface="Times New Roman"/>
              </a:rPr>
              <a:t> </a:t>
            </a:r>
            <a:r>
              <a:rPr sz="1400" spc="65" dirty="0">
                <a:latin typeface="Times New Roman"/>
                <a:cs typeface="Times New Roman"/>
              </a:rPr>
              <a:t>is</a:t>
            </a:r>
            <a:r>
              <a:rPr sz="1400" spc="55" dirty="0">
                <a:latin typeface="Times New Roman"/>
                <a:cs typeface="Times New Roman"/>
              </a:rPr>
              <a:t> </a:t>
            </a:r>
            <a:r>
              <a:rPr sz="1400" spc="85" dirty="0">
                <a:latin typeface="Times New Roman"/>
                <a:cs typeface="Times New Roman"/>
              </a:rPr>
              <a:t>unity</a:t>
            </a:r>
            <a:r>
              <a:rPr sz="1400" spc="25" dirty="0">
                <a:latin typeface="Times New Roman"/>
                <a:cs typeface="Times New Roman"/>
              </a:rPr>
              <a:t> </a:t>
            </a:r>
            <a:r>
              <a:rPr sz="1400" spc="65" dirty="0">
                <a:latin typeface="Times New Roman"/>
                <a:cs typeface="Times New Roman"/>
              </a:rPr>
              <a:t>then </a:t>
            </a:r>
            <a:r>
              <a:rPr sz="1400" spc="140" dirty="0">
                <a:latin typeface="Times New Roman"/>
                <a:cs typeface="Times New Roman"/>
              </a:rPr>
              <a:t>V</a:t>
            </a:r>
            <a:r>
              <a:rPr sz="1400" spc="50" dirty="0">
                <a:latin typeface="Times New Roman"/>
                <a:cs typeface="Times New Roman"/>
              </a:rPr>
              <a:t> </a:t>
            </a:r>
            <a:r>
              <a:rPr sz="1400" spc="114" dirty="0">
                <a:latin typeface="Times New Roman"/>
                <a:cs typeface="Times New Roman"/>
              </a:rPr>
              <a:t>=</a:t>
            </a:r>
            <a:r>
              <a:rPr sz="1400" spc="45" dirty="0">
                <a:latin typeface="Times New Roman"/>
                <a:cs typeface="Times New Roman"/>
              </a:rPr>
              <a:t> </a:t>
            </a:r>
            <a:r>
              <a:rPr sz="1400" spc="95" dirty="0">
                <a:latin typeface="Times New Roman"/>
                <a:cs typeface="Times New Roman"/>
              </a:rPr>
              <a:t>1</a:t>
            </a:r>
            <a:r>
              <a:rPr sz="1400" spc="50" dirty="0">
                <a:latin typeface="Times New Roman"/>
                <a:cs typeface="Times New Roman"/>
              </a:rPr>
              <a:t> </a:t>
            </a:r>
            <a:r>
              <a:rPr sz="1400" spc="95" dirty="0">
                <a:latin typeface="Times New Roman"/>
                <a:cs typeface="Times New Roman"/>
              </a:rPr>
              <a:t>x</a:t>
            </a:r>
            <a:r>
              <a:rPr sz="1400" spc="70" dirty="0">
                <a:latin typeface="Times New Roman"/>
                <a:cs typeface="Times New Roman"/>
              </a:rPr>
              <a:t> </a:t>
            </a:r>
            <a:r>
              <a:rPr sz="1400" spc="140" dirty="0">
                <a:latin typeface="Times New Roman"/>
                <a:cs typeface="Times New Roman"/>
              </a:rPr>
              <a:t>K</a:t>
            </a:r>
            <a:r>
              <a:rPr sz="1400" spc="50" dirty="0">
                <a:latin typeface="Times New Roman"/>
                <a:cs typeface="Times New Roman"/>
              </a:rPr>
              <a:t> </a:t>
            </a:r>
            <a:r>
              <a:rPr sz="1400" spc="114" dirty="0">
                <a:latin typeface="Times New Roman"/>
                <a:cs typeface="Times New Roman"/>
              </a:rPr>
              <a:t>=</a:t>
            </a:r>
            <a:r>
              <a:rPr sz="1400" spc="45" dirty="0">
                <a:latin typeface="Times New Roman"/>
                <a:cs typeface="Times New Roman"/>
              </a:rPr>
              <a:t> </a:t>
            </a:r>
            <a:r>
              <a:rPr sz="1400" spc="90" dirty="0">
                <a:latin typeface="Times New Roman"/>
                <a:cs typeface="Times New Roman"/>
              </a:rPr>
              <a:t>K</a:t>
            </a:r>
            <a:endParaRPr sz="1400">
              <a:latin typeface="Times New Roman"/>
              <a:cs typeface="Times New Roman"/>
            </a:endParaRPr>
          </a:p>
          <a:p>
            <a:pPr marL="50165">
              <a:lnSpc>
                <a:spcPct val="100000"/>
              </a:lnSpc>
              <a:spcBef>
                <a:spcPts val="1070"/>
              </a:spcBef>
            </a:pPr>
            <a:r>
              <a:rPr sz="1400" spc="90" dirty="0">
                <a:latin typeface="Times New Roman"/>
                <a:cs typeface="Times New Roman"/>
              </a:rPr>
              <a:t>Thus</a:t>
            </a:r>
            <a:r>
              <a:rPr sz="1400" spc="65" dirty="0">
                <a:latin typeface="Times New Roman"/>
                <a:cs typeface="Times New Roman"/>
              </a:rPr>
              <a:t> </a:t>
            </a:r>
            <a:r>
              <a:rPr sz="1400" spc="75" dirty="0">
                <a:latin typeface="Times New Roman"/>
                <a:cs typeface="Times New Roman"/>
              </a:rPr>
              <a:t>the</a:t>
            </a:r>
            <a:r>
              <a:rPr sz="1400" spc="70" dirty="0">
                <a:latin typeface="Times New Roman"/>
                <a:cs typeface="Times New Roman"/>
              </a:rPr>
              <a:t> coefficient </a:t>
            </a:r>
            <a:r>
              <a:rPr sz="1400" spc="85" dirty="0">
                <a:latin typeface="Times New Roman"/>
                <a:cs typeface="Times New Roman"/>
              </a:rPr>
              <a:t>of</a:t>
            </a:r>
            <a:r>
              <a:rPr sz="1400" spc="65" dirty="0">
                <a:latin typeface="Times New Roman"/>
                <a:cs typeface="Times New Roman"/>
              </a:rPr>
              <a:t> </a:t>
            </a:r>
            <a:r>
              <a:rPr sz="1400" spc="80" dirty="0">
                <a:latin typeface="Times New Roman"/>
                <a:cs typeface="Times New Roman"/>
              </a:rPr>
              <a:t>permeability</a:t>
            </a:r>
            <a:r>
              <a:rPr sz="1400" spc="50" dirty="0">
                <a:latin typeface="Times New Roman"/>
                <a:cs typeface="Times New Roman"/>
              </a:rPr>
              <a:t> </a:t>
            </a:r>
            <a:r>
              <a:rPr sz="1400" spc="85" dirty="0">
                <a:latin typeface="Times New Roman"/>
                <a:cs typeface="Times New Roman"/>
              </a:rPr>
              <a:t>‘K’</a:t>
            </a:r>
            <a:r>
              <a:rPr sz="1400" spc="70" dirty="0">
                <a:latin typeface="Times New Roman"/>
                <a:cs typeface="Times New Roman"/>
              </a:rPr>
              <a:t> </a:t>
            </a:r>
            <a:r>
              <a:rPr sz="1400" spc="60" dirty="0">
                <a:latin typeface="Times New Roman"/>
                <a:cs typeface="Times New Roman"/>
              </a:rPr>
              <a:t>is</a:t>
            </a:r>
            <a:r>
              <a:rPr sz="1400" spc="70" dirty="0">
                <a:latin typeface="Times New Roman"/>
                <a:cs typeface="Times New Roman"/>
              </a:rPr>
              <a:t> </a:t>
            </a:r>
            <a:r>
              <a:rPr sz="1400" spc="85" dirty="0">
                <a:latin typeface="Times New Roman"/>
                <a:cs typeface="Times New Roman"/>
              </a:rPr>
              <a:t>defined</a:t>
            </a:r>
            <a:r>
              <a:rPr sz="1400" spc="70" dirty="0">
                <a:latin typeface="Times New Roman"/>
                <a:cs typeface="Times New Roman"/>
              </a:rPr>
              <a:t> </a:t>
            </a:r>
            <a:r>
              <a:rPr sz="1400" spc="45" dirty="0">
                <a:latin typeface="Times New Roman"/>
                <a:cs typeface="Times New Roman"/>
              </a:rPr>
              <a:t>as</a:t>
            </a:r>
            <a:endParaRPr sz="1400">
              <a:latin typeface="Times New Roman"/>
              <a:cs typeface="Times New Roman"/>
            </a:endParaRPr>
          </a:p>
          <a:p>
            <a:pPr marL="50165" marR="17780" indent="50800">
              <a:lnSpc>
                <a:spcPct val="112900"/>
              </a:lnSpc>
              <a:spcBef>
                <a:spcPts val="1220"/>
              </a:spcBef>
            </a:pPr>
            <a:r>
              <a:rPr sz="1400" b="1" spc="105" dirty="0">
                <a:latin typeface="Times New Roman"/>
                <a:cs typeface="Times New Roman"/>
              </a:rPr>
              <a:t>“The</a:t>
            </a:r>
            <a:r>
              <a:rPr sz="1400" b="1" spc="100" dirty="0">
                <a:latin typeface="Times New Roman"/>
                <a:cs typeface="Times New Roman"/>
              </a:rPr>
              <a:t>  </a:t>
            </a:r>
            <a:r>
              <a:rPr sz="1400" b="1" spc="75" dirty="0">
                <a:latin typeface="Times New Roman"/>
                <a:cs typeface="Times New Roman"/>
              </a:rPr>
              <a:t>velocity</a:t>
            </a:r>
            <a:r>
              <a:rPr sz="1400" b="1" spc="100" dirty="0">
                <a:latin typeface="Times New Roman"/>
                <a:cs typeface="Times New Roman"/>
              </a:rPr>
              <a:t>  </a:t>
            </a:r>
            <a:r>
              <a:rPr sz="1400" b="1" spc="85" dirty="0">
                <a:latin typeface="Times New Roman"/>
                <a:cs typeface="Times New Roman"/>
              </a:rPr>
              <a:t>of</a:t>
            </a:r>
            <a:r>
              <a:rPr sz="1400" b="1" spc="100" dirty="0">
                <a:latin typeface="Times New Roman"/>
                <a:cs typeface="Times New Roman"/>
              </a:rPr>
              <a:t>  </a:t>
            </a:r>
            <a:r>
              <a:rPr sz="1400" b="1" spc="85" dirty="0">
                <a:latin typeface="Times New Roman"/>
                <a:cs typeface="Times New Roman"/>
              </a:rPr>
              <a:t>flow</a:t>
            </a:r>
            <a:r>
              <a:rPr sz="1400" b="1" spc="105" dirty="0">
                <a:latin typeface="Times New Roman"/>
                <a:cs typeface="Times New Roman"/>
              </a:rPr>
              <a:t>  </a:t>
            </a:r>
            <a:r>
              <a:rPr sz="1400" b="1" spc="100" dirty="0">
                <a:latin typeface="Times New Roman"/>
                <a:cs typeface="Times New Roman"/>
              </a:rPr>
              <a:t>which</a:t>
            </a:r>
            <a:r>
              <a:rPr sz="1400" b="1" spc="95" dirty="0">
                <a:latin typeface="Times New Roman"/>
                <a:cs typeface="Times New Roman"/>
              </a:rPr>
              <a:t>  </a:t>
            </a:r>
            <a:r>
              <a:rPr sz="1400" b="1" spc="105" dirty="0">
                <a:latin typeface="Times New Roman"/>
                <a:cs typeface="Times New Roman"/>
              </a:rPr>
              <a:t>would  </a:t>
            </a:r>
            <a:r>
              <a:rPr sz="1400" b="1" spc="90" dirty="0">
                <a:latin typeface="Times New Roman"/>
                <a:cs typeface="Times New Roman"/>
              </a:rPr>
              <a:t>occurs</a:t>
            </a:r>
            <a:r>
              <a:rPr sz="1400" b="1" spc="105" dirty="0">
                <a:latin typeface="Times New Roman"/>
                <a:cs typeface="Times New Roman"/>
              </a:rPr>
              <a:t>  </a:t>
            </a:r>
            <a:r>
              <a:rPr sz="1400" b="1" spc="100" dirty="0">
                <a:latin typeface="Times New Roman"/>
                <a:cs typeface="Times New Roman"/>
              </a:rPr>
              <a:t>through</a:t>
            </a:r>
            <a:r>
              <a:rPr sz="1400" b="1" spc="105" dirty="0">
                <a:latin typeface="Times New Roman"/>
                <a:cs typeface="Times New Roman"/>
              </a:rPr>
              <a:t>  </a:t>
            </a:r>
            <a:r>
              <a:rPr sz="1400" b="1" spc="90" dirty="0">
                <a:latin typeface="Times New Roman"/>
                <a:cs typeface="Times New Roman"/>
              </a:rPr>
              <a:t>the</a:t>
            </a:r>
            <a:r>
              <a:rPr sz="1400" b="1" spc="100" dirty="0">
                <a:latin typeface="Times New Roman"/>
                <a:cs typeface="Times New Roman"/>
              </a:rPr>
              <a:t>  </a:t>
            </a:r>
            <a:r>
              <a:rPr sz="1400" b="1" spc="70" dirty="0">
                <a:latin typeface="Times New Roman"/>
                <a:cs typeface="Times New Roman"/>
              </a:rPr>
              <a:t>soil</a:t>
            </a:r>
            <a:r>
              <a:rPr sz="1400" b="1" spc="100" dirty="0">
                <a:latin typeface="Times New Roman"/>
                <a:cs typeface="Times New Roman"/>
              </a:rPr>
              <a:t>  under  </a:t>
            </a:r>
            <a:r>
              <a:rPr sz="1400" b="1" spc="90" dirty="0">
                <a:latin typeface="Times New Roman"/>
                <a:cs typeface="Times New Roman"/>
              </a:rPr>
              <a:t>unit</a:t>
            </a:r>
            <a:r>
              <a:rPr sz="1400" b="1" spc="100" dirty="0">
                <a:latin typeface="Times New Roman"/>
                <a:cs typeface="Times New Roman"/>
              </a:rPr>
              <a:t>  </a:t>
            </a:r>
            <a:r>
              <a:rPr sz="1400" b="1" spc="80" dirty="0">
                <a:latin typeface="Times New Roman"/>
                <a:cs typeface="Times New Roman"/>
              </a:rPr>
              <a:t>hydraulic </a:t>
            </a:r>
            <a:r>
              <a:rPr sz="1400" b="1" spc="75" dirty="0">
                <a:latin typeface="Times New Roman"/>
                <a:cs typeface="Times New Roman"/>
              </a:rPr>
              <a:t>gradient”.</a:t>
            </a:r>
            <a:endParaRPr sz="1400">
              <a:latin typeface="Times New Roman"/>
              <a:cs typeface="Times New Roman"/>
            </a:endParaRPr>
          </a:p>
          <a:p>
            <a:pPr marL="50800">
              <a:lnSpc>
                <a:spcPct val="100000"/>
              </a:lnSpc>
              <a:spcBef>
                <a:spcPts val="1480"/>
              </a:spcBef>
            </a:pPr>
            <a:r>
              <a:rPr sz="1400" spc="100" dirty="0">
                <a:latin typeface="Times New Roman"/>
                <a:cs typeface="Times New Roman"/>
              </a:rPr>
              <a:t>The</a:t>
            </a:r>
            <a:r>
              <a:rPr sz="1400" spc="55" dirty="0">
                <a:latin typeface="Times New Roman"/>
                <a:cs typeface="Times New Roman"/>
              </a:rPr>
              <a:t> </a:t>
            </a:r>
            <a:r>
              <a:rPr sz="1400" spc="70" dirty="0">
                <a:latin typeface="Times New Roman"/>
                <a:cs typeface="Times New Roman"/>
              </a:rPr>
              <a:t>coefficient </a:t>
            </a:r>
            <a:r>
              <a:rPr sz="1400" spc="85" dirty="0">
                <a:latin typeface="Times New Roman"/>
                <a:cs typeface="Times New Roman"/>
              </a:rPr>
              <a:t>of</a:t>
            </a:r>
            <a:r>
              <a:rPr sz="1400" spc="70" dirty="0">
                <a:latin typeface="Times New Roman"/>
                <a:cs typeface="Times New Roman"/>
              </a:rPr>
              <a:t> </a:t>
            </a:r>
            <a:r>
              <a:rPr sz="1400" spc="85" dirty="0">
                <a:latin typeface="Times New Roman"/>
                <a:cs typeface="Times New Roman"/>
              </a:rPr>
              <a:t>permeability</a:t>
            </a:r>
            <a:r>
              <a:rPr sz="1400" spc="30" dirty="0">
                <a:latin typeface="Times New Roman"/>
                <a:cs typeface="Times New Roman"/>
              </a:rPr>
              <a:t> </a:t>
            </a:r>
            <a:r>
              <a:rPr sz="1400" spc="85" dirty="0">
                <a:latin typeface="Times New Roman"/>
                <a:cs typeface="Times New Roman"/>
              </a:rPr>
              <a:t>(K)</a:t>
            </a:r>
            <a:r>
              <a:rPr sz="1400" spc="70" dirty="0">
                <a:latin typeface="Times New Roman"/>
                <a:cs typeface="Times New Roman"/>
              </a:rPr>
              <a:t> </a:t>
            </a:r>
            <a:r>
              <a:rPr sz="1400" spc="80" dirty="0">
                <a:latin typeface="Times New Roman"/>
                <a:cs typeface="Times New Roman"/>
              </a:rPr>
              <a:t>has</a:t>
            </a:r>
            <a:r>
              <a:rPr sz="1400" spc="70" dirty="0">
                <a:latin typeface="Times New Roman"/>
                <a:cs typeface="Times New Roman"/>
              </a:rPr>
              <a:t> </a:t>
            </a:r>
            <a:r>
              <a:rPr sz="1400" spc="75" dirty="0">
                <a:latin typeface="Times New Roman"/>
                <a:cs typeface="Times New Roman"/>
              </a:rPr>
              <a:t>the</a:t>
            </a:r>
            <a:r>
              <a:rPr sz="1400" spc="65" dirty="0">
                <a:latin typeface="Times New Roman"/>
                <a:cs typeface="Times New Roman"/>
              </a:rPr>
              <a:t> </a:t>
            </a:r>
            <a:r>
              <a:rPr sz="1400" spc="85" dirty="0">
                <a:latin typeface="Times New Roman"/>
                <a:cs typeface="Times New Roman"/>
              </a:rPr>
              <a:t>dimensions</a:t>
            </a:r>
            <a:r>
              <a:rPr sz="1400" spc="75" dirty="0">
                <a:latin typeface="Times New Roman"/>
                <a:cs typeface="Times New Roman"/>
              </a:rPr>
              <a:t> </a:t>
            </a:r>
            <a:r>
              <a:rPr sz="1400" spc="85" dirty="0">
                <a:latin typeface="Times New Roman"/>
                <a:cs typeface="Times New Roman"/>
              </a:rPr>
              <a:t>of</a:t>
            </a:r>
            <a:r>
              <a:rPr sz="1400" spc="70" dirty="0">
                <a:latin typeface="Times New Roman"/>
                <a:cs typeface="Times New Roman"/>
              </a:rPr>
              <a:t> </a:t>
            </a:r>
            <a:r>
              <a:rPr sz="1400" spc="75" dirty="0">
                <a:latin typeface="Times New Roman"/>
                <a:cs typeface="Times New Roman"/>
              </a:rPr>
              <a:t>velocity</a:t>
            </a:r>
            <a:r>
              <a:rPr sz="1400" spc="90" dirty="0">
                <a:latin typeface="Times New Roman"/>
                <a:cs typeface="Times New Roman"/>
              </a:rPr>
              <a:t> </a:t>
            </a:r>
            <a:r>
              <a:rPr sz="1400" spc="155" dirty="0">
                <a:latin typeface="Cambria Math"/>
                <a:cs typeface="Cambria Math"/>
              </a:rPr>
              <a:t>M</a:t>
            </a:r>
            <a:r>
              <a:rPr sz="1500" spc="232" baseline="30555" dirty="0">
                <a:latin typeface="Cambria Math"/>
                <a:cs typeface="Cambria Math"/>
              </a:rPr>
              <a:t>O</a:t>
            </a:r>
            <a:r>
              <a:rPr sz="1500" spc="-97" baseline="30555" dirty="0">
                <a:latin typeface="Cambria Math"/>
                <a:cs typeface="Cambria Math"/>
              </a:rPr>
              <a:t> </a:t>
            </a:r>
            <a:r>
              <a:rPr sz="1400" spc="70" dirty="0">
                <a:latin typeface="Cambria Math"/>
                <a:cs typeface="Cambria Math"/>
              </a:rPr>
              <a:t>L</a:t>
            </a:r>
            <a:r>
              <a:rPr sz="1500" spc="104" baseline="30555" dirty="0">
                <a:latin typeface="Cambria Math"/>
                <a:cs typeface="Cambria Math"/>
              </a:rPr>
              <a:t>1</a:t>
            </a:r>
            <a:r>
              <a:rPr sz="1400" spc="70" dirty="0">
                <a:latin typeface="Cambria Math"/>
                <a:cs typeface="Cambria Math"/>
              </a:rPr>
              <a:t>T</a:t>
            </a:r>
            <a:r>
              <a:rPr sz="1500" spc="104" baseline="30555" dirty="0">
                <a:latin typeface="Cambria Math"/>
                <a:cs typeface="Cambria Math"/>
              </a:rPr>
              <a:t>−1</a:t>
            </a:r>
            <a:endParaRPr sz="1500" baseline="30555">
              <a:latin typeface="Cambria Math"/>
              <a:cs typeface="Cambria Math"/>
            </a:endParaRPr>
          </a:p>
          <a:p>
            <a:pPr marL="50800">
              <a:lnSpc>
                <a:spcPct val="100000"/>
              </a:lnSpc>
              <a:spcBef>
                <a:spcPts val="1425"/>
              </a:spcBef>
            </a:pPr>
            <a:r>
              <a:rPr sz="1400" spc="100" dirty="0">
                <a:latin typeface="Times New Roman"/>
                <a:cs typeface="Times New Roman"/>
              </a:rPr>
              <a:t>The</a:t>
            </a:r>
            <a:r>
              <a:rPr sz="1400" spc="55" dirty="0">
                <a:latin typeface="Times New Roman"/>
                <a:cs typeface="Times New Roman"/>
              </a:rPr>
              <a:t> </a:t>
            </a:r>
            <a:r>
              <a:rPr sz="1400" spc="100" dirty="0">
                <a:latin typeface="Times New Roman"/>
                <a:cs typeface="Times New Roman"/>
              </a:rPr>
              <a:t>SI</a:t>
            </a:r>
            <a:r>
              <a:rPr sz="1400" spc="25" dirty="0">
                <a:latin typeface="Times New Roman"/>
                <a:cs typeface="Times New Roman"/>
              </a:rPr>
              <a:t> </a:t>
            </a:r>
            <a:r>
              <a:rPr sz="1400" spc="75" dirty="0">
                <a:latin typeface="Times New Roman"/>
                <a:cs typeface="Times New Roman"/>
              </a:rPr>
              <a:t>unit </a:t>
            </a:r>
            <a:r>
              <a:rPr sz="1400" spc="85" dirty="0">
                <a:latin typeface="Times New Roman"/>
                <a:cs typeface="Times New Roman"/>
              </a:rPr>
              <a:t>of</a:t>
            </a:r>
            <a:r>
              <a:rPr sz="1400" spc="75" dirty="0">
                <a:latin typeface="Times New Roman"/>
                <a:cs typeface="Times New Roman"/>
              </a:rPr>
              <a:t> </a:t>
            </a:r>
            <a:r>
              <a:rPr sz="1400" spc="70" dirty="0">
                <a:latin typeface="Times New Roman"/>
                <a:cs typeface="Times New Roman"/>
              </a:rPr>
              <a:t>coefficient</a:t>
            </a:r>
            <a:r>
              <a:rPr sz="1400" spc="85" dirty="0">
                <a:latin typeface="Times New Roman"/>
                <a:cs typeface="Times New Roman"/>
              </a:rPr>
              <a:t> of</a:t>
            </a:r>
            <a:r>
              <a:rPr sz="1400" spc="65" dirty="0">
                <a:latin typeface="Times New Roman"/>
                <a:cs typeface="Times New Roman"/>
              </a:rPr>
              <a:t> </a:t>
            </a:r>
            <a:r>
              <a:rPr sz="1400" spc="80" dirty="0">
                <a:latin typeface="Times New Roman"/>
                <a:cs typeface="Times New Roman"/>
              </a:rPr>
              <a:t>permeability</a:t>
            </a:r>
            <a:r>
              <a:rPr sz="1400" spc="35" dirty="0">
                <a:latin typeface="Times New Roman"/>
                <a:cs typeface="Times New Roman"/>
              </a:rPr>
              <a:t> </a:t>
            </a:r>
            <a:r>
              <a:rPr sz="1400" spc="65" dirty="0">
                <a:latin typeface="Times New Roman"/>
                <a:cs typeface="Times New Roman"/>
              </a:rPr>
              <a:t>is </a:t>
            </a:r>
            <a:r>
              <a:rPr sz="1400" spc="95" dirty="0">
                <a:latin typeface="Times New Roman"/>
                <a:cs typeface="Times New Roman"/>
              </a:rPr>
              <a:t>ms</a:t>
            </a:r>
            <a:r>
              <a:rPr sz="1425" spc="142" baseline="38011" dirty="0">
                <a:latin typeface="Times New Roman"/>
                <a:cs typeface="Times New Roman"/>
              </a:rPr>
              <a:t>-</a:t>
            </a:r>
            <a:r>
              <a:rPr sz="1425" spc="15" baseline="38011" dirty="0">
                <a:latin typeface="Times New Roman"/>
                <a:cs typeface="Times New Roman"/>
              </a:rPr>
              <a:t>1</a:t>
            </a:r>
            <a:endParaRPr sz="1425" baseline="38011">
              <a:latin typeface="Times New Roman"/>
              <a:cs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4097020"/>
          </a:xfrm>
          <a:custGeom>
            <a:avLst/>
            <a:gdLst/>
            <a:ahLst/>
            <a:cxnLst/>
            <a:rect l="l" t="t" r="r" b="b"/>
            <a:pathLst>
              <a:path w="9144000" h="4097020">
                <a:moveTo>
                  <a:pt x="0" y="4096507"/>
                </a:moveTo>
                <a:lnTo>
                  <a:pt x="9144000" y="4096507"/>
                </a:lnTo>
                <a:lnTo>
                  <a:pt x="9144000" y="0"/>
                </a:lnTo>
                <a:lnTo>
                  <a:pt x="0" y="0"/>
                </a:lnTo>
                <a:lnTo>
                  <a:pt x="0" y="4096507"/>
                </a:lnTo>
                <a:close/>
              </a:path>
            </a:pathLst>
          </a:custGeom>
          <a:solidFill>
            <a:srgbClr val="006EC0"/>
          </a:solidFill>
        </p:spPr>
        <p:txBody>
          <a:bodyPr wrap="square" lIns="0" tIns="0" rIns="0" bIns="0" rtlCol="0"/>
          <a:lstStyle/>
          <a:p>
            <a:endParaRPr/>
          </a:p>
        </p:txBody>
      </p:sp>
      <p:sp>
        <p:nvSpPr>
          <p:cNvPr id="3" name="object 3"/>
          <p:cNvSpPr/>
          <p:nvPr/>
        </p:nvSpPr>
        <p:spPr>
          <a:xfrm>
            <a:off x="2359151" y="4999112"/>
            <a:ext cx="6784975" cy="26670"/>
          </a:xfrm>
          <a:custGeom>
            <a:avLst/>
            <a:gdLst/>
            <a:ahLst/>
            <a:cxnLst/>
            <a:rect l="l" t="t" r="r" b="b"/>
            <a:pathLst>
              <a:path w="6784975" h="26670">
                <a:moveTo>
                  <a:pt x="6784721" y="0"/>
                </a:moveTo>
                <a:lnTo>
                  <a:pt x="0" y="0"/>
                </a:lnTo>
                <a:lnTo>
                  <a:pt x="0" y="26440"/>
                </a:lnTo>
                <a:lnTo>
                  <a:pt x="6784721" y="26440"/>
                </a:lnTo>
                <a:lnTo>
                  <a:pt x="6784721" y="0"/>
                </a:lnTo>
                <a:close/>
              </a:path>
            </a:pathLst>
          </a:custGeom>
          <a:solidFill>
            <a:srgbClr val="2CA0BD"/>
          </a:solidFill>
        </p:spPr>
        <p:txBody>
          <a:bodyPr wrap="square" lIns="0" tIns="0" rIns="0" bIns="0" rtlCol="0"/>
          <a:lstStyle/>
          <a:p>
            <a:endParaRPr/>
          </a:p>
        </p:txBody>
      </p:sp>
      <p:grpSp>
        <p:nvGrpSpPr>
          <p:cNvPr id="4" name="object 4"/>
          <p:cNvGrpSpPr/>
          <p:nvPr/>
        </p:nvGrpSpPr>
        <p:grpSpPr>
          <a:xfrm>
            <a:off x="2359151" y="4181861"/>
            <a:ext cx="6784975" cy="816610"/>
            <a:chOff x="2359151" y="4181861"/>
            <a:chExt cx="6784975" cy="816610"/>
          </a:xfrm>
        </p:grpSpPr>
        <p:sp>
          <p:nvSpPr>
            <p:cNvPr id="5" name="object 5"/>
            <p:cNvSpPr/>
            <p:nvPr/>
          </p:nvSpPr>
          <p:spPr>
            <a:xfrm>
              <a:off x="2359151" y="4181861"/>
              <a:ext cx="6784975" cy="5080"/>
            </a:xfrm>
            <a:custGeom>
              <a:avLst/>
              <a:gdLst/>
              <a:ahLst/>
              <a:cxnLst/>
              <a:rect l="l" t="t" r="r" b="b"/>
              <a:pathLst>
                <a:path w="6784975" h="5079">
                  <a:moveTo>
                    <a:pt x="6784721" y="0"/>
                  </a:moveTo>
                  <a:lnTo>
                    <a:pt x="0" y="0"/>
                  </a:lnTo>
                  <a:lnTo>
                    <a:pt x="0" y="4807"/>
                  </a:lnTo>
                  <a:lnTo>
                    <a:pt x="6784721" y="4807"/>
                  </a:lnTo>
                  <a:lnTo>
                    <a:pt x="6784721" y="0"/>
                  </a:lnTo>
                  <a:close/>
                </a:path>
              </a:pathLst>
            </a:custGeom>
            <a:solidFill>
              <a:srgbClr val="2CA0BD"/>
            </a:solidFill>
          </p:spPr>
          <p:txBody>
            <a:bodyPr wrap="square" lIns="0" tIns="0" rIns="0" bIns="0" rtlCol="0"/>
            <a:lstStyle/>
            <a:p>
              <a:endParaRPr/>
            </a:p>
          </p:txBody>
        </p:sp>
        <p:sp>
          <p:nvSpPr>
            <p:cNvPr id="6" name="object 6"/>
            <p:cNvSpPr/>
            <p:nvPr/>
          </p:nvSpPr>
          <p:spPr>
            <a:xfrm>
              <a:off x="2362199" y="4187951"/>
              <a:ext cx="6781800" cy="810260"/>
            </a:xfrm>
            <a:custGeom>
              <a:avLst/>
              <a:gdLst/>
              <a:ahLst/>
              <a:cxnLst/>
              <a:rect l="l" t="t" r="r" b="b"/>
              <a:pathLst>
                <a:path w="6781800" h="810260">
                  <a:moveTo>
                    <a:pt x="6781800" y="0"/>
                  </a:moveTo>
                  <a:lnTo>
                    <a:pt x="0" y="0"/>
                  </a:lnTo>
                  <a:lnTo>
                    <a:pt x="0" y="809967"/>
                  </a:lnTo>
                  <a:lnTo>
                    <a:pt x="6781800" y="809967"/>
                  </a:lnTo>
                  <a:lnTo>
                    <a:pt x="6781800" y="0"/>
                  </a:lnTo>
                  <a:close/>
                </a:path>
              </a:pathLst>
            </a:custGeom>
            <a:solidFill>
              <a:srgbClr val="00AE50"/>
            </a:solidFill>
          </p:spPr>
          <p:txBody>
            <a:bodyPr wrap="square" lIns="0" tIns="0" rIns="0" bIns="0" rtlCol="0"/>
            <a:lstStyle/>
            <a:p>
              <a:endParaRPr/>
            </a:p>
          </p:txBody>
        </p:sp>
      </p:grpSp>
      <p:sp>
        <p:nvSpPr>
          <p:cNvPr id="7" name="object 7" descr="$PPTXTitle"/>
          <p:cNvSpPr txBox="1">
            <a:spLocks noGrp="1"/>
          </p:cNvSpPr>
          <p:nvPr>
            <p:ph type="title"/>
          </p:nvPr>
        </p:nvSpPr>
        <p:spPr>
          <a:prstGeom prst="rect">
            <a:avLst/>
          </a:prstGeom>
        </p:spPr>
        <p:txBody>
          <a:bodyPr vert="horz" wrap="square" lIns="0" tIns="325704" rIns="0" bIns="0" rtlCol="0">
            <a:spAutoFit/>
          </a:bodyPr>
          <a:lstStyle/>
          <a:p>
            <a:pPr marL="2891155">
              <a:lnSpc>
                <a:spcPct val="100000"/>
              </a:lnSpc>
              <a:spcBef>
                <a:spcPts val="100"/>
              </a:spcBef>
            </a:pPr>
            <a:r>
              <a:rPr sz="4800" dirty="0">
                <a:solidFill>
                  <a:srgbClr val="FFFFFF"/>
                </a:solidFill>
                <a:latin typeface="Arial"/>
                <a:cs typeface="Arial"/>
              </a:rPr>
              <a:t>UNIT</a:t>
            </a:r>
            <a:r>
              <a:rPr sz="4800" spc="-35" dirty="0">
                <a:solidFill>
                  <a:srgbClr val="FFFFFF"/>
                </a:solidFill>
                <a:latin typeface="Arial"/>
                <a:cs typeface="Arial"/>
              </a:rPr>
              <a:t> </a:t>
            </a:r>
            <a:r>
              <a:rPr sz="4800" dirty="0">
                <a:solidFill>
                  <a:srgbClr val="FFFFFF"/>
                </a:solidFill>
                <a:latin typeface="Arial"/>
                <a:cs typeface="Arial"/>
              </a:rPr>
              <a:t>–</a:t>
            </a:r>
            <a:r>
              <a:rPr sz="4800" spc="-20" dirty="0">
                <a:solidFill>
                  <a:srgbClr val="FFFFFF"/>
                </a:solidFill>
                <a:latin typeface="Arial"/>
                <a:cs typeface="Arial"/>
              </a:rPr>
              <a:t> </a:t>
            </a:r>
            <a:r>
              <a:rPr sz="4800" spc="-25" dirty="0">
                <a:solidFill>
                  <a:srgbClr val="FFFFFF"/>
                </a:solidFill>
                <a:latin typeface="Arial"/>
                <a:cs typeface="Arial"/>
              </a:rPr>
              <a:t>01</a:t>
            </a:r>
            <a:endParaRPr sz="4800">
              <a:latin typeface="Arial"/>
              <a:cs typeface="Arial"/>
            </a:endParaRPr>
          </a:p>
        </p:txBody>
      </p:sp>
      <p:sp>
        <p:nvSpPr>
          <p:cNvPr id="8" name="object 8"/>
          <p:cNvSpPr txBox="1"/>
          <p:nvPr/>
        </p:nvSpPr>
        <p:spPr>
          <a:xfrm>
            <a:off x="2390013" y="2134361"/>
            <a:ext cx="4676140" cy="505267"/>
          </a:xfrm>
          <a:prstGeom prst="rect">
            <a:avLst/>
          </a:prstGeom>
        </p:spPr>
        <p:txBody>
          <a:bodyPr vert="horz" wrap="square" lIns="0" tIns="12700" rIns="0" bIns="0" rtlCol="0">
            <a:spAutoFit/>
          </a:bodyPr>
          <a:lstStyle/>
          <a:p>
            <a:pPr marL="1170940" marR="1162050" algn="ctr">
              <a:lnSpc>
                <a:spcPct val="100000"/>
              </a:lnSpc>
              <a:spcBef>
                <a:spcPts val="100"/>
              </a:spcBef>
            </a:pPr>
            <a:r>
              <a:rPr lang="en-IN" sz="1600" b="1" spc="-10" dirty="0">
                <a:solidFill>
                  <a:srgbClr val="DEF5F8"/>
                </a:solidFill>
                <a:latin typeface="Times New Roman" panose="02020603050405020304" pitchFamily="18" charset="0"/>
                <a:cs typeface="Times New Roman" panose="02020603050405020304" pitchFamily="18" charset="0"/>
              </a:rPr>
              <a:t>SOIL CLASSIFICATION AND COMPACTION</a:t>
            </a:r>
            <a:endParaRPr sz="1600" dirty="0">
              <a:latin typeface="Times New Roman" panose="02020603050405020304" pitchFamily="18" charset="0"/>
              <a:cs typeface="Times New Roman" panose="02020603050405020304" pitchFamily="18" charset="0"/>
            </a:endParaRPr>
          </a:p>
        </p:txBody>
      </p:sp>
      <p:sp>
        <p:nvSpPr>
          <p:cNvPr id="9" name="object 9"/>
          <p:cNvSpPr txBox="1"/>
          <p:nvPr/>
        </p:nvSpPr>
        <p:spPr>
          <a:xfrm>
            <a:off x="2362200" y="4241698"/>
            <a:ext cx="6781800" cy="735779"/>
          </a:xfrm>
          <a:prstGeom prst="rect">
            <a:avLst/>
          </a:prstGeom>
        </p:spPr>
        <p:txBody>
          <a:bodyPr vert="horz" wrap="square" lIns="0" tIns="0" rIns="0" bIns="0" rtlCol="0">
            <a:spAutoFit/>
          </a:bodyPr>
          <a:lstStyle/>
          <a:p>
            <a:pPr marL="1238250" marR="824865" indent="-402590">
              <a:lnSpc>
                <a:spcPct val="103400"/>
              </a:lnSpc>
            </a:pPr>
            <a:r>
              <a:rPr lang="en-IN" sz="2400" spc="-130" dirty="0">
                <a:solidFill>
                  <a:srgbClr val="FFFFFF"/>
                </a:solidFill>
                <a:latin typeface="Arial MT"/>
                <a:cs typeface="Arial MT"/>
              </a:rPr>
              <a:t>N</a:t>
            </a:r>
            <a:r>
              <a:rPr sz="2400" spc="-130" dirty="0">
                <a:solidFill>
                  <a:srgbClr val="FFFFFF"/>
                </a:solidFill>
                <a:latin typeface="Arial MT"/>
                <a:cs typeface="Arial MT"/>
              </a:rPr>
              <a:t>.</a:t>
            </a:r>
            <a:r>
              <a:rPr sz="2400" spc="-65" dirty="0">
                <a:solidFill>
                  <a:srgbClr val="FFFFFF"/>
                </a:solidFill>
                <a:latin typeface="Arial MT"/>
                <a:cs typeface="Arial MT"/>
              </a:rPr>
              <a:t> </a:t>
            </a:r>
            <a:r>
              <a:rPr lang="en-IN" sz="2400" spc="-65" dirty="0">
                <a:solidFill>
                  <a:srgbClr val="FFFFFF"/>
                </a:solidFill>
                <a:latin typeface="Arial MT"/>
                <a:cs typeface="Arial MT"/>
              </a:rPr>
              <a:t>Navendra </a:t>
            </a:r>
            <a:r>
              <a:rPr lang="en-IN" sz="2400" spc="-65" dirty="0" err="1">
                <a:solidFill>
                  <a:srgbClr val="FFFFFF"/>
                </a:solidFill>
                <a:latin typeface="Arial MT"/>
                <a:cs typeface="Arial MT"/>
              </a:rPr>
              <a:t>kumar</a:t>
            </a:r>
            <a:r>
              <a:rPr sz="2400" spc="-10" dirty="0">
                <a:solidFill>
                  <a:srgbClr val="FFFFFF"/>
                </a:solidFill>
                <a:latin typeface="Arial MT"/>
                <a:cs typeface="Arial MT"/>
              </a:rPr>
              <a:t>,</a:t>
            </a:r>
            <a:r>
              <a:rPr sz="2400" spc="-210" dirty="0">
                <a:solidFill>
                  <a:srgbClr val="FFFFFF"/>
                </a:solidFill>
                <a:latin typeface="Arial MT"/>
                <a:cs typeface="Arial MT"/>
              </a:rPr>
              <a:t> </a:t>
            </a:r>
            <a:r>
              <a:rPr sz="2400" spc="-10" dirty="0">
                <a:solidFill>
                  <a:srgbClr val="FFFFFF"/>
                </a:solidFill>
                <a:latin typeface="Arial MT"/>
                <a:cs typeface="Arial MT"/>
              </a:rPr>
              <a:t>Ass</a:t>
            </a:r>
            <a:r>
              <a:rPr lang="en-IN" sz="2400" spc="-10" dirty="0">
                <a:solidFill>
                  <a:srgbClr val="FFFFFF"/>
                </a:solidFill>
                <a:latin typeface="Arial MT"/>
                <a:cs typeface="Arial MT"/>
              </a:rPr>
              <a:t>t.</a:t>
            </a:r>
            <a:r>
              <a:rPr sz="2400" spc="-155" dirty="0">
                <a:solidFill>
                  <a:srgbClr val="FFFFFF"/>
                </a:solidFill>
                <a:latin typeface="Arial MT"/>
                <a:cs typeface="Arial MT"/>
              </a:rPr>
              <a:t> </a:t>
            </a:r>
            <a:r>
              <a:rPr sz="2400" spc="-10" dirty="0">
                <a:solidFill>
                  <a:srgbClr val="FFFFFF"/>
                </a:solidFill>
                <a:latin typeface="Arial MT"/>
                <a:cs typeface="Arial MT"/>
              </a:rPr>
              <a:t>Professor </a:t>
            </a:r>
            <a:r>
              <a:rPr sz="2400" dirty="0">
                <a:solidFill>
                  <a:srgbClr val="FFFFFF"/>
                </a:solidFill>
                <a:latin typeface="Arial MT"/>
                <a:cs typeface="Arial MT"/>
              </a:rPr>
              <a:t>Department</a:t>
            </a:r>
            <a:r>
              <a:rPr sz="2400" spc="-90" dirty="0">
                <a:solidFill>
                  <a:srgbClr val="FFFFFF"/>
                </a:solidFill>
                <a:latin typeface="Arial MT"/>
                <a:cs typeface="Arial MT"/>
              </a:rPr>
              <a:t> </a:t>
            </a:r>
            <a:r>
              <a:rPr sz="2400" dirty="0">
                <a:solidFill>
                  <a:srgbClr val="FFFFFF"/>
                </a:solidFill>
                <a:latin typeface="Arial MT"/>
                <a:cs typeface="Arial MT"/>
              </a:rPr>
              <a:t>of</a:t>
            </a:r>
            <a:r>
              <a:rPr sz="2400" spc="-85" dirty="0">
                <a:solidFill>
                  <a:srgbClr val="FFFFFF"/>
                </a:solidFill>
                <a:latin typeface="Arial MT"/>
                <a:cs typeface="Arial MT"/>
              </a:rPr>
              <a:t> </a:t>
            </a:r>
            <a:r>
              <a:rPr sz="2400" dirty="0">
                <a:solidFill>
                  <a:srgbClr val="FFFFFF"/>
                </a:solidFill>
                <a:latin typeface="Arial MT"/>
                <a:cs typeface="Arial MT"/>
              </a:rPr>
              <a:t>Civil</a:t>
            </a:r>
            <a:r>
              <a:rPr sz="2400" spc="5" dirty="0">
                <a:solidFill>
                  <a:srgbClr val="FFFFFF"/>
                </a:solidFill>
                <a:latin typeface="Arial MT"/>
                <a:cs typeface="Arial MT"/>
              </a:rPr>
              <a:t> </a:t>
            </a:r>
            <a:r>
              <a:rPr sz="2400" spc="-10" dirty="0">
                <a:solidFill>
                  <a:srgbClr val="FFFFFF"/>
                </a:solidFill>
                <a:latin typeface="Arial MT"/>
                <a:cs typeface="Arial MT"/>
              </a:rPr>
              <a:t>Engineering</a:t>
            </a:r>
            <a:endParaRPr sz="2400" dirty="0">
              <a:latin typeface="Arial MT"/>
              <a:cs typeface="Arial MT"/>
            </a:endParaRPr>
          </a:p>
        </p:txBody>
      </p:sp>
      <p:sp>
        <p:nvSpPr>
          <p:cNvPr id="10" name="object 10"/>
          <p:cNvSpPr txBox="1"/>
          <p:nvPr/>
        </p:nvSpPr>
        <p:spPr>
          <a:xfrm>
            <a:off x="-13010" y="4181861"/>
            <a:ext cx="2299010" cy="634789"/>
          </a:xfrm>
          <a:prstGeom prst="rect">
            <a:avLst/>
          </a:prstGeom>
          <a:solidFill>
            <a:srgbClr val="DA1F28"/>
          </a:solidFill>
        </p:spPr>
        <p:txBody>
          <a:bodyPr vert="horz" wrap="square" lIns="0" tIns="262890" rIns="0" bIns="0" rtlCol="0">
            <a:spAutoFit/>
          </a:bodyPr>
          <a:lstStyle/>
          <a:p>
            <a:pPr marL="697865">
              <a:lnSpc>
                <a:spcPct val="100000"/>
              </a:lnSpc>
              <a:spcBef>
                <a:spcPts val="2070"/>
              </a:spcBef>
            </a:pPr>
            <a:r>
              <a:rPr lang="en-IN" sz="2400" b="1" spc="-25" dirty="0">
                <a:solidFill>
                  <a:srgbClr val="FFFFFF"/>
                </a:solidFill>
                <a:latin typeface="Arial"/>
                <a:cs typeface="Arial"/>
              </a:rPr>
              <a:t>SITAMS</a:t>
            </a:r>
            <a:endParaRPr lang="en-IN" sz="2400" dirty="0">
              <a:latin typeface="Arial"/>
              <a:cs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2899" y="1600784"/>
            <a:ext cx="8136255" cy="1152525"/>
          </a:xfrm>
          <a:prstGeom prst="rect">
            <a:avLst/>
          </a:prstGeom>
        </p:spPr>
        <p:txBody>
          <a:bodyPr vert="horz" wrap="square" lIns="0" tIns="11430" rIns="0" bIns="0" rtlCol="0">
            <a:spAutoFit/>
          </a:bodyPr>
          <a:lstStyle/>
          <a:p>
            <a:pPr marL="38100" marR="30480" algn="just">
              <a:lnSpc>
                <a:spcPct val="112100"/>
              </a:lnSpc>
              <a:spcBef>
                <a:spcPts val="90"/>
              </a:spcBef>
            </a:pPr>
            <a:r>
              <a:rPr sz="1650" dirty="0">
                <a:latin typeface="Times New Roman"/>
                <a:cs typeface="Times New Roman"/>
              </a:rPr>
              <a:t>According</a:t>
            </a:r>
            <a:r>
              <a:rPr sz="1650" spc="65" dirty="0">
                <a:latin typeface="Times New Roman"/>
                <a:cs typeface="Times New Roman"/>
              </a:rPr>
              <a:t> </a:t>
            </a:r>
            <a:r>
              <a:rPr sz="1650" dirty="0">
                <a:latin typeface="Times New Roman"/>
                <a:cs typeface="Times New Roman"/>
              </a:rPr>
              <a:t>to</a:t>
            </a:r>
            <a:r>
              <a:rPr sz="1650" spc="70" dirty="0">
                <a:latin typeface="Times New Roman"/>
                <a:cs typeface="Times New Roman"/>
              </a:rPr>
              <a:t> </a:t>
            </a:r>
            <a:r>
              <a:rPr sz="1650" dirty="0">
                <a:latin typeface="Times New Roman"/>
                <a:cs typeface="Times New Roman"/>
              </a:rPr>
              <a:t>USBR,</a:t>
            </a:r>
            <a:r>
              <a:rPr sz="1650" spc="85" dirty="0">
                <a:latin typeface="Times New Roman"/>
                <a:cs typeface="Times New Roman"/>
              </a:rPr>
              <a:t> </a:t>
            </a:r>
            <a:r>
              <a:rPr sz="1650" dirty="0">
                <a:latin typeface="Times New Roman"/>
                <a:cs typeface="Times New Roman"/>
              </a:rPr>
              <a:t>the</a:t>
            </a:r>
            <a:r>
              <a:rPr sz="1650" spc="70" dirty="0">
                <a:latin typeface="Times New Roman"/>
                <a:cs typeface="Times New Roman"/>
              </a:rPr>
              <a:t> </a:t>
            </a:r>
            <a:r>
              <a:rPr sz="1650" dirty="0">
                <a:latin typeface="Times New Roman"/>
                <a:cs typeface="Times New Roman"/>
              </a:rPr>
              <a:t>soil</a:t>
            </a:r>
            <a:r>
              <a:rPr sz="1650" spc="70" dirty="0">
                <a:latin typeface="Times New Roman"/>
                <a:cs typeface="Times New Roman"/>
              </a:rPr>
              <a:t> </a:t>
            </a:r>
            <a:r>
              <a:rPr sz="1650" dirty="0">
                <a:latin typeface="Times New Roman"/>
                <a:cs typeface="Times New Roman"/>
              </a:rPr>
              <a:t>having</a:t>
            </a:r>
            <a:r>
              <a:rPr sz="1650" spc="70" dirty="0">
                <a:latin typeface="Times New Roman"/>
                <a:cs typeface="Times New Roman"/>
              </a:rPr>
              <a:t> </a:t>
            </a:r>
            <a:r>
              <a:rPr sz="1650" dirty="0">
                <a:latin typeface="Times New Roman"/>
                <a:cs typeface="Times New Roman"/>
              </a:rPr>
              <a:t>the</a:t>
            </a:r>
            <a:r>
              <a:rPr sz="1650" spc="65" dirty="0">
                <a:latin typeface="Times New Roman"/>
                <a:cs typeface="Times New Roman"/>
              </a:rPr>
              <a:t> </a:t>
            </a:r>
            <a:r>
              <a:rPr sz="1650" dirty="0">
                <a:latin typeface="Times New Roman"/>
                <a:cs typeface="Times New Roman"/>
              </a:rPr>
              <a:t>coefficient</a:t>
            </a:r>
            <a:r>
              <a:rPr sz="1650" spc="70" dirty="0">
                <a:latin typeface="Times New Roman"/>
                <a:cs typeface="Times New Roman"/>
              </a:rPr>
              <a:t> </a:t>
            </a:r>
            <a:r>
              <a:rPr sz="1650" dirty="0">
                <a:latin typeface="Times New Roman"/>
                <a:cs typeface="Times New Roman"/>
              </a:rPr>
              <a:t>of</a:t>
            </a:r>
            <a:r>
              <a:rPr sz="1650" spc="55" dirty="0">
                <a:latin typeface="Times New Roman"/>
                <a:cs typeface="Times New Roman"/>
              </a:rPr>
              <a:t> </a:t>
            </a:r>
            <a:r>
              <a:rPr sz="1650" dirty="0">
                <a:latin typeface="Times New Roman"/>
                <a:cs typeface="Times New Roman"/>
              </a:rPr>
              <a:t>permeability</a:t>
            </a:r>
            <a:r>
              <a:rPr sz="1650" spc="40" dirty="0">
                <a:latin typeface="Times New Roman"/>
                <a:cs typeface="Times New Roman"/>
              </a:rPr>
              <a:t> </a:t>
            </a:r>
            <a:r>
              <a:rPr sz="1650" dirty="0">
                <a:latin typeface="Times New Roman"/>
                <a:cs typeface="Times New Roman"/>
              </a:rPr>
              <a:t>greater</a:t>
            </a:r>
            <a:r>
              <a:rPr sz="1650" spc="90" dirty="0">
                <a:latin typeface="Times New Roman"/>
                <a:cs typeface="Times New Roman"/>
              </a:rPr>
              <a:t> </a:t>
            </a:r>
            <a:r>
              <a:rPr sz="1650" dirty="0">
                <a:latin typeface="Times New Roman"/>
                <a:cs typeface="Times New Roman"/>
              </a:rPr>
              <a:t>than</a:t>
            </a:r>
            <a:r>
              <a:rPr sz="1650" spc="70" dirty="0">
                <a:latin typeface="Times New Roman"/>
                <a:cs typeface="Times New Roman"/>
              </a:rPr>
              <a:t> </a:t>
            </a:r>
            <a:r>
              <a:rPr sz="1650" dirty="0">
                <a:latin typeface="Times New Roman"/>
                <a:cs typeface="Times New Roman"/>
              </a:rPr>
              <a:t>10</a:t>
            </a:r>
            <a:r>
              <a:rPr sz="1650" baseline="37878" dirty="0">
                <a:latin typeface="Times New Roman"/>
                <a:cs typeface="Times New Roman"/>
              </a:rPr>
              <a:t>-3</a:t>
            </a:r>
            <a:r>
              <a:rPr sz="1650" spc="82" baseline="37878" dirty="0">
                <a:latin typeface="Times New Roman"/>
                <a:cs typeface="Times New Roman"/>
              </a:rPr>
              <a:t> </a:t>
            </a:r>
            <a:r>
              <a:rPr sz="1650" dirty="0">
                <a:latin typeface="Times New Roman"/>
                <a:cs typeface="Times New Roman"/>
              </a:rPr>
              <a:t>mm/s</a:t>
            </a:r>
            <a:r>
              <a:rPr sz="1650" spc="65" dirty="0">
                <a:latin typeface="Times New Roman"/>
                <a:cs typeface="Times New Roman"/>
              </a:rPr>
              <a:t> </a:t>
            </a:r>
            <a:r>
              <a:rPr sz="1650" spc="-25" dirty="0">
                <a:latin typeface="Times New Roman"/>
                <a:cs typeface="Times New Roman"/>
              </a:rPr>
              <a:t>are </a:t>
            </a:r>
            <a:r>
              <a:rPr sz="1650" dirty="0">
                <a:latin typeface="Times New Roman"/>
                <a:cs typeface="Times New Roman"/>
              </a:rPr>
              <a:t>classified</a:t>
            </a:r>
            <a:r>
              <a:rPr sz="1650" spc="75" dirty="0">
                <a:latin typeface="Times New Roman"/>
                <a:cs typeface="Times New Roman"/>
              </a:rPr>
              <a:t> </a:t>
            </a:r>
            <a:r>
              <a:rPr sz="1650" dirty="0">
                <a:latin typeface="Times New Roman"/>
                <a:cs typeface="Times New Roman"/>
              </a:rPr>
              <a:t>as</a:t>
            </a:r>
            <a:r>
              <a:rPr sz="1650" spc="85" dirty="0">
                <a:latin typeface="Times New Roman"/>
                <a:cs typeface="Times New Roman"/>
              </a:rPr>
              <a:t> </a:t>
            </a:r>
            <a:r>
              <a:rPr sz="1650" dirty="0">
                <a:latin typeface="Times New Roman"/>
                <a:cs typeface="Times New Roman"/>
              </a:rPr>
              <a:t>pervious.</a:t>
            </a:r>
            <a:r>
              <a:rPr sz="1650" spc="75" dirty="0">
                <a:latin typeface="Times New Roman"/>
                <a:cs typeface="Times New Roman"/>
              </a:rPr>
              <a:t> </a:t>
            </a:r>
            <a:r>
              <a:rPr sz="1650" dirty="0">
                <a:latin typeface="Times New Roman"/>
                <a:cs typeface="Times New Roman"/>
              </a:rPr>
              <a:t>The</a:t>
            </a:r>
            <a:r>
              <a:rPr sz="1650" spc="75" dirty="0">
                <a:latin typeface="Times New Roman"/>
                <a:cs typeface="Times New Roman"/>
              </a:rPr>
              <a:t> </a:t>
            </a:r>
            <a:r>
              <a:rPr sz="1650" dirty="0">
                <a:latin typeface="Times New Roman"/>
                <a:cs typeface="Times New Roman"/>
              </a:rPr>
              <a:t>soils</a:t>
            </a:r>
            <a:r>
              <a:rPr sz="1650" spc="80" dirty="0">
                <a:latin typeface="Times New Roman"/>
                <a:cs typeface="Times New Roman"/>
              </a:rPr>
              <a:t> </a:t>
            </a:r>
            <a:r>
              <a:rPr sz="1650" dirty="0">
                <a:latin typeface="Times New Roman"/>
                <a:cs typeface="Times New Roman"/>
              </a:rPr>
              <a:t>having</a:t>
            </a:r>
            <a:r>
              <a:rPr sz="1650" spc="55" dirty="0">
                <a:latin typeface="Times New Roman"/>
                <a:cs typeface="Times New Roman"/>
              </a:rPr>
              <a:t> </a:t>
            </a:r>
            <a:r>
              <a:rPr sz="1650" dirty="0">
                <a:latin typeface="Times New Roman"/>
                <a:cs typeface="Times New Roman"/>
              </a:rPr>
              <a:t>the</a:t>
            </a:r>
            <a:r>
              <a:rPr sz="1650" spc="75" dirty="0">
                <a:latin typeface="Times New Roman"/>
                <a:cs typeface="Times New Roman"/>
              </a:rPr>
              <a:t> </a:t>
            </a:r>
            <a:r>
              <a:rPr sz="1650" dirty="0">
                <a:latin typeface="Times New Roman"/>
                <a:cs typeface="Times New Roman"/>
              </a:rPr>
              <a:t>coefficient</a:t>
            </a:r>
            <a:r>
              <a:rPr sz="1650" spc="80" dirty="0">
                <a:latin typeface="Times New Roman"/>
                <a:cs typeface="Times New Roman"/>
              </a:rPr>
              <a:t> </a:t>
            </a:r>
            <a:r>
              <a:rPr sz="1650" dirty="0">
                <a:latin typeface="Times New Roman"/>
                <a:cs typeface="Times New Roman"/>
              </a:rPr>
              <a:t>of</a:t>
            </a:r>
            <a:r>
              <a:rPr sz="1650" spc="75" dirty="0">
                <a:latin typeface="Times New Roman"/>
                <a:cs typeface="Times New Roman"/>
              </a:rPr>
              <a:t> </a:t>
            </a:r>
            <a:r>
              <a:rPr sz="1650" dirty="0">
                <a:latin typeface="Times New Roman"/>
                <a:cs typeface="Times New Roman"/>
              </a:rPr>
              <a:t>permeability</a:t>
            </a:r>
            <a:r>
              <a:rPr sz="1650" spc="35" dirty="0">
                <a:latin typeface="Times New Roman"/>
                <a:cs typeface="Times New Roman"/>
              </a:rPr>
              <a:t> </a:t>
            </a:r>
            <a:r>
              <a:rPr sz="1650" dirty="0">
                <a:latin typeface="Times New Roman"/>
                <a:cs typeface="Times New Roman"/>
              </a:rPr>
              <a:t>less</a:t>
            </a:r>
            <a:r>
              <a:rPr sz="1650" spc="85" dirty="0">
                <a:latin typeface="Times New Roman"/>
                <a:cs typeface="Times New Roman"/>
              </a:rPr>
              <a:t> </a:t>
            </a:r>
            <a:r>
              <a:rPr sz="1650" dirty="0">
                <a:latin typeface="Times New Roman"/>
                <a:cs typeface="Times New Roman"/>
              </a:rPr>
              <a:t>than</a:t>
            </a:r>
            <a:r>
              <a:rPr sz="1650" spc="75" dirty="0">
                <a:latin typeface="Times New Roman"/>
                <a:cs typeface="Times New Roman"/>
              </a:rPr>
              <a:t> </a:t>
            </a:r>
            <a:r>
              <a:rPr sz="1650" dirty="0">
                <a:latin typeface="Times New Roman"/>
                <a:cs typeface="Times New Roman"/>
              </a:rPr>
              <a:t>10</a:t>
            </a:r>
            <a:r>
              <a:rPr sz="1650" baseline="37878" dirty="0">
                <a:latin typeface="Times New Roman"/>
                <a:cs typeface="Times New Roman"/>
              </a:rPr>
              <a:t>-5</a:t>
            </a:r>
            <a:r>
              <a:rPr sz="1650" spc="345" baseline="37878" dirty="0">
                <a:latin typeface="Times New Roman"/>
                <a:cs typeface="Times New Roman"/>
              </a:rPr>
              <a:t> </a:t>
            </a:r>
            <a:r>
              <a:rPr sz="1650" dirty="0">
                <a:latin typeface="Times New Roman"/>
                <a:cs typeface="Times New Roman"/>
              </a:rPr>
              <a:t>mm/s</a:t>
            </a:r>
            <a:r>
              <a:rPr sz="1650" spc="65" dirty="0">
                <a:latin typeface="Times New Roman"/>
                <a:cs typeface="Times New Roman"/>
              </a:rPr>
              <a:t> </a:t>
            </a:r>
            <a:r>
              <a:rPr sz="1650" spc="-25" dirty="0">
                <a:latin typeface="Times New Roman"/>
                <a:cs typeface="Times New Roman"/>
              </a:rPr>
              <a:t>are </a:t>
            </a:r>
            <a:r>
              <a:rPr sz="1650" dirty="0">
                <a:latin typeface="Times New Roman"/>
                <a:cs typeface="Times New Roman"/>
              </a:rPr>
              <a:t>impervious.</a:t>
            </a:r>
            <a:r>
              <a:rPr sz="1650" spc="315" dirty="0">
                <a:latin typeface="Times New Roman"/>
                <a:cs typeface="Times New Roman"/>
              </a:rPr>
              <a:t> </a:t>
            </a:r>
            <a:r>
              <a:rPr sz="1650" dirty="0">
                <a:latin typeface="Times New Roman"/>
                <a:cs typeface="Times New Roman"/>
              </a:rPr>
              <a:t>The</a:t>
            </a:r>
            <a:r>
              <a:rPr sz="1650" spc="310" dirty="0">
                <a:latin typeface="Times New Roman"/>
                <a:cs typeface="Times New Roman"/>
              </a:rPr>
              <a:t> </a:t>
            </a:r>
            <a:r>
              <a:rPr sz="1650" dirty="0">
                <a:latin typeface="Times New Roman"/>
                <a:cs typeface="Times New Roman"/>
              </a:rPr>
              <a:t>soils</a:t>
            </a:r>
            <a:r>
              <a:rPr sz="1650" spc="330" dirty="0">
                <a:latin typeface="Times New Roman"/>
                <a:cs typeface="Times New Roman"/>
              </a:rPr>
              <a:t> </a:t>
            </a:r>
            <a:r>
              <a:rPr sz="1650" dirty="0">
                <a:latin typeface="Times New Roman"/>
                <a:cs typeface="Times New Roman"/>
              </a:rPr>
              <a:t>having</a:t>
            </a:r>
            <a:r>
              <a:rPr sz="1650" spc="315" dirty="0">
                <a:latin typeface="Times New Roman"/>
                <a:cs typeface="Times New Roman"/>
              </a:rPr>
              <a:t> </a:t>
            </a:r>
            <a:r>
              <a:rPr sz="1650" dirty="0">
                <a:latin typeface="Times New Roman"/>
                <a:cs typeface="Times New Roman"/>
              </a:rPr>
              <a:t>coefficient</a:t>
            </a:r>
            <a:r>
              <a:rPr sz="1650" spc="325" dirty="0">
                <a:latin typeface="Times New Roman"/>
                <a:cs typeface="Times New Roman"/>
              </a:rPr>
              <a:t> </a:t>
            </a:r>
            <a:r>
              <a:rPr sz="1650" dirty="0">
                <a:latin typeface="Times New Roman"/>
                <a:cs typeface="Times New Roman"/>
              </a:rPr>
              <a:t>of</a:t>
            </a:r>
            <a:r>
              <a:rPr sz="1650" spc="325" dirty="0">
                <a:latin typeface="Times New Roman"/>
                <a:cs typeface="Times New Roman"/>
              </a:rPr>
              <a:t> </a:t>
            </a:r>
            <a:r>
              <a:rPr sz="1650" dirty="0">
                <a:latin typeface="Times New Roman"/>
                <a:cs typeface="Times New Roman"/>
              </a:rPr>
              <a:t>permeability</a:t>
            </a:r>
            <a:r>
              <a:rPr sz="1650" spc="285" dirty="0">
                <a:latin typeface="Times New Roman"/>
                <a:cs typeface="Times New Roman"/>
              </a:rPr>
              <a:t> </a:t>
            </a:r>
            <a:r>
              <a:rPr sz="1650" dirty="0">
                <a:latin typeface="Times New Roman"/>
                <a:cs typeface="Times New Roman"/>
              </a:rPr>
              <a:t>in</a:t>
            </a:r>
            <a:r>
              <a:rPr sz="1650" spc="320" dirty="0">
                <a:latin typeface="Times New Roman"/>
                <a:cs typeface="Times New Roman"/>
              </a:rPr>
              <a:t> </a:t>
            </a:r>
            <a:r>
              <a:rPr sz="1650" dirty="0">
                <a:latin typeface="Times New Roman"/>
                <a:cs typeface="Times New Roman"/>
              </a:rPr>
              <a:t>between</a:t>
            </a:r>
            <a:r>
              <a:rPr sz="1650" spc="325" dirty="0">
                <a:latin typeface="Times New Roman"/>
                <a:cs typeface="Times New Roman"/>
              </a:rPr>
              <a:t> </a:t>
            </a:r>
            <a:r>
              <a:rPr sz="1650" dirty="0">
                <a:latin typeface="Times New Roman"/>
                <a:cs typeface="Times New Roman"/>
              </a:rPr>
              <a:t>10</a:t>
            </a:r>
            <a:r>
              <a:rPr sz="1650" baseline="37878" dirty="0">
                <a:latin typeface="Times New Roman"/>
                <a:cs typeface="Times New Roman"/>
              </a:rPr>
              <a:t>-3</a:t>
            </a:r>
            <a:r>
              <a:rPr sz="1650" spc="487" baseline="37878" dirty="0">
                <a:latin typeface="Times New Roman"/>
                <a:cs typeface="Times New Roman"/>
              </a:rPr>
              <a:t> </a:t>
            </a:r>
            <a:r>
              <a:rPr sz="1650" dirty="0">
                <a:latin typeface="Times New Roman"/>
                <a:cs typeface="Times New Roman"/>
              </a:rPr>
              <a:t>to</a:t>
            </a:r>
            <a:r>
              <a:rPr sz="1650" spc="320" dirty="0">
                <a:latin typeface="Times New Roman"/>
                <a:cs typeface="Times New Roman"/>
              </a:rPr>
              <a:t> </a:t>
            </a:r>
            <a:r>
              <a:rPr sz="1650" dirty="0">
                <a:latin typeface="Times New Roman"/>
                <a:cs typeface="Times New Roman"/>
              </a:rPr>
              <a:t>10</a:t>
            </a:r>
            <a:r>
              <a:rPr sz="1650" baseline="37878" dirty="0">
                <a:latin typeface="Times New Roman"/>
                <a:cs typeface="Times New Roman"/>
              </a:rPr>
              <a:t>-5</a:t>
            </a:r>
            <a:r>
              <a:rPr sz="1650" spc="712" baseline="37878" dirty="0">
                <a:latin typeface="Times New Roman"/>
                <a:cs typeface="Times New Roman"/>
              </a:rPr>
              <a:t> </a:t>
            </a:r>
            <a:r>
              <a:rPr sz="1650" dirty="0">
                <a:latin typeface="Times New Roman"/>
                <a:cs typeface="Times New Roman"/>
              </a:rPr>
              <a:t>mm/s</a:t>
            </a:r>
            <a:r>
              <a:rPr sz="1650" spc="325" dirty="0">
                <a:latin typeface="Times New Roman"/>
                <a:cs typeface="Times New Roman"/>
              </a:rPr>
              <a:t> </a:t>
            </a:r>
            <a:r>
              <a:rPr sz="1650" spc="-25" dirty="0">
                <a:latin typeface="Times New Roman"/>
                <a:cs typeface="Times New Roman"/>
              </a:rPr>
              <a:t>are </a:t>
            </a:r>
            <a:r>
              <a:rPr sz="1650" dirty="0">
                <a:latin typeface="Times New Roman"/>
                <a:cs typeface="Times New Roman"/>
              </a:rPr>
              <a:t>designated</a:t>
            </a:r>
            <a:r>
              <a:rPr sz="1650" spc="75" dirty="0">
                <a:latin typeface="Times New Roman"/>
                <a:cs typeface="Times New Roman"/>
              </a:rPr>
              <a:t> </a:t>
            </a:r>
            <a:r>
              <a:rPr sz="1650" dirty="0">
                <a:latin typeface="Times New Roman"/>
                <a:cs typeface="Times New Roman"/>
              </a:rPr>
              <a:t>as</a:t>
            </a:r>
            <a:r>
              <a:rPr sz="1650" spc="80" dirty="0">
                <a:latin typeface="Times New Roman"/>
                <a:cs typeface="Times New Roman"/>
              </a:rPr>
              <a:t> </a:t>
            </a:r>
            <a:r>
              <a:rPr sz="1650" dirty="0">
                <a:latin typeface="Times New Roman"/>
                <a:cs typeface="Times New Roman"/>
              </a:rPr>
              <a:t>semi-</a:t>
            </a:r>
            <a:r>
              <a:rPr sz="1650" spc="-10" dirty="0">
                <a:latin typeface="Times New Roman"/>
                <a:cs typeface="Times New Roman"/>
              </a:rPr>
              <a:t>pervious.</a:t>
            </a:r>
            <a:endParaRPr sz="1650">
              <a:latin typeface="Times New Roman"/>
              <a:cs typeface="Times New Roman"/>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520699" y="866500"/>
            <a:ext cx="2488565" cy="289560"/>
          </a:xfrm>
          <a:prstGeom prst="rect">
            <a:avLst/>
          </a:prstGeom>
        </p:spPr>
        <p:txBody>
          <a:bodyPr vert="horz" wrap="square" lIns="0" tIns="16510" rIns="0" bIns="0" rtlCol="0">
            <a:spAutoFit/>
          </a:bodyPr>
          <a:lstStyle/>
          <a:p>
            <a:pPr marL="12700">
              <a:lnSpc>
                <a:spcPct val="100000"/>
              </a:lnSpc>
              <a:spcBef>
                <a:spcPts val="130"/>
              </a:spcBef>
            </a:pPr>
            <a:r>
              <a:rPr sz="1700" spc="75" dirty="0"/>
              <a:t>Validity</a:t>
            </a:r>
            <a:r>
              <a:rPr sz="1700" spc="40" dirty="0"/>
              <a:t> </a:t>
            </a:r>
            <a:r>
              <a:rPr sz="1700" spc="80" dirty="0"/>
              <a:t>of</a:t>
            </a:r>
            <a:r>
              <a:rPr sz="1700" spc="60" dirty="0"/>
              <a:t> </a:t>
            </a:r>
            <a:r>
              <a:rPr sz="1700" spc="85" dirty="0"/>
              <a:t>Darcy’s</a:t>
            </a:r>
            <a:r>
              <a:rPr sz="1700" spc="40" dirty="0"/>
              <a:t> </a:t>
            </a:r>
            <a:r>
              <a:rPr sz="1700" spc="85" dirty="0"/>
              <a:t>Law</a:t>
            </a:r>
            <a:endParaRPr sz="1700"/>
          </a:p>
        </p:txBody>
      </p:sp>
      <p:sp>
        <p:nvSpPr>
          <p:cNvPr id="3" name="object 3"/>
          <p:cNvSpPr txBox="1">
            <a:spLocks noGrp="1"/>
          </p:cNvSpPr>
          <p:nvPr>
            <p:ph type="body" idx="1"/>
          </p:nvPr>
        </p:nvSpPr>
        <p:spPr>
          <a:prstGeom prst="rect">
            <a:avLst/>
          </a:prstGeom>
        </p:spPr>
        <p:txBody>
          <a:bodyPr vert="horz" wrap="square" lIns="0" tIns="16510" rIns="0" bIns="0" rtlCol="0">
            <a:spAutoFit/>
          </a:bodyPr>
          <a:lstStyle/>
          <a:p>
            <a:pPr marL="88900">
              <a:lnSpc>
                <a:spcPct val="100000"/>
              </a:lnSpc>
              <a:spcBef>
                <a:spcPts val="130"/>
              </a:spcBef>
            </a:pPr>
            <a:r>
              <a:rPr spc="90" dirty="0"/>
              <a:t>The</a:t>
            </a:r>
            <a:r>
              <a:rPr spc="50" dirty="0"/>
              <a:t> </a:t>
            </a:r>
            <a:r>
              <a:rPr spc="70" dirty="0"/>
              <a:t>Darcy’s</a:t>
            </a:r>
            <a:r>
              <a:rPr spc="55" dirty="0"/>
              <a:t> </a:t>
            </a:r>
            <a:r>
              <a:rPr spc="75" dirty="0"/>
              <a:t>law</a:t>
            </a:r>
            <a:r>
              <a:rPr spc="55" dirty="0"/>
              <a:t> is </a:t>
            </a:r>
            <a:r>
              <a:rPr spc="65" dirty="0"/>
              <a:t>valid</a:t>
            </a:r>
            <a:r>
              <a:rPr spc="60" dirty="0"/>
              <a:t> </a:t>
            </a:r>
            <a:r>
              <a:rPr dirty="0"/>
              <a:t>if</a:t>
            </a:r>
            <a:r>
              <a:rPr spc="55" dirty="0"/>
              <a:t> </a:t>
            </a:r>
            <a:r>
              <a:rPr spc="70" dirty="0"/>
              <a:t>the</a:t>
            </a:r>
            <a:r>
              <a:rPr spc="50" dirty="0"/>
              <a:t> </a:t>
            </a:r>
            <a:r>
              <a:rPr spc="65" dirty="0"/>
              <a:t>flow</a:t>
            </a:r>
            <a:r>
              <a:rPr spc="50" dirty="0"/>
              <a:t> </a:t>
            </a:r>
            <a:r>
              <a:rPr spc="65" dirty="0"/>
              <a:t>of</a:t>
            </a:r>
            <a:r>
              <a:rPr spc="60" dirty="0"/>
              <a:t> </a:t>
            </a:r>
            <a:r>
              <a:rPr spc="75" dirty="0"/>
              <a:t>water</a:t>
            </a:r>
            <a:r>
              <a:rPr spc="50" dirty="0"/>
              <a:t> </a:t>
            </a:r>
            <a:r>
              <a:rPr spc="65" dirty="0"/>
              <a:t>through</a:t>
            </a:r>
            <a:r>
              <a:rPr spc="55" dirty="0"/>
              <a:t> </a:t>
            </a:r>
            <a:r>
              <a:rPr spc="60" dirty="0"/>
              <a:t>soils</a:t>
            </a:r>
            <a:r>
              <a:rPr spc="55" dirty="0"/>
              <a:t> </a:t>
            </a:r>
            <a:r>
              <a:rPr spc="60" dirty="0"/>
              <a:t>is</a:t>
            </a:r>
            <a:r>
              <a:rPr spc="55" dirty="0"/>
              <a:t> laminar.</a:t>
            </a:r>
          </a:p>
          <a:p>
            <a:pPr marL="88900" marR="5080">
              <a:lnSpc>
                <a:spcPct val="112500"/>
              </a:lnSpc>
              <a:spcBef>
                <a:spcPts val="1225"/>
              </a:spcBef>
            </a:pPr>
            <a:r>
              <a:rPr spc="90" dirty="0"/>
              <a:t>The</a:t>
            </a:r>
            <a:r>
              <a:rPr spc="80" dirty="0"/>
              <a:t> </a:t>
            </a:r>
            <a:r>
              <a:rPr spc="70" dirty="0"/>
              <a:t>flow</a:t>
            </a:r>
            <a:r>
              <a:rPr spc="95" dirty="0"/>
              <a:t> </a:t>
            </a:r>
            <a:r>
              <a:rPr spc="65" dirty="0"/>
              <a:t>of</a:t>
            </a:r>
            <a:r>
              <a:rPr spc="114" dirty="0"/>
              <a:t> </a:t>
            </a:r>
            <a:r>
              <a:rPr spc="75" dirty="0"/>
              <a:t>water</a:t>
            </a:r>
            <a:r>
              <a:rPr spc="95" dirty="0"/>
              <a:t> </a:t>
            </a:r>
            <a:r>
              <a:rPr spc="70" dirty="0"/>
              <a:t>through</a:t>
            </a:r>
            <a:r>
              <a:rPr spc="105" dirty="0"/>
              <a:t> </a:t>
            </a:r>
            <a:r>
              <a:rPr spc="60" dirty="0"/>
              <a:t>soils</a:t>
            </a:r>
            <a:r>
              <a:rPr spc="100" dirty="0"/>
              <a:t> </a:t>
            </a:r>
            <a:r>
              <a:rPr spc="75" dirty="0"/>
              <a:t>depends</a:t>
            </a:r>
            <a:r>
              <a:rPr spc="105" dirty="0"/>
              <a:t> </a:t>
            </a:r>
            <a:r>
              <a:rPr spc="75" dirty="0"/>
              <a:t>upon</a:t>
            </a:r>
            <a:r>
              <a:rPr spc="100" dirty="0"/>
              <a:t> </a:t>
            </a:r>
            <a:r>
              <a:rPr spc="70" dirty="0"/>
              <a:t>the</a:t>
            </a:r>
            <a:r>
              <a:rPr spc="114" dirty="0"/>
              <a:t> </a:t>
            </a:r>
            <a:r>
              <a:rPr spc="75" dirty="0"/>
              <a:t>dimensions</a:t>
            </a:r>
            <a:r>
              <a:rPr spc="100" dirty="0"/>
              <a:t> </a:t>
            </a:r>
            <a:r>
              <a:rPr spc="65" dirty="0"/>
              <a:t>of</a:t>
            </a:r>
            <a:r>
              <a:rPr spc="95" dirty="0"/>
              <a:t> </a:t>
            </a:r>
            <a:r>
              <a:rPr spc="70" dirty="0"/>
              <a:t>the</a:t>
            </a:r>
            <a:r>
              <a:rPr spc="100" dirty="0"/>
              <a:t> </a:t>
            </a:r>
            <a:r>
              <a:rPr spc="60" dirty="0"/>
              <a:t>interstices</a:t>
            </a:r>
            <a:r>
              <a:rPr spc="100" dirty="0"/>
              <a:t> </a:t>
            </a:r>
            <a:r>
              <a:rPr spc="80" dirty="0"/>
              <a:t>which</a:t>
            </a:r>
            <a:r>
              <a:rPr spc="105" dirty="0"/>
              <a:t> </a:t>
            </a:r>
            <a:r>
              <a:rPr spc="65" dirty="0"/>
              <a:t>in</a:t>
            </a:r>
            <a:r>
              <a:rPr spc="170" dirty="0"/>
              <a:t> </a:t>
            </a:r>
            <a:r>
              <a:rPr spc="40" dirty="0"/>
              <a:t>turn </a:t>
            </a:r>
            <a:r>
              <a:rPr spc="75" dirty="0"/>
              <a:t>depends</a:t>
            </a:r>
            <a:r>
              <a:rPr spc="60" dirty="0"/>
              <a:t> </a:t>
            </a:r>
            <a:r>
              <a:rPr spc="75" dirty="0"/>
              <a:t>upon</a:t>
            </a:r>
            <a:r>
              <a:rPr spc="60" dirty="0"/>
              <a:t> </a:t>
            </a:r>
            <a:r>
              <a:rPr spc="70" dirty="0"/>
              <a:t>the</a:t>
            </a:r>
            <a:r>
              <a:rPr spc="55" dirty="0"/>
              <a:t> </a:t>
            </a:r>
            <a:r>
              <a:rPr spc="60" dirty="0"/>
              <a:t>particle </a:t>
            </a:r>
            <a:r>
              <a:rPr spc="40" dirty="0"/>
              <a:t>size.</a:t>
            </a:r>
          </a:p>
          <a:p>
            <a:pPr marL="88900" marR="9525">
              <a:lnSpc>
                <a:spcPct val="112400"/>
              </a:lnSpc>
              <a:spcBef>
                <a:spcPts val="1245"/>
              </a:spcBef>
            </a:pPr>
            <a:r>
              <a:rPr spc="50" dirty="0"/>
              <a:t>In</a:t>
            </a:r>
            <a:r>
              <a:rPr spc="210" dirty="0"/>
              <a:t> </a:t>
            </a:r>
            <a:r>
              <a:rPr spc="65" dirty="0"/>
              <a:t>fine</a:t>
            </a:r>
            <a:r>
              <a:rPr spc="200" dirty="0"/>
              <a:t> </a:t>
            </a:r>
            <a:r>
              <a:rPr spc="65" dirty="0"/>
              <a:t>grained</a:t>
            </a:r>
            <a:r>
              <a:rPr spc="195" dirty="0"/>
              <a:t> </a:t>
            </a:r>
            <a:r>
              <a:rPr spc="60" dirty="0"/>
              <a:t>soils,</a:t>
            </a:r>
            <a:r>
              <a:rPr spc="195" dirty="0"/>
              <a:t> </a:t>
            </a:r>
            <a:r>
              <a:rPr spc="70" dirty="0"/>
              <a:t>the</a:t>
            </a:r>
            <a:r>
              <a:rPr spc="210" dirty="0"/>
              <a:t> </a:t>
            </a:r>
            <a:r>
              <a:rPr spc="75" dirty="0"/>
              <a:t>dimensions</a:t>
            </a:r>
            <a:r>
              <a:rPr spc="195" dirty="0"/>
              <a:t> </a:t>
            </a:r>
            <a:r>
              <a:rPr spc="65" dirty="0"/>
              <a:t>of</a:t>
            </a:r>
            <a:r>
              <a:rPr spc="190" dirty="0"/>
              <a:t> </a:t>
            </a:r>
            <a:r>
              <a:rPr spc="70" dirty="0"/>
              <a:t>the</a:t>
            </a:r>
            <a:r>
              <a:rPr spc="195" dirty="0"/>
              <a:t> </a:t>
            </a:r>
            <a:r>
              <a:rPr spc="60" dirty="0"/>
              <a:t>interstices</a:t>
            </a:r>
            <a:r>
              <a:rPr spc="195" dirty="0"/>
              <a:t> </a:t>
            </a:r>
            <a:r>
              <a:rPr spc="65" dirty="0"/>
              <a:t>are</a:t>
            </a:r>
            <a:r>
              <a:rPr spc="185" dirty="0"/>
              <a:t> </a:t>
            </a:r>
            <a:r>
              <a:rPr spc="75" dirty="0"/>
              <a:t>very</a:t>
            </a:r>
            <a:r>
              <a:rPr spc="170" dirty="0"/>
              <a:t> </a:t>
            </a:r>
            <a:r>
              <a:rPr spc="75" dirty="0"/>
              <a:t>small</a:t>
            </a:r>
            <a:r>
              <a:rPr spc="200" dirty="0"/>
              <a:t> </a:t>
            </a:r>
            <a:r>
              <a:rPr spc="75" dirty="0"/>
              <a:t>and</a:t>
            </a:r>
            <a:r>
              <a:rPr spc="215" dirty="0"/>
              <a:t> </a:t>
            </a:r>
            <a:r>
              <a:rPr spc="75" dirty="0"/>
              <a:t>hence</a:t>
            </a:r>
            <a:r>
              <a:rPr spc="185" dirty="0"/>
              <a:t> </a:t>
            </a:r>
            <a:r>
              <a:rPr spc="70" dirty="0"/>
              <a:t>the</a:t>
            </a:r>
            <a:r>
              <a:rPr spc="190" dirty="0"/>
              <a:t> </a:t>
            </a:r>
            <a:r>
              <a:rPr spc="70" dirty="0"/>
              <a:t>flow</a:t>
            </a:r>
            <a:r>
              <a:rPr spc="195" dirty="0"/>
              <a:t> </a:t>
            </a:r>
            <a:r>
              <a:rPr spc="40" dirty="0"/>
              <a:t>of </a:t>
            </a:r>
            <a:r>
              <a:rPr spc="75" dirty="0"/>
              <a:t>water</a:t>
            </a:r>
            <a:r>
              <a:rPr spc="45" dirty="0"/>
              <a:t> </a:t>
            </a:r>
            <a:r>
              <a:rPr spc="55" dirty="0"/>
              <a:t>is</a:t>
            </a:r>
            <a:r>
              <a:rPr spc="50" dirty="0"/>
              <a:t> </a:t>
            </a:r>
            <a:r>
              <a:rPr spc="65" dirty="0"/>
              <a:t>laminar.</a:t>
            </a:r>
            <a:r>
              <a:rPr spc="85" dirty="0"/>
              <a:t> </a:t>
            </a:r>
            <a:r>
              <a:rPr spc="50" dirty="0"/>
              <a:t>In </a:t>
            </a:r>
            <a:r>
              <a:rPr spc="75" dirty="0"/>
              <a:t>coarse</a:t>
            </a:r>
            <a:r>
              <a:rPr spc="45" dirty="0"/>
              <a:t> </a:t>
            </a:r>
            <a:r>
              <a:rPr spc="70" dirty="0"/>
              <a:t>grained</a:t>
            </a:r>
            <a:r>
              <a:rPr spc="50" dirty="0"/>
              <a:t> </a:t>
            </a:r>
            <a:r>
              <a:rPr spc="60" dirty="0"/>
              <a:t>soils</a:t>
            </a:r>
            <a:r>
              <a:rPr spc="50" dirty="0"/>
              <a:t> </a:t>
            </a:r>
            <a:r>
              <a:rPr spc="70" dirty="0"/>
              <a:t>also</a:t>
            </a:r>
            <a:r>
              <a:rPr spc="50" dirty="0"/>
              <a:t> </a:t>
            </a:r>
            <a:r>
              <a:rPr spc="70" dirty="0"/>
              <a:t>the</a:t>
            </a:r>
            <a:r>
              <a:rPr spc="45" dirty="0"/>
              <a:t> </a:t>
            </a:r>
            <a:r>
              <a:rPr spc="75" dirty="0"/>
              <a:t>flow</a:t>
            </a:r>
            <a:r>
              <a:rPr spc="50" dirty="0"/>
              <a:t> </a:t>
            </a:r>
            <a:r>
              <a:rPr spc="65" dirty="0"/>
              <a:t>of</a:t>
            </a:r>
            <a:r>
              <a:rPr spc="45" dirty="0"/>
              <a:t> </a:t>
            </a:r>
            <a:r>
              <a:rPr spc="75" dirty="0"/>
              <a:t>water</a:t>
            </a:r>
            <a:r>
              <a:rPr spc="50" dirty="0"/>
              <a:t> </a:t>
            </a:r>
            <a:r>
              <a:rPr spc="55" dirty="0"/>
              <a:t>is</a:t>
            </a:r>
            <a:r>
              <a:rPr spc="50" dirty="0"/>
              <a:t> </a:t>
            </a:r>
            <a:r>
              <a:rPr spc="65" dirty="0"/>
              <a:t>generally</a:t>
            </a:r>
            <a:r>
              <a:rPr spc="20" dirty="0"/>
              <a:t> </a:t>
            </a:r>
            <a:r>
              <a:rPr spc="60" dirty="0"/>
              <a:t>laminar.</a:t>
            </a:r>
          </a:p>
          <a:p>
            <a:pPr marL="88900" marR="12065">
              <a:lnSpc>
                <a:spcPct val="112400"/>
              </a:lnSpc>
              <a:spcBef>
                <a:spcPts val="1245"/>
              </a:spcBef>
            </a:pPr>
            <a:r>
              <a:rPr spc="80" dirty="0"/>
              <a:t>However</a:t>
            </a:r>
            <a:r>
              <a:rPr spc="445" dirty="0"/>
              <a:t> </a:t>
            </a:r>
            <a:r>
              <a:rPr spc="65" dirty="0"/>
              <a:t>in</a:t>
            </a:r>
            <a:r>
              <a:rPr spc="455" dirty="0"/>
              <a:t> </a:t>
            </a:r>
            <a:r>
              <a:rPr spc="75" dirty="0"/>
              <a:t>very</a:t>
            </a:r>
            <a:r>
              <a:rPr spc="434" dirty="0"/>
              <a:t> </a:t>
            </a:r>
            <a:r>
              <a:rPr spc="70" dirty="0"/>
              <a:t>coarse</a:t>
            </a:r>
            <a:r>
              <a:rPr spc="440" dirty="0"/>
              <a:t> </a:t>
            </a:r>
            <a:r>
              <a:rPr spc="70" dirty="0"/>
              <a:t>grained</a:t>
            </a:r>
            <a:r>
              <a:rPr spc="450" dirty="0"/>
              <a:t> </a:t>
            </a:r>
            <a:r>
              <a:rPr spc="60" dirty="0"/>
              <a:t>soils</a:t>
            </a:r>
            <a:r>
              <a:rPr spc="455" dirty="0"/>
              <a:t> </a:t>
            </a:r>
            <a:r>
              <a:rPr spc="75" dirty="0"/>
              <a:t>such</a:t>
            </a:r>
            <a:r>
              <a:rPr spc="470" dirty="0"/>
              <a:t> </a:t>
            </a:r>
            <a:r>
              <a:rPr spc="70" dirty="0"/>
              <a:t>as</a:t>
            </a:r>
            <a:r>
              <a:rPr spc="470" dirty="0"/>
              <a:t> </a:t>
            </a:r>
            <a:r>
              <a:rPr spc="70" dirty="0"/>
              <a:t>coarse</a:t>
            </a:r>
            <a:r>
              <a:rPr spc="470" dirty="0"/>
              <a:t> </a:t>
            </a:r>
            <a:r>
              <a:rPr spc="65" dirty="0"/>
              <a:t>gravel</a:t>
            </a:r>
            <a:r>
              <a:rPr spc="455" dirty="0"/>
              <a:t> </a:t>
            </a:r>
            <a:r>
              <a:rPr spc="70" dirty="0"/>
              <a:t>the</a:t>
            </a:r>
            <a:r>
              <a:rPr spc="450" dirty="0"/>
              <a:t> </a:t>
            </a:r>
            <a:r>
              <a:rPr spc="70" dirty="0"/>
              <a:t>flow</a:t>
            </a:r>
            <a:r>
              <a:rPr spc="459" dirty="0"/>
              <a:t> </a:t>
            </a:r>
            <a:r>
              <a:rPr spc="65" dirty="0"/>
              <a:t>of</a:t>
            </a:r>
            <a:r>
              <a:rPr spc="445" dirty="0"/>
              <a:t> </a:t>
            </a:r>
            <a:r>
              <a:rPr spc="75" dirty="0"/>
              <a:t>water</a:t>
            </a:r>
            <a:r>
              <a:rPr spc="450" dirty="0"/>
              <a:t> </a:t>
            </a:r>
            <a:r>
              <a:rPr spc="105" dirty="0"/>
              <a:t>may</a:t>
            </a:r>
            <a:r>
              <a:rPr spc="420" dirty="0"/>
              <a:t> </a:t>
            </a:r>
            <a:r>
              <a:rPr spc="55" dirty="0"/>
              <a:t>be turbulent.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596899" y="384681"/>
            <a:ext cx="7847330" cy="542290"/>
          </a:xfrm>
          <a:prstGeom prst="rect">
            <a:avLst/>
          </a:prstGeom>
        </p:spPr>
        <p:txBody>
          <a:bodyPr vert="horz" wrap="square" lIns="0" tIns="11430" rIns="0" bIns="0" rtlCol="0">
            <a:spAutoFit/>
          </a:bodyPr>
          <a:lstStyle/>
          <a:p>
            <a:pPr marL="12700" marR="5080">
              <a:lnSpc>
                <a:spcPct val="112999"/>
              </a:lnSpc>
              <a:spcBef>
                <a:spcPts val="90"/>
              </a:spcBef>
            </a:pPr>
            <a:r>
              <a:rPr sz="1500" spc="60" dirty="0"/>
              <a:t>Allen</a:t>
            </a:r>
            <a:r>
              <a:rPr sz="1500" spc="135" dirty="0"/>
              <a:t> </a:t>
            </a:r>
            <a:r>
              <a:rPr sz="1500" spc="70" dirty="0"/>
              <a:t>Hazen</a:t>
            </a:r>
            <a:r>
              <a:rPr sz="1500" spc="140" dirty="0"/>
              <a:t> </a:t>
            </a:r>
            <a:r>
              <a:rPr sz="1500" b="0" spc="50" dirty="0">
                <a:latin typeface="Times New Roman"/>
                <a:cs typeface="Times New Roman"/>
              </a:rPr>
              <a:t>established</a:t>
            </a:r>
            <a:r>
              <a:rPr sz="1500" b="0" spc="145" dirty="0">
                <a:latin typeface="Times New Roman"/>
                <a:cs typeface="Times New Roman"/>
              </a:rPr>
              <a:t> </a:t>
            </a:r>
            <a:r>
              <a:rPr sz="1500" b="0" spc="50" dirty="0">
                <a:latin typeface="Times New Roman"/>
                <a:cs typeface="Times New Roman"/>
              </a:rPr>
              <a:t>that</a:t>
            </a:r>
            <a:r>
              <a:rPr sz="1500" b="0" spc="135" dirty="0">
                <a:latin typeface="Times New Roman"/>
                <a:cs typeface="Times New Roman"/>
              </a:rPr>
              <a:t> </a:t>
            </a:r>
            <a:r>
              <a:rPr sz="1500" b="0" spc="50" dirty="0">
                <a:latin typeface="Times New Roman"/>
                <a:cs typeface="Times New Roman"/>
              </a:rPr>
              <a:t>the</a:t>
            </a:r>
            <a:r>
              <a:rPr sz="1500" b="0" spc="130" dirty="0">
                <a:latin typeface="Times New Roman"/>
                <a:cs typeface="Times New Roman"/>
              </a:rPr>
              <a:t> </a:t>
            </a:r>
            <a:r>
              <a:rPr sz="1500" b="0" spc="80" dirty="0">
                <a:latin typeface="Times New Roman"/>
                <a:cs typeface="Times New Roman"/>
              </a:rPr>
              <a:t>maximum</a:t>
            </a:r>
            <a:r>
              <a:rPr sz="1500" b="0" spc="135" dirty="0">
                <a:latin typeface="Times New Roman"/>
                <a:cs typeface="Times New Roman"/>
              </a:rPr>
              <a:t> </a:t>
            </a:r>
            <a:r>
              <a:rPr sz="1500" b="0" spc="55" dirty="0">
                <a:latin typeface="Times New Roman"/>
                <a:cs typeface="Times New Roman"/>
              </a:rPr>
              <a:t>diameter</a:t>
            </a:r>
            <a:r>
              <a:rPr sz="1500" b="0" spc="125" dirty="0">
                <a:latin typeface="Times New Roman"/>
                <a:cs typeface="Times New Roman"/>
              </a:rPr>
              <a:t> </a:t>
            </a:r>
            <a:r>
              <a:rPr sz="1500" b="0" spc="60" dirty="0">
                <a:latin typeface="Times New Roman"/>
                <a:cs typeface="Times New Roman"/>
              </a:rPr>
              <a:t>of</a:t>
            </a:r>
            <a:r>
              <a:rPr sz="1500" b="0" spc="130" dirty="0">
                <a:latin typeface="Times New Roman"/>
                <a:cs typeface="Times New Roman"/>
              </a:rPr>
              <a:t> </a:t>
            </a:r>
            <a:r>
              <a:rPr sz="1500" b="0" dirty="0">
                <a:latin typeface="Times New Roman"/>
                <a:cs typeface="Times New Roman"/>
              </a:rPr>
              <a:t>soil</a:t>
            </a:r>
            <a:r>
              <a:rPr sz="1500" b="0" spc="140" dirty="0">
                <a:latin typeface="Times New Roman"/>
                <a:cs typeface="Times New Roman"/>
              </a:rPr>
              <a:t> </a:t>
            </a:r>
            <a:r>
              <a:rPr sz="1500" b="0" spc="50" dirty="0">
                <a:latin typeface="Times New Roman"/>
                <a:cs typeface="Times New Roman"/>
              </a:rPr>
              <a:t>particle</a:t>
            </a:r>
            <a:r>
              <a:rPr sz="1500" b="0" spc="130" dirty="0">
                <a:latin typeface="Times New Roman"/>
                <a:cs typeface="Times New Roman"/>
              </a:rPr>
              <a:t> </a:t>
            </a:r>
            <a:r>
              <a:rPr sz="1500" b="0" spc="50" dirty="0">
                <a:latin typeface="Times New Roman"/>
                <a:cs typeface="Times New Roman"/>
              </a:rPr>
              <a:t>for</a:t>
            </a:r>
            <a:r>
              <a:rPr sz="1500" b="0" spc="130" dirty="0">
                <a:latin typeface="Times New Roman"/>
                <a:cs typeface="Times New Roman"/>
              </a:rPr>
              <a:t> </a:t>
            </a:r>
            <a:r>
              <a:rPr sz="1500" b="0" spc="60" dirty="0">
                <a:latin typeface="Times New Roman"/>
                <a:cs typeface="Times New Roman"/>
              </a:rPr>
              <a:t>the</a:t>
            </a:r>
            <a:r>
              <a:rPr sz="1500" b="0" spc="125" dirty="0">
                <a:latin typeface="Times New Roman"/>
                <a:cs typeface="Times New Roman"/>
              </a:rPr>
              <a:t> </a:t>
            </a:r>
            <a:r>
              <a:rPr sz="1500" b="0" spc="60" dirty="0">
                <a:latin typeface="Times New Roman"/>
                <a:cs typeface="Times New Roman"/>
              </a:rPr>
              <a:t>flow</a:t>
            </a:r>
            <a:r>
              <a:rPr sz="1500" b="0" spc="145" dirty="0">
                <a:latin typeface="Times New Roman"/>
                <a:cs typeface="Times New Roman"/>
              </a:rPr>
              <a:t> </a:t>
            </a:r>
            <a:r>
              <a:rPr sz="1500" b="0" spc="55" dirty="0">
                <a:latin typeface="Times New Roman"/>
                <a:cs typeface="Times New Roman"/>
              </a:rPr>
              <a:t>of</a:t>
            </a:r>
            <a:r>
              <a:rPr sz="1500" b="0" spc="130" dirty="0">
                <a:latin typeface="Times New Roman"/>
                <a:cs typeface="Times New Roman"/>
              </a:rPr>
              <a:t> </a:t>
            </a:r>
            <a:r>
              <a:rPr sz="1500" b="0" spc="55" dirty="0">
                <a:latin typeface="Times New Roman"/>
                <a:cs typeface="Times New Roman"/>
              </a:rPr>
              <a:t>water</a:t>
            </a:r>
            <a:r>
              <a:rPr sz="1500" b="0" spc="140" dirty="0">
                <a:latin typeface="Times New Roman"/>
                <a:cs typeface="Times New Roman"/>
              </a:rPr>
              <a:t> </a:t>
            </a:r>
            <a:r>
              <a:rPr sz="1500" b="0" spc="25" dirty="0">
                <a:latin typeface="Times New Roman"/>
                <a:cs typeface="Times New Roman"/>
              </a:rPr>
              <a:t>to </a:t>
            </a:r>
            <a:r>
              <a:rPr sz="1500" b="0" spc="60" dirty="0">
                <a:latin typeface="Times New Roman"/>
                <a:cs typeface="Times New Roman"/>
              </a:rPr>
              <a:t>be</a:t>
            </a:r>
            <a:r>
              <a:rPr sz="1500" b="0" spc="50" dirty="0">
                <a:latin typeface="Times New Roman"/>
                <a:cs typeface="Times New Roman"/>
              </a:rPr>
              <a:t> </a:t>
            </a:r>
            <a:r>
              <a:rPr sz="1500" b="0" spc="55" dirty="0">
                <a:latin typeface="Times New Roman"/>
                <a:cs typeface="Times New Roman"/>
              </a:rPr>
              <a:t>laminar </a:t>
            </a:r>
            <a:r>
              <a:rPr sz="1500" b="0" dirty="0">
                <a:latin typeface="Times New Roman"/>
                <a:cs typeface="Times New Roman"/>
              </a:rPr>
              <a:t>is</a:t>
            </a:r>
            <a:r>
              <a:rPr sz="1500" b="0" spc="65" dirty="0">
                <a:latin typeface="Times New Roman"/>
                <a:cs typeface="Times New Roman"/>
              </a:rPr>
              <a:t> </a:t>
            </a:r>
            <a:r>
              <a:rPr sz="1500" b="0" spc="55" dirty="0">
                <a:latin typeface="Times New Roman"/>
                <a:cs typeface="Times New Roman"/>
              </a:rPr>
              <a:t>about</a:t>
            </a:r>
            <a:r>
              <a:rPr sz="1500" b="0" spc="60" dirty="0">
                <a:latin typeface="Times New Roman"/>
                <a:cs typeface="Times New Roman"/>
              </a:rPr>
              <a:t> </a:t>
            </a:r>
            <a:r>
              <a:rPr sz="1500" b="0" spc="55" dirty="0">
                <a:latin typeface="Times New Roman"/>
                <a:cs typeface="Times New Roman"/>
              </a:rPr>
              <a:t>0.5</a:t>
            </a:r>
            <a:r>
              <a:rPr sz="1500" b="0" spc="60" dirty="0">
                <a:latin typeface="Times New Roman"/>
                <a:cs typeface="Times New Roman"/>
              </a:rPr>
              <a:t> mm.</a:t>
            </a:r>
            <a:endParaRPr sz="1500">
              <a:latin typeface="Times New Roman"/>
              <a:cs typeface="Times New Roman"/>
            </a:endParaRPr>
          </a:p>
        </p:txBody>
      </p:sp>
      <p:sp>
        <p:nvSpPr>
          <p:cNvPr id="3" name="object 3"/>
          <p:cNvSpPr txBox="1"/>
          <p:nvPr/>
        </p:nvSpPr>
        <p:spPr>
          <a:xfrm>
            <a:off x="596899" y="1088694"/>
            <a:ext cx="7486015" cy="260350"/>
          </a:xfrm>
          <a:prstGeom prst="rect">
            <a:avLst/>
          </a:prstGeom>
        </p:spPr>
        <p:txBody>
          <a:bodyPr vert="horz" wrap="square" lIns="0" tIns="17145" rIns="0" bIns="0" rtlCol="0">
            <a:spAutoFit/>
          </a:bodyPr>
          <a:lstStyle/>
          <a:p>
            <a:pPr marL="12700">
              <a:lnSpc>
                <a:spcPct val="100000"/>
              </a:lnSpc>
              <a:spcBef>
                <a:spcPts val="135"/>
              </a:spcBef>
            </a:pPr>
            <a:r>
              <a:rPr sz="1500" spc="65" dirty="0">
                <a:latin typeface="Times New Roman"/>
                <a:cs typeface="Times New Roman"/>
              </a:rPr>
              <a:t>The</a:t>
            </a:r>
            <a:r>
              <a:rPr sz="1500" spc="55" dirty="0">
                <a:latin typeface="Times New Roman"/>
                <a:cs typeface="Times New Roman"/>
              </a:rPr>
              <a:t> flow</a:t>
            </a:r>
            <a:r>
              <a:rPr sz="1500" spc="60" dirty="0">
                <a:latin typeface="Times New Roman"/>
                <a:cs typeface="Times New Roman"/>
              </a:rPr>
              <a:t> </a:t>
            </a:r>
            <a:r>
              <a:rPr sz="1500" spc="55" dirty="0">
                <a:latin typeface="Times New Roman"/>
                <a:cs typeface="Times New Roman"/>
              </a:rPr>
              <a:t>of</a:t>
            </a:r>
            <a:r>
              <a:rPr sz="1500" spc="65" dirty="0">
                <a:latin typeface="Times New Roman"/>
                <a:cs typeface="Times New Roman"/>
              </a:rPr>
              <a:t> </a:t>
            </a:r>
            <a:r>
              <a:rPr sz="1500" spc="55" dirty="0">
                <a:latin typeface="Times New Roman"/>
                <a:cs typeface="Times New Roman"/>
              </a:rPr>
              <a:t>water</a:t>
            </a:r>
            <a:r>
              <a:rPr sz="1500" spc="60" dirty="0">
                <a:latin typeface="Times New Roman"/>
                <a:cs typeface="Times New Roman"/>
              </a:rPr>
              <a:t> through</a:t>
            </a:r>
            <a:r>
              <a:rPr sz="1500" spc="65" dirty="0">
                <a:latin typeface="Times New Roman"/>
                <a:cs typeface="Times New Roman"/>
              </a:rPr>
              <a:t> </a:t>
            </a:r>
            <a:r>
              <a:rPr sz="1500" spc="50" dirty="0">
                <a:latin typeface="Times New Roman"/>
                <a:cs typeface="Times New Roman"/>
              </a:rPr>
              <a:t>the</a:t>
            </a:r>
            <a:r>
              <a:rPr sz="1500" spc="75" dirty="0">
                <a:latin typeface="Times New Roman"/>
                <a:cs typeface="Times New Roman"/>
              </a:rPr>
              <a:t> </a:t>
            </a:r>
            <a:r>
              <a:rPr sz="1500" spc="50" dirty="0">
                <a:latin typeface="Times New Roman"/>
                <a:cs typeface="Times New Roman"/>
              </a:rPr>
              <a:t>pipes</a:t>
            </a:r>
            <a:r>
              <a:rPr sz="1500" spc="65" dirty="0">
                <a:latin typeface="Times New Roman"/>
                <a:cs typeface="Times New Roman"/>
              </a:rPr>
              <a:t> </a:t>
            </a:r>
            <a:r>
              <a:rPr sz="1500" dirty="0">
                <a:latin typeface="Times New Roman"/>
                <a:cs typeface="Times New Roman"/>
              </a:rPr>
              <a:t>is</a:t>
            </a:r>
            <a:r>
              <a:rPr sz="1500" spc="70" dirty="0">
                <a:latin typeface="Times New Roman"/>
                <a:cs typeface="Times New Roman"/>
              </a:rPr>
              <a:t> </a:t>
            </a:r>
            <a:r>
              <a:rPr sz="1500" spc="55" dirty="0">
                <a:latin typeface="Times New Roman"/>
                <a:cs typeface="Times New Roman"/>
              </a:rPr>
              <a:t>laminar</a:t>
            </a:r>
            <a:r>
              <a:rPr sz="1500" spc="60" dirty="0">
                <a:latin typeface="Times New Roman"/>
                <a:cs typeface="Times New Roman"/>
              </a:rPr>
              <a:t> </a:t>
            </a:r>
            <a:r>
              <a:rPr sz="1500" spc="70" dirty="0">
                <a:latin typeface="Times New Roman"/>
                <a:cs typeface="Times New Roman"/>
              </a:rPr>
              <a:t>when</a:t>
            </a:r>
            <a:r>
              <a:rPr sz="1500" spc="65" dirty="0">
                <a:latin typeface="Times New Roman"/>
                <a:cs typeface="Times New Roman"/>
              </a:rPr>
              <a:t> </a:t>
            </a:r>
            <a:r>
              <a:rPr sz="1500" spc="55" dirty="0">
                <a:latin typeface="Times New Roman"/>
                <a:cs typeface="Times New Roman"/>
              </a:rPr>
              <a:t>Reynold’s</a:t>
            </a:r>
            <a:r>
              <a:rPr sz="1500" spc="65" dirty="0">
                <a:latin typeface="Times New Roman"/>
                <a:cs typeface="Times New Roman"/>
              </a:rPr>
              <a:t> number</a:t>
            </a:r>
            <a:r>
              <a:rPr sz="1500" spc="95" dirty="0">
                <a:latin typeface="Times New Roman"/>
                <a:cs typeface="Times New Roman"/>
              </a:rPr>
              <a:t> </a:t>
            </a:r>
            <a:r>
              <a:rPr sz="1500" dirty="0">
                <a:latin typeface="Times New Roman"/>
                <a:cs typeface="Times New Roman"/>
              </a:rPr>
              <a:t>is</a:t>
            </a:r>
            <a:r>
              <a:rPr sz="1500" spc="65" dirty="0">
                <a:latin typeface="Times New Roman"/>
                <a:cs typeface="Times New Roman"/>
              </a:rPr>
              <a:t> </a:t>
            </a:r>
            <a:r>
              <a:rPr sz="1500" dirty="0">
                <a:latin typeface="Times New Roman"/>
                <a:cs typeface="Times New Roman"/>
              </a:rPr>
              <a:t>less</a:t>
            </a:r>
            <a:r>
              <a:rPr sz="1500" spc="65" dirty="0">
                <a:latin typeface="Times New Roman"/>
                <a:cs typeface="Times New Roman"/>
              </a:rPr>
              <a:t> </a:t>
            </a:r>
            <a:r>
              <a:rPr sz="1500" spc="55" dirty="0">
                <a:latin typeface="Times New Roman"/>
                <a:cs typeface="Times New Roman"/>
              </a:rPr>
              <a:t>than</a:t>
            </a:r>
            <a:r>
              <a:rPr sz="1500" spc="65" dirty="0">
                <a:latin typeface="Times New Roman"/>
                <a:cs typeface="Times New Roman"/>
              </a:rPr>
              <a:t> </a:t>
            </a:r>
            <a:r>
              <a:rPr sz="1500" spc="50" dirty="0">
                <a:latin typeface="Times New Roman"/>
                <a:cs typeface="Times New Roman"/>
              </a:rPr>
              <a:t>2000.</a:t>
            </a:r>
            <a:endParaRPr sz="1500">
              <a:latin typeface="Times New Roman"/>
              <a:cs typeface="Times New Roman"/>
            </a:endParaRPr>
          </a:p>
        </p:txBody>
      </p:sp>
      <p:sp>
        <p:nvSpPr>
          <p:cNvPr id="4" name="object 4"/>
          <p:cNvSpPr txBox="1"/>
          <p:nvPr/>
        </p:nvSpPr>
        <p:spPr>
          <a:xfrm>
            <a:off x="3543746" y="1684648"/>
            <a:ext cx="109855" cy="220345"/>
          </a:xfrm>
          <a:prstGeom prst="rect">
            <a:avLst/>
          </a:prstGeom>
        </p:spPr>
        <p:txBody>
          <a:bodyPr vert="horz" wrap="square" lIns="0" tIns="15875" rIns="0" bIns="0" rtlCol="0">
            <a:spAutoFit/>
          </a:bodyPr>
          <a:lstStyle/>
          <a:p>
            <a:pPr marL="12700">
              <a:lnSpc>
                <a:spcPct val="100000"/>
              </a:lnSpc>
              <a:spcBef>
                <a:spcPts val="125"/>
              </a:spcBef>
            </a:pPr>
            <a:r>
              <a:rPr sz="1250" spc="-50" dirty="0">
                <a:latin typeface="Cambria Math"/>
                <a:cs typeface="Cambria Math"/>
              </a:rPr>
              <a:t>e</a:t>
            </a:r>
            <a:endParaRPr sz="1250">
              <a:latin typeface="Cambria Math"/>
              <a:cs typeface="Cambria Math"/>
            </a:endParaRPr>
          </a:p>
        </p:txBody>
      </p:sp>
      <p:sp>
        <p:nvSpPr>
          <p:cNvPr id="5" name="object 5"/>
          <p:cNvSpPr txBox="1"/>
          <p:nvPr/>
        </p:nvSpPr>
        <p:spPr>
          <a:xfrm>
            <a:off x="596899" y="1571381"/>
            <a:ext cx="3325495" cy="299720"/>
          </a:xfrm>
          <a:prstGeom prst="rect">
            <a:avLst/>
          </a:prstGeom>
        </p:spPr>
        <p:txBody>
          <a:bodyPr vert="horz" wrap="square" lIns="0" tIns="12700" rIns="0" bIns="0" rtlCol="0">
            <a:spAutoFit/>
          </a:bodyPr>
          <a:lstStyle/>
          <a:p>
            <a:pPr marL="12700">
              <a:lnSpc>
                <a:spcPct val="100000"/>
              </a:lnSpc>
              <a:spcBef>
                <a:spcPts val="100"/>
              </a:spcBef>
              <a:tabLst>
                <a:tab pos="3130550" algn="l"/>
              </a:tabLst>
            </a:pPr>
            <a:r>
              <a:rPr sz="1500" dirty="0">
                <a:latin typeface="Times New Roman"/>
                <a:cs typeface="Times New Roman"/>
              </a:rPr>
              <a:t>In</a:t>
            </a:r>
            <a:r>
              <a:rPr sz="1500" spc="95" dirty="0">
                <a:latin typeface="Times New Roman"/>
                <a:cs typeface="Times New Roman"/>
              </a:rPr>
              <a:t> </a:t>
            </a:r>
            <a:r>
              <a:rPr sz="1500" dirty="0">
                <a:latin typeface="Times New Roman"/>
                <a:cs typeface="Times New Roman"/>
              </a:rPr>
              <a:t>soils,</a:t>
            </a:r>
            <a:r>
              <a:rPr sz="1500" spc="95" dirty="0">
                <a:latin typeface="Times New Roman"/>
                <a:cs typeface="Times New Roman"/>
              </a:rPr>
              <a:t> </a:t>
            </a:r>
            <a:r>
              <a:rPr sz="1500" spc="55" dirty="0">
                <a:latin typeface="Times New Roman"/>
                <a:cs typeface="Times New Roman"/>
              </a:rPr>
              <a:t>the</a:t>
            </a:r>
            <a:r>
              <a:rPr sz="1500" spc="90" dirty="0">
                <a:latin typeface="Times New Roman"/>
                <a:cs typeface="Times New Roman"/>
              </a:rPr>
              <a:t> </a:t>
            </a:r>
            <a:r>
              <a:rPr sz="1500" spc="55" dirty="0">
                <a:latin typeface="Times New Roman"/>
                <a:cs typeface="Times New Roman"/>
              </a:rPr>
              <a:t>Reynold’s</a:t>
            </a:r>
            <a:r>
              <a:rPr sz="1500" spc="95" dirty="0">
                <a:latin typeface="Times New Roman"/>
                <a:cs typeface="Times New Roman"/>
              </a:rPr>
              <a:t> </a:t>
            </a:r>
            <a:r>
              <a:rPr sz="1500" spc="70" dirty="0">
                <a:latin typeface="Times New Roman"/>
                <a:cs typeface="Times New Roman"/>
              </a:rPr>
              <a:t>number</a:t>
            </a:r>
            <a:r>
              <a:rPr sz="1500" spc="95" dirty="0">
                <a:latin typeface="Times New Roman"/>
                <a:cs typeface="Times New Roman"/>
              </a:rPr>
              <a:t> </a:t>
            </a:r>
            <a:r>
              <a:rPr sz="1500" spc="65" dirty="0">
                <a:latin typeface="Times New Roman"/>
                <a:cs typeface="Times New Roman"/>
              </a:rPr>
              <a:t>=</a:t>
            </a:r>
            <a:r>
              <a:rPr sz="1500" spc="130" dirty="0">
                <a:latin typeface="Times New Roman"/>
                <a:cs typeface="Times New Roman"/>
              </a:rPr>
              <a:t> </a:t>
            </a:r>
            <a:r>
              <a:rPr sz="1800" spc="25" dirty="0">
                <a:latin typeface="Cambria Math"/>
                <a:cs typeface="Cambria Math"/>
              </a:rPr>
              <a:t>R</a:t>
            </a:r>
            <a:r>
              <a:rPr sz="1800" dirty="0">
                <a:latin typeface="Cambria Math"/>
                <a:cs typeface="Cambria Math"/>
              </a:rPr>
              <a:t>	</a:t>
            </a:r>
            <a:r>
              <a:rPr sz="1800" spc="30" dirty="0">
                <a:latin typeface="Cambria Math"/>
                <a:cs typeface="Cambria Math"/>
              </a:rPr>
              <a:t>=</a:t>
            </a:r>
            <a:endParaRPr sz="1800">
              <a:latin typeface="Cambria Math"/>
              <a:cs typeface="Cambria Math"/>
            </a:endParaRPr>
          </a:p>
        </p:txBody>
      </p:sp>
      <p:sp>
        <p:nvSpPr>
          <p:cNvPr id="6" name="object 6"/>
          <p:cNvSpPr txBox="1"/>
          <p:nvPr/>
        </p:nvSpPr>
        <p:spPr>
          <a:xfrm>
            <a:off x="3991299" y="1503031"/>
            <a:ext cx="571500" cy="220345"/>
          </a:xfrm>
          <a:prstGeom prst="rect">
            <a:avLst/>
          </a:prstGeom>
        </p:spPr>
        <p:txBody>
          <a:bodyPr vert="horz" wrap="square" lIns="0" tIns="15875" rIns="0" bIns="0" rtlCol="0">
            <a:spAutoFit/>
          </a:bodyPr>
          <a:lstStyle/>
          <a:p>
            <a:pPr marL="38100">
              <a:lnSpc>
                <a:spcPct val="100000"/>
              </a:lnSpc>
              <a:spcBef>
                <a:spcPts val="125"/>
              </a:spcBef>
            </a:pPr>
            <a:r>
              <a:rPr sz="1250" spc="55" dirty="0">
                <a:latin typeface="Cambria Math"/>
                <a:cs typeface="Cambria Math"/>
              </a:rPr>
              <a:t>ρ</a:t>
            </a:r>
            <a:r>
              <a:rPr sz="1250" spc="130" dirty="0">
                <a:latin typeface="Cambria Math"/>
                <a:cs typeface="Cambria Math"/>
              </a:rPr>
              <a:t> </a:t>
            </a:r>
            <a:r>
              <a:rPr sz="1250" spc="65" dirty="0">
                <a:latin typeface="Cambria Math"/>
                <a:cs typeface="Cambria Math"/>
              </a:rPr>
              <a:t>V</a:t>
            </a:r>
            <a:r>
              <a:rPr sz="1250" spc="135" dirty="0">
                <a:latin typeface="Cambria Math"/>
                <a:cs typeface="Cambria Math"/>
              </a:rPr>
              <a:t> </a:t>
            </a:r>
            <a:r>
              <a:rPr sz="1250" spc="80" dirty="0">
                <a:latin typeface="Cambria Math"/>
                <a:cs typeface="Cambria Math"/>
              </a:rPr>
              <a:t>D</a:t>
            </a:r>
            <a:r>
              <a:rPr sz="1500" spc="120" baseline="-13888" dirty="0">
                <a:latin typeface="Cambria Math"/>
                <a:cs typeface="Cambria Math"/>
              </a:rPr>
              <a:t>a</a:t>
            </a:r>
            <a:endParaRPr sz="1500" baseline="-13888">
              <a:latin typeface="Cambria Math"/>
              <a:cs typeface="Cambria Math"/>
            </a:endParaRPr>
          </a:p>
        </p:txBody>
      </p:sp>
      <p:sp>
        <p:nvSpPr>
          <p:cNvPr id="7" name="object 7"/>
          <p:cNvSpPr txBox="1"/>
          <p:nvPr/>
        </p:nvSpPr>
        <p:spPr>
          <a:xfrm>
            <a:off x="4220731" y="1752999"/>
            <a:ext cx="120014" cy="220345"/>
          </a:xfrm>
          <a:prstGeom prst="rect">
            <a:avLst/>
          </a:prstGeom>
        </p:spPr>
        <p:txBody>
          <a:bodyPr vert="horz" wrap="square" lIns="0" tIns="15875" rIns="0" bIns="0" rtlCol="0">
            <a:spAutoFit/>
          </a:bodyPr>
          <a:lstStyle/>
          <a:p>
            <a:pPr marL="12700">
              <a:lnSpc>
                <a:spcPct val="100000"/>
              </a:lnSpc>
              <a:spcBef>
                <a:spcPts val="125"/>
              </a:spcBef>
            </a:pPr>
            <a:r>
              <a:rPr sz="1250" spc="5" dirty="0">
                <a:latin typeface="Cambria Math"/>
                <a:cs typeface="Cambria Math"/>
              </a:rPr>
              <a:t>μ</a:t>
            </a:r>
            <a:endParaRPr sz="1250">
              <a:latin typeface="Cambria Math"/>
              <a:cs typeface="Cambria Math"/>
            </a:endParaRPr>
          </a:p>
        </p:txBody>
      </p:sp>
      <p:sp>
        <p:nvSpPr>
          <p:cNvPr id="8" name="object 8"/>
          <p:cNvSpPr/>
          <p:nvPr/>
        </p:nvSpPr>
        <p:spPr>
          <a:xfrm>
            <a:off x="4029399" y="1740312"/>
            <a:ext cx="516890" cy="15875"/>
          </a:xfrm>
          <a:custGeom>
            <a:avLst/>
            <a:gdLst/>
            <a:ahLst/>
            <a:cxnLst/>
            <a:rect l="l" t="t" r="r" b="b"/>
            <a:pathLst>
              <a:path w="516889" h="15875">
                <a:moveTo>
                  <a:pt x="516327" y="0"/>
                </a:moveTo>
                <a:lnTo>
                  <a:pt x="0" y="0"/>
                </a:lnTo>
                <a:lnTo>
                  <a:pt x="0" y="15623"/>
                </a:lnTo>
                <a:lnTo>
                  <a:pt x="516327" y="15623"/>
                </a:lnTo>
                <a:lnTo>
                  <a:pt x="516327" y="0"/>
                </a:lnTo>
                <a:close/>
              </a:path>
            </a:pathLst>
          </a:custGeom>
          <a:solidFill>
            <a:srgbClr val="000000"/>
          </a:solidFill>
        </p:spPr>
        <p:txBody>
          <a:bodyPr wrap="square" lIns="0" tIns="0" rIns="0" bIns="0" rtlCol="0"/>
          <a:lstStyle/>
          <a:p>
            <a:endParaRPr/>
          </a:p>
        </p:txBody>
      </p:sp>
      <p:sp>
        <p:nvSpPr>
          <p:cNvPr id="9" name="object 9"/>
          <p:cNvSpPr txBox="1"/>
          <p:nvPr/>
        </p:nvSpPr>
        <p:spPr>
          <a:xfrm>
            <a:off x="520700" y="2136252"/>
            <a:ext cx="3776979" cy="1997075"/>
          </a:xfrm>
          <a:prstGeom prst="rect">
            <a:avLst/>
          </a:prstGeom>
        </p:spPr>
        <p:txBody>
          <a:bodyPr vert="horz" wrap="square" lIns="0" tIns="17145" rIns="0" bIns="0" rtlCol="0">
            <a:spAutoFit/>
          </a:bodyPr>
          <a:lstStyle/>
          <a:p>
            <a:pPr marL="88265">
              <a:lnSpc>
                <a:spcPct val="100000"/>
              </a:lnSpc>
              <a:spcBef>
                <a:spcPts val="135"/>
              </a:spcBef>
            </a:pPr>
            <a:r>
              <a:rPr sz="1500" spc="40" dirty="0">
                <a:latin typeface="Times New Roman"/>
                <a:cs typeface="Times New Roman"/>
              </a:rPr>
              <a:t>Here</a:t>
            </a:r>
            <a:endParaRPr sz="1500">
              <a:latin typeface="Times New Roman"/>
              <a:cs typeface="Times New Roman"/>
            </a:endParaRPr>
          </a:p>
          <a:p>
            <a:pPr marL="88900">
              <a:lnSpc>
                <a:spcPct val="100000"/>
              </a:lnSpc>
              <a:spcBef>
                <a:spcPts val="1505"/>
              </a:spcBef>
            </a:pPr>
            <a:r>
              <a:rPr sz="1500" spc="55" dirty="0">
                <a:latin typeface="Times New Roman"/>
                <a:cs typeface="Times New Roman"/>
              </a:rPr>
              <a:t>D</a:t>
            </a:r>
            <a:r>
              <a:rPr sz="1500" spc="82" baseline="-11111" dirty="0">
                <a:latin typeface="Times New Roman"/>
                <a:cs typeface="Times New Roman"/>
              </a:rPr>
              <a:t>a</a:t>
            </a:r>
            <a:r>
              <a:rPr sz="1500" spc="284" baseline="-11111" dirty="0">
                <a:latin typeface="Times New Roman"/>
                <a:cs typeface="Times New Roman"/>
              </a:rPr>
              <a:t> </a:t>
            </a:r>
            <a:r>
              <a:rPr sz="1500" spc="65" dirty="0">
                <a:latin typeface="Times New Roman"/>
                <a:cs typeface="Times New Roman"/>
              </a:rPr>
              <a:t>=</a:t>
            </a:r>
            <a:r>
              <a:rPr sz="1500" spc="60" dirty="0">
                <a:latin typeface="Times New Roman"/>
                <a:cs typeface="Times New Roman"/>
              </a:rPr>
              <a:t> </a:t>
            </a:r>
            <a:r>
              <a:rPr sz="1500" spc="65" dirty="0">
                <a:latin typeface="Times New Roman"/>
                <a:cs typeface="Times New Roman"/>
              </a:rPr>
              <a:t>The</a:t>
            </a:r>
            <a:r>
              <a:rPr sz="1500" spc="60" dirty="0">
                <a:latin typeface="Times New Roman"/>
                <a:cs typeface="Times New Roman"/>
              </a:rPr>
              <a:t> </a:t>
            </a:r>
            <a:r>
              <a:rPr sz="1500" spc="70" dirty="0">
                <a:latin typeface="Times New Roman"/>
                <a:cs typeface="Times New Roman"/>
              </a:rPr>
              <a:t>mean</a:t>
            </a:r>
            <a:r>
              <a:rPr sz="1500" spc="65" dirty="0">
                <a:latin typeface="Times New Roman"/>
                <a:cs typeface="Times New Roman"/>
              </a:rPr>
              <a:t> </a:t>
            </a:r>
            <a:r>
              <a:rPr sz="1500" spc="55" dirty="0">
                <a:latin typeface="Times New Roman"/>
                <a:cs typeface="Times New Roman"/>
              </a:rPr>
              <a:t>diameter</a:t>
            </a:r>
            <a:r>
              <a:rPr sz="1500" spc="75" dirty="0">
                <a:latin typeface="Times New Roman"/>
                <a:cs typeface="Times New Roman"/>
              </a:rPr>
              <a:t> </a:t>
            </a:r>
            <a:r>
              <a:rPr sz="1500" spc="55" dirty="0">
                <a:latin typeface="Times New Roman"/>
                <a:cs typeface="Times New Roman"/>
              </a:rPr>
              <a:t>of</a:t>
            </a:r>
            <a:r>
              <a:rPr sz="1500" spc="60" dirty="0">
                <a:latin typeface="Times New Roman"/>
                <a:cs typeface="Times New Roman"/>
              </a:rPr>
              <a:t> </a:t>
            </a:r>
            <a:r>
              <a:rPr sz="1500" spc="50" dirty="0">
                <a:latin typeface="Times New Roman"/>
                <a:cs typeface="Times New Roman"/>
              </a:rPr>
              <a:t>the</a:t>
            </a:r>
            <a:r>
              <a:rPr sz="1500" spc="60" dirty="0">
                <a:latin typeface="Times New Roman"/>
                <a:cs typeface="Times New Roman"/>
              </a:rPr>
              <a:t> </a:t>
            </a:r>
            <a:r>
              <a:rPr sz="1500" dirty="0">
                <a:latin typeface="Times New Roman"/>
                <a:cs typeface="Times New Roman"/>
              </a:rPr>
              <a:t>soil</a:t>
            </a:r>
            <a:r>
              <a:rPr sz="1500" spc="65" dirty="0">
                <a:latin typeface="Times New Roman"/>
                <a:cs typeface="Times New Roman"/>
              </a:rPr>
              <a:t> </a:t>
            </a:r>
            <a:r>
              <a:rPr sz="1500" spc="40" dirty="0">
                <a:latin typeface="Times New Roman"/>
                <a:cs typeface="Times New Roman"/>
              </a:rPr>
              <a:t>particle</a:t>
            </a:r>
            <a:endParaRPr sz="1500">
              <a:latin typeface="Times New Roman"/>
              <a:cs typeface="Times New Roman"/>
            </a:endParaRPr>
          </a:p>
          <a:p>
            <a:pPr marL="88900">
              <a:lnSpc>
                <a:spcPct val="100000"/>
              </a:lnSpc>
              <a:spcBef>
                <a:spcPts val="1520"/>
              </a:spcBef>
            </a:pPr>
            <a:r>
              <a:rPr sz="1800" spc="60" dirty="0">
                <a:latin typeface="Cambria Math"/>
                <a:cs typeface="Cambria Math"/>
              </a:rPr>
              <a:t>𝜌</a:t>
            </a:r>
            <a:r>
              <a:rPr sz="1800" spc="100" dirty="0">
                <a:latin typeface="Cambria Math"/>
                <a:cs typeface="Cambria Math"/>
              </a:rPr>
              <a:t> </a:t>
            </a:r>
            <a:r>
              <a:rPr sz="1500" spc="65" dirty="0">
                <a:latin typeface="Times New Roman"/>
                <a:cs typeface="Times New Roman"/>
              </a:rPr>
              <a:t>=</a:t>
            </a:r>
            <a:r>
              <a:rPr sz="1500" spc="35" dirty="0">
                <a:latin typeface="Times New Roman"/>
                <a:cs typeface="Times New Roman"/>
              </a:rPr>
              <a:t> </a:t>
            </a:r>
            <a:r>
              <a:rPr sz="1500" spc="65" dirty="0">
                <a:latin typeface="Times New Roman"/>
                <a:cs typeface="Times New Roman"/>
              </a:rPr>
              <a:t>The</a:t>
            </a:r>
            <a:r>
              <a:rPr sz="1500" spc="35" dirty="0">
                <a:latin typeface="Times New Roman"/>
                <a:cs typeface="Times New Roman"/>
              </a:rPr>
              <a:t> </a:t>
            </a:r>
            <a:r>
              <a:rPr sz="1500" spc="55" dirty="0">
                <a:latin typeface="Times New Roman"/>
                <a:cs typeface="Times New Roman"/>
              </a:rPr>
              <a:t>density</a:t>
            </a:r>
            <a:r>
              <a:rPr sz="1500" spc="10" dirty="0">
                <a:latin typeface="Times New Roman"/>
                <a:cs typeface="Times New Roman"/>
              </a:rPr>
              <a:t> </a:t>
            </a:r>
            <a:r>
              <a:rPr sz="1500" spc="55" dirty="0">
                <a:latin typeface="Times New Roman"/>
                <a:cs typeface="Times New Roman"/>
              </a:rPr>
              <a:t>of</a:t>
            </a:r>
            <a:r>
              <a:rPr sz="1500" spc="35" dirty="0">
                <a:latin typeface="Times New Roman"/>
                <a:cs typeface="Times New Roman"/>
              </a:rPr>
              <a:t> </a:t>
            </a:r>
            <a:r>
              <a:rPr sz="1500" spc="45" dirty="0">
                <a:latin typeface="Times New Roman"/>
                <a:cs typeface="Times New Roman"/>
              </a:rPr>
              <a:t>water</a:t>
            </a:r>
            <a:endParaRPr sz="1500">
              <a:latin typeface="Times New Roman"/>
              <a:cs typeface="Times New Roman"/>
            </a:endParaRPr>
          </a:p>
          <a:p>
            <a:pPr marL="88900">
              <a:lnSpc>
                <a:spcPct val="100000"/>
              </a:lnSpc>
              <a:spcBef>
                <a:spcPts val="1550"/>
              </a:spcBef>
            </a:pPr>
            <a:r>
              <a:rPr sz="1500" spc="85" dirty="0">
                <a:latin typeface="Times New Roman"/>
                <a:cs typeface="Times New Roman"/>
              </a:rPr>
              <a:t>V</a:t>
            </a:r>
            <a:r>
              <a:rPr sz="1500" spc="35" dirty="0">
                <a:latin typeface="Times New Roman"/>
                <a:cs typeface="Times New Roman"/>
              </a:rPr>
              <a:t> </a:t>
            </a:r>
            <a:r>
              <a:rPr sz="1500" spc="65" dirty="0">
                <a:latin typeface="Times New Roman"/>
                <a:cs typeface="Times New Roman"/>
              </a:rPr>
              <a:t>=</a:t>
            </a:r>
            <a:r>
              <a:rPr sz="1500" spc="35" dirty="0">
                <a:latin typeface="Times New Roman"/>
                <a:cs typeface="Times New Roman"/>
              </a:rPr>
              <a:t> </a:t>
            </a:r>
            <a:r>
              <a:rPr sz="1500" spc="65" dirty="0">
                <a:latin typeface="Times New Roman"/>
                <a:cs typeface="Times New Roman"/>
              </a:rPr>
              <a:t>The</a:t>
            </a:r>
            <a:r>
              <a:rPr sz="1500" spc="35" dirty="0">
                <a:latin typeface="Times New Roman"/>
                <a:cs typeface="Times New Roman"/>
              </a:rPr>
              <a:t> </a:t>
            </a:r>
            <a:r>
              <a:rPr sz="1500" spc="55" dirty="0">
                <a:latin typeface="Times New Roman"/>
                <a:cs typeface="Times New Roman"/>
              </a:rPr>
              <a:t>velocity</a:t>
            </a:r>
            <a:r>
              <a:rPr sz="1500" spc="5" dirty="0">
                <a:latin typeface="Times New Roman"/>
                <a:cs typeface="Times New Roman"/>
              </a:rPr>
              <a:t> </a:t>
            </a:r>
            <a:r>
              <a:rPr sz="1500" spc="60" dirty="0">
                <a:latin typeface="Times New Roman"/>
                <a:cs typeface="Times New Roman"/>
              </a:rPr>
              <a:t>of</a:t>
            </a:r>
            <a:r>
              <a:rPr sz="1500" spc="40" dirty="0">
                <a:latin typeface="Times New Roman"/>
                <a:cs typeface="Times New Roman"/>
              </a:rPr>
              <a:t> </a:t>
            </a:r>
            <a:r>
              <a:rPr sz="1500" spc="55" dirty="0">
                <a:latin typeface="Times New Roman"/>
                <a:cs typeface="Times New Roman"/>
              </a:rPr>
              <a:t>water</a:t>
            </a:r>
            <a:r>
              <a:rPr sz="1500" spc="40" dirty="0">
                <a:latin typeface="Times New Roman"/>
                <a:cs typeface="Times New Roman"/>
              </a:rPr>
              <a:t> </a:t>
            </a:r>
            <a:r>
              <a:rPr sz="1500" spc="55" dirty="0">
                <a:latin typeface="Times New Roman"/>
                <a:cs typeface="Times New Roman"/>
              </a:rPr>
              <a:t>flow</a:t>
            </a:r>
            <a:r>
              <a:rPr sz="1500" spc="40" dirty="0">
                <a:latin typeface="Times New Roman"/>
                <a:cs typeface="Times New Roman"/>
              </a:rPr>
              <a:t> </a:t>
            </a:r>
            <a:r>
              <a:rPr sz="1500" spc="35" dirty="0">
                <a:latin typeface="Times New Roman"/>
                <a:cs typeface="Times New Roman"/>
              </a:rPr>
              <a:t>and</a:t>
            </a:r>
            <a:endParaRPr sz="1500">
              <a:latin typeface="Times New Roman"/>
              <a:cs typeface="Times New Roman"/>
            </a:endParaRPr>
          </a:p>
          <a:p>
            <a:pPr marL="88900">
              <a:lnSpc>
                <a:spcPct val="100000"/>
              </a:lnSpc>
              <a:spcBef>
                <a:spcPts val="1540"/>
              </a:spcBef>
            </a:pPr>
            <a:r>
              <a:rPr sz="1500" spc="65" dirty="0">
                <a:latin typeface="Cambria Math"/>
                <a:cs typeface="Cambria Math"/>
              </a:rPr>
              <a:t>𝜇</a:t>
            </a:r>
            <a:r>
              <a:rPr sz="1500" spc="140" dirty="0">
                <a:latin typeface="Cambria Math"/>
                <a:cs typeface="Cambria Math"/>
              </a:rPr>
              <a:t> </a:t>
            </a:r>
            <a:r>
              <a:rPr sz="1500" spc="65" dirty="0">
                <a:latin typeface="Times New Roman"/>
                <a:cs typeface="Times New Roman"/>
              </a:rPr>
              <a:t>=</a:t>
            </a:r>
            <a:r>
              <a:rPr sz="1500" spc="35" dirty="0">
                <a:latin typeface="Times New Roman"/>
                <a:cs typeface="Times New Roman"/>
              </a:rPr>
              <a:t> </a:t>
            </a:r>
            <a:r>
              <a:rPr sz="1500" spc="65" dirty="0">
                <a:latin typeface="Times New Roman"/>
                <a:cs typeface="Times New Roman"/>
              </a:rPr>
              <a:t>The</a:t>
            </a:r>
            <a:r>
              <a:rPr sz="1500" spc="40" dirty="0">
                <a:latin typeface="Times New Roman"/>
                <a:cs typeface="Times New Roman"/>
              </a:rPr>
              <a:t> </a:t>
            </a:r>
            <a:r>
              <a:rPr sz="1500" spc="60" dirty="0">
                <a:latin typeface="Times New Roman"/>
                <a:cs typeface="Times New Roman"/>
              </a:rPr>
              <a:t>dynamic</a:t>
            </a:r>
            <a:r>
              <a:rPr sz="1500" spc="35" dirty="0">
                <a:latin typeface="Times New Roman"/>
                <a:cs typeface="Times New Roman"/>
              </a:rPr>
              <a:t> </a:t>
            </a:r>
            <a:r>
              <a:rPr sz="1500" spc="55" dirty="0">
                <a:latin typeface="Times New Roman"/>
                <a:cs typeface="Times New Roman"/>
              </a:rPr>
              <a:t>viscosity</a:t>
            </a:r>
            <a:r>
              <a:rPr sz="1500" spc="25" dirty="0">
                <a:latin typeface="Times New Roman"/>
                <a:cs typeface="Times New Roman"/>
              </a:rPr>
              <a:t> </a:t>
            </a:r>
            <a:r>
              <a:rPr sz="1500" spc="55" dirty="0">
                <a:latin typeface="Times New Roman"/>
                <a:cs typeface="Times New Roman"/>
              </a:rPr>
              <a:t>of</a:t>
            </a:r>
            <a:r>
              <a:rPr sz="1500" spc="40" dirty="0">
                <a:latin typeface="Times New Roman"/>
                <a:cs typeface="Times New Roman"/>
              </a:rPr>
              <a:t> water</a:t>
            </a:r>
            <a:endParaRPr sz="1500">
              <a:latin typeface="Times New Roman"/>
              <a:cs typeface="Times New Roman"/>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44499" y="1378468"/>
            <a:ext cx="7932420" cy="505459"/>
          </a:xfrm>
          <a:prstGeom prst="rect">
            <a:avLst/>
          </a:prstGeom>
        </p:spPr>
        <p:txBody>
          <a:bodyPr vert="horz" wrap="square" lIns="0" tIns="11430" rIns="0" bIns="0" rtlCol="0">
            <a:spAutoFit/>
          </a:bodyPr>
          <a:lstStyle/>
          <a:p>
            <a:pPr marL="12700" marR="5080">
              <a:lnSpc>
                <a:spcPct val="112500"/>
              </a:lnSpc>
              <a:spcBef>
                <a:spcPts val="90"/>
              </a:spcBef>
            </a:pPr>
            <a:r>
              <a:rPr sz="1400" b="0" spc="65" dirty="0">
                <a:latin typeface="Times New Roman"/>
                <a:cs typeface="Times New Roman"/>
              </a:rPr>
              <a:t>It</a:t>
            </a:r>
            <a:r>
              <a:rPr sz="1400" b="0" spc="240" dirty="0">
                <a:latin typeface="Times New Roman"/>
                <a:cs typeface="Times New Roman"/>
              </a:rPr>
              <a:t> </a:t>
            </a:r>
            <a:r>
              <a:rPr sz="1400" b="0" spc="105" dirty="0">
                <a:latin typeface="Times New Roman"/>
                <a:cs typeface="Times New Roman"/>
              </a:rPr>
              <a:t>has</a:t>
            </a:r>
            <a:r>
              <a:rPr sz="1400" b="0" spc="235" dirty="0">
                <a:latin typeface="Times New Roman"/>
                <a:cs typeface="Times New Roman"/>
              </a:rPr>
              <a:t> </a:t>
            </a:r>
            <a:r>
              <a:rPr sz="1400" b="0" spc="110" dirty="0">
                <a:latin typeface="Times New Roman"/>
                <a:cs typeface="Times New Roman"/>
              </a:rPr>
              <a:t>been</a:t>
            </a:r>
            <a:r>
              <a:rPr sz="1400" b="0" spc="235" dirty="0">
                <a:latin typeface="Times New Roman"/>
                <a:cs typeface="Times New Roman"/>
              </a:rPr>
              <a:t> </a:t>
            </a:r>
            <a:r>
              <a:rPr sz="1400" b="0" spc="110" dirty="0">
                <a:latin typeface="Times New Roman"/>
                <a:cs typeface="Times New Roman"/>
              </a:rPr>
              <a:t>proved</a:t>
            </a:r>
            <a:r>
              <a:rPr sz="1400" b="0" spc="254" dirty="0">
                <a:latin typeface="Times New Roman"/>
                <a:cs typeface="Times New Roman"/>
              </a:rPr>
              <a:t> </a:t>
            </a:r>
            <a:r>
              <a:rPr sz="1400" b="0" spc="105" dirty="0">
                <a:latin typeface="Times New Roman"/>
                <a:cs typeface="Times New Roman"/>
              </a:rPr>
              <a:t>experimentally</a:t>
            </a:r>
            <a:r>
              <a:rPr sz="1400" b="0" spc="200" dirty="0">
                <a:latin typeface="Times New Roman"/>
                <a:cs typeface="Times New Roman"/>
              </a:rPr>
              <a:t> </a:t>
            </a:r>
            <a:r>
              <a:rPr sz="1400" b="0" spc="85" dirty="0">
                <a:latin typeface="Times New Roman"/>
                <a:cs typeface="Times New Roman"/>
              </a:rPr>
              <a:t>that,</a:t>
            </a:r>
            <a:r>
              <a:rPr sz="1400" b="0" spc="235" dirty="0">
                <a:latin typeface="Times New Roman"/>
                <a:cs typeface="Times New Roman"/>
              </a:rPr>
              <a:t> </a:t>
            </a:r>
            <a:r>
              <a:rPr sz="1400" b="0" spc="105" dirty="0">
                <a:latin typeface="Times New Roman"/>
                <a:cs typeface="Times New Roman"/>
              </a:rPr>
              <a:t>the</a:t>
            </a:r>
            <a:r>
              <a:rPr sz="1400" b="0" spc="229" dirty="0">
                <a:latin typeface="Times New Roman"/>
                <a:cs typeface="Times New Roman"/>
              </a:rPr>
              <a:t> </a:t>
            </a:r>
            <a:r>
              <a:rPr sz="1400" b="0" spc="114" dirty="0">
                <a:latin typeface="Times New Roman"/>
                <a:cs typeface="Times New Roman"/>
              </a:rPr>
              <a:t>flow</a:t>
            </a:r>
            <a:r>
              <a:rPr sz="1400" b="0" spc="250" dirty="0">
                <a:latin typeface="Times New Roman"/>
                <a:cs typeface="Times New Roman"/>
              </a:rPr>
              <a:t> </a:t>
            </a:r>
            <a:r>
              <a:rPr sz="1400" b="0" spc="100" dirty="0">
                <a:latin typeface="Times New Roman"/>
                <a:cs typeface="Times New Roman"/>
              </a:rPr>
              <a:t>of</a:t>
            </a:r>
            <a:r>
              <a:rPr sz="1400" b="0" spc="229" dirty="0">
                <a:latin typeface="Times New Roman"/>
                <a:cs typeface="Times New Roman"/>
              </a:rPr>
              <a:t> </a:t>
            </a:r>
            <a:r>
              <a:rPr sz="1400" b="0" spc="105" dirty="0">
                <a:latin typeface="Times New Roman"/>
                <a:cs typeface="Times New Roman"/>
              </a:rPr>
              <a:t>water</a:t>
            </a:r>
            <a:r>
              <a:rPr sz="1400" b="0" spc="229" dirty="0">
                <a:latin typeface="Times New Roman"/>
                <a:cs typeface="Times New Roman"/>
              </a:rPr>
              <a:t> </a:t>
            </a:r>
            <a:r>
              <a:rPr sz="1400" b="0" spc="110" dirty="0">
                <a:latin typeface="Times New Roman"/>
                <a:cs typeface="Times New Roman"/>
              </a:rPr>
              <a:t>through</a:t>
            </a:r>
            <a:r>
              <a:rPr sz="1400" b="0" spc="295" dirty="0">
                <a:latin typeface="Times New Roman"/>
                <a:cs typeface="Times New Roman"/>
              </a:rPr>
              <a:t> </a:t>
            </a:r>
            <a:r>
              <a:rPr sz="1400" b="0" spc="90" dirty="0">
                <a:latin typeface="Times New Roman"/>
                <a:cs typeface="Times New Roman"/>
              </a:rPr>
              <a:t>soil</a:t>
            </a:r>
            <a:r>
              <a:rPr sz="1400" b="0" spc="240" dirty="0">
                <a:latin typeface="Times New Roman"/>
                <a:cs typeface="Times New Roman"/>
              </a:rPr>
              <a:t> </a:t>
            </a:r>
            <a:r>
              <a:rPr sz="1400" b="0" spc="114" dirty="0">
                <a:latin typeface="Times New Roman"/>
                <a:cs typeface="Times New Roman"/>
              </a:rPr>
              <a:t>remains</a:t>
            </a:r>
            <a:r>
              <a:rPr sz="1400" b="0" spc="235" dirty="0">
                <a:latin typeface="Times New Roman"/>
                <a:cs typeface="Times New Roman"/>
              </a:rPr>
              <a:t> </a:t>
            </a:r>
            <a:r>
              <a:rPr sz="1400" b="0" spc="105" dirty="0">
                <a:latin typeface="Times New Roman"/>
                <a:cs typeface="Times New Roman"/>
              </a:rPr>
              <a:t>laminar</a:t>
            </a:r>
            <a:r>
              <a:rPr sz="1400" b="0" spc="225" dirty="0">
                <a:latin typeface="Times New Roman"/>
                <a:cs typeface="Times New Roman"/>
              </a:rPr>
              <a:t> </a:t>
            </a:r>
            <a:r>
              <a:rPr sz="1400" b="0" spc="95" dirty="0">
                <a:latin typeface="Times New Roman"/>
                <a:cs typeface="Times New Roman"/>
              </a:rPr>
              <a:t>and </a:t>
            </a:r>
            <a:r>
              <a:rPr sz="1400" b="0" spc="105" dirty="0">
                <a:latin typeface="Times New Roman"/>
                <a:cs typeface="Times New Roman"/>
              </a:rPr>
              <a:t>Darcy’s</a:t>
            </a:r>
            <a:r>
              <a:rPr sz="1400" b="0" spc="70" dirty="0">
                <a:latin typeface="Times New Roman"/>
                <a:cs typeface="Times New Roman"/>
              </a:rPr>
              <a:t> </a:t>
            </a:r>
            <a:r>
              <a:rPr sz="1400" b="0" spc="114" dirty="0">
                <a:latin typeface="Times New Roman"/>
                <a:cs typeface="Times New Roman"/>
              </a:rPr>
              <a:t>law</a:t>
            </a:r>
            <a:r>
              <a:rPr sz="1400" b="0" spc="65" dirty="0">
                <a:latin typeface="Times New Roman"/>
                <a:cs typeface="Times New Roman"/>
              </a:rPr>
              <a:t> </a:t>
            </a:r>
            <a:r>
              <a:rPr sz="1400" b="0" spc="75" dirty="0">
                <a:latin typeface="Times New Roman"/>
                <a:cs typeface="Times New Roman"/>
              </a:rPr>
              <a:t>is</a:t>
            </a:r>
            <a:r>
              <a:rPr sz="1400" b="0" spc="70" dirty="0">
                <a:latin typeface="Times New Roman"/>
                <a:cs typeface="Times New Roman"/>
              </a:rPr>
              <a:t> </a:t>
            </a:r>
            <a:r>
              <a:rPr sz="1400" b="0" spc="100" dirty="0">
                <a:latin typeface="Times New Roman"/>
                <a:cs typeface="Times New Roman"/>
              </a:rPr>
              <a:t>valid</a:t>
            </a:r>
            <a:r>
              <a:rPr sz="1400" b="0" spc="70" dirty="0">
                <a:latin typeface="Times New Roman"/>
                <a:cs typeface="Times New Roman"/>
              </a:rPr>
              <a:t> </a:t>
            </a:r>
            <a:r>
              <a:rPr sz="1400" b="0" spc="105" dirty="0">
                <a:latin typeface="Times New Roman"/>
                <a:cs typeface="Times New Roman"/>
              </a:rPr>
              <a:t>so</a:t>
            </a:r>
            <a:r>
              <a:rPr sz="1400" b="0" spc="70" dirty="0">
                <a:latin typeface="Times New Roman"/>
                <a:cs typeface="Times New Roman"/>
              </a:rPr>
              <a:t> </a:t>
            </a:r>
            <a:r>
              <a:rPr sz="1400" b="0" spc="110" dirty="0">
                <a:latin typeface="Times New Roman"/>
                <a:cs typeface="Times New Roman"/>
              </a:rPr>
              <a:t>long</a:t>
            </a:r>
            <a:r>
              <a:rPr sz="1400" b="0" spc="55" dirty="0">
                <a:latin typeface="Times New Roman"/>
                <a:cs typeface="Times New Roman"/>
              </a:rPr>
              <a:t> </a:t>
            </a:r>
            <a:r>
              <a:rPr sz="1400" b="0" spc="90" dirty="0">
                <a:latin typeface="Times New Roman"/>
                <a:cs typeface="Times New Roman"/>
              </a:rPr>
              <a:t>as</a:t>
            </a:r>
            <a:r>
              <a:rPr sz="1400" b="0" spc="70" dirty="0">
                <a:latin typeface="Times New Roman"/>
                <a:cs typeface="Times New Roman"/>
              </a:rPr>
              <a:t> </a:t>
            </a:r>
            <a:r>
              <a:rPr sz="1400" b="0" spc="100" dirty="0">
                <a:latin typeface="Times New Roman"/>
                <a:cs typeface="Times New Roman"/>
              </a:rPr>
              <a:t>the</a:t>
            </a:r>
            <a:r>
              <a:rPr sz="1400" b="0" spc="70" dirty="0">
                <a:latin typeface="Times New Roman"/>
                <a:cs typeface="Times New Roman"/>
              </a:rPr>
              <a:t> </a:t>
            </a:r>
            <a:r>
              <a:rPr sz="1400" b="0" spc="110" dirty="0">
                <a:latin typeface="Times New Roman"/>
                <a:cs typeface="Times New Roman"/>
              </a:rPr>
              <a:t>Reynold’s</a:t>
            </a:r>
            <a:r>
              <a:rPr sz="1400" b="0" spc="70" dirty="0">
                <a:latin typeface="Times New Roman"/>
                <a:cs typeface="Times New Roman"/>
              </a:rPr>
              <a:t> </a:t>
            </a:r>
            <a:r>
              <a:rPr sz="1400" b="0" spc="125" dirty="0">
                <a:latin typeface="Times New Roman"/>
                <a:cs typeface="Times New Roman"/>
              </a:rPr>
              <a:t>number</a:t>
            </a:r>
            <a:r>
              <a:rPr sz="1400" b="0" spc="65" dirty="0">
                <a:latin typeface="Times New Roman"/>
                <a:cs typeface="Times New Roman"/>
              </a:rPr>
              <a:t> </a:t>
            </a:r>
            <a:r>
              <a:rPr sz="1400" b="0" spc="75" dirty="0">
                <a:latin typeface="Times New Roman"/>
                <a:cs typeface="Times New Roman"/>
              </a:rPr>
              <a:t>is</a:t>
            </a:r>
            <a:r>
              <a:rPr sz="1400" b="0" spc="70" dirty="0">
                <a:latin typeface="Times New Roman"/>
                <a:cs typeface="Times New Roman"/>
              </a:rPr>
              <a:t> </a:t>
            </a:r>
            <a:r>
              <a:rPr sz="1400" b="0" spc="100" dirty="0">
                <a:latin typeface="Times New Roman"/>
                <a:cs typeface="Times New Roman"/>
              </a:rPr>
              <a:t>equal</a:t>
            </a:r>
            <a:r>
              <a:rPr sz="1400" b="0" spc="70" dirty="0">
                <a:latin typeface="Times New Roman"/>
                <a:cs typeface="Times New Roman"/>
              </a:rPr>
              <a:t> </a:t>
            </a:r>
            <a:r>
              <a:rPr sz="1400" b="0" spc="100" dirty="0">
                <a:latin typeface="Times New Roman"/>
                <a:cs typeface="Times New Roman"/>
              </a:rPr>
              <a:t>to </a:t>
            </a:r>
            <a:r>
              <a:rPr sz="1400" b="0" spc="95" dirty="0">
                <a:latin typeface="Times New Roman"/>
                <a:cs typeface="Times New Roman"/>
              </a:rPr>
              <a:t>(or)</a:t>
            </a:r>
            <a:r>
              <a:rPr sz="1400" b="0" spc="65" dirty="0">
                <a:latin typeface="Times New Roman"/>
                <a:cs typeface="Times New Roman"/>
              </a:rPr>
              <a:t> </a:t>
            </a:r>
            <a:r>
              <a:rPr sz="1400" b="0" spc="85" dirty="0">
                <a:latin typeface="Times New Roman"/>
                <a:cs typeface="Times New Roman"/>
              </a:rPr>
              <a:t>less</a:t>
            </a:r>
            <a:r>
              <a:rPr sz="1400" b="0" spc="70" dirty="0">
                <a:latin typeface="Times New Roman"/>
                <a:cs typeface="Times New Roman"/>
              </a:rPr>
              <a:t> </a:t>
            </a:r>
            <a:r>
              <a:rPr sz="1400" b="0" spc="105" dirty="0">
                <a:latin typeface="Times New Roman"/>
                <a:cs typeface="Times New Roman"/>
              </a:rPr>
              <a:t>than</a:t>
            </a:r>
            <a:r>
              <a:rPr sz="1400" b="0" spc="70" dirty="0">
                <a:latin typeface="Times New Roman"/>
                <a:cs typeface="Times New Roman"/>
              </a:rPr>
              <a:t> </a:t>
            </a:r>
            <a:r>
              <a:rPr sz="1400" b="0" spc="80" dirty="0">
                <a:latin typeface="Times New Roman"/>
                <a:cs typeface="Times New Roman"/>
              </a:rPr>
              <a:t>unity.</a:t>
            </a:r>
            <a:endParaRPr sz="1400">
              <a:latin typeface="Times New Roman"/>
              <a:cs typeface="Times New Roman"/>
            </a:endParaRPr>
          </a:p>
        </p:txBody>
      </p:sp>
      <p:sp>
        <p:nvSpPr>
          <p:cNvPr id="3" name="object 3"/>
          <p:cNvSpPr txBox="1"/>
          <p:nvPr/>
        </p:nvSpPr>
        <p:spPr>
          <a:xfrm>
            <a:off x="419099" y="2167563"/>
            <a:ext cx="859790" cy="280670"/>
          </a:xfrm>
          <a:prstGeom prst="rect">
            <a:avLst/>
          </a:prstGeom>
        </p:spPr>
        <p:txBody>
          <a:bodyPr vert="horz" wrap="square" lIns="0" tIns="15240" rIns="0" bIns="0" rtlCol="0">
            <a:spAutoFit/>
          </a:bodyPr>
          <a:lstStyle/>
          <a:p>
            <a:pPr marL="38100">
              <a:lnSpc>
                <a:spcPct val="100000"/>
              </a:lnSpc>
              <a:spcBef>
                <a:spcPts val="120"/>
              </a:spcBef>
            </a:pPr>
            <a:r>
              <a:rPr sz="1650" spc="150" dirty="0">
                <a:latin typeface="Cambria Math"/>
                <a:cs typeface="Cambria Math"/>
              </a:rPr>
              <a:t>∴</a:t>
            </a:r>
            <a:r>
              <a:rPr sz="1650" spc="114" dirty="0">
                <a:latin typeface="Cambria Math"/>
                <a:cs typeface="Cambria Math"/>
              </a:rPr>
              <a:t>  </a:t>
            </a:r>
            <a:r>
              <a:rPr sz="1650" spc="180" dirty="0">
                <a:latin typeface="Cambria Math"/>
                <a:cs typeface="Cambria Math"/>
              </a:rPr>
              <a:t>R</a:t>
            </a:r>
            <a:r>
              <a:rPr sz="1725" spc="270" baseline="-16908" dirty="0">
                <a:latin typeface="Cambria Math"/>
                <a:cs typeface="Cambria Math"/>
              </a:rPr>
              <a:t>e</a:t>
            </a:r>
            <a:r>
              <a:rPr sz="1725" spc="652" baseline="-16908" dirty="0">
                <a:latin typeface="Cambria Math"/>
                <a:cs typeface="Cambria Math"/>
              </a:rPr>
              <a:t> </a:t>
            </a:r>
            <a:r>
              <a:rPr sz="1650" spc="135" dirty="0">
                <a:latin typeface="Cambria Math"/>
                <a:cs typeface="Cambria Math"/>
              </a:rPr>
              <a:t>=</a:t>
            </a:r>
            <a:endParaRPr sz="1650">
              <a:latin typeface="Cambria Math"/>
              <a:cs typeface="Cambria Math"/>
            </a:endParaRPr>
          </a:p>
        </p:txBody>
      </p:sp>
      <p:sp>
        <p:nvSpPr>
          <p:cNvPr id="4" name="object 4"/>
          <p:cNvSpPr txBox="1"/>
          <p:nvPr/>
        </p:nvSpPr>
        <p:spPr>
          <a:xfrm>
            <a:off x="1325565" y="2005946"/>
            <a:ext cx="710565" cy="280670"/>
          </a:xfrm>
          <a:prstGeom prst="rect">
            <a:avLst/>
          </a:prstGeom>
        </p:spPr>
        <p:txBody>
          <a:bodyPr vert="horz" wrap="square" lIns="0" tIns="15240" rIns="0" bIns="0" rtlCol="0">
            <a:spAutoFit/>
          </a:bodyPr>
          <a:lstStyle/>
          <a:p>
            <a:pPr marL="38100">
              <a:lnSpc>
                <a:spcPct val="100000"/>
              </a:lnSpc>
              <a:spcBef>
                <a:spcPts val="120"/>
              </a:spcBef>
            </a:pPr>
            <a:r>
              <a:rPr sz="1650" spc="145" dirty="0">
                <a:latin typeface="Cambria Math"/>
                <a:cs typeface="Cambria Math"/>
              </a:rPr>
              <a:t>ρ</a:t>
            </a:r>
            <a:r>
              <a:rPr sz="1650" spc="60" dirty="0">
                <a:latin typeface="Cambria Math"/>
                <a:cs typeface="Cambria Math"/>
              </a:rPr>
              <a:t> </a:t>
            </a:r>
            <a:r>
              <a:rPr sz="1650" spc="160" dirty="0">
                <a:latin typeface="Cambria Math"/>
                <a:cs typeface="Cambria Math"/>
              </a:rPr>
              <a:t>V</a:t>
            </a:r>
            <a:r>
              <a:rPr sz="1650" spc="55" dirty="0">
                <a:latin typeface="Cambria Math"/>
                <a:cs typeface="Cambria Math"/>
              </a:rPr>
              <a:t> </a:t>
            </a:r>
            <a:r>
              <a:rPr sz="1650" spc="114" dirty="0">
                <a:latin typeface="Cambria Math"/>
                <a:cs typeface="Cambria Math"/>
              </a:rPr>
              <a:t>D</a:t>
            </a:r>
            <a:r>
              <a:rPr sz="1725" spc="172" baseline="-16908" dirty="0">
                <a:latin typeface="Cambria Math"/>
                <a:cs typeface="Cambria Math"/>
              </a:rPr>
              <a:t>a</a:t>
            </a:r>
            <a:endParaRPr sz="1725" baseline="-16908">
              <a:latin typeface="Cambria Math"/>
              <a:cs typeface="Cambria Math"/>
            </a:endParaRPr>
          </a:p>
        </p:txBody>
      </p:sp>
      <p:sp>
        <p:nvSpPr>
          <p:cNvPr id="5" name="object 5"/>
          <p:cNvSpPr txBox="1"/>
          <p:nvPr/>
        </p:nvSpPr>
        <p:spPr>
          <a:xfrm>
            <a:off x="1611637" y="2309205"/>
            <a:ext cx="160020" cy="280670"/>
          </a:xfrm>
          <a:prstGeom prst="rect">
            <a:avLst/>
          </a:prstGeom>
        </p:spPr>
        <p:txBody>
          <a:bodyPr vert="horz" wrap="square" lIns="0" tIns="15240" rIns="0" bIns="0" rtlCol="0">
            <a:spAutoFit/>
          </a:bodyPr>
          <a:lstStyle/>
          <a:p>
            <a:pPr marL="12700">
              <a:lnSpc>
                <a:spcPct val="100000"/>
              </a:lnSpc>
              <a:spcBef>
                <a:spcPts val="120"/>
              </a:spcBef>
            </a:pPr>
            <a:r>
              <a:rPr sz="1650" spc="100" dirty="0">
                <a:latin typeface="Cambria Math"/>
                <a:cs typeface="Cambria Math"/>
              </a:rPr>
              <a:t>μ</a:t>
            </a:r>
            <a:endParaRPr sz="1650">
              <a:latin typeface="Cambria Math"/>
              <a:cs typeface="Cambria Math"/>
            </a:endParaRPr>
          </a:p>
        </p:txBody>
      </p:sp>
      <p:sp>
        <p:nvSpPr>
          <p:cNvPr id="6" name="object 6"/>
          <p:cNvSpPr/>
          <p:nvPr/>
        </p:nvSpPr>
        <p:spPr>
          <a:xfrm>
            <a:off x="1363665" y="2325536"/>
            <a:ext cx="655955" cy="14604"/>
          </a:xfrm>
          <a:custGeom>
            <a:avLst/>
            <a:gdLst/>
            <a:ahLst/>
            <a:cxnLst/>
            <a:rect l="l" t="t" r="r" b="b"/>
            <a:pathLst>
              <a:path w="655955" h="14605">
                <a:moveTo>
                  <a:pt x="655884" y="0"/>
                </a:moveTo>
                <a:lnTo>
                  <a:pt x="0" y="0"/>
                </a:lnTo>
                <a:lnTo>
                  <a:pt x="0" y="14527"/>
                </a:lnTo>
                <a:lnTo>
                  <a:pt x="655884" y="14527"/>
                </a:lnTo>
                <a:lnTo>
                  <a:pt x="655884" y="0"/>
                </a:lnTo>
                <a:close/>
              </a:path>
            </a:pathLst>
          </a:custGeom>
          <a:solidFill>
            <a:srgbClr val="000000"/>
          </a:solidFill>
        </p:spPr>
        <p:txBody>
          <a:bodyPr wrap="square" lIns="0" tIns="0" rIns="0" bIns="0" rtlCol="0"/>
          <a:lstStyle/>
          <a:p>
            <a:endParaRPr/>
          </a:p>
        </p:txBody>
      </p:sp>
      <p:sp>
        <p:nvSpPr>
          <p:cNvPr id="7" name="object 7"/>
          <p:cNvSpPr txBox="1"/>
          <p:nvPr/>
        </p:nvSpPr>
        <p:spPr>
          <a:xfrm>
            <a:off x="2128777" y="2167563"/>
            <a:ext cx="412750" cy="280670"/>
          </a:xfrm>
          <a:prstGeom prst="rect">
            <a:avLst/>
          </a:prstGeom>
        </p:spPr>
        <p:txBody>
          <a:bodyPr vert="horz" wrap="square" lIns="0" tIns="15240" rIns="0" bIns="0" rtlCol="0">
            <a:spAutoFit/>
          </a:bodyPr>
          <a:lstStyle/>
          <a:p>
            <a:pPr marL="12700">
              <a:lnSpc>
                <a:spcPct val="100000"/>
              </a:lnSpc>
              <a:spcBef>
                <a:spcPts val="120"/>
              </a:spcBef>
            </a:pPr>
            <a:r>
              <a:rPr sz="1650" spc="210" dirty="0">
                <a:latin typeface="Cambria Math"/>
                <a:cs typeface="Cambria Math"/>
              </a:rPr>
              <a:t>≤</a:t>
            </a:r>
            <a:r>
              <a:rPr sz="1650" spc="155" dirty="0">
                <a:latin typeface="Cambria Math"/>
                <a:cs typeface="Cambria Math"/>
              </a:rPr>
              <a:t> </a:t>
            </a:r>
            <a:r>
              <a:rPr sz="1650" spc="105" dirty="0">
                <a:latin typeface="Cambria Math"/>
                <a:cs typeface="Cambria Math"/>
              </a:rPr>
              <a:t>1</a:t>
            </a:r>
            <a:endParaRPr sz="1650">
              <a:latin typeface="Cambria Math"/>
              <a:cs typeface="Cambria Math"/>
            </a:endParaRPr>
          </a:p>
        </p:txBody>
      </p:sp>
      <p:sp>
        <p:nvSpPr>
          <p:cNvPr id="8" name="object 8"/>
          <p:cNvSpPr txBox="1"/>
          <p:nvPr/>
        </p:nvSpPr>
        <p:spPr>
          <a:xfrm>
            <a:off x="444500" y="2716334"/>
            <a:ext cx="7926070" cy="504825"/>
          </a:xfrm>
          <a:prstGeom prst="rect">
            <a:avLst/>
          </a:prstGeom>
        </p:spPr>
        <p:txBody>
          <a:bodyPr vert="horz" wrap="square" lIns="0" tIns="12065" rIns="0" bIns="0" rtlCol="0">
            <a:spAutoFit/>
          </a:bodyPr>
          <a:lstStyle/>
          <a:p>
            <a:pPr marL="12700" marR="5080">
              <a:lnSpc>
                <a:spcPct val="112300"/>
              </a:lnSpc>
              <a:spcBef>
                <a:spcPts val="95"/>
              </a:spcBef>
            </a:pPr>
            <a:r>
              <a:rPr sz="1400" spc="65" dirty="0">
                <a:latin typeface="Times New Roman"/>
                <a:cs typeface="Times New Roman"/>
              </a:rPr>
              <a:t>It</a:t>
            </a:r>
            <a:r>
              <a:rPr sz="1400" spc="254" dirty="0">
                <a:latin typeface="Times New Roman"/>
                <a:cs typeface="Times New Roman"/>
              </a:rPr>
              <a:t> </a:t>
            </a:r>
            <a:r>
              <a:rPr sz="1400" spc="100" dirty="0">
                <a:latin typeface="Times New Roman"/>
                <a:cs typeface="Times New Roman"/>
              </a:rPr>
              <a:t>has</a:t>
            </a:r>
            <a:r>
              <a:rPr sz="1400" spc="254" dirty="0">
                <a:latin typeface="Times New Roman"/>
                <a:cs typeface="Times New Roman"/>
              </a:rPr>
              <a:t> </a:t>
            </a:r>
            <a:r>
              <a:rPr sz="1400" spc="110" dirty="0">
                <a:latin typeface="Times New Roman"/>
                <a:cs typeface="Times New Roman"/>
              </a:rPr>
              <a:t>been</a:t>
            </a:r>
            <a:r>
              <a:rPr sz="1400" spc="250" dirty="0">
                <a:latin typeface="Times New Roman"/>
                <a:cs typeface="Times New Roman"/>
              </a:rPr>
              <a:t> </a:t>
            </a:r>
            <a:r>
              <a:rPr sz="1400" spc="105" dirty="0">
                <a:latin typeface="Times New Roman"/>
                <a:cs typeface="Times New Roman"/>
              </a:rPr>
              <a:t>observed</a:t>
            </a:r>
            <a:r>
              <a:rPr sz="1400" spc="250" dirty="0">
                <a:latin typeface="Times New Roman"/>
                <a:cs typeface="Times New Roman"/>
              </a:rPr>
              <a:t> </a:t>
            </a:r>
            <a:r>
              <a:rPr sz="1400" spc="95" dirty="0">
                <a:latin typeface="Times New Roman"/>
                <a:cs typeface="Times New Roman"/>
              </a:rPr>
              <a:t>that</a:t>
            </a:r>
            <a:r>
              <a:rPr sz="1400" spc="254" dirty="0">
                <a:latin typeface="Times New Roman"/>
                <a:cs typeface="Times New Roman"/>
              </a:rPr>
              <a:t> </a:t>
            </a:r>
            <a:r>
              <a:rPr sz="1400" spc="105" dirty="0">
                <a:latin typeface="Times New Roman"/>
                <a:cs typeface="Times New Roman"/>
              </a:rPr>
              <a:t>Darcy’s</a:t>
            </a:r>
            <a:r>
              <a:rPr sz="1400" spc="250" dirty="0">
                <a:latin typeface="Times New Roman"/>
                <a:cs typeface="Times New Roman"/>
              </a:rPr>
              <a:t> </a:t>
            </a:r>
            <a:r>
              <a:rPr sz="1400" spc="114" dirty="0">
                <a:latin typeface="Times New Roman"/>
                <a:cs typeface="Times New Roman"/>
              </a:rPr>
              <a:t>law</a:t>
            </a:r>
            <a:r>
              <a:rPr sz="1400" spc="245" dirty="0">
                <a:latin typeface="Times New Roman"/>
                <a:cs typeface="Times New Roman"/>
              </a:rPr>
              <a:t> </a:t>
            </a:r>
            <a:r>
              <a:rPr sz="1400" spc="75" dirty="0">
                <a:latin typeface="Times New Roman"/>
                <a:cs typeface="Times New Roman"/>
              </a:rPr>
              <a:t>is</a:t>
            </a:r>
            <a:r>
              <a:rPr sz="1400" spc="254" dirty="0">
                <a:latin typeface="Times New Roman"/>
                <a:cs typeface="Times New Roman"/>
              </a:rPr>
              <a:t> </a:t>
            </a:r>
            <a:r>
              <a:rPr sz="1400" spc="95" dirty="0">
                <a:latin typeface="Times New Roman"/>
                <a:cs typeface="Times New Roman"/>
              </a:rPr>
              <a:t>valid</a:t>
            </a:r>
            <a:r>
              <a:rPr sz="1400" spc="250" dirty="0">
                <a:latin typeface="Times New Roman"/>
                <a:cs typeface="Times New Roman"/>
              </a:rPr>
              <a:t> </a:t>
            </a:r>
            <a:r>
              <a:rPr sz="1400" spc="95" dirty="0">
                <a:latin typeface="Times New Roman"/>
                <a:cs typeface="Times New Roman"/>
              </a:rPr>
              <a:t>for</a:t>
            </a:r>
            <a:r>
              <a:rPr sz="1400" spc="240" dirty="0">
                <a:latin typeface="Times New Roman"/>
                <a:cs typeface="Times New Roman"/>
              </a:rPr>
              <a:t> </a:t>
            </a:r>
            <a:r>
              <a:rPr sz="1400" spc="100" dirty="0">
                <a:latin typeface="Times New Roman"/>
                <a:cs typeface="Times New Roman"/>
              </a:rPr>
              <a:t>the</a:t>
            </a:r>
            <a:r>
              <a:rPr sz="1400" spc="250" dirty="0">
                <a:latin typeface="Times New Roman"/>
                <a:cs typeface="Times New Roman"/>
              </a:rPr>
              <a:t> </a:t>
            </a:r>
            <a:r>
              <a:rPr sz="1400" spc="110" dirty="0">
                <a:latin typeface="Times New Roman"/>
                <a:cs typeface="Times New Roman"/>
              </a:rPr>
              <a:t>flow</a:t>
            </a:r>
            <a:r>
              <a:rPr sz="1400" spc="245" dirty="0">
                <a:latin typeface="Times New Roman"/>
                <a:cs typeface="Times New Roman"/>
              </a:rPr>
              <a:t> </a:t>
            </a:r>
            <a:r>
              <a:rPr sz="1400" spc="100" dirty="0">
                <a:latin typeface="Times New Roman"/>
                <a:cs typeface="Times New Roman"/>
              </a:rPr>
              <a:t>of</a:t>
            </a:r>
            <a:r>
              <a:rPr sz="1400" spc="245" dirty="0">
                <a:latin typeface="Times New Roman"/>
                <a:cs typeface="Times New Roman"/>
              </a:rPr>
              <a:t> </a:t>
            </a:r>
            <a:r>
              <a:rPr sz="1400" spc="105" dirty="0">
                <a:latin typeface="Times New Roman"/>
                <a:cs typeface="Times New Roman"/>
              </a:rPr>
              <a:t>water</a:t>
            </a:r>
            <a:r>
              <a:rPr sz="1400" spc="245" dirty="0">
                <a:latin typeface="Times New Roman"/>
                <a:cs typeface="Times New Roman"/>
              </a:rPr>
              <a:t> </a:t>
            </a:r>
            <a:r>
              <a:rPr sz="1400" spc="95" dirty="0">
                <a:latin typeface="Times New Roman"/>
                <a:cs typeface="Times New Roman"/>
              </a:rPr>
              <a:t>in</a:t>
            </a:r>
            <a:r>
              <a:rPr sz="1400" spc="254" dirty="0">
                <a:latin typeface="Times New Roman"/>
                <a:cs typeface="Times New Roman"/>
              </a:rPr>
              <a:t> </a:t>
            </a:r>
            <a:r>
              <a:rPr sz="1400" spc="85" dirty="0">
                <a:latin typeface="Times New Roman"/>
                <a:cs typeface="Times New Roman"/>
              </a:rPr>
              <a:t>clays,</a:t>
            </a:r>
            <a:r>
              <a:rPr sz="1400" spc="254" dirty="0">
                <a:latin typeface="Times New Roman"/>
                <a:cs typeface="Times New Roman"/>
              </a:rPr>
              <a:t> </a:t>
            </a:r>
            <a:r>
              <a:rPr sz="1400" spc="75" dirty="0">
                <a:latin typeface="Times New Roman"/>
                <a:cs typeface="Times New Roman"/>
              </a:rPr>
              <a:t>silts</a:t>
            </a:r>
            <a:r>
              <a:rPr sz="1400" spc="254" dirty="0">
                <a:latin typeface="Times New Roman"/>
                <a:cs typeface="Times New Roman"/>
              </a:rPr>
              <a:t> </a:t>
            </a:r>
            <a:r>
              <a:rPr sz="1400" spc="114" dirty="0">
                <a:latin typeface="Times New Roman"/>
                <a:cs typeface="Times New Roman"/>
              </a:rPr>
              <a:t>and</a:t>
            </a:r>
            <a:r>
              <a:rPr sz="1400" spc="250" dirty="0">
                <a:latin typeface="Times New Roman"/>
                <a:cs typeface="Times New Roman"/>
              </a:rPr>
              <a:t> </a:t>
            </a:r>
            <a:r>
              <a:rPr sz="1400" spc="75" dirty="0">
                <a:latin typeface="Times New Roman"/>
                <a:cs typeface="Times New Roman"/>
              </a:rPr>
              <a:t>fine </a:t>
            </a:r>
            <a:r>
              <a:rPr sz="1400" spc="85" dirty="0">
                <a:latin typeface="Times New Roman"/>
                <a:cs typeface="Times New Roman"/>
              </a:rPr>
              <a:t>sands.</a:t>
            </a:r>
            <a:endParaRPr sz="1400">
              <a:latin typeface="Times New Roman"/>
              <a:cs typeface="Times New Roman"/>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0699" y="763221"/>
            <a:ext cx="8084184" cy="575945"/>
          </a:xfrm>
          <a:prstGeom prst="rect">
            <a:avLst/>
          </a:prstGeom>
        </p:spPr>
        <p:txBody>
          <a:bodyPr vert="horz" wrap="square" lIns="0" tIns="11430" rIns="0" bIns="0" rtlCol="0">
            <a:spAutoFit/>
          </a:bodyPr>
          <a:lstStyle/>
          <a:p>
            <a:pPr marL="12700" marR="5080">
              <a:lnSpc>
                <a:spcPct val="112900"/>
              </a:lnSpc>
              <a:spcBef>
                <a:spcPts val="90"/>
              </a:spcBef>
            </a:pPr>
            <a:r>
              <a:rPr sz="1600" dirty="0">
                <a:latin typeface="Times New Roman"/>
                <a:cs typeface="Times New Roman"/>
              </a:rPr>
              <a:t>In</a:t>
            </a:r>
            <a:r>
              <a:rPr sz="1600" spc="290" dirty="0">
                <a:latin typeface="Times New Roman"/>
                <a:cs typeface="Times New Roman"/>
              </a:rPr>
              <a:t> </a:t>
            </a:r>
            <a:r>
              <a:rPr sz="1600" dirty="0">
                <a:latin typeface="Times New Roman"/>
                <a:cs typeface="Times New Roman"/>
              </a:rPr>
              <a:t>coarse</a:t>
            </a:r>
            <a:r>
              <a:rPr sz="1600" spc="265" dirty="0">
                <a:latin typeface="Times New Roman"/>
                <a:cs typeface="Times New Roman"/>
              </a:rPr>
              <a:t> </a:t>
            </a:r>
            <a:r>
              <a:rPr sz="1600" dirty="0">
                <a:latin typeface="Times New Roman"/>
                <a:cs typeface="Times New Roman"/>
              </a:rPr>
              <a:t>sands,</a:t>
            </a:r>
            <a:r>
              <a:rPr sz="1600" spc="295" dirty="0">
                <a:latin typeface="Times New Roman"/>
                <a:cs typeface="Times New Roman"/>
              </a:rPr>
              <a:t> </a:t>
            </a:r>
            <a:r>
              <a:rPr sz="1600" dirty="0">
                <a:latin typeface="Times New Roman"/>
                <a:cs typeface="Times New Roman"/>
              </a:rPr>
              <a:t>gravels</a:t>
            </a:r>
            <a:r>
              <a:rPr sz="1600" spc="300" dirty="0">
                <a:latin typeface="Times New Roman"/>
                <a:cs typeface="Times New Roman"/>
              </a:rPr>
              <a:t> </a:t>
            </a:r>
            <a:r>
              <a:rPr sz="1600" dirty="0">
                <a:latin typeface="Times New Roman"/>
                <a:cs typeface="Times New Roman"/>
              </a:rPr>
              <a:t>and</a:t>
            </a:r>
            <a:r>
              <a:rPr sz="1600" spc="275" dirty="0">
                <a:latin typeface="Times New Roman"/>
                <a:cs typeface="Times New Roman"/>
              </a:rPr>
              <a:t> </a:t>
            </a:r>
            <a:r>
              <a:rPr sz="1600" dirty="0">
                <a:latin typeface="Times New Roman"/>
                <a:cs typeface="Times New Roman"/>
              </a:rPr>
              <a:t>boulders</a:t>
            </a:r>
            <a:r>
              <a:rPr sz="1600" spc="275" dirty="0">
                <a:latin typeface="Times New Roman"/>
                <a:cs typeface="Times New Roman"/>
              </a:rPr>
              <a:t> </a:t>
            </a:r>
            <a:r>
              <a:rPr sz="1600" dirty="0">
                <a:latin typeface="Times New Roman"/>
                <a:cs typeface="Times New Roman"/>
              </a:rPr>
              <a:t>the</a:t>
            </a:r>
            <a:r>
              <a:rPr sz="1600" spc="300" dirty="0">
                <a:latin typeface="Times New Roman"/>
                <a:cs typeface="Times New Roman"/>
              </a:rPr>
              <a:t> </a:t>
            </a:r>
            <a:r>
              <a:rPr sz="1600" dirty="0">
                <a:latin typeface="Times New Roman"/>
                <a:cs typeface="Times New Roman"/>
              </a:rPr>
              <a:t>water</a:t>
            </a:r>
            <a:r>
              <a:rPr sz="1600" spc="265" dirty="0">
                <a:latin typeface="Times New Roman"/>
                <a:cs typeface="Times New Roman"/>
              </a:rPr>
              <a:t> </a:t>
            </a:r>
            <a:r>
              <a:rPr sz="1600" dirty="0">
                <a:latin typeface="Times New Roman"/>
                <a:cs typeface="Times New Roman"/>
              </a:rPr>
              <a:t>flow</a:t>
            </a:r>
            <a:r>
              <a:rPr sz="1600" spc="270" dirty="0">
                <a:latin typeface="Times New Roman"/>
                <a:cs typeface="Times New Roman"/>
              </a:rPr>
              <a:t> </a:t>
            </a:r>
            <a:r>
              <a:rPr sz="1600" dirty="0">
                <a:latin typeface="Times New Roman"/>
                <a:cs typeface="Times New Roman"/>
              </a:rPr>
              <a:t>may</a:t>
            </a:r>
            <a:r>
              <a:rPr sz="1600" spc="225" dirty="0">
                <a:latin typeface="Times New Roman"/>
                <a:cs typeface="Times New Roman"/>
              </a:rPr>
              <a:t> </a:t>
            </a:r>
            <a:r>
              <a:rPr sz="1600" dirty="0">
                <a:latin typeface="Times New Roman"/>
                <a:cs typeface="Times New Roman"/>
              </a:rPr>
              <a:t>be</a:t>
            </a:r>
            <a:r>
              <a:rPr sz="1600" spc="265" dirty="0">
                <a:latin typeface="Times New Roman"/>
                <a:cs typeface="Times New Roman"/>
              </a:rPr>
              <a:t> </a:t>
            </a:r>
            <a:r>
              <a:rPr sz="1600" dirty="0">
                <a:latin typeface="Times New Roman"/>
                <a:cs typeface="Times New Roman"/>
              </a:rPr>
              <a:t>turbulent</a:t>
            </a:r>
            <a:r>
              <a:rPr sz="1600" spc="270" dirty="0">
                <a:latin typeface="Times New Roman"/>
                <a:cs typeface="Times New Roman"/>
              </a:rPr>
              <a:t> </a:t>
            </a:r>
            <a:r>
              <a:rPr sz="1600" dirty="0">
                <a:latin typeface="Times New Roman"/>
                <a:cs typeface="Times New Roman"/>
              </a:rPr>
              <a:t>and</a:t>
            </a:r>
            <a:r>
              <a:rPr sz="1600" spc="295" dirty="0">
                <a:latin typeface="Times New Roman"/>
                <a:cs typeface="Times New Roman"/>
              </a:rPr>
              <a:t> </a:t>
            </a:r>
            <a:r>
              <a:rPr sz="1600" dirty="0">
                <a:latin typeface="Times New Roman"/>
                <a:cs typeface="Times New Roman"/>
              </a:rPr>
              <a:t>Darcy’s</a:t>
            </a:r>
            <a:r>
              <a:rPr sz="1600" spc="275" dirty="0">
                <a:latin typeface="Times New Roman"/>
                <a:cs typeface="Times New Roman"/>
              </a:rPr>
              <a:t> </a:t>
            </a:r>
            <a:r>
              <a:rPr sz="1600" dirty="0">
                <a:latin typeface="Times New Roman"/>
                <a:cs typeface="Times New Roman"/>
              </a:rPr>
              <a:t>law</a:t>
            </a:r>
            <a:r>
              <a:rPr sz="1600" spc="260" dirty="0">
                <a:latin typeface="Times New Roman"/>
                <a:cs typeface="Times New Roman"/>
              </a:rPr>
              <a:t> </a:t>
            </a:r>
            <a:r>
              <a:rPr sz="1600" spc="25" dirty="0">
                <a:latin typeface="Times New Roman"/>
                <a:cs typeface="Times New Roman"/>
              </a:rPr>
              <a:t>may </a:t>
            </a:r>
            <a:r>
              <a:rPr sz="1600" dirty="0">
                <a:latin typeface="Times New Roman"/>
                <a:cs typeface="Times New Roman"/>
              </a:rPr>
              <a:t>not</a:t>
            </a:r>
            <a:r>
              <a:rPr sz="1600" spc="105" dirty="0">
                <a:latin typeface="Times New Roman"/>
                <a:cs typeface="Times New Roman"/>
              </a:rPr>
              <a:t> </a:t>
            </a:r>
            <a:r>
              <a:rPr sz="1600" dirty="0">
                <a:latin typeface="Times New Roman"/>
                <a:cs typeface="Times New Roman"/>
              </a:rPr>
              <a:t>be</a:t>
            </a:r>
            <a:r>
              <a:rPr sz="1600" spc="110" dirty="0">
                <a:latin typeface="Times New Roman"/>
                <a:cs typeface="Times New Roman"/>
              </a:rPr>
              <a:t> </a:t>
            </a:r>
            <a:r>
              <a:rPr sz="1600" spc="-10" dirty="0">
                <a:latin typeface="Times New Roman"/>
                <a:cs typeface="Times New Roman"/>
              </a:rPr>
              <a:t>applicable.</a:t>
            </a:r>
            <a:endParaRPr sz="1600">
              <a:latin typeface="Times New Roman"/>
              <a:cs typeface="Times New Roman"/>
            </a:endParaRPr>
          </a:p>
        </p:txBody>
      </p:sp>
      <p:sp>
        <p:nvSpPr>
          <p:cNvPr id="3" name="object 3" descr="$PPTXTitle"/>
          <p:cNvSpPr txBox="1">
            <a:spLocks noGrp="1"/>
          </p:cNvSpPr>
          <p:nvPr>
            <p:ph type="title"/>
          </p:nvPr>
        </p:nvSpPr>
        <p:spPr>
          <a:xfrm>
            <a:off x="520699" y="1496226"/>
            <a:ext cx="8075930" cy="607060"/>
          </a:xfrm>
          <a:prstGeom prst="rect">
            <a:avLst/>
          </a:prstGeom>
        </p:spPr>
        <p:txBody>
          <a:bodyPr vert="horz" wrap="square" lIns="0" tIns="10795" rIns="0" bIns="0" rtlCol="0">
            <a:spAutoFit/>
          </a:bodyPr>
          <a:lstStyle/>
          <a:p>
            <a:pPr marL="12700" marR="5080">
              <a:lnSpc>
                <a:spcPct val="110100"/>
              </a:lnSpc>
              <a:spcBef>
                <a:spcPts val="85"/>
              </a:spcBef>
            </a:pPr>
            <a:r>
              <a:rPr sz="1600" b="0" dirty="0">
                <a:latin typeface="Times New Roman"/>
                <a:cs typeface="Times New Roman"/>
              </a:rPr>
              <a:t>For</a:t>
            </a:r>
            <a:r>
              <a:rPr sz="1600" b="0" spc="195" dirty="0">
                <a:latin typeface="Times New Roman"/>
                <a:cs typeface="Times New Roman"/>
              </a:rPr>
              <a:t> </a:t>
            </a:r>
            <a:r>
              <a:rPr sz="1600" b="0" dirty="0">
                <a:latin typeface="Times New Roman"/>
                <a:cs typeface="Times New Roman"/>
              </a:rPr>
              <a:t>the</a:t>
            </a:r>
            <a:r>
              <a:rPr sz="1600" b="0" spc="200" dirty="0">
                <a:latin typeface="Times New Roman"/>
                <a:cs typeface="Times New Roman"/>
              </a:rPr>
              <a:t> </a:t>
            </a:r>
            <a:r>
              <a:rPr sz="1600" b="0" dirty="0">
                <a:latin typeface="Times New Roman"/>
                <a:cs typeface="Times New Roman"/>
              </a:rPr>
              <a:t>flow</a:t>
            </a:r>
            <a:r>
              <a:rPr sz="1600" b="0" spc="220" dirty="0">
                <a:latin typeface="Times New Roman"/>
                <a:cs typeface="Times New Roman"/>
              </a:rPr>
              <a:t> </a:t>
            </a:r>
            <a:r>
              <a:rPr sz="1600" b="0" dirty="0">
                <a:latin typeface="Times New Roman"/>
                <a:cs typeface="Times New Roman"/>
              </a:rPr>
              <a:t>of</a:t>
            </a:r>
            <a:r>
              <a:rPr sz="1600" b="0" spc="220" dirty="0">
                <a:latin typeface="Times New Roman"/>
                <a:cs typeface="Times New Roman"/>
              </a:rPr>
              <a:t> </a:t>
            </a:r>
            <a:r>
              <a:rPr sz="1600" b="0" dirty="0">
                <a:latin typeface="Times New Roman"/>
                <a:cs typeface="Times New Roman"/>
              </a:rPr>
              <a:t>water</a:t>
            </a:r>
            <a:r>
              <a:rPr sz="1600" b="0" spc="200" dirty="0">
                <a:latin typeface="Times New Roman"/>
                <a:cs typeface="Times New Roman"/>
              </a:rPr>
              <a:t> </a:t>
            </a:r>
            <a:r>
              <a:rPr sz="1600" b="0" dirty="0">
                <a:latin typeface="Times New Roman"/>
                <a:cs typeface="Times New Roman"/>
              </a:rPr>
              <a:t>through</a:t>
            </a:r>
            <a:r>
              <a:rPr sz="1600" b="0" spc="225" dirty="0">
                <a:latin typeface="Times New Roman"/>
                <a:cs typeface="Times New Roman"/>
              </a:rPr>
              <a:t> </a:t>
            </a:r>
            <a:r>
              <a:rPr sz="1600" b="0" dirty="0">
                <a:latin typeface="Times New Roman"/>
                <a:cs typeface="Times New Roman"/>
              </a:rPr>
              <a:t>coarse</a:t>
            </a:r>
            <a:r>
              <a:rPr sz="1600" b="0" spc="195" dirty="0">
                <a:latin typeface="Times New Roman"/>
                <a:cs typeface="Times New Roman"/>
              </a:rPr>
              <a:t> </a:t>
            </a:r>
            <a:r>
              <a:rPr sz="1600" b="0" dirty="0">
                <a:latin typeface="Times New Roman"/>
                <a:cs typeface="Times New Roman"/>
              </a:rPr>
              <a:t>sands,</a:t>
            </a:r>
            <a:r>
              <a:rPr sz="1600" b="0" spc="235" dirty="0">
                <a:latin typeface="Times New Roman"/>
                <a:cs typeface="Times New Roman"/>
              </a:rPr>
              <a:t> </a:t>
            </a:r>
            <a:r>
              <a:rPr sz="1600" b="0" dirty="0">
                <a:latin typeface="Times New Roman"/>
                <a:cs typeface="Times New Roman"/>
              </a:rPr>
              <a:t>gravels</a:t>
            </a:r>
            <a:r>
              <a:rPr sz="1600" b="0" spc="210" dirty="0">
                <a:latin typeface="Times New Roman"/>
                <a:cs typeface="Times New Roman"/>
              </a:rPr>
              <a:t> </a:t>
            </a:r>
            <a:r>
              <a:rPr sz="1600" b="0" dirty="0">
                <a:latin typeface="Times New Roman"/>
                <a:cs typeface="Times New Roman"/>
              </a:rPr>
              <a:t>and</a:t>
            </a:r>
            <a:r>
              <a:rPr sz="1600" b="0" spc="204" dirty="0">
                <a:latin typeface="Times New Roman"/>
                <a:cs typeface="Times New Roman"/>
              </a:rPr>
              <a:t> </a:t>
            </a:r>
            <a:r>
              <a:rPr sz="1600" b="0" dirty="0">
                <a:latin typeface="Times New Roman"/>
                <a:cs typeface="Times New Roman"/>
              </a:rPr>
              <a:t>boulders</a:t>
            </a:r>
            <a:r>
              <a:rPr sz="1600" b="0" spc="229" dirty="0">
                <a:latin typeface="Times New Roman"/>
                <a:cs typeface="Times New Roman"/>
              </a:rPr>
              <a:t> </a:t>
            </a:r>
            <a:r>
              <a:rPr sz="1600" b="0" dirty="0">
                <a:latin typeface="Times New Roman"/>
                <a:cs typeface="Times New Roman"/>
              </a:rPr>
              <a:t>the</a:t>
            </a:r>
            <a:r>
              <a:rPr sz="1600" b="0" spc="225" dirty="0">
                <a:latin typeface="Times New Roman"/>
                <a:cs typeface="Times New Roman"/>
              </a:rPr>
              <a:t> </a:t>
            </a:r>
            <a:r>
              <a:rPr sz="1600" b="0" dirty="0">
                <a:latin typeface="Times New Roman"/>
                <a:cs typeface="Times New Roman"/>
              </a:rPr>
              <a:t>relationship</a:t>
            </a:r>
            <a:r>
              <a:rPr sz="1600" b="0" spc="204" dirty="0">
                <a:latin typeface="Times New Roman"/>
                <a:cs typeface="Times New Roman"/>
              </a:rPr>
              <a:t> </a:t>
            </a:r>
            <a:r>
              <a:rPr sz="1600" b="0" dirty="0">
                <a:latin typeface="Times New Roman"/>
                <a:cs typeface="Times New Roman"/>
              </a:rPr>
              <a:t>between</a:t>
            </a:r>
            <a:r>
              <a:rPr sz="1600" b="0" spc="229" dirty="0">
                <a:latin typeface="Times New Roman"/>
                <a:cs typeface="Times New Roman"/>
              </a:rPr>
              <a:t> </a:t>
            </a:r>
            <a:r>
              <a:rPr sz="1600" b="0" spc="-25" dirty="0">
                <a:latin typeface="Times New Roman"/>
                <a:cs typeface="Times New Roman"/>
              </a:rPr>
              <a:t>the </a:t>
            </a:r>
            <a:r>
              <a:rPr sz="1600" b="0" dirty="0">
                <a:latin typeface="Times New Roman"/>
                <a:cs typeface="Times New Roman"/>
              </a:rPr>
              <a:t>velocity</a:t>
            </a:r>
            <a:r>
              <a:rPr sz="1600" b="0" spc="114" dirty="0">
                <a:latin typeface="Times New Roman"/>
                <a:cs typeface="Times New Roman"/>
              </a:rPr>
              <a:t> </a:t>
            </a:r>
            <a:r>
              <a:rPr sz="1600" b="0" dirty="0">
                <a:latin typeface="Times New Roman"/>
                <a:cs typeface="Times New Roman"/>
              </a:rPr>
              <a:t>of</a:t>
            </a:r>
            <a:r>
              <a:rPr sz="1600" b="0" spc="180" dirty="0">
                <a:latin typeface="Times New Roman"/>
                <a:cs typeface="Times New Roman"/>
              </a:rPr>
              <a:t> </a:t>
            </a:r>
            <a:r>
              <a:rPr sz="1600" b="0" dirty="0">
                <a:latin typeface="Times New Roman"/>
                <a:cs typeface="Times New Roman"/>
              </a:rPr>
              <a:t>water</a:t>
            </a:r>
            <a:r>
              <a:rPr sz="1600" b="0" spc="160" dirty="0">
                <a:latin typeface="Times New Roman"/>
                <a:cs typeface="Times New Roman"/>
              </a:rPr>
              <a:t> </a:t>
            </a:r>
            <a:r>
              <a:rPr sz="1600" b="0" dirty="0">
                <a:latin typeface="Times New Roman"/>
                <a:cs typeface="Times New Roman"/>
              </a:rPr>
              <a:t>flow</a:t>
            </a:r>
            <a:r>
              <a:rPr sz="1600" b="0" spc="165" dirty="0">
                <a:latin typeface="Times New Roman"/>
                <a:cs typeface="Times New Roman"/>
              </a:rPr>
              <a:t> </a:t>
            </a:r>
            <a:r>
              <a:rPr sz="1600" b="0" dirty="0">
                <a:latin typeface="Times New Roman"/>
                <a:cs typeface="Times New Roman"/>
              </a:rPr>
              <a:t>(V)</a:t>
            </a:r>
            <a:r>
              <a:rPr sz="1600" b="0" spc="165" dirty="0">
                <a:latin typeface="Times New Roman"/>
                <a:cs typeface="Times New Roman"/>
              </a:rPr>
              <a:t> </a:t>
            </a:r>
            <a:r>
              <a:rPr sz="1600" b="0" dirty="0">
                <a:latin typeface="Times New Roman"/>
                <a:cs typeface="Times New Roman"/>
              </a:rPr>
              <a:t>and</a:t>
            </a:r>
            <a:r>
              <a:rPr sz="1600" b="0" spc="165" dirty="0">
                <a:latin typeface="Times New Roman"/>
                <a:cs typeface="Times New Roman"/>
              </a:rPr>
              <a:t> </a:t>
            </a:r>
            <a:r>
              <a:rPr sz="1600" b="0" dirty="0">
                <a:latin typeface="Times New Roman"/>
                <a:cs typeface="Times New Roman"/>
              </a:rPr>
              <a:t>the</a:t>
            </a:r>
            <a:r>
              <a:rPr sz="1600" b="0" spc="165" dirty="0">
                <a:latin typeface="Times New Roman"/>
                <a:cs typeface="Times New Roman"/>
              </a:rPr>
              <a:t> </a:t>
            </a:r>
            <a:r>
              <a:rPr sz="1600" b="0" dirty="0">
                <a:latin typeface="Times New Roman"/>
                <a:cs typeface="Times New Roman"/>
              </a:rPr>
              <a:t>hydraulic</a:t>
            </a:r>
            <a:r>
              <a:rPr sz="1600" b="0" spc="175" dirty="0">
                <a:latin typeface="Times New Roman"/>
                <a:cs typeface="Times New Roman"/>
              </a:rPr>
              <a:t> </a:t>
            </a:r>
            <a:r>
              <a:rPr sz="1600" b="0" dirty="0">
                <a:latin typeface="Times New Roman"/>
                <a:cs typeface="Times New Roman"/>
              </a:rPr>
              <a:t>gradient</a:t>
            </a:r>
            <a:r>
              <a:rPr sz="1600" b="0" spc="215" dirty="0">
                <a:latin typeface="Times New Roman"/>
                <a:cs typeface="Times New Roman"/>
              </a:rPr>
              <a:t> </a:t>
            </a:r>
            <a:r>
              <a:rPr sz="1900" b="0" dirty="0">
                <a:latin typeface="Times New Roman"/>
                <a:cs typeface="Times New Roman"/>
              </a:rPr>
              <a:t>(i)</a:t>
            </a:r>
            <a:r>
              <a:rPr sz="1900" b="0" spc="85" dirty="0">
                <a:latin typeface="Times New Roman"/>
                <a:cs typeface="Times New Roman"/>
              </a:rPr>
              <a:t> </a:t>
            </a:r>
            <a:r>
              <a:rPr sz="1600" b="0" dirty="0">
                <a:latin typeface="Times New Roman"/>
                <a:cs typeface="Times New Roman"/>
              </a:rPr>
              <a:t>is</a:t>
            </a:r>
            <a:r>
              <a:rPr sz="1600" b="0" spc="165" dirty="0">
                <a:latin typeface="Times New Roman"/>
                <a:cs typeface="Times New Roman"/>
              </a:rPr>
              <a:t> </a:t>
            </a:r>
            <a:r>
              <a:rPr sz="1600" b="0" dirty="0">
                <a:latin typeface="Times New Roman"/>
                <a:cs typeface="Times New Roman"/>
              </a:rPr>
              <a:t>non-</a:t>
            </a:r>
            <a:r>
              <a:rPr sz="1600" b="0" spc="-10" dirty="0">
                <a:latin typeface="Times New Roman"/>
                <a:cs typeface="Times New Roman"/>
              </a:rPr>
              <a:t>uniform.</a:t>
            </a:r>
            <a:endParaRPr sz="1600">
              <a:latin typeface="Times New Roman"/>
              <a:cs typeface="Times New Roman"/>
            </a:endParaRPr>
          </a:p>
        </p:txBody>
      </p:sp>
      <p:sp>
        <p:nvSpPr>
          <p:cNvPr id="4" name="object 4"/>
          <p:cNvSpPr txBox="1"/>
          <p:nvPr/>
        </p:nvSpPr>
        <p:spPr>
          <a:xfrm>
            <a:off x="520700" y="2259754"/>
            <a:ext cx="8081645" cy="576580"/>
          </a:xfrm>
          <a:prstGeom prst="rect">
            <a:avLst/>
          </a:prstGeom>
        </p:spPr>
        <p:txBody>
          <a:bodyPr vert="horz" wrap="square" lIns="0" tIns="11430" rIns="0" bIns="0" rtlCol="0">
            <a:spAutoFit/>
          </a:bodyPr>
          <a:lstStyle/>
          <a:p>
            <a:pPr marL="12700" marR="5080">
              <a:lnSpc>
                <a:spcPct val="112900"/>
              </a:lnSpc>
              <a:spcBef>
                <a:spcPts val="90"/>
              </a:spcBef>
            </a:pPr>
            <a:r>
              <a:rPr sz="1600" b="1" dirty="0">
                <a:latin typeface="Times New Roman"/>
                <a:cs typeface="Times New Roman"/>
              </a:rPr>
              <a:t>Hough</a:t>
            </a:r>
            <a:r>
              <a:rPr sz="1600" b="1" spc="320" dirty="0">
                <a:latin typeface="Times New Roman"/>
                <a:cs typeface="Times New Roman"/>
              </a:rPr>
              <a:t> </a:t>
            </a:r>
            <a:r>
              <a:rPr sz="1600" dirty="0">
                <a:latin typeface="Times New Roman"/>
                <a:cs typeface="Times New Roman"/>
              </a:rPr>
              <a:t>gave</a:t>
            </a:r>
            <a:r>
              <a:rPr sz="1600" spc="295" dirty="0">
                <a:latin typeface="Times New Roman"/>
                <a:cs typeface="Times New Roman"/>
              </a:rPr>
              <a:t> </a:t>
            </a:r>
            <a:r>
              <a:rPr sz="1600" dirty="0">
                <a:latin typeface="Times New Roman"/>
                <a:cs typeface="Times New Roman"/>
              </a:rPr>
              <a:t>the</a:t>
            </a:r>
            <a:r>
              <a:rPr sz="1600" spc="295" dirty="0">
                <a:latin typeface="Times New Roman"/>
                <a:cs typeface="Times New Roman"/>
              </a:rPr>
              <a:t> </a:t>
            </a:r>
            <a:r>
              <a:rPr sz="1600" dirty="0">
                <a:latin typeface="Times New Roman"/>
                <a:cs typeface="Times New Roman"/>
              </a:rPr>
              <a:t>following</a:t>
            </a:r>
            <a:r>
              <a:rPr sz="1600" spc="280" dirty="0">
                <a:latin typeface="Times New Roman"/>
                <a:cs typeface="Times New Roman"/>
              </a:rPr>
              <a:t> </a:t>
            </a:r>
            <a:r>
              <a:rPr sz="1600" dirty="0">
                <a:latin typeface="Times New Roman"/>
                <a:cs typeface="Times New Roman"/>
              </a:rPr>
              <a:t>equation</a:t>
            </a:r>
            <a:r>
              <a:rPr sz="1600" spc="305" dirty="0">
                <a:latin typeface="Times New Roman"/>
                <a:cs typeface="Times New Roman"/>
              </a:rPr>
              <a:t> </a:t>
            </a:r>
            <a:r>
              <a:rPr sz="1600" dirty="0">
                <a:latin typeface="Times New Roman"/>
                <a:cs typeface="Times New Roman"/>
              </a:rPr>
              <a:t>for</a:t>
            </a:r>
            <a:r>
              <a:rPr sz="1600" spc="290" dirty="0">
                <a:latin typeface="Times New Roman"/>
                <a:cs typeface="Times New Roman"/>
              </a:rPr>
              <a:t> </a:t>
            </a:r>
            <a:r>
              <a:rPr sz="1600" dirty="0">
                <a:latin typeface="Times New Roman"/>
                <a:cs typeface="Times New Roman"/>
              </a:rPr>
              <a:t>the</a:t>
            </a:r>
            <a:r>
              <a:rPr sz="1600" spc="295" dirty="0">
                <a:latin typeface="Times New Roman"/>
                <a:cs typeface="Times New Roman"/>
              </a:rPr>
              <a:t> </a:t>
            </a:r>
            <a:r>
              <a:rPr sz="1600" dirty="0">
                <a:latin typeface="Times New Roman"/>
                <a:cs typeface="Times New Roman"/>
              </a:rPr>
              <a:t>velocity</a:t>
            </a:r>
            <a:r>
              <a:rPr sz="1600" spc="254" dirty="0">
                <a:latin typeface="Times New Roman"/>
                <a:cs typeface="Times New Roman"/>
              </a:rPr>
              <a:t> </a:t>
            </a:r>
            <a:r>
              <a:rPr sz="1600" dirty="0">
                <a:latin typeface="Times New Roman"/>
                <a:cs typeface="Times New Roman"/>
              </a:rPr>
              <a:t>when</a:t>
            </a:r>
            <a:r>
              <a:rPr sz="1600" spc="300" dirty="0">
                <a:latin typeface="Times New Roman"/>
                <a:cs typeface="Times New Roman"/>
              </a:rPr>
              <a:t> </a:t>
            </a:r>
            <a:r>
              <a:rPr sz="1600" dirty="0">
                <a:latin typeface="Times New Roman"/>
                <a:cs typeface="Times New Roman"/>
              </a:rPr>
              <a:t>the</a:t>
            </a:r>
            <a:r>
              <a:rPr sz="1600" spc="295" dirty="0">
                <a:latin typeface="Times New Roman"/>
                <a:cs typeface="Times New Roman"/>
              </a:rPr>
              <a:t> </a:t>
            </a:r>
            <a:r>
              <a:rPr sz="1600" dirty="0">
                <a:latin typeface="Times New Roman"/>
                <a:cs typeface="Times New Roman"/>
              </a:rPr>
              <a:t>flow</a:t>
            </a:r>
            <a:r>
              <a:rPr sz="1600" spc="295" dirty="0">
                <a:latin typeface="Times New Roman"/>
                <a:cs typeface="Times New Roman"/>
              </a:rPr>
              <a:t> </a:t>
            </a:r>
            <a:r>
              <a:rPr sz="1600" dirty="0">
                <a:latin typeface="Times New Roman"/>
                <a:cs typeface="Times New Roman"/>
              </a:rPr>
              <a:t>of</a:t>
            </a:r>
            <a:r>
              <a:rPr sz="1600" spc="300" dirty="0">
                <a:latin typeface="Times New Roman"/>
                <a:cs typeface="Times New Roman"/>
              </a:rPr>
              <a:t> </a:t>
            </a:r>
            <a:r>
              <a:rPr sz="1600" dirty="0">
                <a:latin typeface="Times New Roman"/>
                <a:cs typeface="Times New Roman"/>
              </a:rPr>
              <a:t>water</a:t>
            </a:r>
            <a:r>
              <a:rPr sz="1600" spc="285" dirty="0">
                <a:latin typeface="Times New Roman"/>
                <a:cs typeface="Times New Roman"/>
              </a:rPr>
              <a:t> </a:t>
            </a:r>
            <a:r>
              <a:rPr sz="1600" dirty="0">
                <a:latin typeface="Times New Roman"/>
                <a:cs typeface="Times New Roman"/>
              </a:rPr>
              <a:t>through</a:t>
            </a:r>
            <a:r>
              <a:rPr sz="1600" spc="305" dirty="0">
                <a:latin typeface="Times New Roman"/>
                <a:cs typeface="Times New Roman"/>
              </a:rPr>
              <a:t> </a:t>
            </a:r>
            <a:r>
              <a:rPr sz="1600" dirty="0">
                <a:latin typeface="Times New Roman"/>
                <a:cs typeface="Times New Roman"/>
              </a:rPr>
              <a:t>soils</a:t>
            </a:r>
            <a:r>
              <a:rPr sz="1600" spc="300" dirty="0">
                <a:latin typeface="Times New Roman"/>
                <a:cs typeface="Times New Roman"/>
              </a:rPr>
              <a:t> </a:t>
            </a:r>
            <a:r>
              <a:rPr sz="1600" spc="-25" dirty="0">
                <a:latin typeface="Times New Roman"/>
                <a:cs typeface="Times New Roman"/>
              </a:rPr>
              <a:t>is </a:t>
            </a:r>
            <a:r>
              <a:rPr sz="1600" spc="-10" dirty="0">
                <a:latin typeface="Times New Roman"/>
                <a:cs typeface="Times New Roman"/>
              </a:rPr>
              <a:t>turbulent.</a:t>
            </a:r>
            <a:endParaRPr sz="1600">
              <a:latin typeface="Times New Roman"/>
              <a:cs typeface="Times New Roman"/>
            </a:endParaRPr>
          </a:p>
        </p:txBody>
      </p:sp>
      <p:sp>
        <p:nvSpPr>
          <p:cNvPr id="5" name="object 5"/>
          <p:cNvSpPr txBox="1"/>
          <p:nvPr/>
        </p:nvSpPr>
        <p:spPr>
          <a:xfrm>
            <a:off x="495300" y="3002050"/>
            <a:ext cx="1571625" cy="358775"/>
          </a:xfrm>
          <a:prstGeom prst="rect">
            <a:avLst/>
          </a:prstGeom>
        </p:spPr>
        <p:txBody>
          <a:bodyPr vert="horz" wrap="square" lIns="0" tIns="17145" rIns="0" bIns="0" rtlCol="0">
            <a:spAutoFit/>
          </a:bodyPr>
          <a:lstStyle/>
          <a:p>
            <a:pPr marL="38100">
              <a:lnSpc>
                <a:spcPct val="100000"/>
              </a:lnSpc>
              <a:spcBef>
                <a:spcPts val="135"/>
              </a:spcBef>
            </a:pPr>
            <a:r>
              <a:rPr sz="1600" spc="55" dirty="0">
                <a:latin typeface="Times New Roman"/>
                <a:cs typeface="Times New Roman"/>
              </a:rPr>
              <a:t>V</a:t>
            </a:r>
            <a:r>
              <a:rPr sz="1600" spc="45" dirty="0">
                <a:latin typeface="Times New Roman"/>
                <a:cs typeface="Times New Roman"/>
              </a:rPr>
              <a:t> </a:t>
            </a:r>
            <a:r>
              <a:rPr sz="1600" dirty="0">
                <a:latin typeface="Times New Roman"/>
                <a:cs typeface="Times New Roman"/>
              </a:rPr>
              <a:t>=</a:t>
            </a:r>
            <a:r>
              <a:rPr sz="1600" spc="40" dirty="0">
                <a:latin typeface="Times New Roman"/>
                <a:cs typeface="Times New Roman"/>
              </a:rPr>
              <a:t> </a:t>
            </a:r>
            <a:r>
              <a:rPr sz="1600" spc="55" dirty="0">
                <a:latin typeface="Times New Roman"/>
                <a:cs typeface="Times New Roman"/>
              </a:rPr>
              <a:t>K</a:t>
            </a:r>
            <a:r>
              <a:rPr sz="1600" spc="45" dirty="0">
                <a:latin typeface="Times New Roman"/>
                <a:cs typeface="Times New Roman"/>
              </a:rPr>
              <a:t> </a:t>
            </a:r>
            <a:r>
              <a:rPr sz="2150" dirty="0">
                <a:latin typeface="Times New Roman"/>
                <a:cs typeface="Times New Roman"/>
              </a:rPr>
              <a:t>(i)</a:t>
            </a:r>
            <a:r>
              <a:rPr sz="2175" baseline="40229" dirty="0">
                <a:latin typeface="Times New Roman"/>
                <a:cs typeface="Times New Roman"/>
              </a:rPr>
              <a:t>n</a:t>
            </a:r>
            <a:r>
              <a:rPr sz="2175" spc="240" baseline="40229" dirty="0">
                <a:latin typeface="Times New Roman"/>
                <a:cs typeface="Times New Roman"/>
              </a:rPr>
              <a:t>  </a:t>
            </a:r>
            <a:r>
              <a:rPr sz="1600" spc="-20" dirty="0">
                <a:latin typeface="Times New Roman"/>
                <a:cs typeface="Times New Roman"/>
              </a:rPr>
              <a:t>Here</a:t>
            </a:r>
            <a:endParaRPr sz="1600">
              <a:latin typeface="Times New Roman"/>
              <a:cs typeface="Times New Roman"/>
            </a:endParaRPr>
          </a:p>
        </p:txBody>
      </p:sp>
      <p:sp>
        <p:nvSpPr>
          <p:cNvPr id="6" name="object 6"/>
          <p:cNvSpPr txBox="1"/>
          <p:nvPr/>
        </p:nvSpPr>
        <p:spPr>
          <a:xfrm>
            <a:off x="2282107" y="3071198"/>
            <a:ext cx="2067560" cy="275590"/>
          </a:xfrm>
          <a:prstGeom prst="rect">
            <a:avLst/>
          </a:prstGeom>
        </p:spPr>
        <p:txBody>
          <a:bodyPr vert="horz" wrap="square" lIns="0" tIns="17780" rIns="0" bIns="0" rtlCol="0">
            <a:spAutoFit/>
          </a:bodyPr>
          <a:lstStyle/>
          <a:p>
            <a:pPr marL="12700">
              <a:lnSpc>
                <a:spcPct val="100000"/>
              </a:lnSpc>
              <a:spcBef>
                <a:spcPts val="140"/>
              </a:spcBef>
            </a:pPr>
            <a:r>
              <a:rPr sz="1600" dirty="0">
                <a:latin typeface="Times New Roman"/>
                <a:cs typeface="Times New Roman"/>
              </a:rPr>
              <a:t>n</a:t>
            </a:r>
            <a:r>
              <a:rPr sz="1600" spc="135" dirty="0">
                <a:latin typeface="Times New Roman"/>
                <a:cs typeface="Times New Roman"/>
              </a:rPr>
              <a:t> </a:t>
            </a:r>
            <a:r>
              <a:rPr sz="1600" dirty="0">
                <a:latin typeface="Times New Roman"/>
                <a:cs typeface="Times New Roman"/>
              </a:rPr>
              <a:t>=</a:t>
            </a:r>
            <a:r>
              <a:rPr sz="1600" spc="130" dirty="0">
                <a:latin typeface="Times New Roman"/>
                <a:cs typeface="Times New Roman"/>
              </a:rPr>
              <a:t> </a:t>
            </a:r>
            <a:r>
              <a:rPr sz="1600" dirty="0">
                <a:latin typeface="Times New Roman"/>
                <a:cs typeface="Times New Roman"/>
              </a:rPr>
              <a:t>An</a:t>
            </a:r>
            <a:r>
              <a:rPr sz="1600" spc="120" dirty="0">
                <a:latin typeface="Times New Roman"/>
                <a:cs typeface="Times New Roman"/>
              </a:rPr>
              <a:t> </a:t>
            </a:r>
            <a:r>
              <a:rPr sz="1600" dirty="0">
                <a:latin typeface="Times New Roman"/>
                <a:cs typeface="Times New Roman"/>
              </a:rPr>
              <a:t>exponent</a:t>
            </a:r>
            <a:r>
              <a:rPr sz="1600" spc="120" dirty="0">
                <a:latin typeface="Times New Roman"/>
                <a:cs typeface="Times New Roman"/>
              </a:rPr>
              <a:t> </a:t>
            </a:r>
            <a:r>
              <a:rPr sz="1600" dirty="0">
                <a:latin typeface="Times New Roman"/>
                <a:cs typeface="Times New Roman"/>
              </a:rPr>
              <a:t>=</a:t>
            </a:r>
            <a:r>
              <a:rPr sz="1600" spc="114" dirty="0">
                <a:latin typeface="Times New Roman"/>
                <a:cs typeface="Times New Roman"/>
              </a:rPr>
              <a:t> </a:t>
            </a:r>
            <a:r>
              <a:rPr sz="1600" spc="-20" dirty="0">
                <a:latin typeface="Times New Roman"/>
                <a:cs typeface="Times New Roman"/>
              </a:rPr>
              <a:t>0.65</a:t>
            </a:r>
            <a:endParaRPr sz="1600">
              <a:latin typeface="Times New Roman"/>
              <a:cs typeface="Times New Roman"/>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92099" y="408649"/>
            <a:ext cx="4876800" cy="299085"/>
          </a:xfrm>
          <a:prstGeom prst="rect">
            <a:avLst/>
          </a:prstGeom>
        </p:spPr>
        <p:txBody>
          <a:bodyPr vert="horz" wrap="square" lIns="0" tIns="12065" rIns="0" bIns="0" rtlCol="0">
            <a:spAutoFit/>
          </a:bodyPr>
          <a:lstStyle/>
          <a:p>
            <a:pPr marL="12700">
              <a:lnSpc>
                <a:spcPct val="100000"/>
              </a:lnSpc>
              <a:spcBef>
                <a:spcPts val="95"/>
              </a:spcBef>
            </a:pPr>
            <a:r>
              <a:rPr sz="1800" spc="90" dirty="0"/>
              <a:t>Determination</a:t>
            </a:r>
            <a:r>
              <a:rPr sz="1800" spc="40" dirty="0"/>
              <a:t> </a:t>
            </a:r>
            <a:r>
              <a:rPr sz="1800" spc="85" dirty="0"/>
              <a:t>of</a:t>
            </a:r>
            <a:r>
              <a:rPr sz="1800" spc="60" dirty="0"/>
              <a:t> </a:t>
            </a:r>
            <a:r>
              <a:rPr sz="1800" spc="80" dirty="0"/>
              <a:t>Coefficient</a:t>
            </a:r>
            <a:r>
              <a:rPr sz="1800" spc="40" dirty="0"/>
              <a:t> </a:t>
            </a:r>
            <a:r>
              <a:rPr sz="1800" spc="85" dirty="0"/>
              <a:t>of</a:t>
            </a:r>
            <a:r>
              <a:rPr sz="1800" spc="60" dirty="0"/>
              <a:t> </a:t>
            </a:r>
            <a:r>
              <a:rPr sz="1800" spc="75" dirty="0"/>
              <a:t>Permeability</a:t>
            </a:r>
            <a:endParaRPr sz="1800"/>
          </a:p>
        </p:txBody>
      </p:sp>
      <p:sp>
        <p:nvSpPr>
          <p:cNvPr id="3" name="object 3"/>
          <p:cNvSpPr txBox="1"/>
          <p:nvPr/>
        </p:nvSpPr>
        <p:spPr>
          <a:xfrm>
            <a:off x="292099" y="872808"/>
            <a:ext cx="8231505" cy="2875280"/>
          </a:xfrm>
          <a:prstGeom prst="rect">
            <a:avLst/>
          </a:prstGeom>
        </p:spPr>
        <p:txBody>
          <a:bodyPr vert="horz" wrap="square" lIns="0" tIns="17145" rIns="0" bIns="0" rtlCol="0">
            <a:spAutoFit/>
          </a:bodyPr>
          <a:lstStyle/>
          <a:p>
            <a:pPr marL="12700">
              <a:lnSpc>
                <a:spcPct val="100000"/>
              </a:lnSpc>
              <a:spcBef>
                <a:spcPts val="135"/>
              </a:spcBef>
            </a:pPr>
            <a:r>
              <a:rPr sz="1500" spc="105" dirty="0">
                <a:latin typeface="Times New Roman"/>
                <a:cs typeface="Times New Roman"/>
              </a:rPr>
              <a:t>The</a:t>
            </a:r>
            <a:r>
              <a:rPr sz="1500" spc="55" dirty="0">
                <a:latin typeface="Times New Roman"/>
                <a:cs typeface="Times New Roman"/>
              </a:rPr>
              <a:t> </a:t>
            </a:r>
            <a:r>
              <a:rPr sz="1500" spc="80" dirty="0">
                <a:latin typeface="Times New Roman"/>
                <a:cs typeface="Times New Roman"/>
              </a:rPr>
              <a:t>coefficient</a:t>
            </a:r>
            <a:r>
              <a:rPr sz="1500" spc="60" dirty="0">
                <a:latin typeface="Times New Roman"/>
                <a:cs typeface="Times New Roman"/>
              </a:rPr>
              <a:t> </a:t>
            </a:r>
            <a:r>
              <a:rPr sz="1500" spc="85" dirty="0">
                <a:latin typeface="Times New Roman"/>
                <a:cs typeface="Times New Roman"/>
              </a:rPr>
              <a:t>of</a:t>
            </a:r>
            <a:r>
              <a:rPr sz="1500" spc="60" dirty="0">
                <a:latin typeface="Times New Roman"/>
                <a:cs typeface="Times New Roman"/>
              </a:rPr>
              <a:t> </a:t>
            </a:r>
            <a:r>
              <a:rPr sz="1500" spc="90" dirty="0">
                <a:latin typeface="Times New Roman"/>
                <a:cs typeface="Times New Roman"/>
              </a:rPr>
              <a:t>permeability</a:t>
            </a:r>
            <a:r>
              <a:rPr sz="1500" spc="30" dirty="0">
                <a:latin typeface="Times New Roman"/>
                <a:cs typeface="Times New Roman"/>
              </a:rPr>
              <a:t> </a:t>
            </a:r>
            <a:r>
              <a:rPr sz="1500" spc="85" dirty="0">
                <a:latin typeface="Times New Roman"/>
                <a:cs typeface="Times New Roman"/>
              </a:rPr>
              <a:t>of</a:t>
            </a:r>
            <a:r>
              <a:rPr sz="1500" spc="60" dirty="0">
                <a:latin typeface="Times New Roman"/>
                <a:cs typeface="Times New Roman"/>
              </a:rPr>
              <a:t> </a:t>
            </a:r>
            <a:r>
              <a:rPr sz="1500" spc="95" dirty="0">
                <a:latin typeface="Times New Roman"/>
                <a:cs typeface="Times New Roman"/>
              </a:rPr>
              <a:t>a</a:t>
            </a:r>
            <a:r>
              <a:rPr sz="1500" spc="50" dirty="0">
                <a:latin typeface="Times New Roman"/>
                <a:cs typeface="Times New Roman"/>
              </a:rPr>
              <a:t> </a:t>
            </a:r>
            <a:r>
              <a:rPr sz="1500" spc="75" dirty="0">
                <a:latin typeface="Times New Roman"/>
                <a:cs typeface="Times New Roman"/>
              </a:rPr>
              <a:t>soil</a:t>
            </a:r>
            <a:r>
              <a:rPr sz="1500" spc="60" dirty="0">
                <a:latin typeface="Times New Roman"/>
                <a:cs typeface="Times New Roman"/>
              </a:rPr>
              <a:t> </a:t>
            </a:r>
            <a:r>
              <a:rPr sz="1500" spc="100" dirty="0">
                <a:latin typeface="Times New Roman"/>
                <a:cs typeface="Times New Roman"/>
              </a:rPr>
              <a:t>can</a:t>
            </a:r>
            <a:r>
              <a:rPr sz="1500" spc="65" dirty="0">
                <a:latin typeface="Times New Roman"/>
                <a:cs typeface="Times New Roman"/>
              </a:rPr>
              <a:t> </a:t>
            </a:r>
            <a:r>
              <a:rPr sz="1500" spc="95" dirty="0">
                <a:latin typeface="Times New Roman"/>
                <a:cs typeface="Times New Roman"/>
              </a:rPr>
              <a:t>be</a:t>
            </a:r>
            <a:r>
              <a:rPr sz="1500" spc="55" dirty="0">
                <a:latin typeface="Times New Roman"/>
                <a:cs typeface="Times New Roman"/>
              </a:rPr>
              <a:t> </a:t>
            </a:r>
            <a:r>
              <a:rPr sz="1500" spc="95" dirty="0">
                <a:latin typeface="Times New Roman"/>
                <a:cs typeface="Times New Roman"/>
              </a:rPr>
              <a:t>determined</a:t>
            </a:r>
            <a:r>
              <a:rPr sz="1500" spc="60" dirty="0">
                <a:latin typeface="Times New Roman"/>
                <a:cs typeface="Times New Roman"/>
              </a:rPr>
              <a:t> </a:t>
            </a:r>
            <a:r>
              <a:rPr sz="1500" spc="110" dirty="0">
                <a:latin typeface="Times New Roman"/>
                <a:cs typeface="Times New Roman"/>
              </a:rPr>
              <a:t>by</a:t>
            </a:r>
            <a:r>
              <a:rPr sz="1500" spc="30" dirty="0">
                <a:latin typeface="Times New Roman"/>
                <a:cs typeface="Times New Roman"/>
              </a:rPr>
              <a:t> </a:t>
            </a:r>
            <a:r>
              <a:rPr sz="1500" spc="90" dirty="0">
                <a:latin typeface="Times New Roman"/>
                <a:cs typeface="Times New Roman"/>
              </a:rPr>
              <a:t>using</a:t>
            </a:r>
            <a:r>
              <a:rPr sz="1500" spc="45" dirty="0">
                <a:latin typeface="Times New Roman"/>
                <a:cs typeface="Times New Roman"/>
              </a:rPr>
              <a:t> </a:t>
            </a:r>
            <a:r>
              <a:rPr sz="1500" spc="90" dirty="0">
                <a:latin typeface="Times New Roman"/>
                <a:cs typeface="Times New Roman"/>
              </a:rPr>
              <a:t>the</a:t>
            </a:r>
            <a:r>
              <a:rPr sz="1500" spc="75" dirty="0">
                <a:latin typeface="Times New Roman"/>
                <a:cs typeface="Times New Roman"/>
              </a:rPr>
              <a:t> </a:t>
            </a:r>
            <a:r>
              <a:rPr sz="1500" spc="90" dirty="0">
                <a:latin typeface="Times New Roman"/>
                <a:cs typeface="Times New Roman"/>
              </a:rPr>
              <a:t>following</a:t>
            </a:r>
            <a:r>
              <a:rPr sz="1500" spc="45" dirty="0">
                <a:latin typeface="Times New Roman"/>
                <a:cs typeface="Times New Roman"/>
              </a:rPr>
              <a:t> </a:t>
            </a:r>
            <a:r>
              <a:rPr sz="1500" spc="100" dirty="0">
                <a:latin typeface="Times New Roman"/>
                <a:cs typeface="Times New Roman"/>
              </a:rPr>
              <a:t>methods</a:t>
            </a:r>
            <a:endParaRPr sz="1500">
              <a:latin typeface="Times New Roman"/>
              <a:cs typeface="Times New Roman"/>
            </a:endParaRPr>
          </a:p>
          <a:p>
            <a:pPr marL="12700">
              <a:lnSpc>
                <a:spcPct val="100000"/>
              </a:lnSpc>
              <a:spcBef>
                <a:spcPts val="1525"/>
              </a:spcBef>
            </a:pPr>
            <a:r>
              <a:rPr sz="1500" b="1" spc="75" dirty="0">
                <a:latin typeface="Times New Roman"/>
                <a:cs typeface="Times New Roman"/>
              </a:rPr>
              <a:t>1).</a:t>
            </a:r>
            <a:r>
              <a:rPr sz="1500" b="1" spc="60" dirty="0">
                <a:latin typeface="Times New Roman"/>
                <a:cs typeface="Times New Roman"/>
              </a:rPr>
              <a:t> </a:t>
            </a:r>
            <a:r>
              <a:rPr sz="1500" b="1" spc="100" dirty="0">
                <a:latin typeface="Times New Roman"/>
                <a:cs typeface="Times New Roman"/>
              </a:rPr>
              <a:t>Laboratory</a:t>
            </a:r>
            <a:r>
              <a:rPr sz="1500" b="1" spc="60" dirty="0">
                <a:latin typeface="Times New Roman"/>
                <a:cs typeface="Times New Roman"/>
              </a:rPr>
              <a:t> </a:t>
            </a:r>
            <a:r>
              <a:rPr sz="1500" b="1" spc="100" dirty="0">
                <a:latin typeface="Times New Roman"/>
                <a:cs typeface="Times New Roman"/>
              </a:rPr>
              <a:t>Methods</a:t>
            </a:r>
            <a:endParaRPr sz="1500">
              <a:latin typeface="Times New Roman"/>
              <a:cs typeface="Times New Roman"/>
            </a:endParaRPr>
          </a:p>
          <a:p>
            <a:pPr marL="12700" marR="5080">
              <a:lnSpc>
                <a:spcPct val="112500"/>
              </a:lnSpc>
              <a:spcBef>
                <a:spcPts val="1260"/>
              </a:spcBef>
            </a:pPr>
            <a:r>
              <a:rPr sz="1500" spc="75" dirty="0">
                <a:latin typeface="Times New Roman"/>
                <a:cs typeface="Times New Roman"/>
              </a:rPr>
              <a:t>In</a:t>
            </a:r>
            <a:r>
              <a:rPr sz="1500" spc="60" dirty="0">
                <a:latin typeface="Times New Roman"/>
                <a:cs typeface="Times New Roman"/>
              </a:rPr>
              <a:t> </a:t>
            </a:r>
            <a:r>
              <a:rPr sz="1500" spc="95" dirty="0">
                <a:latin typeface="Times New Roman"/>
                <a:cs typeface="Times New Roman"/>
              </a:rPr>
              <a:t>the</a:t>
            </a:r>
            <a:r>
              <a:rPr sz="1500" spc="55" dirty="0">
                <a:latin typeface="Times New Roman"/>
                <a:cs typeface="Times New Roman"/>
              </a:rPr>
              <a:t> </a:t>
            </a:r>
            <a:r>
              <a:rPr sz="1500" spc="85" dirty="0">
                <a:latin typeface="Times New Roman"/>
                <a:cs typeface="Times New Roman"/>
              </a:rPr>
              <a:t>laboratory</a:t>
            </a:r>
            <a:r>
              <a:rPr sz="1500" spc="35" dirty="0">
                <a:latin typeface="Times New Roman"/>
                <a:cs typeface="Times New Roman"/>
              </a:rPr>
              <a:t> </a:t>
            </a:r>
            <a:r>
              <a:rPr sz="1500" spc="90" dirty="0">
                <a:latin typeface="Times New Roman"/>
                <a:cs typeface="Times New Roman"/>
              </a:rPr>
              <a:t>the</a:t>
            </a:r>
            <a:r>
              <a:rPr sz="1500" spc="60" dirty="0">
                <a:latin typeface="Times New Roman"/>
                <a:cs typeface="Times New Roman"/>
              </a:rPr>
              <a:t> </a:t>
            </a:r>
            <a:r>
              <a:rPr sz="1500" spc="85" dirty="0">
                <a:latin typeface="Times New Roman"/>
                <a:cs typeface="Times New Roman"/>
              </a:rPr>
              <a:t>coefficient</a:t>
            </a:r>
            <a:r>
              <a:rPr sz="1500" spc="65" dirty="0">
                <a:latin typeface="Times New Roman"/>
                <a:cs typeface="Times New Roman"/>
              </a:rPr>
              <a:t> </a:t>
            </a:r>
            <a:r>
              <a:rPr sz="1500" spc="85" dirty="0">
                <a:latin typeface="Times New Roman"/>
                <a:cs typeface="Times New Roman"/>
              </a:rPr>
              <a:t>of</a:t>
            </a:r>
            <a:r>
              <a:rPr sz="1500" spc="55" dirty="0">
                <a:latin typeface="Times New Roman"/>
                <a:cs typeface="Times New Roman"/>
              </a:rPr>
              <a:t> </a:t>
            </a:r>
            <a:r>
              <a:rPr sz="1500" spc="90" dirty="0">
                <a:latin typeface="Times New Roman"/>
                <a:cs typeface="Times New Roman"/>
              </a:rPr>
              <a:t>permeability</a:t>
            </a:r>
            <a:r>
              <a:rPr sz="1500" spc="30" dirty="0">
                <a:latin typeface="Times New Roman"/>
                <a:cs typeface="Times New Roman"/>
              </a:rPr>
              <a:t> </a:t>
            </a:r>
            <a:r>
              <a:rPr sz="1500" spc="80" dirty="0">
                <a:latin typeface="Times New Roman"/>
                <a:cs typeface="Times New Roman"/>
              </a:rPr>
              <a:t>soil</a:t>
            </a:r>
            <a:r>
              <a:rPr sz="1500" spc="70" dirty="0">
                <a:latin typeface="Times New Roman"/>
                <a:cs typeface="Times New Roman"/>
              </a:rPr>
              <a:t> </a:t>
            </a:r>
            <a:r>
              <a:rPr sz="1500" spc="90" dirty="0">
                <a:latin typeface="Times New Roman"/>
                <a:cs typeface="Times New Roman"/>
              </a:rPr>
              <a:t>can</a:t>
            </a:r>
            <a:r>
              <a:rPr sz="1500" spc="60" dirty="0">
                <a:latin typeface="Times New Roman"/>
                <a:cs typeface="Times New Roman"/>
              </a:rPr>
              <a:t> </a:t>
            </a:r>
            <a:r>
              <a:rPr sz="1500" spc="95" dirty="0">
                <a:latin typeface="Times New Roman"/>
                <a:cs typeface="Times New Roman"/>
              </a:rPr>
              <a:t>be</a:t>
            </a:r>
            <a:r>
              <a:rPr sz="1500" spc="60" dirty="0">
                <a:latin typeface="Times New Roman"/>
                <a:cs typeface="Times New Roman"/>
              </a:rPr>
              <a:t> </a:t>
            </a:r>
            <a:r>
              <a:rPr sz="1500" spc="90" dirty="0">
                <a:latin typeface="Times New Roman"/>
                <a:cs typeface="Times New Roman"/>
              </a:rPr>
              <a:t>determined</a:t>
            </a:r>
            <a:r>
              <a:rPr sz="1500" spc="60" dirty="0">
                <a:latin typeface="Times New Roman"/>
                <a:cs typeface="Times New Roman"/>
              </a:rPr>
              <a:t> </a:t>
            </a:r>
            <a:r>
              <a:rPr sz="1500" spc="120" dirty="0">
                <a:latin typeface="Times New Roman"/>
                <a:cs typeface="Times New Roman"/>
              </a:rPr>
              <a:t>by</a:t>
            </a:r>
            <a:r>
              <a:rPr sz="1500" spc="30" dirty="0">
                <a:latin typeface="Times New Roman"/>
                <a:cs typeface="Times New Roman"/>
              </a:rPr>
              <a:t> </a:t>
            </a:r>
            <a:r>
              <a:rPr sz="1500" spc="90" dirty="0">
                <a:latin typeface="Times New Roman"/>
                <a:cs typeface="Times New Roman"/>
              </a:rPr>
              <a:t>using</a:t>
            </a:r>
            <a:r>
              <a:rPr sz="1500" spc="55" dirty="0">
                <a:latin typeface="Times New Roman"/>
                <a:cs typeface="Times New Roman"/>
              </a:rPr>
              <a:t> </a:t>
            </a:r>
            <a:r>
              <a:rPr sz="1500" spc="90" dirty="0">
                <a:latin typeface="Times New Roman"/>
                <a:cs typeface="Times New Roman"/>
              </a:rPr>
              <a:t>the</a:t>
            </a:r>
            <a:r>
              <a:rPr sz="1500" spc="60" dirty="0">
                <a:latin typeface="Times New Roman"/>
                <a:cs typeface="Times New Roman"/>
              </a:rPr>
              <a:t> </a:t>
            </a:r>
            <a:r>
              <a:rPr sz="1500" spc="80" dirty="0">
                <a:latin typeface="Times New Roman"/>
                <a:cs typeface="Times New Roman"/>
              </a:rPr>
              <a:t>following </a:t>
            </a:r>
            <a:r>
              <a:rPr sz="1500" spc="90" dirty="0">
                <a:latin typeface="Times New Roman"/>
                <a:cs typeface="Times New Roman"/>
              </a:rPr>
              <a:t>methods</a:t>
            </a:r>
            <a:endParaRPr sz="1500">
              <a:latin typeface="Times New Roman"/>
              <a:cs typeface="Times New Roman"/>
            </a:endParaRPr>
          </a:p>
          <a:p>
            <a:pPr marL="12700" marR="1562735">
              <a:lnSpc>
                <a:spcPct val="183200"/>
              </a:lnSpc>
              <a:spcBef>
                <a:spcPts val="20"/>
              </a:spcBef>
              <a:tabLst>
                <a:tab pos="3211195" algn="l"/>
              </a:tabLst>
            </a:pPr>
            <a:r>
              <a:rPr sz="1500" spc="70" dirty="0">
                <a:latin typeface="Times New Roman"/>
                <a:cs typeface="Times New Roman"/>
              </a:rPr>
              <a:t>a).</a:t>
            </a:r>
            <a:r>
              <a:rPr sz="1500" spc="65" dirty="0">
                <a:latin typeface="Times New Roman"/>
                <a:cs typeface="Times New Roman"/>
              </a:rPr>
              <a:t> </a:t>
            </a:r>
            <a:r>
              <a:rPr sz="1500" spc="90" dirty="0">
                <a:latin typeface="Times New Roman"/>
                <a:cs typeface="Times New Roman"/>
              </a:rPr>
              <a:t>Constant</a:t>
            </a:r>
            <a:r>
              <a:rPr sz="1500" spc="70" dirty="0">
                <a:latin typeface="Times New Roman"/>
                <a:cs typeface="Times New Roman"/>
              </a:rPr>
              <a:t> </a:t>
            </a:r>
            <a:r>
              <a:rPr sz="1500" spc="95" dirty="0">
                <a:latin typeface="Times New Roman"/>
                <a:cs typeface="Times New Roman"/>
              </a:rPr>
              <a:t>head</a:t>
            </a:r>
            <a:r>
              <a:rPr sz="1500" spc="65" dirty="0">
                <a:latin typeface="Times New Roman"/>
                <a:cs typeface="Times New Roman"/>
              </a:rPr>
              <a:t> </a:t>
            </a:r>
            <a:r>
              <a:rPr sz="1500" spc="90" dirty="0">
                <a:latin typeface="Times New Roman"/>
                <a:cs typeface="Times New Roman"/>
              </a:rPr>
              <a:t>permeability</a:t>
            </a:r>
            <a:r>
              <a:rPr sz="1500" spc="15" dirty="0">
                <a:latin typeface="Times New Roman"/>
                <a:cs typeface="Times New Roman"/>
              </a:rPr>
              <a:t> </a:t>
            </a:r>
            <a:r>
              <a:rPr sz="1500" spc="55" dirty="0">
                <a:latin typeface="Times New Roman"/>
                <a:cs typeface="Times New Roman"/>
              </a:rPr>
              <a:t>test</a:t>
            </a:r>
            <a:r>
              <a:rPr sz="1500" dirty="0">
                <a:latin typeface="Times New Roman"/>
                <a:cs typeface="Times New Roman"/>
              </a:rPr>
              <a:t>	</a:t>
            </a:r>
            <a:r>
              <a:rPr sz="1500" spc="95" dirty="0">
                <a:latin typeface="Times New Roman"/>
                <a:cs typeface="Times New Roman"/>
              </a:rPr>
              <a:t>and</a:t>
            </a:r>
            <a:r>
              <a:rPr sz="1500" spc="495" dirty="0">
                <a:latin typeface="Times New Roman"/>
                <a:cs typeface="Times New Roman"/>
              </a:rPr>
              <a:t> </a:t>
            </a:r>
            <a:r>
              <a:rPr sz="1500" spc="80" dirty="0">
                <a:latin typeface="Times New Roman"/>
                <a:cs typeface="Times New Roman"/>
              </a:rPr>
              <a:t>b).</a:t>
            </a:r>
            <a:r>
              <a:rPr sz="1500" spc="60" dirty="0">
                <a:latin typeface="Times New Roman"/>
                <a:cs typeface="Times New Roman"/>
              </a:rPr>
              <a:t> </a:t>
            </a:r>
            <a:r>
              <a:rPr sz="1500" spc="95" dirty="0">
                <a:latin typeface="Times New Roman"/>
                <a:cs typeface="Times New Roman"/>
              </a:rPr>
              <a:t>Variable</a:t>
            </a:r>
            <a:r>
              <a:rPr sz="1500" spc="60" dirty="0">
                <a:latin typeface="Times New Roman"/>
                <a:cs typeface="Times New Roman"/>
              </a:rPr>
              <a:t> </a:t>
            </a:r>
            <a:r>
              <a:rPr sz="1500" spc="90" dirty="0">
                <a:latin typeface="Times New Roman"/>
                <a:cs typeface="Times New Roman"/>
              </a:rPr>
              <a:t>head</a:t>
            </a:r>
            <a:r>
              <a:rPr sz="1500" spc="55" dirty="0">
                <a:latin typeface="Times New Roman"/>
                <a:cs typeface="Times New Roman"/>
              </a:rPr>
              <a:t> </a:t>
            </a:r>
            <a:r>
              <a:rPr sz="1500" spc="90" dirty="0">
                <a:latin typeface="Times New Roman"/>
                <a:cs typeface="Times New Roman"/>
              </a:rPr>
              <a:t>permeability</a:t>
            </a:r>
            <a:r>
              <a:rPr sz="1500" spc="30" dirty="0">
                <a:latin typeface="Times New Roman"/>
                <a:cs typeface="Times New Roman"/>
              </a:rPr>
              <a:t> </a:t>
            </a:r>
            <a:r>
              <a:rPr sz="1500" spc="55" dirty="0">
                <a:latin typeface="Times New Roman"/>
                <a:cs typeface="Times New Roman"/>
              </a:rPr>
              <a:t>test </a:t>
            </a:r>
            <a:r>
              <a:rPr sz="1500" spc="105" dirty="0">
                <a:latin typeface="Times New Roman"/>
                <a:cs typeface="Times New Roman"/>
              </a:rPr>
              <a:t>The</a:t>
            </a:r>
            <a:r>
              <a:rPr sz="1500" spc="55" dirty="0">
                <a:latin typeface="Times New Roman"/>
                <a:cs typeface="Times New Roman"/>
              </a:rPr>
              <a:t> </a:t>
            </a:r>
            <a:r>
              <a:rPr sz="1500" spc="85" dirty="0">
                <a:latin typeface="Times New Roman"/>
                <a:cs typeface="Times New Roman"/>
              </a:rPr>
              <a:t>instruments</a:t>
            </a:r>
            <a:r>
              <a:rPr sz="1500" spc="65" dirty="0">
                <a:latin typeface="Times New Roman"/>
                <a:cs typeface="Times New Roman"/>
              </a:rPr>
              <a:t> </a:t>
            </a:r>
            <a:r>
              <a:rPr sz="1500" spc="95" dirty="0">
                <a:latin typeface="Times New Roman"/>
                <a:cs typeface="Times New Roman"/>
              </a:rPr>
              <a:t>used</a:t>
            </a:r>
            <a:r>
              <a:rPr sz="1500" spc="60" dirty="0">
                <a:latin typeface="Times New Roman"/>
                <a:cs typeface="Times New Roman"/>
              </a:rPr>
              <a:t> </a:t>
            </a:r>
            <a:r>
              <a:rPr sz="1500" spc="85" dirty="0">
                <a:latin typeface="Times New Roman"/>
                <a:cs typeface="Times New Roman"/>
              </a:rPr>
              <a:t>in</a:t>
            </a:r>
            <a:r>
              <a:rPr sz="1500" spc="65" dirty="0">
                <a:latin typeface="Times New Roman"/>
                <a:cs typeface="Times New Roman"/>
              </a:rPr>
              <a:t> </a:t>
            </a:r>
            <a:r>
              <a:rPr sz="1500" spc="80" dirty="0">
                <a:latin typeface="Times New Roman"/>
                <a:cs typeface="Times New Roman"/>
              </a:rPr>
              <a:t>laboratories are</a:t>
            </a:r>
            <a:r>
              <a:rPr sz="1500" spc="55" dirty="0">
                <a:latin typeface="Times New Roman"/>
                <a:cs typeface="Times New Roman"/>
              </a:rPr>
              <a:t> </a:t>
            </a:r>
            <a:r>
              <a:rPr sz="1500" spc="120" dirty="0">
                <a:latin typeface="Times New Roman"/>
                <a:cs typeface="Times New Roman"/>
              </a:rPr>
              <a:t>known</a:t>
            </a:r>
            <a:r>
              <a:rPr sz="1500" spc="60" dirty="0">
                <a:latin typeface="Times New Roman"/>
                <a:cs typeface="Times New Roman"/>
              </a:rPr>
              <a:t> </a:t>
            </a:r>
            <a:r>
              <a:rPr sz="1500" spc="80" dirty="0">
                <a:latin typeface="Times New Roman"/>
                <a:cs typeface="Times New Roman"/>
              </a:rPr>
              <a:t>as</a:t>
            </a:r>
            <a:r>
              <a:rPr sz="1500" spc="85" dirty="0">
                <a:latin typeface="Times New Roman"/>
                <a:cs typeface="Times New Roman"/>
              </a:rPr>
              <a:t> </a:t>
            </a:r>
            <a:r>
              <a:rPr sz="1500" spc="90" dirty="0">
                <a:latin typeface="Times New Roman"/>
                <a:cs typeface="Times New Roman"/>
              </a:rPr>
              <a:t>the</a:t>
            </a:r>
            <a:r>
              <a:rPr sz="1500" spc="60" dirty="0">
                <a:latin typeface="Times New Roman"/>
                <a:cs typeface="Times New Roman"/>
              </a:rPr>
              <a:t> </a:t>
            </a:r>
            <a:r>
              <a:rPr sz="1500" spc="80" dirty="0">
                <a:latin typeface="Times New Roman"/>
                <a:cs typeface="Times New Roman"/>
              </a:rPr>
              <a:t>permeameters.</a:t>
            </a:r>
            <a:endParaRPr sz="1500">
              <a:latin typeface="Times New Roman"/>
              <a:cs typeface="Times New Roman"/>
            </a:endParaRPr>
          </a:p>
          <a:p>
            <a:pPr marL="12700" marR="5715">
              <a:lnSpc>
                <a:spcPct val="112500"/>
              </a:lnSpc>
              <a:spcBef>
                <a:spcPts val="1290"/>
              </a:spcBef>
            </a:pPr>
            <a:r>
              <a:rPr sz="1500" spc="105" dirty="0">
                <a:latin typeface="Times New Roman"/>
                <a:cs typeface="Times New Roman"/>
              </a:rPr>
              <a:t>The</a:t>
            </a:r>
            <a:r>
              <a:rPr sz="1500" spc="380" dirty="0">
                <a:latin typeface="Times New Roman"/>
                <a:cs typeface="Times New Roman"/>
              </a:rPr>
              <a:t> </a:t>
            </a:r>
            <a:r>
              <a:rPr sz="1500" spc="85" dirty="0">
                <a:latin typeface="Times New Roman"/>
                <a:cs typeface="Times New Roman"/>
              </a:rPr>
              <a:t>constant</a:t>
            </a:r>
            <a:r>
              <a:rPr sz="1500" spc="395" dirty="0">
                <a:latin typeface="Times New Roman"/>
                <a:cs typeface="Times New Roman"/>
              </a:rPr>
              <a:t> </a:t>
            </a:r>
            <a:r>
              <a:rPr sz="1500" spc="95" dirty="0">
                <a:latin typeface="Times New Roman"/>
                <a:cs typeface="Times New Roman"/>
              </a:rPr>
              <a:t>head</a:t>
            </a:r>
            <a:r>
              <a:rPr sz="1500" spc="390" dirty="0">
                <a:latin typeface="Times New Roman"/>
                <a:cs typeface="Times New Roman"/>
              </a:rPr>
              <a:t> </a:t>
            </a:r>
            <a:r>
              <a:rPr sz="1500" spc="90" dirty="0">
                <a:latin typeface="Times New Roman"/>
                <a:cs typeface="Times New Roman"/>
              </a:rPr>
              <a:t>permeability</a:t>
            </a:r>
            <a:r>
              <a:rPr sz="1500" spc="360" dirty="0">
                <a:latin typeface="Times New Roman"/>
                <a:cs typeface="Times New Roman"/>
              </a:rPr>
              <a:t> </a:t>
            </a:r>
            <a:r>
              <a:rPr sz="1500" spc="75" dirty="0">
                <a:latin typeface="Times New Roman"/>
                <a:cs typeface="Times New Roman"/>
              </a:rPr>
              <a:t>test</a:t>
            </a:r>
            <a:r>
              <a:rPr sz="1500" spc="390" dirty="0">
                <a:latin typeface="Times New Roman"/>
                <a:cs typeface="Times New Roman"/>
              </a:rPr>
              <a:t> </a:t>
            </a:r>
            <a:r>
              <a:rPr sz="1500" spc="70" dirty="0">
                <a:latin typeface="Times New Roman"/>
                <a:cs typeface="Times New Roman"/>
              </a:rPr>
              <a:t>is</a:t>
            </a:r>
            <a:r>
              <a:rPr sz="1500" spc="395" dirty="0">
                <a:latin typeface="Times New Roman"/>
                <a:cs typeface="Times New Roman"/>
              </a:rPr>
              <a:t> </a:t>
            </a:r>
            <a:r>
              <a:rPr sz="1500" spc="80" dirty="0">
                <a:latin typeface="Times New Roman"/>
                <a:cs typeface="Times New Roman"/>
              </a:rPr>
              <a:t>suitable</a:t>
            </a:r>
            <a:r>
              <a:rPr sz="1500" spc="370" dirty="0">
                <a:latin typeface="Times New Roman"/>
                <a:cs typeface="Times New Roman"/>
              </a:rPr>
              <a:t> </a:t>
            </a:r>
            <a:r>
              <a:rPr sz="1500" spc="80" dirty="0">
                <a:latin typeface="Times New Roman"/>
                <a:cs typeface="Times New Roman"/>
              </a:rPr>
              <a:t>for</a:t>
            </a:r>
            <a:r>
              <a:rPr sz="1500" spc="380" dirty="0">
                <a:latin typeface="Times New Roman"/>
                <a:cs typeface="Times New Roman"/>
              </a:rPr>
              <a:t> </a:t>
            </a:r>
            <a:r>
              <a:rPr sz="1500" spc="80" dirty="0">
                <a:latin typeface="Times New Roman"/>
                <a:cs typeface="Times New Roman"/>
              </a:rPr>
              <a:t>relatively</a:t>
            </a:r>
            <a:r>
              <a:rPr sz="1500" spc="355" dirty="0">
                <a:latin typeface="Times New Roman"/>
                <a:cs typeface="Times New Roman"/>
              </a:rPr>
              <a:t> </a:t>
            </a:r>
            <a:r>
              <a:rPr sz="1500" spc="105" dirty="0">
                <a:latin typeface="Times New Roman"/>
                <a:cs typeface="Times New Roman"/>
              </a:rPr>
              <a:t>more</a:t>
            </a:r>
            <a:r>
              <a:rPr sz="1500" spc="385" dirty="0">
                <a:latin typeface="Times New Roman"/>
                <a:cs typeface="Times New Roman"/>
              </a:rPr>
              <a:t> </a:t>
            </a:r>
            <a:r>
              <a:rPr sz="1500" spc="90" dirty="0">
                <a:latin typeface="Times New Roman"/>
                <a:cs typeface="Times New Roman"/>
              </a:rPr>
              <a:t>pervious</a:t>
            </a:r>
            <a:r>
              <a:rPr sz="1500" spc="395" dirty="0">
                <a:latin typeface="Times New Roman"/>
                <a:cs typeface="Times New Roman"/>
              </a:rPr>
              <a:t> </a:t>
            </a:r>
            <a:r>
              <a:rPr sz="1500" spc="75" dirty="0">
                <a:latin typeface="Times New Roman"/>
                <a:cs typeface="Times New Roman"/>
              </a:rPr>
              <a:t>soils</a:t>
            </a:r>
            <a:r>
              <a:rPr sz="1500" spc="375" dirty="0">
                <a:latin typeface="Times New Roman"/>
                <a:cs typeface="Times New Roman"/>
              </a:rPr>
              <a:t> </a:t>
            </a:r>
            <a:r>
              <a:rPr sz="1500" spc="95" dirty="0">
                <a:latin typeface="Times New Roman"/>
                <a:cs typeface="Times New Roman"/>
              </a:rPr>
              <a:t>and</a:t>
            </a:r>
            <a:r>
              <a:rPr sz="1500" spc="390" dirty="0">
                <a:latin typeface="Times New Roman"/>
                <a:cs typeface="Times New Roman"/>
              </a:rPr>
              <a:t> </a:t>
            </a:r>
            <a:r>
              <a:rPr sz="1500" spc="65" dirty="0">
                <a:latin typeface="Times New Roman"/>
                <a:cs typeface="Times New Roman"/>
              </a:rPr>
              <a:t>the </a:t>
            </a:r>
            <a:r>
              <a:rPr sz="1500" spc="75" dirty="0">
                <a:latin typeface="Times New Roman"/>
                <a:cs typeface="Times New Roman"/>
              </a:rPr>
              <a:t>falling</a:t>
            </a:r>
            <a:r>
              <a:rPr sz="1500" spc="50" dirty="0">
                <a:latin typeface="Times New Roman"/>
                <a:cs typeface="Times New Roman"/>
              </a:rPr>
              <a:t> </a:t>
            </a:r>
            <a:r>
              <a:rPr sz="1500" spc="95" dirty="0">
                <a:latin typeface="Times New Roman"/>
                <a:cs typeface="Times New Roman"/>
              </a:rPr>
              <a:t>head</a:t>
            </a:r>
            <a:r>
              <a:rPr sz="1500" spc="65" dirty="0">
                <a:latin typeface="Times New Roman"/>
                <a:cs typeface="Times New Roman"/>
              </a:rPr>
              <a:t> </a:t>
            </a:r>
            <a:r>
              <a:rPr sz="1500" spc="90" dirty="0">
                <a:latin typeface="Times New Roman"/>
                <a:cs typeface="Times New Roman"/>
              </a:rPr>
              <a:t>permeability</a:t>
            </a:r>
            <a:r>
              <a:rPr sz="1500" spc="45" dirty="0">
                <a:latin typeface="Times New Roman"/>
                <a:cs typeface="Times New Roman"/>
              </a:rPr>
              <a:t> </a:t>
            </a:r>
            <a:r>
              <a:rPr sz="1500" spc="75" dirty="0">
                <a:latin typeface="Times New Roman"/>
                <a:cs typeface="Times New Roman"/>
              </a:rPr>
              <a:t>test</a:t>
            </a:r>
            <a:r>
              <a:rPr sz="1500" spc="65" dirty="0">
                <a:latin typeface="Times New Roman"/>
                <a:cs typeface="Times New Roman"/>
              </a:rPr>
              <a:t> </a:t>
            </a:r>
            <a:r>
              <a:rPr sz="1500" spc="70" dirty="0">
                <a:latin typeface="Times New Roman"/>
                <a:cs typeface="Times New Roman"/>
              </a:rPr>
              <a:t>is </a:t>
            </a:r>
            <a:r>
              <a:rPr sz="1500" spc="85" dirty="0">
                <a:latin typeface="Times New Roman"/>
                <a:cs typeface="Times New Roman"/>
              </a:rPr>
              <a:t>suitable</a:t>
            </a:r>
            <a:r>
              <a:rPr sz="1500" spc="55" dirty="0">
                <a:latin typeface="Times New Roman"/>
                <a:cs typeface="Times New Roman"/>
              </a:rPr>
              <a:t> </a:t>
            </a:r>
            <a:r>
              <a:rPr sz="1500" spc="80" dirty="0">
                <a:latin typeface="Times New Roman"/>
                <a:cs typeface="Times New Roman"/>
              </a:rPr>
              <a:t>for</a:t>
            </a:r>
            <a:r>
              <a:rPr sz="1500" spc="55" dirty="0">
                <a:latin typeface="Times New Roman"/>
                <a:cs typeface="Times New Roman"/>
              </a:rPr>
              <a:t> </a:t>
            </a:r>
            <a:r>
              <a:rPr sz="1500" spc="75" dirty="0">
                <a:latin typeface="Times New Roman"/>
                <a:cs typeface="Times New Roman"/>
              </a:rPr>
              <a:t>less</a:t>
            </a:r>
            <a:r>
              <a:rPr sz="1500" spc="60" dirty="0">
                <a:latin typeface="Times New Roman"/>
                <a:cs typeface="Times New Roman"/>
              </a:rPr>
              <a:t> </a:t>
            </a:r>
            <a:r>
              <a:rPr sz="1500" spc="85" dirty="0">
                <a:latin typeface="Times New Roman"/>
                <a:cs typeface="Times New Roman"/>
              </a:rPr>
              <a:t>pervious</a:t>
            </a:r>
            <a:r>
              <a:rPr sz="1500" spc="65" dirty="0">
                <a:latin typeface="Times New Roman"/>
                <a:cs typeface="Times New Roman"/>
              </a:rPr>
              <a:t> </a:t>
            </a:r>
            <a:r>
              <a:rPr sz="1500" spc="60" dirty="0">
                <a:latin typeface="Times New Roman"/>
                <a:cs typeface="Times New Roman"/>
              </a:rPr>
              <a:t>soils.</a:t>
            </a:r>
            <a:endParaRPr sz="1500">
              <a:latin typeface="Times New Roman"/>
              <a:cs typeface="Times New Roman"/>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92099" y="716861"/>
            <a:ext cx="8387080" cy="2781935"/>
          </a:xfrm>
          <a:prstGeom prst="rect">
            <a:avLst/>
          </a:prstGeom>
        </p:spPr>
        <p:txBody>
          <a:bodyPr vert="horz" wrap="square" lIns="0" tIns="15875" rIns="0" bIns="0" rtlCol="0">
            <a:spAutoFit/>
          </a:bodyPr>
          <a:lstStyle/>
          <a:p>
            <a:pPr marL="12700">
              <a:lnSpc>
                <a:spcPct val="100000"/>
              </a:lnSpc>
              <a:spcBef>
                <a:spcPts val="125"/>
              </a:spcBef>
            </a:pPr>
            <a:r>
              <a:rPr sz="1550" b="1" spc="70" dirty="0">
                <a:latin typeface="Times New Roman"/>
                <a:cs typeface="Times New Roman"/>
              </a:rPr>
              <a:t>2).</a:t>
            </a:r>
            <a:r>
              <a:rPr sz="1550" b="1" spc="55" dirty="0">
                <a:latin typeface="Times New Roman"/>
                <a:cs typeface="Times New Roman"/>
              </a:rPr>
              <a:t> </a:t>
            </a:r>
            <a:r>
              <a:rPr sz="1550" b="1" spc="80" dirty="0">
                <a:latin typeface="Times New Roman"/>
                <a:cs typeface="Times New Roman"/>
              </a:rPr>
              <a:t>Field</a:t>
            </a:r>
            <a:r>
              <a:rPr sz="1550" b="1" spc="65" dirty="0">
                <a:latin typeface="Times New Roman"/>
                <a:cs typeface="Times New Roman"/>
              </a:rPr>
              <a:t> </a:t>
            </a:r>
            <a:r>
              <a:rPr sz="1550" b="1" spc="90" dirty="0">
                <a:latin typeface="Times New Roman"/>
                <a:cs typeface="Times New Roman"/>
              </a:rPr>
              <a:t>Methods</a:t>
            </a:r>
            <a:endParaRPr sz="1550">
              <a:latin typeface="Times New Roman"/>
              <a:cs typeface="Times New Roman"/>
            </a:endParaRPr>
          </a:p>
          <a:p>
            <a:pPr marL="12700" marR="5080">
              <a:lnSpc>
                <a:spcPct val="111800"/>
              </a:lnSpc>
              <a:spcBef>
                <a:spcPts val="1295"/>
              </a:spcBef>
            </a:pPr>
            <a:r>
              <a:rPr sz="1550" spc="95" dirty="0">
                <a:latin typeface="Times New Roman"/>
                <a:cs typeface="Times New Roman"/>
              </a:rPr>
              <a:t>The</a:t>
            </a:r>
            <a:r>
              <a:rPr sz="1550" spc="360" dirty="0">
                <a:latin typeface="Times New Roman"/>
                <a:cs typeface="Times New Roman"/>
              </a:rPr>
              <a:t> </a:t>
            </a:r>
            <a:r>
              <a:rPr sz="1550" spc="75" dirty="0">
                <a:latin typeface="Times New Roman"/>
                <a:cs typeface="Times New Roman"/>
              </a:rPr>
              <a:t>coefficient</a:t>
            </a:r>
            <a:r>
              <a:rPr sz="1550" spc="370" dirty="0">
                <a:latin typeface="Times New Roman"/>
                <a:cs typeface="Times New Roman"/>
              </a:rPr>
              <a:t> </a:t>
            </a:r>
            <a:r>
              <a:rPr sz="1550" spc="80" dirty="0">
                <a:latin typeface="Times New Roman"/>
                <a:cs typeface="Times New Roman"/>
              </a:rPr>
              <a:t>of</a:t>
            </a:r>
            <a:r>
              <a:rPr sz="1550" spc="370" dirty="0">
                <a:latin typeface="Times New Roman"/>
                <a:cs typeface="Times New Roman"/>
              </a:rPr>
              <a:t> </a:t>
            </a:r>
            <a:r>
              <a:rPr sz="1550" spc="85" dirty="0">
                <a:latin typeface="Times New Roman"/>
                <a:cs typeface="Times New Roman"/>
              </a:rPr>
              <a:t>permeability</a:t>
            </a:r>
            <a:r>
              <a:rPr sz="1550" spc="335" dirty="0">
                <a:latin typeface="Times New Roman"/>
                <a:cs typeface="Times New Roman"/>
              </a:rPr>
              <a:t> </a:t>
            </a:r>
            <a:r>
              <a:rPr sz="1550" spc="85" dirty="0">
                <a:latin typeface="Times New Roman"/>
                <a:cs typeface="Times New Roman"/>
              </a:rPr>
              <a:t>of</a:t>
            </a:r>
            <a:r>
              <a:rPr sz="1550" spc="365" dirty="0">
                <a:latin typeface="Times New Roman"/>
                <a:cs typeface="Times New Roman"/>
              </a:rPr>
              <a:t> </a:t>
            </a:r>
            <a:r>
              <a:rPr sz="1550" spc="80" dirty="0">
                <a:latin typeface="Times New Roman"/>
                <a:cs typeface="Times New Roman"/>
              </a:rPr>
              <a:t>the</a:t>
            </a:r>
            <a:r>
              <a:rPr sz="1550" spc="365" dirty="0">
                <a:latin typeface="Times New Roman"/>
                <a:cs typeface="Times New Roman"/>
              </a:rPr>
              <a:t> </a:t>
            </a:r>
            <a:r>
              <a:rPr sz="1550" spc="75" dirty="0">
                <a:latin typeface="Times New Roman"/>
                <a:cs typeface="Times New Roman"/>
              </a:rPr>
              <a:t>insitu</a:t>
            </a:r>
            <a:r>
              <a:rPr sz="1550" spc="375" dirty="0">
                <a:latin typeface="Times New Roman"/>
                <a:cs typeface="Times New Roman"/>
              </a:rPr>
              <a:t> </a:t>
            </a:r>
            <a:r>
              <a:rPr sz="1550" spc="75" dirty="0">
                <a:latin typeface="Times New Roman"/>
                <a:cs typeface="Times New Roman"/>
              </a:rPr>
              <a:t>soil</a:t>
            </a:r>
            <a:r>
              <a:rPr sz="1550" spc="370" dirty="0">
                <a:latin typeface="Times New Roman"/>
                <a:cs typeface="Times New Roman"/>
              </a:rPr>
              <a:t> </a:t>
            </a:r>
            <a:r>
              <a:rPr sz="1550" spc="85" dirty="0">
                <a:latin typeface="Times New Roman"/>
                <a:cs typeface="Times New Roman"/>
              </a:rPr>
              <a:t>deposit</a:t>
            </a:r>
            <a:r>
              <a:rPr sz="1550" spc="380" dirty="0">
                <a:latin typeface="Times New Roman"/>
                <a:cs typeface="Times New Roman"/>
              </a:rPr>
              <a:t> </a:t>
            </a:r>
            <a:r>
              <a:rPr sz="1550" spc="80" dirty="0">
                <a:latin typeface="Times New Roman"/>
                <a:cs typeface="Times New Roman"/>
              </a:rPr>
              <a:t>can</a:t>
            </a:r>
            <a:r>
              <a:rPr sz="1550" spc="370" dirty="0">
                <a:latin typeface="Times New Roman"/>
                <a:cs typeface="Times New Roman"/>
              </a:rPr>
              <a:t> </a:t>
            </a:r>
            <a:r>
              <a:rPr sz="1550" spc="95" dirty="0">
                <a:latin typeface="Times New Roman"/>
                <a:cs typeface="Times New Roman"/>
              </a:rPr>
              <a:t>be</a:t>
            </a:r>
            <a:r>
              <a:rPr sz="1550" spc="360" dirty="0">
                <a:latin typeface="Times New Roman"/>
                <a:cs typeface="Times New Roman"/>
              </a:rPr>
              <a:t> </a:t>
            </a:r>
            <a:r>
              <a:rPr sz="1550" spc="85" dirty="0">
                <a:latin typeface="Times New Roman"/>
                <a:cs typeface="Times New Roman"/>
              </a:rPr>
              <a:t>determined</a:t>
            </a:r>
            <a:r>
              <a:rPr sz="1550" spc="370" dirty="0">
                <a:latin typeface="Times New Roman"/>
                <a:cs typeface="Times New Roman"/>
              </a:rPr>
              <a:t> </a:t>
            </a:r>
            <a:r>
              <a:rPr sz="1550" spc="100" dirty="0">
                <a:latin typeface="Times New Roman"/>
                <a:cs typeface="Times New Roman"/>
              </a:rPr>
              <a:t>by</a:t>
            </a:r>
            <a:r>
              <a:rPr sz="1550" spc="350" dirty="0">
                <a:latin typeface="Times New Roman"/>
                <a:cs typeface="Times New Roman"/>
              </a:rPr>
              <a:t> </a:t>
            </a:r>
            <a:r>
              <a:rPr sz="1550" spc="85" dirty="0">
                <a:latin typeface="Times New Roman"/>
                <a:cs typeface="Times New Roman"/>
              </a:rPr>
              <a:t>using</a:t>
            </a:r>
            <a:r>
              <a:rPr sz="1550" spc="350" dirty="0">
                <a:latin typeface="Times New Roman"/>
                <a:cs typeface="Times New Roman"/>
              </a:rPr>
              <a:t> </a:t>
            </a:r>
            <a:r>
              <a:rPr sz="1550" spc="55" dirty="0">
                <a:latin typeface="Times New Roman"/>
                <a:cs typeface="Times New Roman"/>
              </a:rPr>
              <a:t>the </a:t>
            </a:r>
            <a:r>
              <a:rPr sz="1550" spc="85" dirty="0">
                <a:latin typeface="Times New Roman"/>
                <a:cs typeface="Times New Roman"/>
              </a:rPr>
              <a:t>following</a:t>
            </a:r>
            <a:r>
              <a:rPr sz="1550" spc="45" dirty="0">
                <a:latin typeface="Times New Roman"/>
                <a:cs typeface="Times New Roman"/>
              </a:rPr>
              <a:t> </a:t>
            </a:r>
            <a:r>
              <a:rPr sz="1550" spc="85" dirty="0">
                <a:latin typeface="Times New Roman"/>
                <a:cs typeface="Times New Roman"/>
              </a:rPr>
              <a:t>methods</a:t>
            </a:r>
            <a:endParaRPr sz="1550">
              <a:latin typeface="Times New Roman"/>
              <a:cs typeface="Times New Roman"/>
            </a:endParaRPr>
          </a:p>
          <a:p>
            <a:pPr marL="12700">
              <a:lnSpc>
                <a:spcPct val="100000"/>
              </a:lnSpc>
              <a:spcBef>
                <a:spcPts val="1525"/>
              </a:spcBef>
              <a:tabLst>
                <a:tab pos="1967864" algn="l"/>
                <a:tab pos="2457450" algn="l"/>
              </a:tabLst>
            </a:pPr>
            <a:r>
              <a:rPr sz="1550" spc="65" dirty="0">
                <a:latin typeface="Times New Roman"/>
                <a:cs typeface="Times New Roman"/>
              </a:rPr>
              <a:t>a).</a:t>
            </a:r>
            <a:r>
              <a:rPr sz="1550" spc="55" dirty="0">
                <a:latin typeface="Times New Roman"/>
                <a:cs typeface="Times New Roman"/>
              </a:rPr>
              <a:t> </a:t>
            </a:r>
            <a:r>
              <a:rPr sz="1550" spc="100" dirty="0">
                <a:latin typeface="Times New Roman"/>
                <a:cs typeface="Times New Roman"/>
              </a:rPr>
              <a:t>Pumping</a:t>
            </a:r>
            <a:r>
              <a:rPr sz="1550" spc="45" dirty="0">
                <a:latin typeface="Times New Roman"/>
                <a:cs typeface="Times New Roman"/>
              </a:rPr>
              <a:t> </a:t>
            </a:r>
            <a:r>
              <a:rPr sz="1550" spc="85" dirty="0">
                <a:latin typeface="Times New Roman"/>
                <a:cs typeface="Times New Roman"/>
              </a:rPr>
              <a:t>out</a:t>
            </a:r>
            <a:r>
              <a:rPr sz="1550" spc="60" dirty="0">
                <a:latin typeface="Times New Roman"/>
                <a:cs typeface="Times New Roman"/>
              </a:rPr>
              <a:t> </a:t>
            </a:r>
            <a:r>
              <a:rPr sz="1550" spc="45" dirty="0">
                <a:latin typeface="Times New Roman"/>
                <a:cs typeface="Times New Roman"/>
              </a:rPr>
              <a:t>test</a:t>
            </a:r>
            <a:r>
              <a:rPr sz="1550" dirty="0">
                <a:latin typeface="Times New Roman"/>
                <a:cs typeface="Times New Roman"/>
              </a:rPr>
              <a:t>	</a:t>
            </a:r>
            <a:r>
              <a:rPr sz="1550" spc="65" dirty="0">
                <a:latin typeface="Times New Roman"/>
                <a:cs typeface="Times New Roman"/>
              </a:rPr>
              <a:t>and</a:t>
            </a:r>
            <a:r>
              <a:rPr sz="1550" dirty="0">
                <a:latin typeface="Times New Roman"/>
                <a:cs typeface="Times New Roman"/>
              </a:rPr>
              <a:t>	</a:t>
            </a:r>
            <a:r>
              <a:rPr sz="1550" spc="65" dirty="0">
                <a:latin typeface="Times New Roman"/>
                <a:cs typeface="Times New Roman"/>
              </a:rPr>
              <a:t>b).</a:t>
            </a:r>
            <a:r>
              <a:rPr sz="1550" spc="55" dirty="0">
                <a:latin typeface="Times New Roman"/>
                <a:cs typeface="Times New Roman"/>
              </a:rPr>
              <a:t> </a:t>
            </a:r>
            <a:r>
              <a:rPr sz="1550" spc="100" dirty="0">
                <a:latin typeface="Times New Roman"/>
                <a:cs typeface="Times New Roman"/>
              </a:rPr>
              <a:t>Pumping</a:t>
            </a:r>
            <a:r>
              <a:rPr sz="1550" spc="40" dirty="0">
                <a:latin typeface="Times New Roman"/>
                <a:cs typeface="Times New Roman"/>
              </a:rPr>
              <a:t> </a:t>
            </a:r>
            <a:r>
              <a:rPr sz="1550" spc="75" dirty="0">
                <a:latin typeface="Times New Roman"/>
                <a:cs typeface="Times New Roman"/>
              </a:rPr>
              <a:t>in</a:t>
            </a:r>
            <a:r>
              <a:rPr sz="1550" spc="60" dirty="0">
                <a:latin typeface="Times New Roman"/>
                <a:cs typeface="Times New Roman"/>
              </a:rPr>
              <a:t> </a:t>
            </a:r>
            <a:r>
              <a:rPr sz="1550" spc="45" dirty="0">
                <a:latin typeface="Times New Roman"/>
                <a:cs typeface="Times New Roman"/>
              </a:rPr>
              <a:t>test</a:t>
            </a:r>
            <a:endParaRPr sz="1550">
              <a:latin typeface="Times New Roman"/>
              <a:cs typeface="Times New Roman"/>
            </a:endParaRPr>
          </a:p>
          <a:p>
            <a:pPr marL="12700" marR="12065">
              <a:lnSpc>
                <a:spcPct val="111800"/>
              </a:lnSpc>
              <a:spcBef>
                <a:spcPts val="1330"/>
              </a:spcBef>
            </a:pPr>
            <a:r>
              <a:rPr sz="1550" spc="95" dirty="0">
                <a:latin typeface="Times New Roman"/>
                <a:cs typeface="Times New Roman"/>
              </a:rPr>
              <a:t>The</a:t>
            </a:r>
            <a:r>
              <a:rPr sz="1550" spc="145" dirty="0">
                <a:latin typeface="Times New Roman"/>
                <a:cs typeface="Times New Roman"/>
              </a:rPr>
              <a:t> </a:t>
            </a:r>
            <a:r>
              <a:rPr sz="1550" spc="100" dirty="0">
                <a:latin typeface="Times New Roman"/>
                <a:cs typeface="Times New Roman"/>
              </a:rPr>
              <a:t>pumping</a:t>
            </a:r>
            <a:r>
              <a:rPr sz="1550" spc="145" dirty="0">
                <a:latin typeface="Times New Roman"/>
                <a:cs typeface="Times New Roman"/>
              </a:rPr>
              <a:t> </a:t>
            </a:r>
            <a:r>
              <a:rPr sz="1550" spc="85" dirty="0">
                <a:latin typeface="Times New Roman"/>
                <a:cs typeface="Times New Roman"/>
              </a:rPr>
              <a:t>out</a:t>
            </a:r>
            <a:r>
              <a:rPr sz="1550" spc="165" dirty="0">
                <a:latin typeface="Times New Roman"/>
                <a:cs typeface="Times New Roman"/>
              </a:rPr>
              <a:t> </a:t>
            </a:r>
            <a:r>
              <a:rPr sz="1550" spc="70" dirty="0">
                <a:latin typeface="Times New Roman"/>
                <a:cs typeface="Times New Roman"/>
              </a:rPr>
              <a:t>test</a:t>
            </a:r>
            <a:r>
              <a:rPr sz="1550" spc="165" dirty="0">
                <a:latin typeface="Times New Roman"/>
                <a:cs typeface="Times New Roman"/>
              </a:rPr>
              <a:t> </a:t>
            </a:r>
            <a:r>
              <a:rPr sz="1550" spc="80" dirty="0">
                <a:latin typeface="Times New Roman"/>
                <a:cs typeface="Times New Roman"/>
              </a:rPr>
              <a:t>influence</a:t>
            </a:r>
            <a:r>
              <a:rPr sz="1550" spc="155" dirty="0">
                <a:latin typeface="Times New Roman"/>
                <a:cs typeface="Times New Roman"/>
              </a:rPr>
              <a:t> </a:t>
            </a:r>
            <a:r>
              <a:rPr sz="1550" spc="80" dirty="0">
                <a:latin typeface="Times New Roman"/>
                <a:cs typeface="Times New Roman"/>
              </a:rPr>
              <a:t>the</a:t>
            </a:r>
            <a:r>
              <a:rPr sz="1550" spc="160" dirty="0">
                <a:latin typeface="Times New Roman"/>
                <a:cs typeface="Times New Roman"/>
              </a:rPr>
              <a:t> </a:t>
            </a:r>
            <a:r>
              <a:rPr sz="1550" spc="75" dirty="0">
                <a:latin typeface="Times New Roman"/>
                <a:cs typeface="Times New Roman"/>
              </a:rPr>
              <a:t>large</a:t>
            </a:r>
            <a:r>
              <a:rPr sz="1550" spc="165" dirty="0">
                <a:latin typeface="Times New Roman"/>
                <a:cs typeface="Times New Roman"/>
              </a:rPr>
              <a:t> </a:t>
            </a:r>
            <a:r>
              <a:rPr sz="1550" spc="80" dirty="0">
                <a:latin typeface="Times New Roman"/>
                <a:cs typeface="Times New Roman"/>
              </a:rPr>
              <a:t>area</a:t>
            </a:r>
            <a:r>
              <a:rPr sz="1550" spc="170" dirty="0">
                <a:latin typeface="Times New Roman"/>
                <a:cs typeface="Times New Roman"/>
              </a:rPr>
              <a:t> </a:t>
            </a:r>
            <a:r>
              <a:rPr sz="1550" spc="85" dirty="0">
                <a:latin typeface="Times New Roman"/>
                <a:cs typeface="Times New Roman"/>
              </a:rPr>
              <a:t>around</a:t>
            </a:r>
            <a:r>
              <a:rPr sz="1550" spc="160" dirty="0">
                <a:latin typeface="Times New Roman"/>
                <a:cs typeface="Times New Roman"/>
              </a:rPr>
              <a:t> </a:t>
            </a:r>
            <a:r>
              <a:rPr sz="1550" spc="80" dirty="0">
                <a:latin typeface="Times New Roman"/>
                <a:cs typeface="Times New Roman"/>
              </a:rPr>
              <a:t>the</a:t>
            </a:r>
            <a:r>
              <a:rPr sz="1550" spc="160" dirty="0">
                <a:latin typeface="Times New Roman"/>
                <a:cs typeface="Times New Roman"/>
              </a:rPr>
              <a:t> </a:t>
            </a:r>
            <a:r>
              <a:rPr sz="1550" spc="100" dirty="0">
                <a:latin typeface="Times New Roman"/>
                <a:cs typeface="Times New Roman"/>
              </a:rPr>
              <a:t>pumping</a:t>
            </a:r>
            <a:r>
              <a:rPr sz="1550" spc="160" dirty="0">
                <a:latin typeface="Times New Roman"/>
                <a:cs typeface="Times New Roman"/>
              </a:rPr>
              <a:t> </a:t>
            </a:r>
            <a:r>
              <a:rPr sz="1550" spc="80" dirty="0">
                <a:latin typeface="Times New Roman"/>
                <a:cs typeface="Times New Roman"/>
              </a:rPr>
              <a:t>well</a:t>
            </a:r>
            <a:r>
              <a:rPr sz="1550" spc="165" dirty="0">
                <a:latin typeface="Times New Roman"/>
                <a:cs typeface="Times New Roman"/>
              </a:rPr>
              <a:t> </a:t>
            </a:r>
            <a:r>
              <a:rPr sz="1550" spc="90" dirty="0">
                <a:latin typeface="Times New Roman"/>
                <a:cs typeface="Times New Roman"/>
              </a:rPr>
              <a:t>and</a:t>
            </a:r>
            <a:r>
              <a:rPr sz="1550" spc="160" dirty="0">
                <a:latin typeface="Times New Roman"/>
                <a:cs typeface="Times New Roman"/>
              </a:rPr>
              <a:t> </a:t>
            </a:r>
            <a:r>
              <a:rPr sz="1550" spc="75" dirty="0">
                <a:latin typeface="Times New Roman"/>
                <a:cs typeface="Times New Roman"/>
              </a:rPr>
              <a:t>gives</a:t>
            </a:r>
            <a:r>
              <a:rPr sz="1550" spc="175" dirty="0">
                <a:latin typeface="Times New Roman"/>
                <a:cs typeface="Times New Roman"/>
              </a:rPr>
              <a:t> </a:t>
            </a:r>
            <a:r>
              <a:rPr sz="1550" spc="85" dirty="0">
                <a:latin typeface="Times New Roman"/>
                <a:cs typeface="Times New Roman"/>
              </a:rPr>
              <a:t>an</a:t>
            </a:r>
            <a:r>
              <a:rPr sz="1550" spc="155" dirty="0">
                <a:latin typeface="Times New Roman"/>
                <a:cs typeface="Times New Roman"/>
              </a:rPr>
              <a:t> </a:t>
            </a:r>
            <a:r>
              <a:rPr sz="1550" spc="65" dirty="0">
                <a:latin typeface="Times New Roman"/>
                <a:cs typeface="Times New Roman"/>
              </a:rPr>
              <a:t>overall </a:t>
            </a:r>
            <a:r>
              <a:rPr sz="1550" spc="80" dirty="0">
                <a:latin typeface="Times New Roman"/>
                <a:cs typeface="Times New Roman"/>
              </a:rPr>
              <a:t>value</a:t>
            </a:r>
            <a:r>
              <a:rPr sz="1550" spc="60" dirty="0">
                <a:latin typeface="Times New Roman"/>
                <a:cs typeface="Times New Roman"/>
              </a:rPr>
              <a:t> </a:t>
            </a:r>
            <a:r>
              <a:rPr sz="1550" spc="80" dirty="0">
                <a:latin typeface="Times New Roman"/>
                <a:cs typeface="Times New Roman"/>
              </a:rPr>
              <a:t>of</a:t>
            </a:r>
            <a:r>
              <a:rPr sz="1550" spc="50" dirty="0">
                <a:latin typeface="Times New Roman"/>
                <a:cs typeface="Times New Roman"/>
              </a:rPr>
              <a:t> </a:t>
            </a:r>
            <a:r>
              <a:rPr sz="1550" spc="80" dirty="0">
                <a:latin typeface="Times New Roman"/>
                <a:cs typeface="Times New Roman"/>
              </a:rPr>
              <a:t>the</a:t>
            </a:r>
            <a:r>
              <a:rPr sz="1550" spc="65" dirty="0">
                <a:latin typeface="Times New Roman"/>
                <a:cs typeface="Times New Roman"/>
              </a:rPr>
              <a:t> </a:t>
            </a:r>
            <a:r>
              <a:rPr sz="1550" spc="75" dirty="0">
                <a:latin typeface="Times New Roman"/>
                <a:cs typeface="Times New Roman"/>
              </a:rPr>
              <a:t>coefficient</a:t>
            </a:r>
            <a:r>
              <a:rPr sz="1550" spc="60" dirty="0">
                <a:latin typeface="Times New Roman"/>
                <a:cs typeface="Times New Roman"/>
              </a:rPr>
              <a:t> </a:t>
            </a:r>
            <a:r>
              <a:rPr sz="1550" spc="85" dirty="0">
                <a:latin typeface="Times New Roman"/>
                <a:cs typeface="Times New Roman"/>
              </a:rPr>
              <a:t>of</a:t>
            </a:r>
            <a:r>
              <a:rPr sz="1550" spc="65" dirty="0">
                <a:latin typeface="Times New Roman"/>
                <a:cs typeface="Times New Roman"/>
              </a:rPr>
              <a:t> </a:t>
            </a:r>
            <a:r>
              <a:rPr sz="1550" spc="80" dirty="0">
                <a:latin typeface="Times New Roman"/>
                <a:cs typeface="Times New Roman"/>
              </a:rPr>
              <a:t>permeability</a:t>
            </a:r>
            <a:r>
              <a:rPr sz="1550" spc="25" dirty="0">
                <a:latin typeface="Times New Roman"/>
                <a:cs typeface="Times New Roman"/>
              </a:rPr>
              <a:t> </a:t>
            </a:r>
            <a:r>
              <a:rPr sz="1550" spc="80" dirty="0">
                <a:latin typeface="Times New Roman"/>
                <a:cs typeface="Times New Roman"/>
              </a:rPr>
              <a:t>of</a:t>
            </a:r>
            <a:r>
              <a:rPr sz="1550" spc="60" dirty="0">
                <a:latin typeface="Times New Roman"/>
                <a:cs typeface="Times New Roman"/>
              </a:rPr>
              <a:t> </a:t>
            </a:r>
            <a:r>
              <a:rPr sz="1550" spc="80" dirty="0">
                <a:latin typeface="Times New Roman"/>
                <a:cs typeface="Times New Roman"/>
              </a:rPr>
              <a:t>the</a:t>
            </a:r>
            <a:r>
              <a:rPr sz="1550" spc="55" dirty="0">
                <a:latin typeface="Times New Roman"/>
                <a:cs typeface="Times New Roman"/>
              </a:rPr>
              <a:t> </a:t>
            </a:r>
            <a:r>
              <a:rPr sz="1550" spc="70" dirty="0">
                <a:latin typeface="Times New Roman"/>
                <a:cs typeface="Times New Roman"/>
              </a:rPr>
              <a:t>soil</a:t>
            </a:r>
            <a:r>
              <a:rPr sz="1550" spc="75" dirty="0">
                <a:latin typeface="Times New Roman"/>
                <a:cs typeface="Times New Roman"/>
              </a:rPr>
              <a:t> </a:t>
            </a:r>
            <a:r>
              <a:rPr sz="1550" spc="65" dirty="0">
                <a:latin typeface="Times New Roman"/>
                <a:cs typeface="Times New Roman"/>
              </a:rPr>
              <a:t>deposit.</a:t>
            </a:r>
            <a:endParaRPr sz="1550">
              <a:latin typeface="Times New Roman"/>
              <a:cs typeface="Times New Roman"/>
            </a:endParaRPr>
          </a:p>
          <a:p>
            <a:pPr marL="12700" marR="12065">
              <a:lnSpc>
                <a:spcPct val="111800"/>
              </a:lnSpc>
              <a:spcBef>
                <a:spcPts val="1325"/>
              </a:spcBef>
            </a:pPr>
            <a:r>
              <a:rPr sz="1550" spc="95" dirty="0">
                <a:latin typeface="Times New Roman"/>
                <a:cs typeface="Times New Roman"/>
              </a:rPr>
              <a:t>The</a:t>
            </a:r>
            <a:r>
              <a:rPr sz="1550" spc="275" dirty="0">
                <a:latin typeface="Times New Roman"/>
                <a:cs typeface="Times New Roman"/>
              </a:rPr>
              <a:t> </a:t>
            </a:r>
            <a:r>
              <a:rPr sz="1550" spc="100" dirty="0">
                <a:latin typeface="Times New Roman"/>
                <a:cs typeface="Times New Roman"/>
              </a:rPr>
              <a:t>pumping</a:t>
            </a:r>
            <a:r>
              <a:rPr sz="1550" spc="265" dirty="0">
                <a:latin typeface="Times New Roman"/>
                <a:cs typeface="Times New Roman"/>
              </a:rPr>
              <a:t> </a:t>
            </a:r>
            <a:r>
              <a:rPr sz="1550" spc="75" dirty="0">
                <a:latin typeface="Times New Roman"/>
                <a:cs typeface="Times New Roman"/>
              </a:rPr>
              <a:t>in</a:t>
            </a:r>
            <a:r>
              <a:rPr sz="1550" spc="285" dirty="0">
                <a:latin typeface="Times New Roman"/>
                <a:cs typeface="Times New Roman"/>
              </a:rPr>
              <a:t> </a:t>
            </a:r>
            <a:r>
              <a:rPr sz="1550" spc="70" dirty="0">
                <a:latin typeface="Times New Roman"/>
                <a:cs typeface="Times New Roman"/>
              </a:rPr>
              <a:t>test</a:t>
            </a:r>
            <a:r>
              <a:rPr sz="1550" spc="285" dirty="0">
                <a:latin typeface="Times New Roman"/>
                <a:cs typeface="Times New Roman"/>
              </a:rPr>
              <a:t> </a:t>
            </a:r>
            <a:r>
              <a:rPr sz="1550" spc="75" dirty="0">
                <a:latin typeface="Times New Roman"/>
                <a:cs typeface="Times New Roman"/>
              </a:rPr>
              <a:t>influence</a:t>
            </a:r>
            <a:r>
              <a:rPr sz="1550" spc="275" dirty="0">
                <a:latin typeface="Times New Roman"/>
                <a:cs typeface="Times New Roman"/>
              </a:rPr>
              <a:t> </a:t>
            </a:r>
            <a:r>
              <a:rPr sz="1550" spc="85" dirty="0">
                <a:latin typeface="Times New Roman"/>
                <a:cs typeface="Times New Roman"/>
              </a:rPr>
              <a:t>small</a:t>
            </a:r>
            <a:r>
              <a:rPr sz="1550" spc="305" dirty="0">
                <a:latin typeface="Times New Roman"/>
                <a:cs typeface="Times New Roman"/>
              </a:rPr>
              <a:t> </a:t>
            </a:r>
            <a:r>
              <a:rPr sz="1550" spc="80" dirty="0">
                <a:latin typeface="Times New Roman"/>
                <a:cs typeface="Times New Roman"/>
              </a:rPr>
              <a:t>area</a:t>
            </a:r>
            <a:r>
              <a:rPr sz="1550" spc="275" dirty="0">
                <a:latin typeface="Times New Roman"/>
                <a:cs typeface="Times New Roman"/>
              </a:rPr>
              <a:t> </a:t>
            </a:r>
            <a:r>
              <a:rPr sz="1550" spc="90" dirty="0">
                <a:latin typeface="Times New Roman"/>
                <a:cs typeface="Times New Roman"/>
              </a:rPr>
              <a:t>around</a:t>
            </a:r>
            <a:r>
              <a:rPr sz="1550" spc="290" dirty="0">
                <a:latin typeface="Times New Roman"/>
                <a:cs typeface="Times New Roman"/>
              </a:rPr>
              <a:t> </a:t>
            </a:r>
            <a:r>
              <a:rPr sz="1550" spc="80" dirty="0">
                <a:latin typeface="Times New Roman"/>
                <a:cs typeface="Times New Roman"/>
              </a:rPr>
              <a:t>the</a:t>
            </a:r>
            <a:r>
              <a:rPr sz="1550" spc="285" dirty="0">
                <a:latin typeface="Times New Roman"/>
                <a:cs typeface="Times New Roman"/>
              </a:rPr>
              <a:t> </a:t>
            </a:r>
            <a:r>
              <a:rPr sz="1550" spc="100" dirty="0">
                <a:latin typeface="Times New Roman"/>
                <a:cs typeface="Times New Roman"/>
              </a:rPr>
              <a:t>pumping</a:t>
            </a:r>
            <a:r>
              <a:rPr sz="1550" spc="280" dirty="0">
                <a:latin typeface="Times New Roman"/>
                <a:cs typeface="Times New Roman"/>
              </a:rPr>
              <a:t> </a:t>
            </a:r>
            <a:r>
              <a:rPr sz="1550" spc="80" dirty="0">
                <a:latin typeface="Times New Roman"/>
                <a:cs typeface="Times New Roman"/>
              </a:rPr>
              <a:t>well</a:t>
            </a:r>
            <a:r>
              <a:rPr sz="1550" spc="285" dirty="0">
                <a:latin typeface="Times New Roman"/>
                <a:cs typeface="Times New Roman"/>
              </a:rPr>
              <a:t> </a:t>
            </a:r>
            <a:r>
              <a:rPr sz="1550" spc="85" dirty="0">
                <a:latin typeface="Times New Roman"/>
                <a:cs typeface="Times New Roman"/>
              </a:rPr>
              <a:t>and</a:t>
            </a:r>
            <a:r>
              <a:rPr sz="1550" spc="300" dirty="0">
                <a:latin typeface="Times New Roman"/>
                <a:cs typeface="Times New Roman"/>
              </a:rPr>
              <a:t> </a:t>
            </a:r>
            <a:r>
              <a:rPr sz="1550" spc="75" dirty="0">
                <a:latin typeface="Times New Roman"/>
                <a:cs typeface="Times New Roman"/>
              </a:rPr>
              <a:t>gives</a:t>
            </a:r>
            <a:r>
              <a:rPr sz="1550" spc="280" dirty="0">
                <a:latin typeface="Times New Roman"/>
                <a:cs typeface="Times New Roman"/>
              </a:rPr>
              <a:t> </a:t>
            </a:r>
            <a:r>
              <a:rPr sz="1550" spc="80" dirty="0">
                <a:latin typeface="Times New Roman"/>
                <a:cs typeface="Times New Roman"/>
              </a:rPr>
              <a:t>the</a:t>
            </a:r>
            <a:r>
              <a:rPr sz="1550" spc="295" dirty="0">
                <a:latin typeface="Times New Roman"/>
                <a:cs typeface="Times New Roman"/>
              </a:rPr>
              <a:t> </a:t>
            </a:r>
            <a:r>
              <a:rPr sz="1550" spc="80" dirty="0">
                <a:latin typeface="Times New Roman"/>
                <a:cs typeface="Times New Roman"/>
              </a:rPr>
              <a:t>value</a:t>
            </a:r>
            <a:r>
              <a:rPr sz="1550" spc="280" dirty="0">
                <a:latin typeface="Times New Roman"/>
                <a:cs typeface="Times New Roman"/>
              </a:rPr>
              <a:t> </a:t>
            </a:r>
            <a:r>
              <a:rPr sz="1550" spc="60" dirty="0">
                <a:latin typeface="Times New Roman"/>
                <a:cs typeface="Times New Roman"/>
              </a:rPr>
              <a:t>of </a:t>
            </a:r>
            <a:r>
              <a:rPr sz="1550" spc="70" dirty="0">
                <a:latin typeface="Times New Roman"/>
                <a:cs typeface="Times New Roman"/>
              </a:rPr>
              <a:t>coefficient</a:t>
            </a:r>
            <a:r>
              <a:rPr sz="1550" spc="65" dirty="0">
                <a:latin typeface="Times New Roman"/>
                <a:cs typeface="Times New Roman"/>
              </a:rPr>
              <a:t> </a:t>
            </a:r>
            <a:r>
              <a:rPr sz="1550" spc="80" dirty="0">
                <a:latin typeface="Times New Roman"/>
                <a:cs typeface="Times New Roman"/>
              </a:rPr>
              <a:t>of</a:t>
            </a:r>
            <a:r>
              <a:rPr sz="1550" spc="60" dirty="0">
                <a:latin typeface="Times New Roman"/>
                <a:cs typeface="Times New Roman"/>
              </a:rPr>
              <a:t> </a:t>
            </a:r>
            <a:r>
              <a:rPr sz="1550" spc="80" dirty="0">
                <a:latin typeface="Times New Roman"/>
                <a:cs typeface="Times New Roman"/>
              </a:rPr>
              <a:t>permeability</a:t>
            </a:r>
            <a:r>
              <a:rPr sz="1550" spc="50" dirty="0">
                <a:latin typeface="Times New Roman"/>
                <a:cs typeface="Times New Roman"/>
              </a:rPr>
              <a:t> </a:t>
            </a:r>
            <a:r>
              <a:rPr sz="1550" spc="80" dirty="0">
                <a:latin typeface="Times New Roman"/>
                <a:cs typeface="Times New Roman"/>
              </a:rPr>
              <a:t>of</a:t>
            </a:r>
            <a:r>
              <a:rPr sz="1550" spc="65" dirty="0">
                <a:latin typeface="Times New Roman"/>
                <a:cs typeface="Times New Roman"/>
              </a:rPr>
              <a:t> </a:t>
            </a:r>
            <a:r>
              <a:rPr sz="1550" spc="80" dirty="0">
                <a:latin typeface="Times New Roman"/>
                <a:cs typeface="Times New Roman"/>
              </a:rPr>
              <a:t>the</a:t>
            </a:r>
            <a:r>
              <a:rPr sz="1550" spc="60" dirty="0">
                <a:latin typeface="Times New Roman"/>
                <a:cs typeface="Times New Roman"/>
              </a:rPr>
              <a:t> </a:t>
            </a:r>
            <a:r>
              <a:rPr sz="1550" spc="70" dirty="0">
                <a:latin typeface="Times New Roman"/>
                <a:cs typeface="Times New Roman"/>
              </a:rPr>
              <a:t>soil </a:t>
            </a:r>
            <a:r>
              <a:rPr sz="1550" spc="85" dirty="0">
                <a:latin typeface="Times New Roman"/>
                <a:cs typeface="Times New Roman"/>
              </a:rPr>
              <a:t>surrounding</a:t>
            </a:r>
            <a:r>
              <a:rPr sz="1550" spc="65" dirty="0">
                <a:latin typeface="Times New Roman"/>
                <a:cs typeface="Times New Roman"/>
              </a:rPr>
              <a:t> </a:t>
            </a:r>
            <a:r>
              <a:rPr sz="1550" spc="80" dirty="0">
                <a:latin typeface="Times New Roman"/>
                <a:cs typeface="Times New Roman"/>
              </a:rPr>
              <a:t>the</a:t>
            </a:r>
            <a:r>
              <a:rPr sz="1550" spc="100" dirty="0">
                <a:latin typeface="Times New Roman"/>
                <a:cs typeface="Times New Roman"/>
              </a:rPr>
              <a:t> pumping</a:t>
            </a:r>
            <a:r>
              <a:rPr sz="1550" spc="55" dirty="0">
                <a:latin typeface="Times New Roman"/>
                <a:cs typeface="Times New Roman"/>
              </a:rPr>
              <a:t> </a:t>
            </a:r>
            <a:r>
              <a:rPr sz="1550" spc="50" dirty="0">
                <a:latin typeface="Times New Roman"/>
                <a:cs typeface="Times New Roman"/>
              </a:rPr>
              <a:t>well.</a:t>
            </a:r>
            <a:endParaRPr sz="1550">
              <a:latin typeface="Times New Roman"/>
              <a:cs typeface="Times New Roman"/>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3399" y="1099541"/>
            <a:ext cx="7705090" cy="2385695"/>
          </a:xfrm>
          <a:prstGeom prst="rect">
            <a:avLst/>
          </a:prstGeom>
        </p:spPr>
        <p:txBody>
          <a:bodyPr vert="horz" wrap="square" lIns="0" tIns="12065" rIns="0" bIns="0" rtlCol="0">
            <a:spAutoFit/>
          </a:bodyPr>
          <a:lstStyle/>
          <a:p>
            <a:pPr marL="75565">
              <a:lnSpc>
                <a:spcPct val="100000"/>
              </a:lnSpc>
              <a:spcBef>
                <a:spcPts val="95"/>
              </a:spcBef>
            </a:pPr>
            <a:r>
              <a:rPr sz="1400" b="1" spc="65" dirty="0">
                <a:latin typeface="Times New Roman"/>
                <a:cs typeface="Times New Roman"/>
              </a:rPr>
              <a:t>3).</a:t>
            </a:r>
            <a:r>
              <a:rPr sz="1400" b="1" spc="50" dirty="0">
                <a:latin typeface="Times New Roman"/>
                <a:cs typeface="Times New Roman"/>
              </a:rPr>
              <a:t> </a:t>
            </a:r>
            <a:r>
              <a:rPr sz="1400" b="1" spc="75" dirty="0">
                <a:latin typeface="Times New Roman"/>
                <a:cs typeface="Times New Roman"/>
              </a:rPr>
              <a:t>Indirect</a:t>
            </a:r>
            <a:r>
              <a:rPr sz="1400" b="1" spc="55" dirty="0">
                <a:latin typeface="Times New Roman"/>
                <a:cs typeface="Times New Roman"/>
              </a:rPr>
              <a:t> </a:t>
            </a:r>
            <a:r>
              <a:rPr sz="1400" b="1" spc="85" dirty="0">
                <a:latin typeface="Times New Roman"/>
                <a:cs typeface="Times New Roman"/>
              </a:rPr>
              <a:t>Methods</a:t>
            </a:r>
            <a:endParaRPr sz="1400">
              <a:latin typeface="Times New Roman"/>
              <a:cs typeface="Times New Roman"/>
            </a:endParaRPr>
          </a:p>
          <a:p>
            <a:pPr marL="75565">
              <a:lnSpc>
                <a:spcPct val="100000"/>
              </a:lnSpc>
              <a:spcBef>
                <a:spcPts val="1320"/>
              </a:spcBef>
            </a:pPr>
            <a:r>
              <a:rPr sz="1400" spc="90" dirty="0">
                <a:latin typeface="Times New Roman"/>
                <a:cs typeface="Times New Roman"/>
              </a:rPr>
              <a:t>The</a:t>
            </a:r>
            <a:r>
              <a:rPr sz="1400" spc="50" dirty="0">
                <a:latin typeface="Times New Roman"/>
                <a:cs typeface="Times New Roman"/>
              </a:rPr>
              <a:t> </a:t>
            </a:r>
            <a:r>
              <a:rPr sz="1400" spc="65" dirty="0">
                <a:latin typeface="Times New Roman"/>
                <a:cs typeface="Times New Roman"/>
              </a:rPr>
              <a:t>coefficient </a:t>
            </a:r>
            <a:r>
              <a:rPr sz="1400" spc="80" dirty="0">
                <a:latin typeface="Times New Roman"/>
                <a:cs typeface="Times New Roman"/>
              </a:rPr>
              <a:t>of</a:t>
            </a:r>
            <a:r>
              <a:rPr sz="1400" spc="60" dirty="0">
                <a:latin typeface="Times New Roman"/>
                <a:cs typeface="Times New Roman"/>
              </a:rPr>
              <a:t> </a:t>
            </a:r>
            <a:r>
              <a:rPr sz="1400" spc="75" dirty="0">
                <a:latin typeface="Times New Roman"/>
                <a:cs typeface="Times New Roman"/>
              </a:rPr>
              <a:t>permeability</a:t>
            </a:r>
            <a:r>
              <a:rPr sz="1400" spc="30" dirty="0">
                <a:latin typeface="Times New Roman"/>
                <a:cs typeface="Times New Roman"/>
              </a:rPr>
              <a:t> </a:t>
            </a:r>
            <a:r>
              <a:rPr sz="1400" spc="80" dirty="0">
                <a:latin typeface="Times New Roman"/>
                <a:cs typeface="Times New Roman"/>
              </a:rPr>
              <a:t>of</a:t>
            </a:r>
            <a:r>
              <a:rPr sz="1400" spc="65" dirty="0">
                <a:latin typeface="Times New Roman"/>
                <a:cs typeface="Times New Roman"/>
              </a:rPr>
              <a:t> </a:t>
            </a:r>
            <a:r>
              <a:rPr sz="1400" spc="70" dirty="0">
                <a:latin typeface="Times New Roman"/>
                <a:cs typeface="Times New Roman"/>
              </a:rPr>
              <a:t>the</a:t>
            </a:r>
            <a:r>
              <a:rPr sz="1400" spc="50" dirty="0">
                <a:latin typeface="Times New Roman"/>
                <a:cs typeface="Times New Roman"/>
              </a:rPr>
              <a:t> </a:t>
            </a:r>
            <a:r>
              <a:rPr sz="1400" spc="65" dirty="0">
                <a:latin typeface="Times New Roman"/>
                <a:cs typeface="Times New Roman"/>
              </a:rPr>
              <a:t>soil </a:t>
            </a:r>
            <a:r>
              <a:rPr sz="1400" spc="80" dirty="0">
                <a:latin typeface="Times New Roman"/>
                <a:cs typeface="Times New Roman"/>
              </a:rPr>
              <a:t>can </a:t>
            </a:r>
            <a:r>
              <a:rPr sz="1400" spc="70" dirty="0">
                <a:latin typeface="Times New Roman"/>
                <a:cs typeface="Times New Roman"/>
              </a:rPr>
              <a:t>also</a:t>
            </a:r>
            <a:r>
              <a:rPr sz="1400" spc="60" dirty="0">
                <a:latin typeface="Times New Roman"/>
                <a:cs typeface="Times New Roman"/>
              </a:rPr>
              <a:t> </a:t>
            </a:r>
            <a:r>
              <a:rPr sz="1400" spc="85" dirty="0">
                <a:latin typeface="Times New Roman"/>
                <a:cs typeface="Times New Roman"/>
              </a:rPr>
              <a:t>be</a:t>
            </a:r>
            <a:r>
              <a:rPr sz="1400" spc="65" dirty="0">
                <a:latin typeface="Times New Roman"/>
                <a:cs typeface="Times New Roman"/>
              </a:rPr>
              <a:t> </a:t>
            </a:r>
            <a:r>
              <a:rPr sz="1400" spc="75" dirty="0">
                <a:latin typeface="Times New Roman"/>
                <a:cs typeface="Times New Roman"/>
              </a:rPr>
              <a:t>determined</a:t>
            </a:r>
            <a:r>
              <a:rPr sz="1400" spc="60" dirty="0">
                <a:latin typeface="Times New Roman"/>
                <a:cs typeface="Times New Roman"/>
              </a:rPr>
              <a:t> </a:t>
            </a:r>
            <a:r>
              <a:rPr sz="1400" spc="65" dirty="0">
                <a:latin typeface="Times New Roman"/>
                <a:cs typeface="Times New Roman"/>
              </a:rPr>
              <a:t>indirectly</a:t>
            </a:r>
            <a:r>
              <a:rPr sz="1400" spc="50" dirty="0">
                <a:latin typeface="Times New Roman"/>
                <a:cs typeface="Times New Roman"/>
              </a:rPr>
              <a:t> </a:t>
            </a:r>
            <a:r>
              <a:rPr sz="1400" spc="125" dirty="0">
                <a:latin typeface="Times New Roman"/>
                <a:cs typeface="Times New Roman"/>
              </a:rPr>
              <a:t>by</a:t>
            </a:r>
            <a:r>
              <a:rPr sz="1400" spc="30" dirty="0">
                <a:latin typeface="Times New Roman"/>
                <a:cs typeface="Times New Roman"/>
              </a:rPr>
              <a:t> </a:t>
            </a:r>
            <a:r>
              <a:rPr sz="1400" spc="60" dirty="0">
                <a:latin typeface="Times New Roman"/>
                <a:cs typeface="Times New Roman"/>
              </a:rPr>
              <a:t>using</a:t>
            </a:r>
            <a:endParaRPr sz="1400">
              <a:latin typeface="Times New Roman"/>
              <a:cs typeface="Times New Roman"/>
            </a:endParaRPr>
          </a:p>
          <a:p>
            <a:pPr marL="332105" indent="-255904">
              <a:lnSpc>
                <a:spcPct val="100000"/>
              </a:lnSpc>
              <a:spcBef>
                <a:spcPts val="1325"/>
              </a:spcBef>
              <a:buAutoNum type="alphaLcParenR"/>
              <a:tabLst>
                <a:tab pos="332105" algn="l"/>
              </a:tabLst>
            </a:pPr>
            <a:r>
              <a:rPr sz="1400" spc="90" dirty="0">
                <a:latin typeface="Times New Roman"/>
                <a:cs typeface="Times New Roman"/>
              </a:rPr>
              <a:t>The</a:t>
            </a:r>
            <a:r>
              <a:rPr sz="1400" spc="65" dirty="0">
                <a:latin typeface="Times New Roman"/>
                <a:cs typeface="Times New Roman"/>
              </a:rPr>
              <a:t> effective</a:t>
            </a:r>
            <a:r>
              <a:rPr sz="1400" spc="55" dirty="0">
                <a:latin typeface="Times New Roman"/>
                <a:cs typeface="Times New Roman"/>
              </a:rPr>
              <a:t> </a:t>
            </a:r>
            <a:r>
              <a:rPr sz="1400" spc="70" dirty="0">
                <a:latin typeface="Times New Roman"/>
                <a:cs typeface="Times New Roman"/>
              </a:rPr>
              <a:t>size</a:t>
            </a:r>
            <a:r>
              <a:rPr sz="1400" spc="55" dirty="0">
                <a:latin typeface="Times New Roman"/>
                <a:cs typeface="Times New Roman"/>
              </a:rPr>
              <a:t> </a:t>
            </a:r>
            <a:r>
              <a:rPr sz="1400" spc="80" dirty="0">
                <a:latin typeface="Times New Roman"/>
                <a:cs typeface="Times New Roman"/>
              </a:rPr>
              <a:t>of</a:t>
            </a:r>
            <a:r>
              <a:rPr sz="1400" spc="55" dirty="0">
                <a:latin typeface="Times New Roman"/>
                <a:cs typeface="Times New Roman"/>
              </a:rPr>
              <a:t> </a:t>
            </a:r>
            <a:r>
              <a:rPr sz="1400" spc="65" dirty="0">
                <a:latin typeface="Times New Roman"/>
                <a:cs typeface="Times New Roman"/>
              </a:rPr>
              <a:t>soil particle</a:t>
            </a:r>
            <a:r>
              <a:rPr sz="1400" spc="60" dirty="0">
                <a:latin typeface="Times New Roman"/>
                <a:cs typeface="Times New Roman"/>
              </a:rPr>
              <a:t> </a:t>
            </a:r>
            <a:r>
              <a:rPr sz="1400" spc="85" dirty="0">
                <a:latin typeface="Times New Roman"/>
                <a:cs typeface="Times New Roman"/>
              </a:rPr>
              <a:t>(D</a:t>
            </a:r>
            <a:r>
              <a:rPr sz="1350" spc="127" baseline="-12345" dirty="0">
                <a:latin typeface="Times New Roman"/>
                <a:cs typeface="Times New Roman"/>
              </a:rPr>
              <a:t>10</a:t>
            </a:r>
            <a:r>
              <a:rPr sz="1400" spc="85" dirty="0">
                <a:latin typeface="Times New Roman"/>
                <a:cs typeface="Times New Roman"/>
              </a:rPr>
              <a:t>)</a:t>
            </a:r>
            <a:r>
              <a:rPr sz="1400" spc="55" dirty="0">
                <a:latin typeface="Times New Roman"/>
                <a:cs typeface="Times New Roman"/>
              </a:rPr>
              <a:t> </a:t>
            </a:r>
            <a:r>
              <a:rPr sz="1400" spc="80" dirty="0">
                <a:latin typeface="Times New Roman"/>
                <a:cs typeface="Times New Roman"/>
              </a:rPr>
              <a:t>or</a:t>
            </a:r>
            <a:r>
              <a:rPr sz="1400" spc="465" dirty="0">
                <a:latin typeface="Times New Roman"/>
                <a:cs typeface="Times New Roman"/>
              </a:rPr>
              <a:t> </a:t>
            </a:r>
            <a:r>
              <a:rPr sz="1400" spc="55" dirty="0">
                <a:latin typeface="Times New Roman"/>
                <a:cs typeface="Times New Roman"/>
              </a:rPr>
              <a:t>its</a:t>
            </a:r>
            <a:r>
              <a:rPr sz="1400" spc="60" dirty="0">
                <a:latin typeface="Times New Roman"/>
                <a:cs typeface="Times New Roman"/>
              </a:rPr>
              <a:t> </a:t>
            </a:r>
            <a:r>
              <a:rPr sz="1400" spc="65" dirty="0">
                <a:latin typeface="Times New Roman"/>
                <a:cs typeface="Times New Roman"/>
              </a:rPr>
              <a:t>specific</a:t>
            </a:r>
            <a:r>
              <a:rPr sz="1400" spc="50" dirty="0">
                <a:latin typeface="Times New Roman"/>
                <a:cs typeface="Times New Roman"/>
              </a:rPr>
              <a:t> </a:t>
            </a:r>
            <a:r>
              <a:rPr sz="1400" spc="65" dirty="0">
                <a:latin typeface="Times New Roman"/>
                <a:cs typeface="Times New Roman"/>
              </a:rPr>
              <a:t>surface</a:t>
            </a:r>
            <a:endParaRPr sz="1400">
              <a:latin typeface="Times New Roman"/>
              <a:cs typeface="Times New Roman"/>
            </a:endParaRPr>
          </a:p>
          <a:p>
            <a:pPr marL="344805" indent="-268605">
              <a:lnSpc>
                <a:spcPct val="100000"/>
              </a:lnSpc>
              <a:spcBef>
                <a:spcPts val="1340"/>
              </a:spcBef>
              <a:buAutoNum type="alphaLcParenR"/>
              <a:tabLst>
                <a:tab pos="344805" algn="l"/>
              </a:tabLst>
            </a:pPr>
            <a:r>
              <a:rPr sz="1400" spc="90" dirty="0">
                <a:latin typeface="Times New Roman"/>
                <a:cs typeface="Times New Roman"/>
              </a:rPr>
              <a:t>The</a:t>
            </a:r>
            <a:r>
              <a:rPr sz="1400" spc="55" dirty="0">
                <a:latin typeface="Times New Roman"/>
                <a:cs typeface="Times New Roman"/>
              </a:rPr>
              <a:t> </a:t>
            </a:r>
            <a:r>
              <a:rPr sz="1400" spc="65" dirty="0">
                <a:latin typeface="Times New Roman"/>
                <a:cs typeface="Times New Roman"/>
              </a:rPr>
              <a:t>coefficient </a:t>
            </a:r>
            <a:r>
              <a:rPr sz="1400" spc="80" dirty="0">
                <a:latin typeface="Times New Roman"/>
                <a:cs typeface="Times New Roman"/>
              </a:rPr>
              <a:t>of</a:t>
            </a:r>
            <a:r>
              <a:rPr sz="1400" spc="65" dirty="0">
                <a:latin typeface="Times New Roman"/>
                <a:cs typeface="Times New Roman"/>
              </a:rPr>
              <a:t> </a:t>
            </a:r>
            <a:r>
              <a:rPr sz="1400" spc="90" dirty="0">
                <a:latin typeface="Times New Roman"/>
                <a:cs typeface="Times New Roman"/>
              </a:rPr>
              <a:t>volume</a:t>
            </a:r>
            <a:r>
              <a:rPr sz="1400" spc="60" dirty="0">
                <a:latin typeface="Times New Roman"/>
                <a:cs typeface="Times New Roman"/>
              </a:rPr>
              <a:t> </a:t>
            </a:r>
            <a:r>
              <a:rPr sz="1400" spc="80" dirty="0">
                <a:latin typeface="Times New Roman"/>
                <a:cs typeface="Times New Roman"/>
              </a:rPr>
              <a:t>change</a:t>
            </a:r>
            <a:r>
              <a:rPr sz="1400" spc="75" dirty="0">
                <a:latin typeface="Times New Roman"/>
                <a:cs typeface="Times New Roman"/>
              </a:rPr>
              <a:t> </a:t>
            </a:r>
            <a:r>
              <a:rPr sz="1400" spc="90" dirty="0">
                <a:latin typeface="Times New Roman"/>
                <a:cs typeface="Times New Roman"/>
              </a:rPr>
              <a:t>(C</a:t>
            </a:r>
            <a:r>
              <a:rPr sz="1350" spc="135" baseline="-12345" dirty="0">
                <a:latin typeface="Times New Roman"/>
                <a:cs typeface="Times New Roman"/>
              </a:rPr>
              <a:t>V</a:t>
            </a:r>
            <a:r>
              <a:rPr sz="1400" spc="90" dirty="0">
                <a:latin typeface="Times New Roman"/>
                <a:cs typeface="Times New Roman"/>
              </a:rPr>
              <a:t>)</a:t>
            </a:r>
            <a:r>
              <a:rPr sz="1400" spc="65" dirty="0">
                <a:latin typeface="Times New Roman"/>
                <a:cs typeface="Times New Roman"/>
              </a:rPr>
              <a:t> </a:t>
            </a:r>
            <a:r>
              <a:rPr sz="1400" spc="85" dirty="0">
                <a:latin typeface="Times New Roman"/>
                <a:cs typeface="Times New Roman"/>
              </a:rPr>
              <a:t>from</a:t>
            </a:r>
            <a:r>
              <a:rPr sz="1400" spc="65" dirty="0">
                <a:latin typeface="Times New Roman"/>
                <a:cs typeface="Times New Roman"/>
              </a:rPr>
              <a:t> </a:t>
            </a:r>
            <a:r>
              <a:rPr sz="1400" spc="75" dirty="0">
                <a:latin typeface="Times New Roman"/>
                <a:cs typeface="Times New Roman"/>
              </a:rPr>
              <a:t>the</a:t>
            </a:r>
            <a:r>
              <a:rPr sz="1400" spc="60" dirty="0">
                <a:latin typeface="Times New Roman"/>
                <a:cs typeface="Times New Roman"/>
              </a:rPr>
              <a:t> </a:t>
            </a:r>
            <a:r>
              <a:rPr sz="1400" spc="70" dirty="0">
                <a:latin typeface="Times New Roman"/>
                <a:cs typeface="Times New Roman"/>
              </a:rPr>
              <a:t>consolidation</a:t>
            </a:r>
            <a:r>
              <a:rPr sz="1400" spc="60" dirty="0">
                <a:latin typeface="Times New Roman"/>
                <a:cs typeface="Times New Roman"/>
              </a:rPr>
              <a:t> </a:t>
            </a:r>
            <a:r>
              <a:rPr sz="1400" spc="45" dirty="0">
                <a:latin typeface="Times New Roman"/>
                <a:cs typeface="Times New Roman"/>
              </a:rPr>
              <a:t>test.</a:t>
            </a:r>
            <a:endParaRPr sz="1400">
              <a:latin typeface="Times New Roman"/>
              <a:cs typeface="Times New Roman"/>
            </a:endParaRPr>
          </a:p>
          <a:p>
            <a:pPr marL="76200">
              <a:lnSpc>
                <a:spcPct val="100000"/>
              </a:lnSpc>
              <a:spcBef>
                <a:spcPts val="1360"/>
              </a:spcBef>
            </a:pPr>
            <a:r>
              <a:rPr sz="1400" b="1" spc="65" dirty="0">
                <a:latin typeface="Times New Roman"/>
                <a:cs typeface="Times New Roman"/>
              </a:rPr>
              <a:t>4).</a:t>
            </a:r>
            <a:r>
              <a:rPr sz="1400" b="1" spc="50" dirty="0">
                <a:latin typeface="Times New Roman"/>
                <a:cs typeface="Times New Roman"/>
              </a:rPr>
              <a:t> </a:t>
            </a:r>
            <a:r>
              <a:rPr sz="1400" b="1" spc="75" dirty="0">
                <a:latin typeface="Times New Roman"/>
                <a:cs typeface="Times New Roman"/>
              </a:rPr>
              <a:t>Capillarity</a:t>
            </a:r>
            <a:r>
              <a:rPr sz="1400" b="1" spc="65" dirty="0">
                <a:latin typeface="Times New Roman"/>
                <a:cs typeface="Times New Roman"/>
              </a:rPr>
              <a:t> </a:t>
            </a:r>
            <a:r>
              <a:rPr sz="1400" b="1" spc="90" dirty="0">
                <a:latin typeface="Times New Roman"/>
                <a:cs typeface="Times New Roman"/>
              </a:rPr>
              <a:t>–</a:t>
            </a:r>
            <a:r>
              <a:rPr sz="1400" b="1" spc="50" dirty="0">
                <a:latin typeface="Times New Roman"/>
                <a:cs typeface="Times New Roman"/>
              </a:rPr>
              <a:t> </a:t>
            </a:r>
            <a:r>
              <a:rPr sz="1400" b="1" spc="85" dirty="0">
                <a:latin typeface="Times New Roman"/>
                <a:cs typeface="Times New Roman"/>
              </a:rPr>
              <a:t>Permeability</a:t>
            </a:r>
            <a:r>
              <a:rPr sz="1400" b="1" spc="55" dirty="0">
                <a:latin typeface="Times New Roman"/>
                <a:cs typeface="Times New Roman"/>
              </a:rPr>
              <a:t> </a:t>
            </a:r>
            <a:r>
              <a:rPr sz="1400" b="1" spc="60" dirty="0">
                <a:latin typeface="Times New Roman"/>
                <a:cs typeface="Times New Roman"/>
              </a:rPr>
              <a:t>Test</a:t>
            </a:r>
            <a:endParaRPr sz="1400">
              <a:latin typeface="Times New Roman"/>
              <a:cs typeface="Times New Roman"/>
            </a:endParaRPr>
          </a:p>
          <a:p>
            <a:pPr marL="76200" marR="17780">
              <a:lnSpc>
                <a:spcPct val="110000"/>
              </a:lnSpc>
              <a:spcBef>
                <a:spcPts val="1145"/>
              </a:spcBef>
              <a:tabLst>
                <a:tab pos="524510" algn="l"/>
                <a:tab pos="1522095" algn="l"/>
                <a:tab pos="1826895" algn="l"/>
                <a:tab pos="2983865" algn="l"/>
                <a:tab pos="3289300" algn="l"/>
                <a:tab pos="3614420" algn="l"/>
                <a:tab pos="4681220" algn="l"/>
                <a:tab pos="5109210" algn="l"/>
                <a:tab pos="5525135" algn="l"/>
                <a:tab pos="5850255" algn="l"/>
                <a:tab pos="6903720" algn="l"/>
                <a:tab pos="7240905" algn="l"/>
              </a:tabLst>
            </a:pPr>
            <a:r>
              <a:rPr sz="1400" spc="65" dirty="0">
                <a:latin typeface="Times New Roman"/>
                <a:cs typeface="Times New Roman"/>
              </a:rPr>
              <a:t>The</a:t>
            </a:r>
            <a:r>
              <a:rPr sz="1400" dirty="0">
                <a:latin typeface="Times New Roman"/>
                <a:cs typeface="Times New Roman"/>
              </a:rPr>
              <a:t>	</a:t>
            </a:r>
            <a:r>
              <a:rPr sz="1400" spc="55" dirty="0">
                <a:latin typeface="Times New Roman"/>
                <a:cs typeface="Times New Roman"/>
              </a:rPr>
              <a:t>coefficient</a:t>
            </a:r>
            <a:r>
              <a:rPr sz="1400" dirty="0">
                <a:latin typeface="Times New Roman"/>
                <a:cs typeface="Times New Roman"/>
              </a:rPr>
              <a:t>	</a:t>
            </a:r>
            <a:r>
              <a:rPr sz="1400" spc="55" dirty="0">
                <a:latin typeface="Times New Roman"/>
                <a:cs typeface="Times New Roman"/>
              </a:rPr>
              <a:t>of</a:t>
            </a:r>
            <a:r>
              <a:rPr sz="1400" dirty="0">
                <a:latin typeface="Times New Roman"/>
                <a:cs typeface="Times New Roman"/>
              </a:rPr>
              <a:t>	</a:t>
            </a:r>
            <a:r>
              <a:rPr sz="1400" spc="65" dirty="0">
                <a:latin typeface="Times New Roman"/>
                <a:cs typeface="Times New Roman"/>
              </a:rPr>
              <a:t>permeability</a:t>
            </a:r>
            <a:r>
              <a:rPr sz="1400" dirty="0">
                <a:latin typeface="Times New Roman"/>
                <a:cs typeface="Times New Roman"/>
              </a:rPr>
              <a:t>	</a:t>
            </a:r>
            <a:r>
              <a:rPr sz="1400" spc="55" dirty="0">
                <a:latin typeface="Times New Roman"/>
                <a:cs typeface="Times New Roman"/>
              </a:rPr>
              <a:t>of</a:t>
            </a:r>
            <a:r>
              <a:rPr sz="1400" dirty="0">
                <a:latin typeface="Times New Roman"/>
                <a:cs typeface="Times New Roman"/>
              </a:rPr>
              <a:t>	</a:t>
            </a:r>
            <a:r>
              <a:rPr sz="1400" spc="55" dirty="0">
                <a:latin typeface="Times New Roman"/>
                <a:cs typeface="Times New Roman"/>
              </a:rPr>
              <a:t>an</a:t>
            </a:r>
            <a:r>
              <a:rPr sz="1400" dirty="0">
                <a:latin typeface="Times New Roman"/>
                <a:cs typeface="Times New Roman"/>
              </a:rPr>
              <a:t>	</a:t>
            </a:r>
            <a:r>
              <a:rPr sz="1400" spc="65" dirty="0">
                <a:latin typeface="Times New Roman"/>
                <a:cs typeface="Times New Roman"/>
              </a:rPr>
              <a:t>unsaturated</a:t>
            </a:r>
            <a:r>
              <a:rPr sz="1400" dirty="0">
                <a:latin typeface="Times New Roman"/>
                <a:cs typeface="Times New Roman"/>
              </a:rPr>
              <a:t>	</a:t>
            </a:r>
            <a:r>
              <a:rPr sz="1400" spc="45" dirty="0">
                <a:latin typeface="Times New Roman"/>
                <a:cs typeface="Times New Roman"/>
              </a:rPr>
              <a:t>soil</a:t>
            </a:r>
            <a:r>
              <a:rPr sz="1400" dirty="0">
                <a:latin typeface="Times New Roman"/>
                <a:cs typeface="Times New Roman"/>
              </a:rPr>
              <a:t>	</a:t>
            </a:r>
            <a:r>
              <a:rPr sz="1400" spc="55" dirty="0">
                <a:latin typeface="Times New Roman"/>
                <a:cs typeface="Times New Roman"/>
              </a:rPr>
              <a:t>can</a:t>
            </a:r>
            <a:r>
              <a:rPr sz="1400" dirty="0">
                <a:latin typeface="Times New Roman"/>
                <a:cs typeface="Times New Roman"/>
              </a:rPr>
              <a:t>	</a:t>
            </a:r>
            <a:r>
              <a:rPr sz="1400" spc="60" dirty="0">
                <a:latin typeface="Times New Roman"/>
                <a:cs typeface="Times New Roman"/>
              </a:rPr>
              <a:t>be</a:t>
            </a:r>
            <a:r>
              <a:rPr sz="1400" dirty="0">
                <a:latin typeface="Times New Roman"/>
                <a:cs typeface="Times New Roman"/>
              </a:rPr>
              <a:t>	</a:t>
            </a:r>
            <a:r>
              <a:rPr sz="1400" spc="75" dirty="0">
                <a:latin typeface="Times New Roman"/>
                <a:cs typeface="Times New Roman"/>
              </a:rPr>
              <a:t>determined</a:t>
            </a:r>
            <a:r>
              <a:rPr sz="1400" dirty="0">
                <a:latin typeface="Times New Roman"/>
                <a:cs typeface="Times New Roman"/>
              </a:rPr>
              <a:t>	</a:t>
            </a:r>
            <a:r>
              <a:rPr sz="1400" spc="70" dirty="0">
                <a:latin typeface="Times New Roman"/>
                <a:cs typeface="Times New Roman"/>
              </a:rPr>
              <a:t>by</a:t>
            </a:r>
            <a:r>
              <a:rPr sz="1400" dirty="0">
                <a:latin typeface="Times New Roman"/>
                <a:cs typeface="Times New Roman"/>
              </a:rPr>
              <a:t>	</a:t>
            </a:r>
            <a:r>
              <a:rPr sz="1400" spc="65" dirty="0">
                <a:latin typeface="Times New Roman"/>
                <a:cs typeface="Times New Roman"/>
              </a:rPr>
              <a:t>using Capillarity-</a:t>
            </a:r>
            <a:r>
              <a:rPr sz="1400" spc="80" dirty="0">
                <a:latin typeface="Times New Roman"/>
                <a:cs typeface="Times New Roman"/>
              </a:rPr>
              <a:t>Permeability</a:t>
            </a:r>
            <a:r>
              <a:rPr sz="1400" spc="70" dirty="0">
                <a:latin typeface="Times New Roman"/>
                <a:cs typeface="Times New Roman"/>
              </a:rPr>
              <a:t> </a:t>
            </a:r>
            <a:r>
              <a:rPr sz="1400" spc="45" dirty="0">
                <a:latin typeface="Times New Roman"/>
                <a:cs typeface="Times New Roman"/>
              </a:rPr>
              <a:t>test.</a:t>
            </a:r>
            <a:endParaRPr sz="1400">
              <a:latin typeface="Times New Roman"/>
              <a:cs typeface="Times New Roman"/>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596899" y="1398915"/>
            <a:ext cx="3521710" cy="304800"/>
          </a:xfrm>
          <a:prstGeom prst="rect">
            <a:avLst/>
          </a:prstGeom>
        </p:spPr>
        <p:txBody>
          <a:bodyPr vert="horz" wrap="square" lIns="0" tIns="16510" rIns="0" bIns="0" rtlCol="0">
            <a:spAutoFit/>
          </a:bodyPr>
          <a:lstStyle/>
          <a:p>
            <a:pPr marL="12700">
              <a:lnSpc>
                <a:spcPct val="100000"/>
              </a:lnSpc>
              <a:spcBef>
                <a:spcPts val="130"/>
              </a:spcBef>
            </a:pPr>
            <a:r>
              <a:rPr sz="1800" spc="55" dirty="0"/>
              <a:t>Constant</a:t>
            </a:r>
            <a:r>
              <a:rPr sz="1800" spc="45" dirty="0"/>
              <a:t> </a:t>
            </a:r>
            <a:r>
              <a:rPr sz="1800" spc="65" dirty="0"/>
              <a:t>Head</a:t>
            </a:r>
            <a:r>
              <a:rPr sz="1800" spc="45" dirty="0"/>
              <a:t> </a:t>
            </a:r>
            <a:r>
              <a:rPr sz="1800" spc="50" dirty="0"/>
              <a:t>Permeability</a:t>
            </a:r>
            <a:r>
              <a:rPr sz="1800" spc="65" dirty="0"/>
              <a:t> </a:t>
            </a:r>
            <a:r>
              <a:rPr sz="1800" spc="30" dirty="0"/>
              <a:t>Test</a:t>
            </a:r>
            <a:endParaRPr sz="1800"/>
          </a:p>
        </p:txBody>
      </p:sp>
      <p:sp>
        <p:nvSpPr>
          <p:cNvPr id="3" name="object 3"/>
          <p:cNvSpPr txBox="1"/>
          <p:nvPr/>
        </p:nvSpPr>
        <p:spPr>
          <a:xfrm>
            <a:off x="596899" y="1848177"/>
            <a:ext cx="7926705" cy="1240790"/>
          </a:xfrm>
          <a:prstGeom prst="rect">
            <a:avLst/>
          </a:prstGeom>
        </p:spPr>
        <p:txBody>
          <a:bodyPr vert="horz" wrap="square" lIns="0" tIns="12065" rIns="0" bIns="0" rtlCol="0">
            <a:spAutoFit/>
          </a:bodyPr>
          <a:lstStyle/>
          <a:p>
            <a:pPr marL="12700" marR="9525">
              <a:lnSpc>
                <a:spcPct val="110900"/>
              </a:lnSpc>
              <a:spcBef>
                <a:spcPts val="95"/>
              </a:spcBef>
            </a:pPr>
            <a:r>
              <a:rPr sz="1550" spc="20" dirty="0">
                <a:latin typeface="Times New Roman"/>
                <a:cs typeface="Times New Roman"/>
              </a:rPr>
              <a:t>The</a:t>
            </a:r>
            <a:r>
              <a:rPr sz="1550" spc="195" dirty="0">
                <a:latin typeface="Times New Roman"/>
                <a:cs typeface="Times New Roman"/>
              </a:rPr>
              <a:t> </a:t>
            </a:r>
            <a:r>
              <a:rPr sz="1550" spc="20" dirty="0">
                <a:latin typeface="Times New Roman"/>
                <a:cs typeface="Times New Roman"/>
              </a:rPr>
              <a:t>constant</a:t>
            </a:r>
            <a:r>
              <a:rPr sz="1550" spc="225" dirty="0">
                <a:latin typeface="Times New Roman"/>
                <a:cs typeface="Times New Roman"/>
              </a:rPr>
              <a:t> </a:t>
            </a:r>
            <a:r>
              <a:rPr sz="1550" spc="20" dirty="0">
                <a:latin typeface="Times New Roman"/>
                <a:cs typeface="Times New Roman"/>
              </a:rPr>
              <a:t>head</a:t>
            </a:r>
            <a:r>
              <a:rPr sz="1550" spc="215" dirty="0">
                <a:latin typeface="Times New Roman"/>
                <a:cs typeface="Times New Roman"/>
              </a:rPr>
              <a:t> </a:t>
            </a:r>
            <a:r>
              <a:rPr sz="1550" spc="20" dirty="0">
                <a:latin typeface="Times New Roman"/>
                <a:cs typeface="Times New Roman"/>
              </a:rPr>
              <a:t>permeability</a:t>
            </a:r>
            <a:r>
              <a:rPr sz="1550" spc="170" dirty="0">
                <a:latin typeface="Times New Roman"/>
                <a:cs typeface="Times New Roman"/>
              </a:rPr>
              <a:t> </a:t>
            </a:r>
            <a:r>
              <a:rPr sz="1550" spc="20" dirty="0">
                <a:latin typeface="Times New Roman"/>
                <a:cs typeface="Times New Roman"/>
              </a:rPr>
              <a:t>test</a:t>
            </a:r>
            <a:r>
              <a:rPr sz="1550" spc="225" dirty="0">
                <a:latin typeface="Times New Roman"/>
                <a:cs typeface="Times New Roman"/>
              </a:rPr>
              <a:t> </a:t>
            </a:r>
            <a:r>
              <a:rPr sz="1550" spc="20" dirty="0">
                <a:latin typeface="Times New Roman"/>
                <a:cs typeface="Times New Roman"/>
              </a:rPr>
              <a:t>is</a:t>
            </a:r>
            <a:r>
              <a:rPr sz="1550" spc="220" dirty="0">
                <a:latin typeface="Times New Roman"/>
                <a:cs typeface="Times New Roman"/>
              </a:rPr>
              <a:t> </a:t>
            </a:r>
            <a:r>
              <a:rPr sz="1550" spc="20" dirty="0">
                <a:latin typeface="Times New Roman"/>
                <a:cs typeface="Times New Roman"/>
              </a:rPr>
              <a:t>used</a:t>
            </a:r>
            <a:r>
              <a:rPr sz="1550" spc="235" dirty="0">
                <a:latin typeface="Times New Roman"/>
                <a:cs typeface="Times New Roman"/>
              </a:rPr>
              <a:t> </a:t>
            </a:r>
            <a:r>
              <a:rPr sz="1550" spc="20" dirty="0">
                <a:latin typeface="Times New Roman"/>
                <a:cs typeface="Times New Roman"/>
              </a:rPr>
              <a:t>for</a:t>
            </a:r>
            <a:r>
              <a:rPr sz="1550" spc="210" dirty="0">
                <a:latin typeface="Times New Roman"/>
                <a:cs typeface="Times New Roman"/>
              </a:rPr>
              <a:t> </a:t>
            </a:r>
            <a:r>
              <a:rPr sz="1550" spc="20" dirty="0">
                <a:latin typeface="Times New Roman"/>
                <a:cs typeface="Times New Roman"/>
              </a:rPr>
              <a:t>determining</a:t>
            </a:r>
            <a:r>
              <a:rPr sz="1550" spc="195" dirty="0">
                <a:latin typeface="Times New Roman"/>
                <a:cs typeface="Times New Roman"/>
              </a:rPr>
              <a:t> </a:t>
            </a:r>
            <a:r>
              <a:rPr sz="1550" spc="20" dirty="0">
                <a:latin typeface="Times New Roman"/>
                <a:cs typeface="Times New Roman"/>
              </a:rPr>
              <a:t>the</a:t>
            </a:r>
            <a:r>
              <a:rPr sz="1550" spc="229" dirty="0">
                <a:latin typeface="Times New Roman"/>
                <a:cs typeface="Times New Roman"/>
              </a:rPr>
              <a:t> </a:t>
            </a:r>
            <a:r>
              <a:rPr sz="1550" spc="20" dirty="0">
                <a:latin typeface="Times New Roman"/>
                <a:cs typeface="Times New Roman"/>
              </a:rPr>
              <a:t>coefficient</a:t>
            </a:r>
            <a:r>
              <a:rPr sz="1550" spc="245" dirty="0">
                <a:latin typeface="Times New Roman"/>
                <a:cs typeface="Times New Roman"/>
              </a:rPr>
              <a:t> </a:t>
            </a:r>
            <a:r>
              <a:rPr sz="1550" spc="20" dirty="0">
                <a:latin typeface="Times New Roman"/>
                <a:cs typeface="Times New Roman"/>
              </a:rPr>
              <a:t>of</a:t>
            </a:r>
            <a:r>
              <a:rPr sz="1550" spc="210" dirty="0">
                <a:latin typeface="Times New Roman"/>
                <a:cs typeface="Times New Roman"/>
              </a:rPr>
              <a:t> </a:t>
            </a:r>
            <a:r>
              <a:rPr sz="1550" spc="20" dirty="0">
                <a:latin typeface="Times New Roman"/>
                <a:cs typeface="Times New Roman"/>
              </a:rPr>
              <a:t>permeability</a:t>
            </a:r>
            <a:r>
              <a:rPr sz="1550" spc="170" dirty="0">
                <a:latin typeface="Times New Roman"/>
                <a:cs typeface="Times New Roman"/>
              </a:rPr>
              <a:t> </a:t>
            </a:r>
            <a:r>
              <a:rPr sz="1550" spc="25" dirty="0">
                <a:latin typeface="Times New Roman"/>
                <a:cs typeface="Times New Roman"/>
              </a:rPr>
              <a:t>of </a:t>
            </a:r>
            <a:r>
              <a:rPr sz="1550" spc="10" dirty="0">
                <a:latin typeface="Times New Roman"/>
                <a:cs typeface="Times New Roman"/>
              </a:rPr>
              <a:t>relatively</a:t>
            </a:r>
            <a:r>
              <a:rPr sz="1550" spc="180" dirty="0">
                <a:latin typeface="Times New Roman"/>
                <a:cs typeface="Times New Roman"/>
              </a:rPr>
              <a:t> </a:t>
            </a:r>
            <a:r>
              <a:rPr sz="1550" spc="50" dirty="0">
                <a:latin typeface="Times New Roman"/>
                <a:cs typeface="Times New Roman"/>
              </a:rPr>
              <a:t>more</a:t>
            </a:r>
            <a:r>
              <a:rPr sz="1550" spc="215" dirty="0">
                <a:latin typeface="Times New Roman"/>
                <a:cs typeface="Times New Roman"/>
              </a:rPr>
              <a:t> </a:t>
            </a:r>
            <a:r>
              <a:rPr sz="1550" spc="10" dirty="0">
                <a:latin typeface="Times New Roman"/>
                <a:cs typeface="Times New Roman"/>
              </a:rPr>
              <a:t>pervious</a:t>
            </a:r>
            <a:r>
              <a:rPr sz="1550" spc="250" dirty="0">
                <a:latin typeface="Times New Roman"/>
                <a:cs typeface="Times New Roman"/>
              </a:rPr>
              <a:t> </a:t>
            </a:r>
            <a:r>
              <a:rPr sz="1550" spc="-10" dirty="0">
                <a:latin typeface="Times New Roman"/>
                <a:cs typeface="Times New Roman"/>
              </a:rPr>
              <a:t>soil.</a:t>
            </a:r>
            <a:endParaRPr sz="1550">
              <a:latin typeface="Times New Roman"/>
              <a:cs typeface="Times New Roman"/>
            </a:endParaRPr>
          </a:p>
          <a:p>
            <a:pPr marL="12700" marR="5080">
              <a:lnSpc>
                <a:spcPct val="111900"/>
              </a:lnSpc>
              <a:spcBef>
                <a:spcPts val="1280"/>
              </a:spcBef>
            </a:pPr>
            <a:r>
              <a:rPr sz="1550" dirty="0">
                <a:latin typeface="Times New Roman"/>
                <a:cs typeface="Times New Roman"/>
              </a:rPr>
              <a:t>The</a:t>
            </a:r>
            <a:r>
              <a:rPr sz="1550" spc="200" dirty="0">
                <a:latin typeface="Times New Roman"/>
                <a:cs typeface="Times New Roman"/>
              </a:rPr>
              <a:t> </a:t>
            </a:r>
            <a:r>
              <a:rPr sz="1550" dirty="0">
                <a:latin typeface="Times New Roman"/>
                <a:cs typeface="Times New Roman"/>
              </a:rPr>
              <a:t>apparatus</a:t>
            </a:r>
            <a:r>
              <a:rPr sz="1550" spc="210" dirty="0">
                <a:latin typeface="Times New Roman"/>
                <a:cs typeface="Times New Roman"/>
              </a:rPr>
              <a:t> </a:t>
            </a:r>
            <a:r>
              <a:rPr sz="1550" dirty="0">
                <a:latin typeface="Times New Roman"/>
                <a:cs typeface="Times New Roman"/>
              </a:rPr>
              <a:t>used</a:t>
            </a:r>
            <a:r>
              <a:rPr sz="1550" spc="210" dirty="0">
                <a:latin typeface="Times New Roman"/>
                <a:cs typeface="Times New Roman"/>
              </a:rPr>
              <a:t> </a:t>
            </a:r>
            <a:r>
              <a:rPr sz="1550" dirty="0">
                <a:latin typeface="Times New Roman"/>
                <a:cs typeface="Times New Roman"/>
              </a:rPr>
              <a:t>in</a:t>
            </a:r>
            <a:r>
              <a:rPr sz="1550" spc="210" dirty="0">
                <a:latin typeface="Times New Roman"/>
                <a:cs typeface="Times New Roman"/>
              </a:rPr>
              <a:t> </a:t>
            </a:r>
            <a:r>
              <a:rPr sz="1550" dirty="0">
                <a:latin typeface="Times New Roman"/>
                <a:cs typeface="Times New Roman"/>
              </a:rPr>
              <a:t>this</a:t>
            </a:r>
            <a:r>
              <a:rPr sz="1550" spc="215" dirty="0">
                <a:latin typeface="Times New Roman"/>
                <a:cs typeface="Times New Roman"/>
              </a:rPr>
              <a:t> </a:t>
            </a:r>
            <a:r>
              <a:rPr sz="1550" dirty="0">
                <a:latin typeface="Times New Roman"/>
                <a:cs typeface="Times New Roman"/>
              </a:rPr>
              <a:t>test</a:t>
            </a:r>
            <a:r>
              <a:rPr sz="1550" spc="245" dirty="0">
                <a:latin typeface="Times New Roman"/>
                <a:cs typeface="Times New Roman"/>
              </a:rPr>
              <a:t> </a:t>
            </a:r>
            <a:r>
              <a:rPr sz="1550" dirty="0">
                <a:latin typeface="Times New Roman"/>
                <a:cs typeface="Times New Roman"/>
              </a:rPr>
              <a:t>is</a:t>
            </a:r>
            <a:r>
              <a:rPr sz="1550" spc="215" dirty="0">
                <a:latin typeface="Times New Roman"/>
                <a:cs typeface="Times New Roman"/>
              </a:rPr>
              <a:t> </a:t>
            </a:r>
            <a:r>
              <a:rPr sz="1550" spc="50" dirty="0">
                <a:latin typeface="Times New Roman"/>
                <a:cs typeface="Times New Roman"/>
              </a:rPr>
              <a:t>known</a:t>
            </a:r>
            <a:r>
              <a:rPr sz="1550" spc="204" dirty="0">
                <a:latin typeface="Times New Roman"/>
                <a:cs typeface="Times New Roman"/>
              </a:rPr>
              <a:t> </a:t>
            </a:r>
            <a:r>
              <a:rPr sz="1550" dirty="0">
                <a:latin typeface="Times New Roman"/>
                <a:cs typeface="Times New Roman"/>
              </a:rPr>
              <a:t>as</a:t>
            </a:r>
            <a:r>
              <a:rPr sz="1550" spc="215" dirty="0">
                <a:latin typeface="Times New Roman"/>
                <a:cs typeface="Times New Roman"/>
              </a:rPr>
              <a:t> </a:t>
            </a:r>
            <a:r>
              <a:rPr sz="1550" dirty="0">
                <a:latin typeface="Times New Roman"/>
                <a:cs typeface="Times New Roman"/>
              </a:rPr>
              <a:t>the</a:t>
            </a:r>
            <a:r>
              <a:rPr sz="1550" spc="200" dirty="0">
                <a:latin typeface="Times New Roman"/>
                <a:cs typeface="Times New Roman"/>
              </a:rPr>
              <a:t> </a:t>
            </a:r>
            <a:r>
              <a:rPr sz="1550" dirty="0">
                <a:latin typeface="Times New Roman"/>
                <a:cs typeface="Times New Roman"/>
              </a:rPr>
              <a:t>constant</a:t>
            </a:r>
            <a:r>
              <a:rPr sz="1550" spc="215" dirty="0">
                <a:latin typeface="Times New Roman"/>
                <a:cs typeface="Times New Roman"/>
              </a:rPr>
              <a:t> </a:t>
            </a:r>
            <a:r>
              <a:rPr sz="1550" dirty="0">
                <a:latin typeface="Times New Roman"/>
                <a:cs typeface="Times New Roman"/>
              </a:rPr>
              <a:t>head</a:t>
            </a:r>
            <a:r>
              <a:rPr sz="1550" spc="204" dirty="0">
                <a:latin typeface="Times New Roman"/>
                <a:cs typeface="Times New Roman"/>
              </a:rPr>
              <a:t> </a:t>
            </a:r>
            <a:r>
              <a:rPr sz="1550" spc="45" dirty="0">
                <a:latin typeface="Times New Roman"/>
                <a:cs typeface="Times New Roman"/>
              </a:rPr>
              <a:t>permeameter</a:t>
            </a:r>
            <a:r>
              <a:rPr sz="1550" spc="220" dirty="0">
                <a:latin typeface="Times New Roman"/>
                <a:cs typeface="Times New Roman"/>
              </a:rPr>
              <a:t> </a:t>
            </a:r>
            <a:r>
              <a:rPr sz="1550" dirty="0">
                <a:latin typeface="Times New Roman"/>
                <a:cs typeface="Times New Roman"/>
              </a:rPr>
              <a:t>and</a:t>
            </a:r>
            <a:r>
              <a:rPr sz="1550" spc="204" dirty="0">
                <a:latin typeface="Times New Roman"/>
                <a:cs typeface="Times New Roman"/>
              </a:rPr>
              <a:t> </a:t>
            </a:r>
            <a:r>
              <a:rPr sz="1550" dirty="0">
                <a:latin typeface="Times New Roman"/>
                <a:cs typeface="Times New Roman"/>
              </a:rPr>
              <a:t>it</a:t>
            </a:r>
            <a:r>
              <a:rPr sz="1550" spc="215" dirty="0">
                <a:latin typeface="Times New Roman"/>
                <a:cs typeface="Times New Roman"/>
              </a:rPr>
              <a:t> </a:t>
            </a:r>
            <a:r>
              <a:rPr sz="1550" dirty="0">
                <a:latin typeface="Times New Roman"/>
                <a:cs typeface="Times New Roman"/>
              </a:rPr>
              <a:t>is</a:t>
            </a:r>
            <a:r>
              <a:rPr sz="1550" spc="215" dirty="0">
                <a:latin typeface="Times New Roman"/>
                <a:cs typeface="Times New Roman"/>
              </a:rPr>
              <a:t> </a:t>
            </a:r>
            <a:r>
              <a:rPr sz="1550" dirty="0">
                <a:latin typeface="Times New Roman"/>
                <a:cs typeface="Times New Roman"/>
              </a:rPr>
              <a:t>as</a:t>
            </a:r>
            <a:r>
              <a:rPr sz="1550" spc="215" dirty="0">
                <a:latin typeface="Times New Roman"/>
                <a:cs typeface="Times New Roman"/>
              </a:rPr>
              <a:t> </a:t>
            </a:r>
            <a:r>
              <a:rPr sz="1550" spc="-10" dirty="0">
                <a:latin typeface="Times New Roman"/>
                <a:cs typeface="Times New Roman"/>
              </a:rPr>
              <a:t>shown </a:t>
            </a:r>
            <a:r>
              <a:rPr sz="1550" dirty="0">
                <a:latin typeface="Times New Roman"/>
                <a:cs typeface="Times New Roman"/>
              </a:rPr>
              <a:t>in</a:t>
            </a:r>
            <a:r>
              <a:rPr sz="1550" spc="130" dirty="0">
                <a:latin typeface="Times New Roman"/>
                <a:cs typeface="Times New Roman"/>
              </a:rPr>
              <a:t> </a:t>
            </a:r>
            <a:r>
              <a:rPr sz="1550" dirty="0">
                <a:latin typeface="Times New Roman"/>
                <a:cs typeface="Times New Roman"/>
              </a:rPr>
              <a:t>the</a:t>
            </a:r>
            <a:r>
              <a:rPr sz="1550" spc="130" dirty="0">
                <a:latin typeface="Times New Roman"/>
                <a:cs typeface="Times New Roman"/>
              </a:rPr>
              <a:t> </a:t>
            </a:r>
            <a:r>
              <a:rPr sz="1550" spc="-10" dirty="0">
                <a:latin typeface="Times New Roman"/>
                <a:cs typeface="Times New Roman"/>
              </a:rPr>
              <a:t>figure.</a:t>
            </a:r>
            <a:endParaRPr sz="1550">
              <a:latin typeface="Times New Roman"/>
              <a:cs typeface="Times New Roman"/>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514600" y="134111"/>
            <a:ext cx="3886200" cy="44958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4000" cy="5144730"/>
          </a:xfrm>
          <a:prstGeom prst="rect">
            <a:avLst/>
          </a:prstGeom>
        </p:spPr>
      </p:pic>
      <p:sp>
        <p:nvSpPr>
          <p:cNvPr id="3" name="object 3"/>
          <p:cNvSpPr txBox="1"/>
          <p:nvPr/>
        </p:nvSpPr>
        <p:spPr>
          <a:xfrm>
            <a:off x="597204" y="300768"/>
            <a:ext cx="8183245" cy="2312035"/>
          </a:xfrm>
          <a:prstGeom prst="rect">
            <a:avLst/>
          </a:prstGeom>
        </p:spPr>
        <p:txBody>
          <a:bodyPr vert="horz" wrap="square" lIns="0" tIns="164465" rIns="0" bIns="0" rtlCol="0">
            <a:spAutoFit/>
          </a:bodyPr>
          <a:lstStyle/>
          <a:p>
            <a:pPr marL="12700">
              <a:lnSpc>
                <a:spcPct val="100000"/>
              </a:lnSpc>
              <a:spcBef>
                <a:spcPts val="1295"/>
              </a:spcBef>
            </a:pPr>
            <a:r>
              <a:rPr sz="2000" b="1" dirty="0">
                <a:solidFill>
                  <a:srgbClr val="E90061"/>
                </a:solidFill>
                <a:latin typeface="Arial"/>
                <a:cs typeface="Arial"/>
              </a:rPr>
              <a:t>Soil</a:t>
            </a:r>
            <a:r>
              <a:rPr sz="2000" b="1" spc="-70" dirty="0">
                <a:solidFill>
                  <a:srgbClr val="E90061"/>
                </a:solidFill>
                <a:latin typeface="Arial"/>
                <a:cs typeface="Arial"/>
              </a:rPr>
              <a:t> </a:t>
            </a:r>
            <a:r>
              <a:rPr sz="2000" b="1" dirty="0">
                <a:solidFill>
                  <a:srgbClr val="E90061"/>
                </a:solidFill>
                <a:latin typeface="Arial"/>
                <a:cs typeface="Arial"/>
              </a:rPr>
              <a:t>formation,</a:t>
            </a:r>
            <a:r>
              <a:rPr sz="2000" b="1" spc="-100" dirty="0">
                <a:solidFill>
                  <a:srgbClr val="E90061"/>
                </a:solidFill>
                <a:latin typeface="Arial"/>
                <a:cs typeface="Arial"/>
              </a:rPr>
              <a:t> </a:t>
            </a:r>
            <a:r>
              <a:rPr sz="2000" b="1" dirty="0">
                <a:solidFill>
                  <a:srgbClr val="E90061"/>
                </a:solidFill>
                <a:latin typeface="Arial"/>
                <a:cs typeface="Arial"/>
              </a:rPr>
              <a:t>Soil</a:t>
            </a:r>
            <a:r>
              <a:rPr sz="2000" b="1" spc="-70" dirty="0">
                <a:solidFill>
                  <a:srgbClr val="E90061"/>
                </a:solidFill>
                <a:latin typeface="Arial"/>
                <a:cs typeface="Arial"/>
              </a:rPr>
              <a:t> </a:t>
            </a:r>
            <a:r>
              <a:rPr sz="2000" b="1" dirty="0">
                <a:solidFill>
                  <a:srgbClr val="E90061"/>
                </a:solidFill>
                <a:latin typeface="Arial"/>
                <a:cs typeface="Arial"/>
              </a:rPr>
              <a:t>structure,</a:t>
            </a:r>
            <a:r>
              <a:rPr sz="2000" b="1" spc="-65" dirty="0">
                <a:solidFill>
                  <a:srgbClr val="E90061"/>
                </a:solidFill>
                <a:latin typeface="Arial"/>
                <a:cs typeface="Arial"/>
              </a:rPr>
              <a:t> </a:t>
            </a:r>
            <a:r>
              <a:rPr sz="2000" b="1" dirty="0">
                <a:solidFill>
                  <a:srgbClr val="E90061"/>
                </a:solidFill>
                <a:latin typeface="Arial"/>
                <a:cs typeface="Arial"/>
              </a:rPr>
              <a:t>Adsorbed </a:t>
            </a:r>
            <a:r>
              <a:rPr sz="2000" b="1" spc="-10" dirty="0">
                <a:solidFill>
                  <a:srgbClr val="E90061"/>
                </a:solidFill>
                <a:latin typeface="Arial"/>
                <a:cs typeface="Arial"/>
              </a:rPr>
              <a:t>water,</a:t>
            </a:r>
            <a:endParaRPr sz="2000">
              <a:latin typeface="Arial"/>
              <a:cs typeface="Arial"/>
            </a:endParaRPr>
          </a:p>
          <a:p>
            <a:pPr marL="12700">
              <a:lnSpc>
                <a:spcPct val="100000"/>
              </a:lnSpc>
              <a:spcBef>
                <a:spcPts val="1200"/>
              </a:spcBef>
            </a:pPr>
            <a:r>
              <a:rPr sz="2000" b="1" dirty="0">
                <a:solidFill>
                  <a:srgbClr val="E90061"/>
                </a:solidFill>
                <a:latin typeface="Arial"/>
                <a:cs typeface="Arial"/>
              </a:rPr>
              <a:t>Mass</a:t>
            </a:r>
            <a:r>
              <a:rPr sz="2000" b="1" spc="-75" dirty="0">
                <a:solidFill>
                  <a:srgbClr val="E90061"/>
                </a:solidFill>
                <a:latin typeface="Arial"/>
                <a:cs typeface="Arial"/>
              </a:rPr>
              <a:t> </a:t>
            </a:r>
            <a:r>
              <a:rPr sz="2000" b="1" dirty="0">
                <a:solidFill>
                  <a:srgbClr val="E90061"/>
                </a:solidFill>
                <a:latin typeface="Arial"/>
                <a:cs typeface="Arial"/>
              </a:rPr>
              <a:t>-</a:t>
            </a:r>
            <a:r>
              <a:rPr sz="2000" b="1" spc="-40" dirty="0">
                <a:solidFill>
                  <a:srgbClr val="E90061"/>
                </a:solidFill>
                <a:latin typeface="Arial"/>
                <a:cs typeface="Arial"/>
              </a:rPr>
              <a:t> </a:t>
            </a:r>
            <a:r>
              <a:rPr sz="2000" b="1" dirty="0">
                <a:solidFill>
                  <a:srgbClr val="E90061"/>
                </a:solidFill>
                <a:latin typeface="Arial"/>
                <a:cs typeface="Arial"/>
              </a:rPr>
              <a:t>Volume</a:t>
            </a:r>
            <a:r>
              <a:rPr sz="2000" b="1" spc="-30" dirty="0">
                <a:solidFill>
                  <a:srgbClr val="E90061"/>
                </a:solidFill>
                <a:latin typeface="Arial"/>
                <a:cs typeface="Arial"/>
              </a:rPr>
              <a:t> </a:t>
            </a:r>
            <a:r>
              <a:rPr sz="2000" b="1" dirty="0">
                <a:solidFill>
                  <a:srgbClr val="E90061"/>
                </a:solidFill>
                <a:latin typeface="Arial"/>
                <a:cs typeface="Arial"/>
              </a:rPr>
              <a:t>relationships,</a:t>
            </a:r>
            <a:r>
              <a:rPr sz="2000" b="1" spc="470" dirty="0">
                <a:solidFill>
                  <a:srgbClr val="E90061"/>
                </a:solidFill>
                <a:latin typeface="Arial"/>
                <a:cs typeface="Arial"/>
              </a:rPr>
              <a:t> </a:t>
            </a:r>
            <a:r>
              <a:rPr sz="2000" b="1" dirty="0">
                <a:solidFill>
                  <a:srgbClr val="E90061"/>
                </a:solidFill>
                <a:latin typeface="Arial"/>
                <a:cs typeface="Arial"/>
              </a:rPr>
              <a:t>Relative</a:t>
            </a:r>
            <a:r>
              <a:rPr sz="2000" b="1" spc="-50" dirty="0">
                <a:solidFill>
                  <a:srgbClr val="E90061"/>
                </a:solidFill>
                <a:latin typeface="Arial"/>
                <a:cs typeface="Arial"/>
              </a:rPr>
              <a:t> </a:t>
            </a:r>
            <a:r>
              <a:rPr sz="2000" b="1" spc="-10" dirty="0">
                <a:solidFill>
                  <a:srgbClr val="E90061"/>
                </a:solidFill>
                <a:latin typeface="Arial"/>
                <a:cs typeface="Arial"/>
              </a:rPr>
              <a:t>density,</a:t>
            </a:r>
            <a:endParaRPr sz="2000">
              <a:latin typeface="Arial"/>
              <a:cs typeface="Arial"/>
            </a:endParaRPr>
          </a:p>
          <a:p>
            <a:pPr marL="12700">
              <a:lnSpc>
                <a:spcPct val="100000"/>
              </a:lnSpc>
              <a:spcBef>
                <a:spcPts val="1205"/>
              </a:spcBef>
            </a:pPr>
            <a:r>
              <a:rPr sz="2000" b="1" dirty="0">
                <a:solidFill>
                  <a:srgbClr val="E90061"/>
                </a:solidFill>
                <a:latin typeface="Arial"/>
                <a:cs typeface="Arial"/>
              </a:rPr>
              <a:t>Index</a:t>
            </a:r>
            <a:r>
              <a:rPr sz="2000" b="1" spc="-50" dirty="0">
                <a:solidFill>
                  <a:srgbClr val="E90061"/>
                </a:solidFill>
                <a:latin typeface="Arial"/>
                <a:cs typeface="Arial"/>
              </a:rPr>
              <a:t> </a:t>
            </a:r>
            <a:r>
              <a:rPr sz="2000" b="1" dirty="0">
                <a:solidFill>
                  <a:srgbClr val="E90061"/>
                </a:solidFill>
                <a:latin typeface="Arial"/>
                <a:cs typeface="Arial"/>
              </a:rPr>
              <a:t>properties</a:t>
            </a:r>
            <a:r>
              <a:rPr sz="2000" b="1" spc="-45" dirty="0">
                <a:solidFill>
                  <a:srgbClr val="E90061"/>
                </a:solidFill>
                <a:latin typeface="Arial"/>
                <a:cs typeface="Arial"/>
              </a:rPr>
              <a:t> </a:t>
            </a:r>
            <a:r>
              <a:rPr sz="2000" b="1" dirty="0">
                <a:solidFill>
                  <a:srgbClr val="E90061"/>
                </a:solidFill>
                <a:latin typeface="Arial"/>
                <a:cs typeface="Arial"/>
              </a:rPr>
              <a:t>of</a:t>
            </a:r>
            <a:r>
              <a:rPr sz="2000" b="1" spc="-75" dirty="0">
                <a:solidFill>
                  <a:srgbClr val="E90061"/>
                </a:solidFill>
                <a:latin typeface="Arial"/>
                <a:cs typeface="Arial"/>
              </a:rPr>
              <a:t> </a:t>
            </a:r>
            <a:r>
              <a:rPr sz="2000" b="1" dirty="0">
                <a:solidFill>
                  <a:srgbClr val="E90061"/>
                </a:solidFill>
                <a:latin typeface="Arial"/>
                <a:cs typeface="Arial"/>
              </a:rPr>
              <a:t>soils,</a:t>
            </a:r>
            <a:r>
              <a:rPr sz="2000" b="1" spc="-40" dirty="0">
                <a:solidFill>
                  <a:srgbClr val="E90061"/>
                </a:solidFill>
                <a:latin typeface="Arial"/>
                <a:cs typeface="Arial"/>
              </a:rPr>
              <a:t> </a:t>
            </a:r>
            <a:r>
              <a:rPr sz="2000" b="1" dirty="0">
                <a:solidFill>
                  <a:srgbClr val="E90061"/>
                </a:solidFill>
                <a:latin typeface="Arial"/>
                <a:cs typeface="Arial"/>
              </a:rPr>
              <a:t>Moisture</a:t>
            </a:r>
            <a:r>
              <a:rPr sz="2000" b="1" spc="-85" dirty="0">
                <a:solidFill>
                  <a:srgbClr val="E90061"/>
                </a:solidFill>
                <a:latin typeface="Arial"/>
                <a:cs typeface="Arial"/>
              </a:rPr>
              <a:t> </a:t>
            </a:r>
            <a:r>
              <a:rPr sz="2000" b="1" dirty="0">
                <a:solidFill>
                  <a:srgbClr val="E90061"/>
                </a:solidFill>
                <a:latin typeface="Arial"/>
                <a:cs typeface="Arial"/>
              </a:rPr>
              <a:t>content,</a:t>
            </a:r>
            <a:r>
              <a:rPr sz="2000" b="1" spc="-80" dirty="0">
                <a:solidFill>
                  <a:srgbClr val="E90061"/>
                </a:solidFill>
                <a:latin typeface="Arial"/>
                <a:cs typeface="Arial"/>
              </a:rPr>
              <a:t> </a:t>
            </a:r>
            <a:r>
              <a:rPr sz="2000" b="1" dirty="0">
                <a:solidFill>
                  <a:srgbClr val="E90061"/>
                </a:solidFill>
                <a:latin typeface="Arial"/>
                <a:cs typeface="Arial"/>
              </a:rPr>
              <a:t>Specific</a:t>
            </a:r>
            <a:r>
              <a:rPr sz="2000" b="1" spc="-30" dirty="0">
                <a:solidFill>
                  <a:srgbClr val="E90061"/>
                </a:solidFill>
                <a:latin typeface="Arial"/>
                <a:cs typeface="Arial"/>
              </a:rPr>
              <a:t> </a:t>
            </a:r>
            <a:r>
              <a:rPr sz="2000" b="1" spc="-10" dirty="0">
                <a:solidFill>
                  <a:srgbClr val="E90061"/>
                </a:solidFill>
                <a:latin typeface="Arial"/>
                <a:cs typeface="Arial"/>
              </a:rPr>
              <a:t>gravity,</a:t>
            </a:r>
            <a:endParaRPr sz="2000">
              <a:latin typeface="Arial"/>
              <a:cs typeface="Arial"/>
            </a:endParaRPr>
          </a:p>
          <a:p>
            <a:pPr marL="12700" marR="5080">
              <a:lnSpc>
                <a:spcPct val="150100"/>
              </a:lnSpc>
            </a:pPr>
            <a:r>
              <a:rPr sz="2000" b="1" spc="-10" dirty="0">
                <a:solidFill>
                  <a:srgbClr val="E90061"/>
                </a:solidFill>
                <a:latin typeface="Arial"/>
                <a:cs typeface="Arial"/>
              </a:rPr>
              <a:t>In-</a:t>
            </a:r>
            <a:r>
              <a:rPr sz="2000" b="1" dirty="0">
                <a:solidFill>
                  <a:srgbClr val="E90061"/>
                </a:solidFill>
                <a:latin typeface="Arial"/>
                <a:cs typeface="Arial"/>
              </a:rPr>
              <a:t>situ</a:t>
            </a:r>
            <a:r>
              <a:rPr sz="2000" b="1" spc="-85" dirty="0">
                <a:solidFill>
                  <a:srgbClr val="E90061"/>
                </a:solidFill>
                <a:latin typeface="Arial"/>
                <a:cs typeface="Arial"/>
              </a:rPr>
              <a:t> </a:t>
            </a:r>
            <a:r>
              <a:rPr sz="2000" b="1" dirty="0">
                <a:solidFill>
                  <a:srgbClr val="E90061"/>
                </a:solidFill>
                <a:latin typeface="Arial"/>
                <a:cs typeface="Arial"/>
              </a:rPr>
              <a:t>density,</a:t>
            </a:r>
            <a:r>
              <a:rPr sz="2000" b="1" spc="-25" dirty="0">
                <a:solidFill>
                  <a:srgbClr val="E90061"/>
                </a:solidFill>
                <a:latin typeface="Arial"/>
                <a:cs typeface="Arial"/>
              </a:rPr>
              <a:t> </a:t>
            </a:r>
            <a:r>
              <a:rPr sz="2000" b="1" dirty="0">
                <a:solidFill>
                  <a:srgbClr val="E90061"/>
                </a:solidFill>
                <a:latin typeface="Arial"/>
                <a:cs typeface="Arial"/>
              </a:rPr>
              <a:t>Grain</a:t>
            </a:r>
            <a:r>
              <a:rPr sz="2000" b="1" spc="-60" dirty="0">
                <a:solidFill>
                  <a:srgbClr val="E90061"/>
                </a:solidFill>
                <a:latin typeface="Arial"/>
                <a:cs typeface="Arial"/>
              </a:rPr>
              <a:t> </a:t>
            </a:r>
            <a:r>
              <a:rPr sz="2000" b="1" dirty="0">
                <a:solidFill>
                  <a:srgbClr val="E90061"/>
                </a:solidFill>
                <a:latin typeface="Arial"/>
                <a:cs typeface="Arial"/>
              </a:rPr>
              <a:t>size</a:t>
            </a:r>
            <a:r>
              <a:rPr sz="2000" b="1" spc="-70" dirty="0">
                <a:solidFill>
                  <a:srgbClr val="E90061"/>
                </a:solidFill>
                <a:latin typeface="Arial"/>
                <a:cs typeface="Arial"/>
              </a:rPr>
              <a:t> </a:t>
            </a:r>
            <a:r>
              <a:rPr sz="2000" b="1" dirty="0">
                <a:solidFill>
                  <a:srgbClr val="E90061"/>
                </a:solidFill>
                <a:latin typeface="Arial"/>
                <a:cs typeface="Arial"/>
              </a:rPr>
              <a:t>analysis,</a:t>
            </a:r>
            <a:r>
              <a:rPr sz="2000" b="1" spc="-10" dirty="0">
                <a:solidFill>
                  <a:srgbClr val="E90061"/>
                </a:solidFill>
                <a:latin typeface="Arial"/>
                <a:cs typeface="Arial"/>
              </a:rPr>
              <a:t> </a:t>
            </a:r>
            <a:r>
              <a:rPr sz="2000" b="1" dirty="0">
                <a:solidFill>
                  <a:srgbClr val="E90061"/>
                </a:solidFill>
                <a:latin typeface="Arial"/>
                <a:cs typeface="Arial"/>
              </a:rPr>
              <a:t>Sieve</a:t>
            </a:r>
            <a:r>
              <a:rPr sz="2000" b="1" spc="-70" dirty="0">
                <a:solidFill>
                  <a:srgbClr val="E90061"/>
                </a:solidFill>
                <a:latin typeface="Arial"/>
                <a:cs typeface="Arial"/>
              </a:rPr>
              <a:t> </a:t>
            </a:r>
            <a:r>
              <a:rPr sz="2000" b="1" dirty="0">
                <a:solidFill>
                  <a:srgbClr val="E90061"/>
                </a:solidFill>
                <a:latin typeface="Arial"/>
                <a:cs typeface="Arial"/>
              </a:rPr>
              <a:t>and</a:t>
            </a:r>
            <a:r>
              <a:rPr sz="2000" b="1" spc="-40" dirty="0">
                <a:solidFill>
                  <a:srgbClr val="E90061"/>
                </a:solidFill>
                <a:latin typeface="Arial"/>
                <a:cs typeface="Arial"/>
              </a:rPr>
              <a:t> </a:t>
            </a:r>
            <a:r>
              <a:rPr sz="2000" b="1" dirty="0">
                <a:solidFill>
                  <a:srgbClr val="E90061"/>
                </a:solidFill>
                <a:latin typeface="Arial"/>
                <a:cs typeface="Arial"/>
              </a:rPr>
              <a:t>Hydrometer</a:t>
            </a:r>
            <a:r>
              <a:rPr sz="2000" b="1" spc="-30" dirty="0">
                <a:solidFill>
                  <a:srgbClr val="E90061"/>
                </a:solidFill>
                <a:latin typeface="Arial"/>
                <a:cs typeface="Arial"/>
              </a:rPr>
              <a:t> </a:t>
            </a:r>
            <a:r>
              <a:rPr sz="2000" b="1" spc="-10" dirty="0">
                <a:solidFill>
                  <a:srgbClr val="E90061"/>
                </a:solidFill>
                <a:latin typeface="Arial"/>
                <a:cs typeface="Arial"/>
              </a:rPr>
              <a:t>methods, </a:t>
            </a:r>
            <a:r>
              <a:rPr sz="2000" b="1" dirty="0">
                <a:solidFill>
                  <a:srgbClr val="E90061"/>
                </a:solidFill>
                <a:latin typeface="Arial"/>
                <a:cs typeface="Arial"/>
              </a:rPr>
              <a:t>Consistency</a:t>
            </a:r>
            <a:r>
              <a:rPr sz="2000" b="1" spc="-25" dirty="0">
                <a:solidFill>
                  <a:srgbClr val="E90061"/>
                </a:solidFill>
                <a:latin typeface="Arial"/>
                <a:cs typeface="Arial"/>
              </a:rPr>
              <a:t> </a:t>
            </a:r>
            <a:r>
              <a:rPr sz="2000" b="1" dirty="0">
                <a:solidFill>
                  <a:srgbClr val="E90061"/>
                </a:solidFill>
                <a:latin typeface="Arial"/>
                <a:cs typeface="Arial"/>
              </a:rPr>
              <a:t>limits</a:t>
            </a:r>
            <a:r>
              <a:rPr sz="2000" b="1" spc="-80" dirty="0">
                <a:solidFill>
                  <a:srgbClr val="E90061"/>
                </a:solidFill>
                <a:latin typeface="Arial"/>
                <a:cs typeface="Arial"/>
              </a:rPr>
              <a:t> </a:t>
            </a:r>
            <a:r>
              <a:rPr sz="2000" b="1" dirty="0">
                <a:solidFill>
                  <a:srgbClr val="E90061"/>
                </a:solidFill>
                <a:latin typeface="Arial"/>
                <a:cs typeface="Arial"/>
              </a:rPr>
              <a:t>and</a:t>
            </a:r>
            <a:r>
              <a:rPr sz="2000" b="1" spc="-30" dirty="0">
                <a:solidFill>
                  <a:srgbClr val="E90061"/>
                </a:solidFill>
                <a:latin typeface="Arial"/>
                <a:cs typeface="Arial"/>
              </a:rPr>
              <a:t> </a:t>
            </a:r>
            <a:r>
              <a:rPr sz="2000" b="1" dirty="0">
                <a:solidFill>
                  <a:srgbClr val="E90061"/>
                </a:solidFill>
                <a:latin typeface="Arial"/>
                <a:cs typeface="Arial"/>
              </a:rPr>
              <a:t>indices,</a:t>
            </a:r>
            <a:r>
              <a:rPr sz="2000" b="1" spc="-40" dirty="0">
                <a:solidFill>
                  <a:srgbClr val="E90061"/>
                </a:solidFill>
                <a:latin typeface="Arial"/>
                <a:cs typeface="Arial"/>
              </a:rPr>
              <a:t> </a:t>
            </a:r>
            <a:r>
              <a:rPr sz="2000" b="1" dirty="0">
                <a:solidFill>
                  <a:srgbClr val="E90061"/>
                </a:solidFill>
                <a:latin typeface="Arial"/>
                <a:cs typeface="Arial"/>
              </a:rPr>
              <a:t>I.S.</a:t>
            </a:r>
            <a:r>
              <a:rPr sz="2000" b="1" spc="-60" dirty="0">
                <a:solidFill>
                  <a:srgbClr val="E90061"/>
                </a:solidFill>
                <a:latin typeface="Arial"/>
                <a:cs typeface="Arial"/>
              </a:rPr>
              <a:t> </a:t>
            </a:r>
            <a:r>
              <a:rPr sz="2000" b="1" dirty="0">
                <a:solidFill>
                  <a:srgbClr val="E90061"/>
                </a:solidFill>
                <a:latin typeface="Arial"/>
                <a:cs typeface="Arial"/>
              </a:rPr>
              <a:t>Classification</a:t>
            </a:r>
            <a:r>
              <a:rPr sz="2000" b="1" spc="-30" dirty="0">
                <a:solidFill>
                  <a:srgbClr val="E90061"/>
                </a:solidFill>
                <a:latin typeface="Arial"/>
                <a:cs typeface="Arial"/>
              </a:rPr>
              <a:t> </a:t>
            </a:r>
            <a:r>
              <a:rPr sz="2000" b="1" dirty="0">
                <a:solidFill>
                  <a:srgbClr val="E90061"/>
                </a:solidFill>
                <a:latin typeface="Arial"/>
                <a:cs typeface="Arial"/>
              </a:rPr>
              <a:t>of</a:t>
            </a:r>
            <a:r>
              <a:rPr sz="2000" b="1" spc="-40" dirty="0">
                <a:solidFill>
                  <a:srgbClr val="E90061"/>
                </a:solidFill>
                <a:latin typeface="Arial"/>
                <a:cs typeface="Arial"/>
              </a:rPr>
              <a:t> </a:t>
            </a:r>
            <a:r>
              <a:rPr sz="2000" b="1" spc="-10" dirty="0">
                <a:solidFill>
                  <a:srgbClr val="E90061"/>
                </a:solidFill>
                <a:latin typeface="Arial"/>
                <a:cs typeface="Arial"/>
              </a:rPr>
              <a:t>soils.</a:t>
            </a:r>
            <a:endParaRPr sz="2000">
              <a:latin typeface="Arial"/>
              <a:cs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191511" y="192023"/>
            <a:ext cx="4760976" cy="4760976"/>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44499" y="677566"/>
            <a:ext cx="8161655" cy="2438400"/>
          </a:xfrm>
          <a:prstGeom prst="rect">
            <a:avLst/>
          </a:prstGeom>
        </p:spPr>
        <p:txBody>
          <a:bodyPr vert="horz" wrap="square" lIns="0" tIns="12065" rIns="0" bIns="0" rtlCol="0">
            <a:spAutoFit/>
          </a:bodyPr>
          <a:lstStyle/>
          <a:p>
            <a:pPr marL="12700" marR="13335">
              <a:lnSpc>
                <a:spcPct val="111700"/>
              </a:lnSpc>
              <a:spcBef>
                <a:spcPts val="95"/>
              </a:spcBef>
            </a:pPr>
            <a:r>
              <a:rPr sz="1950" spc="-60" dirty="0">
                <a:latin typeface="Times New Roman"/>
                <a:cs typeface="Times New Roman"/>
              </a:rPr>
              <a:t>The</a:t>
            </a:r>
            <a:r>
              <a:rPr sz="1950" spc="5" dirty="0">
                <a:latin typeface="Times New Roman"/>
                <a:cs typeface="Times New Roman"/>
              </a:rPr>
              <a:t> </a:t>
            </a:r>
            <a:r>
              <a:rPr sz="1950" spc="-85" dirty="0">
                <a:latin typeface="Times New Roman"/>
                <a:cs typeface="Times New Roman"/>
              </a:rPr>
              <a:t>constant</a:t>
            </a:r>
            <a:r>
              <a:rPr sz="1950" spc="20" dirty="0">
                <a:latin typeface="Times New Roman"/>
                <a:cs typeface="Times New Roman"/>
              </a:rPr>
              <a:t> </a:t>
            </a:r>
            <a:r>
              <a:rPr sz="1950" spc="-70" dirty="0">
                <a:latin typeface="Times New Roman"/>
                <a:cs typeface="Times New Roman"/>
              </a:rPr>
              <a:t>head</a:t>
            </a:r>
            <a:r>
              <a:rPr sz="1950" spc="10" dirty="0">
                <a:latin typeface="Times New Roman"/>
                <a:cs typeface="Times New Roman"/>
              </a:rPr>
              <a:t> </a:t>
            </a:r>
            <a:r>
              <a:rPr sz="1950" spc="-110" dirty="0">
                <a:latin typeface="Times New Roman"/>
                <a:cs typeface="Times New Roman"/>
              </a:rPr>
              <a:t>permeameter</a:t>
            </a:r>
            <a:r>
              <a:rPr sz="1950" spc="10" dirty="0">
                <a:latin typeface="Times New Roman"/>
                <a:cs typeface="Times New Roman"/>
              </a:rPr>
              <a:t> </a:t>
            </a:r>
            <a:r>
              <a:rPr sz="1950" spc="-75" dirty="0">
                <a:latin typeface="Times New Roman"/>
                <a:cs typeface="Times New Roman"/>
              </a:rPr>
              <a:t>consists</a:t>
            </a:r>
            <a:r>
              <a:rPr sz="1950" spc="15" dirty="0">
                <a:latin typeface="Times New Roman"/>
                <a:cs typeface="Times New Roman"/>
              </a:rPr>
              <a:t> </a:t>
            </a:r>
            <a:r>
              <a:rPr sz="1950" dirty="0">
                <a:latin typeface="Times New Roman"/>
                <a:cs typeface="Times New Roman"/>
              </a:rPr>
              <a:t>of</a:t>
            </a:r>
            <a:r>
              <a:rPr sz="1950" spc="10" dirty="0">
                <a:latin typeface="Times New Roman"/>
                <a:cs typeface="Times New Roman"/>
              </a:rPr>
              <a:t> </a:t>
            </a:r>
            <a:r>
              <a:rPr sz="1950" dirty="0">
                <a:latin typeface="Times New Roman"/>
                <a:cs typeface="Times New Roman"/>
              </a:rPr>
              <a:t>a</a:t>
            </a:r>
            <a:r>
              <a:rPr sz="1950" spc="10" dirty="0">
                <a:latin typeface="Times New Roman"/>
                <a:cs typeface="Times New Roman"/>
              </a:rPr>
              <a:t> </a:t>
            </a:r>
            <a:r>
              <a:rPr sz="1950" spc="-80" dirty="0">
                <a:latin typeface="Times New Roman"/>
                <a:cs typeface="Times New Roman"/>
              </a:rPr>
              <a:t>metallic</a:t>
            </a:r>
            <a:r>
              <a:rPr sz="1950" spc="5" dirty="0">
                <a:latin typeface="Times New Roman"/>
                <a:cs typeface="Times New Roman"/>
              </a:rPr>
              <a:t> </a:t>
            </a:r>
            <a:r>
              <a:rPr sz="1950" spc="-85" dirty="0">
                <a:latin typeface="Times New Roman"/>
                <a:cs typeface="Times New Roman"/>
              </a:rPr>
              <a:t>mould</a:t>
            </a:r>
            <a:r>
              <a:rPr sz="1950" spc="15" dirty="0">
                <a:latin typeface="Times New Roman"/>
                <a:cs typeface="Times New Roman"/>
              </a:rPr>
              <a:t> </a:t>
            </a:r>
            <a:r>
              <a:rPr sz="1950" spc="-60" dirty="0">
                <a:latin typeface="Times New Roman"/>
                <a:cs typeface="Times New Roman"/>
              </a:rPr>
              <a:t>with</a:t>
            </a:r>
            <a:r>
              <a:rPr sz="1950" spc="15" dirty="0">
                <a:latin typeface="Times New Roman"/>
                <a:cs typeface="Times New Roman"/>
              </a:rPr>
              <a:t> </a:t>
            </a:r>
            <a:r>
              <a:rPr sz="1950" spc="-10" dirty="0">
                <a:latin typeface="Times New Roman"/>
                <a:cs typeface="Times New Roman"/>
              </a:rPr>
              <a:t>an</a:t>
            </a:r>
            <a:r>
              <a:rPr sz="1950" spc="15" dirty="0">
                <a:latin typeface="Times New Roman"/>
                <a:cs typeface="Times New Roman"/>
              </a:rPr>
              <a:t> </a:t>
            </a:r>
            <a:r>
              <a:rPr sz="1950" spc="-75" dirty="0">
                <a:latin typeface="Times New Roman"/>
                <a:cs typeface="Times New Roman"/>
              </a:rPr>
              <a:t>internal</a:t>
            </a:r>
            <a:r>
              <a:rPr sz="1950" spc="15" dirty="0">
                <a:latin typeface="Times New Roman"/>
                <a:cs typeface="Times New Roman"/>
              </a:rPr>
              <a:t> </a:t>
            </a:r>
            <a:r>
              <a:rPr sz="1950" spc="-90" dirty="0">
                <a:latin typeface="Times New Roman"/>
                <a:cs typeface="Times New Roman"/>
              </a:rPr>
              <a:t>diameter</a:t>
            </a:r>
            <a:r>
              <a:rPr sz="1950" spc="10" dirty="0">
                <a:latin typeface="Times New Roman"/>
                <a:cs typeface="Times New Roman"/>
              </a:rPr>
              <a:t> </a:t>
            </a:r>
            <a:r>
              <a:rPr sz="1950" spc="-25" dirty="0">
                <a:latin typeface="Times New Roman"/>
                <a:cs typeface="Times New Roman"/>
              </a:rPr>
              <a:t>of </a:t>
            </a:r>
            <a:r>
              <a:rPr sz="1950" spc="-135" dirty="0">
                <a:latin typeface="Times New Roman"/>
                <a:cs typeface="Times New Roman"/>
              </a:rPr>
              <a:t>100</a:t>
            </a:r>
            <a:r>
              <a:rPr sz="1950" spc="-50" dirty="0">
                <a:latin typeface="Times New Roman"/>
                <a:cs typeface="Times New Roman"/>
              </a:rPr>
              <a:t> </a:t>
            </a:r>
            <a:r>
              <a:rPr sz="1950" spc="-204" dirty="0">
                <a:latin typeface="Times New Roman"/>
                <a:cs typeface="Times New Roman"/>
              </a:rPr>
              <a:t>mm</a:t>
            </a:r>
            <a:r>
              <a:rPr sz="1950" spc="-45" dirty="0">
                <a:latin typeface="Times New Roman"/>
                <a:cs typeface="Times New Roman"/>
              </a:rPr>
              <a:t> </a:t>
            </a:r>
            <a:r>
              <a:rPr sz="1950" spc="-135" dirty="0">
                <a:latin typeface="Times New Roman"/>
                <a:cs typeface="Times New Roman"/>
              </a:rPr>
              <a:t>and</a:t>
            </a:r>
            <a:r>
              <a:rPr sz="1950" spc="-45" dirty="0">
                <a:latin typeface="Times New Roman"/>
                <a:cs typeface="Times New Roman"/>
              </a:rPr>
              <a:t> </a:t>
            </a:r>
            <a:r>
              <a:rPr sz="1950" spc="-130" dirty="0">
                <a:latin typeface="Times New Roman"/>
                <a:cs typeface="Times New Roman"/>
              </a:rPr>
              <a:t>an</a:t>
            </a:r>
            <a:r>
              <a:rPr sz="1950" spc="-50" dirty="0">
                <a:latin typeface="Times New Roman"/>
                <a:cs typeface="Times New Roman"/>
              </a:rPr>
              <a:t> </a:t>
            </a:r>
            <a:r>
              <a:rPr sz="1950" spc="-100" dirty="0">
                <a:latin typeface="Times New Roman"/>
                <a:cs typeface="Times New Roman"/>
              </a:rPr>
              <a:t>internal</a:t>
            </a:r>
            <a:r>
              <a:rPr sz="1950" spc="-45" dirty="0">
                <a:latin typeface="Times New Roman"/>
                <a:cs typeface="Times New Roman"/>
              </a:rPr>
              <a:t> </a:t>
            </a:r>
            <a:r>
              <a:rPr sz="1950" spc="-100" dirty="0">
                <a:latin typeface="Times New Roman"/>
                <a:cs typeface="Times New Roman"/>
              </a:rPr>
              <a:t>effective</a:t>
            </a:r>
            <a:r>
              <a:rPr sz="1950" spc="-55" dirty="0">
                <a:latin typeface="Times New Roman"/>
                <a:cs typeface="Times New Roman"/>
              </a:rPr>
              <a:t> </a:t>
            </a:r>
            <a:r>
              <a:rPr sz="1950" spc="-105" dirty="0">
                <a:latin typeface="Times New Roman"/>
                <a:cs typeface="Times New Roman"/>
              </a:rPr>
              <a:t>height</a:t>
            </a:r>
            <a:r>
              <a:rPr sz="1950" spc="-50" dirty="0">
                <a:latin typeface="Times New Roman"/>
                <a:cs typeface="Times New Roman"/>
              </a:rPr>
              <a:t> </a:t>
            </a:r>
            <a:r>
              <a:rPr sz="1950" spc="-114" dirty="0">
                <a:latin typeface="Times New Roman"/>
                <a:cs typeface="Times New Roman"/>
              </a:rPr>
              <a:t>of</a:t>
            </a:r>
            <a:r>
              <a:rPr sz="1950" spc="-45" dirty="0">
                <a:latin typeface="Times New Roman"/>
                <a:cs typeface="Times New Roman"/>
              </a:rPr>
              <a:t> </a:t>
            </a:r>
            <a:r>
              <a:rPr sz="1950" spc="-120" dirty="0">
                <a:latin typeface="Times New Roman"/>
                <a:cs typeface="Times New Roman"/>
              </a:rPr>
              <a:t>127.3</a:t>
            </a:r>
            <a:r>
              <a:rPr sz="1950" spc="-35" dirty="0">
                <a:latin typeface="Times New Roman"/>
                <a:cs typeface="Times New Roman"/>
              </a:rPr>
              <a:t> </a:t>
            </a:r>
            <a:r>
              <a:rPr sz="1950" spc="-25" dirty="0">
                <a:latin typeface="Times New Roman"/>
                <a:cs typeface="Times New Roman"/>
              </a:rPr>
              <a:t>mm.</a:t>
            </a:r>
            <a:endParaRPr sz="1950">
              <a:latin typeface="Times New Roman"/>
              <a:cs typeface="Times New Roman"/>
            </a:endParaRPr>
          </a:p>
          <a:p>
            <a:pPr marL="12700" marR="10160">
              <a:lnSpc>
                <a:spcPct val="111500"/>
              </a:lnSpc>
              <a:spcBef>
                <a:spcPts val="1665"/>
              </a:spcBef>
            </a:pPr>
            <a:r>
              <a:rPr sz="1950" spc="-55" dirty="0">
                <a:latin typeface="Times New Roman"/>
                <a:cs typeface="Times New Roman"/>
              </a:rPr>
              <a:t>The</a:t>
            </a:r>
            <a:r>
              <a:rPr sz="1950" spc="40" dirty="0">
                <a:latin typeface="Times New Roman"/>
                <a:cs typeface="Times New Roman"/>
              </a:rPr>
              <a:t> </a:t>
            </a:r>
            <a:r>
              <a:rPr sz="1950" spc="-85" dirty="0">
                <a:latin typeface="Times New Roman"/>
                <a:cs typeface="Times New Roman"/>
              </a:rPr>
              <a:t>mould</a:t>
            </a:r>
            <a:r>
              <a:rPr sz="1950" spc="50" dirty="0">
                <a:latin typeface="Times New Roman"/>
                <a:cs typeface="Times New Roman"/>
              </a:rPr>
              <a:t> </a:t>
            </a:r>
            <a:r>
              <a:rPr sz="1950" dirty="0">
                <a:latin typeface="Times New Roman"/>
                <a:cs typeface="Times New Roman"/>
              </a:rPr>
              <a:t>is</a:t>
            </a:r>
            <a:r>
              <a:rPr sz="1950" spc="55" dirty="0">
                <a:latin typeface="Times New Roman"/>
                <a:cs typeface="Times New Roman"/>
              </a:rPr>
              <a:t> </a:t>
            </a:r>
            <a:r>
              <a:rPr sz="1950" spc="-90" dirty="0">
                <a:latin typeface="Times New Roman"/>
                <a:cs typeface="Times New Roman"/>
              </a:rPr>
              <a:t>provided</a:t>
            </a:r>
            <a:r>
              <a:rPr sz="1950" spc="40" dirty="0">
                <a:latin typeface="Times New Roman"/>
                <a:cs typeface="Times New Roman"/>
              </a:rPr>
              <a:t> </a:t>
            </a:r>
            <a:r>
              <a:rPr sz="1950" spc="-55" dirty="0">
                <a:latin typeface="Times New Roman"/>
                <a:cs typeface="Times New Roman"/>
              </a:rPr>
              <a:t>with</a:t>
            </a:r>
            <a:r>
              <a:rPr sz="1950" spc="50" dirty="0">
                <a:latin typeface="Times New Roman"/>
                <a:cs typeface="Times New Roman"/>
              </a:rPr>
              <a:t> </a:t>
            </a:r>
            <a:r>
              <a:rPr sz="1950" dirty="0">
                <a:latin typeface="Times New Roman"/>
                <a:cs typeface="Times New Roman"/>
              </a:rPr>
              <a:t>a</a:t>
            </a:r>
            <a:r>
              <a:rPr sz="1950" spc="50" dirty="0">
                <a:latin typeface="Times New Roman"/>
                <a:cs typeface="Times New Roman"/>
              </a:rPr>
              <a:t> </a:t>
            </a:r>
            <a:r>
              <a:rPr sz="1950" spc="-95" dirty="0">
                <a:latin typeface="Times New Roman"/>
                <a:cs typeface="Times New Roman"/>
              </a:rPr>
              <a:t>removable</a:t>
            </a:r>
            <a:r>
              <a:rPr sz="1950" spc="45" dirty="0">
                <a:latin typeface="Times New Roman"/>
                <a:cs typeface="Times New Roman"/>
              </a:rPr>
              <a:t> </a:t>
            </a:r>
            <a:r>
              <a:rPr sz="1950" spc="-85" dirty="0">
                <a:latin typeface="Times New Roman"/>
                <a:cs typeface="Times New Roman"/>
              </a:rPr>
              <a:t>extension</a:t>
            </a:r>
            <a:r>
              <a:rPr sz="1950" spc="50" dirty="0">
                <a:latin typeface="Times New Roman"/>
                <a:cs typeface="Times New Roman"/>
              </a:rPr>
              <a:t> </a:t>
            </a:r>
            <a:r>
              <a:rPr sz="1950" spc="-65" dirty="0">
                <a:latin typeface="Times New Roman"/>
                <a:cs typeface="Times New Roman"/>
              </a:rPr>
              <a:t>collar</a:t>
            </a:r>
            <a:r>
              <a:rPr sz="1950" spc="45" dirty="0">
                <a:latin typeface="Times New Roman"/>
                <a:cs typeface="Times New Roman"/>
              </a:rPr>
              <a:t> </a:t>
            </a:r>
            <a:r>
              <a:rPr sz="1950" spc="-50" dirty="0">
                <a:latin typeface="Times New Roman"/>
                <a:cs typeface="Times New Roman"/>
              </a:rPr>
              <a:t>100</a:t>
            </a:r>
            <a:r>
              <a:rPr sz="1950" spc="50" dirty="0">
                <a:latin typeface="Times New Roman"/>
                <a:cs typeface="Times New Roman"/>
              </a:rPr>
              <a:t> </a:t>
            </a:r>
            <a:r>
              <a:rPr sz="1950" spc="-75" dirty="0">
                <a:latin typeface="Times New Roman"/>
                <a:cs typeface="Times New Roman"/>
              </a:rPr>
              <a:t>mm</a:t>
            </a:r>
            <a:r>
              <a:rPr sz="1950" spc="45" dirty="0">
                <a:latin typeface="Times New Roman"/>
                <a:cs typeface="Times New Roman"/>
              </a:rPr>
              <a:t> </a:t>
            </a:r>
            <a:r>
              <a:rPr sz="1950" spc="-75" dirty="0">
                <a:latin typeface="Times New Roman"/>
                <a:cs typeface="Times New Roman"/>
              </a:rPr>
              <a:t>internal</a:t>
            </a:r>
            <a:r>
              <a:rPr sz="1950" spc="50" dirty="0">
                <a:latin typeface="Times New Roman"/>
                <a:cs typeface="Times New Roman"/>
              </a:rPr>
              <a:t> </a:t>
            </a:r>
            <a:r>
              <a:rPr sz="1950" spc="-85" dirty="0">
                <a:latin typeface="Times New Roman"/>
                <a:cs typeface="Times New Roman"/>
              </a:rPr>
              <a:t>diameter</a:t>
            </a:r>
            <a:r>
              <a:rPr sz="1950" spc="45" dirty="0">
                <a:latin typeface="Times New Roman"/>
                <a:cs typeface="Times New Roman"/>
              </a:rPr>
              <a:t> </a:t>
            </a:r>
            <a:r>
              <a:rPr sz="1950" spc="-25" dirty="0">
                <a:latin typeface="Times New Roman"/>
                <a:cs typeface="Times New Roman"/>
              </a:rPr>
              <a:t>and </a:t>
            </a:r>
            <a:r>
              <a:rPr sz="1950" spc="-135" dirty="0">
                <a:latin typeface="Times New Roman"/>
                <a:cs typeface="Times New Roman"/>
              </a:rPr>
              <a:t>60</a:t>
            </a:r>
            <a:r>
              <a:rPr sz="1950" spc="-45" dirty="0">
                <a:latin typeface="Times New Roman"/>
                <a:cs typeface="Times New Roman"/>
              </a:rPr>
              <a:t> </a:t>
            </a:r>
            <a:r>
              <a:rPr sz="1950" spc="-204" dirty="0">
                <a:latin typeface="Times New Roman"/>
                <a:cs typeface="Times New Roman"/>
              </a:rPr>
              <a:t>mm</a:t>
            </a:r>
            <a:r>
              <a:rPr sz="1950" spc="-35" dirty="0">
                <a:latin typeface="Times New Roman"/>
                <a:cs typeface="Times New Roman"/>
              </a:rPr>
              <a:t> </a:t>
            </a:r>
            <a:r>
              <a:rPr sz="1950" spc="-110" dirty="0">
                <a:latin typeface="Times New Roman"/>
                <a:cs typeface="Times New Roman"/>
              </a:rPr>
              <a:t>height,</a:t>
            </a:r>
            <a:r>
              <a:rPr sz="1950" spc="-40" dirty="0">
                <a:latin typeface="Times New Roman"/>
                <a:cs typeface="Times New Roman"/>
              </a:rPr>
              <a:t> </a:t>
            </a:r>
            <a:r>
              <a:rPr sz="1950" spc="-130" dirty="0">
                <a:latin typeface="Times New Roman"/>
                <a:cs typeface="Times New Roman"/>
              </a:rPr>
              <a:t>which</a:t>
            </a:r>
            <a:r>
              <a:rPr sz="1950" spc="-40" dirty="0">
                <a:latin typeface="Times New Roman"/>
                <a:cs typeface="Times New Roman"/>
              </a:rPr>
              <a:t> </a:t>
            </a:r>
            <a:r>
              <a:rPr sz="1950" spc="-90" dirty="0">
                <a:latin typeface="Times New Roman"/>
                <a:cs typeface="Times New Roman"/>
              </a:rPr>
              <a:t>is</a:t>
            </a:r>
            <a:r>
              <a:rPr sz="1950" spc="-40" dirty="0">
                <a:latin typeface="Times New Roman"/>
                <a:cs typeface="Times New Roman"/>
              </a:rPr>
              <a:t> </a:t>
            </a:r>
            <a:r>
              <a:rPr sz="1950" spc="-114" dirty="0">
                <a:latin typeface="Times New Roman"/>
                <a:cs typeface="Times New Roman"/>
              </a:rPr>
              <a:t>required</a:t>
            </a:r>
            <a:r>
              <a:rPr sz="1950" spc="-40" dirty="0">
                <a:latin typeface="Times New Roman"/>
                <a:cs typeface="Times New Roman"/>
              </a:rPr>
              <a:t> </a:t>
            </a:r>
            <a:r>
              <a:rPr sz="1950" spc="-110" dirty="0">
                <a:latin typeface="Times New Roman"/>
                <a:cs typeface="Times New Roman"/>
              </a:rPr>
              <a:t>during</a:t>
            </a:r>
            <a:r>
              <a:rPr sz="1950" spc="-60" dirty="0">
                <a:latin typeface="Times New Roman"/>
                <a:cs typeface="Times New Roman"/>
              </a:rPr>
              <a:t> </a:t>
            </a:r>
            <a:r>
              <a:rPr sz="1950" spc="-110" dirty="0">
                <a:latin typeface="Times New Roman"/>
                <a:cs typeface="Times New Roman"/>
              </a:rPr>
              <a:t>the</a:t>
            </a:r>
            <a:r>
              <a:rPr sz="1950" spc="-25" dirty="0">
                <a:latin typeface="Times New Roman"/>
                <a:cs typeface="Times New Roman"/>
              </a:rPr>
              <a:t> </a:t>
            </a:r>
            <a:r>
              <a:rPr sz="1950" spc="-120" dirty="0">
                <a:latin typeface="Times New Roman"/>
                <a:cs typeface="Times New Roman"/>
              </a:rPr>
              <a:t>compaction</a:t>
            </a:r>
            <a:r>
              <a:rPr sz="1950" spc="-40" dirty="0">
                <a:latin typeface="Times New Roman"/>
                <a:cs typeface="Times New Roman"/>
              </a:rPr>
              <a:t> </a:t>
            </a:r>
            <a:r>
              <a:rPr sz="1950" spc="-114" dirty="0">
                <a:latin typeface="Times New Roman"/>
                <a:cs typeface="Times New Roman"/>
              </a:rPr>
              <a:t>of</a:t>
            </a:r>
            <a:r>
              <a:rPr sz="1950" spc="-45" dirty="0">
                <a:latin typeface="Times New Roman"/>
                <a:cs typeface="Times New Roman"/>
              </a:rPr>
              <a:t> </a:t>
            </a:r>
            <a:r>
              <a:rPr sz="1950" spc="-110" dirty="0">
                <a:latin typeface="Times New Roman"/>
                <a:cs typeface="Times New Roman"/>
              </a:rPr>
              <a:t>the</a:t>
            </a:r>
            <a:r>
              <a:rPr sz="1950" spc="-40" dirty="0">
                <a:latin typeface="Times New Roman"/>
                <a:cs typeface="Times New Roman"/>
              </a:rPr>
              <a:t> </a:t>
            </a:r>
            <a:r>
              <a:rPr sz="1950" spc="-10" dirty="0">
                <a:latin typeface="Times New Roman"/>
                <a:cs typeface="Times New Roman"/>
              </a:rPr>
              <a:t>soil.</a:t>
            </a:r>
            <a:endParaRPr sz="1950">
              <a:latin typeface="Times New Roman"/>
              <a:cs typeface="Times New Roman"/>
            </a:endParaRPr>
          </a:p>
          <a:p>
            <a:pPr marL="12700" marR="5080">
              <a:lnSpc>
                <a:spcPct val="111700"/>
              </a:lnSpc>
              <a:spcBef>
                <a:spcPts val="1660"/>
              </a:spcBef>
            </a:pPr>
            <a:r>
              <a:rPr sz="1950" spc="-85" dirty="0">
                <a:latin typeface="Times New Roman"/>
                <a:cs typeface="Times New Roman"/>
              </a:rPr>
              <a:t>At</a:t>
            </a:r>
            <a:r>
              <a:rPr sz="1950" spc="-40" dirty="0">
                <a:latin typeface="Times New Roman"/>
                <a:cs typeface="Times New Roman"/>
              </a:rPr>
              <a:t> </a:t>
            </a:r>
            <a:r>
              <a:rPr sz="1950" spc="-70" dirty="0">
                <a:latin typeface="Times New Roman"/>
                <a:cs typeface="Times New Roman"/>
              </a:rPr>
              <a:t>the</a:t>
            </a:r>
            <a:r>
              <a:rPr sz="1950" spc="-50" dirty="0">
                <a:latin typeface="Times New Roman"/>
                <a:cs typeface="Times New Roman"/>
              </a:rPr>
              <a:t> </a:t>
            </a:r>
            <a:r>
              <a:rPr sz="1950" spc="-114" dirty="0">
                <a:latin typeface="Times New Roman"/>
                <a:cs typeface="Times New Roman"/>
              </a:rPr>
              <a:t>bottom</a:t>
            </a:r>
            <a:r>
              <a:rPr sz="1950" spc="-10" dirty="0">
                <a:latin typeface="Times New Roman"/>
                <a:cs typeface="Times New Roman"/>
              </a:rPr>
              <a:t> </a:t>
            </a:r>
            <a:r>
              <a:rPr sz="1950" spc="-70" dirty="0">
                <a:latin typeface="Times New Roman"/>
                <a:cs typeface="Times New Roman"/>
              </a:rPr>
              <a:t>the</a:t>
            </a:r>
            <a:r>
              <a:rPr sz="1950" spc="-30" dirty="0">
                <a:latin typeface="Times New Roman"/>
                <a:cs typeface="Times New Roman"/>
              </a:rPr>
              <a:t> </a:t>
            </a:r>
            <a:r>
              <a:rPr sz="1950" spc="-125" dirty="0">
                <a:latin typeface="Times New Roman"/>
                <a:cs typeface="Times New Roman"/>
              </a:rPr>
              <a:t>mould</a:t>
            </a:r>
            <a:r>
              <a:rPr sz="1950" spc="5" dirty="0">
                <a:latin typeface="Times New Roman"/>
                <a:cs typeface="Times New Roman"/>
              </a:rPr>
              <a:t> </a:t>
            </a:r>
            <a:r>
              <a:rPr sz="1950" dirty="0">
                <a:latin typeface="Times New Roman"/>
                <a:cs typeface="Times New Roman"/>
              </a:rPr>
              <a:t>is</a:t>
            </a:r>
            <a:r>
              <a:rPr sz="1950" spc="-10" dirty="0">
                <a:latin typeface="Times New Roman"/>
                <a:cs typeface="Times New Roman"/>
              </a:rPr>
              <a:t> </a:t>
            </a:r>
            <a:r>
              <a:rPr sz="1950" spc="-80" dirty="0">
                <a:latin typeface="Times New Roman"/>
                <a:cs typeface="Times New Roman"/>
              </a:rPr>
              <a:t>fitted</a:t>
            </a:r>
            <a:r>
              <a:rPr sz="1950" spc="-15" dirty="0">
                <a:latin typeface="Times New Roman"/>
                <a:cs typeface="Times New Roman"/>
              </a:rPr>
              <a:t> </a:t>
            </a:r>
            <a:r>
              <a:rPr sz="1950" spc="-105" dirty="0">
                <a:latin typeface="Times New Roman"/>
                <a:cs typeface="Times New Roman"/>
              </a:rPr>
              <a:t>with</a:t>
            </a:r>
            <a:r>
              <a:rPr sz="1950" spc="-20" dirty="0">
                <a:latin typeface="Times New Roman"/>
                <a:cs typeface="Times New Roman"/>
              </a:rPr>
              <a:t> </a:t>
            </a:r>
            <a:r>
              <a:rPr sz="1950" dirty="0">
                <a:latin typeface="Times New Roman"/>
                <a:cs typeface="Times New Roman"/>
              </a:rPr>
              <a:t>a</a:t>
            </a:r>
            <a:r>
              <a:rPr sz="1950" spc="-20" dirty="0">
                <a:latin typeface="Times New Roman"/>
                <a:cs typeface="Times New Roman"/>
              </a:rPr>
              <a:t> </a:t>
            </a:r>
            <a:r>
              <a:rPr sz="1950" spc="-110" dirty="0">
                <a:latin typeface="Times New Roman"/>
                <a:cs typeface="Times New Roman"/>
              </a:rPr>
              <a:t>detachable</a:t>
            </a:r>
            <a:r>
              <a:rPr sz="1950" spc="-10" dirty="0">
                <a:latin typeface="Times New Roman"/>
                <a:cs typeface="Times New Roman"/>
              </a:rPr>
              <a:t> </a:t>
            </a:r>
            <a:r>
              <a:rPr sz="1950" spc="-105" dirty="0">
                <a:latin typeface="Times New Roman"/>
                <a:cs typeface="Times New Roman"/>
              </a:rPr>
              <a:t>base</a:t>
            </a:r>
            <a:r>
              <a:rPr sz="1950" spc="-20" dirty="0">
                <a:latin typeface="Times New Roman"/>
                <a:cs typeface="Times New Roman"/>
              </a:rPr>
              <a:t> </a:t>
            </a:r>
            <a:r>
              <a:rPr sz="1950" spc="-85" dirty="0">
                <a:latin typeface="Times New Roman"/>
                <a:cs typeface="Times New Roman"/>
              </a:rPr>
              <a:t>plate</a:t>
            </a:r>
            <a:r>
              <a:rPr sz="1950" spc="-20" dirty="0">
                <a:latin typeface="Times New Roman"/>
                <a:cs typeface="Times New Roman"/>
              </a:rPr>
              <a:t> </a:t>
            </a:r>
            <a:r>
              <a:rPr sz="1950" spc="-95" dirty="0">
                <a:latin typeface="Times New Roman"/>
                <a:cs typeface="Times New Roman"/>
              </a:rPr>
              <a:t>called</a:t>
            </a:r>
            <a:r>
              <a:rPr sz="1950" spc="-10" dirty="0">
                <a:latin typeface="Times New Roman"/>
                <a:cs typeface="Times New Roman"/>
              </a:rPr>
              <a:t> </a:t>
            </a:r>
            <a:r>
              <a:rPr sz="1950" spc="-105" dirty="0">
                <a:latin typeface="Times New Roman"/>
                <a:cs typeface="Times New Roman"/>
              </a:rPr>
              <a:t>drainage</a:t>
            </a:r>
            <a:r>
              <a:rPr sz="1950" spc="-20" dirty="0">
                <a:latin typeface="Times New Roman"/>
                <a:cs typeface="Times New Roman"/>
              </a:rPr>
              <a:t> </a:t>
            </a:r>
            <a:r>
              <a:rPr sz="1950" spc="-80" dirty="0">
                <a:latin typeface="Times New Roman"/>
                <a:cs typeface="Times New Roman"/>
              </a:rPr>
              <a:t>base</a:t>
            </a:r>
            <a:r>
              <a:rPr sz="1950" spc="35" dirty="0">
                <a:latin typeface="Times New Roman"/>
                <a:cs typeface="Times New Roman"/>
              </a:rPr>
              <a:t> </a:t>
            </a:r>
            <a:r>
              <a:rPr sz="1950" spc="-114" dirty="0">
                <a:latin typeface="Times New Roman"/>
                <a:cs typeface="Times New Roman"/>
              </a:rPr>
              <a:t>which</a:t>
            </a:r>
            <a:r>
              <a:rPr sz="1950" spc="-5" dirty="0">
                <a:latin typeface="Times New Roman"/>
                <a:cs typeface="Times New Roman"/>
              </a:rPr>
              <a:t> </a:t>
            </a:r>
            <a:r>
              <a:rPr sz="1950" spc="-25" dirty="0">
                <a:latin typeface="Times New Roman"/>
                <a:cs typeface="Times New Roman"/>
              </a:rPr>
              <a:t>is </a:t>
            </a:r>
            <a:r>
              <a:rPr sz="1950" spc="-125" dirty="0">
                <a:latin typeface="Times New Roman"/>
                <a:cs typeface="Times New Roman"/>
              </a:rPr>
              <a:t>having</a:t>
            </a:r>
            <a:r>
              <a:rPr sz="1950" spc="-35" dirty="0">
                <a:latin typeface="Times New Roman"/>
                <a:cs typeface="Times New Roman"/>
              </a:rPr>
              <a:t> </a:t>
            </a:r>
            <a:r>
              <a:rPr sz="1950" spc="-120" dirty="0">
                <a:latin typeface="Times New Roman"/>
                <a:cs typeface="Times New Roman"/>
              </a:rPr>
              <a:t>a</a:t>
            </a:r>
            <a:r>
              <a:rPr sz="1950" spc="-40" dirty="0">
                <a:latin typeface="Times New Roman"/>
                <a:cs typeface="Times New Roman"/>
              </a:rPr>
              <a:t> </a:t>
            </a:r>
            <a:r>
              <a:rPr sz="1950" spc="-110" dirty="0">
                <a:latin typeface="Times New Roman"/>
                <a:cs typeface="Times New Roman"/>
              </a:rPr>
              <a:t>provision</a:t>
            </a:r>
            <a:r>
              <a:rPr sz="1950" spc="-40" dirty="0">
                <a:latin typeface="Times New Roman"/>
                <a:cs typeface="Times New Roman"/>
              </a:rPr>
              <a:t> </a:t>
            </a:r>
            <a:r>
              <a:rPr sz="1950" spc="-110" dirty="0">
                <a:latin typeface="Times New Roman"/>
                <a:cs typeface="Times New Roman"/>
              </a:rPr>
              <a:t>for</a:t>
            </a:r>
            <a:r>
              <a:rPr sz="1950" spc="-35" dirty="0">
                <a:latin typeface="Times New Roman"/>
                <a:cs typeface="Times New Roman"/>
              </a:rPr>
              <a:t> </a:t>
            </a:r>
            <a:r>
              <a:rPr sz="1950" spc="-100" dirty="0">
                <a:latin typeface="Times New Roman"/>
                <a:cs typeface="Times New Roman"/>
              </a:rPr>
              <a:t>inserting</a:t>
            </a:r>
            <a:r>
              <a:rPr sz="1950" spc="-55" dirty="0">
                <a:latin typeface="Times New Roman"/>
                <a:cs typeface="Times New Roman"/>
              </a:rPr>
              <a:t> </a:t>
            </a:r>
            <a:r>
              <a:rPr sz="1950" spc="-135" dirty="0">
                <a:latin typeface="Times New Roman"/>
                <a:cs typeface="Times New Roman"/>
              </a:rPr>
              <a:t>12</a:t>
            </a:r>
            <a:r>
              <a:rPr sz="1950" spc="-35" dirty="0">
                <a:latin typeface="Times New Roman"/>
                <a:cs typeface="Times New Roman"/>
              </a:rPr>
              <a:t> </a:t>
            </a:r>
            <a:r>
              <a:rPr sz="1950" spc="-204" dirty="0">
                <a:latin typeface="Times New Roman"/>
                <a:cs typeface="Times New Roman"/>
              </a:rPr>
              <a:t>mm</a:t>
            </a:r>
            <a:r>
              <a:rPr sz="1950" spc="-10" dirty="0">
                <a:latin typeface="Times New Roman"/>
                <a:cs typeface="Times New Roman"/>
              </a:rPr>
              <a:t> </a:t>
            </a:r>
            <a:r>
              <a:rPr sz="1950" spc="-110" dirty="0">
                <a:latin typeface="Times New Roman"/>
                <a:cs typeface="Times New Roman"/>
              </a:rPr>
              <a:t>thick</a:t>
            </a:r>
            <a:r>
              <a:rPr sz="1950" spc="-30" dirty="0">
                <a:latin typeface="Times New Roman"/>
                <a:cs typeface="Times New Roman"/>
              </a:rPr>
              <a:t> </a:t>
            </a:r>
            <a:r>
              <a:rPr sz="1950" spc="-120" dirty="0">
                <a:latin typeface="Times New Roman"/>
                <a:cs typeface="Times New Roman"/>
              </a:rPr>
              <a:t>porous</a:t>
            </a:r>
            <a:r>
              <a:rPr sz="1950" spc="-40" dirty="0">
                <a:latin typeface="Times New Roman"/>
                <a:cs typeface="Times New Roman"/>
              </a:rPr>
              <a:t> </a:t>
            </a:r>
            <a:r>
              <a:rPr sz="1950" spc="-110" dirty="0">
                <a:latin typeface="Times New Roman"/>
                <a:cs typeface="Times New Roman"/>
              </a:rPr>
              <a:t>disc</a:t>
            </a:r>
            <a:r>
              <a:rPr sz="1950" spc="-40" dirty="0">
                <a:latin typeface="Times New Roman"/>
                <a:cs typeface="Times New Roman"/>
              </a:rPr>
              <a:t> </a:t>
            </a:r>
            <a:r>
              <a:rPr sz="1950" spc="-135" dirty="0">
                <a:latin typeface="Times New Roman"/>
                <a:cs typeface="Times New Roman"/>
              </a:rPr>
              <a:t>and</a:t>
            </a:r>
            <a:r>
              <a:rPr sz="1950" spc="-40" dirty="0">
                <a:latin typeface="Times New Roman"/>
                <a:cs typeface="Times New Roman"/>
              </a:rPr>
              <a:t> </a:t>
            </a:r>
            <a:r>
              <a:rPr sz="1950" spc="-120" dirty="0">
                <a:latin typeface="Times New Roman"/>
                <a:cs typeface="Times New Roman"/>
              </a:rPr>
              <a:t>a</a:t>
            </a:r>
            <a:r>
              <a:rPr sz="1950" spc="-40" dirty="0">
                <a:latin typeface="Times New Roman"/>
                <a:cs typeface="Times New Roman"/>
              </a:rPr>
              <a:t> </a:t>
            </a:r>
            <a:r>
              <a:rPr sz="1950" spc="-120" dirty="0">
                <a:latin typeface="Times New Roman"/>
                <a:cs typeface="Times New Roman"/>
              </a:rPr>
              <a:t>water</a:t>
            </a:r>
            <a:r>
              <a:rPr sz="1950" spc="-35" dirty="0">
                <a:latin typeface="Times New Roman"/>
                <a:cs typeface="Times New Roman"/>
              </a:rPr>
              <a:t> </a:t>
            </a:r>
            <a:r>
              <a:rPr sz="1950" spc="-105" dirty="0">
                <a:latin typeface="Times New Roman"/>
                <a:cs typeface="Times New Roman"/>
              </a:rPr>
              <a:t>outlet</a:t>
            </a:r>
            <a:r>
              <a:rPr sz="1950" spc="-25" dirty="0">
                <a:latin typeface="Times New Roman"/>
                <a:cs typeface="Times New Roman"/>
              </a:rPr>
              <a:t> </a:t>
            </a:r>
            <a:r>
              <a:rPr sz="1950" spc="-10" dirty="0">
                <a:latin typeface="Times New Roman"/>
                <a:cs typeface="Times New Roman"/>
              </a:rPr>
              <a:t>valve.</a:t>
            </a:r>
            <a:endParaRPr sz="1950">
              <a:latin typeface="Times New Roman"/>
              <a:cs typeface="Times New Roman"/>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0699" y="835834"/>
            <a:ext cx="8159750" cy="2964180"/>
          </a:xfrm>
          <a:prstGeom prst="rect">
            <a:avLst/>
          </a:prstGeom>
        </p:spPr>
        <p:txBody>
          <a:bodyPr vert="horz" wrap="square" lIns="0" tIns="12065" rIns="0" bIns="0" rtlCol="0">
            <a:spAutoFit/>
          </a:bodyPr>
          <a:lstStyle/>
          <a:p>
            <a:pPr marL="12700" marR="5080">
              <a:lnSpc>
                <a:spcPct val="111200"/>
              </a:lnSpc>
              <a:spcBef>
                <a:spcPts val="95"/>
              </a:spcBef>
            </a:pPr>
            <a:r>
              <a:rPr sz="1750" dirty="0">
                <a:latin typeface="Times New Roman"/>
                <a:cs typeface="Times New Roman"/>
              </a:rPr>
              <a:t>The</a:t>
            </a:r>
            <a:r>
              <a:rPr sz="1750" spc="-70" dirty="0">
                <a:latin typeface="Times New Roman"/>
                <a:cs typeface="Times New Roman"/>
              </a:rPr>
              <a:t> </a:t>
            </a:r>
            <a:r>
              <a:rPr sz="1750" spc="-20" dirty="0">
                <a:latin typeface="Times New Roman"/>
                <a:cs typeface="Times New Roman"/>
              </a:rPr>
              <a:t>drainage</a:t>
            </a:r>
            <a:r>
              <a:rPr sz="1750" spc="-70" dirty="0">
                <a:latin typeface="Times New Roman"/>
                <a:cs typeface="Times New Roman"/>
              </a:rPr>
              <a:t> </a:t>
            </a:r>
            <a:r>
              <a:rPr sz="1750" dirty="0">
                <a:latin typeface="Times New Roman"/>
                <a:cs typeface="Times New Roman"/>
              </a:rPr>
              <a:t>base</a:t>
            </a:r>
            <a:r>
              <a:rPr sz="1750" spc="-65" dirty="0">
                <a:latin typeface="Times New Roman"/>
                <a:cs typeface="Times New Roman"/>
              </a:rPr>
              <a:t> </a:t>
            </a:r>
            <a:r>
              <a:rPr sz="1750" dirty="0">
                <a:latin typeface="Times New Roman"/>
                <a:cs typeface="Times New Roman"/>
              </a:rPr>
              <a:t>is</a:t>
            </a:r>
            <a:r>
              <a:rPr sz="1750" spc="-60" dirty="0">
                <a:latin typeface="Times New Roman"/>
                <a:cs typeface="Times New Roman"/>
              </a:rPr>
              <a:t> </a:t>
            </a:r>
            <a:r>
              <a:rPr sz="1750" dirty="0">
                <a:latin typeface="Times New Roman"/>
                <a:cs typeface="Times New Roman"/>
              </a:rPr>
              <a:t>also</a:t>
            </a:r>
            <a:r>
              <a:rPr sz="1750" spc="-60" dirty="0">
                <a:latin typeface="Times New Roman"/>
                <a:cs typeface="Times New Roman"/>
              </a:rPr>
              <a:t> </a:t>
            </a:r>
            <a:r>
              <a:rPr sz="1750" spc="-20" dirty="0">
                <a:latin typeface="Times New Roman"/>
                <a:cs typeface="Times New Roman"/>
              </a:rPr>
              <a:t>provided</a:t>
            </a:r>
            <a:r>
              <a:rPr sz="1750" spc="-65" dirty="0">
                <a:latin typeface="Times New Roman"/>
                <a:cs typeface="Times New Roman"/>
              </a:rPr>
              <a:t> </a:t>
            </a:r>
            <a:r>
              <a:rPr sz="1750" dirty="0">
                <a:latin typeface="Times New Roman"/>
                <a:cs typeface="Times New Roman"/>
              </a:rPr>
              <a:t>with</a:t>
            </a:r>
            <a:r>
              <a:rPr sz="1750" spc="-60" dirty="0">
                <a:latin typeface="Times New Roman"/>
                <a:cs typeface="Times New Roman"/>
              </a:rPr>
              <a:t> </a:t>
            </a:r>
            <a:r>
              <a:rPr sz="1750" dirty="0">
                <a:latin typeface="Times New Roman"/>
                <a:cs typeface="Times New Roman"/>
              </a:rPr>
              <a:t>a</a:t>
            </a:r>
            <a:r>
              <a:rPr sz="1750" spc="-65" dirty="0">
                <a:latin typeface="Times New Roman"/>
                <a:cs typeface="Times New Roman"/>
              </a:rPr>
              <a:t> </a:t>
            </a:r>
            <a:r>
              <a:rPr sz="1750" spc="-10" dirty="0">
                <a:latin typeface="Times New Roman"/>
                <a:cs typeface="Times New Roman"/>
              </a:rPr>
              <a:t>dummy</a:t>
            </a:r>
            <a:r>
              <a:rPr sz="1750" spc="-65" dirty="0">
                <a:latin typeface="Times New Roman"/>
                <a:cs typeface="Times New Roman"/>
              </a:rPr>
              <a:t> </a:t>
            </a:r>
            <a:r>
              <a:rPr sz="1750" dirty="0">
                <a:latin typeface="Times New Roman"/>
                <a:cs typeface="Times New Roman"/>
              </a:rPr>
              <a:t>plate</a:t>
            </a:r>
            <a:r>
              <a:rPr sz="1750" spc="-70" dirty="0">
                <a:latin typeface="Times New Roman"/>
                <a:cs typeface="Times New Roman"/>
              </a:rPr>
              <a:t> </a:t>
            </a:r>
            <a:r>
              <a:rPr sz="1750" dirty="0">
                <a:latin typeface="Times New Roman"/>
                <a:cs typeface="Times New Roman"/>
              </a:rPr>
              <a:t>of</a:t>
            </a:r>
            <a:r>
              <a:rPr sz="1750" spc="-65" dirty="0">
                <a:latin typeface="Times New Roman"/>
                <a:cs typeface="Times New Roman"/>
              </a:rPr>
              <a:t> </a:t>
            </a:r>
            <a:r>
              <a:rPr sz="1750" dirty="0">
                <a:latin typeface="Times New Roman"/>
                <a:cs typeface="Times New Roman"/>
              </a:rPr>
              <a:t>12</a:t>
            </a:r>
            <a:r>
              <a:rPr sz="1750" spc="-65" dirty="0">
                <a:latin typeface="Times New Roman"/>
                <a:cs typeface="Times New Roman"/>
              </a:rPr>
              <a:t> </a:t>
            </a:r>
            <a:r>
              <a:rPr sz="1750" dirty="0">
                <a:latin typeface="Times New Roman"/>
                <a:cs typeface="Times New Roman"/>
              </a:rPr>
              <a:t>mm</a:t>
            </a:r>
            <a:r>
              <a:rPr sz="1750" spc="-60" dirty="0">
                <a:latin typeface="Times New Roman"/>
                <a:cs typeface="Times New Roman"/>
              </a:rPr>
              <a:t> </a:t>
            </a:r>
            <a:r>
              <a:rPr sz="1750" spc="-10" dirty="0">
                <a:latin typeface="Times New Roman"/>
                <a:cs typeface="Times New Roman"/>
              </a:rPr>
              <a:t>thick</a:t>
            </a:r>
            <a:r>
              <a:rPr sz="1750" spc="-65" dirty="0">
                <a:latin typeface="Times New Roman"/>
                <a:cs typeface="Times New Roman"/>
              </a:rPr>
              <a:t> </a:t>
            </a:r>
            <a:r>
              <a:rPr sz="1750" spc="-10" dirty="0">
                <a:latin typeface="Times New Roman"/>
                <a:cs typeface="Times New Roman"/>
              </a:rPr>
              <a:t>which</a:t>
            </a:r>
            <a:r>
              <a:rPr sz="1750" spc="-65" dirty="0">
                <a:latin typeface="Times New Roman"/>
                <a:cs typeface="Times New Roman"/>
              </a:rPr>
              <a:t> </a:t>
            </a:r>
            <a:r>
              <a:rPr sz="1750" dirty="0">
                <a:latin typeface="Times New Roman"/>
                <a:cs typeface="Times New Roman"/>
              </a:rPr>
              <a:t>is</a:t>
            </a:r>
            <a:r>
              <a:rPr sz="1750" spc="-60" dirty="0">
                <a:latin typeface="Times New Roman"/>
                <a:cs typeface="Times New Roman"/>
              </a:rPr>
              <a:t> </a:t>
            </a:r>
            <a:r>
              <a:rPr sz="1750" dirty="0">
                <a:latin typeface="Times New Roman"/>
                <a:cs typeface="Times New Roman"/>
              </a:rPr>
              <a:t>to be</a:t>
            </a:r>
            <a:r>
              <a:rPr sz="1750" spc="-70" dirty="0">
                <a:latin typeface="Times New Roman"/>
                <a:cs typeface="Times New Roman"/>
              </a:rPr>
              <a:t> </a:t>
            </a:r>
            <a:r>
              <a:rPr sz="1750" dirty="0">
                <a:latin typeface="Times New Roman"/>
                <a:cs typeface="Times New Roman"/>
              </a:rPr>
              <a:t>used</a:t>
            </a:r>
            <a:r>
              <a:rPr sz="1750" spc="-65" dirty="0">
                <a:latin typeface="Times New Roman"/>
                <a:cs typeface="Times New Roman"/>
              </a:rPr>
              <a:t> </a:t>
            </a:r>
            <a:r>
              <a:rPr sz="1750" spc="-25" dirty="0">
                <a:latin typeface="Times New Roman"/>
                <a:cs typeface="Times New Roman"/>
              </a:rPr>
              <a:t>in </a:t>
            </a:r>
            <a:r>
              <a:rPr sz="1750" dirty="0">
                <a:latin typeface="Times New Roman"/>
                <a:cs typeface="Times New Roman"/>
              </a:rPr>
              <a:t>the</a:t>
            </a:r>
            <a:r>
              <a:rPr sz="1750" spc="-70" dirty="0">
                <a:latin typeface="Times New Roman"/>
                <a:cs typeface="Times New Roman"/>
              </a:rPr>
              <a:t> </a:t>
            </a:r>
            <a:r>
              <a:rPr sz="1750" spc="-20" dirty="0">
                <a:latin typeface="Times New Roman"/>
                <a:cs typeface="Times New Roman"/>
              </a:rPr>
              <a:t>place</a:t>
            </a:r>
            <a:r>
              <a:rPr sz="1750" spc="-65" dirty="0">
                <a:latin typeface="Times New Roman"/>
                <a:cs typeface="Times New Roman"/>
              </a:rPr>
              <a:t> </a:t>
            </a:r>
            <a:r>
              <a:rPr sz="1750" dirty="0">
                <a:latin typeface="Times New Roman"/>
                <a:cs typeface="Times New Roman"/>
              </a:rPr>
              <a:t>of</a:t>
            </a:r>
            <a:r>
              <a:rPr sz="1750" spc="-70" dirty="0">
                <a:latin typeface="Times New Roman"/>
                <a:cs typeface="Times New Roman"/>
              </a:rPr>
              <a:t> </a:t>
            </a:r>
            <a:r>
              <a:rPr sz="1750" spc="-10" dirty="0">
                <a:latin typeface="Times New Roman"/>
                <a:cs typeface="Times New Roman"/>
              </a:rPr>
              <a:t>porous</a:t>
            </a:r>
            <a:r>
              <a:rPr sz="1750" spc="-65" dirty="0">
                <a:latin typeface="Times New Roman"/>
                <a:cs typeface="Times New Roman"/>
              </a:rPr>
              <a:t> </a:t>
            </a:r>
            <a:r>
              <a:rPr sz="1750" dirty="0">
                <a:latin typeface="Times New Roman"/>
                <a:cs typeface="Times New Roman"/>
              </a:rPr>
              <a:t>disc</a:t>
            </a:r>
            <a:r>
              <a:rPr sz="1750" spc="-55" dirty="0">
                <a:latin typeface="Times New Roman"/>
                <a:cs typeface="Times New Roman"/>
              </a:rPr>
              <a:t> </a:t>
            </a:r>
            <a:r>
              <a:rPr sz="1750" spc="-20" dirty="0">
                <a:latin typeface="Times New Roman"/>
                <a:cs typeface="Times New Roman"/>
              </a:rPr>
              <a:t>when</a:t>
            </a:r>
            <a:r>
              <a:rPr sz="1750" spc="-65" dirty="0">
                <a:latin typeface="Times New Roman"/>
                <a:cs typeface="Times New Roman"/>
              </a:rPr>
              <a:t> </a:t>
            </a:r>
            <a:r>
              <a:rPr sz="1750" dirty="0">
                <a:latin typeface="Times New Roman"/>
                <a:cs typeface="Times New Roman"/>
              </a:rPr>
              <a:t>the</a:t>
            </a:r>
            <a:r>
              <a:rPr sz="1750" spc="-65" dirty="0">
                <a:latin typeface="Times New Roman"/>
                <a:cs typeface="Times New Roman"/>
              </a:rPr>
              <a:t> </a:t>
            </a:r>
            <a:r>
              <a:rPr sz="1750" dirty="0">
                <a:latin typeface="Times New Roman"/>
                <a:cs typeface="Times New Roman"/>
              </a:rPr>
              <a:t>soil</a:t>
            </a:r>
            <a:r>
              <a:rPr sz="1750" spc="-65" dirty="0">
                <a:latin typeface="Times New Roman"/>
                <a:cs typeface="Times New Roman"/>
              </a:rPr>
              <a:t> </a:t>
            </a:r>
            <a:r>
              <a:rPr sz="1750" spc="-20" dirty="0">
                <a:latin typeface="Times New Roman"/>
                <a:cs typeface="Times New Roman"/>
              </a:rPr>
              <a:t>sample</a:t>
            </a:r>
            <a:r>
              <a:rPr sz="1750" spc="-70" dirty="0">
                <a:latin typeface="Times New Roman"/>
                <a:cs typeface="Times New Roman"/>
              </a:rPr>
              <a:t> </a:t>
            </a:r>
            <a:r>
              <a:rPr sz="1750" dirty="0">
                <a:latin typeface="Times New Roman"/>
                <a:cs typeface="Times New Roman"/>
              </a:rPr>
              <a:t>is</a:t>
            </a:r>
            <a:r>
              <a:rPr sz="1750" spc="-65" dirty="0">
                <a:latin typeface="Times New Roman"/>
                <a:cs typeface="Times New Roman"/>
              </a:rPr>
              <a:t> </a:t>
            </a:r>
            <a:r>
              <a:rPr sz="1750" spc="-25" dirty="0">
                <a:latin typeface="Times New Roman"/>
                <a:cs typeface="Times New Roman"/>
              </a:rPr>
              <a:t>compacted</a:t>
            </a:r>
            <a:r>
              <a:rPr sz="1750" spc="-65" dirty="0">
                <a:latin typeface="Times New Roman"/>
                <a:cs typeface="Times New Roman"/>
              </a:rPr>
              <a:t> </a:t>
            </a:r>
            <a:r>
              <a:rPr sz="1750" dirty="0">
                <a:latin typeface="Times New Roman"/>
                <a:cs typeface="Times New Roman"/>
              </a:rPr>
              <a:t>in</a:t>
            </a:r>
            <a:r>
              <a:rPr sz="1750" spc="-65" dirty="0">
                <a:latin typeface="Times New Roman"/>
                <a:cs typeface="Times New Roman"/>
              </a:rPr>
              <a:t> </a:t>
            </a:r>
            <a:r>
              <a:rPr sz="1750" dirty="0">
                <a:latin typeface="Times New Roman"/>
                <a:cs typeface="Times New Roman"/>
              </a:rPr>
              <a:t>the</a:t>
            </a:r>
            <a:r>
              <a:rPr sz="1750" spc="-65" dirty="0">
                <a:latin typeface="Times New Roman"/>
                <a:cs typeface="Times New Roman"/>
              </a:rPr>
              <a:t> </a:t>
            </a:r>
            <a:r>
              <a:rPr sz="1750" spc="-10" dirty="0">
                <a:latin typeface="Times New Roman"/>
                <a:cs typeface="Times New Roman"/>
              </a:rPr>
              <a:t>mould.</a:t>
            </a:r>
            <a:endParaRPr sz="1750">
              <a:latin typeface="Times New Roman"/>
              <a:cs typeface="Times New Roman"/>
            </a:endParaRPr>
          </a:p>
          <a:p>
            <a:pPr marL="12700" marR="5080">
              <a:lnSpc>
                <a:spcPct val="111100"/>
              </a:lnSpc>
              <a:spcBef>
                <a:spcPts val="1490"/>
              </a:spcBef>
            </a:pPr>
            <a:r>
              <a:rPr sz="1750" dirty="0">
                <a:latin typeface="Times New Roman"/>
                <a:cs typeface="Times New Roman"/>
              </a:rPr>
              <a:t>At</a:t>
            </a:r>
            <a:r>
              <a:rPr sz="1750" spc="105" dirty="0">
                <a:latin typeface="Times New Roman"/>
                <a:cs typeface="Times New Roman"/>
              </a:rPr>
              <a:t> </a:t>
            </a:r>
            <a:r>
              <a:rPr sz="1750" dirty="0">
                <a:latin typeface="Times New Roman"/>
                <a:cs typeface="Times New Roman"/>
              </a:rPr>
              <a:t>the</a:t>
            </a:r>
            <a:r>
              <a:rPr sz="1750" spc="105" dirty="0">
                <a:latin typeface="Times New Roman"/>
                <a:cs typeface="Times New Roman"/>
              </a:rPr>
              <a:t> </a:t>
            </a:r>
            <a:r>
              <a:rPr sz="1750" dirty="0">
                <a:latin typeface="Times New Roman"/>
                <a:cs typeface="Times New Roman"/>
              </a:rPr>
              <a:t>top</a:t>
            </a:r>
            <a:r>
              <a:rPr sz="1750" spc="95" dirty="0">
                <a:latin typeface="Times New Roman"/>
                <a:cs typeface="Times New Roman"/>
              </a:rPr>
              <a:t> </a:t>
            </a:r>
            <a:r>
              <a:rPr sz="1750" dirty="0">
                <a:latin typeface="Times New Roman"/>
                <a:cs typeface="Times New Roman"/>
              </a:rPr>
              <a:t>the</a:t>
            </a:r>
            <a:r>
              <a:rPr sz="1750" spc="100" dirty="0">
                <a:latin typeface="Times New Roman"/>
                <a:cs typeface="Times New Roman"/>
              </a:rPr>
              <a:t> </a:t>
            </a:r>
            <a:r>
              <a:rPr sz="1750" dirty="0">
                <a:latin typeface="Times New Roman"/>
                <a:cs typeface="Times New Roman"/>
              </a:rPr>
              <a:t>mould</a:t>
            </a:r>
            <a:r>
              <a:rPr sz="1750" spc="95" dirty="0">
                <a:latin typeface="Times New Roman"/>
                <a:cs typeface="Times New Roman"/>
              </a:rPr>
              <a:t> </a:t>
            </a:r>
            <a:r>
              <a:rPr sz="1750" dirty="0">
                <a:latin typeface="Times New Roman"/>
                <a:cs typeface="Times New Roman"/>
              </a:rPr>
              <a:t>is</a:t>
            </a:r>
            <a:r>
              <a:rPr sz="1750" spc="100" dirty="0">
                <a:latin typeface="Times New Roman"/>
                <a:cs typeface="Times New Roman"/>
              </a:rPr>
              <a:t> </a:t>
            </a:r>
            <a:r>
              <a:rPr sz="1750" dirty="0">
                <a:latin typeface="Times New Roman"/>
                <a:cs typeface="Times New Roman"/>
              </a:rPr>
              <a:t>fitted</a:t>
            </a:r>
            <a:r>
              <a:rPr sz="1750" spc="110" dirty="0">
                <a:latin typeface="Times New Roman"/>
                <a:cs typeface="Times New Roman"/>
              </a:rPr>
              <a:t> </a:t>
            </a:r>
            <a:r>
              <a:rPr sz="1750" dirty="0">
                <a:latin typeface="Times New Roman"/>
                <a:cs typeface="Times New Roman"/>
              </a:rPr>
              <a:t>with</a:t>
            </a:r>
            <a:r>
              <a:rPr sz="1750" spc="110" dirty="0">
                <a:latin typeface="Times New Roman"/>
                <a:cs typeface="Times New Roman"/>
              </a:rPr>
              <a:t> </a:t>
            </a:r>
            <a:r>
              <a:rPr sz="1750" dirty="0">
                <a:latin typeface="Times New Roman"/>
                <a:cs typeface="Times New Roman"/>
              </a:rPr>
              <a:t>a</a:t>
            </a:r>
            <a:r>
              <a:rPr sz="1750" spc="105" dirty="0">
                <a:latin typeface="Times New Roman"/>
                <a:cs typeface="Times New Roman"/>
              </a:rPr>
              <a:t> </a:t>
            </a:r>
            <a:r>
              <a:rPr sz="1750" spc="-10" dirty="0">
                <a:latin typeface="Times New Roman"/>
                <a:cs typeface="Times New Roman"/>
              </a:rPr>
              <a:t>detachable</a:t>
            </a:r>
            <a:r>
              <a:rPr sz="1750" spc="105" dirty="0">
                <a:latin typeface="Times New Roman"/>
                <a:cs typeface="Times New Roman"/>
              </a:rPr>
              <a:t> </a:t>
            </a:r>
            <a:r>
              <a:rPr sz="1750" dirty="0">
                <a:latin typeface="Times New Roman"/>
                <a:cs typeface="Times New Roman"/>
              </a:rPr>
              <a:t>drainage</a:t>
            </a:r>
            <a:r>
              <a:rPr sz="1750" spc="100" dirty="0">
                <a:latin typeface="Times New Roman"/>
                <a:cs typeface="Times New Roman"/>
              </a:rPr>
              <a:t> </a:t>
            </a:r>
            <a:r>
              <a:rPr sz="1750" dirty="0">
                <a:latin typeface="Times New Roman"/>
                <a:cs typeface="Times New Roman"/>
              </a:rPr>
              <a:t>cap</a:t>
            </a:r>
            <a:r>
              <a:rPr sz="1750" spc="110" dirty="0">
                <a:latin typeface="Times New Roman"/>
                <a:cs typeface="Times New Roman"/>
              </a:rPr>
              <a:t> </a:t>
            </a:r>
            <a:r>
              <a:rPr sz="1750" dirty="0">
                <a:latin typeface="Times New Roman"/>
                <a:cs typeface="Times New Roman"/>
              </a:rPr>
              <a:t>with</a:t>
            </a:r>
            <a:r>
              <a:rPr sz="1750" spc="110" dirty="0">
                <a:latin typeface="Times New Roman"/>
                <a:cs typeface="Times New Roman"/>
              </a:rPr>
              <a:t> </a:t>
            </a:r>
            <a:r>
              <a:rPr sz="1750" dirty="0">
                <a:latin typeface="Times New Roman"/>
                <a:cs typeface="Times New Roman"/>
              </a:rPr>
              <a:t>an</a:t>
            </a:r>
            <a:r>
              <a:rPr sz="1750" spc="110" dirty="0">
                <a:latin typeface="Times New Roman"/>
                <a:cs typeface="Times New Roman"/>
              </a:rPr>
              <a:t> </a:t>
            </a:r>
            <a:r>
              <a:rPr sz="1750" dirty="0">
                <a:latin typeface="Times New Roman"/>
                <a:cs typeface="Times New Roman"/>
              </a:rPr>
              <a:t>inserted</a:t>
            </a:r>
            <a:r>
              <a:rPr sz="1750" spc="105" dirty="0">
                <a:latin typeface="Times New Roman"/>
                <a:cs typeface="Times New Roman"/>
              </a:rPr>
              <a:t> </a:t>
            </a:r>
            <a:r>
              <a:rPr sz="1750" dirty="0">
                <a:latin typeface="Times New Roman"/>
                <a:cs typeface="Times New Roman"/>
              </a:rPr>
              <a:t>porous</a:t>
            </a:r>
            <a:r>
              <a:rPr sz="1750" spc="110" dirty="0">
                <a:latin typeface="Times New Roman"/>
                <a:cs typeface="Times New Roman"/>
              </a:rPr>
              <a:t> </a:t>
            </a:r>
            <a:r>
              <a:rPr sz="1750" spc="-20" dirty="0">
                <a:latin typeface="Times New Roman"/>
                <a:cs typeface="Times New Roman"/>
              </a:rPr>
              <a:t>disc </a:t>
            </a:r>
            <a:r>
              <a:rPr sz="1750" dirty="0">
                <a:latin typeface="Times New Roman"/>
                <a:cs typeface="Times New Roman"/>
              </a:rPr>
              <a:t>12</a:t>
            </a:r>
            <a:r>
              <a:rPr sz="1750" spc="-80" dirty="0">
                <a:latin typeface="Times New Roman"/>
                <a:cs typeface="Times New Roman"/>
              </a:rPr>
              <a:t> </a:t>
            </a:r>
            <a:r>
              <a:rPr sz="1750" dirty="0">
                <a:latin typeface="Times New Roman"/>
                <a:cs typeface="Times New Roman"/>
              </a:rPr>
              <a:t>mm</a:t>
            </a:r>
            <a:r>
              <a:rPr sz="1750" spc="-75" dirty="0">
                <a:latin typeface="Times New Roman"/>
                <a:cs typeface="Times New Roman"/>
              </a:rPr>
              <a:t> </a:t>
            </a:r>
            <a:r>
              <a:rPr sz="1750" spc="-10" dirty="0">
                <a:latin typeface="Times New Roman"/>
                <a:cs typeface="Times New Roman"/>
              </a:rPr>
              <a:t>thick</a:t>
            </a:r>
            <a:r>
              <a:rPr sz="1750" spc="-75" dirty="0">
                <a:latin typeface="Times New Roman"/>
                <a:cs typeface="Times New Roman"/>
              </a:rPr>
              <a:t> </a:t>
            </a:r>
            <a:r>
              <a:rPr sz="1750" dirty="0">
                <a:latin typeface="Times New Roman"/>
                <a:cs typeface="Times New Roman"/>
              </a:rPr>
              <a:t>and</a:t>
            </a:r>
            <a:r>
              <a:rPr sz="1750" spc="-80" dirty="0">
                <a:latin typeface="Times New Roman"/>
                <a:cs typeface="Times New Roman"/>
              </a:rPr>
              <a:t> </a:t>
            </a:r>
            <a:r>
              <a:rPr sz="1750" spc="-20" dirty="0">
                <a:latin typeface="Times New Roman"/>
                <a:cs typeface="Times New Roman"/>
              </a:rPr>
              <a:t>having</a:t>
            </a:r>
            <a:r>
              <a:rPr sz="1750" spc="-75" dirty="0">
                <a:latin typeface="Times New Roman"/>
                <a:cs typeface="Times New Roman"/>
              </a:rPr>
              <a:t> </a:t>
            </a:r>
            <a:r>
              <a:rPr sz="1750" dirty="0">
                <a:latin typeface="Times New Roman"/>
                <a:cs typeface="Times New Roman"/>
              </a:rPr>
              <a:t>an</a:t>
            </a:r>
            <a:r>
              <a:rPr sz="1750" spc="-75" dirty="0">
                <a:latin typeface="Times New Roman"/>
                <a:cs typeface="Times New Roman"/>
              </a:rPr>
              <a:t> </a:t>
            </a:r>
            <a:r>
              <a:rPr sz="1750" spc="-10" dirty="0">
                <a:latin typeface="Times New Roman"/>
                <a:cs typeface="Times New Roman"/>
              </a:rPr>
              <a:t>inlet</a:t>
            </a:r>
            <a:r>
              <a:rPr sz="1750" spc="-80" dirty="0">
                <a:latin typeface="Times New Roman"/>
                <a:cs typeface="Times New Roman"/>
              </a:rPr>
              <a:t> </a:t>
            </a:r>
            <a:r>
              <a:rPr sz="1750" spc="-20" dirty="0">
                <a:latin typeface="Times New Roman"/>
                <a:cs typeface="Times New Roman"/>
              </a:rPr>
              <a:t>water</a:t>
            </a:r>
            <a:r>
              <a:rPr sz="1750" spc="-85" dirty="0">
                <a:latin typeface="Times New Roman"/>
                <a:cs typeface="Times New Roman"/>
              </a:rPr>
              <a:t> </a:t>
            </a:r>
            <a:r>
              <a:rPr sz="1750" spc="-10" dirty="0">
                <a:latin typeface="Times New Roman"/>
                <a:cs typeface="Times New Roman"/>
              </a:rPr>
              <a:t>valve</a:t>
            </a:r>
            <a:r>
              <a:rPr sz="1750" spc="-80" dirty="0">
                <a:latin typeface="Times New Roman"/>
                <a:cs typeface="Times New Roman"/>
              </a:rPr>
              <a:t> </a:t>
            </a:r>
            <a:r>
              <a:rPr sz="1750" dirty="0">
                <a:latin typeface="Times New Roman"/>
                <a:cs typeface="Times New Roman"/>
              </a:rPr>
              <a:t>and</a:t>
            </a:r>
            <a:r>
              <a:rPr sz="1750" spc="-65" dirty="0">
                <a:latin typeface="Times New Roman"/>
                <a:cs typeface="Times New Roman"/>
              </a:rPr>
              <a:t> </a:t>
            </a:r>
            <a:r>
              <a:rPr sz="1750" dirty="0">
                <a:latin typeface="Times New Roman"/>
                <a:cs typeface="Times New Roman"/>
              </a:rPr>
              <a:t>also</a:t>
            </a:r>
            <a:r>
              <a:rPr sz="1750" spc="-75" dirty="0">
                <a:latin typeface="Times New Roman"/>
                <a:cs typeface="Times New Roman"/>
              </a:rPr>
              <a:t> </a:t>
            </a:r>
            <a:r>
              <a:rPr sz="1750" dirty="0">
                <a:latin typeface="Times New Roman"/>
                <a:cs typeface="Times New Roman"/>
              </a:rPr>
              <a:t>an</a:t>
            </a:r>
            <a:r>
              <a:rPr sz="1750" spc="-80" dirty="0">
                <a:latin typeface="Times New Roman"/>
                <a:cs typeface="Times New Roman"/>
              </a:rPr>
              <a:t> </a:t>
            </a:r>
            <a:r>
              <a:rPr sz="1750" dirty="0">
                <a:latin typeface="Times New Roman"/>
                <a:cs typeface="Times New Roman"/>
              </a:rPr>
              <a:t>air</a:t>
            </a:r>
            <a:r>
              <a:rPr sz="1750" spc="-50" dirty="0">
                <a:latin typeface="Times New Roman"/>
                <a:cs typeface="Times New Roman"/>
              </a:rPr>
              <a:t> </a:t>
            </a:r>
            <a:r>
              <a:rPr sz="1750" spc="-10" dirty="0">
                <a:latin typeface="Times New Roman"/>
                <a:cs typeface="Times New Roman"/>
              </a:rPr>
              <a:t>release</a:t>
            </a:r>
            <a:r>
              <a:rPr sz="1750" spc="-85" dirty="0">
                <a:latin typeface="Times New Roman"/>
                <a:cs typeface="Times New Roman"/>
              </a:rPr>
              <a:t> </a:t>
            </a:r>
            <a:r>
              <a:rPr sz="1750" spc="-10" dirty="0">
                <a:latin typeface="Times New Roman"/>
                <a:cs typeface="Times New Roman"/>
              </a:rPr>
              <a:t>valve.</a:t>
            </a:r>
            <a:endParaRPr sz="1750">
              <a:latin typeface="Times New Roman"/>
              <a:cs typeface="Times New Roman"/>
            </a:endParaRPr>
          </a:p>
          <a:p>
            <a:pPr marL="12700" marR="11430">
              <a:lnSpc>
                <a:spcPct val="111100"/>
              </a:lnSpc>
              <a:spcBef>
                <a:spcPts val="1485"/>
              </a:spcBef>
            </a:pPr>
            <a:r>
              <a:rPr sz="1750" dirty="0">
                <a:latin typeface="Times New Roman"/>
                <a:cs typeface="Times New Roman"/>
              </a:rPr>
              <a:t>The</a:t>
            </a:r>
            <a:r>
              <a:rPr sz="1750" spc="35" dirty="0">
                <a:latin typeface="Times New Roman"/>
                <a:cs typeface="Times New Roman"/>
              </a:rPr>
              <a:t> </a:t>
            </a:r>
            <a:r>
              <a:rPr sz="1750" dirty="0">
                <a:latin typeface="Times New Roman"/>
                <a:cs typeface="Times New Roman"/>
              </a:rPr>
              <a:t>porous</a:t>
            </a:r>
            <a:r>
              <a:rPr sz="1750" spc="45" dirty="0">
                <a:latin typeface="Times New Roman"/>
                <a:cs typeface="Times New Roman"/>
              </a:rPr>
              <a:t> </a:t>
            </a:r>
            <a:r>
              <a:rPr sz="1750" dirty="0">
                <a:latin typeface="Times New Roman"/>
                <a:cs typeface="Times New Roman"/>
              </a:rPr>
              <a:t>disc</a:t>
            </a:r>
            <a:r>
              <a:rPr sz="1750" spc="45" dirty="0">
                <a:latin typeface="Times New Roman"/>
                <a:cs typeface="Times New Roman"/>
              </a:rPr>
              <a:t> </a:t>
            </a:r>
            <a:r>
              <a:rPr sz="1750" dirty="0">
                <a:latin typeface="Times New Roman"/>
                <a:cs typeface="Times New Roman"/>
              </a:rPr>
              <a:t>should</a:t>
            </a:r>
            <a:r>
              <a:rPr sz="1750" spc="30" dirty="0">
                <a:latin typeface="Times New Roman"/>
                <a:cs typeface="Times New Roman"/>
              </a:rPr>
              <a:t> </a:t>
            </a:r>
            <a:r>
              <a:rPr sz="1750" dirty="0">
                <a:latin typeface="Times New Roman"/>
                <a:cs typeface="Times New Roman"/>
              </a:rPr>
              <a:t>have</a:t>
            </a:r>
            <a:r>
              <a:rPr sz="1750" spc="40" dirty="0">
                <a:latin typeface="Times New Roman"/>
                <a:cs typeface="Times New Roman"/>
              </a:rPr>
              <a:t> </a:t>
            </a:r>
            <a:r>
              <a:rPr sz="1750" spc="-10" dirty="0">
                <a:latin typeface="Times New Roman"/>
                <a:cs typeface="Times New Roman"/>
              </a:rPr>
              <a:t>permeability</a:t>
            </a:r>
            <a:r>
              <a:rPr sz="1750" spc="15" dirty="0">
                <a:latin typeface="Times New Roman"/>
                <a:cs typeface="Times New Roman"/>
              </a:rPr>
              <a:t> </a:t>
            </a:r>
            <a:r>
              <a:rPr sz="1750" dirty="0">
                <a:latin typeface="Times New Roman"/>
                <a:cs typeface="Times New Roman"/>
              </a:rPr>
              <a:t>more</a:t>
            </a:r>
            <a:r>
              <a:rPr sz="1750" spc="55" dirty="0">
                <a:latin typeface="Times New Roman"/>
                <a:cs typeface="Times New Roman"/>
              </a:rPr>
              <a:t> </a:t>
            </a:r>
            <a:r>
              <a:rPr sz="1750" dirty="0">
                <a:latin typeface="Times New Roman"/>
                <a:cs typeface="Times New Roman"/>
              </a:rPr>
              <a:t>than</a:t>
            </a:r>
            <a:r>
              <a:rPr sz="1750" spc="40" dirty="0">
                <a:latin typeface="Times New Roman"/>
                <a:cs typeface="Times New Roman"/>
              </a:rPr>
              <a:t> </a:t>
            </a:r>
            <a:r>
              <a:rPr sz="1750" dirty="0">
                <a:latin typeface="Times New Roman"/>
                <a:cs typeface="Times New Roman"/>
              </a:rPr>
              <a:t>10</a:t>
            </a:r>
            <a:r>
              <a:rPr sz="1750" spc="45" dirty="0">
                <a:latin typeface="Times New Roman"/>
                <a:cs typeface="Times New Roman"/>
              </a:rPr>
              <a:t> </a:t>
            </a:r>
            <a:r>
              <a:rPr sz="1750" dirty="0">
                <a:latin typeface="Times New Roman"/>
                <a:cs typeface="Times New Roman"/>
              </a:rPr>
              <a:t>times</a:t>
            </a:r>
            <a:r>
              <a:rPr sz="1750" spc="45" dirty="0">
                <a:latin typeface="Times New Roman"/>
                <a:cs typeface="Times New Roman"/>
              </a:rPr>
              <a:t> </a:t>
            </a:r>
            <a:r>
              <a:rPr sz="1750" dirty="0">
                <a:latin typeface="Times New Roman"/>
                <a:cs typeface="Times New Roman"/>
              </a:rPr>
              <a:t>the</a:t>
            </a:r>
            <a:r>
              <a:rPr sz="1750" spc="45" dirty="0">
                <a:latin typeface="Times New Roman"/>
                <a:cs typeface="Times New Roman"/>
              </a:rPr>
              <a:t> </a:t>
            </a:r>
            <a:r>
              <a:rPr sz="1750" spc="-10" dirty="0">
                <a:latin typeface="Times New Roman"/>
                <a:cs typeface="Times New Roman"/>
              </a:rPr>
              <a:t>expected</a:t>
            </a:r>
            <a:r>
              <a:rPr sz="1750" spc="40" dirty="0">
                <a:latin typeface="Times New Roman"/>
                <a:cs typeface="Times New Roman"/>
              </a:rPr>
              <a:t> </a:t>
            </a:r>
            <a:r>
              <a:rPr sz="1750" spc="-10" dirty="0">
                <a:latin typeface="Times New Roman"/>
                <a:cs typeface="Times New Roman"/>
              </a:rPr>
              <a:t>permeability</a:t>
            </a:r>
            <a:r>
              <a:rPr sz="1750" spc="15" dirty="0">
                <a:latin typeface="Times New Roman"/>
                <a:cs typeface="Times New Roman"/>
              </a:rPr>
              <a:t> </a:t>
            </a:r>
            <a:r>
              <a:rPr sz="1750" spc="-25" dirty="0">
                <a:latin typeface="Times New Roman"/>
                <a:cs typeface="Times New Roman"/>
              </a:rPr>
              <a:t>of </a:t>
            </a:r>
            <a:r>
              <a:rPr sz="1750" dirty="0">
                <a:latin typeface="Times New Roman"/>
                <a:cs typeface="Times New Roman"/>
              </a:rPr>
              <a:t>soil</a:t>
            </a:r>
            <a:r>
              <a:rPr sz="1750" spc="-85" dirty="0">
                <a:latin typeface="Times New Roman"/>
                <a:cs typeface="Times New Roman"/>
              </a:rPr>
              <a:t> </a:t>
            </a:r>
            <a:r>
              <a:rPr sz="1750" spc="-10" dirty="0">
                <a:latin typeface="Times New Roman"/>
                <a:cs typeface="Times New Roman"/>
              </a:rPr>
              <a:t>sample.</a:t>
            </a:r>
            <a:endParaRPr sz="1750">
              <a:latin typeface="Times New Roman"/>
              <a:cs typeface="Times New Roman"/>
            </a:endParaRPr>
          </a:p>
          <a:p>
            <a:pPr marL="12700" marR="10160">
              <a:lnSpc>
                <a:spcPct val="112100"/>
              </a:lnSpc>
              <a:spcBef>
                <a:spcPts val="1450"/>
              </a:spcBef>
            </a:pPr>
            <a:r>
              <a:rPr sz="1750" dirty="0">
                <a:latin typeface="Times New Roman"/>
                <a:cs typeface="Times New Roman"/>
              </a:rPr>
              <a:t>The</a:t>
            </a:r>
            <a:r>
              <a:rPr sz="1750" spc="60" dirty="0">
                <a:latin typeface="Times New Roman"/>
                <a:cs typeface="Times New Roman"/>
              </a:rPr>
              <a:t> </a:t>
            </a:r>
            <a:r>
              <a:rPr sz="1750" dirty="0">
                <a:latin typeface="Times New Roman"/>
                <a:cs typeface="Times New Roman"/>
              </a:rPr>
              <a:t>mould</a:t>
            </a:r>
            <a:r>
              <a:rPr sz="1750" spc="65" dirty="0">
                <a:latin typeface="Times New Roman"/>
                <a:cs typeface="Times New Roman"/>
              </a:rPr>
              <a:t> </a:t>
            </a:r>
            <a:r>
              <a:rPr sz="1750" dirty="0">
                <a:latin typeface="Times New Roman"/>
                <a:cs typeface="Times New Roman"/>
              </a:rPr>
              <a:t>assembly</a:t>
            </a:r>
            <a:r>
              <a:rPr sz="1750" spc="35" dirty="0">
                <a:latin typeface="Times New Roman"/>
                <a:cs typeface="Times New Roman"/>
              </a:rPr>
              <a:t> </a:t>
            </a:r>
            <a:r>
              <a:rPr sz="1750" dirty="0">
                <a:latin typeface="Times New Roman"/>
                <a:cs typeface="Times New Roman"/>
              </a:rPr>
              <a:t>is</a:t>
            </a:r>
            <a:r>
              <a:rPr sz="1750" spc="85" dirty="0">
                <a:latin typeface="Times New Roman"/>
                <a:cs typeface="Times New Roman"/>
              </a:rPr>
              <a:t> </a:t>
            </a:r>
            <a:r>
              <a:rPr sz="1750" spc="-10" dirty="0">
                <a:latin typeface="Times New Roman"/>
                <a:cs typeface="Times New Roman"/>
              </a:rPr>
              <a:t>connected</a:t>
            </a:r>
            <a:r>
              <a:rPr sz="1750" spc="85" dirty="0">
                <a:latin typeface="Times New Roman"/>
                <a:cs typeface="Times New Roman"/>
              </a:rPr>
              <a:t> </a:t>
            </a:r>
            <a:r>
              <a:rPr sz="1750" dirty="0">
                <a:latin typeface="Times New Roman"/>
                <a:cs typeface="Times New Roman"/>
              </a:rPr>
              <a:t>through</a:t>
            </a:r>
            <a:r>
              <a:rPr sz="1750" spc="65" dirty="0">
                <a:latin typeface="Times New Roman"/>
                <a:cs typeface="Times New Roman"/>
              </a:rPr>
              <a:t> </a:t>
            </a:r>
            <a:r>
              <a:rPr sz="1750" dirty="0">
                <a:latin typeface="Times New Roman"/>
                <a:cs typeface="Times New Roman"/>
              </a:rPr>
              <a:t>the</a:t>
            </a:r>
            <a:r>
              <a:rPr sz="1750" spc="60" dirty="0">
                <a:latin typeface="Times New Roman"/>
                <a:cs typeface="Times New Roman"/>
              </a:rPr>
              <a:t> </a:t>
            </a:r>
            <a:r>
              <a:rPr sz="1750" dirty="0">
                <a:latin typeface="Times New Roman"/>
                <a:cs typeface="Times New Roman"/>
              </a:rPr>
              <a:t>top</a:t>
            </a:r>
            <a:r>
              <a:rPr sz="1750" spc="70" dirty="0">
                <a:latin typeface="Times New Roman"/>
                <a:cs typeface="Times New Roman"/>
              </a:rPr>
              <a:t> </a:t>
            </a:r>
            <a:r>
              <a:rPr sz="1750" dirty="0">
                <a:latin typeface="Times New Roman"/>
                <a:cs typeface="Times New Roman"/>
              </a:rPr>
              <a:t>inlet</a:t>
            </a:r>
            <a:r>
              <a:rPr sz="1750" spc="70" dirty="0">
                <a:latin typeface="Times New Roman"/>
                <a:cs typeface="Times New Roman"/>
              </a:rPr>
              <a:t> </a:t>
            </a:r>
            <a:r>
              <a:rPr sz="1750" dirty="0">
                <a:latin typeface="Times New Roman"/>
                <a:cs typeface="Times New Roman"/>
              </a:rPr>
              <a:t>valve</a:t>
            </a:r>
            <a:r>
              <a:rPr sz="1750" spc="65" dirty="0">
                <a:latin typeface="Times New Roman"/>
                <a:cs typeface="Times New Roman"/>
              </a:rPr>
              <a:t> </a:t>
            </a:r>
            <a:r>
              <a:rPr sz="1750" dirty="0">
                <a:latin typeface="Times New Roman"/>
                <a:cs typeface="Times New Roman"/>
              </a:rPr>
              <a:t>to</a:t>
            </a:r>
            <a:r>
              <a:rPr sz="1750" spc="70" dirty="0">
                <a:latin typeface="Times New Roman"/>
                <a:cs typeface="Times New Roman"/>
              </a:rPr>
              <a:t> </a:t>
            </a:r>
            <a:r>
              <a:rPr sz="1750" dirty="0">
                <a:latin typeface="Times New Roman"/>
                <a:cs typeface="Times New Roman"/>
              </a:rPr>
              <a:t>a</a:t>
            </a:r>
            <a:r>
              <a:rPr sz="1750" spc="60" dirty="0">
                <a:latin typeface="Times New Roman"/>
                <a:cs typeface="Times New Roman"/>
              </a:rPr>
              <a:t> </a:t>
            </a:r>
            <a:r>
              <a:rPr sz="1750" dirty="0">
                <a:latin typeface="Times New Roman"/>
                <a:cs typeface="Times New Roman"/>
              </a:rPr>
              <a:t>constant</a:t>
            </a:r>
            <a:r>
              <a:rPr sz="1750" spc="70" dirty="0">
                <a:latin typeface="Times New Roman"/>
                <a:cs typeface="Times New Roman"/>
              </a:rPr>
              <a:t> </a:t>
            </a:r>
            <a:r>
              <a:rPr sz="1750" dirty="0">
                <a:latin typeface="Times New Roman"/>
                <a:cs typeface="Times New Roman"/>
              </a:rPr>
              <a:t>head</a:t>
            </a:r>
            <a:r>
              <a:rPr sz="1750" spc="65" dirty="0">
                <a:latin typeface="Times New Roman"/>
                <a:cs typeface="Times New Roman"/>
              </a:rPr>
              <a:t> </a:t>
            </a:r>
            <a:r>
              <a:rPr sz="1750" dirty="0">
                <a:latin typeface="Times New Roman"/>
                <a:cs typeface="Times New Roman"/>
              </a:rPr>
              <a:t>over</a:t>
            </a:r>
            <a:r>
              <a:rPr sz="1750" spc="60" dirty="0">
                <a:latin typeface="Times New Roman"/>
                <a:cs typeface="Times New Roman"/>
              </a:rPr>
              <a:t> </a:t>
            </a:r>
            <a:r>
              <a:rPr sz="1750" spc="-20" dirty="0">
                <a:latin typeface="Times New Roman"/>
                <a:cs typeface="Times New Roman"/>
              </a:rPr>
              <a:t>head </a:t>
            </a:r>
            <a:r>
              <a:rPr sz="1750" dirty="0">
                <a:latin typeface="Times New Roman"/>
                <a:cs typeface="Times New Roman"/>
              </a:rPr>
              <a:t>tank</a:t>
            </a:r>
            <a:r>
              <a:rPr sz="1750" spc="-70" dirty="0">
                <a:latin typeface="Times New Roman"/>
                <a:cs typeface="Times New Roman"/>
              </a:rPr>
              <a:t> </a:t>
            </a:r>
            <a:r>
              <a:rPr sz="1750" dirty="0">
                <a:latin typeface="Times New Roman"/>
                <a:cs typeface="Times New Roman"/>
              </a:rPr>
              <a:t>and</a:t>
            </a:r>
            <a:r>
              <a:rPr sz="1750" spc="-70" dirty="0">
                <a:latin typeface="Times New Roman"/>
                <a:cs typeface="Times New Roman"/>
              </a:rPr>
              <a:t> </a:t>
            </a:r>
            <a:r>
              <a:rPr sz="1750" dirty="0">
                <a:latin typeface="Times New Roman"/>
                <a:cs typeface="Times New Roman"/>
              </a:rPr>
              <a:t>it</a:t>
            </a:r>
            <a:r>
              <a:rPr sz="1750" spc="-65" dirty="0">
                <a:latin typeface="Times New Roman"/>
                <a:cs typeface="Times New Roman"/>
              </a:rPr>
              <a:t> </a:t>
            </a:r>
            <a:r>
              <a:rPr sz="1750" dirty="0">
                <a:latin typeface="Times New Roman"/>
                <a:cs typeface="Times New Roman"/>
              </a:rPr>
              <a:t>is</a:t>
            </a:r>
            <a:r>
              <a:rPr sz="1750" spc="-70" dirty="0">
                <a:latin typeface="Times New Roman"/>
                <a:cs typeface="Times New Roman"/>
              </a:rPr>
              <a:t> </a:t>
            </a:r>
            <a:r>
              <a:rPr sz="1750" spc="-20" dirty="0">
                <a:latin typeface="Times New Roman"/>
                <a:cs typeface="Times New Roman"/>
              </a:rPr>
              <a:t>placed</a:t>
            </a:r>
            <a:r>
              <a:rPr sz="1750" spc="-65" dirty="0">
                <a:latin typeface="Times New Roman"/>
                <a:cs typeface="Times New Roman"/>
              </a:rPr>
              <a:t> </a:t>
            </a:r>
            <a:r>
              <a:rPr sz="1750" dirty="0">
                <a:latin typeface="Times New Roman"/>
                <a:cs typeface="Times New Roman"/>
              </a:rPr>
              <a:t>in</a:t>
            </a:r>
            <a:r>
              <a:rPr sz="1750" spc="-70" dirty="0">
                <a:latin typeface="Times New Roman"/>
                <a:cs typeface="Times New Roman"/>
              </a:rPr>
              <a:t> </a:t>
            </a:r>
            <a:r>
              <a:rPr sz="1750" dirty="0">
                <a:latin typeface="Times New Roman"/>
                <a:cs typeface="Times New Roman"/>
              </a:rPr>
              <a:t>a</a:t>
            </a:r>
            <a:r>
              <a:rPr sz="1750" spc="-55" dirty="0">
                <a:latin typeface="Times New Roman"/>
                <a:cs typeface="Times New Roman"/>
              </a:rPr>
              <a:t> </a:t>
            </a:r>
            <a:r>
              <a:rPr sz="1750" spc="-20" dirty="0">
                <a:latin typeface="Times New Roman"/>
                <a:cs typeface="Times New Roman"/>
              </a:rPr>
              <a:t>constant</a:t>
            </a:r>
            <a:r>
              <a:rPr sz="1750" spc="-70" dirty="0">
                <a:latin typeface="Times New Roman"/>
                <a:cs typeface="Times New Roman"/>
              </a:rPr>
              <a:t> </a:t>
            </a:r>
            <a:r>
              <a:rPr sz="1750" spc="-10" dirty="0">
                <a:latin typeface="Times New Roman"/>
                <a:cs typeface="Times New Roman"/>
              </a:rPr>
              <a:t>level</a:t>
            </a:r>
            <a:r>
              <a:rPr sz="1750" spc="-70" dirty="0">
                <a:latin typeface="Times New Roman"/>
                <a:cs typeface="Times New Roman"/>
              </a:rPr>
              <a:t> </a:t>
            </a:r>
            <a:r>
              <a:rPr sz="1750" spc="-10" dirty="0">
                <a:latin typeface="Times New Roman"/>
                <a:cs typeface="Times New Roman"/>
              </a:rPr>
              <a:t>bottom</a:t>
            </a:r>
            <a:r>
              <a:rPr sz="1750" spc="-65" dirty="0">
                <a:latin typeface="Times New Roman"/>
                <a:cs typeface="Times New Roman"/>
              </a:rPr>
              <a:t> </a:t>
            </a:r>
            <a:r>
              <a:rPr sz="1750" dirty="0">
                <a:latin typeface="Times New Roman"/>
                <a:cs typeface="Times New Roman"/>
              </a:rPr>
              <a:t>tank</a:t>
            </a:r>
            <a:r>
              <a:rPr sz="1750" spc="-70" dirty="0">
                <a:latin typeface="Times New Roman"/>
                <a:cs typeface="Times New Roman"/>
              </a:rPr>
              <a:t> </a:t>
            </a:r>
            <a:r>
              <a:rPr sz="1750" dirty="0">
                <a:latin typeface="Times New Roman"/>
                <a:cs typeface="Times New Roman"/>
              </a:rPr>
              <a:t>as</a:t>
            </a:r>
            <a:r>
              <a:rPr sz="1750" spc="-65" dirty="0">
                <a:latin typeface="Times New Roman"/>
                <a:cs typeface="Times New Roman"/>
              </a:rPr>
              <a:t> </a:t>
            </a:r>
            <a:r>
              <a:rPr sz="1750" spc="-20" dirty="0">
                <a:latin typeface="Times New Roman"/>
                <a:cs typeface="Times New Roman"/>
              </a:rPr>
              <a:t>shown</a:t>
            </a:r>
            <a:r>
              <a:rPr sz="1750" spc="-70" dirty="0">
                <a:latin typeface="Times New Roman"/>
                <a:cs typeface="Times New Roman"/>
              </a:rPr>
              <a:t> </a:t>
            </a:r>
            <a:r>
              <a:rPr sz="1750" dirty="0">
                <a:latin typeface="Times New Roman"/>
                <a:cs typeface="Times New Roman"/>
              </a:rPr>
              <a:t>in</a:t>
            </a:r>
            <a:r>
              <a:rPr sz="1750" spc="-70" dirty="0">
                <a:latin typeface="Times New Roman"/>
                <a:cs typeface="Times New Roman"/>
              </a:rPr>
              <a:t> </a:t>
            </a:r>
            <a:r>
              <a:rPr sz="1750" spc="-10" dirty="0">
                <a:latin typeface="Times New Roman"/>
                <a:cs typeface="Times New Roman"/>
              </a:rPr>
              <a:t>figure.</a:t>
            </a:r>
            <a:endParaRPr sz="1750">
              <a:latin typeface="Times New Roman"/>
              <a:cs typeface="Times New Roman"/>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3540" y="538733"/>
            <a:ext cx="8150225" cy="3044825"/>
          </a:xfrm>
          <a:prstGeom prst="rect">
            <a:avLst/>
          </a:prstGeom>
        </p:spPr>
        <p:txBody>
          <a:bodyPr vert="horz" wrap="square" lIns="0" tIns="12700" rIns="0" bIns="0" rtlCol="0">
            <a:spAutoFit/>
          </a:bodyPr>
          <a:lstStyle/>
          <a:p>
            <a:pPr marL="12700">
              <a:lnSpc>
                <a:spcPct val="100000"/>
              </a:lnSpc>
              <a:spcBef>
                <a:spcPts val="100"/>
              </a:spcBef>
            </a:pPr>
            <a:r>
              <a:rPr sz="1800" b="1" dirty="0">
                <a:latin typeface="Times New Roman"/>
                <a:cs typeface="Times New Roman"/>
              </a:rPr>
              <a:t>Preparation</a:t>
            </a:r>
            <a:r>
              <a:rPr sz="1800" b="1" spc="-25" dirty="0">
                <a:latin typeface="Times New Roman"/>
                <a:cs typeface="Times New Roman"/>
              </a:rPr>
              <a:t> </a:t>
            </a:r>
            <a:r>
              <a:rPr sz="1800" b="1" dirty="0">
                <a:latin typeface="Times New Roman"/>
                <a:cs typeface="Times New Roman"/>
              </a:rPr>
              <a:t>of</a:t>
            </a:r>
            <a:r>
              <a:rPr sz="1800" b="1" spc="-75" dirty="0">
                <a:latin typeface="Times New Roman"/>
                <a:cs typeface="Times New Roman"/>
              </a:rPr>
              <a:t> </a:t>
            </a:r>
            <a:r>
              <a:rPr sz="1800" b="1" spc="-30" dirty="0">
                <a:latin typeface="Times New Roman"/>
                <a:cs typeface="Times New Roman"/>
              </a:rPr>
              <a:t>Test</a:t>
            </a:r>
            <a:r>
              <a:rPr sz="1800" b="1" spc="-60" dirty="0">
                <a:latin typeface="Times New Roman"/>
                <a:cs typeface="Times New Roman"/>
              </a:rPr>
              <a:t> </a:t>
            </a:r>
            <a:r>
              <a:rPr sz="1800" b="1" dirty="0">
                <a:latin typeface="Times New Roman"/>
                <a:cs typeface="Times New Roman"/>
              </a:rPr>
              <a:t>Soil</a:t>
            </a:r>
            <a:r>
              <a:rPr sz="1800" b="1" spc="-45" dirty="0">
                <a:latin typeface="Times New Roman"/>
                <a:cs typeface="Times New Roman"/>
              </a:rPr>
              <a:t> </a:t>
            </a:r>
            <a:r>
              <a:rPr sz="1800" b="1" spc="-10" dirty="0">
                <a:latin typeface="Times New Roman"/>
                <a:cs typeface="Times New Roman"/>
              </a:rPr>
              <a:t>sample</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pPr>
            <a:r>
              <a:rPr sz="1800" dirty="0">
                <a:latin typeface="Times New Roman"/>
                <a:cs typeface="Times New Roman"/>
              </a:rPr>
              <a:t>About</a:t>
            </a:r>
            <a:r>
              <a:rPr sz="1800" spc="-35" dirty="0">
                <a:latin typeface="Times New Roman"/>
                <a:cs typeface="Times New Roman"/>
              </a:rPr>
              <a:t> </a:t>
            </a:r>
            <a:r>
              <a:rPr sz="1800" dirty="0">
                <a:latin typeface="Times New Roman"/>
                <a:cs typeface="Times New Roman"/>
              </a:rPr>
              <a:t>2.5</a:t>
            </a:r>
            <a:r>
              <a:rPr sz="1800" spc="-20" dirty="0">
                <a:latin typeface="Times New Roman"/>
                <a:cs typeface="Times New Roman"/>
              </a:rPr>
              <a:t> </a:t>
            </a:r>
            <a:r>
              <a:rPr sz="1800" dirty="0">
                <a:latin typeface="Times New Roman"/>
                <a:cs typeface="Times New Roman"/>
              </a:rPr>
              <a:t>Kg</a:t>
            </a:r>
            <a:r>
              <a:rPr sz="1800" spc="-25" dirty="0">
                <a:latin typeface="Times New Roman"/>
                <a:cs typeface="Times New Roman"/>
              </a:rPr>
              <a:t> </a:t>
            </a:r>
            <a:r>
              <a:rPr sz="1800" dirty="0">
                <a:latin typeface="Times New Roman"/>
                <a:cs typeface="Times New Roman"/>
              </a:rPr>
              <a:t>of</a:t>
            </a:r>
            <a:r>
              <a:rPr sz="1800" spc="-35" dirty="0">
                <a:latin typeface="Times New Roman"/>
                <a:cs typeface="Times New Roman"/>
              </a:rPr>
              <a:t> </a:t>
            </a:r>
            <a:r>
              <a:rPr sz="1800" dirty="0">
                <a:latin typeface="Times New Roman"/>
                <a:cs typeface="Times New Roman"/>
              </a:rPr>
              <a:t>an</a:t>
            </a:r>
            <a:r>
              <a:rPr sz="1800" spc="5" dirty="0">
                <a:latin typeface="Times New Roman"/>
                <a:cs typeface="Times New Roman"/>
              </a:rPr>
              <a:t> </a:t>
            </a:r>
            <a:r>
              <a:rPr sz="1800" dirty="0">
                <a:latin typeface="Times New Roman"/>
                <a:cs typeface="Times New Roman"/>
              </a:rPr>
              <a:t>air</a:t>
            </a:r>
            <a:r>
              <a:rPr sz="1800" spc="-5" dirty="0">
                <a:latin typeface="Times New Roman"/>
                <a:cs typeface="Times New Roman"/>
              </a:rPr>
              <a:t> </a:t>
            </a:r>
            <a:r>
              <a:rPr sz="1800" dirty="0">
                <a:latin typeface="Times New Roman"/>
                <a:cs typeface="Times New Roman"/>
              </a:rPr>
              <a:t>dried</a:t>
            </a:r>
            <a:r>
              <a:rPr sz="1800" spc="-25" dirty="0">
                <a:latin typeface="Times New Roman"/>
                <a:cs typeface="Times New Roman"/>
              </a:rPr>
              <a:t> </a:t>
            </a:r>
            <a:r>
              <a:rPr sz="1800" dirty="0">
                <a:latin typeface="Times New Roman"/>
                <a:cs typeface="Times New Roman"/>
              </a:rPr>
              <a:t>soil</a:t>
            </a:r>
            <a:r>
              <a:rPr sz="1800" spc="-30" dirty="0">
                <a:latin typeface="Times New Roman"/>
                <a:cs typeface="Times New Roman"/>
              </a:rPr>
              <a:t> </a:t>
            </a:r>
            <a:r>
              <a:rPr sz="1800" dirty="0">
                <a:latin typeface="Times New Roman"/>
                <a:cs typeface="Times New Roman"/>
              </a:rPr>
              <a:t>sample</a:t>
            </a:r>
            <a:r>
              <a:rPr sz="1800" spc="10" dirty="0">
                <a:latin typeface="Times New Roman"/>
                <a:cs typeface="Times New Roman"/>
              </a:rPr>
              <a:t> </a:t>
            </a:r>
            <a:r>
              <a:rPr sz="1800" dirty="0">
                <a:latin typeface="Times New Roman"/>
                <a:cs typeface="Times New Roman"/>
              </a:rPr>
              <a:t>is</a:t>
            </a:r>
            <a:r>
              <a:rPr sz="1800" spc="-15" dirty="0">
                <a:latin typeface="Times New Roman"/>
                <a:cs typeface="Times New Roman"/>
              </a:rPr>
              <a:t> </a:t>
            </a:r>
            <a:r>
              <a:rPr sz="1800" dirty="0">
                <a:latin typeface="Times New Roman"/>
                <a:cs typeface="Times New Roman"/>
              </a:rPr>
              <a:t>to</a:t>
            </a:r>
            <a:r>
              <a:rPr sz="1800" spc="-20" dirty="0">
                <a:latin typeface="Times New Roman"/>
                <a:cs typeface="Times New Roman"/>
              </a:rPr>
              <a:t> </a:t>
            </a:r>
            <a:r>
              <a:rPr sz="1800" dirty="0">
                <a:latin typeface="Times New Roman"/>
                <a:cs typeface="Times New Roman"/>
              </a:rPr>
              <a:t>be</a:t>
            </a:r>
            <a:r>
              <a:rPr sz="1800" spc="-15" dirty="0">
                <a:latin typeface="Times New Roman"/>
                <a:cs typeface="Times New Roman"/>
              </a:rPr>
              <a:t> </a:t>
            </a:r>
            <a:r>
              <a:rPr sz="1800" spc="-10" dirty="0">
                <a:latin typeface="Times New Roman"/>
                <a:cs typeface="Times New Roman"/>
              </a:rPr>
              <a:t>taken.</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spcBef>
                <a:spcPts val="5"/>
              </a:spcBef>
            </a:pPr>
            <a:r>
              <a:rPr sz="1800" dirty="0">
                <a:latin typeface="Times New Roman"/>
                <a:cs typeface="Times New Roman"/>
              </a:rPr>
              <a:t>The</a:t>
            </a:r>
            <a:r>
              <a:rPr sz="1800" spc="25" dirty="0">
                <a:latin typeface="Times New Roman"/>
                <a:cs typeface="Times New Roman"/>
              </a:rPr>
              <a:t> </a:t>
            </a:r>
            <a:r>
              <a:rPr sz="1800" dirty="0">
                <a:latin typeface="Times New Roman"/>
                <a:cs typeface="Times New Roman"/>
              </a:rPr>
              <a:t>soil</a:t>
            </a:r>
            <a:r>
              <a:rPr sz="1800" spc="45" dirty="0">
                <a:latin typeface="Times New Roman"/>
                <a:cs typeface="Times New Roman"/>
              </a:rPr>
              <a:t> </a:t>
            </a:r>
            <a:r>
              <a:rPr sz="1800" dirty="0">
                <a:latin typeface="Times New Roman"/>
                <a:cs typeface="Times New Roman"/>
              </a:rPr>
              <a:t>is</a:t>
            </a:r>
            <a:r>
              <a:rPr sz="1800" spc="35" dirty="0">
                <a:latin typeface="Times New Roman"/>
                <a:cs typeface="Times New Roman"/>
              </a:rPr>
              <a:t> </a:t>
            </a:r>
            <a:r>
              <a:rPr sz="1800" dirty="0">
                <a:latin typeface="Times New Roman"/>
                <a:cs typeface="Times New Roman"/>
              </a:rPr>
              <a:t>mixed</a:t>
            </a:r>
            <a:r>
              <a:rPr sz="1800" spc="50" dirty="0">
                <a:latin typeface="Times New Roman"/>
                <a:cs typeface="Times New Roman"/>
              </a:rPr>
              <a:t> </a:t>
            </a:r>
            <a:r>
              <a:rPr sz="1800" dirty="0">
                <a:latin typeface="Times New Roman"/>
                <a:cs typeface="Times New Roman"/>
              </a:rPr>
              <a:t>uniformly</a:t>
            </a:r>
            <a:r>
              <a:rPr sz="1800" spc="30" dirty="0">
                <a:latin typeface="Times New Roman"/>
                <a:cs typeface="Times New Roman"/>
              </a:rPr>
              <a:t> </a:t>
            </a:r>
            <a:r>
              <a:rPr sz="1800" dirty="0">
                <a:latin typeface="Times New Roman"/>
                <a:cs typeface="Times New Roman"/>
              </a:rPr>
              <a:t>with</a:t>
            </a:r>
            <a:r>
              <a:rPr sz="1800" spc="70" dirty="0">
                <a:latin typeface="Times New Roman"/>
                <a:cs typeface="Times New Roman"/>
              </a:rPr>
              <a:t> </a:t>
            </a:r>
            <a:r>
              <a:rPr sz="1800" dirty="0">
                <a:latin typeface="Times New Roman"/>
                <a:cs typeface="Times New Roman"/>
              </a:rPr>
              <a:t>the</a:t>
            </a:r>
            <a:r>
              <a:rPr sz="1800" spc="25" dirty="0">
                <a:latin typeface="Times New Roman"/>
                <a:cs typeface="Times New Roman"/>
              </a:rPr>
              <a:t> </a:t>
            </a:r>
            <a:r>
              <a:rPr sz="1800" dirty="0">
                <a:latin typeface="Times New Roman"/>
                <a:cs typeface="Times New Roman"/>
              </a:rPr>
              <a:t>required</a:t>
            </a:r>
            <a:r>
              <a:rPr sz="1800" spc="25" dirty="0">
                <a:latin typeface="Times New Roman"/>
                <a:cs typeface="Times New Roman"/>
              </a:rPr>
              <a:t> </a:t>
            </a:r>
            <a:r>
              <a:rPr sz="1800" dirty="0">
                <a:latin typeface="Times New Roman"/>
                <a:cs typeface="Times New Roman"/>
              </a:rPr>
              <a:t>quantity</a:t>
            </a:r>
            <a:r>
              <a:rPr sz="1800" spc="15" dirty="0">
                <a:latin typeface="Times New Roman"/>
                <a:cs typeface="Times New Roman"/>
              </a:rPr>
              <a:t> </a:t>
            </a:r>
            <a:r>
              <a:rPr sz="1800" dirty="0">
                <a:latin typeface="Times New Roman"/>
                <a:cs typeface="Times New Roman"/>
              </a:rPr>
              <a:t>of</a:t>
            </a:r>
            <a:r>
              <a:rPr sz="1800" spc="40" dirty="0">
                <a:latin typeface="Times New Roman"/>
                <a:cs typeface="Times New Roman"/>
              </a:rPr>
              <a:t> </a:t>
            </a:r>
            <a:r>
              <a:rPr sz="1800" dirty="0">
                <a:latin typeface="Times New Roman"/>
                <a:cs typeface="Times New Roman"/>
              </a:rPr>
              <a:t>water</a:t>
            </a:r>
            <a:r>
              <a:rPr sz="1800" spc="40" dirty="0">
                <a:latin typeface="Times New Roman"/>
                <a:cs typeface="Times New Roman"/>
              </a:rPr>
              <a:t> </a:t>
            </a:r>
            <a:r>
              <a:rPr sz="1800" dirty="0">
                <a:latin typeface="Times New Roman"/>
                <a:cs typeface="Times New Roman"/>
              </a:rPr>
              <a:t>so</a:t>
            </a:r>
            <a:r>
              <a:rPr sz="1800" spc="45" dirty="0">
                <a:latin typeface="Times New Roman"/>
                <a:cs typeface="Times New Roman"/>
              </a:rPr>
              <a:t> </a:t>
            </a:r>
            <a:r>
              <a:rPr sz="1800" dirty="0">
                <a:latin typeface="Times New Roman"/>
                <a:cs typeface="Times New Roman"/>
              </a:rPr>
              <a:t>that</a:t>
            </a:r>
            <a:r>
              <a:rPr sz="1800" spc="40" dirty="0">
                <a:latin typeface="Times New Roman"/>
                <a:cs typeface="Times New Roman"/>
              </a:rPr>
              <a:t> </a:t>
            </a:r>
            <a:r>
              <a:rPr sz="1800" dirty="0">
                <a:latin typeface="Times New Roman"/>
                <a:cs typeface="Times New Roman"/>
              </a:rPr>
              <a:t>its</a:t>
            </a:r>
            <a:r>
              <a:rPr sz="1800" spc="30" dirty="0">
                <a:latin typeface="Times New Roman"/>
                <a:cs typeface="Times New Roman"/>
              </a:rPr>
              <a:t> </a:t>
            </a:r>
            <a:r>
              <a:rPr sz="1800" dirty="0">
                <a:latin typeface="Times New Roman"/>
                <a:cs typeface="Times New Roman"/>
              </a:rPr>
              <a:t>water</a:t>
            </a:r>
            <a:r>
              <a:rPr sz="1800" spc="35" dirty="0">
                <a:latin typeface="Times New Roman"/>
                <a:cs typeface="Times New Roman"/>
              </a:rPr>
              <a:t> </a:t>
            </a:r>
            <a:r>
              <a:rPr sz="1800" spc="-10" dirty="0">
                <a:latin typeface="Times New Roman"/>
                <a:cs typeface="Times New Roman"/>
              </a:rPr>
              <a:t>content</a:t>
            </a:r>
            <a:endParaRPr sz="1800">
              <a:latin typeface="Times New Roman"/>
              <a:cs typeface="Times New Roman"/>
            </a:endParaRPr>
          </a:p>
          <a:p>
            <a:pPr marL="12700">
              <a:lnSpc>
                <a:spcPct val="100000"/>
              </a:lnSpc>
            </a:pPr>
            <a:r>
              <a:rPr sz="1800" dirty="0">
                <a:latin typeface="Times New Roman"/>
                <a:cs typeface="Times New Roman"/>
              </a:rPr>
              <a:t>is</a:t>
            </a:r>
            <a:r>
              <a:rPr sz="1800" spc="-10" dirty="0">
                <a:latin typeface="Times New Roman"/>
                <a:cs typeface="Times New Roman"/>
              </a:rPr>
              <a:t> </a:t>
            </a:r>
            <a:r>
              <a:rPr sz="1800" dirty="0">
                <a:latin typeface="Times New Roman"/>
                <a:cs typeface="Times New Roman"/>
              </a:rPr>
              <a:t>equal</a:t>
            </a:r>
            <a:r>
              <a:rPr sz="1800" spc="-25" dirty="0">
                <a:latin typeface="Times New Roman"/>
                <a:cs typeface="Times New Roman"/>
              </a:rPr>
              <a:t> </a:t>
            </a:r>
            <a:r>
              <a:rPr sz="1800" dirty="0">
                <a:latin typeface="Times New Roman"/>
                <a:cs typeface="Times New Roman"/>
              </a:rPr>
              <a:t>to</a:t>
            </a:r>
            <a:r>
              <a:rPr sz="1800" spc="-15" dirty="0">
                <a:latin typeface="Times New Roman"/>
                <a:cs typeface="Times New Roman"/>
              </a:rPr>
              <a:t> </a:t>
            </a:r>
            <a:r>
              <a:rPr sz="1800" dirty="0">
                <a:latin typeface="Times New Roman"/>
                <a:cs typeface="Times New Roman"/>
              </a:rPr>
              <a:t>the</a:t>
            </a:r>
            <a:r>
              <a:rPr sz="1800" spc="-10" dirty="0">
                <a:latin typeface="Times New Roman"/>
                <a:cs typeface="Times New Roman"/>
              </a:rPr>
              <a:t> </a:t>
            </a:r>
            <a:r>
              <a:rPr sz="1800" dirty="0">
                <a:latin typeface="Times New Roman"/>
                <a:cs typeface="Times New Roman"/>
              </a:rPr>
              <a:t>optimum</a:t>
            </a:r>
            <a:r>
              <a:rPr sz="1800" spc="-30" dirty="0">
                <a:latin typeface="Times New Roman"/>
                <a:cs typeface="Times New Roman"/>
              </a:rPr>
              <a:t> </a:t>
            </a:r>
            <a:r>
              <a:rPr sz="1800" dirty="0">
                <a:latin typeface="Times New Roman"/>
                <a:cs typeface="Times New Roman"/>
              </a:rPr>
              <a:t>moisture</a:t>
            </a:r>
            <a:r>
              <a:rPr sz="1800" spc="-5" dirty="0">
                <a:latin typeface="Times New Roman"/>
                <a:cs typeface="Times New Roman"/>
              </a:rPr>
              <a:t> </a:t>
            </a:r>
            <a:r>
              <a:rPr sz="1800" dirty="0">
                <a:latin typeface="Times New Roman"/>
                <a:cs typeface="Times New Roman"/>
              </a:rPr>
              <a:t>content</a:t>
            </a:r>
            <a:r>
              <a:rPr sz="1800" spc="-20" dirty="0">
                <a:latin typeface="Times New Roman"/>
                <a:cs typeface="Times New Roman"/>
              </a:rPr>
              <a:t> </a:t>
            </a:r>
            <a:r>
              <a:rPr sz="1800" dirty="0">
                <a:latin typeface="Times New Roman"/>
                <a:cs typeface="Times New Roman"/>
              </a:rPr>
              <a:t>of</a:t>
            </a:r>
            <a:r>
              <a:rPr sz="1800" spc="-25" dirty="0">
                <a:latin typeface="Times New Roman"/>
                <a:cs typeface="Times New Roman"/>
              </a:rPr>
              <a:t> </a:t>
            </a:r>
            <a:r>
              <a:rPr sz="1800" dirty="0">
                <a:latin typeface="Times New Roman"/>
                <a:cs typeface="Times New Roman"/>
              </a:rPr>
              <a:t>the</a:t>
            </a:r>
            <a:r>
              <a:rPr sz="1800" spc="-10" dirty="0">
                <a:latin typeface="Times New Roman"/>
                <a:cs typeface="Times New Roman"/>
              </a:rPr>
              <a:t> </a:t>
            </a:r>
            <a:r>
              <a:rPr sz="1800" dirty="0">
                <a:latin typeface="Times New Roman"/>
                <a:cs typeface="Times New Roman"/>
              </a:rPr>
              <a:t>soil</a:t>
            </a:r>
            <a:r>
              <a:rPr sz="1800" spc="-30" dirty="0">
                <a:latin typeface="Times New Roman"/>
                <a:cs typeface="Times New Roman"/>
              </a:rPr>
              <a:t> </a:t>
            </a:r>
            <a:r>
              <a:rPr sz="1800" dirty="0">
                <a:latin typeface="Times New Roman"/>
                <a:cs typeface="Times New Roman"/>
              </a:rPr>
              <a:t>determined</a:t>
            </a:r>
            <a:r>
              <a:rPr sz="1800" spc="15" dirty="0">
                <a:latin typeface="Times New Roman"/>
                <a:cs typeface="Times New Roman"/>
              </a:rPr>
              <a:t> </a:t>
            </a:r>
            <a:r>
              <a:rPr sz="1800" dirty="0">
                <a:latin typeface="Times New Roman"/>
                <a:cs typeface="Times New Roman"/>
              </a:rPr>
              <a:t>by</a:t>
            </a:r>
            <a:r>
              <a:rPr sz="1800" spc="-20" dirty="0">
                <a:latin typeface="Times New Roman"/>
                <a:cs typeface="Times New Roman"/>
              </a:rPr>
              <a:t> </a:t>
            </a:r>
            <a:r>
              <a:rPr sz="1800" dirty="0">
                <a:latin typeface="Times New Roman"/>
                <a:cs typeface="Times New Roman"/>
              </a:rPr>
              <a:t>Proctors</a:t>
            </a:r>
            <a:r>
              <a:rPr sz="1800" spc="-90" dirty="0">
                <a:latin typeface="Times New Roman"/>
                <a:cs typeface="Times New Roman"/>
              </a:rPr>
              <a:t> </a:t>
            </a:r>
            <a:r>
              <a:rPr sz="1800" spc="-10" dirty="0">
                <a:latin typeface="Times New Roman"/>
                <a:cs typeface="Times New Roman"/>
              </a:rPr>
              <a:t>test.</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marR="391160">
              <a:lnSpc>
                <a:spcPct val="200100"/>
              </a:lnSpc>
            </a:pPr>
            <a:r>
              <a:rPr sz="1800" dirty="0">
                <a:latin typeface="Times New Roman"/>
                <a:cs typeface="Times New Roman"/>
              </a:rPr>
              <a:t>The</a:t>
            </a:r>
            <a:r>
              <a:rPr sz="1800" spc="-35" dirty="0">
                <a:latin typeface="Times New Roman"/>
                <a:cs typeface="Times New Roman"/>
              </a:rPr>
              <a:t> </a:t>
            </a:r>
            <a:r>
              <a:rPr sz="1800" dirty="0">
                <a:latin typeface="Times New Roman"/>
                <a:cs typeface="Times New Roman"/>
              </a:rPr>
              <a:t>mould is</a:t>
            </a:r>
            <a:r>
              <a:rPr sz="1800" spc="-25" dirty="0">
                <a:latin typeface="Times New Roman"/>
                <a:cs typeface="Times New Roman"/>
              </a:rPr>
              <a:t> </a:t>
            </a:r>
            <a:r>
              <a:rPr sz="1800" dirty="0">
                <a:latin typeface="Times New Roman"/>
                <a:cs typeface="Times New Roman"/>
              </a:rPr>
              <a:t>clamped</a:t>
            </a:r>
            <a:r>
              <a:rPr sz="1800" spc="20" dirty="0">
                <a:latin typeface="Times New Roman"/>
                <a:cs typeface="Times New Roman"/>
              </a:rPr>
              <a:t> </a:t>
            </a:r>
            <a:r>
              <a:rPr sz="1800" dirty="0">
                <a:latin typeface="Times New Roman"/>
                <a:cs typeface="Times New Roman"/>
              </a:rPr>
              <a:t>between the</a:t>
            </a:r>
            <a:r>
              <a:rPr sz="1800" spc="-35" dirty="0">
                <a:latin typeface="Times New Roman"/>
                <a:cs typeface="Times New Roman"/>
              </a:rPr>
              <a:t> </a:t>
            </a:r>
            <a:r>
              <a:rPr sz="1800" dirty="0">
                <a:latin typeface="Times New Roman"/>
                <a:cs typeface="Times New Roman"/>
              </a:rPr>
              <a:t>compaction</a:t>
            </a:r>
            <a:r>
              <a:rPr sz="1800" spc="-20" dirty="0">
                <a:latin typeface="Times New Roman"/>
                <a:cs typeface="Times New Roman"/>
              </a:rPr>
              <a:t> </a:t>
            </a:r>
            <a:r>
              <a:rPr sz="1800" dirty="0">
                <a:latin typeface="Times New Roman"/>
                <a:cs typeface="Times New Roman"/>
              </a:rPr>
              <a:t>base</a:t>
            </a:r>
            <a:r>
              <a:rPr sz="1800" spc="-10" dirty="0">
                <a:latin typeface="Times New Roman"/>
                <a:cs typeface="Times New Roman"/>
              </a:rPr>
              <a:t> </a:t>
            </a:r>
            <a:r>
              <a:rPr sz="1800" dirty="0">
                <a:latin typeface="Times New Roman"/>
                <a:cs typeface="Times New Roman"/>
              </a:rPr>
              <a:t>plate</a:t>
            </a:r>
            <a:r>
              <a:rPr sz="1800" spc="-45" dirty="0">
                <a:latin typeface="Times New Roman"/>
                <a:cs typeface="Times New Roman"/>
              </a:rPr>
              <a:t> </a:t>
            </a:r>
            <a:r>
              <a:rPr sz="1800" dirty="0">
                <a:latin typeface="Times New Roman"/>
                <a:cs typeface="Times New Roman"/>
              </a:rPr>
              <a:t>and</a:t>
            </a:r>
            <a:r>
              <a:rPr sz="1800" spc="-30" dirty="0">
                <a:latin typeface="Times New Roman"/>
                <a:cs typeface="Times New Roman"/>
              </a:rPr>
              <a:t> </a:t>
            </a:r>
            <a:r>
              <a:rPr sz="1800" dirty="0">
                <a:latin typeface="Times New Roman"/>
                <a:cs typeface="Times New Roman"/>
              </a:rPr>
              <a:t>the</a:t>
            </a:r>
            <a:r>
              <a:rPr sz="1800" spc="-35" dirty="0">
                <a:latin typeface="Times New Roman"/>
                <a:cs typeface="Times New Roman"/>
              </a:rPr>
              <a:t> </a:t>
            </a:r>
            <a:r>
              <a:rPr sz="1800" dirty="0">
                <a:latin typeface="Times New Roman"/>
                <a:cs typeface="Times New Roman"/>
              </a:rPr>
              <a:t>extension</a:t>
            </a:r>
            <a:r>
              <a:rPr sz="1800" spc="-25" dirty="0">
                <a:latin typeface="Times New Roman"/>
                <a:cs typeface="Times New Roman"/>
              </a:rPr>
              <a:t> </a:t>
            </a:r>
            <a:r>
              <a:rPr sz="1800" spc="-10" dirty="0">
                <a:latin typeface="Times New Roman"/>
                <a:cs typeface="Times New Roman"/>
              </a:rPr>
              <a:t>collar. </a:t>
            </a:r>
            <a:r>
              <a:rPr sz="1800" dirty="0">
                <a:latin typeface="Times New Roman"/>
                <a:cs typeface="Times New Roman"/>
              </a:rPr>
              <a:t>The</a:t>
            </a:r>
            <a:r>
              <a:rPr sz="1800" spc="-30" dirty="0">
                <a:latin typeface="Times New Roman"/>
                <a:cs typeface="Times New Roman"/>
              </a:rPr>
              <a:t> </a:t>
            </a:r>
            <a:r>
              <a:rPr sz="1800" dirty="0">
                <a:latin typeface="Times New Roman"/>
                <a:cs typeface="Times New Roman"/>
              </a:rPr>
              <a:t>inside</a:t>
            </a:r>
            <a:r>
              <a:rPr sz="1800" spc="-45" dirty="0">
                <a:latin typeface="Times New Roman"/>
                <a:cs typeface="Times New Roman"/>
              </a:rPr>
              <a:t> </a:t>
            </a:r>
            <a:r>
              <a:rPr sz="1800" dirty="0">
                <a:latin typeface="Times New Roman"/>
                <a:cs typeface="Times New Roman"/>
              </a:rPr>
              <a:t>of</a:t>
            </a:r>
            <a:r>
              <a:rPr sz="1800" spc="-10" dirty="0">
                <a:latin typeface="Times New Roman"/>
                <a:cs typeface="Times New Roman"/>
              </a:rPr>
              <a:t> </a:t>
            </a:r>
            <a:r>
              <a:rPr sz="1800" dirty="0">
                <a:latin typeface="Times New Roman"/>
                <a:cs typeface="Times New Roman"/>
              </a:rPr>
              <a:t>mould</a:t>
            </a:r>
            <a:r>
              <a:rPr sz="1800" spc="-20" dirty="0">
                <a:latin typeface="Times New Roman"/>
                <a:cs typeface="Times New Roman"/>
              </a:rPr>
              <a:t> </a:t>
            </a:r>
            <a:r>
              <a:rPr sz="1800" dirty="0">
                <a:latin typeface="Times New Roman"/>
                <a:cs typeface="Times New Roman"/>
              </a:rPr>
              <a:t>is</a:t>
            </a:r>
            <a:r>
              <a:rPr sz="1800" spc="-15" dirty="0">
                <a:latin typeface="Times New Roman"/>
                <a:cs typeface="Times New Roman"/>
              </a:rPr>
              <a:t> </a:t>
            </a:r>
            <a:r>
              <a:rPr sz="1800" dirty="0">
                <a:latin typeface="Times New Roman"/>
                <a:cs typeface="Times New Roman"/>
              </a:rPr>
              <a:t>lightly</a:t>
            </a:r>
            <a:r>
              <a:rPr sz="1800" spc="-40" dirty="0">
                <a:latin typeface="Times New Roman"/>
                <a:cs typeface="Times New Roman"/>
              </a:rPr>
              <a:t> </a:t>
            </a:r>
            <a:r>
              <a:rPr sz="1800" dirty="0">
                <a:latin typeface="Times New Roman"/>
                <a:cs typeface="Times New Roman"/>
              </a:rPr>
              <a:t>greased.</a:t>
            </a:r>
            <a:r>
              <a:rPr sz="1800" spc="-75" dirty="0">
                <a:latin typeface="Times New Roman"/>
                <a:cs typeface="Times New Roman"/>
              </a:rPr>
              <a:t> </a:t>
            </a:r>
            <a:r>
              <a:rPr sz="1800" dirty="0">
                <a:latin typeface="Times New Roman"/>
                <a:cs typeface="Times New Roman"/>
              </a:rPr>
              <a:t>Arrange</a:t>
            </a:r>
            <a:r>
              <a:rPr sz="1800" spc="-5" dirty="0">
                <a:latin typeface="Times New Roman"/>
                <a:cs typeface="Times New Roman"/>
              </a:rPr>
              <a:t> </a:t>
            </a:r>
            <a:r>
              <a:rPr sz="1800" dirty="0">
                <a:latin typeface="Times New Roman"/>
                <a:cs typeface="Times New Roman"/>
              </a:rPr>
              <a:t>the</a:t>
            </a:r>
            <a:r>
              <a:rPr sz="1800" spc="-25" dirty="0">
                <a:latin typeface="Times New Roman"/>
                <a:cs typeface="Times New Roman"/>
              </a:rPr>
              <a:t> </a:t>
            </a:r>
            <a:r>
              <a:rPr sz="1800" dirty="0">
                <a:latin typeface="Times New Roman"/>
                <a:cs typeface="Times New Roman"/>
              </a:rPr>
              <a:t>dummy</a:t>
            </a:r>
            <a:r>
              <a:rPr sz="1800" spc="25" dirty="0">
                <a:latin typeface="Times New Roman"/>
                <a:cs typeface="Times New Roman"/>
              </a:rPr>
              <a:t> </a:t>
            </a:r>
            <a:r>
              <a:rPr sz="1800" dirty="0">
                <a:latin typeface="Times New Roman"/>
                <a:cs typeface="Times New Roman"/>
              </a:rPr>
              <a:t>plate</a:t>
            </a:r>
            <a:r>
              <a:rPr sz="1800" spc="-45" dirty="0">
                <a:latin typeface="Times New Roman"/>
                <a:cs typeface="Times New Roman"/>
              </a:rPr>
              <a:t> </a:t>
            </a:r>
            <a:r>
              <a:rPr sz="1800" dirty="0">
                <a:latin typeface="Times New Roman"/>
                <a:cs typeface="Times New Roman"/>
              </a:rPr>
              <a:t>over</a:t>
            </a:r>
            <a:r>
              <a:rPr sz="1800" spc="-5" dirty="0">
                <a:latin typeface="Times New Roman"/>
                <a:cs typeface="Times New Roman"/>
              </a:rPr>
              <a:t> </a:t>
            </a:r>
            <a:r>
              <a:rPr sz="1800" dirty="0">
                <a:latin typeface="Times New Roman"/>
                <a:cs typeface="Times New Roman"/>
              </a:rPr>
              <a:t>the</a:t>
            </a:r>
            <a:r>
              <a:rPr sz="1800" spc="-25" dirty="0">
                <a:latin typeface="Times New Roman"/>
                <a:cs typeface="Times New Roman"/>
              </a:rPr>
              <a:t> </a:t>
            </a:r>
            <a:r>
              <a:rPr sz="1800" dirty="0">
                <a:latin typeface="Times New Roman"/>
                <a:cs typeface="Times New Roman"/>
              </a:rPr>
              <a:t>base</a:t>
            </a:r>
            <a:r>
              <a:rPr sz="1800" spc="-25" dirty="0">
                <a:latin typeface="Times New Roman"/>
                <a:cs typeface="Times New Roman"/>
              </a:rPr>
              <a:t> </a:t>
            </a:r>
            <a:r>
              <a:rPr sz="1800" spc="-10" dirty="0">
                <a:latin typeface="Times New Roman"/>
                <a:cs typeface="Times New Roman"/>
              </a:rPr>
              <a:t>plate.</a:t>
            </a:r>
            <a:endParaRPr sz="1800">
              <a:latin typeface="Times New Roman"/>
              <a:cs typeface="Times New Roman"/>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92099" y="532394"/>
            <a:ext cx="8310880" cy="2883535"/>
          </a:xfrm>
          <a:prstGeom prst="rect">
            <a:avLst/>
          </a:prstGeom>
        </p:spPr>
        <p:txBody>
          <a:bodyPr vert="horz" wrap="square" lIns="0" tIns="12065" rIns="0" bIns="0" rtlCol="0">
            <a:spAutoFit/>
          </a:bodyPr>
          <a:lstStyle/>
          <a:p>
            <a:pPr marL="12700" marR="8890">
              <a:lnSpc>
                <a:spcPct val="111400"/>
              </a:lnSpc>
              <a:spcBef>
                <a:spcPts val="95"/>
              </a:spcBef>
            </a:pPr>
            <a:r>
              <a:rPr sz="1700" dirty="0">
                <a:latin typeface="Times New Roman"/>
                <a:cs typeface="Times New Roman"/>
              </a:rPr>
              <a:t>The</a:t>
            </a:r>
            <a:r>
              <a:rPr sz="1700" spc="240" dirty="0">
                <a:latin typeface="Times New Roman"/>
                <a:cs typeface="Times New Roman"/>
              </a:rPr>
              <a:t> </a:t>
            </a:r>
            <a:r>
              <a:rPr sz="1700" dirty="0">
                <a:latin typeface="Times New Roman"/>
                <a:cs typeface="Times New Roman"/>
              </a:rPr>
              <a:t>soil</a:t>
            </a:r>
            <a:r>
              <a:rPr sz="1700" spc="260" dirty="0">
                <a:latin typeface="Times New Roman"/>
                <a:cs typeface="Times New Roman"/>
              </a:rPr>
              <a:t> </a:t>
            </a:r>
            <a:r>
              <a:rPr sz="1700" dirty="0">
                <a:latin typeface="Times New Roman"/>
                <a:cs typeface="Times New Roman"/>
              </a:rPr>
              <a:t>sample</a:t>
            </a:r>
            <a:r>
              <a:rPr sz="1700" spc="245" dirty="0">
                <a:latin typeface="Times New Roman"/>
                <a:cs typeface="Times New Roman"/>
              </a:rPr>
              <a:t> </a:t>
            </a:r>
            <a:r>
              <a:rPr sz="1700" dirty="0">
                <a:latin typeface="Times New Roman"/>
                <a:cs typeface="Times New Roman"/>
              </a:rPr>
              <a:t>is</a:t>
            </a:r>
            <a:r>
              <a:rPr sz="1700" spc="260" dirty="0">
                <a:latin typeface="Times New Roman"/>
                <a:cs typeface="Times New Roman"/>
              </a:rPr>
              <a:t> </a:t>
            </a:r>
            <a:r>
              <a:rPr sz="1700" dirty="0">
                <a:latin typeface="Times New Roman"/>
                <a:cs typeface="Times New Roman"/>
              </a:rPr>
              <a:t>filled</a:t>
            </a:r>
            <a:r>
              <a:rPr sz="1700" spc="270" dirty="0">
                <a:latin typeface="Times New Roman"/>
                <a:cs typeface="Times New Roman"/>
              </a:rPr>
              <a:t> </a:t>
            </a:r>
            <a:r>
              <a:rPr sz="1700" dirty="0">
                <a:latin typeface="Times New Roman"/>
                <a:cs typeface="Times New Roman"/>
              </a:rPr>
              <a:t>into</a:t>
            </a:r>
            <a:r>
              <a:rPr sz="1700" spc="254" dirty="0">
                <a:latin typeface="Times New Roman"/>
                <a:cs typeface="Times New Roman"/>
              </a:rPr>
              <a:t> </a:t>
            </a:r>
            <a:r>
              <a:rPr sz="1700" dirty="0">
                <a:latin typeface="Times New Roman"/>
                <a:cs typeface="Times New Roman"/>
              </a:rPr>
              <a:t>the</a:t>
            </a:r>
            <a:r>
              <a:rPr sz="1700" spc="245" dirty="0">
                <a:latin typeface="Times New Roman"/>
                <a:cs typeface="Times New Roman"/>
              </a:rPr>
              <a:t> </a:t>
            </a:r>
            <a:r>
              <a:rPr sz="1700" dirty="0">
                <a:latin typeface="Times New Roman"/>
                <a:cs typeface="Times New Roman"/>
              </a:rPr>
              <a:t>mould</a:t>
            </a:r>
            <a:r>
              <a:rPr sz="1700" spc="254" dirty="0">
                <a:latin typeface="Times New Roman"/>
                <a:cs typeface="Times New Roman"/>
              </a:rPr>
              <a:t> </a:t>
            </a:r>
            <a:r>
              <a:rPr sz="1700" dirty="0">
                <a:latin typeface="Times New Roman"/>
                <a:cs typeface="Times New Roman"/>
              </a:rPr>
              <a:t>assembly</a:t>
            </a:r>
            <a:r>
              <a:rPr sz="1700" spc="240" dirty="0">
                <a:latin typeface="Times New Roman"/>
                <a:cs typeface="Times New Roman"/>
              </a:rPr>
              <a:t> </a:t>
            </a:r>
            <a:r>
              <a:rPr sz="1700" dirty="0">
                <a:latin typeface="Times New Roman"/>
                <a:cs typeface="Times New Roman"/>
              </a:rPr>
              <a:t>and</a:t>
            </a:r>
            <a:r>
              <a:rPr sz="1700" spc="250" dirty="0">
                <a:latin typeface="Times New Roman"/>
                <a:cs typeface="Times New Roman"/>
              </a:rPr>
              <a:t> </a:t>
            </a:r>
            <a:r>
              <a:rPr sz="1700" dirty="0">
                <a:latin typeface="Times New Roman"/>
                <a:cs typeface="Times New Roman"/>
              </a:rPr>
              <a:t>compacted</a:t>
            </a:r>
            <a:r>
              <a:rPr sz="1700" spc="250" dirty="0">
                <a:latin typeface="Times New Roman"/>
                <a:cs typeface="Times New Roman"/>
              </a:rPr>
              <a:t> </a:t>
            </a:r>
            <a:r>
              <a:rPr sz="1700" dirty="0">
                <a:latin typeface="Times New Roman"/>
                <a:cs typeface="Times New Roman"/>
              </a:rPr>
              <a:t>to</a:t>
            </a:r>
            <a:r>
              <a:rPr sz="1700" spc="260" dirty="0">
                <a:latin typeface="Times New Roman"/>
                <a:cs typeface="Times New Roman"/>
              </a:rPr>
              <a:t> </a:t>
            </a:r>
            <a:r>
              <a:rPr sz="1700" dirty="0">
                <a:latin typeface="Times New Roman"/>
                <a:cs typeface="Times New Roman"/>
              </a:rPr>
              <a:t>achieve</a:t>
            </a:r>
            <a:r>
              <a:rPr sz="1700" spc="245" dirty="0">
                <a:latin typeface="Times New Roman"/>
                <a:cs typeface="Times New Roman"/>
              </a:rPr>
              <a:t> </a:t>
            </a:r>
            <a:r>
              <a:rPr sz="1700" dirty="0">
                <a:latin typeface="Times New Roman"/>
                <a:cs typeface="Times New Roman"/>
              </a:rPr>
              <a:t>the</a:t>
            </a:r>
            <a:r>
              <a:rPr sz="1700" spc="250" dirty="0">
                <a:latin typeface="Times New Roman"/>
                <a:cs typeface="Times New Roman"/>
              </a:rPr>
              <a:t> </a:t>
            </a:r>
            <a:r>
              <a:rPr sz="1700" spc="-10" dirty="0">
                <a:latin typeface="Times New Roman"/>
                <a:cs typeface="Times New Roman"/>
              </a:rPr>
              <a:t>maximum </a:t>
            </a:r>
            <a:r>
              <a:rPr sz="1700" dirty="0">
                <a:latin typeface="Times New Roman"/>
                <a:cs typeface="Times New Roman"/>
              </a:rPr>
              <a:t>dry</a:t>
            </a:r>
            <a:r>
              <a:rPr sz="1700" spc="25" dirty="0">
                <a:latin typeface="Times New Roman"/>
                <a:cs typeface="Times New Roman"/>
              </a:rPr>
              <a:t> </a:t>
            </a:r>
            <a:r>
              <a:rPr sz="1700" spc="-10" dirty="0">
                <a:latin typeface="Times New Roman"/>
                <a:cs typeface="Times New Roman"/>
              </a:rPr>
              <a:t>density.</a:t>
            </a:r>
            <a:endParaRPr sz="1700">
              <a:latin typeface="Times New Roman"/>
              <a:cs typeface="Times New Roman"/>
            </a:endParaRPr>
          </a:p>
          <a:p>
            <a:pPr marL="12700" marR="5715">
              <a:lnSpc>
                <a:spcPct val="111200"/>
              </a:lnSpc>
              <a:spcBef>
                <a:spcPts val="1450"/>
              </a:spcBef>
            </a:pPr>
            <a:r>
              <a:rPr sz="1700" dirty="0">
                <a:latin typeface="Times New Roman"/>
                <a:cs typeface="Times New Roman"/>
              </a:rPr>
              <a:t>After</a:t>
            </a:r>
            <a:r>
              <a:rPr sz="1700" spc="200" dirty="0">
                <a:latin typeface="Times New Roman"/>
                <a:cs typeface="Times New Roman"/>
              </a:rPr>
              <a:t> </a:t>
            </a:r>
            <a:r>
              <a:rPr sz="1700" dirty="0">
                <a:latin typeface="Times New Roman"/>
                <a:cs typeface="Times New Roman"/>
              </a:rPr>
              <a:t>compacting</a:t>
            </a:r>
            <a:r>
              <a:rPr sz="1700" spc="175" dirty="0">
                <a:latin typeface="Times New Roman"/>
                <a:cs typeface="Times New Roman"/>
              </a:rPr>
              <a:t> </a:t>
            </a:r>
            <a:r>
              <a:rPr sz="1700" dirty="0">
                <a:latin typeface="Times New Roman"/>
                <a:cs typeface="Times New Roman"/>
              </a:rPr>
              <a:t>the</a:t>
            </a:r>
            <a:r>
              <a:rPr sz="1700" spc="210" dirty="0">
                <a:latin typeface="Times New Roman"/>
                <a:cs typeface="Times New Roman"/>
              </a:rPr>
              <a:t> </a:t>
            </a:r>
            <a:r>
              <a:rPr sz="1700" dirty="0">
                <a:latin typeface="Times New Roman"/>
                <a:cs typeface="Times New Roman"/>
              </a:rPr>
              <a:t>collar</a:t>
            </a:r>
            <a:r>
              <a:rPr sz="1700" spc="185" dirty="0">
                <a:latin typeface="Times New Roman"/>
                <a:cs typeface="Times New Roman"/>
              </a:rPr>
              <a:t> </a:t>
            </a:r>
            <a:r>
              <a:rPr sz="1700" dirty="0">
                <a:latin typeface="Times New Roman"/>
                <a:cs typeface="Times New Roman"/>
              </a:rPr>
              <a:t>is</a:t>
            </a:r>
            <a:r>
              <a:rPr sz="1700" spc="204" dirty="0">
                <a:latin typeface="Times New Roman"/>
                <a:cs typeface="Times New Roman"/>
              </a:rPr>
              <a:t> </a:t>
            </a:r>
            <a:r>
              <a:rPr sz="1700" dirty="0">
                <a:latin typeface="Times New Roman"/>
                <a:cs typeface="Times New Roman"/>
              </a:rPr>
              <a:t>removed</a:t>
            </a:r>
            <a:r>
              <a:rPr sz="1700" spc="204" dirty="0">
                <a:latin typeface="Times New Roman"/>
                <a:cs typeface="Times New Roman"/>
              </a:rPr>
              <a:t> </a:t>
            </a:r>
            <a:r>
              <a:rPr sz="1700" dirty="0">
                <a:latin typeface="Times New Roman"/>
                <a:cs typeface="Times New Roman"/>
              </a:rPr>
              <a:t>and</a:t>
            </a:r>
            <a:r>
              <a:rPr sz="1700" spc="200" dirty="0">
                <a:latin typeface="Times New Roman"/>
                <a:cs typeface="Times New Roman"/>
              </a:rPr>
              <a:t> </a:t>
            </a:r>
            <a:r>
              <a:rPr sz="1700" dirty="0">
                <a:latin typeface="Times New Roman"/>
                <a:cs typeface="Times New Roman"/>
              </a:rPr>
              <a:t>the</a:t>
            </a:r>
            <a:r>
              <a:rPr sz="1700" spc="210" dirty="0">
                <a:latin typeface="Times New Roman"/>
                <a:cs typeface="Times New Roman"/>
              </a:rPr>
              <a:t> </a:t>
            </a:r>
            <a:r>
              <a:rPr sz="1700" dirty="0">
                <a:latin typeface="Times New Roman"/>
                <a:cs typeface="Times New Roman"/>
              </a:rPr>
              <a:t>excess</a:t>
            </a:r>
            <a:r>
              <a:rPr sz="1700" spc="195" dirty="0">
                <a:latin typeface="Times New Roman"/>
                <a:cs typeface="Times New Roman"/>
              </a:rPr>
              <a:t> </a:t>
            </a:r>
            <a:r>
              <a:rPr sz="1700" dirty="0">
                <a:latin typeface="Times New Roman"/>
                <a:cs typeface="Times New Roman"/>
              </a:rPr>
              <a:t>soil</a:t>
            </a:r>
            <a:r>
              <a:rPr sz="1700" spc="204" dirty="0">
                <a:latin typeface="Times New Roman"/>
                <a:cs typeface="Times New Roman"/>
              </a:rPr>
              <a:t> </a:t>
            </a:r>
            <a:r>
              <a:rPr sz="1700" dirty="0">
                <a:latin typeface="Times New Roman"/>
                <a:cs typeface="Times New Roman"/>
              </a:rPr>
              <a:t>is</a:t>
            </a:r>
            <a:r>
              <a:rPr sz="1700" spc="260" dirty="0">
                <a:latin typeface="Times New Roman"/>
                <a:cs typeface="Times New Roman"/>
              </a:rPr>
              <a:t> </a:t>
            </a:r>
            <a:r>
              <a:rPr sz="1700" dirty="0">
                <a:latin typeface="Times New Roman"/>
                <a:cs typeface="Times New Roman"/>
              </a:rPr>
              <a:t>trimmed</a:t>
            </a:r>
            <a:r>
              <a:rPr sz="1700" spc="200" dirty="0">
                <a:latin typeface="Times New Roman"/>
                <a:cs typeface="Times New Roman"/>
              </a:rPr>
              <a:t> </a:t>
            </a:r>
            <a:r>
              <a:rPr sz="1700" dirty="0">
                <a:latin typeface="Times New Roman"/>
                <a:cs typeface="Times New Roman"/>
              </a:rPr>
              <a:t>level</a:t>
            </a:r>
            <a:r>
              <a:rPr sz="1700" spc="195" dirty="0">
                <a:latin typeface="Times New Roman"/>
                <a:cs typeface="Times New Roman"/>
              </a:rPr>
              <a:t> </a:t>
            </a:r>
            <a:r>
              <a:rPr sz="1700" dirty="0">
                <a:latin typeface="Times New Roman"/>
                <a:cs typeface="Times New Roman"/>
              </a:rPr>
              <a:t>upto</a:t>
            </a:r>
            <a:r>
              <a:rPr sz="1700" spc="200" dirty="0">
                <a:latin typeface="Times New Roman"/>
                <a:cs typeface="Times New Roman"/>
              </a:rPr>
              <a:t> </a:t>
            </a:r>
            <a:r>
              <a:rPr sz="1700" dirty="0">
                <a:latin typeface="Times New Roman"/>
                <a:cs typeface="Times New Roman"/>
              </a:rPr>
              <a:t>the</a:t>
            </a:r>
            <a:r>
              <a:rPr sz="1700" spc="190" dirty="0">
                <a:latin typeface="Times New Roman"/>
                <a:cs typeface="Times New Roman"/>
              </a:rPr>
              <a:t> </a:t>
            </a:r>
            <a:r>
              <a:rPr sz="1700" dirty="0">
                <a:latin typeface="Times New Roman"/>
                <a:cs typeface="Times New Roman"/>
              </a:rPr>
              <a:t>top</a:t>
            </a:r>
            <a:r>
              <a:rPr sz="1700" spc="200" dirty="0">
                <a:latin typeface="Times New Roman"/>
                <a:cs typeface="Times New Roman"/>
              </a:rPr>
              <a:t> </a:t>
            </a:r>
            <a:r>
              <a:rPr sz="1700" spc="-25" dirty="0">
                <a:latin typeface="Times New Roman"/>
                <a:cs typeface="Times New Roman"/>
              </a:rPr>
              <a:t>of </a:t>
            </a:r>
            <a:r>
              <a:rPr sz="1700" dirty="0">
                <a:latin typeface="Times New Roman"/>
                <a:cs typeface="Times New Roman"/>
              </a:rPr>
              <a:t>mould.</a:t>
            </a:r>
            <a:r>
              <a:rPr sz="1700" spc="65" dirty="0">
                <a:latin typeface="Times New Roman"/>
                <a:cs typeface="Times New Roman"/>
              </a:rPr>
              <a:t> </a:t>
            </a:r>
            <a:r>
              <a:rPr sz="1700" dirty="0">
                <a:latin typeface="Times New Roman"/>
                <a:cs typeface="Times New Roman"/>
              </a:rPr>
              <a:t>Also</a:t>
            </a:r>
            <a:r>
              <a:rPr sz="1700" spc="75" dirty="0">
                <a:latin typeface="Times New Roman"/>
                <a:cs typeface="Times New Roman"/>
              </a:rPr>
              <a:t> </a:t>
            </a:r>
            <a:r>
              <a:rPr sz="1700" dirty="0">
                <a:latin typeface="Times New Roman"/>
                <a:cs typeface="Times New Roman"/>
              </a:rPr>
              <a:t>detach</a:t>
            </a:r>
            <a:r>
              <a:rPr sz="1700" spc="70" dirty="0">
                <a:latin typeface="Times New Roman"/>
                <a:cs typeface="Times New Roman"/>
              </a:rPr>
              <a:t> </a:t>
            </a:r>
            <a:r>
              <a:rPr sz="1700" dirty="0">
                <a:latin typeface="Times New Roman"/>
                <a:cs typeface="Times New Roman"/>
              </a:rPr>
              <a:t>the</a:t>
            </a:r>
            <a:r>
              <a:rPr sz="1700" spc="65" dirty="0">
                <a:latin typeface="Times New Roman"/>
                <a:cs typeface="Times New Roman"/>
              </a:rPr>
              <a:t> </a:t>
            </a:r>
            <a:r>
              <a:rPr sz="1700" dirty="0">
                <a:latin typeface="Times New Roman"/>
                <a:cs typeface="Times New Roman"/>
              </a:rPr>
              <a:t>base</a:t>
            </a:r>
            <a:r>
              <a:rPr sz="1700" spc="60" dirty="0">
                <a:latin typeface="Times New Roman"/>
                <a:cs typeface="Times New Roman"/>
              </a:rPr>
              <a:t> </a:t>
            </a:r>
            <a:r>
              <a:rPr sz="1700" dirty="0">
                <a:latin typeface="Times New Roman"/>
                <a:cs typeface="Times New Roman"/>
              </a:rPr>
              <a:t>plate</a:t>
            </a:r>
            <a:r>
              <a:rPr sz="1700" spc="60" dirty="0">
                <a:latin typeface="Times New Roman"/>
                <a:cs typeface="Times New Roman"/>
              </a:rPr>
              <a:t> </a:t>
            </a:r>
            <a:r>
              <a:rPr sz="1700" dirty="0">
                <a:latin typeface="Times New Roman"/>
                <a:cs typeface="Times New Roman"/>
              </a:rPr>
              <a:t>and</a:t>
            </a:r>
            <a:r>
              <a:rPr sz="1700" spc="85" dirty="0">
                <a:latin typeface="Times New Roman"/>
                <a:cs typeface="Times New Roman"/>
              </a:rPr>
              <a:t> </a:t>
            </a:r>
            <a:r>
              <a:rPr sz="1700" dirty="0">
                <a:latin typeface="Times New Roman"/>
                <a:cs typeface="Times New Roman"/>
              </a:rPr>
              <a:t>remove</a:t>
            </a:r>
            <a:r>
              <a:rPr sz="1700" spc="65" dirty="0">
                <a:latin typeface="Times New Roman"/>
                <a:cs typeface="Times New Roman"/>
              </a:rPr>
              <a:t> </a:t>
            </a:r>
            <a:r>
              <a:rPr sz="1700" dirty="0">
                <a:latin typeface="Times New Roman"/>
                <a:cs typeface="Times New Roman"/>
              </a:rPr>
              <a:t>the</a:t>
            </a:r>
            <a:r>
              <a:rPr sz="1700" spc="75" dirty="0">
                <a:latin typeface="Times New Roman"/>
                <a:cs typeface="Times New Roman"/>
              </a:rPr>
              <a:t> </a:t>
            </a:r>
            <a:r>
              <a:rPr sz="1700" dirty="0">
                <a:latin typeface="Times New Roman"/>
                <a:cs typeface="Times New Roman"/>
              </a:rPr>
              <a:t>dummy</a:t>
            </a:r>
            <a:r>
              <a:rPr sz="1700" spc="30" dirty="0">
                <a:latin typeface="Times New Roman"/>
                <a:cs typeface="Times New Roman"/>
              </a:rPr>
              <a:t> </a:t>
            </a:r>
            <a:r>
              <a:rPr sz="1700" spc="-10" dirty="0">
                <a:latin typeface="Times New Roman"/>
                <a:cs typeface="Times New Roman"/>
              </a:rPr>
              <a:t>plate.</a:t>
            </a:r>
            <a:endParaRPr sz="1700">
              <a:latin typeface="Times New Roman"/>
              <a:cs typeface="Times New Roman"/>
            </a:endParaRPr>
          </a:p>
          <a:p>
            <a:pPr marL="12700" marR="8890">
              <a:lnSpc>
                <a:spcPct val="111200"/>
              </a:lnSpc>
              <a:spcBef>
                <a:spcPts val="1445"/>
              </a:spcBef>
            </a:pPr>
            <a:r>
              <a:rPr sz="1700" dirty="0">
                <a:latin typeface="Times New Roman"/>
                <a:cs typeface="Times New Roman"/>
              </a:rPr>
              <a:t>The</a:t>
            </a:r>
            <a:r>
              <a:rPr sz="1700" spc="229" dirty="0">
                <a:latin typeface="Times New Roman"/>
                <a:cs typeface="Times New Roman"/>
              </a:rPr>
              <a:t> </a:t>
            </a:r>
            <a:r>
              <a:rPr sz="1700" dirty="0">
                <a:latin typeface="Times New Roman"/>
                <a:cs typeface="Times New Roman"/>
              </a:rPr>
              <a:t>mould</a:t>
            </a:r>
            <a:r>
              <a:rPr sz="1700" spc="240" dirty="0">
                <a:latin typeface="Times New Roman"/>
                <a:cs typeface="Times New Roman"/>
              </a:rPr>
              <a:t> </a:t>
            </a:r>
            <a:r>
              <a:rPr sz="1700" dirty="0">
                <a:latin typeface="Times New Roman"/>
                <a:cs typeface="Times New Roman"/>
              </a:rPr>
              <a:t>with</a:t>
            </a:r>
            <a:r>
              <a:rPr sz="1700" spc="245" dirty="0">
                <a:latin typeface="Times New Roman"/>
                <a:cs typeface="Times New Roman"/>
              </a:rPr>
              <a:t> </a:t>
            </a:r>
            <a:r>
              <a:rPr sz="1700" dirty="0">
                <a:latin typeface="Times New Roman"/>
                <a:cs typeface="Times New Roman"/>
              </a:rPr>
              <a:t>compacted</a:t>
            </a:r>
            <a:r>
              <a:rPr sz="1700" spc="235" dirty="0">
                <a:latin typeface="Times New Roman"/>
                <a:cs typeface="Times New Roman"/>
              </a:rPr>
              <a:t> </a:t>
            </a:r>
            <a:r>
              <a:rPr sz="1700" dirty="0">
                <a:latin typeface="Times New Roman"/>
                <a:cs typeface="Times New Roman"/>
              </a:rPr>
              <a:t>soil</a:t>
            </a:r>
            <a:r>
              <a:rPr sz="1700" spc="245" dirty="0">
                <a:latin typeface="Times New Roman"/>
                <a:cs typeface="Times New Roman"/>
              </a:rPr>
              <a:t> </a:t>
            </a:r>
            <a:r>
              <a:rPr sz="1700" dirty="0">
                <a:latin typeface="Times New Roman"/>
                <a:cs typeface="Times New Roman"/>
              </a:rPr>
              <a:t>is</a:t>
            </a:r>
            <a:r>
              <a:rPr sz="1700" spc="250" dirty="0">
                <a:latin typeface="Times New Roman"/>
                <a:cs typeface="Times New Roman"/>
              </a:rPr>
              <a:t> </a:t>
            </a:r>
            <a:r>
              <a:rPr sz="1700" dirty="0">
                <a:latin typeface="Times New Roman"/>
                <a:cs typeface="Times New Roman"/>
              </a:rPr>
              <a:t>assembled</a:t>
            </a:r>
            <a:r>
              <a:rPr sz="1700" spc="235" dirty="0">
                <a:latin typeface="Times New Roman"/>
                <a:cs typeface="Times New Roman"/>
              </a:rPr>
              <a:t> </a:t>
            </a:r>
            <a:r>
              <a:rPr sz="1700" dirty="0">
                <a:latin typeface="Times New Roman"/>
                <a:cs typeface="Times New Roman"/>
              </a:rPr>
              <a:t>to</a:t>
            </a:r>
            <a:r>
              <a:rPr sz="1700" spc="245" dirty="0">
                <a:latin typeface="Times New Roman"/>
                <a:cs typeface="Times New Roman"/>
              </a:rPr>
              <a:t> </a:t>
            </a:r>
            <a:r>
              <a:rPr sz="1700" dirty="0">
                <a:latin typeface="Times New Roman"/>
                <a:cs typeface="Times New Roman"/>
              </a:rPr>
              <a:t>the</a:t>
            </a:r>
            <a:r>
              <a:rPr sz="1700" spc="235" dirty="0">
                <a:latin typeface="Times New Roman"/>
                <a:cs typeface="Times New Roman"/>
              </a:rPr>
              <a:t> </a:t>
            </a:r>
            <a:r>
              <a:rPr sz="1700" dirty="0">
                <a:latin typeface="Times New Roman"/>
                <a:cs typeface="Times New Roman"/>
              </a:rPr>
              <a:t>drainage</a:t>
            </a:r>
            <a:r>
              <a:rPr sz="1700" spc="229" dirty="0">
                <a:latin typeface="Times New Roman"/>
                <a:cs typeface="Times New Roman"/>
              </a:rPr>
              <a:t> </a:t>
            </a:r>
            <a:r>
              <a:rPr sz="1700" dirty="0">
                <a:latin typeface="Times New Roman"/>
                <a:cs typeface="Times New Roman"/>
              </a:rPr>
              <a:t>base</a:t>
            </a:r>
            <a:r>
              <a:rPr sz="1700" spc="235" dirty="0">
                <a:latin typeface="Times New Roman"/>
                <a:cs typeface="Times New Roman"/>
              </a:rPr>
              <a:t> </a:t>
            </a:r>
            <a:r>
              <a:rPr sz="1700" dirty="0">
                <a:latin typeface="Times New Roman"/>
                <a:cs typeface="Times New Roman"/>
              </a:rPr>
              <a:t>and</a:t>
            </a:r>
            <a:r>
              <a:rPr sz="1700" spc="245" dirty="0">
                <a:latin typeface="Times New Roman"/>
                <a:cs typeface="Times New Roman"/>
              </a:rPr>
              <a:t> </a:t>
            </a:r>
            <a:r>
              <a:rPr sz="1700" dirty="0">
                <a:latin typeface="Times New Roman"/>
                <a:cs typeface="Times New Roman"/>
              </a:rPr>
              <a:t>drainage</a:t>
            </a:r>
            <a:r>
              <a:rPr sz="1700" spc="229" dirty="0">
                <a:latin typeface="Times New Roman"/>
                <a:cs typeface="Times New Roman"/>
              </a:rPr>
              <a:t> </a:t>
            </a:r>
            <a:r>
              <a:rPr sz="1700" dirty="0">
                <a:latin typeface="Times New Roman"/>
                <a:cs typeface="Times New Roman"/>
              </a:rPr>
              <a:t>cap</a:t>
            </a:r>
            <a:r>
              <a:rPr sz="1700" spc="240" dirty="0">
                <a:latin typeface="Times New Roman"/>
                <a:cs typeface="Times New Roman"/>
              </a:rPr>
              <a:t> </a:t>
            </a:r>
            <a:r>
              <a:rPr sz="1700" spc="-10" dirty="0">
                <a:latin typeface="Times New Roman"/>
                <a:cs typeface="Times New Roman"/>
              </a:rPr>
              <a:t>having </a:t>
            </a:r>
            <a:r>
              <a:rPr sz="1700" dirty="0">
                <a:latin typeface="Times New Roman"/>
                <a:cs typeface="Times New Roman"/>
              </a:rPr>
              <a:t>the</a:t>
            </a:r>
            <a:r>
              <a:rPr sz="1700" spc="50" dirty="0">
                <a:latin typeface="Times New Roman"/>
                <a:cs typeface="Times New Roman"/>
              </a:rPr>
              <a:t> </a:t>
            </a:r>
            <a:r>
              <a:rPr sz="1700" dirty="0">
                <a:latin typeface="Times New Roman"/>
                <a:cs typeface="Times New Roman"/>
              </a:rPr>
              <a:t>porous</a:t>
            </a:r>
            <a:r>
              <a:rPr sz="1700" spc="55" dirty="0">
                <a:latin typeface="Times New Roman"/>
                <a:cs typeface="Times New Roman"/>
              </a:rPr>
              <a:t> </a:t>
            </a:r>
            <a:r>
              <a:rPr sz="1700" dirty="0">
                <a:latin typeface="Times New Roman"/>
                <a:cs typeface="Times New Roman"/>
              </a:rPr>
              <a:t>discs</a:t>
            </a:r>
            <a:r>
              <a:rPr sz="1700" spc="50" dirty="0">
                <a:latin typeface="Times New Roman"/>
                <a:cs typeface="Times New Roman"/>
              </a:rPr>
              <a:t> </a:t>
            </a:r>
            <a:r>
              <a:rPr sz="1700" dirty="0">
                <a:latin typeface="Times New Roman"/>
                <a:cs typeface="Times New Roman"/>
              </a:rPr>
              <a:t>as</a:t>
            </a:r>
            <a:r>
              <a:rPr sz="1700" spc="55" dirty="0">
                <a:latin typeface="Times New Roman"/>
                <a:cs typeface="Times New Roman"/>
              </a:rPr>
              <a:t> </a:t>
            </a:r>
            <a:r>
              <a:rPr sz="1700" dirty="0">
                <a:latin typeface="Times New Roman"/>
                <a:cs typeface="Times New Roman"/>
              </a:rPr>
              <a:t>shown</a:t>
            </a:r>
            <a:r>
              <a:rPr sz="1700" spc="50" dirty="0">
                <a:latin typeface="Times New Roman"/>
                <a:cs typeface="Times New Roman"/>
              </a:rPr>
              <a:t> </a:t>
            </a:r>
            <a:r>
              <a:rPr sz="1700" dirty="0">
                <a:latin typeface="Times New Roman"/>
                <a:cs typeface="Times New Roman"/>
              </a:rPr>
              <a:t>in</a:t>
            </a:r>
            <a:r>
              <a:rPr sz="1700" spc="55" dirty="0">
                <a:latin typeface="Times New Roman"/>
                <a:cs typeface="Times New Roman"/>
              </a:rPr>
              <a:t> </a:t>
            </a:r>
            <a:r>
              <a:rPr sz="1700" dirty="0">
                <a:latin typeface="Times New Roman"/>
                <a:cs typeface="Times New Roman"/>
              </a:rPr>
              <a:t>the</a:t>
            </a:r>
            <a:r>
              <a:rPr sz="1700" spc="45" dirty="0">
                <a:latin typeface="Times New Roman"/>
                <a:cs typeface="Times New Roman"/>
              </a:rPr>
              <a:t> </a:t>
            </a:r>
            <a:r>
              <a:rPr sz="1700" spc="-10" dirty="0">
                <a:latin typeface="Times New Roman"/>
                <a:cs typeface="Times New Roman"/>
              </a:rPr>
              <a:t>figure.</a:t>
            </a:r>
            <a:endParaRPr sz="1700">
              <a:latin typeface="Times New Roman"/>
              <a:cs typeface="Times New Roman"/>
            </a:endParaRPr>
          </a:p>
          <a:p>
            <a:pPr marL="12700" marR="5080">
              <a:lnSpc>
                <a:spcPct val="112200"/>
              </a:lnSpc>
              <a:spcBef>
                <a:spcPts val="1410"/>
              </a:spcBef>
            </a:pPr>
            <a:r>
              <a:rPr sz="1700" dirty="0">
                <a:latin typeface="Times New Roman"/>
                <a:cs typeface="Times New Roman"/>
              </a:rPr>
              <a:t>The</a:t>
            </a:r>
            <a:r>
              <a:rPr sz="1700" spc="150" dirty="0">
                <a:latin typeface="Times New Roman"/>
                <a:cs typeface="Times New Roman"/>
              </a:rPr>
              <a:t> </a:t>
            </a:r>
            <a:r>
              <a:rPr sz="1700" dirty="0">
                <a:latin typeface="Times New Roman"/>
                <a:cs typeface="Times New Roman"/>
              </a:rPr>
              <a:t>porous</a:t>
            </a:r>
            <a:r>
              <a:rPr sz="1700" spc="165" dirty="0">
                <a:latin typeface="Times New Roman"/>
                <a:cs typeface="Times New Roman"/>
              </a:rPr>
              <a:t> </a:t>
            </a:r>
            <a:r>
              <a:rPr sz="1700" dirty="0">
                <a:latin typeface="Times New Roman"/>
                <a:cs typeface="Times New Roman"/>
              </a:rPr>
              <a:t>discs</a:t>
            </a:r>
            <a:r>
              <a:rPr sz="1700" spc="155" dirty="0">
                <a:latin typeface="Times New Roman"/>
                <a:cs typeface="Times New Roman"/>
              </a:rPr>
              <a:t> </a:t>
            </a:r>
            <a:r>
              <a:rPr sz="1700" dirty="0">
                <a:latin typeface="Times New Roman"/>
                <a:cs typeface="Times New Roman"/>
              </a:rPr>
              <a:t>should</a:t>
            </a:r>
            <a:r>
              <a:rPr sz="1700" spc="160" dirty="0">
                <a:latin typeface="Times New Roman"/>
                <a:cs typeface="Times New Roman"/>
              </a:rPr>
              <a:t> </a:t>
            </a:r>
            <a:r>
              <a:rPr sz="1700" dirty="0">
                <a:latin typeface="Times New Roman"/>
                <a:cs typeface="Times New Roman"/>
              </a:rPr>
              <a:t>be</a:t>
            </a:r>
            <a:r>
              <a:rPr sz="1700" spc="170" dirty="0">
                <a:latin typeface="Times New Roman"/>
                <a:cs typeface="Times New Roman"/>
              </a:rPr>
              <a:t> </a:t>
            </a:r>
            <a:r>
              <a:rPr sz="1700" dirty="0">
                <a:latin typeface="Times New Roman"/>
                <a:cs typeface="Times New Roman"/>
              </a:rPr>
              <a:t>completely</a:t>
            </a:r>
            <a:r>
              <a:rPr sz="1700" spc="100" dirty="0">
                <a:latin typeface="Times New Roman"/>
                <a:cs typeface="Times New Roman"/>
              </a:rPr>
              <a:t> </a:t>
            </a:r>
            <a:r>
              <a:rPr sz="1700" dirty="0">
                <a:latin typeface="Times New Roman"/>
                <a:cs typeface="Times New Roman"/>
              </a:rPr>
              <a:t>saturated</a:t>
            </a:r>
            <a:r>
              <a:rPr sz="1700" spc="160" dirty="0">
                <a:latin typeface="Times New Roman"/>
                <a:cs typeface="Times New Roman"/>
              </a:rPr>
              <a:t> </a:t>
            </a:r>
            <a:r>
              <a:rPr sz="1700" dirty="0">
                <a:latin typeface="Times New Roman"/>
                <a:cs typeface="Times New Roman"/>
              </a:rPr>
              <a:t>in</a:t>
            </a:r>
            <a:r>
              <a:rPr sz="1700" spc="155" dirty="0">
                <a:latin typeface="Times New Roman"/>
                <a:cs typeface="Times New Roman"/>
              </a:rPr>
              <a:t> </a:t>
            </a:r>
            <a:r>
              <a:rPr sz="1700" dirty="0">
                <a:latin typeface="Times New Roman"/>
                <a:cs typeface="Times New Roman"/>
              </a:rPr>
              <a:t>order</a:t>
            </a:r>
            <a:r>
              <a:rPr sz="1700" spc="155" dirty="0">
                <a:latin typeface="Times New Roman"/>
                <a:cs typeface="Times New Roman"/>
              </a:rPr>
              <a:t> </a:t>
            </a:r>
            <a:r>
              <a:rPr sz="1700" dirty="0">
                <a:latin typeface="Times New Roman"/>
                <a:cs typeface="Times New Roman"/>
              </a:rPr>
              <a:t>to</a:t>
            </a:r>
            <a:r>
              <a:rPr sz="1700" spc="155" dirty="0">
                <a:latin typeface="Times New Roman"/>
                <a:cs typeface="Times New Roman"/>
              </a:rPr>
              <a:t> </a:t>
            </a:r>
            <a:r>
              <a:rPr sz="1700" dirty="0">
                <a:latin typeface="Times New Roman"/>
                <a:cs typeface="Times New Roman"/>
              </a:rPr>
              <a:t>deair</a:t>
            </a:r>
            <a:r>
              <a:rPr sz="1700" spc="160" dirty="0">
                <a:latin typeface="Times New Roman"/>
                <a:cs typeface="Times New Roman"/>
              </a:rPr>
              <a:t> </a:t>
            </a:r>
            <a:r>
              <a:rPr sz="1700" dirty="0">
                <a:latin typeface="Times New Roman"/>
                <a:cs typeface="Times New Roman"/>
              </a:rPr>
              <a:t>them</a:t>
            </a:r>
            <a:r>
              <a:rPr sz="1700" spc="160" dirty="0">
                <a:latin typeface="Times New Roman"/>
                <a:cs typeface="Times New Roman"/>
              </a:rPr>
              <a:t> </a:t>
            </a:r>
            <a:r>
              <a:rPr sz="1700" dirty="0">
                <a:latin typeface="Times New Roman"/>
                <a:cs typeface="Times New Roman"/>
              </a:rPr>
              <a:t>before</a:t>
            </a:r>
            <a:r>
              <a:rPr sz="1700" spc="160" dirty="0">
                <a:latin typeface="Times New Roman"/>
                <a:cs typeface="Times New Roman"/>
              </a:rPr>
              <a:t> </a:t>
            </a:r>
            <a:r>
              <a:rPr sz="1700" dirty="0">
                <a:latin typeface="Times New Roman"/>
                <a:cs typeface="Times New Roman"/>
              </a:rPr>
              <a:t>assembling</a:t>
            </a:r>
            <a:r>
              <a:rPr sz="1700" spc="145" dirty="0">
                <a:latin typeface="Times New Roman"/>
                <a:cs typeface="Times New Roman"/>
              </a:rPr>
              <a:t> </a:t>
            </a:r>
            <a:r>
              <a:rPr sz="1700" spc="-25" dirty="0">
                <a:latin typeface="Times New Roman"/>
                <a:cs typeface="Times New Roman"/>
              </a:rPr>
              <a:t>to </a:t>
            </a:r>
            <a:r>
              <a:rPr sz="1700" dirty="0">
                <a:latin typeface="Times New Roman"/>
                <a:cs typeface="Times New Roman"/>
              </a:rPr>
              <a:t>the</a:t>
            </a:r>
            <a:r>
              <a:rPr sz="1700" spc="45" dirty="0">
                <a:latin typeface="Times New Roman"/>
                <a:cs typeface="Times New Roman"/>
              </a:rPr>
              <a:t> </a:t>
            </a:r>
            <a:r>
              <a:rPr sz="1700" spc="-10" dirty="0">
                <a:latin typeface="Times New Roman"/>
                <a:cs typeface="Times New Roman"/>
              </a:rPr>
              <a:t>mould.</a:t>
            </a:r>
            <a:endParaRPr sz="1700">
              <a:latin typeface="Times New Roman"/>
              <a:cs typeface="Times New Roman"/>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12444" y="462533"/>
            <a:ext cx="1480820" cy="299720"/>
          </a:xfrm>
          <a:prstGeom prst="rect">
            <a:avLst/>
          </a:prstGeom>
        </p:spPr>
        <p:txBody>
          <a:bodyPr vert="horz" wrap="square" lIns="0" tIns="12700" rIns="0" bIns="0" rtlCol="0">
            <a:spAutoFit/>
          </a:bodyPr>
          <a:lstStyle/>
          <a:p>
            <a:pPr marL="12700">
              <a:lnSpc>
                <a:spcPct val="100000"/>
              </a:lnSpc>
              <a:spcBef>
                <a:spcPts val="100"/>
              </a:spcBef>
            </a:pPr>
            <a:r>
              <a:rPr sz="1800" spc="-40" dirty="0"/>
              <a:t>Test</a:t>
            </a:r>
            <a:r>
              <a:rPr sz="1800" spc="-50" dirty="0"/>
              <a:t> </a:t>
            </a:r>
            <a:r>
              <a:rPr sz="1800" spc="-10" dirty="0"/>
              <a:t>Procedure</a:t>
            </a:r>
            <a:endParaRPr sz="1800"/>
          </a:p>
        </p:txBody>
      </p:sp>
      <p:sp>
        <p:nvSpPr>
          <p:cNvPr id="3" name="object 3"/>
          <p:cNvSpPr txBox="1"/>
          <p:nvPr/>
        </p:nvSpPr>
        <p:spPr>
          <a:xfrm>
            <a:off x="612444" y="1011427"/>
            <a:ext cx="7621905" cy="2496185"/>
          </a:xfrm>
          <a:prstGeom prst="rect">
            <a:avLst/>
          </a:prstGeom>
        </p:spPr>
        <p:txBody>
          <a:bodyPr vert="horz" wrap="square" lIns="0" tIns="12700" rIns="0" bIns="0" rtlCol="0">
            <a:spAutoFit/>
          </a:bodyPr>
          <a:lstStyle/>
          <a:p>
            <a:pPr marL="12700" algn="just">
              <a:lnSpc>
                <a:spcPct val="100000"/>
              </a:lnSpc>
              <a:spcBef>
                <a:spcPts val="100"/>
              </a:spcBef>
            </a:pPr>
            <a:r>
              <a:rPr sz="1800" dirty="0">
                <a:latin typeface="Times New Roman"/>
                <a:cs typeface="Times New Roman"/>
              </a:rPr>
              <a:t>In</a:t>
            </a:r>
            <a:r>
              <a:rPr sz="1800" spc="85" dirty="0">
                <a:latin typeface="Times New Roman"/>
                <a:cs typeface="Times New Roman"/>
              </a:rPr>
              <a:t> </a:t>
            </a:r>
            <a:r>
              <a:rPr sz="1800" dirty="0">
                <a:latin typeface="Times New Roman"/>
                <a:cs typeface="Times New Roman"/>
              </a:rPr>
              <a:t>constant</a:t>
            </a:r>
            <a:r>
              <a:rPr sz="1800" spc="65" dirty="0">
                <a:latin typeface="Times New Roman"/>
                <a:cs typeface="Times New Roman"/>
              </a:rPr>
              <a:t> </a:t>
            </a:r>
            <a:r>
              <a:rPr sz="1800" dirty="0">
                <a:latin typeface="Times New Roman"/>
                <a:cs typeface="Times New Roman"/>
              </a:rPr>
              <a:t>head</a:t>
            </a:r>
            <a:r>
              <a:rPr sz="1800" spc="65" dirty="0">
                <a:latin typeface="Times New Roman"/>
                <a:cs typeface="Times New Roman"/>
              </a:rPr>
              <a:t> </a:t>
            </a:r>
            <a:r>
              <a:rPr sz="1800" dirty="0">
                <a:latin typeface="Times New Roman"/>
                <a:cs typeface="Times New Roman"/>
              </a:rPr>
              <a:t>permeability</a:t>
            </a:r>
            <a:r>
              <a:rPr sz="1800" spc="60" dirty="0">
                <a:latin typeface="Times New Roman"/>
                <a:cs typeface="Times New Roman"/>
              </a:rPr>
              <a:t> </a:t>
            </a:r>
            <a:r>
              <a:rPr sz="1800" dirty="0">
                <a:latin typeface="Times New Roman"/>
                <a:cs typeface="Times New Roman"/>
              </a:rPr>
              <a:t>test,</a:t>
            </a:r>
            <a:r>
              <a:rPr sz="1800" spc="85" dirty="0">
                <a:latin typeface="Times New Roman"/>
                <a:cs typeface="Times New Roman"/>
              </a:rPr>
              <a:t> </a:t>
            </a:r>
            <a:r>
              <a:rPr sz="1800" dirty="0">
                <a:latin typeface="Times New Roman"/>
                <a:cs typeface="Times New Roman"/>
              </a:rPr>
              <a:t>it</a:t>
            </a:r>
            <a:r>
              <a:rPr sz="1800" spc="60" dirty="0">
                <a:latin typeface="Times New Roman"/>
                <a:cs typeface="Times New Roman"/>
              </a:rPr>
              <a:t> </a:t>
            </a:r>
            <a:r>
              <a:rPr sz="1800" dirty="0">
                <a:latin typeface="Times New Roman"/>
                <a:cs typeface="Times New Roman"/>
              </a:rPr>
              <a:t>is</a:t>
            </a:r>
            <a:r>
              <a:rPr sz="1800" spc="70" dirty="0">
                <a:latin typeface="Times New Roman"/>
                <a:cs typeface="Times New Roman"/>
              </a:rPr>
              <a:t> </a:t>
            </a:r>
            <a:r>
              <a:rPr sz="1800" dirty="0">
                <a:latin typeface="Times New Roman"/>
                <a:cs typeface="Times New Roman"/>
              </a:rPr>
              <a:t>essential</a:t>
            </a:r>
            <a:r>
              <a:rPr sz="1800" spc="90" dirty="0">
                <a:latin typeface="Times New Roman"/>
                <a:cs typeface="Times New Roman"/>
              </a:rPr>
              <a:t> </a:t>
            </a:r>
            <a:r>
              <a:rPr sz="1800" dirty="0">
                <a:latin typeface="Times New Roman"/>
                <a:cs typeface="Times New Roman"/>
              </a:rPr>
              <a:t>that</a:t>
            </a:r>
            <a:r>
              <a:rPr sz="1800" spc="80" dirty="0">
                <a:latin typeface="Times New Roman"/>
                <a:cs typeface="Times New Roman"/>
              </a:rPr>
              <a:t> </a:t>
            </a:r>
            <a:r>
              <a:rPr sz="1800" dirty="0">
                <a:latin typeface="Times New Roman"/>
                <a:cs typeface="Times New Roman"/>
              </a:rPr>
              <a:t>the</a:t>
            </a:r>
            <a:r>
              <a:rPr sz="1800" spc="75" dirty="0">
                <a:latin typeface="Times New Roman"/>
                <a:cs typeface="Times New Roman"/>
              </a:rPr>
              <a:t> </a:t>
            </a:r>
            <a:r>
              <a:rPr sz="1800" dirty="0">
                <a:latin typeface="Times New Roman"/>
                <a:cs typeface="Times New Roman"/>
              </a:rPr>
              <a:t>soil</a:t>
            </a:r>
            <a:r>
              <a:rPr sz="1800" spc="60" dirty="0">
                <a:latin typeface="Times New Roman"/>
                <a:cs typeface="Times New Roman"/>
              </a:rPr>
              <a:t> </a:t>
            </a:r>
            <a:r>
              <a:rPr sz="1800" dirty="0">
                <a:latin typeface="Times New Roman"/>
                <a:cs typeface="Times New Roman"/>
              </a:rPr>
              <a:t>sample</a:t>
            </a:r>
            <a:r>
              <a:rPr sz="1800" spc="80" dirty="0">
                <a:latin typeface="Times New Roman"/>
                <a:cs typeface="Times New Roman"/>
              </a:rPr>
              <a:t> </a:t>
            </a:r>
            <a:r>
              <a:rPr sz="1800" dirty="0">
                <a:latin typeface="Times New Roman"/>
                <a:cs typeface="Times New Roman"/>
              </a:rPr>
              <a:t>in</a:t>
            </a:r>
            <a:r>
              <a:rPr sz="1800" spc="85" dirty="0">
                <a:latin typeface="Times New Roman"/>
                <a:cs typeface="Times New Roman"/>
              </a:rPr>
              <a:t> </a:t>
            </a:r>
            <a:r>
              <a:rPr sz="1800" dirty="0">
                <a:latin typeface="Times New Roman"/>
                <a:cs typeface="Times New Roman"/>
              </a:rPr>
              <a:t>the</a:t>
            </a:r>
            <a:r>
              <a:rPr sz="1800" spc="75" dirty="0">
                <a:latin typeface="Times New Roman"/>
                <a:cs typeface="Times New Roman"/>
              </a:rPr>
              <a:t> </a:t>
            </a:r>
            <a:r>
              <a:rPr sz="1800" spc="-10" dirty="0">
                <a:latin typeface="Times New Roman"/>
                <a:cs typeface="Times New Roman"/>
              </a:rPr>
              <a:t>mould</a:t>
            </a:r>
            <a:endParaRPr sz="1800">
              <a:latin typeface="Times New Roman"/>
              <a:cs typeface="Times New Roman"/>
            </a:endParaRPr>
          </a:p>
          <a:p>
            <a:pPr marL="12700" algn="just">
              <a:lnSpc>
                <a:spcPct val="100000"/>
              </a:lnSpc>
            </a:pPr>
            <a:r>
              <a:rPr sz="1800" dirty="0">
                <a:latin typeface="Times New Roman"/>
                <a:cs typeface="Times New Roman"/>
              </a:rPr>
              <a:t>should</a:t>
            </a:r>
            <a:r>
              <a:rPr sz="1800" spc="-25" dirty="0">
                <a:latin typeface="Times New Roman"/>
                <a:cs typeface="Times New Roman"/>
              </a:rPr>
              <a:t> </a:t>
            </a:r>
            <a:r>
              <a:rPr sz="1800" dirty="0">
                <a:latin typeface="Times New Roman"/>
                <a:cs typeface="Times New Roman"/>
              </a:rPr>
              <a:t>be</a:t>
            </a:r>
            <a:r>
              <a:rPr sz="1800" spc="-30" dirty="0">
                <a:latin typeface="Times New Roman"/>
                <a:cs typeface="Times New Roman"/>
              </a:rPr>
              <a:t> </a:t>
            </a:r>
            <a:r>
              <a:rPr sz="1800" dirty="0">
                <a:latin typeface="Times New Roman"/>
                <a:cs typeface="Times New Roman"/>
              </a:rPr>
              <a:t>fully</a:t>
            </a:r>
            <a:r>
              <a:rPr sz="1800" spc="20" dirty="0">
                <a:latin typeface="Times New Roman"/>
                <a:cs typeface="Times New Roman"/>
              </a:rPr>
              <a:t> </a:t>
            </a:r>
            <a:r>
              <a:rPr sz="1800" spc="-10" dirty="0">
                <a:latin typeface="Times New Roman"/>
                <a:cs typeface="Times New Roman"/>
              </a:rPr>
              <a:t>saturated.</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marR="7620" algn="just">
              <a:lnSpc>
                <a:spcPct val="100000"/>
              </a:lnSpc>
            </a:pPr>
            <a:r>
              <a:rPr sz="1800" dirty="0">
                <a:latin typeface="Times New Roman"/>
                <a:cs typeface="Times New Roman"/>
              </a:rPr>
              <a:t>This</a:t>
            </a:r>
            <a:r>
              <a:rPr sz="1800" spc="135" dirty="0">
                <a:latin typeface="Times New Roman"/>
                <a:cs typeface="Times New Roman"/>
              </a:rPr>
              <a:t> </a:t>
            </a:r>
            <a:r>
              <a:rPr sz="1800" dirty="0">
                <a:latin typeface="Times New Roman"/>
                <a:cs typeface="Times New Roman"/>
              </a:rPr>
              <a:t>is</a:t>
            </a:r>
            <a:r>
              <a:rPr sz="1800" spc="130" dirty="0">
                <a:latin typeface="Times New Roman"/>
                <a:cs typeface="Times New Roman"/>
              </a:rPr>
              <a:t> </a:t>
            </a:r>
            <a:r>
              <a:rPr sz="1800" dirty="0">
                <a:latin typeface="Times New Roman"/>
                <a:cs typeface="Times New Roman"/>
              </a:rPr>
              <a:t>done</a:t>
            </a:r>
            <a:r>
              <a:rPr sz="1800" spc="100" dirty="0">
                <a:latin typeface="Times New Roman"/>
                <a:cs typeface="Times New Roman"/>
              </a:rPr>
              <a:t> </a:t>
            </a:r>
            <a:r>
              <a:rPr sz="1800" dirty="0">
                <a:latin typeface="Times New Roman"/>
                <a:cs typeface="Times New Roman"/>
              </a:rPr>
              <a:t>by</a:t>
            </a:r>
            <a:r>
              <a:rPr sz="1800" spc="100" dirty="0">
                <a:latin typeface="Times New Roman"/>
                <a:cs typeface="Times New Roman"/>
              </a:rPr>
              <a:t> </a:t>
            </a:r>
            <a:r>
              <a:rPr sz="1800" dirty="0">
                <a:latin typeface="Times New Roman"/>
                <a:cs typeface="Times New Roman"/>
              </a:rPr>
              <a:t>attaching</a:t>
            </a:r>
            <a:r>
              <a:rPr sz="1800" spc="110" dirty="0">
                <a:latin typeface="Times New Roman"/>
                <a:cs typeface="Times New Roman"/>
              </a:rPr>
              <a:t> </a:t>
            </a:r>
            <a:r>
              <a:rPr sz="1800" dirty="0">
                <a:latin typeface="Times New Roman"/>
                <a:cs typeface="Times New Roman"/>
              </a:rPr>
              <a:t>the</a:t>
            </a:r>
            <a:r>
              <a:rPr sz="1800" spc="120" dirty="0">
                <a:latin typeface="Times New Roman"/>
                <a:cs typeface="Times New Roman"/>
              </a:rPr>
              <a:t> </a:t>
            </a:r>
            <a:r>
              <a:rPr sz="1800" dirty="0">
                <a:latin typeface="Times New Roman"/>
                <a:cs typeface="Times New Roman"/>
              </a:rPr>
              <a:t>constant</a:t>
            </a:r>
            <a:r>
              <a:rPr sz="1800" spc="145" dirty="0">
                <a:latin typeface="Times New Roman"/>
                <a:cs typeface="Times New Roman"/>
              </a:rPr>
              <a:t> </a:t>
            </a:r>
            <a:r>
              <a:rPr sz="1800" dirty="0">
                <a:latin typeface="Times New Roman"/>
                <a:cs typeface="Times New Roman"/>
              </a:rPr>
              <a:t>level</a:t>
            </a:r>
            <a:r>
              <a:rPr sz="1800" spc="135" dirty="0">
                <a:latin typeface="Times New Roman"/>
                <a:cs typeface="Times New Roman"/>
              </a:rPr>
              <a:t> </a:t>
            </a:r>
            <a:r>
              <a:rPr sz="1800" dirty="0">
                <a:latin typeface="Times New Roman"/>
                <a:cs typeface="Times New Roman"/>
              </a:rPr>
              <a:t>over</a:t>
            </a:r>
            <a:r>
              <a:rPr sz="1800" spc="135" dirty="0">
                <a:latin typeface="Times New Roman"/>
                <a:cs typeface="Times New Roman"/>
              </a:rPr>
              <a:t> </a:t>
            </a:r>
            <a:r>
              <a:rPr sz="1800" dirty="0">
                <a:latin typeface="Times New Roman"/>
                <a:cs typeface="Times New Roman"/>
              </a:rPr>
              <a:t>head</a:t>
            </a:r>
            <a:r>
              <a:rPr sz="1800" spc="150" dirty="0">
                <a:latin typeface="Times New Roman"/>
                <a:cs typeface="Times New Roman"/>
              </a:rPr>
              <a:t> </a:t>
            </a:r>
            <a:r>
              <a:rPr sz="1800" dirty="0">
                <a:latin typeface="Times New Roman"/>
                <a:cs typeface="Times New Roman"/>
              </a:rPr>
              <a:t>tank</a:t>
            </a:r>
            <a:r>
              <a:rPr sz="1800" spc="120" dirty="0">
                <a:latin typeface="Times New Roman"/>
                <a:cs typeface="Times New Roman"/>
              </a:rPr>
              <a:t> </a:t>
            </a:r>
            <a:r>
              <a:rPr sz="1800" dirty="0">
                <a:latin typeface="Times New Roman"/>
                <a:cs typeface="Times New Roman"/>
              </a:rPr>
              <a:t>to</a:t>
            </a:r>
            <a:r>
              <a:rPr sz="1800" spc="145" dirty="0">
                <a:latin typeface="Times New Roman"/>
                <a:cs typeface="Times New Roman"/>
              </a:rPr>
              <a:t> </a:t>
            </a:r>
            <a:r>
              <a:rPr sz="1800" dirty="0">
                <a:latin typeface="Times New Roman"/>
                <a:cs typeface="Times New Roman"/>
              </a:rPr>
              <a:t>the</a:t>
            </a:r>
            <a:r>
              <a:rPr sz="1800" spc="120" dirty="0">
                <a:latin typeface="Times New Roman"/>
                <a:cs typeface="Times New Roman"/>
              </a:rPr>
              <a:t> </a:t>
            </a:r>
            <a:r>
              <a:rPr sz="1800" dirty="0">
                <a:latin typeface="Times New Roman"/>
                <a:cs typeface="Times New Roman"/>
              </a:rPr>
              <a:t>outlet</a:t>
            </a:r>
            <a:r>
              <a:rPr sz="1800" spc="145" dirty="0">
                <a:latin typeface="Times New Roman"/>
                <a:cs typeface="Times New Roman"/>
              </a:rPr>
              <a:t> </a:t>
            </a:r>
            <a:r>
              <a:rPr sz="1800" dirty="0">
                <a:latin typeface="Times New Roman"/>
                <a:cs typeface="Times New Roman"/>
              </a:rPr>
              <a:t>valve</a:t>
            </a:r>
            <a:r>
              <a:rPr sz="1800" spc="120" dirty="0">
                <a:latin typeface="Times New Roman"/>
                <a:cs typeface="Times New Roman"/>
              </a:rPr>
              <a:t> </a:t>
            </a:r>
            <a:r>
              <a:rPr sz="1800" spc="-25" dirty="0">
                <a:latin typeface="Times New Roman"/>
                <a:cs typeface="Times New Roman"/>
              </a:rPr>
              <a:t>of </a:t>
            </a:r>
            <a:r>
              <a:rPr sz="1800" dirty="0">
                <a:latin typeface="Times New Roman"/>
                <a:cs typeface="Times New Roman"/>
              </a:rPr>
              <a:t>drainage</a:t>
            </a:r>
            <a:r>
              <a:rPr sz="1800" spc="75" dirty="0">
                <a:latin typeface="Times New Roman"/>
                <a:cs typeface="Times New Roman"/>
              </a:rPr>
              <a:t> </a:t>
            </a:r>
            <a:r>
              <a:rPr sz="1800" dirty="0">
                <a:latin typeface="Times New Roman"/>
                <a:cs typeface="Times New Roman"/>
              </a:rPr>
              <a:t>base</a:t>
            </a:r>
            <a:r>
              <a:rPr sz="1800" spc="65" dirty="0">
                <a:latin typeface="Times New Roman"/>
                <a:cs typeface="Times New Roman"/>
              </a:rPr>
              <a:t> </a:t>
            </a:r>
            <a:r>
              <a:rPr sz="1800" dirty="0">
                <a:latin typeface="Times New Roman"/>
                <a:cs typeface="Times New Roman"/>
              </a:rPr>
              <a:t>and</a:t>
            </a:r>
            <a:r>
              <a:rPr sz="1800" spc="90" dirty="0">
                <a:latin typeface="Times New Roman"/>
                <a:cs typeface="Times New Roman"/>
              </a:rPr>
              <a:t> </a:t>
            </a:r>
            <a:r>
              <a:rPr sz="1800" dirty="0">
                <a:latin typeface="Times New Roman"/>
                <a:cs typeface="Times New Roman"/>
              </a:rPr>
              <a:t>allowing</a:t>
            </a:r>
            <a:r>
              <a:rPr sz="1800" spc="70" dirty="0">
                <a:latin typeface="Times New Roman"/>
                <a:cs typeface="Times New Roman"/>
              </a:rPr>
              <a:t> </a:t>
            </a:r>
            <a:r>
              <a:rPr sz="1800" dirty="0">
                <a:latin typeface="Times New Roman"/>
                <a:cs typeface="Times New Roman"/>
              </a:rPr>
              <a:t>water</a:t>
            </a:r>
            <a:r>
              <a:rPr sz="1800" spc="95" dirty="0">
                <a:latin typeface="Times New Roman"/>
                <a:cs typeface="Times New Roman"/>
              </a:rPr>
              <a:t> </a:t>
            </a:r>
            <a:r>
              <a:rPr sz="1800" dirty="0">
                <a:latin typeface="Times New Roman"/>
                <a:cs typeface="Times New Roman"/>
              </a:rPr>
              <a:t>to</a:t>
            </a:r>
            <a:r>
              <a:rPr sz="1800" spc="90" dirty="0">
                <a:latin typeface="Times New Roman"/>
                <a:cs typeface="Times New Roman"/>
              </a:rPr>
              <a:t> </a:t>
            </a:r>
            <a:r>
              <a:rPr sz="1800" dirty="0">
                <a:latin typeface="Times New Roman"/>
                <a:cs typeface="Times New Roman"/>
              </a:rPr>
              <a:t>flow</a:t>
            </a:r>
            <a:r>
              <a:rPr sz="1800" spc="45" dirty="0">
                <a:latin typeface="Times New Roman"/>
                <a:cs typeface="Times New Roman"/>
              </a:rPr>
              <a:t> </a:t>
            </a:r>
            <a:r>
              <a:rPr sz="1800" dirty="0">
                <a:latin typeface="Times New Roman"/>
                <a:cs typeface="Times New Roman"/>
              </a:rPr>
              <a:t>upwards</a:t>
            </a:r>
            <a:r>
              <a:rPr sz="1800" spc="75" dirty="0">
                <a:latin typeface="Times New Roman"/>
                <a:cs typeface="Times New Roman"/>
              </a:rPr>
              <a:t> </a:t>
            </a:r>
            <a:r>
              <a:rPr sz="1800" dirty="0">
                <a:latin typeface="Times New Roman"/>
                <a:cs typeface="Times New Roman"/>
              </a:rPr>
              <a:t>from</a:t>
            </a:r>
            <a:r>
              <a:rPr sz="1800" spc="45" dirty="0">
                <a:latin typeface="Times New Roman"/>
                <a:cs typeface="Times New Roman"/>
              </a:rPr>
              <a:t> </a:t>
            </a:r>
            <a:r>
              <a:rPr sz="1800" dirty="0">
                <a:latin typeface="Times New Roman"/>
                <a:cs typeface="Times New Roman"/>
              </a:rPr>
              <a:t>the</a:t>
            </a:r>
            <a:r>
              <a:rPr sz="1800" spc="70" dirty="0">
                <a:latin typeface="Times New Roman"/>
                <a:cs typeface="Times New Roman"/>
              </a:rPr>
              <a:t> </a:t>
            </a:r>
            <a:r>
              <a:rPr sz="1800" dirty="0">
                <a:latin typeface="Times New Roman"/>
                <a:cs typeface="Times New Roman"/>
              </a:rPr>
              <a:t>base</a:t>
            </a:r>
            <a:r>
              <a:rPr sz="1800" spc="70" dirty="0">
                <a:latin typeface="Times New Roman"/>
                <a:cs typeface="Times New Roman"/>
              </a:rPr>
              <a:t> </a:t>
            </a:r>
            <a:r>
              <a:rPr sz="1800" dirty="0">
                <a:latin typeface="Times New Roman"/>
                <a:cs typeface="Times New Roman"/>
              </a:rPr>
              <a:t>to</a:t>
            </a:r>
            <a:r>
              <a:rPr sz="1800" spc="85" dirty="0">
                <a:latin typeface="Times New Roman"/>
                <a:cs typeface="Times New Roman"/>
              </a:rPr>
              <a:t> </a:t>
            </a:r>
            <a:r>
              <a:rPr sz="1800" dirty="0">
                <a:latin typeface="Times New Roman"/>
                <a:cs typeface="Times New Roman"/>
              </a:rPr>
              <a:t>the</a:t>
            </a:r>
            <a:r>
              <a:rPr sz="1800" spc="70" dirty="0">
                <a:latin typeface="Times New Roman"/>
                <a:cs typeface="Times New Roman"/>
              </a:rPr>
              <a:t> </a:t>
            </a:r>
            <a:r>
              <a:rPr sz="1800" dirty="0">
                <a:latin typeface="Times New Roman"/>
                <a:cs typeface="Times New Roman"/>
              </a:rPr>
              <a:t>top</a:t>
            </a:r>
            <a:r>
              <a:rPr sz="1800" spc="65" dirty="0">
                <a:latin typeface="Times New Roman"/>
                <a:cs typeface="Times New Roman"/>
              </a:rPr>
              <a:t> </a:t>
            </a:r>
            <a:r>
              <a:rPr sz="1800" dirty="0">
                <a:latin typeface="Times New Roman"/>
                <a:cs typeface="Times New Roman"/>
              </a:rPr>
              <a:t>of</a:t>
            </a:r>
            <a:r>
              <a:rPr sz="1800" spc="50" dirty="0">
                <a:latin typeface="Times New Roman"/>
                <a:cs typeface="Times New Roman"/>
              </a:rPr>
              <a:t> </a:t>
            </a:r>
            <a:r>
              <a:rPr sz="1800" spc="-25" dirty="0">
                <a:latin typeface="Times New Roman"/>
                <a:cs typeface="Times New Roman"/>
              </a:rPr>
              <a:t>the </a:t>
            </a:r>
            <a:r>
              <a:rPr sz="1800" dirty="0">
                <a:latin typeface="Times New Roman"/>
                <a:cs typeface="Times New Roman"/>
              </a:rPr>
              <a:t>soil</a:t>
            </a:r>
            <a:r>
              <a:rPr sz="1800" spc="-25" dirty="0">
                <a:latin typeface="Times New Roman"/>
                <a:cs typeface="Times New Roman"/>
              </a:rPr>
              <a:t> </a:t>
            </a:r>
            <a:r>
              <a:rPr sz="1800" dirty="0">
                <a:latin typeface="Times New Roman"/>
                <a:cs typeface="Times New Roman"/>
              </a:rPr>
              <a:t>sample</a:t>
            </a:r>
            <a:r>
              <a:rPr sz="1800" spc="10" dirty="0">
                <a:latin typeface="Times New Roman"/>
                <a:cs typeface="Times New Roman"/>
              </a:rPr>
              <a:t> </a:t>
            </a:r>
            <a:r>
              <a:rPr sz="1800" dirty="0">
                <a:latin typeface="Times New Roman"/>
                <a:cs typeface="Times New Roman"/>
              </a:rPr>
              <a:t>in</a:t>
            </a:r>
            <a:r>
              <a:rPr sz="1800" spc="-25" dirty="0">
                <a:latin typeface="Times New Roman"/>
                <a:cs typeface="Times New Roman"/>
              </a:rPr>
              <a:t> </a:t>
            </a:r>
            <a:r>
              <a:rPr sz="1800" dirty="0">
                <a:latin typeface="Times New Roman"/>
                <a:cs typeface="Times New Roman"/>
              </a:rPr>
              <a:t>the</a:t>
            </a:r>
            <a:r>
              <a:rPr sz="1800" spc="-15" dirty="0">
                <a:latin typeface="Times New Roman"/>
                <a:cs typeface="Times New Roman"/>
              </a:rPr>
              <a:t> </a:t>
            </a:r>
            <a:r>
              <a:rPr sz="1800" spc="-10" dirty="0">
                <a:latin typeface="Times New Roman"/>
                <a:cs typeface="Times New Roman"/>
              </a:rPr>
              <a:t>mould.</a:t>
            </a:r>
            <a:endParaRPr sz="1800">
              <a:latin typeface="Times New Roman"/>
              <a:cs typeface="Times New Roman"/>
            </a:endParaRPr>
          </a:p>
          <a:p>
            <a:pPr>
              <a:lnSpc>
                <a:spcPct val="100000"/>
              </a:lnSpc>
              <a:spcBef>
                <a:spcPts val="100"/>
              </a:spcBef>
            </a:pPr>
            <a:endParaRPr sz="1800">
              <a:latin typeface="Times New Roman"/>
              <a:cs typeface="Times New Roman"/>
            </a:endParaRPr>
          </a:p>
          <a:p>
            <a:pPr marL="12700" algn="just">
              <a:lnSpc>
                <a:spcPct val="100000"/>
              </a:lnSpc>
            </a:pPr>
            <a:r>
              <a:rPr sz="1800" dirty="0">
                <a:latin typeface="Times New Roman"/>
                <a:cs typeface="Times New Roman"/>
              </a:rPr>
              <a:t>The</a:t>
            </a:r>
            <a:r>
              <a:rPr sz="1800" spc="15" dirty="0">
                <a:latin typeface="Times New Roman"/>
                <a:cs typeface="Times New Roman"/>
              </a:rPr>
              <a:t> </a:t>
            </a:r>
            <a:r>
              <a:rPr sz="1800" dirty="0">
                <a:latin typeface="Times New Roman"/>
                <a:cs typeface="Times New Roman"/>
              </a:rPr>
              <a:t>upward</a:t>
            </a:r>
            <a:r>
              <a:rPr sz="1800" spc="35" dirty="0">
                <a:latin typeface="Times New Roman"/>
                <a:cs typeface="Times New Roman"/>
              </a:rPr>
              <a:t> </a:t>
            </a:r>
            <a:r>
              <a:rPr sz="1800" dirty="0">
                <a:latin typeface="Times New Roman"/>
                <a:cs typeface="Times New Roman"/>
              </a:rPr>
              <a:t>flow</a:t>
            </a:r>
            <a:r>
              <a:rPr sz="1800" spc="-5" dirty="0">
                <a:latin typeface="Times New Roman"/>
                <a:cs typeface="Times New Roman"/>
              </a:rPr>
              <a:t> </a:t>
            </a:r>
            <a:r>
              <a:rPr sz="1800" dirty="0">
                <a:latin typeface="Times New Roman"/>
                <a:cs typeface="Times New Roman"/>
              </a:rPr>
              <a:t>is</a:t>
            </a:r>
            <a:r>
              <a:rPr sz="1800" spc="40" dirty="0">
                <a:latin typeface="Times New Roman"/>
                <a:cs typeface="Times New Roman"/>
              </a:rPr>
              <a:t> </a:t>
            </a:r>
            <a:r>
              <a:rPr sz="1800" dirty="0">
                <a:latin typeface="Times New Roman"/>
                <a:cs typeface="Times New Roman"/>
              </a:rPr>
              <a:t>maintained</a:t>
            </a:r>
            <a:r>
              <a:rPr sz="1800" spc="40" dirty="0">
                <a:latin typeface="Times New Roman"/>
                <a:cs typeface="Times New Roman"/>
              </a:rPr>
              <a:t> </a:t>
            </a:r>
            <a:r>
              <a:rPr sz="1800" dirty="0">
                <a:latin typeface="Times New Roman"/>
                <a:cs typeface="Times New Roman"/>
              </a:rPr>
              <a:t>sufficient</a:t>
            </a:r>
            <a:r>
              <a:rPr sz="1800" spc="30" dirty="0">
                <a:latin typeface="Times New Roman"/>
                <a:cs typeface="Times New Roman"/>
              </a:rPr>
              <a:t> </a:t>
            </a:r>
            <a:r>
              <a:rPr sz="1800" dirty="0">
                <a:latin typeface="Times New Roman"/>
                <a:cs typeface="Times New Roman"/>
              </a:rPr>
              <a:t>time</a:t>
            </a:r>
            <a:r>
              <a:rPr sz="1800" spc="20" dirty="0">
                <a:latin typeface="Times New Roman"/>
                <a:cs typeface="Times New Roman"/>
              </a:rPr>
              <a:t> </a:t>
            </a:r>
            <a:r>
              <a:rPr sz="1800" dirty="0">
                <a:latin typeface="Times New Roman"/>
                <a:cs typeface="Times New Roman"/>
              </a:rPr>
              <a:t>till</a:t>
            </a:r>
            <a:r>
              <a:rPr sz="1800" spc="25" dirty="0">
                <a:latin typeface="Times New Roman"/>
                <a:cs typeface="Times New Roman"/>
              </a:rPr>
              <a:t> </a:t>
            </a:r>
            <a:r>
              <a:rPr sz="1800" dirty="0">
                <a:latin typeface="Times New Roman"/>
                <a:cs typeface="Times New Roman"/>
              </a:rPr>
              <a:t>all</a:t>
            </a:r>
            <a:r>
              <a:rPr sz="1800" spc="25" dirty="0">
                <a:latin typeface="Times New Roman"/>
                <a:cs typeface="Times New Roman"/>
              </a:rPr>
              <a:t> </a:t>
            </a:r>
            <a:r>
              <a:rPr sz="1800" dirty="0">
                <a:latin typeface="Times New Roman"/>
                <a:cs typeface="Times New Roman"/>
              </a:rPr>
              <a:t>the</a:t>
            </a:r>
            <a:r>
              <a:rPr sz="1800" spc="20" dirty="0">
                <a:latin typeface="Times New Roman"/>
                <a:cs typeface="Times New Roman"/>
              </a:rPr>
              <a:t> </a:t>
            </a:r>
            <a:r>
              <a:rPr sz="1800" dirty="0">
                <a:latin typeface="Times New Roman"/>
                <a:cs typeface="Times New Roman"/>
              </a:rPr>
              <a:t>air</a:t>
            </a:r>
            <a:r>
              <a:rPr sz="1800" spc="25" dirty="0">
                <a:latin typeface="Times New Roman"/>
                <a:cs typeface="Times New Roman"/>
              </a:rPr>
              <a:t> </a:t>
            </a:r>
            <a:r>
              <a:rPr sz="1800" dirty="0">
                <a:latin typeface="Times New Roman"/>
                <a:cs typeface="Times New Roman"/>
              </a:rPr>
              <a:t>has</a:t>
            </a:r>
            <a:r>
              <a:rPr sz="1800" spc="-5" dirty="0">
                <a:latin typeface="Times New Roman"/>
                <a:cs typeface="Times New Roman"/>
              </a:rPr>
              <a:t> </a:t>
            </a:r>
            <a:r>
              <a:rPr sz="1800" dirty="0">
                <a:latin typeface="Times New Roman"/>
                <a:cs typeface="Times New Roman"/>
              </a:rPr>
              <a:t>been</a:t>
            </a:r>
            <a:r>
              <a:rPr sz="1800" spc="30" dirty="0">
                <a:latin typeface="Times New Roman"/>
                <a:cs typeface="Times New Roman"/>
              </a:rPr>
              <a:t> </a:t>
            </a:r>
            <a:r>
              <a:rPr sz="1800" dirty="0">
                <a:latin typeface="Times New Roman"/>
                <a:cs typeface="Times New Roman"/>
              </a:rPr>
              <a:t>expelled</a:t>
            </a:r>
            <a:r>
              <a:rPr sz="1800" spc="40" dirty="0">
                <a:latin typeface="Times New Roman"/>
                <a:cs typeface="Times New Roman"/>
              </a:rPr>
              <a:t> </a:t>
            </a:r>
            <a:r>
              <a:rPr sz="1800" spc="-25" dirty="0">
                <a:latin typeface="Times New Roman"/>
                <a:cs typeface="Times New Roman"/>
              </a:rPr>
              <a:t>out</a:t>
            </a:r>
            <a:endParaRPr sz="1800">
              <a:latin typeface="Times New Roman"/>
              <a:cs typeface="Times New Roman"/>
            </a:endParaRPr>
          </a:p>
          <a:p>
            <a:pPr marL="12700" algn="just">
              <a:lnSpc>
                <a:spcPct val="100000"/>
              </a:lnSpc>
            </a:pPr>
            <a:r>
              <a:rPr sz="1800" dirty="0">
                <a:latin typeface="Times New Roman"/>
                <a:cs typeface="Times New Roman"/>
              </a:rPr>
              <a:t>from</a:t>
            </a:r>
            <a:r>
              <a:rPr sz="1800" spc="10" dirty="0">
                <a:latin typeface="Times New Roman"/>
                <a:cs typeface="Times New Roman"/>
              </a:rPr>
              <a:t> </a:t>
            </a:r>
            <a:r>
              <a:rPr sz="1800" dirty="0">
                <a:latin typeface="Times New Roman"/>
                <a:cs typeface="Times New Roman"/>
              </a:rPr>
              <a:t>the</a:t>
            </a:r>
            <a:r>
              <a:rPr sz="1800" spc="-35" dirty="0">
                <a:latin typeface="Times New Roman"/>
                <a:cs typeface="Times New Roman"/>
              </a:rPr>
              <a:t> </a:t>
            </a:r>
            <a:r>
              <a:rPr sz="1800" dirty="0">
                <a:latin typeface="Times New Roman"/>
                <a:cs typeface="Times New Roman"/>
              </a:rPr>
              <a:t>soil</a:t>
            </a:r>
            <a:r>
              <a:rPr sz="1800" spc="-15" dirty="0">
                <a:latin typeface="Times New Roman"/>
                <a:cs typeface="Times New Roman"/>
              </a:rPr>
              <a:t> </a:t>
            </a:r>
            <a:r>
              <a:rPr sz="1800" spc="-10" dirty="0">
                <a:latin typeface="Times New Roman"/>
                <a:cs typeface="Times New Roman"/>
              </a:rPr>
              <a:t>sample.</a:t>
            </a:r>
            <a:endParaRPr sz="1800">
              <a:latin typeface="Times New Roman"/>
              <a:cs typeface="Times New Roman"/>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88644" y="1026363"/>
            <a:ext cx="7618730" cy="3044825"/>
          </a:xfrm>
          <a:prstGeom prst="rect">
            <a:avLst/>
          </a:prstGeom>
        </p:spPr>
        <p:txBody>
          <a:bodyPr vert="horz" wrap="square" lIns="0" tIns="12700" rIns="0" bIns="0" rtlCol="0">
            <a:spAutoFit/>
          </a:bodyPr>
          <a:lstStyle/>
          <a:p>
            <a:pPr marL="12700">
              <a:lnSpc>
                <a:spcPct val="100000"/>
              </a:lnSpc>
              <a:spcBef>
                <a:spcPts val="100"/>
              </a:spcBef>
            </a:pPr>
            <a:r>
              <a:rPr sz="1800" dirty="0">
                <a:latin typeface="Times New Roman"/>
                <a:cs typeface="Times New Roman"/>
              </a:rPr>
              <a:t>After</a:t>
            </a:r>
            <a:r>
              <a:rPr sz="1800" spc="95" dirty="0">
                <a:latin typeface="Times New Roman"/>
                <a:cs typeface="Times New Roman"/>
              </a:rPr>
              <a:t> </a:t>
            </a:r>
            <a:r>
              <a:rPr sz="1800" dirty="0">
                <a:latin typeface="Times New Roman"/>
                <a:cs typeface="Times New Roman"/>
              </a:rPr>
              <a:t>the</a:t>
            </a:r>
            <a:r>
              <a:rPr sz="1800" spc="85" dirty="0">
                <a:latin typeface="Times New Roman"/>
                <a:cs typeface="Times New Roman"/>
              </a:rPr>
              <a:t> </a:t>
            </a:r>
            <a:r>
              <a:rPr sz="1800" dirty="0">
                <a:latin typeface="Times New Roman"/>
                <a:cs typeface="Times New Roman"/>
              </a:rPr>
              <a:t>soil</a:t>
            </a:r>
            <a:r>
              <a:rPr sz="1800" spc="105" dirty="0">
                <a:latin typeface="Times New Roman"/>
                <a:cs typeface="Times New Roman"/>
              </a:rPr>
              <a:t> </a:t>
            </a:r>
            <a:r>
              <a:rPr sz="1800" dirty="0">
                <a:latin typeface="Times New Roman"/>
                <a:cs typeface="Times New Roman"/>
              </a:rPr>
              <a:t>sample</a:t>
            </a:r>
            <a:r>
              <a:rPr sz="1800" spc="95" dirty="0">
                <a:latin typeface="Times New Roman"/>
                <a:cs typeface="Times New Roman"/>
              </a:rPr>
              <a:t> </a:t>
            </a:r>
            <a:r>
              <a:rPr sz="1800" dirty="0">
                <a:latin typeface="Times New Roman"/>
                <a:cs typeface="Times New Roman"/>
              </a:rPr>
              <a:t>has</a:t>
            </a:r>
            <a:r>
              <a:rPr sz="1800" spc="75" dirty="0">
                <a:latin typeface="Times New Roman"/>
                <a:cs typeface="Times New Roman"/>
              </a:rPr>
              <a:t> </a:t>
            </a:r>
            <a:r>
              <a:rPr sz="1800" dirty="0">
                <a:latin typeface="Times New Roman"/>
                <a:cs typeface="Times New Roman"/>
              </a:rPr>
              <a:t>been</a:t>
            </a:r>
            <a:r>
              <a:rPr sz="1800" spc="114" dirty="0">
                <a:latin typeface="Times New Roman"/>
                <a:cs typeface="Times New Roman"/>
              </a:rPr>
              <a:t> </a:t>
            </a:r>
            <a:r>
              <a:rPr sz="1800" dirty="0">
                <a:latin typeface="Times New Roman"/>
                <a:cs typeface="Times New Roman"/>
              </a:rPr>
              <a:t>fully</a:t>
            </a:r>
            <a:r>
              <a:rPr sz="1800" spc="65" dirty="0">
                <a:latin typeface="Times New Roman"/>
                <a:cs typeface="Times New Roman"/>
              </a:rPr>
              <a:t> </a:t>
            </a:r>
            <a:r>
              <a:rPr sz="1800" dirty="0">
                <a:latin typeface="Times New Roman"/>
                <a:cs typeface="Times New Roman"/>
              </a:rPr>
              <a:t>saturated,</a:t>
            </a:r>
            <a:r>
              <a:rPr sz="1800" spc="110" dirty="0">
                <a:latin typeface="Times New Roman"/>
                <a:cs typeface="Times New Roman"/>
              </a:rPr>
              <a:t> </a:t>
            </a:r>
            <a:r>
              <a:rPr sz="1800" dirty="0">
                <a:latin typeface="Times New Roman"/>
                <a:cs typeface="Times New Roman"/>
              </a:rPr>
              <a:t>the</a:t>
            </a:r>
            <a:r>
              <a:rPr sz="1800" spc="85" dirty="0">
                <a:latin typeface="Times New Roman"/>
                <a:cs typeface="Times New Roman"/>
              </a:rPr>
              <a:t> </a:t>
            </a:r>
            <a:r>
              <a:rPr sz="1800" dirty="0">
                <a:latin typeface="Times New Roman"/>
                <a:cs typeface="Times New Roman"/>
              </a:rPr>
              <a:t>constant</a:t>
            </a:r>
            <a:r>
              <a:rPr sz="1800" spc="85" dirty="0">
                <a:latin typeface="Times New Roman"/>
                <a:cs typeface="Times New Roman"/>
              </a:rPr>
              <a:t> </a:t>
            </a:r>
            <a:r>
              <a:rPr sz="1800" dirty="0">
                <a:latin typeface="Times New Roman"/>
                <a:cs typeface="Times New Roman"/>
              </a:rPr>
              <a:t>level</a:t>
            </a:r>
            <a:r>
              <a:rPr sz="1800" spc="105" dirty="0">
                <a:latin typeface="Times New Roman"/>
                <a:cs typeface="Times New Roman"/>
              </a:rPr>
              <a:t> </a:t>
            </a:r>
            <a:r>
              <a:rPr sz="1800" dirty="0">
                <a:latin typeface="Times New Roman"/>
                <a:cs typeface="Times New Roman"/>
              </a:rPr>
              <a:t>overhead</a:t>
            </a:r>
            <a:r>
              <a:rPr sz="1800" spc="114" dirty="0">
                <a:latin typeface="Times New Roman"/>
                <a:cs typeface="Times New Roman"/>
              </a:rPr>
              <a:t> </a:t>
            </a:r>
            <a:r>
              <a:rPr sz="1800" dirty="0">
                <a:latin typeface="Times New Roman"/>
                <a:cs typeface="Times New Roman"/>
              </a:rPr>
              <a:t>tank</a:t>
            </a:r>
            <a:r>
              <a:rPr sz="1800" spc="90" dirty="0">
                <a:latin typeface="Times New Roman"/>
                <a:cs typeface="Times New Roman"/>
              </a:rPr>
              <a:t> </a:t>
            </a:r>
            <a:r>
              <a:rPr sz="1800" spc="-25" dirty="0">
                <a:latin typeface="Times New Roman"/>
                <a:cs typeface="Times New Roman"/>
              </a:rPr>
              <a:t>is</a:t>
            </a:r>
            <a:endParaRPr sz="1800">
              <a:latin typeface="Times New Roman"/>
              <a:cs typeface="Times New Roman"/>
            </a:endParaRPr>
          </a:p>
          <a:p>
            <a:pPr marL="12700">
              <a:lnSpc>
                <a:spcPct val="100000"/>
              </a:lnSpc>
              <a:spcBef>
                <a:spcPts val="5"/>
              </a:spcBef>
            </a:pPr>
            <a:r>
              <a:rPr sz="1800" dirty="0">
                <a:latin typeface="Times New Roman"/>
                <a:cs typeface="Times New Roman"/>
              </a:rPr>
              <a:t>connected</a:t>
            </a:r>
            <a:r>
              <a:rPr sz="1800" spc="-25" dirty="0">
                <a:latin typeface="Times New Roman"/>
                <a:cs typeface="Times New Roman"/>
              </a:rPr>
              <a:t> </a:t>
            </a:r>
            <a:r>
              <a:rPr sz="1800" dirty="0">
                <a:latin typeface="Times New Roman"/>
                <a:cs typeface="Times New Roman"/>
              </a:rPr>
              <a:t>to</a:t>
            </a:r>
            <a:r>
              <a:rPr sz="1800" spc="-30" dirty="0">
                <a:latin typeface="Times New Roman"/>
                <a:cs typeface="Times New Roman"/>
              </a:rPr>
              <a:t> </a:t>
            </a:r>
            <a:r>
              <a:rPr sz="1800" dirty="0">
                <a:latin typeface="Times New Roman"/>
                <a:cs typeface="Times New Roman"/>
              </a:rPr>
              <a:t>the</a:t>
            </a:r>
            <a:r>
              <a:rPr sz="1800" spc="-45" dirty="0">
                <a:latin typeface="Times New Roman"/>
                <a:cs typeface="Times New Roman"/>
              </a:rPr>
              <a:t> </a:t>
            </a:r>
            <a:r>
              <a:rPr sz="1800" dirty="0">
                <a:latin typeface="Times New Roman"/>
                <a:cs typeface="Times New Roman"/>
              </a:rPr>
              <a:t>inlet</a:t>
            </a:r>
            <a:r>
              <a:rPr sz="1800" spc="-15" dirty="0">
                <a:latin typeface="Times New Roman"/>
                <a:cs typeface="Times New Roman"/>
              </a:rPr>
              <a:t> </a:t>
            </a:r>
            <a:r>
              <a:rPr sz="1800" dirty="0">
                <a:latin typeface="Times New Roman"/>
                <a:cs typeface="Times New Roman"/>
              </a:rPr>
              <a:t>valve</a:t>
            </a:r>
            <a:r>
              <a:rPr sz="1800" spc="5" dirty="0">
                <a:latin typeface="Times New Roman"/>
                <a:cs typeface="Times New Roman"/>
              </a:rPr>
              <a:t> </a:t>
            </a:r>
            <a:r>
              <a:rPr sz="1800" dirty="0">
                <a:latin typeface="Times New Roman"/>
                <a:cs typeface="Times New Roman"/>
              </a:rPr>
              <a:t>of</a:t>
            </a:r>
            <a:r>
              <a:rPr sz="1800" spc="-40" dirty="0">
                <a:latin typeface="Times New Roman"/>
                <a:cs typeface="Times New Roman"/>
              </a:rPr>
              <a:t> </a:t>
            </a:r>
            <a:r>
              <a:rPr sz="1800" dirty="0">
                <a:latin typeface="Times New Roman"/>
                <a:cs typeface="Times New Roman"/>
              </a:rPr>
              <a:t>the</a:t>
            </a:r>
            <a:r>
              <a:rPr sz="1800" spc="-40" dirty="0">
                <a:latin typeface="Times New Roman"/>
                <a:cs typeface="Times New Roman"/>
              </a:rPr>
              <a:t> </a:t>
            </a:r>
            <a:r>
              <a:rPr sz="1800" dirty="0">
                <a:latin typeface="Times New Roman"/>
                <a:cs typeface="Times New Roman"/>
              </a:rPr>
              <a:t>drainage</a:t>
            </a:r>
            <a:r>
              <a:rPr sz="1800" spc="-5" dirty="0">
                <a:latin typeface="Times New Roman"/>
                <a:cs typeface="Times New Roman"/>
              </a:rPr>
              <a:t> </a:t>
            </a:r>
            <a:r>
              <a:rPr sz="1800" spc="-20" dirty="0">
                <a:latin typeface="Times New Roman"/>
                <a:cs typeface="Times New Roman"/>
              </a:rPr>
              <a:t>cap.</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pPr>
            <a:r>
              <a:rPr sz="1800" dirty="0">
                <a:latin typeface="Times New Roman"/>
                <a:cs typeface="Times New Roman"/>
              </a:rPr>
              <a:t>The</a:t>
            </a:r>
            <a:r>
              <a:rPr sz="1800" spc="40" dirty="0">
                <a:latin typeface="Times New Roman"/>
                <a:cs typeface="Times New Roman"/>
              </a:rPr>
              <a:t> </a:t>
            </a:r>
            <a:r>
              <a:rPr sz="1800" dirty="0">
                <a:latin typeface="Times New Roman"/>
                <a:cs typeface="Times New Roman"/>
              </a:rPr>
              <a:t>water</a:t>
            </a:r>
            <a:r>
              <a:rPr sz="1800" spc="20" dirty="0">
                <a:latin typeface="Times New Roman"/>
                <a:cs typeface="Times New Roman"/>
              </a:rPr>
              <a:t> </a:t>
            </a:r>
            <a:r>
              <a:rPr sz="1800" dirty="0">
                <a:latin typeface="Times New Roman"/>
                <a:cs typeface="Times New Roman"/>
              </a:rPr>
              <a:t>in</a:t>
            </a:r>
            <a:r>
              <a:rPr sz="1800" spc="35" dirty="0">
                <a:latin typeface="Times New Roman"/>
                <a:cs typeface="Times New Roman"/>
              </a:rPr>
              <a:t> </a:t>
            </a:r>
            <a:r>
              <a:rPr sz="1800" dirty="0">
                <a:latin typeface="Times New Roman"/>
                <a:cs typeface="Times New Roman"/>
              </a:rPr>
              <a:t>the</a:t>
            </a:r>
            <a:r>
              <a:rPr sz="1800" spc="25" dirty="0">
                <a:latin typeface="Times New Roman"/>
                <a:cs typeface="Times New Roman"/>
              </a:rPr>
              <a:t> </a:t>
            </a:r>
            <a:r>
              <a:rPr sz="1800" dirty="0">
                <a:latin typeface="Times New Roman"/>
                <a:cs typeface="Times New Roman"/>
              </a:rPr>
              <a:t>constant</a:t>
            </a:r>
            <a:r>
              <a:rPr sz="1800" spc="30" dirty="0">
                <a:latin typeface="Times New Roman"/>
                <a:cs typeface="Times New Roman"/>
              </a:rPr>
              <a:t> </a:t>
            </a:r>
            <a:r>
              <a:rPr sz="1800" dirty="0">
                <a:latin typeface="Times New Roman"/>
                <a:cs typeface="Times New Roman"/>
              </a:rPr>
              <a:t>level</a:t>
            </a:r>
            <a:r>
              <a:rPr sz="1800" spc="25" dirty="0">
                <a:latin typeface="Times New Roman"/>
                <a:cs typeface="Times New Roman"/>
              </a:rPr>
              <a:t> </a:t>
            </a:r>
            <a:r>
              <a:rPr sz="1800" dirty="0">
                <a:latin typeface="Times New Roman"/>
                <a:cs typeface="Times New Roman"/>
              </a:rPr>
              <a:t>overhead</a:t>
            </a:r>
            <a:r>
              <a:rPr sz="1800" spc="40" dirty="0">
                <a:latin typeface="Times New Roman"/>
                <a:cs typeface="Times New Roman"/>
              </a:rPr>
              <a:t> </a:t>
            </a:r>
            <a:r>
              <a:rPr sz="1800" dirty="0">
                <a:latin typeface="Times New Roman"/>
                <a:cs typeface="Times New Roman"/>
              </a:rPr>
              <a:t>tank</a:t>
            </a:r>
            <a:r>
              <a:rPr sz="1800" spc="35" dirty="0">
                <a:latin typeface="Times New Roman"/>
                <a:cs typeface="Times New Roman"/>
              </a:rPr>
              <a:t> </a:t>
            </a:r>
            <a:r>
              <a:rPr sz="1800" dirty="0">
                <a:latin typeface="Times New Roman"/>
                <a:cs typeface="Times New Roman"/>
              </a:rPr>
              <a:t>flows</a:t>
            </a:r>
            <a:r>
              <a:rPr sz="1800" spc="25" dirty="0">
                <a:latin typeface="Times New Roman"/>
                <a:cs typeface="Times New Roman"/>
              </a:rPr>
              <a:t> </a:t>
            </a:r>
            <a:r>
              <a:rPr sz="1800" dirty="0">
                <a:latin typeface="Times New Roman"/>
                <a:cs typeface="Times New Roman"/>
              </a:rPr>
              <a:t>through</a:t>
            </a:r>
            <a:r>
              <a:rPr sz="1800" spc="40" dirty="0">
                <a:latin typeface="Times New Roman"/>
                <a:cs typeface="Times New Roman"/>
              </a:rPr>
              <a:t> </a:t>
            </a:r>
            <a:r>
              <a:rPr sz="1800" dirty="0">
                <a:latin typeface="Times New Roman"/>
                <a:cs typeface="Times New Roman"/>
              </a:rPr>
              <a:t>the</a:t>
            </a:r>
            <a:r>
              <a:rPr sz="1800" spc="20" dirty="0">
                <a:latin typeface="Times New Roman"/>
                <a:cs typeface="Times New Roman"/>
              </a:rPr>
              <a:t> </a:t>
            </a:r>
            <a:r>
              <a:rPr sz="1800" dirty="0">
                <a:latin typeface="Times New Roman"/>
                <a:cs typeface="Times New Roman"/>
              </a:rPr>
              <a:t>soil</a:t>
            </a:r>
            <a:r>
              <a:rPr sz="1800" spc="30" dirty="0">
                <a:latin typeface="Times New Roman"/>
                <a:cs typeface="Times New Roman"/>
              </a:rPr>
              <a:t> </a:t>
            </a:r>
            <a:r>
              <a:rPr sz="1800" dirty="0">
                <a:latin typeface="Times New Roman"/>
                <a:cs typeface="Times New Roman"/>
              </a:rPr>
              <a:t>sample</a:t>
            </a:r>
            <a:r>
              <a:rPr sz="1800" spc="25" dirty="0">
                <a:latin typeface="Times New Roman"/>
                <a:cs typeface="Times New Roman"/>
              </a:rPr>
              <a:t> </a:t>
            </a:r>
            <a:r>
              <a:rPr sz="1800" dirty="0">
                <a:latin typeface="Times New Roman"/>
                <a:cs typeface="Times New Roman"/>
              </a:rPr>
              <a:t>in</a:t>
            </a:r>
            <a:r>
              <a:rPr sz="1800" spc="35" dirty="0">
                <a:latin typeface="Times New Roman"/>
                <a:cs typeface="Times New Roman"/>
              </a:rPr>
              <a:t> </a:t>
            </a:r>
            <a:r>
              <a:rPr sz="1800" spc="-25" dirty="0">
                <a:latin typeface="Times New Roman"/>
                <a:cs typeface="Times New Roman"/>
              </a:rPr>
              <a:t>the</a:t>
            </a:r>
            <a:endParaRPr sz="1800">
              <a:latin typeface="Times New Roman"/>
              <a:cs typeface="Times New Roman"/>
            </a:endParaRPr>
          </a:p>
          <a:p>
            <a:pPr marL="12700">
              <a:lnSpc>
                <a:spcPct val="100000"/>
              </a:lnSpc>
            </a:pPr>
            <a:r>
              <a:rPr sz="1800" dirty="0">
                <a:latin typeface="Times New Roman"/>
                <a:cs typeface="Times New Roman"/>
              </a:rPr>
              <a:t>mould</a:t>
            </a:r>
            <a:r>
              <a:rPr sz="1800" spc="-15" dirty="0">
                <a:latin typeface="Times New Roman"/>
                <a:cs typeface="Times New Roman"/>
              </a:rPr>
              <a:t> </a:t>
            </a:r>
            <a:r>
              <a:rPr sz="1800" dirty="0">
                <a:latin typeface="Times New Roman"/>
                <a:cs typeface="Times New Roman"/>
              </a:rPr>
              <a:t>from</a:t>
            </a:r>
            <a:r>
              <a:rPr sz="1800" spc="5" dirty="0">
                <a:latin typeface="Times New Roman"/>
                <a:cs typeface="Times New Roman"/>
              </a:rPr>
              <a:t> </a:t>
            </a:r>
            <a:r>
              <a:rPr sz="1800" dirty="0">
                <a:latin typeface="Times New Roman"/>
                <a:cs typeface="Times New Roman"/>
              </a:rPr>
              <a:t>top</a:t>
            </a:r>
            <a:r>
              <a:rPr sz="1800" spc="-15" dirty="0">
                <a:latin typeface="Times New Roman"/>
                <a:cs typeface="Times New Roman"/>
              </a:rPr>
              <a:t> </a:t>
            </a:r>
            <a:r>
              <a:rPr sz="1800" dirty="0">
                <a:latin typeface="Times New Roman"/>
                <a:cs typeface="Times New Roman"/>
              </a:rPr>
              <a:t>to</a:t>
            </a:r>
            <a:r>
              <a:rPr sz="1800" spc="-25" dirty="0">
                <a:latin typeface="Times New Roman"/>
                <a:cs typeface="Times New Roman"/>
              </a:rPr>
              <a:t> </a:t>
            </a:r>
            <a:r>
              <a:rPr sz="1800" dirty="0">
                <a:latin typeface="Times New Roman"/>
                <a:cs typeface="Times New Roman"/>
              </a:rPr>
              <a:t>bottom</a:t>
            </a:r>
            <a:r>
              <a:rPr sz="1800" spc="-55" dirty="0">
                <a:latin typeface="Times New Roman"/>
                <a:cs typeface="Times New Roman"/>
              </a:rPr>
              <a:t> </a:t>
            </a:r>
            <a:r>
              <a:rPr sz="1800" dirty="0">
                <a:latin typeface="Times New Roman"/>
                <a:cs typeface="Times New Roman"/>
              </a:rPr>
              <a:t>and</a:t>
            </a:r>
            <a:r>
              <a:rPr sz="1800" spc="-20" dirty="0">
                <a:latin typeface="Times New Roman"/>
                <a:cs typeface="Times New Roman"/>
              </a:rPr>
              <a:t> </a:t>
            </a:r>
            <a:r>
              <a:rPr sz="1800" dirty="0">
                <a:latin typeface="Times New Roman"/>
                <a:cs typeface="Times New Roman"/>
              </a:rPr>
              <a:t>reaches</a:t>
            </a:r>
            <a:r>
              <a:rPr sz="1800" spc="15" dirty="0">
                <a:latin typeface="Times New Roman"/>
                <a:cs typeface="Times New Roman"/>
              </a:rPr>
              <a:t> </a:t>
            </a:r>
            <a:r>
              <a:rPr sz="1800" dirty="0">
                <a:latin typeface="Times New Roman"/>
                <a:cs typeface="Times New Roman"/>
              </a:rPr>
              <a:t>the</a:t>
            </a:r>
            <a:r>
              <a:rPr sz="1800" spc="-40" dirty="0">
                <a:latin typeface="Times New Roman"/>
                <a:cs typeface="Times New Roman"/>
              </a:rPr>
              <a:t> </a:t>
            </a:r>
            <a:r>
              <a:rPr sz="1800" dirty="0">
                <a:latin typeface="Times New Roman"/>
                <a:cs typeface="Times New Roman"/>
              </a:rPr>
              <a:t>drainage</a:t>
            </a:r>
            <a:r>
              <a:rPr sz="1800" spc="-20" dirty="0">
                <a:latin typeface="Times New Roman"/>
                <a:cs typeface="Times New Roman"/>
              </a:rPr>
              <a:t> </a:t>
            </a:r>
            <a:r>
              <a:rPr sz="1800" spc="-10" dirty="0">
                <a:latin typeface="Times New Roman"/>
                <a:cs typeface="Times New Roman"/>
              </a:rPr>
              <a:t>base.</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spcBef>
                <a:spcPts val="5"/>
              </a:spcBef>
            </a:pPr>
            <a:r>
              <a:rPr sz="1800" dirty="0">
                <a:latin typeface="Times New Roman"/>
                <a:cs typeface="Times New Roman"/>
              </a:rPr>
              <a:t>From</a:t>
            </a:r>
            <a:r>
              <a:rPr sz="1800" spc="345" dirty="0">
                <a:latin typeface="Times New Roman"/>
                <a:cs typeface="Times New Roman"/>
              </a:rPr>
              <a:t> </a:t>
            </a:r>
            <a:r>
              <a:rPr sz="1800" dirty="0">
                <a:latin typeface="Times New Roman"/>
                <a:cs typeface="Times New Roman"/>
              </a:rPr>
              <a:t>the</a:t>
            </a:r>
            <a:r>
              <a:rPr sz="1800" spc="355" dirty="0">
                <a:latin typeface="Times New Roman"/>
                <a:cs typeface="Times New Roman"/>
              </a:rPr>
              <a:t> </a:t>
            </a:r>
            <a:r>
              <a:rPr sz="1800" dirty="0">
                <a:latin typeface="Times New Roman"/>
                <a:cs typeface="Times New Roman"/>
              </a:rPr>
              <a:t>outlet</a:t>
            </a:r>
            <a:r>
              <a:rPr sz="1800" spc="360" dirty="0">
                <a:latin typeface="Times New Roman"/>
                <a:cs typeface="Times New Roman"/>
              </a:rPr>
              <a:t> </a:t>
            </a:r>
            <a:r>
              <a:rPr sz="1800" dirty="0">
                <a:latin typeface="Times New Roman"/>
                <a:cs typeface="Times New Roman"/>
              </a:rPr>
              <a:t>valve</a:t>
            </a:r>
            <a:r>
              <a:rPr sz="1800" spc="360" dirty="0">
                <a:latin typeface="Times New Roman"/>
                <a:cs typeface="Times New Roman"/>
              </a:rPr>
              <a:t> </a:t>
            </a:r>
            <a:r>
              <a:rPr sz="1800" dirty="0">
                <a:latin typeface="Times New Roman"/>
                <a:cs typeface="Times New Roman"/>
              </a:rPr>
              <a:t>of</a:t>
            </a:r>
            <a:r>
              <a:rPr sz="1800" spc="350" dirty="0">
                <a:latin typeface="Times New Roman"/>
                <a:cs typeface="Times New Roman"/>
              </a:rPr>
              <a:t> </a:t>
            </a:r>
            <a:r>
              <a:rPr sz="1800" dirty="0">
                <a:latin typeface="Times New Roman"/>
                <a:cs typeface="Times New Roman"/>
              </a:rPr>
              <a:t>drainage</a:t>
            </a:r>
            <a:r>
              <a:rPr sz="1800" spc="360" dirty="0">
                <a:latin typeface="Times New Roman"/>
                <a:cs typeface="Times New Roman"/>
              </a:rPr>
              <a:t> </a:t>
            </a:r>
            <a:r>
              <a:rPr sz="1800" dirty="0">
                <a:latin typeface="Times New Roman"/>
                <a:cs typeface="Times New Roman"/>
              </a:rPr>
              <a:t>base</a:t>
            </a:r>
            <a:r>
              <a:rPr sz="1800" spc="365" dirty="0">
                <a:latin typeface="Times New Roman"/>
                <a:cs typeface="Times New Roman"/>
              </a:rPr>
              <a:t> </a:t>
            </a:r>
            <a:r>
              <a:rPr sz="1800" dirty="0">
                <a:latin typeface="Times New Roman"/>
                <a:cs typeface="Times New Roman"/>
              </a:rPr>
              <a:t>the</a:t>
            </a:r>
            <a:r>
              <a:rPr sz="1800" spc="360" dirty="0">
                <a:latin typeface="Times New Roman"/>
                <a:cs typeface="Times New Roman"/>
              </a:rPr>
              <a:t> </a:t>
            </a:r>
            <a:r>
              <a:rPr sz="1800" dirty="0">
                <a:latin typeface="Times New Roman"/>
                <a:cs typeface="Times New Roman"/>
              </a:rPr>
              <a:t>water</a:t>
            </a:r>
            <a:r>
              <a:rPr sz="1800" spc="370" dirty="0">
                <a:latin typeface="Times New Roman"/>
                <a:cs typeface="Times New Roman"/>
              </a:rPr>
              <a:t> </a:t>
            </a:r>
            <a:r>
              <a:rPr sz="1800" dirty="0">
                <a:latin typeface="Times New Roman"/>
                <a:cs typeface="Times New Roman"/>
              </a:rPr>
              <a:t>flow</a:t>
            </a:r>
            <a:r>
              <a:rPr sz="1800" spc="350" dirty="0">
                <a:latin typeface="Times New Roman"/>
                <a:cs typeface="Times New Roman"/>
              </a:rPr>
              <a:t> </a:t>
            </a:r>
            <a:r>
              <a:rPr sz="1800" dirty="0">
                <a:latin typeface="Times New Roman"/>
                <a:cs typeface="Times New Roman"/>
              </a:rPr>
              <a:t>into</a:t>
            </a:r>
            <a:r>
              <a:rPr sz="1800" spc="365" dirty="0">
                <a:latin typeface="Times New Roman"/>
                <a:cs typeface="Times New Roman"/>
              </a:rPr>
              <a:t> </a:t>
            </a:r>
            <a:r>
              <a:rPr sz="1800" dirty="0">
                <a:latin typeface="Times New Roman"/>
                <a:cs typeface="Times New Roman"/>
              </a:rPr>
              <a:t>the</a:t>
            </a:r>
            <a:r>
              <a:rPr sz="1800" spc="330" dirty="0">
                <a:latin typeface="Times New Roman"/>
                <a:cs typeface="Times New Roman"/>
              </a:rPr>
              <a:t> </a:t>
            </a:r>
            <a:r>
              <a:rPr sz="1800" dirty="0">
                <a:latin typeface="Times New Roman"/>
                <a:cs typeface="Times New Roman"/>
              </a:rPr>
              <a:t>constant</a:t>
            </a:r>
            <a:r>
              <a:rPr sz="1800" spc="385" dirty="0">
                <a:latin typeface="Times New Roman"/>
                <a:cs typeface="Times New Roman"/>
              </a:rPr>
              <a:t> </a:t>
            </a:r>
            <a:r>
              <a:rPr sz="1800" spc="-10" dirty="0">
                <a:latin typeface="Times New Roman"/>
                <a:cs typeface="Times New Roman"/>
              </a:rPr>
              <a:t>level</a:t>
            </a:r>
            <a:endParaRPr sz="1800">
              <a:latin typeface="Times New Roman"/>
              <a:cs typeface="Times New Roman"/>
            </a:endParaRPr>
          </a:p>
          <a:p>
            <a:pPr marL="12700">
              <a:lnSpc>
                <a:spcPct val="100000"/>
              </a:lnSpc>
            </a:pPr>
            <a:r>
              <a:rPr sz="1800" dirty="0">
                <a:latin typeface="Times New Roman"/>
                <a:cs typeface="Times New Roman"/>
              </a:rPr>
              <a:t>bottom</a:t>
            </a:r>
            <a:r>
              <a:rPr sz="1800" spc="-20" dirty="0">
                <a:latin typeface="Times New Roman"/>
                <a:cs typeface="Times New Roman"/>
              </a:rPr>
              <a:t> tank.</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spcBef>
                <a:spcPts val="5"/>
              </a:spcBef>
            </a:pPr>
            <a:r>
              <a:rPr sz="1800" dirty="0">
                <a:latin typeface="Times New Roman"/>
                <a:cs typeface="Times New Roman"/>
              </a:rPr>
              <a:t>At the start</a:t>
            </a:r>
            <a:r>
              <a:rPr sz="1800" spc="-15" dirty="0">
                <a:latin typeface="Times New Roman"/>
                <a:cs typeface="Times New Roman"/>
              </a:rPr>
              <a:t> </a:t>
            </a:r>
            <a:r>
              <a:rPr sz="1800" dirty="0">
                <a:latin typeface="Times New Roman"/>
                <a:cs typeface="Times New Roman"/>
              </a:rPr>
              <a:t>of</a:t>
            </a:r>
            <a:r>
              <a:rPr sz="1800" spc="-20" dirty="0">
                <a:latin typeface="Times New Roman"/>
                <a:cs typeface="Times New Roman"/>
              </a:rPr>
              <a:t> </a:t>
            </a:r>
            <a:r>
              <a:rPr sz="1800" dirty="0">
                <a:latin typeface="Times New Roman"/>
                <a:cs typeface="Times New Roman"/>
              </a:rPr>
              <a:t>the</a:t>
            </a:r>
            <a:r>
              <a:rPr sz="1800" spc="-20" dirty="0">
                <a:latin typeface="Times New Roman"/>
                <a:cs typeface="Times New Roman"/>
              </a:rPr>
              <a:t> </a:t>
            </a:r>
            <a:r>
              <a:rPr sz="1800" dirty="0">
                <a:latin typeface="Times New Roman"/>
                <a:cs typeface="Times New Roman"/>
              </a:rPr>
              <a:t>experiment</a:t>
            </a:r>
            <a:r>
              <a:rPr sz="1800" spc="10" dirty="0">
                <a:latin typeface="Times New Roman"/>
                <a:cs typeface="Times New Roman"/>
              </a:rPr>
              <a:t> </a:t>
            </a:r>
            <a:r>
              <a:rPr sz="1800" dirty="0">
                <a:latin typeface="Times New Roman"/>
                <a:cs typeface="Times New Roman"/>
              </a:rPr>
              <a:t>the</a:t>
            </a:r>
            <a:r>
              <a:rPr sz="1800" spc="-45" dirty="0">
                <a:latin typeface="Times New Roman"/>
                <a:cs typeface="Times New Roman"/>
              </a:rPr>
              <a:t> </a:t>
            </a:r>
            <a:r>
              <a:rPr sz="1800" dirty="0">
                <a:latin typeface="Times New Roman"/>
                <a:cs typeface="Times New Roman"/>
              </a:rPr>
              <a:t>constant</a:t>
            </a:r>
            <a:r>
              <a:rPr sz="1800" spc="-10" dirty="0">
                <a:latin typeface="Times New Roman"/>
                <a:cs typeface="Times New Roman"/>
              </a:rPr>
              <a:t> </a:t>
            </a:r>
            <a:r>
              <a:rPr sz="1800" dirty="0">
                <a:latin typeface="Times New Roman"/>
                <a:cs typeface="Times New Roman"/>
              </a:rPr>
              <a:t>level</a:t>
            </a:r>
            <a:r>
              <a:rPr sz="1800" spc="10" dirty="0">
                <a:latin typeface="Times New Roman"/>
                <a:cs typeface="Times New Roman"/>
              </a:rPr>
              <a:t> </a:t>
            </a:r>
            <a:r>
              <a:rPr sz="1800" dirty="0">
                <a:latin typeface="Times New Roman"/>
                <a:cs typeface="Times New Roman"/>
              </a:rPr>
              <a:t>bottom</a:t>
            </a:r>
            <a:r>
              <a:rPr sz="1800" spc="-20" dirty="0">
                <a:latin typeface="Times New Roman"/>
                <a:cs typeface="Times New Roman"/>
              </a:rPr>
              <a:t> </a:t>
            </a:r>
            <a:r>
              <a:rPr sz="1800" dirty="0">
                <a:latin typeface="Times New Roman"/>
                <a:cs typeface="Times New Roman"/>
              </a:rPr>
              <a:t>tank</a:t>
            </a:r>
            <a:r>
              <a:rPr sz="1800" spc="-10" dirty="0">
                <a:latin typeface="Times New Roman"/>
                <a:cs typeface="Times New Roman"/>
              </a:rPr>
              <a:t> </a:t>
            </a:r>
            <a:r>
              <a:rPr sz="1800" dirty="0">
                <a:latin typeface="Times New Roman"/>
                <a:cs typeface="Times New Roman"/>
              </a:rPr>
              <a:t>is</a:t>
            </a:r>
            <a:r>
              <a:rPr sz="1800" spc="-25" dirty="0">
                <a:latin typeface="Times New Roman"/>
                <a:cs typeface="Times New Roman"/>
              </a:rPr>
              <a:t> </a:t>
            </a:r>
            <a:r>
              <a:rPr sz="1800" dirty="0">
                <a:latin typeface="Times New Roman"/>
                <a:cs typeface="Times New Roman"/>
              </a:rPr>
              <a:t>filled</a:t>
            </a:r>
            <a:r>
              <a:rPr sz="1800" spc="15" dirty="0">
                <a:latin typeface="Times New Roman"/>
                <a:cs typeface="Times New Roman"/>
              </a:rPr>
              <a:t> </a:t>
            </a:r>
            <a:r>
              <a:rPr sz="1800" dirty="0">
                <a:latin typeface="Times New Roman"/>
                <a:cs typeface="Times New Roman"/>
              </a:rPr>
              <a:t>with</a:t>
            </a:r>
            <a:r>
              <a:rPr sz="1800" spc="-5" dirty="0">
                <a:latin typeface="Times New Roman"/>
                <a:cs typeface="Times New Roman"/>
              </a:rPr>
              <a:t> </a:t>
            </a:r>
            <a:r>
              <a:rPr sz="1800" dirty="0">
                <a:latin typeface="Times New Roman"/>
                <a:cs typeface="Times New Roman"/>
              </a:rPr>
              <a:t>water </a:t>
            </a:r>
            <a:r>
              <a:rPr sz="1800" spc="-25" dirty="0">
                <a:latin typeface="Times New Roman"/>
                <a:cs typeface="Times New Roman"/>
              </a:rPr>
              <a:t>up</a:t>
            </a:r>
            <a:endParaRPr sz="1800">
              <a:latin typeface="Times New Roman"/>
              <a:cs typeface="Times New Roman"/>
            </a:endParaRPr>
          </a:p>
          <a:p>
            <a:pPr marL="12700">
              <a:lnSpc>
                <a:spcPct val="100000"/>
              </a:lnSpc>
            </a:pPr>
            <a:r>
              <a:rPr sz="1800" dirty="0">
                <a:latin typeface="Times New Roman"/>
                <a:cs typeface="Times New Roman"/>
              </a:rPr>
              <a:t>to</a:t>
            </a:r>
            <a:r>
              <a:rPr sz="1800" spc="-25" dirty="0">
                <a:latin typeface="Times New Roman"/>
                <a:cs typeface="Times New Roman"/>
              </a:rPr>
              <a:t> </a:t>
            </a:r>
            <a:r>
              <a:rPr sz="1800" dirty="0">
                <a:latin typeface="Times New Roman"/>
                <a:cs typeface="Times New Roman"/>
              </a:rPr>
              <a:t>the</a:t>
            </a:r>
            <a:r>
              <a:rPr sz="1800" spc="-20" dirty="0">
                <a:latin typeface="Times New Roman"/>
                <a:cs typeface="Times New Roman"/>
              </a:rPr>
              <a:t> </a:t>
            </a:r>
            <a:r>
              <a:rPr sz="1800" dirty="0">
                <a:latin typeface="Times New Roman"/>
                <a:cs typeface="Times New Roman"/>
              </a:rPr>
              <a:t>level</a:t>
            </a:r>
            <a:r>
              <a:rPr sz="1800" spc="-10" dirty="0">
                <a:latin typeface="Times New Roman"/>
                <a:cs typeface="Times New Roman"/>
              </a:rPr>
              <a:t> </a:t>
            </a:r>
            <a:r>
              <a:rPr sz="1800" dirty="0">
                <a:latin typeface="Times New Roman"/>
                <a:cs typeface="Times New Roman"/>
              </a:rPr>
              <a:t>of</a:t>
            </a:r>
            <a:r>
              <a:rPr sz="1800" spc="-30" dirty="0">
                <a:latin typeface="Times New Roman"/>
                <a:cs typeface="Times New Roman"/>
              </a:rPr>
              <a:t> </a:t>
            </a:r>
            <a:r>
              <a:rPr sz="1800" dirty="0">
                <a:latin typeface="Times New Roman"/>
                <a:cs typeface="Times New Roman"/>
              </a:rPr>
              <a:t>its</a:t>
            </a:r>
            <a:r>
              <a:rPr sz="1800" spc="-15" dirty="0">
                <a:latin typeface="Times New Roman"/>
                <a:cs typeface="Times New Roman"/>
              </a:rPr>
              <a:t> </a:t>
            </a:r>
            <a:r>
              <a:rPr sz="1800" dirty="0">
                <a:latin typeface="Times New Roman"/>
                <a:cs typeface="Times New Roman"/>
              </a:rPr>
              <a:t>overflow</a:t>
            </a:r>
            <a:r>
              <a:rPr sz="1800" spc="20" dirty="0">
                <a:latin typeface="Times New Roman"/>
                <a:cs typeface="Times New Roman"/>
              </a:rPr>
              <a:t> </a:t>
            </a:r>
            <a:r>
              <a:rPr sz="1800" spc="-20" dirty="0">
                <a:latin typeface="Times New Roman"/>
                <a:cs typeface="Times New Roman"/>
              </a:rPr>
              <a:t>tube.</a:t>
            </a:r>
            <a:endParaRPr sz="1800">
              <a:latin typeface="Times New Roman"/>
              <a:cs typeface="Times New Roman"/>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0699" y="1377341"/>
            <a:ext cx="8164195" cy="1807210"/>
          </a:xfrm>
          <a:prstGeom prst="rect">
            <a:avLst/>
          </a:prstGeom>
        </p:spPr>
        <p:txBody>
          <a:bodyPr vert="horz" wrap="square" lIns="0" tIns="12065" rIns="0" bIns="0" rtlCol="0">
            <a:spAutoFit/>
          </a:bodyPr>
          <a:lstStyle/>
          <a:p>
            <a:pPr marL="12700" marR="7620">
              <a:lnSpc>
                <a:spcPct val="110900"/>
              </a:lnSpc>
              <a:spcBef>
                <a:spcPts val="95"/>
              </a:spcBef>
            </a:pPr>
            <a:r>
              <a:rPr sz="1450" spc="125" dirty="0">
                <a:latin typeface="Times New Roman"/>
                <a:cs typeface="Times New Roman"/>
              </a:rPr>
              <a:t>The</a:t>
            </a:r>
            <a:r>
              <a:rPr sz="1450" spc="190" dirty="0">
                <a:latin typeface="Times New Roman"/>
                <a:cs typeface="Times New Roman"/>
              </a:rPr>
              <a:t> </a:t>
            </a:r>
            <a:r>
              <a:rPr sz="1450" spc="105" dirty="0">
                <a:latin typeface="Times New Roman"/>
                <a:cs typeface="Times New Roman"/>
              </a:rPr>
              <a:t>water</a:t>
            </a:r>
            <a:r>
              <a:rPr sz="1450" spc="200" dirty="0">
                <a:latin typeface="Times New Roman"/>
                <a:cs typeface="Times New Roman"/>
              </a:rPr>
              <a:t> </a:t>
            </a:r>
            <a:r>
              <a:rPr sz="1450" spc="95" dirty="0">
                <a:latin typeface="Times New Roman"/>
                <a:cs typeface="Times New Roman"/>
              </a:rPr>
              <a:t>enters</a:t>
            </a:r>
            <a:r>
              <a:rPr sz="1450" spc="204" dirty="0">
                <a:latin typeface="Times New Roman"/>
                <a:cs typeface="Times New Roman"/>
              </a:rPr>
              <a:t> </a:t>
            </a:r>
            <a:r>
              <a:rPr sz="1450" spc="95" dirty="0">
                <a:latin typeface="Times New Roman"/>
                <a:cs typeface="Times New Roman"/>
              </a:rPr>
              <a:t>into</a:t>
            </a:r>
            <a:r>
              <a:rPr sz="1450" spc="204" dirty="0">
                <a:latin typeface="Times New Roman"/>
                <a:cs typeface="Times New Roman"/>
              </a:rPr>
              <a:t> </a:t>
            </a:r>
            <a:r>
              <a:rPr sz="1450" spc="105" dirty="0">
                <a:latin typeface="Times New Roman"/>
                <a:cs typeface="Times New Roman"/>
              </a:rPr>
              <a:t>the</a:t>
            </a:r>
            <a:r>
              <a:rPr sz="1450" spc="195" dirty="0">
                <a:latin typeface="Times New Roman"/>
                <a:cs typeface="Times New Roman"/>
              </a:rPr>
              <a:t> </a:t>
            </a:r>
            <a:r>
              <a:rPr sz="1450" spc="100" dirty="0">
                <a:latin typeface="Times New Roman"/>
                <a:cs typeface="Times New Roman"/>
              </a:rPr>
              <a:t>constant</a:t>
            </a:r>
            <a:r>
              <a:rPr sz="1450" spc="204" dirty="0">
                <a:latin typeface="Times New Roman"/>
                <a:cs typeface="Times New Roman"/>
              </a:rPr>
              <a:t> </a:t>
            </a:r>
            <a:r>
              <a:rPr sz="1450" spc="95" dirty="0">
                <a:latin typeface="Times New Roman"/>
                <a:cs typeface="Times New Roman"/>
              </a:rPr>
              <a:t>level</a:t>
            </a:r>
            <a:r>
              <a:rPr sz="1450" spc="204" dirty="0">
                <a:latin typeface="Times New Roman"/>
                <a:cs typeface="Times New Roman"/>
              </a:rPr>
              <a:t> </a:t>
            </a:r>
            <a:r>
              <a:rPr sz="1450" spc="114" dirty="0">
                <a:latin typeface="Times New Roman"/>
                <a:cs typeface="Times New Roman"/>
              </a:rPr>
              <a:t>bottom</a:t>
            </a:r>
            <a:r>
              <a:rPr sz="1450" spc="204" dirty="0">
                <a:latin typeface="Times New Roman"/>
                <a:cs typeface="Times New Roman"/>
              </a:rPr>
              <a:t> </a:t>
            </a:r>
            <a:r>
              <a:rPr sz="1450" spc="105" dirty="0">
                <a:latin typeface="Times New Roman"/>
                <a:cs typeface="Times New Roman"/>
              </a:rPr>
              <a:t>tank</a:t>
            </a:r>
            <a:r>
              <a:rPr sz="1450" spc="200" dirty="0">
                <a:latin typeface="Times New Roman"/>
                <a:cs typeface="Times New Roman"/>
              </a:rPr>
              <a:t> </a:t>
            </a:r>
            <a:r>
              <a:rPr sz="1450" spc="85" dirty="0">
                <a:latin typeface="Times New Roman"/>
                <a:cs typeface="Times New Roman"/>
              </a:rPr>
              <a:t>(after</a:t>
            </a:r>
            <a:r>
              <a:rPr sz="1450" spc="200" dirty="0">
                <a:latin typeface="Times New Roman"/>
                <a:cs typeface="Times New Roman"/>
              </a:rPr>
              <a:t> </a:t>
            </a:r>
            <a:r>
              <a:rPr sz="1450" spc="110" dirty="0">
                <a:latin typeface="Times New Roman"/>
                <a:cs typeface="Times New Roman"/>
              </a:rPr>
              <a:t>flowing</a:t>
            </a:r>
            <a:r>
              <a:rPr sz="1450" spc="190" dirty="0">
                <a:latin typeface="Times New Roman"/>
                <a:cs typeface="Times New Roman"/>
              </a:rPr>
              <a:t> </a:t>
            </a:r>
            <a:r>
              <a:rPr sz="1450" spc="105" dirty="0">
                <a:latin typeface="Times New Roman"/>
                <a:cs typeface="Times New Roman"/>
              </a:rPr>
              <a:t>through</a:t>
            </a:r>
            <a:r>
              <a:rPr sz="1450" spc="204" dirty="0">
                <a:latin typeface="Times New Roman"/>
                <a:cs typeface="Times New Roman"/>
              </a:rPr>
              <a:t> </a:t>
            </a:r>
            <a:r>
              <a:rPr sz="1450" spc="105" dirty="0">
                <a:latin typeface="Times New Roman"/>
                <a:cs typeface="Times New Roman"/>
              </a:rPr>
              <a:t>the</a:t>
            </a:r>
            <a:r>
              <a:rPr sz="1450" spc="200" dirty="0">
                <a:latin typeface="Times New Roman"/>
                <a:cs typeface="Times New Roman"/>
              </a:rPr>
              <a:t> </a:t>
            </a:r>
            <a:r>
              <a:rPr sz="1450" spc="85" dirty="0">
                <a:latin typeface="Times New Roman"/>
                <a:cs typeface="Times New Roman"/>
              </a:rPr>
              <a:t>soil</a:t>
            </a:r>
            <a:r>
              <a:rPr sz="1450" spc="210" dirty="0">
                <a:latin typeface="Times New Roman"/>
                <a:cs typeface="Times New Roman"/>
              </a:rPr>
              <a:t> </a:t>
            </a:r>
            <a:r>
              <a:rPr sz="1450" spc="110" dirty="0">
                <a:latin typeface="Times New Roman"/>
                <a:cs typeface="Times New Roman"/>
              </a:rPr>
              <a:t>sample) </a:t>
            </a:r>
            <a:r>
              <a:rPr sz="1450" spc="105" dirty="0">
                <a:latin typeface="Times New Roman"/>
                <a:cs typeface="Times New Roman"/>
              </a:rPr>
              <a:t>flows</a:t>
            </a:r>
            <a:r>
              <a:rPr sz="1450" spc="70" dirty="0">
                <a:latin typeface="Times New Roman"/>
                <a:cs typeface="Times New Roman"/>
              </a:rPr>
              <a:t> </a:t>
            </a:r>
            <a:r>
              <a:rPr sz="1450" spc="100" dirty="0">
                <a:latin typeface="Times New Roman"/>
                <a:cs typeface="Times New Roman"/>
              </a:rPr>
              <a:t>out</a:t>
            </a:r>
            <a:r>
              <a:rPr sz="1450" spc="75" dirty="0">
                <a:latin typeface="Times New Roman"/>
                <a:cs typeface="Times New Roman"/>
              </a:rPr>
              <a:t> </a:t>
            </a:r>
            <a:r>
              <a:rPr sz="1450" spc="105" dirty="0">
                <a:latin typeface="Times New Roman"/>
                <a:cs typeface="Times New Roman"/>
              </a:rPr>
              <a:t>through</a:t>
            </a:r>
            <a:r>
              <a:rPr sz="1450" spc="75" dirty="0">
                <a:latin typeface="Times New Roman"/>
                <a:cs typeface="Times New Roman"/>
              </a:rPr>
              <a:t> </a:t>
            </a:r>
            <a:r>
              <a:rPr sz="1450" spc="105" dirty="0">
                <a:latin typeface="Times New Roman"/>
                <a:cs typeface="Times New Roman"/>
              </a:rPr>
              <a:t>the</a:t>
            </a:r>
            <a:r>
              <a:rPr sz="1450" spc="70" dirty="0">
                <a:latin typeface="Times New Roman"/>
                <a:cs typeface="Times New Roman"/>
              </a:rPr>
              <a:t> </a:t>
            </a:r>
            <a:r>
              <a:rPr sz="1450" spc="105" dirty="0">
                <a:latin typeface="Times New Roman"/>
                <a:cs typeface="Times New Roman"/>
              </a:rPr>
              <a:t>over</a:t>
            </a:r>
            <a:r>
              <a:rPr sz="1450" spc="75" dirty="0">
                <a:latin typeface="Times New Roman"/>
                <a:cs typeface="Times New Roman"/>
              </a:rPr>
              <a:t> </a:t>
            </a:r>
            <a:r>
              <a:rPr sz="1450" spc="105" dirty="0">
                <a:latin typeface="Times New Roman"/>
                <a:cs typeface="Times New Roman"/>
              </a:rPr>
              <a:t>flow</a:t>
            </a:r>
            <a:r>
              <a:rPr sz="1450" spc="70" dirty="0">
                <a:latin typeface="Times New Roman"/>
                <a:cs typeface="Times New Roman"/>
              </a:rPr>
              <a:t> </a:t>
            </a:r>
            <a:r>
              <a:rPr sz="1450" spc="85" dirty="0">
                <a:latin typeface="Times New Roman"/>
                <a:cs typeface="Times New Roman"/>
              </a:rPr>
              <a:t>tube.</a:t>
            </a:r>
            <a:endParaRPr sz="1450">
              <a:latin typeface="Times New Roman"/>
              <a:cs typeface="Times New Roman"/>
            </a:endParaRPr>
          </a:p>
          <a:p>
            <a:pPr marL="12700" marR="18415">
              <a:lnSpc>
                <a:spcPct val="110700"/>
              </a:lnSpc>
              <a:spcBef>
                <a:spcPts val="1230"/>
              </a:spcBef>
            </a:pPr>
            <a:r>
              <a:rPr sz="1450" spc="145" dirty="0">
                <a:latin typeface="Times New Roman"/>
                <a:cs typeface="Times New Roman"/>
              </a:rPr>
              <a:t>When</a:t>
            </a:r>
            <a:r>
              <a:rPr sz="1450" spc="85" dirty="0">
                <a:latin typeface="Times New Roman"/>
                <a:cs typeface="Times New Roman"/>
              </a:rPr>
              <a:t> </a:t>
            </a:r>
            <a:r>
              <a:rPr sz="1450" spc="110" dirty="0">
                <a:latin typeface="Times New Roman"/>
                <a:cs typeface="Times New Roman"/>
              </a:rPr>
              <a:t>study</a:t>
            </a:r>
            <a:r>
              <a:rPr sz="1450" spc="50" dirty="0">
                <a:latin typeface="Times New Roman"/>
                <a:cs typeface="Times New Roman"/>
              </a:rPr>
              <a:t> </a:t>
            </a:r>
            <a:r>
              <a:rPr sz="1450" spc="90" dirty="0">
                <a:latin typeface="Times New Roman"/>
                <a:cs typeface="Times New Roman"/>
              </a:rPr>
              <a:t>state</a:t>
            </a:r>
            <a:r>
              <a:rPr sz="1450" spc="100" dirty="0">
                <a:latin typeface="Times New Roman"/>
                <a:cs typeface="Times New Roman"/>
              </a:rPr>
              <a:t> </a:t>
            </a:r>
            <a:r>
              <a:rPr sz="1450" spc="85" dirty="0">
                <a:latin typeface="Times New Roman"/>
                <a:cs typeface="Times New Roman"/>
              </a:rPr>
              <a:t>is</a:t>
            </a:r>
            <a:r>
              <a:rPr sz="1450" spc="90" dirty="0">
                <a:latin typeface="Times New Roman"/>
                <a:cs typeface="Times New Roman"/>
              </a:rPr>
              <a:t> </a:t>
            </a:r>
            <a:r>
              <a:rPr sz="1450" spc="95" dirty="0">
                <a:latin typeface="Times New Roman"/>
                <a:cs typeface="Times New Roman"/>
              </a:rPr>
              <a:t>established,</a:t>
            </a:r>
            <a:r>
              <a:rPr sz="1450" spc="90" dirty="0">
                <a:latin typeface="Times New Roman"/>
                <a:cs typeface="Times New Roman"/>
              </a:rPr>
              <a:t> </a:t>
            </a:r>
            <a:r>
              <a:rPr sz="1450" spc="105" dirty="0">
                <a:latin typeface="Times New Roman"/>
                <a:cs typeface="Times New Roman"/>
              </a:rPr>
              <a:t>the</a:t>
            </a:r>
            <a:r>
              <a:rPr sz="1450" spc="85" dirty="0">
                <a:latin typeface="Times New Roman"/>
                <a:cs typeface="Times New Roman"/>
              </a:rPr>
              <a:t> </a:t>
            </a:r>
            <a:r>
              <a:rPr sz="1450" spc="105" dirty="0">
                <a:latin typeface="Times New Roman"/>
                <a:cs typeface="Times New Roman"/>
              </a:rPr>
              <a:t>water</a:t>
            </a:r>
            <a:r>
              <a:rPr sz="1450" spc="85" dirty="0">
                <a:latin typeface="Times New Roman"/>
                <a:cs typeface="Times New Roman"/>
              </a:rPr>
              <a:t> </a:t>
            </a:r>
            <a:r>
              <a:rPr sz="1450" spc="105" dirty="0">
                <a:latin typeface="Times New Roman"/>
                <a:cs typeface="Times New Roman"/>
              </a:rPr>
              <a:t>flows</a:t>
            </a:r>
            <a:r>
              <a:rPr sz="1450" spc="90" dirty="0">
                <a:latin typeface="Times New Roman"/>
                <a:cs typeface="Times New Roman"/>
              </a:rPr>
              <a:t> </a:t>
            </a:r>
            <a:r>
              <a:rPr sz="1450" spc="105" dirty="0">
                <a:latin typeface="Times New Roman"/>
                <a:cs typeface="Times New Roman"/>
              </a:rPr>
              <a:t>out</a:t>
            </a:r>
            <a:r>
              <a:rPr sz="1450" spc="95" dirty="0">
                <a:latin typeface="Times New Roman"/>
                <a:cs typeface="Times New Roman"/>
              </a:rPr>
              <a:t> </a:t>
            </a:r>
            <a:r>
              <a:rPr sz="1450" spc="105" dirty="0">
                <a:latin typeface="Times New Roman"/>
                <a:cs typeface="Times New Roman"/>
              </a:rPr>
              <a:t>through</a:t>
            </a:r>
            <a:r>
              <a:rPr sz="1450" spc="90" dirty="0">
                <a:latin typeface="Times New Roman"/>
                <a:cs typeface="Times New Roman"/>
              </a:rPr>
              <a:t> </a:t>
            </a:r>
            <a:r>
              <a:rPr sz="1450" spc="105" dirty="0">
                <a:latin typeface="Times New Roman"/>
                <a:cs typeface="Times New Roman"/>
              </a:rPr>
              <a:t>the</a:t>
            </a:r>
            <a:r>
              <a:rPr sz="1450" spc="80" dirty="0">
                <a:latin typeface="Times New Roman"/>
                <a:cs typeface="Times New Roman"/>
              </a:rPr>
              <a:t> </a:t>
            </a:r>
            <a:r>
              <a:rPr sz="1450" spc="105" dirty="0">
                <a:latin typeface="Times New Roman"/>
                <a:cs typeface="Times New Roman"/>
              </a:rPr>
              <a:t>over</a:t>
            </a:r>
            <a:r>
              <a:rPr sz="1450" spc="80" dirty="0">
                <a:latin typeface="Times New Roman"/>
                <a:cs typeface="Times New Roman"/>
              </a:rPr>
              <a:t> </a:t>
            </a:r>
            <a:r>
              <a:rPr sz="1450" spc="110" dirty="0">
                <a:latin typeface="Times New Roman"/>
                <a:cs typeface="Times New Roman"/>
              </a:rPr>
              <a:t>flow</a:t>
            </a:r>
            <a:r>
              <a:rPr sz="1450" spc="105" dirty="0">
                <a:latin typeface="Times New Roman"/>
                <a:cs typeface="Times New Roman"/>
              </a:rPr>
              <a:t> tube</a:t>
            </a:r>
            <a:r>
              <a:rPr sz="1450" spc="90" dirty="0">
                <a:latin typeface="Times New Roman"/>
                <a:cs typeface="Times New Roman"/>
              </a:rPr>
              <a:t> </a:t>
            </a:r>
            <a:r>
              <a:rPr sz="1450" spc="85" dirty="0">
                <a:latin typeface="Times New Roman"/>
                <a:cs typeface="Times New Roman"/>
              </a:rPr>
              <a:t>is</a:t>
            </a:r>
            <a:r>
              <a:rPr sz="1450" spc="90" dirty="0">
                <a:latin typeface="Times New Roman"/>
                <a:cs typeface="Times New Roman"/>
              </a:rPr>
              <a:t> </a:t>
            </a:r>
            <a:r>
              <a:rPr sz="1450" spc="95" dirty="0">
                <a:latin typeface="Times New Roman"/>
                <a:cs typeface="Times New Roman"/>
              </a:rPr>
              <a:t>collected</a:t>
            </a:r>
            <a:r>
              <a:rPr sz="1450" spc="105" dirty="0">
                <a:latin typeface="Times New Roman"/>
                <a:cs typeface="Times New Roman"/>
              </a:rPr>
              <a:t> </a:t>
            </a:r>
            <a:r>
              <a:rPr sz="1450" spc="70" dirty="0">
                <a:latin typeface="Times New Roman"/>
                <a:cs typeface="Times New Roman"/>
              </a:rPr>
              <a:t>in </a:t>
            </a:r>
            <a:r>
              <a:rPr sz="1450" spc="110" dirty="0">
                <a:latin typeface="Times New Roman"/>
                <a:cs typeface="Times New Roman"/>
              </a:rPr>
              <a:t>a</a:t>
            </a:r>
            <a:r>
              <a:rPr sz="1450" spc="65" dirty="0">
                <a:latin typeface="Times New Roman"/>
                <a:cs typeface="Times New Roman"/>
              </a:rPr>
              <a:t> </a:t>
            </a:r>
            <a:r>
              <a:rPr sz="1450" spc="105" dirty="0">
                <a:latin typeface="Times New Roman"/>
                <a:cs typeface="Times New Roman"/>
              </a:rPr>
              <a:t>graduated</a:t>
            </a:r>
            <a:r>
              <a:rPr sz="1450" spc="70" dirty="0">
                <a:latin typeface="Times New Roman"/>
                <a:cs typeface="Times New Roman"/>
              </a:rPr>
              <a:t> </a:t>
            </a:r>
            <a:r>
              <a:rPr sz="1450" spc="85" dirty="0">
                <a:latin typeface="Times New Roman"/>
                <a:cs typeface="Times New Roman"/>
              </a:rPr>
              <a:t>jar</a:t>
            </a:r>
            <a:r>
              <a:rPr sz="1450" spc="60" dirty="0">
                <a:latin typeface="Times New Roman"/>
                <a:cs typeface="Times New Roman"/>
              </a:rPr>
              <a:t> </a:t>
            </a:r>
            <a:r>
              <a:rPr sz="1450" spc="95" dirty="0">
                <a:latin typeface="Times New Roman"/>
                <a:cs typeface="Times New Roman"/>
              </a:rPr>
              <a:t>for</a:t>
            </a:r>
            <a:r>
              <a:rPr sz="1450" spc="70" dirty="0">
                <a:latin typeface="Times New Roman"/>
                <a:cs typeface="Times New Roman"/>
              </a:rPr>
              <a:t> </a:t>
            </a:r>
            <a:r>
              <a:rPr sz="1450" spc="110" dirty="0">
                <a:latin typeface="Times New Roman"/>
                <a:cs typeface="Times New Roman"/>
              </a:rPr>
              <a:t>a</a:t>
            </a:r>
            <a:r>
              <a:rPr sz="1450" spc="75" dirty="0">
                <a:latin typeface="Times New Roman"/>
                <a:cs typeface="Times New Roman"/>
              </a:rPr>
              <a:t> </a:t>
            </a:r>
            <a:r>
              <a:rPr sz="1450" spc="105" dirty="0">
                <a:latin typeface="Times New Roman"/>
                <a:cs typeface="Times New Roman"/>
              </a:rPr>
              <a:t>convenient</a:t>
            </a:r>
            <a:r>
              <a:rPr sz="1450" spc="70" dirty="0">
                <a:latin typeface="Times New Roman"/>
                <a:cs typeface="Times New Roman"/>
              </a:rPr>
              <a:t> </a:t>
            </a:r>
            <a:r>
              <a:rPr sz="1450" spc="114" dirty="0">
                <a:latin typeface="Times New Roman"/>
                <a:cs typeface="Times New Roman"/>
              </a:rPr>
              <a:t>time</a:t>
            </a:r>
            <a:r>
              <a:rPr sz="1450" spc="70" dirty="0">
                <a:latin typeface="Times New Roman"/>
                <a:cs typeface="Times New Roman"/>
              </a:rPr>
              <a:t> </a:t>
            </a:r>
            <a:r>
              <a:rPr sz="1450" spc="50" dirty="0">
                <a:latin typeface="Times New Roman"/>
                <a:cs typeface="Times New Roman"/>
              </a:rPr>
              <a:t>(t).</a:t>
            </a:r>
            <a:endParaRPr sz="1450">
              <a:latin typeface="Times New Roman"/>
              <a:cs typeface="Times New Roman"/>
            </a:endParaRPr>
          </a:p>
          <a:p>
            <a:pPr marL="12700" marR="5080">
              <a:lnSpc>
                <a:spcPct val="110900"/>
              </a:lnSpc>
              <a:spcBef>
                <a:spcPts val="1230"/>
              </a:spcBef>
            </a:pPr>
            <a:r>
              <a:rPr sz="1450" spc="130" dirty="0">
                <a:latin typeface="Times New Roman"/>
                <a:cs typeface="Times New Roman"/>
              </a:rPr>
              <a:t>Now,</a:t>
            </a:r>
            <a:r>
              <a:rPr sz="1450" spc="229" dirty="0">
                <a:latin typeface="Times New Roman"/>
                <a:cs typeface="Times New Roman"/>
              </a:rPr>
              <a:t> </a:t>
            </a:r>
            <a:r>
              <a:rPr sz="1450" spc="105" dirty="0">
                <a:latin typeface="Times New Roman"/>
                <a:cs typeface="Times New Roman"/>
              </a:rPr>
              <a:t>the</a:t>
            </a:r>
            <a:r>
              <a:rPr sz="1450" spc="235" dirty="0">
                <a:latin typeface="Times New Roman"/>
                <a:cs typeface="Times New Roman"/>
              </a:rPr>
              <a:t> </a:t>
            </a:r>
            <a:r>
              <a:rPr sz="1450" spc="100" dirty="0">
                <a:latin typeface="Times New Roman"/>
                <a:cs typeface="Times New Roman"/>
              </a:rPr>
              <a:t>discharge</a:t>
            </a:r>
            <a:r>
              <a:rPr sz="1450" spc="229" dirty="0">
                <a:latin typeface="Times New Roman"/>
                <a:cs typeface="Times New Roman"/>
              </a:rPr>
              <a:t> </a:t>
            </a:r>
            <a:r>
              <a:rPr sz="1450" spc="100" dirty="0">
                <a:latin typeface="Times New Roman"/>
                <a:cs typeface="Times New Roman"/>
              </a:rPr>
              <a:t>of</a:t>
            </a:r>
            <a:r>
              <a:rPr sz="1450" spc="229" dirty="0">
                <a:latin typeface="Times New Roman"/>
                <a:cs typeface="Times New Roman"/>
              </a:rPr>
              <a:t> </a:t>
            </a:r>
            <a:r>
              <a:rPr sz="1450" spc="110" dirty="0">
                <a:latin typeface="Times New Roman"/>
                <a:cs typeface="Times New Roman"/>
              </a:rPr>
              <a:t>water</a:t>
            </a:r>
            <a:r>
              <a:rPr sz="1450" spc="229" dirty="0">
                <a:latin typeface="Times New Roman"/>
                <a:cs typeface="Times New Roman"/>
              </a:rPr>
              <a:t> </a:t>
            </a:r>
            <a:r>
              <a:rPr sz="1450" spc="110" dirty="0">
                <a:latin typeface="Times New Roman"/>
                <a:cs typeface="Times New Roman"/>
              </a:rPr>
              <a:t>flowing</a:t>
            </a:r>
            <a:r>
              <a:rPr sz="1450" spc="220" dirty="0">
                <a:latin typeface="Times New Roman"/>
                <a:cs typeface="Times New Roman"/>
              </a:rPr>
              <a:t> </a:t>
            </a:r>
            <a:r>
              <a:rPr sz="1450" spc="105" dirty="0">
                <a:latin typeface="Times New Roman"/>
                <a:cs typeface="Times New Roman"/>
              </a:rPr>
              <a:t>through</a:t>
            </a:r>
            <a:r>
              <a:rPr sz="1450" spc="235" dirty="0">
                <a:latin typeface="Times New Roman"/>
                <a:cs typeface="Times New Roman"/>
              </a:rPr>
              <a:t> </a:t>
            </a:r>
            <a:r>
              <a:rPr sz="1450" spc="105" dirty="0">
                <a:latin typeface="Times New Roman"/>
                <a:cs typeface="Times New Roman"/>
              </a:rPr>
              <a:t>the</a:t>
            </a:r>
            <a:r>
              <a:rPr sz="1450" spc="250" dirty="0">
                <a:latin typeface="Times New Roman"/>
                <a:cs typeface="Times New Roman"/>
              </a:rPr>
              <a:t> </a:t>
            </a:r>
            <a:r>
              <a:rPr sz="1450" spc="85" dirty="0">
                <a:latin typeface="Times New Roman"/>
                <a:cs typeface="Times New Roman"/>
              </a:rPr>
              <a:t>soil</a:t>
            </a:r>
            <a:r>
              <a:rPr sz="1450" spc="245" dirty="0">
                <a:latin typeface="Times New Roman"/>
                <a:cs typeface="Times New Roman"/>
              </a:rPr>
              <a:t> </a:t>
            </a:r>
            <a:r>
              <a:rPr sz="1450" spc="114" dirty="0">
                <a:latin typeface="Times New Roman"/>
                <a:cs typeface="Times New Roman"/>
              </a:rPr>
              <a:t>sample</a:t>
            </a:r>
            <a:r>
              <a:rPr sz="1450" spc="229" dirty="0">
                <a:latin typeface="Times New Roman"/>
                <a:cs typeface="Times New Roman"/>
              </a:rPr>
              <a:t> </a:t>
            </a:r>
            <a:r>
              <a:rPr sz="1450" spc="100" dirty="0">
                <a:latin typeface="Times New Roman"/>
                <a:cs typeface="Times New Roman"/>
              </a:rPr>
              <a:t>(Q)</a:t>
            </a:r>
            <a:r>
              <a:rPr sz="1450" spc="229" dirty="0">
                <a:latin typeface="Times New Roman"/>
                <a:cs typeface="Times New Roman"/>
              </a:rPr>
              <a:t> </a:t>
            </a:r>
            <a:r>
              <a:rPr sz="1450" spc="85" dirty="0">
                <a:latin typeface="Times New Roman"/>
                <a:cs typeface="Times New Roman"/>
              </a:rPr>
              <a:t>is</a:t>
            </a:r>
            <a:r>
              <a:rPr sz="1450" spc="225" dirty="0">
                <a:latin typeface="Times New Roman"/>
                <a:cs typeface="Times New Roman"/>
              </a:rPr>
              <a:t> </a:t>
            </a:r>
            <a:r>
              <a:rPr sz="1450" spc="100" dirty="0">
                <a:latin typeface="Times New Roman"/>
                <a:cs typeface="Times New Roman"/>
              </a:rPr>
              <a:t>equal</a:t>
            </a:r>
            <a:r>
              <a:rPr sz="1450" spc="240" dirty="0">
                <a:latin typeface="Times New Roman"/>
                <a:cs typeface="Times New Roman"/>
              </a:rPr>
              <a:t> </a:t>
            </a:r>
            <a:r>
              <a:rPr sz="1450" spc="95" dirty="0">
                <a:latin typeface="Times New Roman"/>
                <a:cs typeface="Times New Roman"/>
              </a:rPr>
              <a:t>to</a:t>
            </a:r>
            <a:r>
              <a:rPr sz="1450" spc="295" dirty="0">
                <a:latin typeface="Times New Roman"/>
                <a:cs typeface="Times New Roman"/>
              </a:rPr>
              <a:t> </a:t>
            </a:r>
            <a:r>
              <a:rPr sz="1450" spc="105" dirty="0">
                <a:latin typeface="Times New Roman"/>
                <a:cs typeface="Times New Roman"/>
              </a:rPr>
              <a:t>the</a:t>
            </a:r>
            <a:r>
              <a:rPr sz="1450" spc="235" dirty="0">
                <a:latin typeface="Times New Roman"/>
                <a:cs typeface="Times New Roman"/>
              </a:rPr>
              <a:t> </a:t>
            </a:r>
            <a:r>
              <a:rPr sz="1450" spc="120" dirty="0">
                <a:latin typeface="Times New Roman"/>
                <a:cs typeface="Times New Roman"/>
              </a:rPr>
              <a:t>volume</a:t>
            </a:r>
            <a:r>
              <a:rPr sz="1450" spc="235" dirty="0">
                <a:latin typeface="Times New Roman"/>
                <a:cs typeface="Times New Roman"/>
              </a:rPr>
              <a:t> </a:t>
            </a:r>
            <a:r>
              <a:rPr sz="1450" spc="75" dirty="0">
                <a:latin typeface="Times New Roman"/>
                <a:cs typeface="Times New Roman"/>
              </a:rPr>
              <a:t>of </a:t>
            </a:r>
            <a:r>
              <a:rPr sz="1450" spc="105" dirty="0">
                <a:latin typeface="Times New Roman"/>
                <a:cs typeface="Times New Roman"/>
              </a:rPr>
              <a:t>water</a:t>
            </a:r>
            <a:r>
              <a:rPr sz="1450" spc="45" dirty="0">
                <a:latin typeface="Times New Roman"/>
                <a:cs typeface="Times New Roman"/>
              </a:rPr>
              <a:t> </a:t>
            </a:r>
            <a:r>
              <a:rPr sz="1450" spc="100" dirty="0">
                <a:latin typeface="Times New Roman"/>
                <a:cs typeface="Times New Roman"/>
              </a:rPr>
              <a:t>collected</a:t>
            </a:r>
            <a:r>
              <a:rPr sz="1450" spc="65" dirty="0">
                <a:latin typeface="Times New Roman"/>
                <a:cs typeface="Times New Roman"/>
              </a:rPr>
              <a:t> </a:t>
            </a:r>
            <a:r>
              <a:rPr sz="1450" spc="105" dirty="0">
                <a:latin typeface="Times New Roman"/>
                <a:cs typeface="Times New Roman"/>
              </a:rPr>
              <a:t>divided</a:t>
            </a:r>
            <a:r>
              <a:rPr sz="1450" spc="65" dirty="0">
                <a:latin typeface="Times New Roman"/>
                <a:cs typeface="Times New Roman"/>
              </a:rPr>
              <a:t> </a:t>
            </a:r>
            <a:r>
              <a:rPr sz="1450" spc="125" dirty="0">
                <a:latin typeface="Times New Roman"/>
                <a:cs typeface="Times New Roman"/>
              </a:rPr>
              <a:t>by</a:t>
            </a:r>
            <a:r>
              <a:rPr sz="1450" spc="45" dirty="0">
                <a:latin typeface="Times New Roman"/>
                <a:cs typeface="Times New Roman"/>
              </a:rPr>
              <a:t> </a:t>
            </a:r>
            <a:r>
              <a:rPr sz="1450" spc="105" dirty="0">
                <a:latin typeface="Times New Roman"/>
                <a:cs typeface="Times New Roman"/>
              </a:rPr>
              <a:t>the</a:t>
            </a:r>
            <a:r>
              <a:rPr sz="1450" spc="65" dirty="0">
                <a:latin typeface="Times New Roman"/>
                <a:cs typeface="Times New Roman"/>
              </a:rPr>
              <a:t> </a:t>
            </a:r>
            <a:r>
              <a:rPr sz="1450" spc="110" dirty="0">
                <a:latin typeface="Times New Roman"/>
                <a:cs typeface="Times New Roman"/>
              </a:rPr>
              <a:t>time</a:t>
            </a:r>
            <a:r>
              <a:rPr sz="1450" spc="65" dirty="0">
                <a:latin typeface="Times New Roman"/>
                <a:cs typeface="Times New Roman"/>
              </a:rPr>
              <a:t> </a:t>
            </a:r>
            <a:r>
              <a:rPr sz="1450" spc="45" dirty="0">
                <a:latin typeface="Times New Roman"/>
                <a:cs typeface="Times New Roman"/>
              </a:rPr>
              <a:t>(t).</a:t>
            </a:r>
            <a:endParaRPr sz="1450">
              <a:latin typeface="Times New Roman"/>
              <a:cs typeface="Times New Roman"/>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596899" y="995859"/>
            <a:ext cx="7696200" cy="521970"/>
          </a:xfrm>
          <a:prstGeom prst="rect">
            <a:avLst/>
          </a:prstGeom>
        </p:spPr>
        <p:txBody>
          <a:bodyPr vert="horz" wrap="square" lIns="0" tIns="12065" rIns="0" bIns="0" rtlCol="0">
            <a:spAutoFit/>
          </a:bodyPr>
          <a:lstStyle/>
          <a:p>
            <a:pPr marL="12700" marR="5080">
              <a:lnSpc>
                <a:spcPct val="112300"/>
              </a:lnSpc>
              <a:spcBef>
                <a:spcPts val="95"/>
              </a:spcBef>
            </a:pPr>
            <a:r>
              <a:rPr sz="1450" b="0" spc="80" dirty="0">
                <a:latin typeface="Times New Roman"/>
                <a:cs typeface="Times New Roman"/>
              </a:rPr>
              <a:t>The</a:t>
            </a:r>
            <a:r>
              <a:rPr sz="1450" b="0" spc="165" dirty="0">
                <a:latin typeface="Times New Roman"/>
                <a:cs typeface="Times New Roman"/>
              </a:rPr>
              <a:t> </a:t>
            </a:r>
            <a:r>
              <a:rPr sz="1450" b="0" spc="65" dirty="0">
                <a:latin typeface="Times New Roman"/>
                <a:cs typeface="Times New Roman"/>
              </a:rPr>
              <a:t>head</a:t>
            </a:r>
            <a:r>
              <a:rPr sz="1450" b="0" spc="180" dirty="0">
                <a:latin typeface="Times New Roman"/>
                <a:cs typeface="Times New Roman"/>
              </a:rPr>
              <a:t> </a:t>
            </a:r>
            <a:r>
              <a:rPr sz="1450" b="0" spc="55" dirty="0">
                <a:latin typeface="Times New Roman"/>
                <a:cs typeface="Times New Roman"/>
              </a:rPr>
              <a:t>(h)</a:t>
            </a:r>
            <a:r>
              <a:rPr sz="1450" b="0" spc="170" dirty="0">
                <a:latin typeface="Times New Roman"/>
                <a:cs typeface="Times New Roman"/>
              </a:rPr>
              <a:t> </a:t>
            </a:r>
            <a:r>
              <a:rPr sz="1450" b="0" spc="65" dirty="0">
                <a:latin typeface="Times New Roman"/>
                <a:cs typeface="Times New Roman"/>
              </a:rPr>
              <a:t>causing</a:t>
            </a:r>
            <a:r>
              <a:rPr sz="1450" b="0" spc="165" dirty="0">
                <a:latin typeface="Times New Roman"/>
                <a:cs typeface="Times New Roman"/>
              </a:rPr>
              <a:t> </a:t>
            </a:r>
            <a:r>
              <a:rPr sz="1450" b="0" spc="60" dirty="0">
                <a:latin typeface="Times New Roman"/>
                <a:cs typeface="Times New Roman"/>
              </a:rPr>
              <a:t>the</a:t>
            </a:r>
            <a:r>
              <a:rPr sz="1450" b="0" spc="175" dirty="0">
                <a:latin typeface="Times New Roman"/>
                <a:cs typeface="Times New Roman"/>
              </a:rPr>
              <a:t> </a:t>
            </a:r>
            <a:r>
              <a:rPr sz="1450" b="0" spc="65" dirty="0">
                <a:latin typeface="Times New Roman"/>
                <a:cs typeface="Times New Roman"/>
              </a:rPr>
              <a:t>flow</a:t>
            </a:r>
            <a:r>
              <a:rPr sz="1450" b="0" spc="175" dirty="0">
                <a:latin typeface="Times New Roman"/>
                <a:cs typeface="Times New Roman"/>
              </a:rPr>
              <a:t> </a:t>
            </a:r>
            <a:r>
              <a:rPr sz="1450" b="0" spc="60" dirty="0">
                <a:latin typeface="Times New Roman"/>
                <a:cs typeface="Times New Roman"/>
              </a:rPr>
              <a:t>of</a:t>
            </a:r>
            <a:r>
              <a:rPr sz="1450" b="0" spc="175" dirty="0">
                <a:latin typeface="Times New Roman"/>
                <a:cs typeface="Times New Roman"/>
              </a:rPr>
              <a:t> </a:t>
            </a:r>
            <a:r>
              <a:rPr sz="1450" b="0" spc="65" dirty="0">
                <a:latin typeface="Times New Roman"/>
                <a:cs typeface="Times New Roman"/>
              </a:rPr>
              <a:t>water</a:t>
            </a:r>
            <a:r>
              <a:rPr sz="1450" b="0" spc="165" dirty="0">
                <a:latin typeface="Times New Roman"/>
                <a:cs typeface="Times New Roman"/>
              </a:rPr>
              <a:t> </a:t>
            </a:r>
            <a:r>
              <a:rPr sz="1450" b="0" spc="60" dirty="0">
                <a:latin typeface="Times New Roman"/>
                <a:cs typeface="Times New Roman"/>
              </a:rPr>
              <a:t>through</a:t>
            </a:r>
            <a:r>
              <a:rPr sz="1450" b="0" spc="180" dirty="0">
                <a:latin typeface="Times New Roman"/>
                <a:cs typeface="Times New Roman"/>
              </a:rPr>
              <a:t> </a:t>
            </a:r>
            <a:r>
              <a:rPr sz="1450" b="0" spc="60" dirty="0">
                <a:latin typeface="Times New Roman"/>
                <a:cs typeface="Times New Roman"/>
              </a:rPr>
              <a:t>the</a:t>
            </a:r>
            <a:r>
              <a:rPr sz="1450" b="0" spc="175" dirty="0">
                <a:latin typeface="Times New Roman"/>
                <a:cs typeface="Times New Roman"/>
              </a:rPr>
              <a:t> </a:t>
            </a:r>
            <a:r>
              <a:rPr sz="1450" b="0" spc="55" dirty="0">
                <a:latin typeface="Times New Roman"/>
                <a:cs typeface="Times New Roman"/>
              </a:rPr>
              <a:t>soil</a:t>
            </a:r>
            <a:r>
              <a:rPr sz="1450" b="0" spc="185" dirty="0">
                <a:latin typeface="Times New Roman"/>
                <a:cs typeface="Times New Roman"/>
              </a:rPr>
              <a:t> </a:t>
            </a:r>
            <a:r>
              <a:rPr sz="1450" b="0" spc="70" dirty="0">
                <a:latin typeface="Times New Roman"/>
                <a:cs typeface="Times New Roman"/>
              </a:rPr>
              <a:t>sample</a:t>
            </a:r>
            <a:r>
              <a:rPr sz="1450" b="0" spc="170" dirty="0">
                <a:latin typeface="Times New Roman"/>
                <a:cs typeface="Times New Roman"/>
              </a:rPr>
              <a:t> </a:t>
            </a:r>
            <a:r>
              <a:rPr sz="1450" b="0" spc="50" dirty="0">
                <a:latin typeface="Times New Roman"/>
                <a:cs typeface="Times New Roman"/>
              </a:rPr>
              <a:t>is</a:t>
            </a:r>
            <a:r>
              <a:rPr sz="1450" b="0" spc="185" dirty="0">
                <a:latin typeface="Times New Roman"/>
                <a:cs typeface="Times New Roman"/>
              </a:rPr>
              <a:t> </a:t>
            </a:r>
            <a:r>
              <a:rPr sz="1450" b="0" spc="60" dirty="0">
                <a:latin typeface="Times New Roman"/>
                <a:cs typeface="Times New Roman"/>
              </a:rPr>
              <a:t>equal</a:t>
            </a:r>
            <a:r>
              <a:rPr sz="1450" b="0" spc="180" dirty="0">
                <a:latin typeface="Times New Roman"/>
                <a:cs typeface="Times New Roman"/>
              </a:rPr>
              <a:t> </a:t>
            </a:r>
            <a:r>
              <a:rPr sz="1450" b="0" spc="50" dirty="0">
                <a:latin typeface="Times New Roman"/>
                <a:cs typeface="Times New Roman"/>
              </a:rPr>
              <a:t>to</a:t>
            </a:r>
            <a:r>
              <a:rPr sz="1450" b="0" spc="180" dirty="0">
                <a:latin typeface="Times New Roman"/>
                <a:cs typeface="Times New Roman"/>
              </a:rPr>
              <a:t> </a:t>
            </a:r>
            <a:r>
              <a:rPr sz="1450" b="0" spc="60" dirty="0">
                <a:latin typeface="Times New Roman"/>
                <a:cs typeface="Times New Roman"/>
              </a:rPr>
              <a:t>the</a:t>
            </a:r>
            <a:r>
              <a:rPr sz="1450" b="0" spc="170" dirty="0">
                <a:latin typeface="Times New Roman"/>
                <a:cs typeface="Times New Roman"/>
              </a:rPr>
              <a:t> </a:t>
            </a:r>
            <a:r>
              <a:rPr sz="1450" b="0" spc="55" dirty="0">
                <a:latin typeface="Times New Roman"/>
                <a:cs typeface="Times New Roman"/>
              </a:rPr>
              <a:t>difference</a:t>
            </a:r>
            <a:r>
              <a:rPr sz="1450" b="0" spc="170" dirty="0">
                <a:latin typeface="Times New Roman"/>
                <a:cs typeface="Times New Roman"/>
              </a:rPr>
              <a:t> </a:t>
            </a:r>
            <a:r>
              <a:rPr sz="1450" b="0" spc="35" dirty="0">
                <a:latin typeface="Times New Roman"/>
                <a:cs typeface="Times New Roman"/>
              </a:rPr>
              <a:t>in </a:t>
            </a:r>
            <a:r>
              <a:rPr sz="1450" b="0" spc="65" dirty="0">
                <a:latin typeface="Times New Roman"/>
                <a:cs typeface="Times New Roman"/>
              </a:rPr>
              <a:t>water</a:t>
            </a:r>
            <a:r>
              <a:rPr sz="1450" b="0" spc="40" dirty="0">
                <a:latin typeface="Times New Roman"/>
                <a:cs typeface="Times New Roman"/>
              </a:rPr>
              <a:t> </a:t>
            </a:r>
            <a:r>
              <a:rPr sz="1450" b="0" spc="60" dirty="0">
                <a:latin typeface="Times New Roman"/>
                <a:cs typeface="Times New Roman"/>
              </a:rPr>
              <a:t>levels</a:t>
            </a:r>
            <a:r>
              <a:rPr sz="1450" b="0" spc="50" dirty="0">
                <a:latin typeface="Times New Roman"/>
                <a:cs typeface="Times New Roman"/>
              </a:rPr>
              <a:t> </a:t>
            </a:r>
            <a:r>
              <a:rPr sz="1450" b="0" spc="70" dirty="0">
                <a:latin typeface="Times New Roman"/>
                <a:cs typeface="Times New Roman"/>
              </a:rPr>
              <a:t>between</a:t>
            </a:r>
            <a:r>
              <a:rPr sz="1450" b="0" spc="50" dirty="0">
                <a:latin typeface="Times New Roman"/>
                <a:cs typeface="Times New Roman"/>
              </a:rPr>
              <a:t> </a:t>
            </a:r>
            <a:r>
              <a:rPr sz="1450" b="0" spc="60" dirty="0">
                <a:latin typeface="Times New Roman"/>
                <a:cs typeface="Times New Roman"/>
              </a:rPr>
              <a:t>the</a:t>
            </a:r>
            <a:r>
              <a:rPr sz="1450" b="0" spc="65" dirty="0">
                <a:latin typeface="Times New Roman"/>
                <a:cs typeface="Times New Roman"/>
              </a:rPr>
              <a:t> </a:t>
            </a:r>
            <a:r>
              <a:rPr sz="1450" b="0" spc="60" dirty="0">
                <a:latin typeface="Times New Roman"/>
                <a:cs typeface="Times New Roman"/>
              </a:rPr>
              <a:t>constant</a:t>
            </a:r>
            <a:r>
              <a:rPr sz="1450" b="0" spc="50" dirty="0">
                <a:latin typeface="Times New Roman"/>
                <a:cs typeface="Times New Roman"/>
              </a:rPr>
              <a:t> </a:t>
            </a:r>
            <a:r>
              <a:rPr sz="1450" b="0" spc="55" dirty="0">
                <a:latin typeface="Times New Roman"/>
                <a:cs typeface="Times New Roman"/>
              </a:rPr>
              <a:t>level</a:t>
            </a:r>
            <a:r>
              <a:rPr sz="1450" b="0" spc="50" dirty="0">
                <a:latin typeface="Times New Roman"/>
                <a:cs typeface="Times New Roman"/>
              </a:rPr>
              <a:t> </a:t>
            </a:r>
            <a:r>
              <a:rPr sz="1450" b="0" spc="60" dirty="0">
                <a:latin typeface="Times New Roman"/>
                <a:cs typeface="Times New Roman"/>
              </a:rPr>
              <a:t>over</a:t>
            </a:r>
            <a:r>
              <a:rPr sz="1450" b="0" spc="45" dirty="0">
                <a:latin typeface="Times New Roman"/>
                <a:cs typeface="Times New Roman"/>
              </a:rPr>
              <a:t> </a:t>
            </a:r>
            <a:r>
              <a:rPr sz="1450" b="0" spc="65" dirty="0">
                <a:latin typeface="Times New Roman"/>
                <a:cs typeface="Times New Roman"/>
              </a:rPr>
              <a:t>head</a:t>
            </a:r>
            <a:r>
              <a:rPr sz="1450" b="0" spc="50" dirty="0">
                <a:latin typeface="Times New Roman"/>
                <a:cs typeface="Times New Roman"/>
              </a:rPr>
              <a:t> </a:t>
            </a:r>
            <a:r>
              <a:rPr sz="1450" b="0" spc="65" dirty="0">
                <a:latin typeface="Times New Roman"/>
                <a:cs typeface="Times New Roman"/>
              </a:rPr>
              <a:t>tank</a:t>
            </a:r>
            <a:r>
              <a:rPr sz="1450" b="0" spc="50" dirty="0">
                <a:latin typeface="Times New Roman"/>
                <a:cs typeface="Times New Roman"/>
              </a:rPr>
              <a:t> </a:t>
            </a:r>
            <a:r>
              <a:rPr sz="1450" b="0" spc="65" dirty="0">
                <a:latin typeface="Times New Roman"/>
                <a:cs typeface="Times New Roman"/>
              </a:rPr>
              <a:t>and</a:t>
            </a:r>
            <a:r>
              <a:rPr sz="1450" b="0" spc="50" dirty="0">
                <a:latin typeface="Times New Roman"/>
                <a:cs typeface="Times New Roman"/>
              </a:rPr>
              <a:t> </a:t>
            </a:r>
            <a:r>
              <a:rPr sz="1450" b="0" spc="60" dirty="0">
                <a:latin typeface="Times New Roman"/>
                <a:cs typeface="Times New Roman"/>
              </a:rPr>
              <a:t>the</a:t>
            </a:r>
            <a:r>
              <a:rPr sz="1450" b="0" spc="50" dirty="0">
                <a:latin typeface="Times New Roman"/>
                <a:cs typeface="Times New Roman"/>
              </a:rPr>
              <a:t> </a:t>
            </a:r>
            <a:r>
              <a:rPr sz="1450" b="0" spc="60" dirty="0">
                <a:latin typeface="Times New Roman"/>
                <a:cs typeface="Times New Roman"/>
              </a:rPr>
              <a:t>constant</a:t>
            </a:r>
            <a:r>
              <a:rPr sz="1450" b="0" spc="50" dirty="0">
                <a:latin typeface="Times New Roman"/>
                <a:cs typeface="Times New Roman"/>
              </a:rPr>
              <a:t> </a:t>
            </a:r>
            <a:r>
              <a:rPr sz="1450" b="0" spc="60" dirty="0">
                <a:latin typeface="Times New Roman"/>
                <a:cs typeface="Times New Roman"/>
              </a:rPr>
              <a:t>level</a:t>
            </a:r>
            <a:r>
              <a:rPr sz="1450" b="0" spc="50" dirty="0">
                <a:latin typeface="Times New Roman"/>
                <a:cs typeface="Times New Roman"/>
              </a:rPr>
              <a:t> </a:t>
            </a:r>
            <a:r>
              <a:rPr sz="1450" b="0" spc="75" dirty="0">
                <a:latin typeface="Times New Roman"/>
                <a:cs typeface="Times New Roman"/>
              </a:rPr>
              <a:t>bottom</a:t>
            </a:r>
            <a:r>
              <a:rPr sz="1450" b="0" spc="55" dirty="0">
                <a:latin typeface="Times New Roman"/>
                <a:cs typeface="Times New Roman"/>
              </a:rPr>
              <a:t> </a:t>
            </a:r>
            <a:r>
              <a:rPr sz="1450" b="0" spc="50" dirty="0">
                <a:latin typeface="Times New Roman"/>
                <a:cs typeface="Times New Roman"/>
              </a:rPr>
              <a:t>tank.</a:t>
            </a:r>
            <a:endParaRPr sz="1450">
              <a:latin typeface="Times New Roman"/>
              <a:cs typeface="Times New Roman"/>
            </a:endParaRPr>
          </a:p>
        </p:txBody>
      </p:sp>
      <p:sp>
        <p:nvSpPr>
          <p:cNvPr id="3" name="object 3"/>
          <p:cNvSpPr/>
          <p:nvPr/>
        </p:nvSpPr>
        <p:spPr>
          <a:xfrm>
            <a:off x="2300414" y="3196045"/>
            <a:ext cx="131445" cy="15240"/>
          </a:xfrm>
          <a:custGeom>
            <a:avLst/>
            <a:gdLst/>
            <a:ahLst/>
            <a:cxnLst/>
            <a:rect l="l" t="t" r="r" b="b"/>
            <a:pathLst>
              <a:path w="131444" h="15239">
                <a:moveTo>
                  <a:pt x="131067" y="0"/>
                </a:moveTo>
                <a:lnTo>
                  <a:pt x="0" y="0"/>
                </a:lnTo>
                <a:lnTo>
                  <a:pt x="0" y="15017"/>
                </a:lnTo>
                <a:lnTo>
                  <a:pt x="131067" y="15017"/>
                </a:lnTo>
                <a:lnTo>
                  <a:pt x="131067" y="0"/>
                </a:lnTo>
                <a:close/>
              </a:path>
            </a:pathLst>
          </a:custGeom>
          <a:solidFill>
            <a:srgbClr val="000000"/>
          </a:solidFill>
        </p:spPr>
        <p:txBody>
          <a:bodyPr wrap="square" lIns="0" tIns="0" rIns="0" bIns="0" rtlCol="0"/>
          <a:lstStyle/>
          <a:p>
            <a:endParaRPr/>
          </a:p>
        </p:txBody>
      </p:sp>
      <p:sp>
        <p:nvSpPr>
          <p:cNvPr id="4" name="object 4"/>
          <p:cNvSpPr txBox="1"/>
          <p:nvPr/>
        </p:nvSpPr>
        <p:spPr>
          <a:xfrm>
            <a:off x="558800" y="1672913"/>
            <a:ext cx="5370830" cy="1649730"/>
          </a:xfrm>
          <a:prstGeom prst="rect">
            <a:avLst/>
          </a:prstGeom>
        </p:spPr>
        <p:txBody>
          <a:bodyPr vert="horz" wrap="square" lIns="0" tIns="15875" rIns="0" bIns="0" rtlCol="0">
            <a:spAutoFit/>
          </a:bodyPr>
          <a:lstStyle/>
          <a:p>
            <a:pPr marL="50165">
              <a:lnSpc>
                <a:spcPct val="100000"/>
              </a:lnSpc>
              <a:spcBef>
                <a:spcPts val="125"/>
              </a:spcBef>
            </a:pPr>
            <a:r>
              <a:rPr sz="1450" dirty="0">
                <a:latin typeface="Times New Roman"/>
                <a:cs typeface="Times New Roman"/>
              </a:rPr>
              <a:t>If</a:t>
            </a:r>
            <a:r>
              <a:rPr sz="1450" spc="470" dirty="0">
                <a:latin typeface="Times New Roman"/>
                <a:cs typeface="Times New Roman"/>
              </a:rPr>
              <a:t> </a:t>
            </a:r>
            <a:r>
              <a:rPr sz="1450" spc="60" dirty="0">
                <a:latin typeface="Times New Roman"/>
                <a:cs typeface="Times New Roman"/>
              </a:rPr>
              <a:t>‘A’</a:t>
            </a:r>
            <a:r>
              <a:rPr sz="1450" spc="50" dirty="0">
                <a:latin typeface="Times New Roman"/>
                <a:cs typeface="Times New Roman"/>
              </a:rPr>
              <a:t> is </a:t>
            </a:r>
            <a:r>
              <a:rPr sz="1450" spc="60" dirty="0">
                <a:latin typeface="Times New Roman"/>
                <a:cs typeface="Times New Roman"/>
              </a:rPr>
              <a:t>the</a:t>
            </a:r>
            <a:r>
              <a:rPr sz="1450" spc="65" dirty="0">
                <a:latin typeface="Times New Roman"/>
                <a:cs typeface="Times New Roman"/>
              </a:rPr>
              <a:t> </a:t>
            </a:r>
            <a:r>
              <a:rPr sz="1450" spc="55" dirty="0">
                <a:latin typeface="Times New Roman"/>
                <a:cs typeface="Times New Roman"/>
              </a:rPr>
              <a:t>cross-</a:t>
            </a:r>
            <a:r>
              <a:rPr sz="1450" spc="60" dirty="0">
                <a:latin typeface="Times New Roman"/>
                <a:cs typeface="Times New Roman"/>
              </a:rPr>
              <a:t>sectional</a:t>
            </a:r>
            <a:r>
              <a:rPr sz="1450" spc="45" dirty="0">
                <a:latin typeface="Times New Roman"/>
                <a:cs typeface="Times New Roman"/>
              </a:rPr>
              <a:t> </a:t>
            </a:r>
            <a:r>
              <a:rPr sz="1450" spc="60" dirty="0">
                <a:latin typeface="Times New Roman"/>
                <a:cs typeface="Times New Roman"/>
              </a:rPr>
              <a:t>area</a:t>
            </a:r>
            <a:r>
              <a:rPr sz="1450" spc="45" dirty="0">
                <a:latin typeface="Times New Roman"/>
                <a:cs typeface="Times New Roman"/>
              </a:rPr>
              <a:t> </a:t>
            </a:r>
            <a:r>
              <a:rPr sz="1450" spc="60" dirty="0">
                <a:latin typeface="Times New Roman"/>
                <a:cs typeface="Times New Roman"/>
              </a:rPr>
              <a:t>of</a:t>
            </a:r>
            <a:r>
              <a:rPr sz="1450" spc="50" dirty="0">
                <a:latin typeface="Times New Roman"/>
                <a:cs typeface="Times New Roman"/>
              </a:rPr>
              <a:t> </a:t>
            </a:r>
            <a:r>
              <a:rPr sz="1450" spc="55" dirty="0">
                <a:latin typeface="Times New Roman"/>
                <a:cs typeface="Times New Roman"/>
              </a:rPr>
              <a:t>soil</a:t>
            </a:r>
            <a:r>
              <a:rPr sz="1450" spc="50" dirty="0">
                <a:latin typeface="Times New Roman"/>
                <a:cs typeface="Times New Roman"/>
              </a:rPr>
              <a:t> </a:t>
            </a:r>
            <a:r>
              <a:rPr sz="1450" spc="60" dirty="0">
                <a:latin typeface="Times New Roman"/>
                <a:cs typeface="Times New Roman"/>
              </a:rPr>
              <a:t>sample</a:t>
            </a:r>
            <a:endParaRPr sz="1450">
              <a:latin typeface="Times New Roman"/>
              <a:cs typeface="Times New Roman"/>
            </a:endParaRPr>
          </a:p>
          <a:p>
            <a:pPr marL="50165">
              <a:lnSpc>
                <a:spcPct val="100000"/>
              </a:lnSpc>
              <a:spcBef>
                <a:spcPts val="1445"/>
              </a:spcBef>
            </a:pPr>
            <a:r>
              <a:rPr sz="1450" spc="75" dirty="0">
                <a:latin typeface="Times New Roman"/>
                <a:cs typeface="Times New Roman"/>
              </a:rPr>
              <a:t>Then</a:t>
            </a:r>
            <a:r>
              <a:rPr sz="1450" spc="40" dirty="0">
                <a:latin typeface="Times New Roman"/>
                <a:cs typeface="Times New Roman"/>
              </a:rPr>
              <a:t> </a:t>
            </a:r>
            <a:r>
              <a:rPr sz="1450" spc="55" dirty="0">
                <a:latin typeface="Times New Roman"/>
                <a:cs typeface="Times New Roman"/>
              </a:rPr>
              <a:t>for</a:t>
            </a:r>
            <a:r>
              <a:rPr sz="1450" spc="30" dirty="0">
                <a:latin typeface="Times New Roman"/>
                <a:cs typeface="Times New Roman"/>
              </a:rPr>
              <a:t> </a:t>
            </a:r>
            <a:r>
              <a:rPr sz="1450" spc="65" dirty="0">
                <a:latin typeface="Times New Roman"/>
                <a:cs typeface="Times New Roman"/>
              </a:rPr>
              <a:t>Darcy’s</a:t>
            </a:r>
            <a:r>
              <a:rPr sz="1450" spc="45" dirty="0">
                <a:latin typeface="Times New Roman"/>
                <a:cs typeface="Times New Roman"/>
              </a:rPr>
              <a:t> law</a:t>
            </a:r>
            <a:endParaRPr sz="1450">
              <a:latin typeface="Times New Roman"/>
              <a:cs typeface="Times New Roman"/>
            </a:endParaRPr>
          </a:p>
          <a:p>
            <a:pPr marL="50165">
              <a:lnSpc>
                <a:spcPct val="100000"/>
              </a:lnSpc>
              <a:spcBef>
                <a:spcPts val="1455"/>
              </a:spcBef>
            </a:pPr>
            <a:r>
              <a:rPr sz="1450" spc="80" dirty="0">
                <a:latin typeface="Times New Roman"/>
                <a:cs typeface="Times New Roman"/>
              </a:rPr>
              <a:t>The</a:t>
            </a:r>
            <a:r>
              <a:rPr sz="1450" spc="40" dirty="0">
                <a:latin typeface="Times New Roman"/>
                <a:cs typeface="Times New Roman"/>
              </a:rPr>
              <a:t> </a:t>
            </a:r>
            <a:r>
              <a:rPr sz="1450" spc="65" dirty="0">
                <a:latin typeface="Times New Roman"/>
                <a:cs typeface="Times New Roman"/>
              </a:rPr>
              <a:t>discharge</a:t>
            </a:r>
            <a:r>
              <a:rPr sz="1450" spc="40" dirty="0">
                <a:latin typeface="Times New Roman"/>
                <a:cs typeface="Times New Roman"/>
              </a:rPr>
              <a:t> </a:t>
            </a:r>
            <a:r>
              <a:rPr sz="1450" spc="60" dirty="0">
                <a:latin typeface="Times New Roman"/>
                <a:cs typeface="Times New Roman"/>
              </a:rPr>
              <a:t>of</a:t>
            </a:r>
            <a:r>
              <a:rPr sz="1450" spc="45" dirty="0">
                <a:latin typeface="Times New Roman"/>
                <a:cs typeface="Times New Roman"/>
              </a:rPr>
              <a:t> </a:t>
            </a:r>
            <a:r>
              <a:rPr sz="1450" spc="65" dirty="0">
                <a:latin typeface="Times New Roman"/>
                <a:cs typeface="Times New Roman"/>
              </a:rPr>
              <a:t>water</a:t>
            </a:r>
            <a:r>
              <a:rPr sz="1450" spc="45" dirty="0">
                <a:latin typeface="Times New Roman"/>
                <a:cs typeface="Times New Roman"/>
              </a:rPr>
              <a:t> </a:t>
            </a:r>
            <a:r>
              <a:rPr sz="1450" spc="65" dirty="0">
                <a:latin typeface="Times New Roman"/>
                <a:cs typeface="Times New Roman"/>
              </a:rPr>
              <a:t>flow</a:t>
            </a:r>
            <a:r>
              <a:rPr sz="1450" spc="45" dirty="0">
                <a:latin typeface="Times New Roman"/>
                <a:cs typeface="Times New Roman"/>
              </a:rPr>
              <a:t> </a:t>
            </a:r>
            <a:r>
              <a:rPr sz="1450" spc="60" dirty="0">
                <a:latin typeface="Times New Roman"/>
                <a:cs typeface="Times New Roman"/>
              </a:rPr>
              <a:t>through</a:t>
            </a:r>
            <a:r>
              <a:rPr sz="1450" spc="45" dirty="0">
                <a:latin typeface="Times New Roman"/>
                <a:cs typeface="Times New Roman"/>
              </a:rPr>
              <a:t> </a:t>
            </a:r>
            <a:r>
              <a:rPr sz="1450" spc="65" dirty="0">
                <a:latin typeface="Times New Roman"/>
                <a:cs typeface="Times New Roman"/>
              </a:rPr>
              <a:t>the</a:t>
            </a:r>
            <a:r>
              <a:rPr sz="1450" spc="40" dirty="0">
                <a:latin typeface="Times New Roman"/>
                <a:cs typeface="Times New Roman"/>
              </a:rPr>
              <a:t> </a:t>
            </a:r>
            <a:r>
              <a:rPr sz="1450" spc="55" dirty="0">
                <a:latin typeface="Times New Roman"/>
                <a:cs typeface="Times New Roman"/>
              </a:rPr>
              <a:t>soil</a:t>
            </a:r>
            <a:r>
              <a:rPr sz="1450" spc="50" dirty="0">
                <a:latin typeface="Times New Roman"/>
                <a:cs typeface="Times New Roman"/>
              </a:rPr>
              <a:t> </a:t>
            </a:r>
            <a:r>
              <a:rPr sz="1450" spc="70" dirty="0">
                <a:latin typeface="Times New Roman"/>
                <a:cs typeface="Times New Roman"/>
              </a:rPr>
              <a:t>sample</a:t>
            </a:r>
            <a:r>
              <a:rPr sz="1450" spc="40" dirty="0">
                <a:latin typeface="Times New Roman"/>
                <a:cs typeface="Times New Roman"/>
              </a:rPr>
              <a:t> </a:t>
            </a:r>
            <a:r>
              <a:rPr sz="1450" spc="85" dirty="0">
                <a:latin typeface="Times New Roman"/>
                <a:cs typeface="Times New Roman"/>
              </a:rPr>
              <a:t>=</a:t>
            </a:r>
            <a:r>
              <a:rPr sz="1450" spc="40" dirty="0">
                <a:latin typeface="Times New Roman"/>
                <a:cs typeface="Times New Roman"/>
              </a:rPr>
              <a:t> </a:t>
            </a:r>
            <a:r>
              <a:rPr sz="1450" spc="105" dirty="0">
                <a:latin typeface="Times New Roman"/>
                <a:cs typeface="Times New Roman"/>
              </a:rPr>
              <a:t>Q</a:t>
            </a:r>
            <a:r>
              <a:rPr sz="1450" spc="50" dirty="0">
                <a:latin typeface="Times New Roman"/>
                <a:cs typeface="Times New Roman"/>
              </a:rPr>
              <a:t> </a:t>
            </a:r>
            <a:r>
              <a:rPr sz="1450" spc="85" dirty="0">
                <a:latin typeface="Times New Roman"/>
                <a:cs typeface="Times New Roman"/>
              </a:rPr>
              <a:t>=</a:t>
            </a:r>
            <a:r>
              <a:rPr sz="1450" spc="35" dirty="0">
                <a:latin typeface="Times New Roman"/>
                <a:cs typeface="Times New Roman"/>
              </a:rPr>
              <a:t> </a:t>
            </a:r>
            <a:r>
              <a:rPr sz="1450" spc="105" dirty="0">
                <a:latin typeface="Times New Roman"/>
                <a:cs typeface="Times New Roman"/>
              </a:rPr>
              <a:t>K</a:t>
            </a:r>
            <a:r>
              <a:rPr sz="1450" spc="45" dirty="0">
                <a:latin typeface="Times New Roman"/>
                <a:cs typeface="Times New Roman"/>
              </a:rPr>
              <a:t> </a:t>
            </a:r>
            <a:r>
              <a:rPr sz="1450" dirty="0">
                <a:latin typeface="Times New Roman"/>
                <a:cs typeface="Times New Roman"/>
              </a:rPr>
              <a:t>i</a:t>
            </a:r>
            <a:r>
              <a:rPr sz="1450" spc="45" dirty="0">
                <a:latin typeface="Times New Roman"/>
                <a:cs typeface="Times New Roman"/>
              </a:rPr>
              <a:t> </a:t>
            </a:r>
            <a:r>
              <a:rPr sz="1450" spc="55" dirty="0">
                <a:latin typeface="Times New Roman"/>
                <a:cs typeface="Times New Roman"/>
              </a:rPr>
              <a:t>A</a:t>
            </a:r>
            <a:endParaRPr sz="1450">
              <a:latin typeface="Times New Roman"/>
              <a:cs typeface="Times New Roman"/>
            </a:endParaRPr>
          </a:p>
          <a:p>
            <a:pPr marL="1741170">
              <a:lnSpc>
                <a:spcPts val="1680"/>
              </a:lnSpc>
              <a:spcBef>
                <a:spcPts val="1275"/>
              </a:spcBef>
            </a:pPr>
            <a:r>
              <a:rPr sz="1700" spc="40" dirty="0">
                <a:latin typeface="Cambria Math"/>
                <a:cs typeface="Cambria Math"/>
              </a:rPr>
              <a:t>h</a:t>
            </a:r>
            <a:endParaRPr sz="1700">
              <a:latin typeface="Cambria Math"/>
              <a:cs typeface="Cambria Math"/>
            </a:endParaRPr>
          </a:p>
          <a:p>
            <a:pPr marL="50800">
              <a:lnSpc>
                <a:spcPts val="1680"/>
              </a:lnSpc>
            </a:pPr>
            <a:r>
              <a:rPr sz="1700" spc="95" dirty="0">
                <a:latin typeface="Cambria Math"/>
                <a:cs typeface="Cambria Math"/>
              </a:rPr>
              <a:t>∴</a:t>
            </a:r>
            <a:r>
              <a:rPr sz="1700" spc="140" dirty="0">
                <a:latin typeface="Cambria Math"/>
                <a:cs typeface="Cambria Math"/>
              </a:rPr>
              <a:t> </a:t>
            </a:r>
            <a:r>
              <a:rPr sz="1700" spc="110" dirty="0">
                <a:latin typeface="Cambria Math"/>
                <a:cs typeface="Cambria Math"/>
              </a:rPr>
              <a:t>Q</a:t>
            </a:r>
            <a:r>
              <a:rPr sz="1700" spc="150" dirty="0">
                <a:latin typeface="Cambria Math"/>
                <a:cs typeface="Cambria Math"/>
              </a:rPr>
              <a:t> </a:t>
            </a:r>
            <a:r>
              <a:rPr sz="1700" spc="125" dirty="0">
                <a:latin typeface="Cambria Math"/>
                <a:cs typeface="Cambria Math"/>
              </a:rPr>
              <a:t>=</a:t>
            </a:r>
            <a:r>
              <a:rPr sz="1700" spc="140" dirty="0">
                <a:latin typeface="Cambria Math"/>
                <a:cs typeface="Cambria Math"/>
              </a:rPr>
              <a:t> </a:t>
            </a:r>
            <a:r>
              <a:rPr sz="1700" spc="105" dirty="0">
                <a:latin typeface="Cambria Math"/>
                <a:cs typeface="Cambria Math"/>
              </a:rPr>
              <a:t>K</a:t>
            </a:r>
            <a:r>
              <a:rPr sz="1700" spc="50" dirty="0">
                <a:latin typeface="Cambria Math"/>
                <a:cs typeface="Cambria Math"/>
              </a:rPr>
              <a:t> </a:t>
            </a:r>
            <a:r>
              <a:rPr sz="1700" dirty="0">
                <a:latin typeface="Cambria Math"/>
                <a:cs typeface="Cambria Math"/>
              </a:rPr>
              <a:t>i</a:t>
            </a:r>
            <a:r>
              <a:rPr sz="1700" spc="55" dirty="0">
                <a:latin typeface="Cambria Math"/>
                <a:cs typeface="Cambria Math"/>
              </a:rPr>
              <a:t> </a:t>
            </a:r>
            <a:r>
              <a:rPr sz="1700" spc="105" dirty="0">
                <a:latin typeface="Cambria Math"/>
                <a:cs typeface="Cambria Math"/>
              </a:rPr>
              <a:t>A</a:t>
            </a:r>
            <a:r>
              <a:rPr sz="1700" spc="125" dirty="0">
                <a:latin typeface="Cambria Math"/>
                <a:cs typeface="Cambria Math"/>
              </a:rPr>
              <a:t> =</a:t>
            </a:r>
            <a:r>
              <a:rPr sz="1700" spc="135" dirty="0">
                <a:latin typeface="Cambria Math"/>
                <a:cs typeface="Cambria Math"/>
              </a:rPr>
              <a:t> </a:t>
            </a:r>
            <a:r>
              <a:rPr sz="1700" spc="105" dirty="0">
                <a:latin typeface="Cambria Math"/>
                <a:cs typeface="Cambria Math"/>
              </a:rPr>
              <a:t>K</a:t>
            </a:r>
            <a:r>
              <a:rPr sz="1700" spc="360" dirty="0">
                <a:latin typeface="Cambria Math"/>
                <a:cs typeface="Cambria Math"/>
              </a:rPr>
              <a:t> </a:t>
            </a:r>
            <a:r>
              <a:rPr sz="2550" spc="135" baseline="-37581" dirty="0">
                <a:latin typeface="Cambria Math"/>
                <a:cs typeface="Cambria Math"/>
              </a:rPr>
              <a:t>L</a:t>
            </a:r>
            <a:r>
              <a:rPr sz="2550" spc="592" baseline="-37581" dirty="0">
                <a:latin typeface="Cambria Math"/>
                <a:cs typeface="Cambria Math"/>
              </a:rPr>
              <a:t> </a:t>
            </a:r>
            <a:r>
              <a:rPr sz="1700" spc="55" dirty="0">
                <a:latin typeface="Cambria Math"/>
                <a:cs typeface="Cambria Math"/>
              </a:rPr>
              <a:t>A</a:t>
            </a:r>
            <a:endParaRPr sz="1700">
              <a:latin typeface="Cambria Math"/>
              <a:cs typeface="Cambria Math"/>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96899" y="1326974"/>
            <a:ext cx="5058410" cy="208915"/>
          </a:xfrm>
          <a:prstGeom prst="rect">
            <a:avLst/>
          </a:prstGeom>
        </p:spPr>
        <p:txBody>
          <a:bodyPr vert="horz" wrap="square" lIns="0" tIns="12700" rIns="0" bIns="0" rtlCol="0">
            <a:spAutoFit/>
          </a:bodyPr>
          <a:lstStyle/>
          <a:p>
            <a:pPr marL="12700">
              <a:lnSpc>
                <a:spcPct val="100000"/>
              </a:lnSpc>
              <a:spcBef>
                <a:spcPts val="100"/>
              </a:spcBef>
            </a:pPr>
            <a:r>
              <a:rPr sz="1200" spc="160" dirty="0">
                <a:latin typeface="Times New Roman"/>
                <a:cs typeface="Times New Roman"/>
              </a:rPr>
              <a:t>The</a:t>
            </a:r>
            <a:r>
              <a:rPr sz="1200" spc="80" dirty="0">
                <a:latin typeface="Times New Roman"/>
                <a:cs typeface="Times New Roman"/>
              </a:rPr>
              <a:t> </a:t>
            </a:r>
            <a:r>
              <a:rPr sz="1200" spc="130" dirty="0">
                <a:latin typeface="Times New Roman"/>
                <a:cs typeface="Times New Roman"/>
              </a:rPr>
              <a:t>discharge</a:t>
            </a:r>
            <a:r>
              <a:rPr sz="1200" spc="85" dirty="0">
                <a:latin typeface="Times New Roman"/>
                <a:cs typeface="Times New Roman"/>
              </a:rPr>
              <a:t> </a:t>
            </a:r>
            <a:r>
              <a:rPr sz="1200" spc="135" dirty="0">
                <a:latin typeface="Times New Roman"/>
                <a:cs typeface="Times New Roman"/>
              </a:rPr>
              <a:t>of</a:t>
            </a:r>
            <a:r>
              <a:rPr sz="1200" spc="90" dirty="0">
                <a:latin typeface="Times New Roman"/>
                <a:cs typeface="Times New Roman"/>
              </a:rPr>
              <a:t> </a:t>
            </a:r>
            <a:r>
              <a:rPr sz="1200" spc="135" dirty="0">
                <a:latin typeface="Times New Roman"/>
                <a:cs typeface="Times New Roman"/>
              </a:rPr>
              <a:t>water</a:t>
            </a:r>
            <a:r>
              <a:rPr sz="1200" spc="80" dirty="0">
                <a:latin typeface="Times New Roman"/>
                <a:cs typeface="Times New Roman"/>
              </a:rPr>
              <a:t> </a:t>
            </a:r>
            <a:r>
              <a:rPr sz="1200" spc="145" dirty="0">
                <a:latin typeface="Times New Roman"/>
                <a:cs typeface="Times New Roman"/>
              </a:rPr>
              <a:t>flow</a:t>
            </a:r>
            <a:r>
              <a:rPr sz="1200" spc="90" dirty="0">
                <a:latin typeface="Times New Roman"/>
                <a:cs typeface="Times New Roman"/>
              </a:rPr>
              <a:t> </a:t>
            </a:r>
            <a:r>
              <a:rPr sz="1200" spc="135" dirty="0">
                <a:latin typeface="Times New Roman"/>
                <a:cs typeface="Times New Roman"/>
              </a:rPr>
              <a:t>through</a:t>
            </a:r>
            <a:r>
              <a:rPr sz="1200" spc="90" dirty="0">
                <a:latin typeface="Times New Roman"/>
                <a:cs typeface="Times New Roman"/>
              </a:rPr>
              <a:t> </a:t>
            </a:r>
            <a:r>
              <a:rPr sz="1200" spc="130" dirty="0">
                <a:latin typeface="Times New Roman"/>
                <a:cs typeface="Times New Roman"/>
              </a:rPr>
              <a:t>the</a:t>
            </a:r>
            <a:r>
              <a:rPr sz="1200" spc="85" dirty="0">
                <a:latin typeface="Times New Roman"/>
                <a:cs typeface="Times New Roman"/>
              </a:rPr>
              <a:t> </a:t>
            </a:r>
            <a:r>
              <a:rPr sz="1200" spc="114" dirty="0">
                <a:latin typeface="Times New Roman"/>
                <a:cs typeface="Times New Roman"/>
              </a:rPr>
              <a:t>soil</a:t>
            </a:r>
            <a:r>
              <a:rPr sz="1200" spc="90" dirty="0">
                <a:latin typeface="Times New Roman"/>
                <a:cs typeface="Times New Roman"/>
              </a:rPr>
              <a:t> </a:t>
            </a:r>
            <a:r>
              <a:rPr sz="1200" spc="145" dirty="0">
                <a:latin typeface="Times New Roman"/>
                <a:cs typeface="Times New Roman"/>
              </a:rPr>
              <a:t>sample</a:t>
            </a:r>
            <a:r>
              <a:rPr sz="1200" spc="85" dirty="0">
                <a:latin typeface="Times New Roman"/>
                <a:cs typeface="Times New Roman"/>
              </a:rPr>
              <a:t> </a:t>
            </a:r>
            <a:r>
              <a:rPr sz="1200" spc="180" dirty="0">
                <a:latin typeface="Times New Roman"/>
                <a:cs typeface="Times New Roman"/>
              </a:rPr>
              <a:t>=</a:t>
            </a:r>
            <a:r>
              <a:rPr sz="1200" spc="85" dirty="0">
                <a:latin typeface="Times New Roman"/>
                <a:cs typeface="Times New Roman"/>
              </a:rPr>
              <a:t> </a:t>
            </a:r>
            <a:r>
              <a:rPr sz="1200" spc="229" dirty="0">
                <a:latin typeface="Times New Roman"/>
                <a:cs typeface="Times New Roman"/>
              </a:rPr>
              <a:t>Q</a:t>
            </a:r>
            <a:r>
              <a:rPr sz="1200" spc="90" dirty="0">
                <a:latin typeface="Times New Roman"/>
                <a:cs typeface="Times New Roman"/>
              </a:rPr>
              <a:t> </a:t>
            </a:r>
            <a:r>
              <a:rPr sz="1200" spc="180" dirty="0">
                <a:latin typeface="Times New Roman"/>
                <a:cs typeface="Times New Roman"/>
              </a:rPr>
              <a:t>=</a:t>
            </a:r>
            <a:r>
              <a:rPr sz="1200" spc="80" dirty="0">
                <a:latin typeface="Times New Roman"/>
                <a:cs typeface="Times New Roman"/>
              </a:rPr>
              <a:t> </a:t>
            </a:r>
            <a:r>
              <a:rPr sz="1200" spc="229" dirty="0">
                <a:latin typeface="Times New Roman"/>
                <a:cs typeface="Times New Roman"/>
              </a:rPr>
              <a:t>K</a:t>
            </a:r>
            <a:r>
              <a:rPr sz="1200" spc="90" dirty="0">
                <a:latin typeface="Times New Roman"/>
                <a:cs typeface="Times New Roman"/>
              </a:rPr>
              <a:t> </a:t>
            </a:r>
            <a:r>
              <a:rPr sz="1200" spc="80" dirty="0">
                <a:latin typeface="Times New Roman"/>
                <a:cs typeface="Times New Roman"/>
              </a:rPr>
              <a:t>i</a:t>
            </a:r>
            <a:r>
              <a:rPr sz="1200" spc="95" dirty="0">
                <a:latin typeface="Times New Roman"/>
                <a:cs typeface="Times New Roman"/>
              </a:rPr>
              <a:t> </a:t>
            </a:r>
            <a:r>
              <a:rPr sz="1200" spc="180" dirty="0">
                <a:latin typeface="Times New Roman"/>
                <a:cs typeface="Times New Roman"/>
              </a:rPr>
              <a:t>A</a:t>
            </a:r>
            <a:endParaRPr sz="1200">
              <a:latin typeface="Times New Roman"/>
              <a:cs typeface="Times New Roman"/>
            </a:endParaRPr>
          </a:p>
        </p:txBody>
      </p:sp>
      <p:sp>
        <p:nvSpPr>
          <p:cNvPr id="3" name="object 3"/>
          <p:cNvSpPr/>
          <p:nvPr/>
        </p:nvSpPr>
        <p:spPr>
          <a:xfrm>
            <a:off x="2216704" y="1908733"/>
            <a:ext cx="125095" cy="12700"/>
          </a:xfrm>
          <a:custGeom>
            <a:avLst/>
            <a:gdLst/>
            <a:ahLst/>
            <a:cxnLst/>
            <a:rect l="l" t="t" r="r" b="b"/>
            <a:pathLst>
              <a:path w="125094" h="12700">
                <a:moveTo>
                  <a:pt x="124578" y="0"/>
                </a:moveTo>
                <a:lnTo>
                  <a:pt x="0" y="0"/>
                </a:lnTo>
                <a:lnTo>
                  <a:pt x="0" y="12194"/>
                </a:lnTo>
                <a:lnTo>
                  <a:pt x="124578" y="12194"/>
                </a:lnTo>
                <a:lnTo>
                  <a:pt x="124578" y="0"/>
                </a:lnTo>
                <a:close/>
              </a:path>
            </a:pathLst>
          </a:custGeom>
          <a:solidFill>
            <a:srgbClr val="000000"/>
          </a:solidFill>
        </p:spPr>
        <p:txBody>
          <a:bodyPr wrap="square" lIns="0" tIns="0" rIns="0" bIns="0" rtlCol="0"/>
          <a:lstStyle/>
          <a:p>
            <a:endParaRPr/>
          </a:p>
        </p:txBody>
      </p:sp>
      <p:sp>
        <p:nvSpPr>
          <p:cNvPr id="4" name="object 4"/>
          <p:cNvSpPr txBox="1"/>
          <p:nvPr/>
        </p:nvSpPr>
        <p:spPr>
          <a:xfrm>
            <a:off x="596899" y="2332037"/>
            <a:ext cx="593725" cy="240029"/>
          </a:xfrm>
          <a:prstGeom prst="rect">
            <a:avLst/>
          </a:prstGeom>
        </p:spPr>
        <p:txBody>
          <a:bodyPr vert="horz" wrap="square" lIns="0" tIns="13335" rIns="0" bIns="0" rtlCol="0">
            <a:spAutoFit/>
          </a:bodyPr>
          <a:lstStyle/>
          <a:p>
            <a:pPr marL="12700">
              <a:lnSpc>
                <a:spcPct val="100000"/>
              </a:lnSpc>
              <a:spcBef>
                <a:spcPts val="105"/>
              </a:spcBef>
            </a:pPr>
            <a:r>
              <a:rPr sz="1400" spc="220" dirty="0">
                <a:latin typeface="Cambria Math"/>
                <a:cs typeface="Cambria Math"/>
              </a:rPr>
              <a:t>∴</a:t>
            </a:r>
            <a:r>
              <a:rPr sz="1400" spc="175" dirty="0">
                <a:latin typeface="Cambria Math"/>
                <a:cs typeface="Cambria Math"/>
              </a:rPr>
              <a:t> </a:t>
            </a:r>
            <a:r>
              <a:rPr sz="1400" spc="245" dirty="0">
                <a:latin typeface="Cambria Math"/>
                <a:cs typeface="Cambria Math"/>
              </a:rPr>
              <a:t>K</a:t>
            </a:r>
            <a:r>
              <a:rPr sz="1400" spc="185" dirty="0">
                <a:latin typeface="Cambria Math"/>
                <a:cs typeface="Cambria Math"/>
              </a:rPr>
              <a:t> </a:t>
            </a:r>
            <a:r>
              <a:rPr sz="1400" spc="229" dirty="0">
                <a:latin typeface="Cambria Math"/>
                <a:cs typeface="Cambria Math"/>
              </a:rPr>
              <a:t>=</a:t>
            </a:r>
            <a:endParaRPr sz="1400">
              <a:latin typeface="Cambria Math"/>
              <a:cs typeface="Cambria Math"/>
            </a:endParaRPr>
          </a:p>
        </p:txBody>
      </p:sp>
      <p:sp>
        <p:nvSpPr>
          <p:cNvPr id="5" name="object 5"/>
          <p:cNvSpPr txBox="1"/>
          <p:nvPr/>
        </p:nvSpPr>
        <p:spPr>
          <a:xfrm>
            <a:off x="571499" y="1637873"/>
            <a:ext cx="2038985" cy="798830"/>
          </a:xfrm>
          <a:prstGeom prst="rect">
            <a:avLst/>
          </a:prstGeom>
        </p:spPr>
        <p:txBody>
          <a:bodyPr vert="horz" wrap="square" lIns="0" tIns="13335" rIns="0" bIns="0" rtlCol="0">
            <a:spAutoFit/>
          </a:bodyPr>
          <a:lstStyle/>
          <a:p>
            <a:pPr marR="260350" algn="r">
              <a:lnSpc>
                <a:spcPts val="1375"/>
              </a:lnSpc>
              <a:spcBef>
                <a:spcPts val="105"/>
              </a:spcBef>
            </a:pPr>
            <a:r>
              <a:rPr sz="1400" spc="155" dirty="0">
                <a:latin typeface="Cambria Math"/>
                <a:cs typeface="Cambria Math"/>
              </a:rPr>
              <a:t>h</a:t>
            </a:r>
            <a:endParaRPr sz="1400">
              <a:latin typeface="Cambria Math"/>
              <a:cs typeface="Cambria Math"/>
            </a:endParaRPr>
          </a:p>
          <a:p>
            <a:pPr marL="38100">
              <a:lnSpc>
                <a:spcPts val="1375"/>
              </a:lnSpc>
            </a:pPr>
            <a:r>
              <a:rPr sz="1400" spc="220" dirty="0">
                <a:latin typeface="Cambria Math"/>
                <a:cs typeface="Cambria Math"/>
              </a:rPr>
              <a:t>∴</a:t>
            </a:r>
            <a:r>
              <a:rPr sz="1400" spc="175" dirty="0">
                <a:latin typeface="Cambria Math"/>
                <a:cs typeface="Cambria Math"/>
              </a:rPr>
              <a:t> </a:t>
            </a:r>
            <a:r>
              <a:rPr sz="1400" spc="254" dirty="0">
                <a:latin typeface="Cambria Math"/>
                <a:cs typeface="Cambria Math"/>
              </a:rPr>
              <a:t>Q</a:t>
            </a:r>
            <a:r>
              <a:rPr sz="1400" spc="185" dirty="0">
                <a:latin typeface="Cambria Math"/>
                <a:cs typeface="Cambria Math"/>
              </a:rPr>
              <a:t> </a:t>
            </a:r>
            <a:r>
              <a:rPr sz="1400" spc="280" dirty="0">
                <a:latin typeface="Cambria Math"/>
                <a:cs typeface="Cambria Math"/>
              </a:rPr>
              <a:t>=</a:t>
            </a:r>
            <a:r>
              <a:rPr sz="1400" spc="180" dirty="0">
                <a:latin typeface="Cambria Math"/>
                <a:cs typeface="Cambria Math"/>
              </a:rPr>
              <a:t> </a:t>
            </a:r>
            <a:r>
              <a:rPr sz="1400" spc="245" dirty="0">
                <a:latin typeface="Cambria Math"/>
                <a:cs typeface="Cambria Math"/>
              </a:rPr>
              <a:t>K</a:t>
            </a:r>
            <a:r>
              <a:rPr sz="1400" spc="90" dirty="0">
                <a:latin typeface="Cambria Math"/>
                <a:cs typeface="Cambria Math"/>
              </a:rPr>
              <a:t> </a:t>
            </a:r>
            <a:r>
              <a:rPr sz="1400" spc="105" dirty="0">
                <a:latin typeface="Cambria Math"/>
                <a:cs typeface="Cambria Math"/>
              </a:rPr>
              <a:t>i</a:t>
            </a:r>
            <a:r>
              <a:rPr sz="1400" spc="95" dirty="0">
                <a:latin typeface="Cambria Math"/>
                <a:cs typeface="Cambria Math"/>
              </a:rPr>
              <a:t> </a:t>
            </a:r>
            <a:r>
              <a:rPr sz="1400" spc="235" dirty="0">
                <a:latin typeface="Cambria Math"/>
                <a:cs typeface="Cambria Math"/>
              </a:rPr>
              <a:t>A</a:t>
            </a:r>
            <a:r>
              <a:rPr sz="1400" spc="165" dirty="0">
                <a:latin typeface="Cambria Math"/>
                <a:cs typeface="Cambria Math"/>
              </a:rPr>
              <a:t> </a:t>
            </a:r>
            <a:r>
              <a:rPr sz="1400" spc="280" dirty="0">
                <a:latin typeface="Cambria Math"/>
                <a:cs typeface="Cambria Math"/>
              </a:rPr>
              <a:t>=</a:t>
            </a:r>
            <a:r>
              <a:rPr sz="1400" spc="175" dirty="0">
                <a:latin typeface="Cambria Math"/>
                <a:cs typeface="Cambria Math"/>
              </a:rPr>
              <a:t> </a:t>
            </a:r>
            <a:r>
              <a:rPr sz="1400" spc="245" dirty="0">
                <a:latin typeface="Cambria Math"/>
                <a:cs typeface="Cambria Math"/>
              </a:rPr>
              <a:t>K</a:t>
            </a:r>
            <a:r>
              <a:rPr sz="1400" spc="380" dirty="0">
                <a:latin typeface="Cambria Math"/>
                <a:cs typeface="Cambria Math"/>
              </a:rPr>
              <a:t> </a:t>
            </a:r>
            <a:r>
              <a:rPr sz="2100" spc="315" baseline="-37698" dirty="0">
                <a:latin typeface="Cambria Math"/>
                <a:cs typeface="Cambria Math"/>
              </a:rPr>
              <a:t>L</a:t>
            </a:r>
            <a:r>
              <a:rPr sz="2100" spc="630" baseline="-37698" dirty="0">
                <a:latin typeface="Cambria Math"/>
                <a:cs typeface="Cambria Math"/>
              </a:rPr>
              <a:t> </a:t>
            </a:r>
            <a:r>
              <a:rPr sz="1400" spc="185" dirty="0">
                <a:latin typeface="Cambria Math"/>
                <a:cs typeface="Cambria Math"/>
              </a:rPr>
              <a:t>A</a:t>
            </a:r>
            <a:endParaRPr sz="1400">
              <a:latin typeface="Cambria Math"/>
              <a:cs typeface="Cambria Math"/>
            </a:endParaRPr>
          </a:p>
          <a:p>
            <a:pPr>
              <a:lnSpc>
                <a:spcPct val="100000"/>
              </a:lnSpc>
              <a:spcBef>
                <a:spcPts val="5"/>
              </a:spcBef>
            </a:pPr>
            <a:endParaRPr sz="1400">
              <a:latin typeface="Cambria Math"/>
              <a:cs typeface="Cambria Math"/>
            </a:endParaRPr>
          </a:p>
          <a:p>
            <a:pPr marR="273685" algn="ctr">
              <a:lnSpc>
                <a:spcPct val="100000"/>
              </a:lnSpc>
            </a:pPr>
            <a:r>
              <a:rPr sz="1400" spc="254" dirty="0">
                <a:latin typeface="Cambria Math"/>
                <a:cs typeface="Cambria Math"/>
              </a:rPr>
              <a:t>Q</a:t>
            </a:r>
            <a:r>
              <a:rPr sz="1400" spc="95" dirty="0">
                <a:latin typeface="Cambria Math"/>
                <a:cs typeface="Cambria Math"/>
              </a:rPr>
              <a:t> </a:t>
            </a:r>
            <a:r>
              <a:rPr sz="1400" spc="160" dirty="0">
                <a:latin typeface="Cambria Math"/>
                <a:cs typeface="Cambria Math"/>
              </a:rPr>
              <a:t>L</a:t>
            </a:r>
            <a:endParaRPr sz="1400">
              <a:latin typeface="Cambria Math"/>
              <a:cs typeface="Cambria Math"/>
            </a:endParaRPr>
          </a:p>
        </p:txBody>
      </p:sp>
      <p:sp>
        <p:nvSpPr>
          <p:cNvPr id="6" name="object 6"/>
          <p:cNvSpPr txBox="1"/>
          <p:nvPr/>
        </p:nvSpPr>
        <p:spPr>
          <a:xfrm>
            <a:off x="1278396" y="2450930"/>
            <a:ext cx="344170" cy="240029"/>
          </a:xfrm>
          <a:prstGeom prst="rect">
            <a:avLst/>
          </a:prstGeom>
        </p:spPr>
        <p:txBody>
          <a:bodyPr vert="horz" wrap="square" lIns="0" tIns="13335" rIns="0" bIns="0" rtlCol="0">
            <a:spAutoFit/>
          </a:bodyPr>
          <a:lstStyle/>
          <a:p>
            <a:pPr marL="12700">
              <a:lnSpc>
                <a:spcPct val="100000"/>
              </a:lnSpc>
              <a:spcBef>
                <a:spcPts val="105"/>
              </a:spcBef>
            </a:pPr>
            <a:r>
              <a:rPr sz="1400" spc="204" dirty="0">
                <a:latin typeface="Cambria Math"/>
                <a:cs typeface="Cambria Math"/>
              </a:rPr>
              <a:t>h</a:t>
            </a:r>
            <a:r>
              <a:rPr sz="1400" spc="90" dirty="0">
                <a:latin typeface="Cambria Math"/>
                <a:cs typeface="Cambria Math"/>
              </a:rPr>
              <a:t> </a:t>
            </a:r>
            <a:r>
              <a:rPr sz="1400" spc="185" dirty="0">
                <a:latin typeface="Cambria Math"/>
                <a:cs typeface="Cambria Math"/>
              </a:rPr>
              <a:t>A</a:t>
            </a:r>
            <a:endParaRPr sz="1400">
              <a:latin typeface="Cambria Math"/>
              <a:cs typeface="Cambria Math"/>
            </a:endParaRPr>
          </a:p>
        </p:txBody>
      </p:sp>
      <p:sp>
        <p:nvSpPr>
          <p:cNvPr id="7" name="object 7"/>
          <p:cNvSpPr/>
          <p:nvPr/>
        </p:nvSpPr>
        <p:spPr>
          <a:xfrm>
            <a:off x="1289155" y="2466996"/>
            <a:ext cx="320675" cy="12700"/>
          </a:xfrm>
          <a:custGeom>
            <a:avLst/>
            <a:gdLst/>
            <a:ahLst/>
            <a:cxnLst/>
            <a:rect l="l" t="t" r="r" b="b"/>
            <a:pathLst>
              <a:path w="320675" h="12700">
                <a:moveTo>
                  <a:pt x="320178" y="0"/>
                </a:moveTo>
                <a:lnTo>
                  <a:pt x="0" y="0"/>
                </a:lnTo>
                <a:lnTo>
                  <a:pt x="0" y="12194"/>
                </a:lnTo>
                <a:lnTo>
                  <a:pt x="320178" y="12194"/>
                </a:lnTo>
                <a:lnTo>
                  <a:pt x="320178" y="0"/>
                </a:lnTo>
                <a:close/>
              </a:path>
            </a:pathLst>
          </a:custGeom>
          <a:solidFill>
            <a:srgbClr val="000000"/>
          </a:solidFill>
        </p:spPr>
        <p:txBody>
          <a:bodyPr wrap="square" lIns="0" tIns="0" rIns="0" bIns="0" rtlCol="0"/>
          <a:lstStyle/>
          <a:p>
            <a:endParaRPr/>
          </a:p>
        </p:txBody>
      </p:sp>
      <p:sp>
        <p:nvSpPr>
          <p:cNvPr id="8" name="object 8"/>
          <p:cNvSpPr txBox="1"/>
          <p:nvPr/>
        </p:nvSpPr>
        <p:spPr>
          <a:xfrm>
            <a:off x="596900" y="2776209"/>
            <a:ext cx="3924935" cy="867410"/>
          </a:xfrm>
          <a:prstGeom prst="rect">
            <a:avLst/>
          </a:prstGeom>
        </p:spPr>
        <p:txBody>
          <a:bodyPr vert="horz" wrap="square" lIns="0" tIns="12700" rIns="0" bIns="0" rtlCol="0">
            <a:spAutoFit/>
          </a:bodyPr>
          <a:lstStyle/>
          <a:p>
            <a:pPr marL="12700">
              <a:lnSpc>
                <a:spcPct val="100000"/>
              </a:lnSpc>
              <a:spcBef>
                <a:spcPts val="100"/>
              </a:spcBef>
            </a:pPr>
            <a:r>
              <a:rPr sz="1200" spc="130" dirty="0">
                <a:latin typeface="Times New Roman"/>
                <a:cs typeface="Times New Roman"/>
              </a:rPr>
              <a:t>Here</a:t>
            </a:r>
            <a:endParaRPr sz="1200">
              <a:latin typeface="Times New Roman"/>
              <a:cs typeface="Times New Roman"/>
            </a:endParaRPr>
          </a:p>
          <a:p>
            <a:pPr marL="12700">
              <a:lnSpc>
                <a:spcPct val="100000"/>
              </a:lnSpc>
              <a:spcBef>
                <a:spcPts val="1155"/>
              </a:spcBef>
            </a:pPr>
            <a:r>
              <a:rPr sz="1200" spc="190" dirty="0">
                <a:latin typeface="Times New Roman"/>
                <a:cs typeface="Times New Roman"/>
              </a:rPr>
              <a:t>L</a:t>
            </a:r>
            <a:r>
              <a:rPr sz="1200" spc="70" dirty="0">
                <a:latin typeface="Times New Roman"/>
                <a:cs typeface="Times New Roman"/>
              </a:rPr>
              <a:t> </a:t>
            </a:r>
            <a:r>
              <a:rPr sz="1200" spc="180" dirty="0">
                <a:latin typeface="Times New Roman"/>
                <a:cs typeface="Times New Roman"/>
              </a:rPr>
              <a:t>=</a:t>
            </a:r>
            <a:r>
              <a:rPr sz="1200" spc="90" dirty="0">
                <a:latin typeface="Times New Roman"/>
                <a:cs typeface="Times New Roman"/>
              </a:rPr>
              <a:t> </a:t>
            </a:r>
            <a:r>
              <a:rPr sz="1200" spc="160" dirty="0">
                <a:latin typeface="Times New Roman"/>
                <a:cs typeface="Times New Roman"/>
              </a:rPr>
              <a:t>The</a:t>
            </a:r>
            <a:r>
              <a:rPr sz="1200" spc="80" dirty="0">
                <a:latin typeface="Times New Roman"/>
                <a:cs typeface="Times New Roman"/>
              </a:rPr>
              <a:t> </a:t>
            </a:r>
            <a:r>
              <a:rPr sz="1200" spc="125" dirty="0">
                <a:latin typeface="Times New Roman"/>
                <a:cs typeface="Times New Roman"/>
              </a:rPr>
              <a:t>length</a:t>
            </a:r>
            <a:r>
              <a:rPr sz="1200" spc="85" dirty="0">
                <a:latin typeface="Times New Roman"/>
                <a:cs typeface="Times New Roman"/>
              </a:rPr>
              <a:t> </a:t>
            </a:r>
            <a:r>
              <a:rPr sz="1200" spc="135" dirty="0">
                <a:latin typeface="Times New Roman"/>
                <a:cs typeface="Times New Roman"/>
              </a:rPr>
              <a:t>of</a:t>
            </a:r>
            <a:r>
              <a:rPr sz="1200" spc="90" dirty="0">
                <a:latin typeface="Times New Roman"/>
                <a:cs typeface="Times New Roman"/>
              </a:rPr>
              <a:t> </a:t>
            </a:r>
            <a:r>
              <a:rPr sz="1200" spc="114" dirty="0">
                <a:latin typeface="Times New Roman"/>
                <a:cs typeface="Times New Roman"/>
              </a:rPr>
              <a:t>soil</a:t>
            </a:r>
            <a:r>
              <a:rPr sz="1200" spc="90" dirty="0">
                <a:latin typeface="Times New Roman"/>
                <a:cs typeface="Times New Roman"/>
              </a:rPr>
              <a:t> </a:t>
            </a:r>
            <a:r>
              <a:rPr sz="1200" spc="150" dirty="0">
                <a:latin typeface="Times New Roman"/>
                <a:cs typeface="Times New Roman"/>
              </a:rPr>
              <a:t>sample</a:t>
            </a:r>
            <a:r>
              <a:rPr sz="1200" spc="85" dirty="0">
                <a:latin typeface="Times New Roman"/>
                <a:cs typeface="Times New Roman"/>
              </a:rPr>
              <a:t> </a:t>
            </a:r>
            <a:r>
              <a:rPr sz="1200" spc="125" dirty="0">
                <a:latin typeface="Times New Roman"/>
                <a:cs typeface="Times New Roman"/>
              </a:rPr>
              <a:t>and</a:t>
            </a:r>
            <a:endParaRPr sz="1200">
              <a:latin typeface="Times New Roman"/>
              <a:cs typeface="Times New Roman"/>
            </a:endParaRPr>
          </a:p>
          <a:p>
            <a:pPr marL="12700">
              <a:lnSpc>
                <a:spcPct val="100000"/>
              </a:lnSpc>
              <a:spcBef>
                <a:spcPts val="1155"/>
              </a:spcBef>
            </a:pPr>
            <a:r>
              <a:rPr sz="1200" spc="229" dirty="0">
                <a:latin typeface="Times New Roman"/>
                <a:cs typeface="Times New Roman"/>
              </a:rPr>
              <a:t>K</a:t>
            </a:r>
            <a:r>
              <a:rPr sz="1200" spc="85" dirty="0">
                <a:latin typeface="Times New Roman"/>
                <a:cs typeface="Times New Roman"/>
              </a:rPr>
              <a:t> </a:t>
            </a:r>
            <a:r>
              <a:rPr sz="1200" spc="180" dirty="0">
                <a:latin typeface="Times New Roman"/>
                <a:cs typeface="Times New Roman"/>
              </a:rPr>
              <a:t>=</a:t>
            </a:r>
            <a:r>
              <a:rPr sz="1200" spc="80" dirty="0">
                <a:latin typeface="Times New Roman"/>
                <a:cs typeface="Times New Roman"/>
              </a:rPr>
              <a:t> </a:t>
            </a:r>
            <a:r>
              <a:rPr sz="1200" spc="160" dirty="0">
                <a:latin typeface="Times New Roman"/>
                <a:cs typeface="Times New Roman"/>
              </a:rPr>
              <a:t>The</a:t>
            </a:r>
            <a:r>
              <a:rPr sz="1200" spc="75" dirty="0">
                <a:latin typeface="Times New Roman"/>
                <a:cs typeface="Times New Roman"/>
              </a:rPr>
              <a:t> </a:t>
            </a:r>
            <a:r>
              <a:rPr sz="1200" spc="120" dirty="0">
                <a:latin typeface="Times New Roman"/>
                <a:cs typeface="Times New Roman"/>
              </a:rPr>
              <a:t>coefficient</a:t>
            </a:r>
            <a:r>
              <a:rPr sz="1200" spc="90" dirty="0">
                <a:latin typeface="Times New Roman"/>
                <a:cs typeface="Times New Roman"/>
              </a:rPr>
              <a:t> </a:t>
            </a:r>
            <a:r>
              <a:rPr sz="1200" spc="135" dirty="0">
                <a:latin typeface="Times New Roman"/>
                <a:cs typeface="Times New Roman"/>
              </a:rPr>
              <a:t>of</a:t>
            </a:r>
            <a:r>
              <a:rPr sz="1200" spc="85" dirty="0">
                <a:latin typeface="Times New Roman"/>
                <a:cs typeface="Times New Roman"/>
              </a:rPr>
              <a:t> </a:t>
            </a:r>
            <a:r>
              <a:rPr sz="1200" spc="130" dirty="0">
                <a:latin typeface="Times New Roman"/>
                <a:cs typeface="Times New Roman"/>
              </a:rPr>
              <a:t>permeability</a:t>
            </a:r>
            <a:r>
              <a:rPr sz="1200" spc="55" dirty="0">
                <a:latin typeface="Times New Roman"/>
                <a:cs typeface="Times New Roman"/>
              </a:rPr>
              <a:t> </a:t>
            </a:r>
            <a:r>
              <a:rPr sz="1200" spc="135" dirty="0">
                <a:latin typeface="Times New Roman"/>
                <a:cs typeface="Times New Roman"/>
              </a:rPr>
              <a:t>of</a:t>
            </a:r>
            <a:r>
              <a:rPr sz="1200" spc="90" dirty="0">
                <a:latin typeface="Times New Roman"/>
                <a:cs typeface="Times New Roman"/>
              </a:rPr>
              <a:t> </a:t>
            </a:r>
            <a:r>
              <a:rPr sz="1200" spc="114" dirty="0">
                <a:latin typeface="Times New Roman"/>
                <a:cs typeface="Times New Roman"/>
              </a:rPr>
              <a:t>soil</a:t>
            </a:r>
            <a:r>
              <a:rPr sz="1200" spc="85" dirty="0">
                <a:latin typeface="Times New Roman"/>
                <a:cs typeface="Times New Roman"/>
              </a:rPr>
              <a:t> </a:t>
            </a:r>
            <a:r>
              <a:rPr sz="1200" spc="135" dirty="0">
                <a:latin typeface="Times New Roman"/>
                <a:cs typeface="Times New Roman"/>
              </a:rPr>
              <a:t>sample</a:t>
            </a:r>
            <a:endParaRPr sz="1200">
              <a:latin typeface="Times New Roman"/>
              <a:cs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335" rIns="0" bIns="0" rtlCol="0">
            <a:spAutoFit/>
          </a:bodyPr>
          <a:lstStyle/>
          <a:p>
            <a:pPr marL="1614170">
              <a:lnSpc>
                <a:spcPct val="100000"/>
              </a:lnSpc>
              <a:spcBef>
                <a:spcPts val="105"/>
              </a:spcBef>
            </a:pPr>
            <a:r>
              <a:rPr sz="4000" dirty="0">
                <a:solidFill>
                  <a:srgbClr val="006EC0"/>
                </a:solidFill>
              </a:rPr>
              <a:t>Major</a:t>
            </a:r>
            <a:r>
              <a:rPr sz="4000" spc="-85" dirty="0">
                <a:solidFill>
                  <a:srgbClr val="006EC0"/>
                </a:solidFill>
              </a:rPr>
              <a:t> </a:t>
            </a:r>
            <a:r>
              <a:rPr sz="4000" dirty="0">
                <a:solidFill>
                  <a:srgbClr val="006EC0"/>
                </a:solidFill>
              </a:rPr>
              <a:t>Building</a:t>
            </a:r>
            <a:r>
              <a:rPr sz="4000" spc="-40" dirty="0">
                <a:solidFill>
                  <a:srgbClr val="006EC0"/>
                </a:solidFill>
              </a:rPr>
              <a:t> </a:t>
            </a:r>
            <a:r>
              <a:rPr sz="4000" spc="-10" dirty="0">
                <a:solidFill>
                  <a:srgbClr val="006EC0"/>
                </a:solidFill>
              </a:rPr>
              <a:t>Parts</a:t>
            </a:r>
            <a:endParaRPr sz="4000"/>
          </a:p>
        </p:txBody>
      </p:sp>
      <p:pic>
        <p:nvPicPr>
          <p:cNvPr id="3" name="object 3"/>
          <p:cNvPicPr/>
          <p:nvPr/>
        </p:nvPicPr>
        <p:blipFill>
          <a:blip r:embed="rId2" cstate="print"/>
          <a:stretch>
            <a:fillRect/>
          </a:stretch>
        </p:blipFill>
        <p:spPr>
          <a:xfrm>
            <a:off x="805322" y="2135913"/>
            <a:ext cx="2065996" cy="256472"/>
          </a:xfrm>
          <a:prstGeom prst="rect">
            <a:avLst/>
          </a:prstGeom>
        </p:spPr>
      </p:pic>
      <p:pic>
        <p:nvPicPr>
          <p:cNvPr id="4" name="object 4"/>
          <p:cNvPicPr/>
          <p:nvPr/>
        </p:nvPicPr>
        <p:blipFill>
          <a:blip r:embed="rId3" cstate="print"/>
          <a:stretch>
            <a:fillRect/>
          </a:stretch>
        </p:blipFill>
        <p:spPr>
          <a:xfrm>
            <a:off x="802802" y="3288057"/>
            <a:ext cx="1793709" cy="206602"/>
          </a:xfrm>
          <a:prstGeom prst="rect">
            <a:avLst/>
          </a:prstGeom>
        </p:spPr>
      </p:pic>
      <p:pic>
        <p:nvPicPr>
          <p:cNvPr id="5" name="object 5"/>
          <p:cNvPicPr/>
          <p:nvPr/>
        </p:nvPicPr>
        <p:blipFill>
          <a:blip r:embed="rId4" cstate="print"/>
          <a:stretch>
            <a:fillRect/>
          </a:stretch>
        </p:blipFill>
        <p:spPr>
          <a:xfrm>
            <a:off x="783169" y="4056998"/>
            <a:ext cx="1646626" cy="207667"/>
          </a:xfrm>
          <a:prstGeom prst="rect">
            <a:avLst/>
          </a:prstGeom>
        </p:spPr>
      </p:pic>
      <p:sp>
        <p:nvSpPr>
          <p:cNvPr id="6" name="object 6"/>
          <p:cNvSpPr txBox="1"/>
          <p:nvPr/>
        </p:nvSpPr>
        <p:spPr>
          <a:xfrm>
            <a:off x="764235" y="2029790"/>
            <a:ext cx="2101850" cy="2662555"/>
          </a:xfrm>
          <a:prstGeom prst="rect">
            <a:avLst/>
          </a:prstGeom>
        </p:spPr>
        <p:txBody>
          <a:bodyPr vert="horz" wrap="square" lIns="0" tIns="13970" rIns="0" bIns="0" rtlCol="0">
            <a:spAutoFit/>
          </a:bodyPr>
          <a:lstStyle/>
          <a:p>
            <a:pPr marL="12700">
              <a:lnSpc>
                <a:spcPct val="100000"/>
              </a:lnSpc>
              <a:spcBef>
                <a:spcPts val="110"/>
              </a:spcBef>
            </a:pPr>
            <a:r>
              <a:rPr sz="2800" spc="-10" dirty="0">
                <a:latin typeface="Times New Roman"/>
                <a:cs typeface="Times New Roman"/>
              </a:rPr>
              <a:t>Superstructure</a:t>
            </a:r>
            <a:endParaRPr sz="2800">
              <a:latin typeface="Times New Roman"/>
              <a:cs typeface="Times New Roman"/>
            </a:endParaRPr>
          </a:p>
          <a:p>
            <a:pPr marL="12700" marR="276225">
              <a:lnSpc>
                <a:spcPct val="247300"/>
              </a:lnSpc>
              <a:spcBef>
                <a:spcPts val="770"/>
              </a:spcBef>
            </a:pPr>
            <a:r>
              <a:rPr sz="2800" spc="-10" dirty="0">
                <a:latin typeface="Times New Roman"/>
                <a:cs typeface="Times New Roman"/>
              </a:rPr>
              <a:t>Substructure Foundation</a:t>
            </a:r>
            <a:endParaRPr sz="2800">
              <a:latin typeface="Times New Roman"/>
              <a:cs typeface="Times New Roman"/>
            </a:endParaRPr>
          </a:p>
        </p:txBody>
      </p:sp>
      <p:grpSp>
        <p:nvGrpSpPr>
          <p:cNvPr id="7" name="object 7"/>
          <p:cNvGrpSpPr/>
          <p:nvPr/>
        </p:nvGrpSpPr>
        <p:grpSpPr>
          <a:xfrm>
            <a:off x="3544823" y="1371599"/>
            <a:ext cx="5093335" cy="3371215"/>
            <a:chOff x="3544823" y="1371599"/>
            <a:chExt cx="5093335" cy="3371215"/>
          </a:xfrm>
        </p:grpSpPr>
        <p:sp>
          <p:nvSpPr>
            <p:cNvPr id="8" name="object 8"/>
            <p:cNvSpPr/>
            <p:nvPr/>
          </p:nvSpPr>
          <p:spPr>
            <a:xfrm>
              <a:off x="4038599" y="1429511"/>
              <a:ext cx="2209800" cy="3200400"/>
            </a:xfrm>
            <a:custGeom>
              <a:avLst/>
              <a:gdLst/>
              <a:ahLst/>
              <a:cxnLst/>
              <a:rect l="l" t="t" r="r" b="b"/>
              <a:pathLst>
                <a:path w="2209800" h="3200400">
                  <a:moveTo>
                    <a:pt x="2209800" y="1712976"/>
                  </a:moveTo>
                  <a:lnTo>
                    <a:pt x="0" y="1712976"/>
                  </a:lnTo>
                </a:path>
                <a:path w="2209800" h="3200400">
                  <a:moveTo>
                    <a:pt x="1981200" y="2286000"/>
                  </a:moveTo>
                  <a:lnTo>
                    <a:pt x="0" y="2286000"/>
                  </a:lnTo>
                </a:path>
                <a:path w="2209800" h="3200400">
                  <a:moveTo>
                    <a:pt x="2057400" y="3200400"/>
                  </a:moveTo>
                  <a:lnTo>
                    <a:pt x="76200" y="3200400"/>
                  </a:lnTo>
                </a:path>
                <a:path w="2209800" h="3200400">
                  <a:moveTo>
                    <a:pt x="2133600" y="0"/>
                  </a:moveTo>
                  <a:lnTo>
                    <a:pt x="0" y="0"/>
                  </a:lnTo>
                </a:path>
              </a:pathLst>
            </a:custGeom>
            <a:ln w="30480">
              <a:solidFill>
                <a:srgbClr val="CC3300"/>
              </a:solidFill>
            </a:ln>
          </p:spPr>
          <p:txBody>
            <a:bodyPr wrap="square" lIns="0" tIns="0" rIns="0" bIns="0" rtlCol="0"/>
            <a:lstStyle/>
            <a:p>
              <a:endParaRPr/>
            </a:p>
          </p:txBody>
        </p:sp>
        <p:sp>
          <p:nvSpPr>
            <p:cNvPr id="9" name="object 9"/>
            <p:cNvSpPr/>
            <p:nvPr/>
          </p:nvSpPr>
          <p:spPr>
            <a:xfrm>
              <a:off x="3544824" y="1429511"/>
              <a:ext cx="990600" cy="3200400"/>
            </a:xfrm>
            <a:custGeom>
              <a:avLst/>
              <a:gdLst/>
              <a:ahLst/>
              <a:cxnLst/>
              <a:rect l="l" t="t" r="r" b="b"/>
              <a:pathLst>
                <a:path w="990600" h="3200400">
                  <a:moveTo>
                    <a:pt x="990600" y="2343150"/>
                  </a:moveTo>
                  <a:lnTo>
                    <a:pt x="984250" y="2333625"/>
                  </a:lnTo>
                  <a:lnTo>
                    <a:pt x="952500" y="2286000"/>
                  </a:lnTo>
                  <a:lnTo>
                    <a:pt x="914400" y="2343150"/>
                  </a:lnTo>
                  <a:lnTo>
                    <a:pt x="946150" y="2343150"/>
                  </a:lnTo>
                  <a:lnTo>
                    <a:pt x="946150" y="2717546"/>
                  </a:lnTo>
                  <a:lnTo>
                    <a:pt x="918070" y="2738894"/>
                  </a:lnTo>
                  <a:lnTo>
                    <a:pt x="918070" y="2736342"/>
                  </a:lnTo>
                  <a:lnTo>
                    <a:pt x="72517" y="2736342"/>
                  </a:lnTo>
                  <a:lnTo>
                    <a:pt x="72517" y="2738882"/>
                  </a:lnTo>
                  <a:lnTo>
                    <a:pt x="69850" y="2736850"/>
                  </a:lnTo>
                  <a:lnTo>
                    <a:pt x="38100" y="2712720"/>
                  </a:lnTo>
                  <a:lnTo>
                    <a:pt x="0" y="2741676"/>
                  </a:lnTo>
                  <a:lnTo>
                    <a:pt x="38100" y="2770632"/>
                  </a:lnTo>
                  <a:lnTo>
                    <a:pt x="69850" y="2746502"/>
                  </a:lnTo>
                  <a:lnTo>
                    <a:pt x="73190" y="2743974"/>
                  </a:lnTo>
                  <a:lnTo>
                    <a:pt x="73190" y="2746502"/>
                  </a:lnTo>
                  <a:lnTo>
                    <a:pt x="917397" y="2746502"/>
                  </a:lnTo>
                  <a:lnTo>
                    <a:pt x="917397" y="2743962"/>
                  </a:lnTo>
                  <a:lnTo>
                    <a:pt x="946150" y="2765806"/>
                  </a:lnTo>
                  <a:lnTo>
                    <a:pt x="946150" y="3143250"/>
                  </a:lnTo>
                  <a:lnTo>
                    <a:pt x="914400" y="3143250"/>
                  </a:lnTo>
                  <a:lnTo>
                    <a:pt x="952500" y="3200400"/>
                  </a:lnTo>
                  <a:lnTo>
                    <a:pt x="984250" y="3152775"/>
                  </a:lnTo>
                  <a:lnTo>
                    <a:pt x="990600" y="3143250"/>
                  </a:lnTo>
                  <a:lnTo>
                    <a:pt x="958850" y="3143250"/>
                  </a:lnTo>
                  <a:lnTo>
                    <a:pt x="958850" y="2765806"/>
                  </a:lnTo>
                  <a:lnTo>
                    <a:pt x="984250" y="2746502"/>
                  </a:lnTo>
                  <a:lnTo>
                    <a:pt x="990600" y="2741676"/>
                  </a:lnTo>
                  <a:lnTo>
                    <a:pt x="984250" y="2736850"/>
                  </a:lnTo>
                  <a:lnTo>
                    <a:pt x="958850" y="2717546"/>
                  </a:lnTo>
                  <a:lnTo>
                    <a:pt x="958850" y="2343150"/>
                  </a:lnTo>
                  <a:lnTo>
                    <a:pt x="990600" y="2343150"/>
                  </a:lnTo>
                  <a:close/>
                </a:path>
                <a:path w="990600" h="3200400">
                  <a:moveTo>
                    <a:pt x="990600" y="1770253"/>
                  </a:moveTo>
                  <a:lnTo>
                    <a:pt x="984250" y="1760728"/>
                  </a:lnTo>
                  <a:lnTo>
                    <a:pt x="952500" y="1712976"/>
                  </a:lnTo>
                  <a:lnTo>
                    <a:pt x="914400" y="1770253"/>
                  </a:lnTo>
                  <a:lnTo>
                    <a:pt x="946150" y="1770253"/>
                  </a:lnTo>
                  <a:lnTo>
                    <a:pt x="946150" y="1976628"/>
                  </a:lnTo>
                  <a:lnTo>
                    <a:pt x="917575" y="1997202"/>
                  </a:lnTo>
                  <a:lnTo>
                    <a:pt x="917575" y="1994662"/>
                  </a:lnTo>
                  <a:lnTo>
                    <a:pt x="73025" y="1994662"/>
                  </a:lnTo>
                  <a:lnTo>
                    <a:pt x="73025" y="1997202"/>
                  </a:lnTo>
                  <a:lnTo>
                    <a:pt x="69850" y="1994916"/>
                  </a:lnTo>
                  <a:lnTo>
                    <a:pt x="38100" y="1972056"/>
                  </a:lnTo>
                  <a:lnTo>
                    <a:pt x="0" y="1999488"/>
                  </a:lnTo>
                  <a:lnTo>
                    <a:pt x="38100" y="2026920"/>
                  </a:lnTo>
                  <a:lnTo>
                    <a:pt x="69850" y="2004060"/>
                  </a:lnTo>
                  <a:lnTo>
                    <a:pt x="73190" y="2001659"/>
                  </a:lnTo>
                  <a:lnTo>
                    <a:pt x="73190" y="2003552"/>
                  </a:lnTo>
                  <a:lnTo>
                    <a:pt x="917397" y="2003552"/>
                  </a:lnTo>
                  <a:lnTo>
                    <a:pt x="917397" y="2001647"/>
                  </a:lnTo>
                  <a:lnTo>
                    <a:pt x="946150" y="2022348"/>
                  </a:lnTo>
                  <a:lnTo>
                    <a:pt x="946150" y="2228723"/>
                  </a:lnTo>
                  <a:lnTo>
                    <a:pt x="914400" y="2228723"/>
                  </a:lnTo>
                  <a:lnTo>
                    <a:pt x="952500" y="2286000"/>
                  </a:lnTo>
                  <a:lnTo>
                    <a:pt x="984250" y="2238248"/>
                  </a:lnTo>
                  <a:lnTo>
                    <a:pt x="990600" y="2228723"/>
                  </a:lnTo>
                  <a:lnTo>
                    <a:pt x="958850" y="2228723"/>
                  </a:lnTo>
                  <a:lnTo>
                    <a:pt x="958850" y="2022348"/>
                  </a:lnTo>
                  <a:lnTo>
                    <a:pt x="984250" y="2004060"/>
                  </a:lnTo>
                  <a:lnTo>
                    <a:pt x="990600" y="1999488"/>
                  </a:lnTo>
                  <a:lnTo>
                    <a:pt x="984250" y="1994916"/>
                  </a:lnTo>
                  <a:lnTo>
                    <a:pt x="958850" y="1976628"/>
                  </a:lnTo>
                  <a:lnTo>
                    <a:pt x="958850" y="1770253"/>
                  </a:lnTo>
                  <a:lnTo>
                    <a:pt x="990600" y="1770253"/>
                  </a:lnTo>
                  <a:close/>
                </a:path>
                <a:path w="990600" h="3200400">
                  <a:moveTo>
                    <a:pt x="990600" y="57150"/>
                  </a:moveTo>
                  <a:lnTo>
                    <a:pt x="984250" y="47625"/>
                  </a:lnTo>
                  <a:lnTo>
                    <a:pt x="952500" y="0"/>
                  </a:lnTo>
                  <a:lnTo>
                    <a:pt x="914400" y="57150"/>
                  </a:lnTo>
                  <a:lnTo>
                    <a:pt x="946150" y="57150"/>
                  </a:lnTo>
                  <a:lnTo>
                    <a:pt x="946150" y="775970"/>
                  </a:lnTo>
                  <a:lnTo>
                    <a:pt x="917575" y="797687"/>
                  </a:lnTo>
                  <a:lnTo>
                    <a:pt x="917575" y="795782"/>
                  </a:lnTo>
                  <a:lnTo>
                    <a:pt x="73025" y="795782"/>
                  </a:lnTo>
                  <a:lnTo>
                    <a:pt x="73025" y="797699"/>
                  </a:lnTo>
                  <a:lnTo>
                    <a:pt x="69850" y="795274"/>
                  </a:lnTo>
                  <a:lnTo>
                    <a:pt x="38100" y="771144"/>
                  </a:lnTo>
                  <a:lnTo>
                    <a:pt x="0" y="800100"/>
                  </a:lnTo>
                  <a:lnTo>
                    <a:pt x="38100" y="829056"/>
                  </a:lnTo>
                  <a:lnTo>
                    <a:pt x="69850" y="804926"/>
                  </a:lnTo>
                  <a:lnTo>
                    <a:pt x="73520" y="802144"/>
                  </a:lnTo>
                  <a:lnTo>
                    <a:pt x="73520" y="804672"/>
                  </a:lnTo>
                  <a:lnTo>
                    <a:pt x="917067" y="804672"/>
                  </a:lnTo>
                  <a:lnTo>
                    <a:pt x="917067" y="802132"/>
                  </a:lnTo>
                  <a:lnTo>
                    <a:pt x="946150" y="824230"/>
                  </a:lnTo>
                  <a:lnTo>
                    <a:pt x="946150" y="1655826"/>
                  </a:lnTo>
                  <a:lnTo>
                    <a:pt x="914400" y="1655826"/>
                  </a:lnTo>
                  <a:lnTo>
                    <a:pt x="952500" y="1712976"/>
                  </a:lnTo>
                  <a:lnTo>
                    <a:pt x="984250" y="1665351"/>
                  </a:lnTo>
                  <a:lnTo>
                    <a:pt x="990600" y="1655826"/>
                  </a:lnTo>
                  <a:lnTo>
                    <a:pt x="958850" y="1655826"/>
                  </a:lnTo>
                  <a:lnTo>
                    <a:pt x="958850" y="824230"/>
                  </a:lnTo>
                  <a:lnTo>
                    <a:pt x="984250" y="804926"/>
                  </a:lnTo>
                  <a:lnTo>
                    <a:pt x="990600" y="800100"/>
                  </a:lnTo>
                  <a:lnTo>
                    <a:pt x="984250" y="795274"/>
                  </a:lnTo>
                  <a:lnTo>
                    <a:pt x="958850" y="775970"/>
                  </a:lnTo>
                  <a:lnTo>
                    <a:pt x="958850" y="57150"/>
                  </a:lnTo>
                  <a:lnTo>
                    <a:pt x="990600" y="57150"/>
                  </a:lnTo>
                  <a:close/>
                </a:path>
              </a:pathLst>
            </a:custGeom>
            <a:solidFill>
              <a:srgbClr val="000000"/>
            </a:solidFill>
          </p:spPr>
          <p:txBody>
            <a:bodyPr wrap="square" lIns="0" tIns="0" rIns="0" bIns="0" rtlCol="0"/>
            <a:lstStyle/>
            <a:p>
              <a:endParaRPr/>
            </a:p>
          </p:txBody>
        </p:sp>
        <p:pic>
          <p:nvPicPr>
            <p:cNvPr id="10" name="object 10"/>
            <p:cNvPicPr/>
            <p:nvPr/>
          </p:nvPicPr>
          <p:blipFill>
            <a:blip r:embed="rId5" cstate="print"/>
            <a:stretch>
              <a:fillRect/>
            </a:stretch>
          </p:blipFill>
          <p:spPr>
            <a:xfrm>
              <a:off x="5562600" y="1371599"/>
              <a:ext cx="3075431" cy="3371088"/>
            </a:xfrm>
            <a:prstGeom prst="rect">
              <a:avLst/>
            </a:prstGeom>
          </p:spPr>
        </p:pic>
      </p:gr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61999" y="641406"/>
            <a:ext cx="7569834" cy="2994025"/>
          </a:xfrm>
          <a:prstGeom prst="rect">
            <a:avLst/>
          </a:prstGeom>
        </p:spPr>
        <p:txBody>
          <a:bodyPr vert="horz" wrap="square" lIns="0" tIns="13970" rIns="0" bIns="0" rtlCol="0">
            <a:spAutoFit/>
          </a:bodyPr>
          <a:lstStyle/>
          <a:p>
            <a:pPr marL="75565">
              <a:lnSpc>
                <a:spcPct val="100000"/>
              </a:lnSpc>
              <a:spcBef>
                <a:spcPts val="110"/>
              </a:spcBef>
            </a:pPr>
            <a:r>
              <a:rPr sz="1500" b="1" dirty="0">
                <a:latin typeface="Times New Roman"/>
                <a:cs typeface="Times New Roman"/>
              </a:rPr>
              <a:t>1).</a:t>
            </a:r>
            <a:r>
              <a:rPr sz="1500" b="1" spc="95" dirty="0">
                <a:latin typeface="Times New Roman"/>
                <a:cs typeface="Times New Roman"/>
              </a:rPr>
              <a:t> </a:t>
            </a:r>
            <a:r>
              <a:rPr sz="1500" b="1" dirty="0">
                <a:latin typeface="Times New Roman"/>
                <a:cs typeface="Times New Roman"/>
              </a:rPr>
              <a:t>Water</a:t>
            </a:r>
            <a:r>
              <a:rPr sz="1500" b="1" spc="95" dirty="0">
                <a:latin typeface="Times New Roman"/>
                <a:cs typeface="Times New Roman"/>
              </a:rPr>
              <a:t> </a:t>
            </a:r>
            <a:r>
              <a:rPr sz="1500" b="1" dirty="0">
                <a:latin typeface="Times New Roman"/>
                <a:cs typeface="Times New Roman"/>
              </a:rPr>
              <a:t>flow</a:t>
            </a:r>
            <a:r>
              <a:rPr sz="1500" b="1" spc="114" dirty="0">
                <a:latin typeface="Times New Roman"/>
                <a:cs typeface="Times New Roman"/>
              </a:rPr>
              <a:t> </a:t>
            </a:r>
            <a:r>
              <a:rPr sz="1500" b="1" dirty="0">
                <a:latin typeface="Times New Roman"/>
                <a:cs typeface="Times New Roman"/>
              </a:rPr>
              <a:t>parallel</a:t>
            </a:r>
            <a:r>
              <a:rPr sz="1500" b="1" spc="85" dirty="0">
                <a:latin typeface="Times New Roman"/>
                <a:cs typeface="Times New Roman"/>
              </a:rPr>
              <a:t> </a:t>
            </a:r>
            <a:r>
              <a:rPr sz="1500" b="1" dirty="0">
                <a:latin typeface="Times New Roman"/>
                <a:cs typeface="Times New Roman"/>
              </a:rPr>
              <a:t>to</a:t>
            </a:r>
            <a:r>
              <a:rPr sz="1500" b="1" spc="100" dirty="0">
                <a:latin typeface="Times New Roman"/>
                <a:cs typeface="Times New Roman"/>
              </a:rPr>
              <a:t> </a:t>
            </a:r>
            <a:r>
              <a:rPr sz="1500" b="1" dirty="0">
                <a:latin typeface="Times New Roman"/>
                <a:cs typeface="Times New Roman"/>
              </a:rPr>
              <a:t>the</a:t>
            </a:r>
            <a:r>
              <a:rPr sz="1500" b="1" spc="95" dirty="0">
                <a:latin typeface="Times New Roman"/>
                <a:cs typeface="Times New Roman"/>
              </a:rPr>
              <a:t> </a:t>
            </a:r>
            <a:r>
              <a:rPr sz="1500" b="1" dirty="0">
                <a:latin typeface="Times New Roman"/>
                <a:cs typeface="Times New Roman"/>
              </a:rPr>
              <a:t>planes</a:t>
            </a:r>
            <a:r>
              <a:rPr sz="1500" b="1" spc="95" dirty="0">
                <a:latin typeface="Times New Roman"/>
                <a:cs typeface="Times New Roman"/>
              </a:rPr>
              <a:t> </a:t>
            </a:r>
            <a:r>
              <a:rPr sz="1500" b="1" dirty="0">
                <a:latin typeface="Times New Roman"/>
                <a:cs typeface="Times New Roman"/>
              </a:rPr>
              <a:t>of</a:t>
            </a:r>
            <a:r>
              <a:rPr sz="1500" b="1" spc="120" dirty="0">
                <a:latin typeface="Times New Roman"/>
                <a:cs typeface="Times New Roman"/>
              </a:rPr>
              <a:t> </a:t>
            </a:r>
            <a:r>
              <a:rPr sz="1500" b="1" spc="-10" dirty="0">
                <a:latin typeface="Times New Roman"/>
                <a:cs typeface="Times New Roman"/>
              </a:rPr>
              <a:t>stratification</a:t>
            </a:r>
            <a:endParaRPr sz="1500">
              <a:latin typeface="Times New Roman"/>
              <a:cs typeface="Times New Roman"/>
            </a:endParaRPr>
          </a:p>
          <a:p>
            <a:pPr marL="75565" marR="43180">
              <a:lnSpc>
                <a:spcPct val="111200"/>
              </a:lnSpc>
              <a:spcBef>
                <a:spcPts val="1240"/>
              </a:spcBef>
              <a:tabLst>
                <a:tab pos="918844" algn="l"/>
                <a:tab pos="1289050" algn="l"/>
                <a:tab pos="2124075" algn="l"/>
                <a:tab pos="2540000" algn="l"/>
                <a:tab pos="3240405" algn="l"/>
                <a:tab pos="4279900" algn="l"/>
                <a:tab pos="4849495" algn="l"/>
                <a:tab pos="5340985" algn="l"/>
                <a:tab pos="6064885" algn="l"/>
                <a:tab pos="6348095" algn="l"/>
                <a:tab pos="6718300" algn="l"/>
                <a:tab pos="7353300" algn="l"/>
              </a:tabLst>
            </a:pPr>
            <a:r>
              <a:rPr sz="1500" spc="-10" dirty="0">
                <a:latin typeface="Times New Roman"/>
                <a:cs typeface="Times New Roman"/>
              </a:rPr>
              <a:t>Consider</a:t>
            </a:r>
            <a:r>
              <a:rPr sz="1500" dirty="0">
                <a:latin typeface="Times New Roman"/>
                <a:cs typeface="Times New Roman"/>
              </a:rPr>
              <a:t>	</a:t>
            </a:r>
            <a:r>
              <a:rPr sz="1500" spc="-25" dirty="0">
                <a:latin typeface="Times New Roman"/>
                <a:cs typeface="Times New Roman"/>
              </a:rPr>
              <a:t>the</a:t>
            </a:r>
            <a:r>
              <a:rPr sz="1500" dirty="0">
                <a:latin typeface="Times New Roman"/>
                <a:cs typeface="Times New Roman"/>
              </a:rPr>
              <a:t>	</a:t>
            </a:r>
            <a:r>
              <a:rPr sz="1500" spc="-10" dirty="0">
                <a:latin typeface="Times New Roman"/>
                <a:cs typeface="Times New Roman"/>
              </a:rPr>
              <a:t>stratified</a:t>
            </a:r>
            <a:r>
              <a:rPr sz="1500" dirty="0">
                <a:latin typeface="Times New Roman"/>
                <a:cs typeface="Times New Roman"/>
              </a:rPr>
              <a:t>	</a:t>
            </a:r>
            <a:r>
              <a:rPr sz="1500" spc="-20" dirty="0">
                <a:latin typeface="Times New Roman"/>
                <a:cs typeface="Times New Roman"/>
              </a:rPr>
              <a:t>soil</a:t>
            </a:r>
            <a:r>
              <a:rPr sz="1500" dirty="0">
                <a:latin typeface="Times New Roman"/>
                <a:cs typeface="Times New Roman"/>
              </a:rPr>
              <a:t>	</a:t>
            </a:r>
            <a:r>
              <a:rPr sz="1500" spc="-10" dirty="0">
                <a:latin typeface="Times New Roman"/>
                <a:cs typeface="Times New Roman"/>
              </a:rPr>
              <a:t>deposit</a:t>
            </a:r>
            <a:r>
              <a:rPr sz="1500" dirty="0">
                <a:latin typeface="Times New Roman"/>
                <a:cs typeface="Times New Roman"/>
              </a:rPr>
              <a:t>	having</a:t>
            </a:r>
            <a:r>
              <a:rPr sz="1500" spc="200" dirty="0">
                <a:latin typeface="Times New Roman"/>
                <a:cs typeface="Times New Roman"/>
              </a:rPr>
              <a:t>  </a:t>
            </a:r>
            <a:r>
              <a:rPr sz="1500" spc="-25" dirty="0">
                <a:latin typeface="Times New Roman"/>
                <a:cs typeface="Times New Roman"/>
              </a:rPr>
              <a:t>the</a:t>
            </a:r>
            <a:r>
              <a:rPr sz="1500" dirty="0">
                <a:latin typeface="Times New Roman"/>
                <a:cs typeface="Times New Roman"/>
              </a:rPr>
              <a:t>	</a:t>
            </a:r>
            <a:r>
              <a:rPr sz="1500" spc="-10" dirty="0">
                <a:latin typeface="Times New Roman"/>
                <a:cs typeface="Times New Roman"/>
              </a:rPr>
              <a:t>water</a:t>
            </a:r>
            <a:r>
              <a:rPr sz="1500" dirty="0">
                <a:latin typeface="Times New Roman"/>
                <a:cs typeface="Times New Roman"/>
              </a:rPr>
              <a:t>	</a:t>
            </a:r>
            <a:r>
              <a:rPr sz="1500" spc="-20" dirty="0">
                <a:latin typeface="Times New Roman"/>
                <a:cs typeface="Times New Roman"/>
              </a:rPr>
              <a:t>flow</a:t>
            </a:r>
            <a:r>
              <a:rPr sz="1500" dirty="0">
                <a:latin typeface="Times New Roman"/>
                <a:cs typeface="Times New Roman"/>
              </a:rPr>
              <a:t>	</a:t>
            </a:r>
            <a:r>
              <a:rPr sz="1500" spc="-10" dirty="0">
                <a:latin typeface="Times New Roman"/>
                <a:cs typeface="Times New Roman"/>
              </a:rPr>
              <a:t>parallel</a:t>
            </a:r>
            <a:r>
              <a:rPr sz="1500" dirty="0">
                <a:latin typeface="Times New Roman"/>
                <a:cs typeface="Times New Roman"/>
              </a:rPr>
              <a:t>	</a:t>
            </a:r>
            <a:r>
              <a:rPr sz="1500" spc="-25" dirty="0">
                <a:latin typeface="Times New Roman"/>
                <a:cs typeface="Times New Roman"/>
              </a:rPr>
              <a:t>to</a:t>
            </a:r>
            <a:r>
              <a:rPr sz="1500" dirty="0">
                <a:latin typeface="Times New Roman"/>
                <a:cs typeface="Times New Roman"/>
              </a:rPr>
              <a:t>	</a:t>
            </a:r>
            <a:r>
              <a:rPr sz="1500" spc="-25" dirty="0">
                <a:latin typeface="Times New Roman"/>
                <a:cs typeface="Times New Roman"/>
              </a:rPr>
              <a:t>the</a:t>
            </a:r>
            <a:r>
              <a:rPr sz="1500" dirty="0">
                <a:latin typeface="Times New Roman"/>
                <a:cs typeface="Times New Roman"/>
              </a:rPr>
              <a:t>	</a:t>
            </a:r>
            <a:r>
              <a:rPr sz="1500" spc="-10" dirty="0">
                <a:latin typeface="Times New Roman"/>
                <a:cs typeface="Times New Roman"/>
              </a:rPr>
              <a:t>planes</a:t>
            </a:r>
            <a:r>
              <a:rPr sz="1500" dirty="0">
                <a:latin typeface="Times New Roman"/>
                <a:cs typeface="Times New Roman"/>
              </a:rPr>
              <a:t>	</a:t>
            </a:r>
            <a:r>
              <a:rPr sz="1500" spc="-25" dirty="0">
                <a:latin typeface="Times New Roman"/>
                <a:cs typeface="Times New Roman"/>
              </a:rPr>
              <a:t>of </a:t>
            </a:r>
            <a:r>
              <a:rPr sz="1500" dirty="0">
                <a:latin typeface="Times New Roman"/>
                <a:cs typeface="Times New Roman"/>
              </a:rPr>
              <a:t>stratification</a:t>
            </a:r>
            <a:r>
              <a:rPr sz="1500" spc="125" dirty="0">
                <a:latin typeface="Times New Roman"/>
                <a:cs typeface="Times New Roman"/>
              </a:rPr>
              <a:t> </a:t>
            </a:r>
            <a:r>
              <a:rPr sz="1500" dirty="0">
                <a:latin typeface="Times New Roman"/>
                <a:cs typeface="Times New Roman"/>
              </a:rPr>
              <a:t>as</a:t>
            </a:r>
            <a:r>
              <a:rPr sz="1500" spc="135" dirty="0">
                <a:latin typeface="Times New Roman"/>
                <a:cs typeface="Times New Roman"/>
              </a:rPr>
              <a:t> </a:t>
            </a:r>
            <a:r>
              <a:rPr sz="1500" dirty="0">
                <a:latin typeface="Times New Roman"/>
                <a:cs typeface="Times New Roman"/>
              </a:rPr>
              <a:t>shown</a:t>
            </a:r>
            <a:r>
              <a:rPr sz="1500" spc="130" dirty="0">
                <a:latin typeface="Times New Roman"/>
                <a:cs typeface="Times New Roman"/>
              </a:rPr>
              <a:t> </a:t>
            </a:r>
            <a:r>
              <a:rPr sz="1500" dirty="0">
                <a:latin typeface="Times New Roman"/>
                <a:cs typeface="Times New Roman"/>
              </a:rPr>
              <a:t>in</a:t>
            </a:r>
            <a:r>
              <a:rPr sz="1500" spc="150" dirty="0">
                <a:latin typeface="Times New Roman"/>
                <a:cs typeface="Times New Roman"/>
              </a:rPr>
              <a:t> </a:t>
            </a:r>
            <a:r>
              <a:rPr sz="1500" spc="-10" dirty="0">
                <a:latin typeface="Times New Roman"/>
                <a:cs typeface="Times New Roman"/>
              </a:rPr>
              <a:t>figure.</a:t>
            </a:r>
            <a:endParaRPr sz="1500">
              <a:latin typeface="Times New Roman"/>
              <a:cs typeface="Times New Roman"/>
            </a:endParaRPr>
          </a:p>
          <a:p>
            <a:pPr marL="75565">
              <a:lnSpc>
                <a:spcPct val="100000"/>
              </a:lnSpc>
              <a:spcBef>
                <a:spcPts val="1455"/>
              </a:spcBef>
            </a:pPr>
            <a:r>
              <a:rPr sz="1500" spc="-25" dirty="0">
                <a:latin typeface="Times New Roman"/>
                <a:cs typeface="Times New Roman"/>
              </a:rPr>
              <a:t>Let</a:t>
            </a:r>
            <a:endParaRPr sz="1500">
              <a:latin typeface="Times New Roman"/>
              <a:cs typeface="Times New Roman"/>
            </a:endParaRPr>
          </a:p>
          <a:p>
            <a:pPr marL="76200">
              <a:lnSpc>
                <a:spcPct val="100000"/>
              </a:lnSpc>
              <a:spcBef>
                <a:spcPts val="1470"/>
              </a:spcBef>
            </a:pPr>
            <a:r>
              <a:rPr sz="1500" dirty="0">
                <a:latin typeface="Times New Roman"/>
                <a:cs typeface="Times New Roman"/>
              </a:rPr>
              <a:t>Z</a:t>
            </a:r>
            <a:r>
              <a:rPr sz="1500" baseline="-11111" dirty="0">
                <a:latin typeface="Times New Roman"/>
                <a:cs typeface="Times New Roman"/>
              </a:rPr>
              <a:t>1</a:t>
            </a:r>
            <a:r>
              <a:rPr sz="1500" spc="337" baseline="-11111" dirty="0">
                <a:latin typeface="Times New Roman"/>
                <a:cs typeface="Times New Roman"/>
              </a:rPr>
              <a:t> </a:t>
            </a:r>
            <a:r>
              <a:rPr sz="1500" dirty="0">
                <a:latin typeface="Times New Roman"/>
                <a:cs typeface="Times New Roman"/>
              </a:rPr>
              <a:t>=</a:t>
            </a:r>
            <a:r>
              <a:rPr sz="1500" spc="85" dirty="0">
                <a:latin typeface="Times New Roman"/>
                <a:cs typeface="Times New Roman"/>
              </a:rPr>
              <a:t> </a:t>
            </a:r>
            <a:r>
              <a:rPr sz="1500" dirty="0">
                <a:latin typeface="Times New Roman"/>
                <a:cs typeface="Times New Roman"/>
              </a:rPr>
              <a:t>The</a:t>
            </a:r>
            <a:r>
              <a:rPr sz="1500" spc="85" dirty="0">
                <a:latin typeface="Times New Roman"/>
                <a:cs typeface="Times New Roman"/>
              </a:rPr>
              <a:t> </a:t>
            </a:r>
            <a:r>
              <a:rPr sz="1500" dirty="0">
                <a:latin typeface="Times New Roman"/>
                <a:cs typeface="Times New Roman"/>
              </a:rPr>
              <a:t>thickness</a:t>
            </a:r>
            <a:r>
              <a:rPr sz="1500" spc="95" dirty="0">
                <a:latin typeface="Times New Roman"/>
                <a:cs typeface="Times New Roman"/>
              </a:rPr>
              <a:t> </a:t>
            </a:r>
            <a:r>
              <a:rPr sz="1500" dirty="0">
                <a:latin typeface="Times New Roman"/>
                <a:cs typeface="Times New Roman"/>
              </a:rPr>
              <a:t>of</a:t>
            </a:r>
            <a:r>
              <a:rPr sz="1500" spc="90" dirty="0">
                <a:latin typeface="Times New Roman"/>
                <a:cs typeface="Times New Roman"/>
              </a:rPr>
              <a:t> </a:t>
            </a:r>
            <a:r>
              <a:rPr sz="1500" dirty="0">
                <a:latin typeface="Times New Roman"/>
                <a:cs typeface="Times New Roman"/>
              </a:rPr>
              <a:t>soil</a:t>
            </a:r>
            <a:r>
              <a:rPr sz="1500" spc="90" dirty="0">
                <a:latin typeface="Times New Roman"/>
                <a:cs typeface="Times New Roman"/>
              </a:rPr>
              <a:t> </a:t>
            </a:r>
            <a:r>
              <a:rPr sz="1500" dirty="0">
                <a:latin typeface="Times New Roman"/>
                <a:cs typeface="Times New Roman"/>
              </a:rPr>
              <a:t>layer</a:t>
            </a:r>
            <a:r>
              <a:rPr sz="1500" spc="95" dirty="0">
                <a:latin typeface="Times New Roman"/>
                <a:cs typeface="Times New Roman"/>
              </a:rPr>
              <a:t> </a:t>
            </a:r>
            <a:r>
              <a:rPr sz="1500" spc="-25" dirty="0">
                <a:latin typeface="Times New Roman"/>
                <a:cs typeface="Times New Roman"/>
              </a:rPr>
              <a:t>(1)</a:t>
            </a:r>
            <a:endParaRPr sz="1500">
              <a:latin typeface="Times New Roman"/>
              <a:cs typeface="Times New Roman"/>
            </a:endParaRPr>
          </a:p>
          <a:p>
            <a:pPr marL="76200" marR="3141345">
              <a:lnSpc>
                <a:spcPct val="181200"/>
              </a:lnSpc>
              <a:spcBef>
                <a:spcPts val="5"/>
              </a:spcBef>
            </a:pPr>
            <a:r>
              <a:rPr sz="1500" dirty="0">
                <a:latin typeface="Times New Roman"/>
                <a:cs typeface="Times New Roman"/>
              </a:rPr>
              <a:t>K</a:t>
            </a:r>
            <a:r>
              <a:rPr sz="1500" baseline="-11111" dirty="0">
                <a:latin typeface="Times New Roman"/>
                <a:cs typeface="Times New Roman"/>
              </a:rPr>
              <a:t>1</a:t>
            </a:r>
            <a:r>
              <a:rPr sz="1500" spc="375" baseline="-11111" dirty="0">
                <a:latin typeface="Times New Roman"/>
                <a:cs typeface="Times New Roman"/>
              </a:rPr>
              <a:t> </a:t>
            </a:r>
            <a:r>
              <a:rPr sz="1500" dirty="0">
                <a:latin typeface="Times New Roman"/>
                <a:cs typeface="Times New Roman"/>
              </a:rPr>
              <a:t>=</a:t>
            </a:r>
            <a:r>
              <a:rPr sz="1500" spc="110" dirty="0">
                <a:latin typeface="Times New Roman"/>
                <a:cs typeface="Times New Roman"/>
              </a:rPr>
              <a:t> </a:t>
            </a:r>
            <a:r>
              <a:rPr sz="1500" dirty="0">
                <a:latin typeface="Times New Roman"/>
                <a:cs typeface="Times New Roman"/>
              </a:rPr>
              <a:t>The</a:t>
            </a:r>
            <a:r>
              <a:rPr sz="1500" spc="110" dirty="0">
                <a:latin typeface="Times New Roman"/>
                <a:cs typeface="Times New Roman"/>
              </a:rPr>
              <a:t> </a:t>
            </a:r>
            <a:r>
              <a:rPr sz="1500" dirty="0">
                <a:latin typeface="Times New Roman"/>
                <a:cs typeface="Times New Roman"/>
              </a:rPr>
              <a:t>coefficient</a:t>
            </a:r>
            <a:r>
              <a:rPr sz="1500" spc="114" dirty="0">
                <a:latin typeface="Times New Roman"/>
                <a:cs typeface="Times New Roman"/>
              </a:rPr>
              <a:t> </a:t>
            </a:r>
            <a:r>
              <a:rPr sz="1500" dirty="0">
                <a:latin typeface="Times New Roman"/>
                <a:cs typeface="Times New Roman"/>
              </a:rPr>
              <a:t>of</a:t>
            </a:r>
            <a:r>
              <a:rPr sz="1500" spc="114" dirty="0">
                <a:latin typeface="Times New Roman"/>
                <a:cs typeface="Times New Roman"/>
              </a:rPr>
              <a:t> </a:t>
            </a:r>
            <a:r>
              <a:rPr sz="1500" dirty="0">
                <a:latin typeface="Times New Roman"/>
                <a:cs typeface="Times New Roman"/>
              </a:rPr>
              <a:t>permeability</a:t>
            </a:r>
            <a:r>
              <a:rPr sz="1500" spc="75" dirty="0">
                <a:latin typeface="Times New Roman"/>
                <a:cs typeface="Times New Roman"/>
              </a:rPr>
              <a:t> </a:t>
            </a:r>
            <a:r>
              <a:rPr sz="1500" dirty="0">
                <a:latin typeface="Times New Roman"/>
                <a:cs typeface="Times New Roman"/>
              </a:rPr>
              <a:t>of</a:t>
            </a:r>
            <a:r>
              <a:rPr sz="1500" spc="114" dirty="0">
                <a:latin typeface="Times New Roman"/>
                <a:cs typeface="Times New Roman"/>
              </a:rPr>
              <a:t> </a:t>
            </a:r>
            <a:r>
              <a:rPr sz="1500" dirty="0">
                <a:latin typeface="Times New Roman"/>
                <a:cs typeface="Times New Roman"/>
              </a:rPr>
              <a:t>soil</a:t>
            </a:r>
            <a:r>
              <a:rPr sz="1500" spc="114" dirty="0">
                <a:latin typeface="Times New Roman"/>
                <a:cs typeface="Times New Roman"/>
              </a:rPr>
              <a:t> </a:t>
            </a:r>
            <a:r>
              <a:rPr sz="1500" dirty="0">
                <a:latin typeface="Times New Roman"/>
                <a:cs typeface="Times New Roman"/>
              </a:rPr>
              <a:t>layer</a:t>
            </a:r>
            <a:r>
              <a:rPr sz="1500" spc="114" dirty="0">
                <a:latin typeface="Times New Roman"/>
                <a:cs typeface="Times New Roman"/>
              </a:rPr>
              <a:t> </a:t>
            </a:r>
            <a:r>
              <a:rPr sz="1500" spc="-25" dirty="0">
                <a:latin typeface="Times New Roman"/>
                <a:cs typeface="Times New Roman"/>
              </a:rPr>
              <a:t>(1) </a:t>
            </a:r>
            <a:r>
              <a:rPr sz="1500" dirty="0">
                <a:latin typeface="Times New Roman"/>
                <a:cs typeface="Times New Roman"/>
              </a:rPr>
              <a:t>Z</a:t>
            </a:r>
            <a:r>
              <a:rPr sz="1500" baseline="-11111" dirty="0">
                <a:latin typeface="Times New Roman"/>
                <a:cs typeface="Times New Roman"/>
              </a:rPr>
              <a:t>2</a:t>
            </a:r>
            <a:r>
              <a:rPr sz="1500" dirty="0">
                <a:latin typeface="Times New Roman"/>
                <a:cs typeface="Times New Roman"/>
              </a:rPr>
              <a:t>,</a:t>
            </a:r>
            <a:r>
              <a:rPr sz="1500" spc="-60" dirty="0">
                <a:latin typeface="Times New Roman"/>
                <a:cs typeface="Times New Roman"/>
              </a:rPr>
              <a:t> </a:t>
            </a:r>
            <a:r>
              <a:rPr sz="1500" dirty="0">
                <a:latin typeface="Times New Roman"/>
                <a:cs typeface="Times New Roman"/>
              </a:rPr>
              <a:t>K</a:t>
            </a:r>
            <a:r>
              <a:rPr sz="1500" baseline="-11111" dirty="0">
                <a:latin typeface="Times New Roman"/>
                <a:cs typeface="Times New Roman"/>
              </a:rPr>
              <a:t>2</a:t>
            </a:r>
            <a:r>
              <a:rPr sz="1500" spc="359" baseline="-11111" dirty="0">
                <a:latin typeface="Times New Roman"/>
                <a:cs typeface="Times New Roman"/>
              </a:rPr>
              <a:t> </a:t>
            </a:r>
            <a:r>
              <a:rPr sz="1500" dirty="0">
                <a:latin typeface="Times New Roman"/>
                <a:cs typeface="Times New Roman"/>
              </a:rPr>
              <a:t>=</a:t>
            </a:r>
            <a:r>
              <a:rPr sz="1500" spc="100" dirty="0">
                <a:latin typeface="Times New Roman"/>
                <a:cs typeface="Times New Roman"/>
              </a:rPr>
              <a:t> </a:t>
            </a:r>
            <a:r>
              <a:rPr sz="1500" dirty="0">
                <a:latin typeface="Times New Roman"/>
                <a:cs typeface="Times New Roman"/>
              </a:rPr>
              <a:t>The</a:t>
            </a:r>
            <a:r>
              <a:rPr sz="1500" spc="95" dirty="0">
                <a:latin typeface="Times New Roman"/>
                <a:cs typeface="Times New Roman"/>
              </a:rPr>
              <a:t> </a:t>
            </a:r>
            <a:r>
              <a:rPr sz="1500" dirty="0">
                <a:latin typeface="Times New Roman"/>
                <a:cs typeface="Times New Roman"/>
              </a:rPr>
              <a:t>corresponding</a:t>
            </a:r>
            <a:r>
              <a:rPr sz="1500" spc="85" dirty="0">
                <a:latin typeface="Times New Roman"/>
                <a:cs typeface="Times New Roman"/>
              </a:rPr>
              <a:t> </a:t>
            </a:r>
            <a:r>
              <a:rPr sz="1500" dirty="0">
                <a:latin typeface="Times New Roman"/>
                <a:cs typeface="Times New Roman"/>
              </a:rPr>
              <a:t>values</a:t>
            </a:r>
            <a:r>
              <a:rPr sz="1500" spc="100" dirty="0">
                <a:latin typeface="Times New Roman"/>
                <a:cs typeface="Times New Roman"/>
              </a:rPr>
              <a:t> </a:t>
            </a:r>
            <a:r>
              <a:rPr sz="1500" dirty="0">
                <a:latin typeface="Times New Roman"/>
                <a:cs typeface="Times New Roman"/>
              </a:rPr>
              <a:t>of</a:t>
            </a:r>
            <a:r>
              <a:rPr sz="1500" spc="105" dirty="0">
                <a:latin typeface="Times New Roman"/>
                <a:cs typeface="Times New Roman"/>
              </a:rPr>
              <a:t> </a:t>
            </a:r>
            <a:r>
              <a:rPr sz="1500" dirty="0">
                <a:latin typeface="Times New Roman"/>
                <a:cs typeface="Times New Roman"/>
              </a:rPr>
              <a:t>soil</a:t>
            </a:r>
            <a:r>
              <a:rPr sz="1500" spc="105" dirty="0">
                <a:latin typeface="Times New Roman"/>
                <a:cs typeface="Times New Roman"/>
              </a:rPr>
              <a:t> </a:t>
            </a:r>
            <a:r>
              <a:rPr sz="1500" dirty="0">
                <a:latin typeface="Times New Roman"/>
                <a:cs typeface="Times New Roman"/>
              </a:rPr>
              <a:t>layer</a:t>
            </a:r>
            <a:r>
              <a:rPr sz="1500" spc="105" dirty="0">
                <a:latin typeface="Times New Roman"/>
                <a:cs typeface="Times New Roman"/>
              </a:rPr>
              <a:t> </a:t>
            </a:r>
            <a:r>
              <a:rPr sz="1500" dirty="0">
                <a:latin typeface="Times New Roman"/>
                <a:cs typeface="Times New Roman"/>
              </a:rPr>
              <a:t>(2)</a:t>
            </a:r>
            <a:r>
              <a:rPr sz="1500" spc="105" dirty="0">
                <a:latin typeface="Times New Roman"/>
                <a:cs typeface="Times New Roman"/>
              </a:rPr>
              <a:t> </a:t>
            </a:r>
            <a:r>
              <a:rPr sz="1500" spc="-25" dirty="0">
                <a:latin typeface="Times New Roman"/>
                <a:cs typeface="Times New Roman"/>
              </a:rPr>
              <a:t>and </a:t>
            </a:r>
            <a:r>
              <a:rPr sz="1500" dirty="0">
                <a:latin typeface="Times New Roman"/>
                <a:cs typeface="Times New Roman"/>
              </a:rPr>
              <a:t>Z</a:t>
            </a:r>
            <a:r>
              <a:rPr sz="1500" baseline="-11111" dirty="0">
                <a:latin typeface="Times New Roman"/>
                <a:cs typeface="Times New Roman"/>
              </a:rPr>
              <a:t>3</a:t>
            </a:r>
            <a:r>
              <a:rPr sz="1500" dirty="0">
                <a:latin typeface="Times New Roman"/>
                <a:cs typeface="Times New Roman"/>
              </a:rPr>
              <a:t>,</a:t>
            </a:r>
            <a:r>
              <a:rPr sz="1500" spc="100" dirty="0">
                <a:latin typeface="Times New Roman"/>
                <a:cs typeface="Times New Roman"/>
              </a:rPr>
              <a:t> </a:t>
            </a:r>
            <a:r>
              <a:rPr sz="1500" dirty="0">
                <a:latin typeface="Times New Roman"/>
                <a:cs typeface="Times New Roman"/>
              </a:rPr>
              <a:t>K</a:t>
            </a:r>
            <a:r>
              <a:rPr sz="1500" baseline="-11111" dirty="0">
                <a:latin typeface="Times New Roman"/>
                <a:cs typeface="Times New Roman"/>
              </a:rPr>
              <a:t>3</a:t>
            </a:r>
            <a:r>
              <a:rPr sz="1500" spc="359" baseline="-11111" dirty="0">
                <a:latin typeface="Times New Roman"/>
                <a:cs typeface="Times New Roman"/>
              </a:rPr>
              <a:t> </a:t>
            </a:r>
            <a:r>
              <a:rPr sz="1500" dirty="0">
                <a:latin typeface="Times New Roman"/>
                <a:cs typeface="Times New Roman"/>
              </a:rPr>
              <a:t>=</a:t>
            </a:r>
            <a:r>
              <a:rPr sz="1500" spc="100" dirty="0">
                <a:latin typeface="Times New Roman"/>
                <a:cs typeface="Times New Roman"/>
              </a:rPr>
              <a:t> </a:t>
            </a:r>
            <a:r>
              <a:rPr sz="1500" dirty="0">
                <a:latin typeface="Times New Roman"/>
                <a:cs typeface="Times New Roman"/>
              </a:rPr>
              <a:t>The</a:t>
            </a:r>
            <a:r>
              <a:rPr sz="1500" spc="95" dirty="0">
                <a:latin typeface="Times New Roman"/>
                <a:cs typeface="Times New Roman"/>
              </a:rPr>
              <a:t> </a:t>
            </a:r>
            <a:r>
              <a:rPr sz="1500" dirty="0">
                <a:latin typeface="Times New Roman"/>
                <a:cs typeface="Times New Roman"/>
              </a:rPr>
              <a:t>corresponding</a:t>
            </a:r>
            <a:r>
              <a:rPr sz="1500" spc="85" dirty="0">
                <a:latin typeface="Times New Roman"/>
                <a:cs typeface="Times New Roman"/>
              </a:rPr>
              <a:t> </a:t>
            </a:r>
            <a:r>
              <a:rPr sz="1500" dirty="0">
                <a:latin typeface="Times New Roman"/>
                <a:cs typeface="Times New Roman"/>
              </a:rPr>
              <a:t>values</a:t>
            </a:r>
            <a:r>
              <a:rPr sz="1500" spc="105" dirty="0">
                <a:latin typeface="Times New Roman"/>
                <a:cs typeface="Times New Roman"/>
              </a:rPr>
              <a:t> </a:t>
            </a:r>
            <a:r>
              <a:rPr sz="1500" dirty="0">
                <a:latin typeface="Times New Roman"/>
                <a:cs typeface="Times New Roman"/>
              </a:rPr>
              <a:t>of</a:t>
            </a:r>
            <a:r>
              <a:rPr sz="1500" spc="100" dirty="0">
                <a:latin typeface="Times New Roman"/>
                <a:cs typeface="Times New Roman"/>
              </a:rPr>
              <a:t> </a:t>
            </a:r>
            <a:r>
              <a:rPr sz="1500" dirty="0">
                <a:latin typeface="Times New Roman"/>
                <a:cs typeface="Times New Roman"/>
              </a:rPr>
              <a:t>soil</a:t>
            </a:r>
            <a:r>
              <a:rPr sz="1500" spc="110" dirty="0">
                <a:latin typeface="Times New Roman"/>
                <a:cs typeface="Times New Roman"/>
              </a:rPr>
              <a:t> </a:t>
            </a:r>
            <a:r>
              <a:rPr sz="1500" dirty="0">
                <a:latin typeface="Times New Roman"/>
                <a:cs typeface="Times New Roman"/>
              </a:rPr>
              <a:t>layer</a:t>
            </a:r>
            <a:r>
              <a:rPr sz="1500" spc="105" dirty="0">
                <a:latin typeface="Times New Roman"/>
                <a:cs typeface="Times New Roman"/>
              </a:rPr>
              <a:t> </a:t>
            </a:r>
            <a:r>
              <a:rPr sz="1500" spc="-25" dirty="0">
                <a:latin typeface="Times New Roman"/>
                <a:cs typeface="Times New Roman"/>
              </a:rPr>
              <a:t>(3)</a:t>
            </a:r>
            <a:endParaRPr sz="1500">
              <a:latin typeface="Times New Roman"/>
              <a:cs typeface="Times New Roman"/>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ctrTitle"/>
          </p:nvPr>
        </p:nvSpPr>
        <p:spPr>
          <a:prstGeom prst="rect">
            <a:avLst/>
          </a:prstGeom>
        </p:spPr>
        <p:txBody>
          <a:bodyPr vert="horz" wrap="square" lIns="0" tIns="15240" rIns="0" bIns="0" rtlCol="0">
            <a:spAutoFit/>
          </a:bodyPr>
          <a:lstStyle/>
          <a:p>
            <a:pPr marL="12700" marR="5080">
              <a:lnSpc>
                <a:spcPct val="110800"/>
              </a:lnSpc>
              <a:spcBef>
                <a:spcPts val="120"/>
              </a:spcBef>
            </a:pPr>
            <a:r>
              <a:rPr sz="1650" b="0" dirty="0">
                <a:latin typeface="Times New Roman"/>
                <a:cs typeface="Times New Roman"/>
              </a:rPr>
              <a:t>For</a:t>
            </a:r>
            <a:r>
              <a:rPr sz="1650" b="0" spc="55" dirty="0">
                <a:latin typeface="Times New Roman"/>
                <a:cs typeface="Times New Roman"/>
              </a:rPr>
              <a:t> </a:t>
            </a:r>
            <a:r>
              <a:rPr sz="1650" b="0" dirty="0">
                <a:latin typeface="Times New Roman"/>
                <a:cs typeface="Times New Roman"/>
              </a:rPr>
              <a:t>water</a:t>
            </a:r>
            <a:r>
              <a:rPr sz="1650" b="0" spc="60" dirty="0">
                <a:latin typeface="Times New Roman"/>
                <a:cs typeface="Times New Roman"/>
              </a:rPr>
              <a:t> </a:t>
            </a:r>
            <a:r>
              <a:rPr sz="1650" b="0" dirty="0">
                <a:latin typeface="Times New Roman"/>
                <a:cs typeface="Times New Roman"/>
              </a:rPr>
              <a:t>flow</a:t>
            </a:r>
            <a:r>
              <a:rPr sz="1650" b="0" spc="55" dirty="0">
                <a:latin typeface="Times New Roman"/>
                <a:cs typeface="Times New Roman"/>
              </a:rPr>
              <a:t> </a:t>
            </a:r>
            <a:r>
              <a:rPr sz="1650" b="0" dirty="0">
                <a:latin typeface="Times New Roman"/>
                <a:cs typeface="Times New Roman"/>
              </a:rPr>
              <a:t>parallel</a:t>
            </a:r>
            <a:r>
              <a:rPr sz="1650" b="0" spc="70" dirty="0">
                <a:latin typeface="Times New Roman"/>
                <a:cs typeface="Times New Roman"/>
              </a:rPr>
              <a:t> </a:t>
            </a:r>
            <a:r>
              <a:rPr sz="1650" b="0" dirty="0">
                <a:latin typeface="Times New Roman"/>
                <a:cs typeface="Times New Roman"/>
              </a:rPr>
              <a:t>to</a:t>
            </a:r>
            <a:r>
              <a:rPr sz="1650" b="0" spc="65" dirty="0">
                <a:latin typeface="Times New Roman"/>
                <a:cs typeface="Times New Roman"/>
              </a:rPr>
              <a:t> </a:t>
            </a:r>
            <a:r>
              <a:rPr sz="1650" b="0" dirty="0">
                <a:latin typeface="Times New Roman"/>
                <a:cs typeface="Times New Roman"/>
              </a:rPr>
              <a:t>the</a:t>
            </a:r>
            <a:r>
              <a:rPr sz="1650" b="0" spc="60" dirty="0">
                <a:latin typeface="Times New Roman"/>
                <a:cs typeface="Times New Roman"/>
              </a:rPr>
              <a:t> </a:t>
            </a:r>
            <a:r>
              <a:rPr sz="1650" b="0" dirty="0">
                <a:latin typeface="Times New Roman"/>
                <a:cs typeface="Times New Roman"/>
              </a:rPr>
              <a:t>planes</a:t>
            </a:r>
            <a:r>
              <a:rPr sz="1650" b="0" spc="70" dirty="0">
                <a:latin typeface="Times New Roman"/>
                <a:cs typeface="Times New Roman"/>
              </a:rPr>
              <a:t> </a:t>
            </a:r>
            <a:r>
              <a:rPr sz="1650" b="0" dirty="0">
                <a:latin typeface="Times New Roman"/>
                <a:cs typeface="Times New Roman"/>
              </a:rPr>
              <a:t>of</a:t>
            </a:r>
            <a:r>
              <a:rPr sz="1650" b="0" spc="55" dirty="0">
                <a:latin typeface="Times New Roman"/>
                <a:cs typeface="Times New Roman"/>
              </a:rPr>
              <a:t> </a:t>
            </a:r>
            <a:r>
              <a:rPr sz="1650" b="0" dirty="0">
                <a:latin typeface="Times New Roman"/>
                <a:cs typeface="Times New Roman"/>
              </a:rPr>
              <a:t>stratification</a:t>
            </a:r>
            <a:r>
              <a:rPr sz="1650" b="0" spc="70" dirty="0">
                <a:latin typeface="Times New Roman"/>
                <a:cs typeface="Times New Roman"/>
              </a:rPr>
              <a:t> </a:t>
            </a:r>
            <a:r>
              <a:rPr sz="1650" b="0" dirty="0">
                <a:latin typeface="Times New Roman"/>
                <a:cs typeface="Times New Roman"/>
              </a:rPr>
              <a:t>the</a:t>
            </a:r>
            <a:r>
              <a:rPr sz="1650" b="0" spc="65" dirty="0">
                <a:latin typeface="Times New Roman"/>
                <a:cs typeface="Times New Roman"/>
              </a:rPr>
              <a:t> </a:t>
            </a:r>
            <a:r>
              <a:rPr sz="1650" b="0" dirty="0">
                <a:latin typeface="Times New Roman"/>
                <a:cs typeface="Times New Roman"/>
              </a:rPr>
              <a:t>hydraulic</a:t>
            </a:r>
            <a:r>
              <a:rPr sz="1650" b="0" spc="70" dirty="0">
                <a:latin typeface="Times New Roman"/>
                <a:cs typeface="Times New Roman"/>
              </a:rPr>
              <a:t> </a:t>
            </a:r>
            <a:r>
              <a:rPr sz="1650" b="0" dirty="0">
                <a:latin typeface="Times New Roman"/>
                <a:cs typeface="Times New Roman"/>
              </a:rPr>
              <a:t>gradient</a:t>
            </a:r>
            <a:r>
              <a:rPr sz="1650" b="0" spc="105" dirty="0">
                <a:latin typeface="Times New Roman"/>
                <a:cs typeface="Times New Roman"/>
              </a:rPr>
              <a:t> </a:t>
            </a:r>
            <a:r>
              <a:rPr sz="1950" dirty="0"/>
              <a:t>‘i’</a:t>
            </a:r>
            <a:r>
              <a:rPr sz="1950" spc="-20" dirty="0"/>
              <a:t> </a:t>
            </a:r>
            <a:r>
              <a:rPr sz="1650" b="0" dirty="0">
                <a:latin typeface="Times New Roman"/>
                <a:cs typeface="Times New Roman"/>
              </a:rPr>
              <a:t>is</a:t>
            </a:r>
            <a:r>
              <a:rPr sz="1650" b="0" spc="65" dirty="0">
                <a:latin typeface="Times New Roman"/>
                <a:cs typeface="Times New Roman"/>
              </a:rPr>
              <a:t> </a:t>
            </a:r>
            <a:r>
              <a:rPr sz="1650" b="0" dirty="0">
                <a:latin typeface="Times New Roman"/>
                <a:cs typeface="Times New Roman"/>
              </a:rPr>
              <a:t>same</a:t>
            </a:r>
            <a:r>
              <a:rPr sz="1650" b="0" spc="65" dirty="0">
                <a:latin typeface="Times New Roman"/>
                <a:cs typeface="Times New Roman"/>
              </a:rPr>
              <a:t> </a:t>
            </a:r>
            <a:r>
              <a:rPr sz="1650" b="0" dirty="0">
                <a:latin typeface="Times New Roman"/>
                <a:cs typeface="Times New Roman"/>
              </a:rPr>
              <a:t>for</a:t>
            </a:r>
            <a:r>
              <a:rPr sz="1650" b="0" spc="55" dirty="0">
                <a:latin typeface="Times New Roman"/>
                <a:cs typeface="Times New Roman"/>
              </a:rPr>
              <a:t> </a:t>
            </a:r>
            <a:r>
              <a:rPr sz="1650" b="0" spc="-25" dirty="0">
                <a:latin typeface="Times New Roman"/>
                <a:cs typeface="Times New Roman"/>
              </a:rPr>
              <a:t>all </a:t>
            </a:r>
            <a:r>
              <a:rPr sz="1650" b="0" dirty="0">
                <a:latin typeface="Times New Roman"/>
                <a:cs typeface="Times New Roman"/>
              </a:rPr>
              <a:t>the</a:t>
            </a:r>
            <a:r>
              <a:rPr sz="1650" b="0" spc="15" dirty="0">
                <a:latin typeface="Times New Roman"/>
                <a:cs typeface="Times New Roman"/>
              </a:rPr>
              <a:t> </a:t>
            </a:r>
            <a:r>
              <a:rPr sz="1650" b="0" dirty="0">
                <a:latin typeface="Times New Roman"/>
                <a:cs typeface="Times New Roman"/>
              </a:rPr>
              <a:t>soil</a:t>
            </a:r>
            <a:r>
              <a:rPr sz="1650" b="0" spc="15" dirty="0">
                <a:latin typeface="Times New Roman"/>
                <a:cs typeface="Times New Roman"/>
              </a:rPr>
              <a:t> </a:t>
            </a:r>
            <a:r>
              <a:rPr sz="1650" b="0" spc="-10" dirty="0">
                <a:latin typeface="Times New Roman"/>
                <a:cs typeface="Times New Roman"/>
              </a:rPr>
              <a:t>layers.</a:t>
            </a:r>
            <a:endParaRPr sz="1650">
              <a:latin typeface="Times New Roman"/>
              <a:cs typeface="Times New Roman"/>
            </a:endParaRPr>
          </a:p>
        </p:txBody>
      </p:sp>
      <p:sp>
        <p:nvSpPr>
          <p:cNvPr id="3" name="object 3"/>
          <p:cNvSpPr txBox="1"/>
          <p:nvPr/>
        </p:nvSpPr>
        <p:spPr>
          <a:xfrm>
            <a:off x="520700" y="2310347"/>
            <a:ext cx="7999730" cy="585470"/>
          </a:xfrm>
          <a:prstGeom prst="rect">
            <a:avLst/>
          </a:prstGeom>
        </p:spPr>
        <p:txBody>
          <a:bodyPr vert="horz" wrap="square" lIns="0" tIns="12065" rIns="0" bIns="0" rtlCol="0">
            <a:spAutoFit/>
          </a:bodyPr>
          <a:lstStyle/>
          <a:p>
            <a:pPr marL="12700" marR="5080">
              <a:lnSpc>
                <a:spcPct val="111400"/>
              </a:lnSpc>
              <a:spcBef>
                <a:spcPts val="95"/>
              </a:spcBef>
            </a:pPr>
            <a:r>
              <a:rPr sz="1650" dirty="0">
                <a:latin typeface="Times New Roman"/>
                <a:cs typeface="Times New Roman"/>
              </a:rPr>
              <a:t>However</a:t>
            </a:r>
            <a:r>
              <a:rPr sz="1650" spc="90" dirty="0">
                <a:latin typeface="Times New Roman"/>
                <a:cs typeface="Times New Roman"/>
              </a:rPr>
              <a:t> </a:t>
            </a:r>
            <a:r>
              <a:rPr sz="1650" dirty="0">
                <a:latin typeface="Times New Roman"/>
                <a:cs typeface="Times New Roman"/>
              </a:rPr>
              <a:t>since</a:t>
            </a:r>
            <a:r>
              <a:rPr sz="1650" spc="85" dirty="0">
                <a:latin typeface="Times New Roman"/>
                <a:cs typeface="Times New Roman"/>
              </a:rPr>
              <a:t> </a:t>
            </a:r>
            <a:r>
              <a:rPr sz="1650" dirty="0">
                <a:latin typeface="Times New Roman"/>
                <a:cs typeface="Times New Roman"/>
              </a:rPr>
              <a:t>the</a:t>
            </a:r>
            <a:r>
              <a:rPr sz="1650" spc="95" dirty="0">
                <a:latin typeface="Times New Roman"/>
                <a:cs typeface="Times New Roman"/>
              </a:rPr>
              <a:t>  </a:t>
            </a:r>
            <a:r>
              <a:rPr sz="1650" dirty="0">
                <a:latin typeface="Times New Roman"/>
                <a:cs typeface="Times New Roman"/>
              </a:rPr>
              <a:t>coefficient</a:t>
            </a:r>
            <a:r>
              <a:rPr sz="1650" spc="100" dirty="0">
                <a:latin typeface="Times New Roman"/>
                <a:cs typeface="Times New Roman"/>
              </a:rPr>
              <a:t> </a:t>
            </a:r>
            <a:r>
              <a:rPr sz="1650" dirty="0">
                <a:latin typeface="Times New Roman"/>
                <a:cs typeface="Times New Roman"/>
              </a:rPr>
              <a:t>of</a:t>
            </a:r>
            <a:r>
              <a:rPr sz="1650" spc="90" dirty="0">
                <a:latin typeface="Times New Roman"/>
                <a:cs typeface="Times New Roman"/>
              </a:rPr>
              <a:t> </a:t>
            </a:r>
            <a:r>
              <a:rPr sz="1650" dirty="0">
                <a:latin typeface="Times New Roman"/>
                <a:cs typeface="Times New Roman"/>
              </a:rPr>
              <a:t>permeability</a:t>
            </a:r>
            <a:r>
              <a:rPr sz="1650" spc="60" dirty="0">
                <a:latin typeface="Times New Roman"/>
                <a:cs typeface="Times New Roman"/>
              </a:rPr>
              <a:t> </a:t>
            </a:r>
            <a:r>
              <a:rPr sz="1650" dirty="0">
                <a:latin typeface="Times New Roman"/>
                <a:cs typeface="Times New Roman"/>
              </a:rPr>
              <a:t>(K)</a:t>
            </a:r>
            <a:r>
              <a:rPr sz="1650" spc="90" dirty="0">
                <a:latin typeface="Times New Roman"/>
                <a:cs typeface="Times New Roman"/>
              </a:rPr>
              <a:t> </a:t>
            </a:r>
            <a:r>
              <a:rPr sz="1650" dirty="0">
                <a:latin typeface="Times New Roman"/>
                <a:cs typeface="Times New Roman"/>
              </a:rPr>
              <a:t>is</a:t>
            </a:r>
            <a:r>
              <a:rPr sz="1650" spc="100" dirty="0">
                <a:latin typeface="Times New Roman"/>
                <a:cs typeface="Times New Roman"/>
              </a:rPr>
              <a:t> </a:t>
            </a:r>
            <a:r>
              <a:rPr sz="1650" dirty="0">
                <a:latin typeface="Times New Roman"/>
                <a:cs typeface="Times New Roman"/>
              </a:rPr>
              <a:t>different</a:t>
            </a:r>
            <a:r>
              <a:rPr sz="1650" spc="100" dirty="0">
                <a:latin typeface="Times New Roman"/>
                <a:cs typeface="Times New Roman"/>
              </a:rPr>
              <a:t> </a:t>
            </a:r>
            <a:r>
              <a:rPr sz="1650" dirty="0">
                <a:latin typeface="Times New Roman"/>
                <a:cs typeface="Times New Roman"/>
              </a:rPr>
              <a:t>for</a:t>
            </a:r>
            <a:r>
              <a:rPr sz="1650" spc="95" dirty="0">
                <a:latin typeface="Times New Roman"/>
                <a:cs typeface="Times New Roman"/>
              </a:rPr>
              <a:t> </a:t>
            </a:r>
            <a:r>
              <a:rPr sz="1650" dirty="0">
                <a:latin typeface="Times New Roman"/>
                <a:cs typeface="Times New Roman"/>
              </a:rPr>
              <a:t>each</a:t>
            </a:r>
            <a:r>
              <a:rPr sz="1650" spc="95" dirty="0">
                <a:latin typeface="Times New Roman"/>
                <a:cs typeface="Times New Roman"/>
              </a:rPr>
              <a:t> </a:t>
            </a:r>
            <a:r>
              <a:rPr sz="1650" dirty="0">
                <a:latin typeface="Times New Roman"/>
                <a:cs typeface="Times New Roman"/>
              </a:rPr>
              <a:t>layer,</a:t>
            </a:r>
            <a:r>
              <a:rPr sz="1650" spc="90" dirty="0">
                <a:latin typeface="Times New Roman"/>
                <a:cs typeface="Times New Roman"/>
              </a:rPr>
              <a:t> </a:t>
            </a:r>
            <a:r>
              <a:rPr sz="1650" dirty="0">
                <a:latin typeface="Times New Roman"/>
                <a:cs typeface="Times New Roman"/>
              </a:rPr>
              <a:t>the</a:t>
            </a:r>
            <a:r>
              <a:rPr sz="1650" spc="90" dirty="0">
                <a:latin typeface="Times New Roman"/>
                <a:cs typeface="Times New Roman"/>
              </a:rPr>
              <a:t> </a:t>
            </a:r>
            <a:r>
              <a:rPr sz="1650" dirty="0">
                <a:latin typeface="Times New Roman"/>
                <a:cs typeface="Times New Roman"/>
              </a:rPr>
              <a:t>velocity</a:t>
            </a:r>
            <a:r>
              <a:rPr sz="1650" spc="60" dirty="0">
                <a:latin typeface="Times New Roman"/>
                <a:cs typeface="Times New Roman"/>
              </a:rPr>
              <a:t> </a:t>
            </a:r>
            <a:r>
              <a:rPr sz="1650" spc="-25" dirty="0">
                <a:latin typeface="Times New Roman"/>
                <a:cs typeface="Times New Roman"/>
              </a:rPr>
              <a:t>of </a:t>
            </a:r>
            <a:r>
              <a:rPr sz="1650" dirty="0">
                <a:latin typeface="Times New Roman"/>
                <a:cs typeface="Times New Roman"/>
              </a:rPr>
              <a:t>water</a:t>
            </a:r>
            <a:r>
              <a:rPr sz="1650" spc="5" dirty="0">
                <a:latin typeface="Times New Roman"/>
                <a:cs typeface="Times New Roman"/>
              </a:rPr>
              <a:t> </a:t>
            </a:r>
            <a:r>
              <a:rPr sz="1650" dirty="0">
                <a:latin typeface="Times New Roman"/>
                <a:cs typeface="Times New Roman"/>
              </a:rPr>
              <a:t>flow</a:t>
            </a:r>
            <a:r>
              <a:rPr sz="1650" spc="25" dirty="0">
                <a:latin typeface="Times New Roman"/>
                <a:cs typeface="Times New Roman"/>
              </a:rPr>
              <a:t> </a:t>
            </a:r>
            <a:r>
              <a:rPr sz="1650" dirty="0">
                <a:latin typeface="Times New Roman"/>
                <a:cs typeface="Times New Roman"/>
              </a:rPr>
              <a:t>(V)</a:t>
            </a:r>
            <a:r>
              <a:rPr sz="1650" spc="15" dirty="0">
                <a:latin typeface="Times New Roman"/>
                <a:cs typeface="Times New Roman"/>
              </a:rPr>
              <a:t> </a:t>
            </a:r>
            <a:r>
              <a:rPr sz="1650" dirty="0">
                <a:latin typeface="Times New Roman"/>
                <a:cs typeface="Times New Roman"/>
              </a:rPr>
              <a:t>is</a:t>
            </a:r>
            <a:r>
              <a:rPr sz="1650" spc="20" dirty="0">
                <a:latin typeface="Times New Roman"/>
                <a:cs typeface="Times New Roman"/>
              </a:rPr>
              <a:t> </a:t>
            </a:r>
            <a:r>
              <a:rPr sz="1650" dirty="0">
                <a:latin typeface="Times New Roman"/>
                <a:cs typeface="Times New Roman"/>
              </a:rPr>
              <a:t>different</a:t>
            </a:r>
            <a:r>
              <a:rPr sz="1650" spc="15" dirty="0">
                <a:latin typeface="Times New Roman"/>
                <a:cs typeface="Times New Roman"/>
              </a:rPr>
              <a:t> </a:t>
            </a:r>
            <a:r>
              <a:rPr sz="1650" dirty="0">
                <a:latin typeface="Times New Roman"/>
                <a:cs typeface="Times New Roman"/>
              </a:rPr>
              <a:t>in</a:t>
            </a:r>
            <a:r>
              <a:rPr sz="1650" spc="15" dirty="0">
                <a:latin typeface="Times New Roman"/>
                <a:cs typeface="Times New Roman"/>
              </a:rPr>
              <a:t> </a:t>
            </a:r>
            <a:r>
              <a:rPr sz="1650" dirty="0">
                <a:latin typeface="Times New Roman"/>
                <a:cs typeface="Times New Roman"/>
              </a:rPr>
              <a:t>each</a:t>
            </a:r>
            <a:r>
              <a:rPr sz="1650" spc="20" dirty="0">
                <a:latin typeface="Times New Roman"/>
                <a:cs typeface="Times New Roman"/>
              </a:rPr>
              <a:t> </a:t>
            </a:r>
            <a:r>
              <a:rPr sz="1650" dirty="0">
                <a:latin typeface="Times New Roman"/>
                <a:cs typeface="Times New Roman"/>
              </a:rPr>
              <a:t>soil</a:t>
            </a:r>
            <a:r>
              <a:rPr sz="1650" spc="15" dirty="0">
                <a:latin typeface="Times New Roman"/>
                <a:cs typeface="Times New Roman"/>
              </a:rPr>
              <a:t> </a:t>
            </a:r>
            <a:r>
              <a:rPr sz="1650" spc="-10" dirty="0">
                <a:latin typeface="Times New Roman"/>
                <a:cs typeface="Times New Roman"/>
              </a:rPr>
              <a:t>layer.</a:t>
            </a:r>
            <a:endParaRPr sz="1650">
              <a:latin typeface="Times New Roman"/>
              <a:cs typeface="Times New Roman"/>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09016" y="499871"/>
            <a:ext cx="8125968" cy="4145279"/>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85799" y="1552036"/>
            <a:ext cx="5255260" cy="1490345"/>
          </a:xfrm>
          <a:prstGeom prst="rect">
            <a:avLst/>
          </a:prstGeom>
        </p:spPr>
        <p:txBody>
          <a:bodyPr vert="horz" wrap="square" lIns="0" tIns="13335" rIns="0" bIns="0" rtlCol="0">
            <a:spAutoFit/>
          </a:bodyPr>
          <a:lstStyle/>
          <a:p>
            <a:pPr marL="75565">
              <a:lnSpc>
                <a:spcPct val="100000"/>
              </a:lnSpc>
              <a:spcBef>
                <a:spcPts val="105"/>
              </a:spcBef>
            </a:pPr>
            <a:r>
              <a:rPr sz="1500" spc="-25" dirty="0">
                <a:latin typeface="Times New Roman"/>
                <a:cs typeface="Times New Roman"/>
              </a:rPr>
              <a:t>Let</a:t>
            </a:r>
            <a:endParaRPr sz="1500">
              <a:latin typeface="Times New Roman"/>
              <a:cs typeface="Times New Roman"/>
            </a:endParaRPr>
          </a:p>
          <a:p>
            <a:pPr marL="76200">
              <a:lnSpc>
                <a:spcPct val="100000"/>
              </a:lnSpc>
              <a:spcBef>
                <a:spcPts val="1445"/>
              </a:spcBef>
            </a:pPr>
            <a:r>
              <a:rPr sz="1500" dirty="0">
                <a:latin typeface="Times New Roman"/>
                <a:cs typeface="Times New Roman"/>
              </a:rPr>
              <a:t>V</a:t>
            </a:r>
            <a:r>
              <a:rPr sz="1500" baseline="-11111" dirty="0">
                <a:latin typeface="Times New Roman"/>
                <a:cs typeface="Times New Roman"/>
              </a:rPr>
              <a:t>1</a:t>
            </a:r>
            <a:r>
              <a:rPr sz="1500" spc="300" baseline="-11111" dirty="0">
                <a:latin typeface="Times New Roman"/>
                <a:cs typeface="Times New Roman"/>
              </a:rPr>
              <a:t> </a:t>
            </a:r>
            <a:r>
              <a:rPr sz="1500" dirty="0">
                <a:latin typeface="Times New Roman"/>
                <a:cs typeface="Times New Roman"/>
              </a:rPr>
              <a:t>=</a:t>
            </a:r>
            <a:r>
              <a:rPr sz="1500" spc="65" dirty="0">
                <a:latin typeface="Times New Roman"/>
                <a:cs typeface="Times New Roman"/>
              </a:rPr>
              <a:t> </a:t>
            </a:r>
            <a:r>
              <a:rPr sz="1500" dirty="0">
                <a:latin typeface="Times New Roman"/>
                <a:cs typeface="Times New Roman"/>
              </a:rPr>
              <a:t>The</a:t>
            </a:r>
            <a:r>
              <a:rPr sz="1500" spc="60" dirty="0">
                <a:latin typeface="Times New Roman"/>
                <a:cs typeface="Times New Roman"/>
              </a:rPr>
              <a:t> </a:t>
            </a:r>
            <a:r>
              <a:rPr sz="1500" dirty="0">
                <a:latin typeface="Times New Roman"/>
                <a:cs typeface="Times New Roman"/>
              </a:rPr>
              <a:t>velocity</a:t>
            </a:r>
            <a:r>
              <a:rPr sz="1500" spc="30" dirty="0">
                <a:latin typeface="Times New Roman"/>
                <a:cs typeface="Times New Roman"/>
              </a:rPr>
              <a:t> </a:t>
            </a:r>
            <a:r>
              <a:rPr sz="1500" dirty="0">
                <a:latin typeface="Times New Roman"/>
                <a:cs typeface="Times New Roman"/>
              </a:rPr>
              <a:t>of</a:t>
            </a:r>
            <a:r>
              <a:rPr sz="1500" spc="65" dirty="0">
                <a:latin typeface="Times New Roman"/>
                <a:cs typeface="Times New Roman"/>
              </a:rPr>
              <a:t> </a:t>
            </a:r>
            <a:r>
              <a:rPr sz="1500" dirty="0">
                <a:latin typeface="Times New Roman"/>
                <a:cs typeface="Times New Roman"/>
              </a:rPr>
              <a:t>water</a:t>
            </a:r>
            <a:r>
              <a:rPr sz="1500" spc="80" dirty="0">
                <a:latin typeface="Times New Roman"/>
                <a:cs typeface="Times New Roman"/>
              </a:rPr>
              <a:t> </a:t>
            </a:r>
            <a:r>
              <a:rPr sz="1500" dirty="0">
                <a:latin typeface="Times New Roman"/>
                <a:cs typeface="Times New Roman"/>
              </a:rPr>
              <a:t>flow</a:t>
            </a:r>
            <a:r>
              <a:rPr sz="1500" spc="65" dirty="0">
                <a:latin typeface="Times New Roman"/>
                <a:cs typeface="Times New Roman"/>
              </a:rPr>
              <a:t> </a:t>
            </a:r>
            <a:r>
              <a:rPr sz="1500" dirty="0">
                <a:latin typeface="Times New Roman"/>
                <a:cs typeface="Times New Roman"/>
              </a:rPr>
              <a:t>through</a:t>
            </a:r>
            <a:r>
              <a:rPr sz="1500" spc="75" dirty="0">
                <a:latin typeface="Times New Roman"/>
                <a:cs typeface="Times New Roman"/>
              </a:rPr>
              <a:t> </a:t>
            </a:r>
            <a:r>
              <a:rPr sz="1500" dirty="0">
                <a:latin typeface="Times New Roman"/>
                <a:cs typeface="Times New Roman"/>
              </a:rPr>
              <a:t>soil</a:t>
            </a:r>
            <a:r>
              <a:rPr sz="1500" spc="70" dirty="0">
                <a:latin typeface="Times New Roman"/>
                <a:cs typeface="Times New Roman"/>
              </a:rPr>
              <a:t> </a:t>
            </a:r>
            <a:r>
              <a:rPr sz="1500" dirty="0">
                <a:latin typeface="Times New Roman"/>
                <a:cs typeface="Times New Roman"/>
              </a:rPr>
              <a:t>layer</a:t>
            </a:r>
            <a:r>
              <a:rPr sz="1500" spc="80" dirty="0">
                <a:latin typeface="Times New Roman"/>
                <a:cs typeface="Times New Roman"/>
              </a:rPr>
              <a:t> </a:t>
            </a:r>
            <a:r>
              <a:rPr sz="1500" dirty="0">
                <a:latin typeface="Times New Roman"/>
                <a:cs typeface="Times New Roman"/>
              </a:rPr>
              <a:t>(1)</a:t>
            </a:r>
            <a:r>
              <a:rPr sz="1500" spc="65" dirty="0">
                <a:latin typeface="Times New Roman"/>
                <a:cs typeface="Times New Roman"/>
              </a:rPr>
              <a:t> </a:t>
            </a:r>
            <a:r>
              <a:rPr sz="1500" dirty="0">
                <a:latin typeface="Times New Roman"/>
                <a:cs typeface="Times New Roman"/>
              </a:rPr>
              <a:t>=</a:t>
            </a:r>
            <a:r>
              <a:rPr sz="1500" spc="60" dirty="0">
                <a:latin typeface="Times New Roman"/>
                <a:cs typeface="Times New Roman"/>
              </a:rPr>
              <a:t> </a:t>
            </a:r>
            <a:r>
              <a:rPr sz="1500" dirty="0">
                <a:latin typeface="Times New Roman"/>
                <a:cs typeface="Times New Roman"/>
              </a:rPr>
              <a:t>K</a:t>
            </a:r>
            <a:r>
              <a:rPr sz="1500" baseline="-11111" dirty="0">
                <a:latin typeface="Times New Roman"/>
                <a:cs typeface="Times New Roman"/>
              </a:rPr>
              <a:t>1</a:t>
            </a:r>
            <a:r>
              <a:rPr sz="1500" spc="307" baseline="-11111" dirty="0">
                <a:latin typeface="Times New Roman"/>
                <a:cs typeface="Times New Roman"/>
              </a:rPr>
              <a:t> </a:t>
            </a:r>
            <a:r>
              <a:rPr sz="1500" spc="-50" dirty="0">
                <a:latin typeface="Times New Roman"/>
                <a:cs typeface="Times New Roman"/>
              </a:rPr>
              <a:t>i</a:t>
            </a:r>
            <a:endParaRPr sz="1500">
              <a:latin typeface="Times New Roman"/>
              <a:cs typeface="Times New Roman"/>
            </a:endParaRPr>
          </a:p>
          <a:p>
            <a:pPr marL="76200" marR="55880">
              <a:lnSpc>
                <a:spcPts val="3250"/>
              </a:lnSpc>
              <a:spcBef>
                <a:spcPts val="130"/>
              </a:spcBef>
            </a:pPr>
            <a:r>
              <a:rPr sz="1500" dirty="0">
                <a:latin typeface="Times New Roman"/>
                <a:cs typeface="Times New Roman"/>
              </a:rPr>
              <a:t>V</a:t>
            </a:r>
            <a:r>
              <a:rPr sz="1500" baseline="-11111" dirty="0">
                <a:latin typeface="Times New Roman"/>
                <a:cs typeface="Times New Roman"/>
              </a:rPr>
              <a:t>2</a:t>
            </a:r>
            <a:r>
              <a:rPr sz="1500" spc="292" baseline="-11111" dirty="0">
                <a:latin typeface="Times New Roman"/>
                <a:cs typeface="Times New Roman"/>
              </a:rPr>
              <a:t> </a:t>
            </a:r>
            <a:r>
              <a:rPr sz="1500" dirty="0">
                <a:latin typeface="Times New Roman"/>
                <a:cs typeface="Times New Roman"/>
              </a:rPr>
              <a:t>=</a:t>
            </a:r>
            <a:r>
              <a:rPr sz="1500" spc="55" dirty="0">
                <a:latin typeface="Times New Roman"/>
                <a:cs typeface="Times New Roman"/>
              </a:rPr>
              <a:t> </a:t>
            </a:r>
            <a:r>
              <a:rPr sz="1500" dirty="0">
                <a:latin typeface="Times New Roman"/>
                <a:cs typeface="Times New Roman"/>
              </a:rPr>
              <a:t>The</a:t>
            </a:r>
            <a:r>
              <a:rPr sz="1500" spc="55" dirty="0">
                <a:latin typeface="Times New Roman"/>
                <a:cs typeface="Times New Roman"/>
              </a:rPr>
              <a:t> </a:t>
            </a:r>
            <a:r>
              <a:rPr sz="1500" dirty="0">
                <a:latin typeface="Times New Roman"/>
                <a:cs typeface="Times New Roman"/>
              </a:rPr>
              <a:t>velocity</a:t>
            </a:r>
            <a:r>
              <a:rPr sz="1500" spc="25" dirty="0">
                <a:latin typeface="Times New Roman"/>
                <a:cs typeface="Times New Roman"/>
              </a:rPr>
              <a:t> </a:t>
            </a:r>
            <a:r>
              <a:rPr sz="1500" dirty="0">
                <a:latin typeface="Times New Roman"/>
                <a:cs typeface="Times New Roman"/>
              </a:rPr>
              <a:t>of</a:t>
            </a:r>
            <a:r>
              <a:rPr sz="1500" spc="55" dirty="0">
                <a:latin typeface="Times New Roman"/>
                <a:cs typeface="Times New Roman"/>
              </a:rPr>
              <a:t> </a:t>
            </a:r>
            <a:r>
              <a:rPr sz="1500" dirty="0">
                <a:latin typeface="Times New Roman"/>
                <a:cs typeface="Times New Roman"/>
              </a:rPr>
              <a:t>water</a:t>
            </a:r>
            <a:r>
              <a:rPr sz="1500" spc="65" dirty="0">
                <a:latin typeface="Times New Roman"/>
                <a:cs typeface="Times New Roman"/>
              </a:rPr>
              <a:t> </a:t>
            </a:r>
            <a:r>
              <a:rPr sz="1500" dirty="0">
                <a:latin typeface="Times New Roman"/>
                <a:cs typeface="Times New Roman"/>
              </a:rPr>
              <a:t>flow</a:t>
            </a:r>
            <a:r>
              <a:rPr sz="1500" spc="60" dirty="0">
                <a:latin typeface="Times New Roman"/>
                <a:cs typeface="Times New Roman"/>
              </a:rPr>
              <a:t> </a:t>
            </a:r>
            <a:r>
              <a:rPr sz="1500" dirty="0">
                <a:latin typeface="Times New Roman"/>
                <a:cs typeface="Times New Roman"/>
              </a:rPr>
              <a:t>through</a:t>
            </a:r>
            <a:r>
              <a:rPr sz="1500" spc="65" dirty="0">
                <a:latin typeface="Times New Roman"/>
                <a:cs typeface="Times New Roman"/>
              </a:rPr>
              <a:t> </a:t>
            </a:r>
            <a:r>
              <a:rPr sz="1500" dirty="0">
                <a:latin typeface="Times New Roman"/>
                <a:cs typeface="Times New Roman"/>
              </a:rPr>
              <a:t>soil</a:t>
            </a:r>
            <a:r>
              <a:rPr sz="1500" spc="65" dirty="0">
                <a:latin typeface="Times New Roman"/>
                <a:cs typeface="Times New Roman"/>
              </a:rPr>
              <a:t> </a:t>
            </a:r>
            <a:r>
              <a:rPr sz="1500" dirty="0">
                <a:latin typeface="Times New Roman"/>
                <a:cs typeface="Times New Roman"/>
              </a:rPr>
              <a:t>layer</a:t>
            </a:r>
            <a:r>
              <a:rPr sz="1500" spc="75" dirty="0">
                <a:latin typeface="Times New Roman"/>
                <a:cs typeface="Times New Roman"/>
              </a:rPr>
              <a:t> </a:t>
            </a:r>
            <a:r>
              <a:rPr sz="1500" dirty="0">
                <a:latin typeface="Times New Roman"/>
                <a:cs typeface="Times New Roman"/>
              </a:rPr>
              <a:t>(2)</a:t>
            </a:r>
            <a:r>
              <a:rPr sz="1500" spc="55" dirty="0">
                <a:latin typeface="Times New Roman"/>
                <a:cs typeface="Times New Roman"/>
              </a:rPr>
              <a:t> </a:t>
            </a:r>
            <a:r>
              <a:rPr sz="1500" dirty="0">
                <a:latin typeface="Times New Roman"/>
                <a:cs typeface="Times New Roman"/>
              </a:rPr>
              <a:t>=</a:t>
            </a:r>
            <a:r>
              <a:rPr sz="1500" spc="55" dirty="0">
                <a:latin typeface="Times New Roman"/>
                <a:cs typeface="Times New Roman"/>
              </a:rPr>
              <a:t> </a:t>
            </a:r>
            <a:r>
              <a:rPr sz="1500" dirty="0">
                <a:latin typeface="Times New Roman"/>
                <a:cs typeface="Times New Roman"/>
              </a:rPr>
              <a:t>K</a:t>
            </a:r>
            <a:r>
              <a:rPr sz="1500" baseline="-11111" dirty="0">
                <a:latin typeface="Times New Roman"/>
                <a:cs typeface="Times New Roman"/>
              </a:rPr>
              <a:t>2</a:t>
            </a:r>
            <a:r>
              <a:rPr sz="1500" spc="292" baseline="-11111" dirty="0">
                <a:latin typeface="Times New Roman"/>
                <a:cs typeface="Times New Roman"/>
              </a:rPr>
              <a:t> </a:t>
            </a:r>
            <a:r>
              <a:rPr sz="1500" dirty="0">
                <a:latin typeface="Times New Roman"/>
                <a:cs typeface="Times New Roman"/>
              </a:rPr>
              <a:t>i</a:t>
            </a:r>
            <a:r>
              <a:rPr sz="1500" spc="65" dirty="0">
                <a:latin typeface="Times New Roman"/>
                <a:cs typeface="Times New Roman"/>
              </a:rPr>
              <a:t>  </a:t>
            </a:r>
            <a:r>
              <a:rPr sz="1500" spc="-25" dirty="0">
                <a:latin typeface="Times New Roman"/>
                <a:cs typeface="Times New Roman"/>
              </a:rPr>
              <a:t>and </a:t>
            </a:r>
            <a:r>
              <a:rPr sz="1500" dirty="0">
                <a:latin typeface="Times New Roman"/>
                <a:cs typeface="Times New Roman"/>
              </a:rPr>
              <a:t>V</a:t>
            </a:r>
            <a:r>
              <a:rPr sz="1500" baseline="-11111" dirty="0">
                <a:latin typeface="Times New Roman"/>
                <a:cs typeface="Times New Roman"/>
              </a:rPr>
              <a:t>3</a:t>
            </a:r>
            <a:r>
              <a:rPr sz="1500" spc="307" baseline="-11111" dirty="0">
                <a:latin typeface="Times New Roman"/>
                <a:cs typeface="Times New Roman"/>
              </a:rPr>
              <a:t> </a:t>
            </a:r>
            <a:r>
              <a:rPr sz="1500" dirty="0">
                <a:latin typeface="Times New Roman"/>
                <a:cs typeface="Times New Roman"/>
              </a:rPr>
              <a:t>=</a:t>
            </a:r>
            <a:r>
              <a:rPr sz="1500" spc="60" dirty="0">
                <a:latin typeface="Times New Roman"/>
                <a:cs typeface="Times New Roman"/>
              </a:rPr>
              <a:t> </a:t>
            </a:r>
            <a:r>
              <a:rPr sz="1500" dirty="0">
                <a:latin typeface="Times New Roman"/>
                <a:cs typeface="Times New Roman"/>
              </a:rPr>
              <a:t>The</a:t>
            </a:r>
            <a:r>
              <a:rPr sz="1500" spc="65" dirty="0">
                <a:latin typeface="Times New Roman"/>
                <a:cs typeface="Times New Roman"/>
              </a:rPr>
              <a:t> </a:t>
            </a:r>
            <a:r>
              <a:rPr sz="1500" dirty="0">
                <a:latin typeface="Times New Roman"/>
                <a:cs typeface="Times New Roman"/>
              </a:rPr>
              <a:t>velocity</a:t>
            </a:r>
            <a:r>
              <a:rPr sz="1500" spc="30" dirty="0">
                <a:latin typeface="Times New Roman"/>
                <a:cs typeface="Times New Roman"/>
              </a:rPr>
              <a:t> </a:t>
            </a:r>
            <a:r>
              <a:rPr sz="1500" dirty="0">
                <a:latin typeface="Times New Roman"/>
                <a:cs typeface="Times New Roman"/>
              </a:rPr>
              <a:t>of</a:t>
            </a:r>
            <a:r>
              <a:rPr sz="1500" spc="65" dirty="0">
                <a:latin typeface="Times New Roman"/>
                <a:cs typeface="Times New Roman"/>
              </a:rPr>
              <a:t> </a:t>
            </a:r>
            <a:r>
              <a:rPr sz="1500" dirty="0">
                <a:latin typeface="Times New Roman"/>
                <a:cs typeface="Times New Roman"/>
              </a:rPr>
              <a:t>water</a:t>
            </a:r>
            <a:r>
              <a:rPr sz="1500" spc="65" dirty="0">
                <a:latin typeface="Times New Roman"/>
                <a:cs typeface="Times New Roman"/>
              </a:rPr>
              <a:t> </a:t>
            </a:r>
            <a:r>
              <a:rPr sz="1500" dirty="0">
                <a:latin typeface="Times New Roman"/>
                <a:cs typeface="Times New Roman"/>
              </a:rPr>
              <a:t>flow</a:t>
            </a:r>
            <a:r>
              <a:rPr sz="1500" spc="70" dirty="0">
                <a:latin typeface="Times New Roman"/>
                <a:cs typeface="Times New Roman"/>
              </a:rPr>
              <a:t> </a:t>
            </a:r>
            <a:r>
              <a:rPr sz="1500" dirty="0">
                <a:latin typeface="Times New Roman"/>
                <a:cs typeface="Times New Roman"/>
              </a:rPr>
              <a:t>through</a:t>
            </a:r>
            <a:r>
              <a:rPr sz="1500" spc="75" dirty="0">
                <a:latin typeface="Times New Roman"/>
                <a:cs typeface="Times New Roman"/>
              </a:rPr>
              <a:t> </a:t>
            </a:r>
            <a:r>
              <a:rPr sz="1500" dirty="0">
                <a:latin typeface="Times New Roman"/>
                <a:cs typeface="Times New Roman"/>
              </a:rPr>
              <a:t>soil</a:t>
            </a:r>
            <a:r>
              <a:rPr sz="1500" spc="75" dirty="0">
                <a:latin typeface="Times New Roman"/>
                <a:cs typeface="Times New Roman"/>
              </a:rPr>
              <a:t> </a:t>
            </a:r>
            <a:r>
              <a:rPr sz="1500" dirty="0">
                <a:latin typeface="Times New Roman"/>
                <a:cs typeface="Times New Roman"/>
              </a:rPr>
              <a:t>layer</a:t>
            </a:r>
            <a:r>
              <a:rPr sz="1500" spc="80" dirty="0">
                <a:latin typeface="Times New Roman"/>
                <a:cs typeface="Times New Roman"/>
              </a:rPr>
              <a:t> </a:t>
            </a:r>
            <a:r>
              <a:rPr sz="1500" dirty="0">
                <a:latin typeface="Times New Roman"/>
                <a:cs typeface="Times New Roman"/>
              </a:rPr>
              <a:t>(3)</a:t>
            </a:r>
            <a:r>
              <a:rPr sz="1500" spc="60" dirty="0">
                <a:latin typeface="Times New Roman"/>
                <a:cs typeface="Times New Roman"/>
              </a:rPr>
              <a:t> </a:t>
            </a:r>
            <a:r>
              <a:rPr sz="1500" dirty="0">
                <a:latin typeface="Times New Roman"/>
                <a:cs typeface="Times New Roman"/>
              </a:rPr>
              <a:t>=</a:t>
            </a:r>
            <a:r>
              <a:rPr sz="1500" spc="65" dirty="0">
                <a:latin typeface="Times New Roman"/>
                <a:cs typeface="Times New Roman"/>
              </a:rPr>
              <a:t> </a:t>
            </a:r>
            <a:r>
              <a:rPr sz="1500" dirty="0">
                <a:latin typeface="Times New Roman"/>
                <a:cs typeface="Times New Roman"/>
              </a:rPr>
              <a:t>K</a:t>
            </a:r>
            <a:r>
              <a:rPr sz="1500" baseline="-11111" dirty="0">
                <a:latin typeface="Times New Roman"/>
                <a:cs typeface="Times New Roman"/>
              </a:rPr>
              <a:t>3</a:t>
            </a:r>
            <a:r>
              <a:rPr sz="1500" spc="307" baseline="-11111" dirty="0">
                <a:latin typeface="Times New Roman"/>
                <a:cs typeface="Times New Roman"/>
              </a:rPr>
              <a:t> </a:t>
            </a:r>
            <a:r>
              <a:rPr sz="1500" spc="-50" dirty="0">
                <a:latin typeface="Times New Roman"/>
                <a:cs typeface="Times New Roman"/>
              </a:rPr>
              <a:t>i</a:t>
            </a:r>
            <a:endParaRPr sz="1500">
              <a:latin typeface="Times New Roman"/>
              <a:cs typeface="Times New Roman"/>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06399" y="1475072"/>
            <a:ext cx="6254115" cy="1557655"/>
          </a:xfrm>
          <a:prstGeom prst="rect">
            <a:avLst/>
          </a:prstGeom>
        </p:spPr>
        <p:txBody>
          <a:bodyPr vert="horz" wrap="square" lIns="0" tIns="15875" rIns="0" bIns="0" rtlCol="0">
            <a:spAutoFit/>
          </a:bodyPr>
          <a:lstStyle/>
          <a:p>
            <a:pPr marL="50165">
              <a:lnSpc>
                <a:spcPct val="100000"/>
              </a:lnSpc>
              <a:spcBef>
                <a:spcPts val="125"/>
              </a:spcBef>
            </a:pPr>
            <a:r>
              <a:rPr sz="1550" dirty="0">
                <a:latin typeface="Times New Roman"/>
                <a:cs typeface="Times New Roman"/>
              </a:rPr>
              <a:t>Consider</a:t>
            </a:r>
            <a:r>
              <a:rPr sz="1550" spc="110" dirty="0">
                <a:latin typeface="Times New Roman"/>
                <a:cs typeface="Times New Roman"/>
              </a:rPr>
              <a:t> </a:t>
            </a:r>
            <a:r>
              <a:rPr sz="1550" dirty="0">
                <a:latin typeface="Times New Roman"/>
                <a:cs typeface="Times New Roman"/>
              </a:rPr>
              <a:t>the</a:t>
            </a:r>
            <a:r>
              <a:rPr sz="1550" spc="110" dirty="0">
                <a:latin typeface="Times New Roman"/>
                <a:cs typeface="Times New Roman"/>
              </a:rPr>
              <a:t> </a:t>
            </a:r>
            <a:r>
              <a:rPr sz="1550" dirty="0">
                <a:latin typeface="Times New Roman"/>
                <a:cs typeface="Times New Roman"/>
              </a:rPr>
              <a:t>unit</a:t>
            </a:r>
            <a:r>
              <a:rPr sz="1550" spc="125" dirty="0">
                <a:latin typeface="Times New Roman"/>
                <a:cs typeface="Times New Roman"/>
              </a:rPr>
              <a:t> </a:t>
            </a:r>
            <a:r>
              <a:rPr sz="1550" dirty="0">
                <a:latin typeface="Times New Roman"/>
                <a:cs typeface="Times New Roman"/>
              </a:rPr>
              <a:t>width</a:t>
            </a:r>
            <a:r>
              <a:rPr sz="1550" spc="125" dirty="0">
                <a:latin typeface="Times New Roman"/>
                <a:cs typeface="Times New Roman"/>
              </a:rPr>
              <a:t> </a:t>
            </a:r>
            <a:r>
              <a:rPr sz="1550" dirty="0">
                <a:latin typeface="Times New Roman"/>
                <a:cs typeface="Times New Roman"/>
              </a:rPr>
              <a:t>of</a:t>
            </a:r>
            <a:r>
              <a:rPr sz="1550" spc="110" dirty="0">
                <a:latin typeface="Times New Roman"/>
                <a:cs typeface="Times New Roman"/>
              </a:rPr>
              <a:t> </a:t>
            </a:r>
            <a:r>
              <a:rPr sz="1550" dirty="0">
                <a:latin typeface="Times New Roman"/>
                <a:cs typeface="Times New Roman"/>
              </a:rPr>
              <a:t>soil</a:t>
            </a:r>
            <a:r>
              <a:rPr sz="1550" spc="125" dirty="0">
                <a:latin typeface="Times New Roman"/>
                <a:cs typeface="Times New Roman"/>
              </a:rPr>
              <a:t> </a:t>
            </a:r>
            <a:r>
              <a:rPr sz="1550" spc="-10" dirty="0">
                <a:latin typeface="Times New Roman"/>
                <a:cs typeface="Times New Roman"/>
              </a:rPr>
              <a:t>deposit</a:t>
            </a:r>
            <a:endParaRPr sz="1550">
              <a:latin typeface="Times New Roman"/>
              <a:cs typeface="Times New Roman"/>
            </a:endParaRPr>
          </a:p>
          <a:p>
            <a:pPr marL="50165">
              <a:lnSpc>
                <a:spcPct val="100000"/>
              </a:lnSpc>
              <a:spcBef>
                <a:spcPts val="1535"/>
              </a:spcBef>
            </a:pPr>
            <a:r>
              <a:rPr sz="1550" spc="-25" dirty="0">
                <a:latin typeface="Times New Roman"/>
                <a:cs typeface="Times New Roman"/>
              </a:rPr>
              <a:t>Now</a:t>
            </a:r>
            <a:endParaRPr sz="1550">
              <a:latin typeface="Times New Roman"/>
              <a:cs typeface="Times New Roman"/>
            </a:endParaRPr>
          </a:p>
          <a:p>
            <a:pPr marL="50800">
              <a:lnSpc>
                <a:spcPct val="100000"/>
              </a:lnSpc>
              <a:spcBef>
                <a:spcPts val="1520"/>
              </a:spcBef>
            </a:pPr>
            <a:r>
              <a:rPr sz="1550" dirty="0">
                <a:latin typeface="Times New Roman"/>
                <a:cs typeface="Times New Roman"/>
              </a:rPr>
              <a:t>The</a:t>
            </a:r>
            <a:r>
              <a:rPr sz="1550" spc="60" dirty="0">
                <a:latin typeface="Times New Roman"/>
                <a:cs typeface="Times New Roman"/>
              </a:rPr>
              <a:t> </a:t>
            </a:r>
            <a:r>
              <a:rPr sz="1550" dirty="0">
                <a:latin typeface="Times New Roman"/>
                <a:cs typeface="Times New Roman"/>
              </a:rPr>
              <a:t>cross-sectional</a:t>
            </a:r>
            <a:r>
              <a:rPr sz="1550" spc="75" dirty="0">
                <a:latin typeface="Times New Roman"/>
                <a:cs typeface="Times New Roman"/>
              </a:rPr>
              <a:t> </a:t>
            </a:r>
            <a:r>
              <a:rPr sz="1550" dirty="0">
                <a:latin typeface="Times New Roman"/>
                <a:cs typeface="Times New Roman"/>
              </a:rPr>
              <a:t>area</a:t>
            </a:r>
            <a:r>
              <a:rPr sz="1550" spc="85" dirty="0">
                <a:latin typeface="Times New Roman"/>
                <a:cs typeface="Times New Roman"/>
              </a:rPr>
              <a:t> </a:t>
            </a:r>
            <a:r>
              <a:rPr sz="1550" dirty="0">
                <a:latin typeface="Times New Roman"/>
                <a:cs typeface="Times New Roman"/>
              </a:rPr>
              <a:t>of</a:t>
            </a:r>
            <a:r>
              <a:rPr sz="1550" spc="60" dirty="0">
                <a:latin typeface="Times New Roman"/>
                <a:cs typeface="Times New Roman"/>
              </a:rPr>
              <a:t> </a:t>
            </a:r>
            <a:r>
              <a:rPr sz="1550" dirty="0">
                <a:latin typeface="Times New Roman"/>
                <a:cs typeface="Times New Roman"/>
              </a:rPr>
              <a:t>soil</a:t>
            </a:r>
            <a:r>
              <a:rPr sz="1550" spc="75" dirty="0">
                <a:latin typeface="Times New Roman"/>
                <a:cs typeface="Times New Roman"/>
              </a:rPr>
              <a:t> </a:t>
            </a:r>
            <a:r>
              <a:rPr sz="1550" dirty="0">
                <a:latin typeface="Times New Roman"/>
                <a:cs typeface="Times New Roman"/>
              </a:rPr>
              <a:t>layer</a:t>
            </a:r>
            <a:r>
              <a:rPr sz="1550" spc="65" dirty="0">
                <a:latin typeface="Times New Roman"/>
                <a:cs typeface="Times New Roman"/>
              </a:rPr>
              <a:t> </a:t>
            </a:r>
            <a:r>
              <a:rPr sz="1550" dirty="0">
                <a:latin typeface="Times New Roman"/>
                <a:cs typeface="Times New Roman"/>
              </a:rPr>
              <a:t>(1)</a:t>
            </a:r>
            <a:r>
              <a:rPr sz="1550" spc="80" dirty="0">
                <a:latin typeface="Times New Roman"/>
                <a:cs typeface="Times New Roman"/>
              </a:rPr>
              <a:t> </a:t>
            </a:r>
            <a:r>
              <a:rPr sz="1550" dirty="0">
                <a:latin typeface="Times New Roman"/>
                <a:cs typeface="Times New Roman"/>
              </a:rPr>
              <a:t>=</a:t>
            </a:r>
            <a:r>
              <a:rPr sz="1550" spc="65" dirty="0">
                <a:latin typeface="Times New Roman"/>
                <a:cs typeface="Times New Roman"/>
              </a:rPr>
              <a:t> </a:t>
            </a:r>
            <a:r>
              <a:rPr sz="1550" dirty="0">
                <a:latin typeface="Times New Roman"/>
                <a:cs typeface="Times New Roman"/>
              </a:rPr>
              <a:t>A</a:t>
            </a:r>
            <a:r>
              <a:rPr sz="1575" baseline="-10582" dirty="0">
                <a:latin typeface="Times New Roman"/>
                <a:cs typeface="Times New Roman"/>
              </a:rPr>
              <a:t>1</a:t>
            </a:r>
            <a:r>
              <a:rPr sz="1575" spc="300" baseline="-10582" dirty="0">
                <a:latin typeface="Times New Roman"/>
                <a:cs typeface="Times New Roman"/>
              </a:rPr>
              <a:t> </a:t>
            </a:r>
            <a:r>
              <a:rPr sz="1550" dirty="0">
                <a:latin typeface="Times New Roman"/>
                <a:cs typeface="Times New Roman"/>
              </a:rPr>
              <a:t>=</a:t>
            </a:r>
            <a:r>
              <a:rPr sz="1550" spc="65" dirty="0">
                <a:latin typeface="Times New Roman"/>
                <a:cs typeface="Times New Roman"/>
              </a:rPr>
              <a:t> </a:t>
            </a:r>
            <a:r>
              <a:rPr sz="1550" dirty="0">
                <a:latin typeface="Times New Roman"/>
                <a:cs typeface="Times New Roman"/>
              </a:rPr>
              <a:t>B</a:t>
            </a:r>
            <a:r>
              <a:rPr sz="1575" baseline="-10582" dirty="0">
                <a:latin typeface="Times New Roman"/>
                <a:cs typeface="Times New Roman"/>
              </a:rPr>
              <a:t>1</a:t>
            </a:r>
            <a:r>
              <a:rPr sz="1575" spc="300" baseline="-10582" dirty="0">
                <a:latin typeface="Times New Roman"/>
                <a:cs typeface="Times New Roman"/>
              </a:rPr>
              <a:t> </a:t>
            </a:r>
            <a:r>
              <a:rPr sz="1550" dirty="0">
                <a:latin typeface="Times New Roman"/>
                <a:cs typeface="Times New Roman"/>
              </a:rPr>
              <a:t>Z</a:t>
            </a:r>
            <a:r>
              <a:rPr sz="1575" baseline="-10582" dirty="0">
                <a:latin typeface="Times New Roman"/>
                <a:cs typeface="Times New Roman"/>
              </a:rPr>
              <a:t>1</a:t>
            </a:r>
            <a:r>
              <a:rPr sz="1575" spc="300" baseline="-10582" dirty="0">
                <a:latin typeface="Times New Roman"/>
                <a:cs typeface="Times New Roman"/>
              </a:rPr>
              <a:t> </a:t>
            </a:r>
            <a:r>
              <a:rPr sz="1550" dirty="0">
                <a:latin typeface="Times New Roman"/>
                <a:cs typeface="Times New Roman"/>
              </a:rPr>
              <a:t>=</a:t>
            </a:r>
            <a:r>
              <a:rPr sz="1550" spc="65" dirty="0">
                <a:latin typeface="Times New Roman"/>
                <a:cs typeface="Times New Roman"/>
              </a:rPr>
              <a:t> </a:t>
            </a:r>
            <a:r>
              <a:rPr sz="1550" dirty="0">
                <a:latin typeface="Times New Roman"/>
                <a:cs typeface="Times New Roman"/>
              </a:rPr>
              <a:t>1</a:t>
            </a:r>
            <a:r>
              <a:rPr sz="1550" spc="75" dirty="0">
                <a:latin typeface="Times New Roman"/>
                <a:cs typeface="Times New Roman"/>
              </a:rPr>
              <a:t> </a:t>
            </a:r>
            <a:r>
              <a:rPr sz="1550" dirty="0">
                <a:latin typeface="Times New Roman"/>
                <a:cs typeface="Times New Roman"/>
              </a:rPr>
              <a:t>x</a:t>
            </a:r>
            <a:r>
              <a:rPr sz="1550" spc="80" dirty="0">
                <a:latin typeface="Times New Roman"/>
                <a:cs typeface="Times New Roman"/>
              </a:rPr>
              <a:t> </a:t>
            </a:r>
            <a:r>
              <a:rPr sz="1550" dirty="0">
                <a:latin typeface="Times New Roman"/>
                <a:cs typeface="Times New Roman"/>
              </a:rPr>
              <a:t>Z</a:t>
            </a:r>
            <a:r>
              <a:rPr sz="1575" baseline="-10582" dirty="0">
                <a:latin typeface="Times New Roman"/>
                <a:cs typeface="Times New Roman"/>
              </a:rPr>
              <a:t>1</a:t>
            </a:r>
            <a:r>
              <a:rPr sz="1575" spc="300" baseline="-10582" dirty="0">
                <a:latin typeface="Times New Roman"/>
                <a:cs typeface="Times New Roman"/>
              </a:rPr>
              <a:t> </a:t>
            </a:r>
            <a:r>
              <a:rPr sz="1550" dirty="0">
                <a:latin typeface="Times New Roman"/>
                <a:cs typeface="Times New Roman"/>
              </a:rPr>
              <a:t>=</a:t>
            </a:r>
            <a:r>
              <a:rPr sz="1550" spc="65" dirty="0">
                <a:latin typeface="Times New Roman"/>
                <a:cs typeface="Times New Roman"/>
              </a:rPr>
              <a:t> </a:t>
            </a:r>
            <a:r>
              <a:rPr sz="1550" spc="-25" dirty="0">
                <a:latin typeface="Times New Roman"/>
                <a:cs typeface="Times New Roman"/>
              </a:rPr>
              <a:t>Z</a:t>
            </a:r>
            <a:r>
              <a:rPr sz="1575" spc="-37" baseline="-10582" dirty="0">
                <a:latin typeface="Times New Roman"/>
                <a:cs typeface="Times New Roman"/>
              </a:rPr>
              <a:t>1</a:t>
            </a:r>
            <a:endParaRPr sz="1575" baseline="-10582">
              <a:latin typeface="Times New Roman"/>
              <a:cs typeface="Times New Roman"/>
            </a:endParaRPr>
          </a:p>
          <a:p>
            <a:pPr marL="50800">
              <a:lnSpc>
                <a:spcPct val="100000"/>
              </a:lnSpc>
              <a:spcBef>
                <a:spcPts val="1540"/>
              </a:spcBef>
            </a:pPr>
            <a:r>
              <a:rPr sz="1550" dirty="0">
                <a:latin typeface="Times New Roman"/>
                <a:cs typeface="Times New Roman"/>
              </a:rPr>
              <a:t>The</a:t>
            </a:r>
            <a:r>
              <a:rPr sz="1550" spc="65" dirty="0">
                <a:latin typeface="Times New Roman"/>
                <a:cs typeface="Times New Roman"/>
              </a:rPr>
              <a:t> </a:t>
            </a:r>
            <a:r>
              <a:rPr sz="1550" dirty="0">
                <a:latin typeface="Times New Roman"/>
                <a:cs typeface="Times New Roman"/>
              </a:rPr>
              <a:t>discharge</a:t>
            </a:r>
            <a:r>
              <a:rPr sz="1550" spc="70" dirty="0">
                <a:latin typeface="Times New Roman"/>
                <a:cs typeface="Times New Roman"/>
              </a:rPr>
              <a:t> </a:t>
            </a:r>
            <a:r>
              <a:rPr sz="1550" dirty="0">
                <a:latin typeface="Times New Roman"/>
                <a:cs typeface="Times New Roman"/>
              </a:rPr>
              <a:t>of</a:t>
            </a:r>
            <a:r>
              <a:rPr sz="1550" spc="70" dirty="0">
                <a:latin typeface="Times New Roman"/>
                <a:cs typeface="Times New Roman"/>
              </a:rPr>
              <a:t> </a:t>
            </a:r>
            <a:r>
              <a:rPr sz="1550" dirty="0">
                <a:latin typeface="Times New Roman"/>
                <a:cs typeface="Times New Roman"/>
              </a:rPr>
              <a:t>water</a:t>
            </a:r>
            <a:r>
              <a:rPr sz="1550" spc="70" dirty="0">
                <a:latin typeface="Times New Roman"/>
                <a:cs typeface="Times New Roman"/>
              </a:rPr>
              <a:t> </a:t>
            </a:r>
            <a:r>
              <a:rPr sz="1550" dirty="0">
                <a:latin typeface="Times New Roman"/>
                <a:cs typeface="Times New Roman"/>
              </a:rPr>
              <a:t>flow</a:t>
            </a:r>
            <a:r>
              <a:rPr sz="1550" spc="70" dirty="0">
                <a:latin typeface="Times New Roman"/>
                <a:cs typeface="Times New Roman"/>
              </a:rPr>
              <a:t> </a:t>
            </a:r>
            <a:r>
              <a:rPr sz="1550" dirty="0">
                <a:latin typeface="Times New Roman"/>
                <a:cs typeface="Times New Roman"/>
              </a:rPr>
              <a:t>through</a:t>
            </a:r>
            <a:r>
              <a:rPr sz="1550" spc="85" dirty="0">
                <a:latin typeface="Times New Roman"/>
                <a:cs typeface="Times New Roman"/>
              </a:rPr>
              <a:t> </a:t>
            </a:r>
            <a:r>
              <a:rPr sz="1550" dirty="0">
                <a:latin typeface="Times New Roman"/>
                <a:cs typeface="Times New Roman"/>
              </a:rPr>
              <a:t>soil</a:t>
            </a:r>
            <a:r>
              <a:rPr sz="1550" spc="80" dirty="0">
                <a:latin typeface="Times New Roman"/>
                <a:cs typeface="Times New Roman"/>
              </a:rPr>
              <a:t> </a:t>
            </a:r>
            <a:r>
              <a:rPr sz="1550" dirty="0">
                <a:latin typeface="Times New Roman"/>
                <a:cs typeface="Times New Roman"/>
              </a:rPr>
              <a:t>layer</a:t>
            </a:r>
            <a:r>
              <a:rPr sz="1550" spc="70" dirty="0">
                <a:latin typeface="Times New Roman"/>
                <a:cs typeface="Times New Roman"/>
              </a:rPr>
              <a:t> </a:t>
            </a:r>
            <a:r>
              <a:rPr sz="1550" dirty="0">
                <a:latin typeface="Times New Roman"/>
                <a:cs typeface="Times New Roman"/>
              </a:rPr>
              <a:t>(1)</a:t>
            </a:r>
            <a:r>
              <a:rPr sz="1550" spc="90" dirty="0">
                <a:latin typeface="Times New Roman"/>
                <a:cs typeface="Times New Roman"/>
              </a:rPr>
              <a:t> </a:t>
            </a:r>
            <a:r>
              <a:rPr sz="1550" dirty="0">
                <a:latin typeface="Times New Roman"/>
                <a:cs typeface="Times New Roman"/>
              </a:rPr>
              <a:t>=</a:t>
            </a:r>
            <a:r>
              <a:rPr sz="1550" spc="70" dirty="0">
                <a:latin typeface="Times New Roman"/>
                <a:cs typeface="Times New Roman"/>
              </a:rPr>
              <a:t> </a:t>
            </a:r>
            <a:r>
              <a:rPr sz="1550" dirty="0">
                <a:latin typeface="Times New Roman"/>
                <a:cs typeface="Times New Roman"/>
              </a:rPr>
              <a:t>Q</a:t>
            </a:r>
            <a:r>
              <a:rPr sz="1575" baseline="-10582" dirty="0">
                <a:latin typeface="Times New Roman"/>
                <a:cs typeface="Times New Roman"/>
              </a:rPr>
              <a:t>1</a:t>
            </a:r>
            <a:r>
              <a:rPr sz="1575" spc="307" baseline="-10582" dirty="0">
                <a:latin typeface="Times New Roman"/>
                <a:cs typeface="Times New Roman"/>
              </a:rPr>
              <a:t> </a:t>
            </a:r>
            <a:r>
              <a:rPr sz="1550" dirty="0">
                <a:latin typeface="Times New Roman"/>
                <a:cs typeface="Times New Roman"/>
              </a:rPr>
              <a:t>=</a:t>
            </a:r>
            <a:r>
              <a:rPr sz="1550" spc="70" dirty="0">
                <a:latin typeface="Times New Roman"/>
                <a:cs typeface="Times New Roman"/>
              </a:rPr>
              <a:t> </a:t>
            </a:r>
            <a:r>
              <a:rPr sz="1550" dirty="0">
                <a:latin typeface="Times New Roman"/>
                <a:cs typeface="Times New Roman"/>
              </a:rPr>
              <a:t>V</a:t>
            </a:r>
            <a:r>
              <a:rPr sz="1575" baseline="-10582" dirty="0">
                <a:latin typeface="Times New Roman"/>
                <a:cs typeface="Times New Roman"/>
              </a:rPr>
              <a:t>1</a:t>
            </a:r>
            <a:r>
              <a:rPr sz="1575" spc="307" baseline="-10582" dirty="0">
                <a:latin typeface="Times New Roman"/>
                <a:cs typeface="Times New Roman"/>
              </a:rPr>
              <a:t> </a:t>
            </a:r>
            <a:r>
              <a:rPr sz="1550" dirty="0">
                <a:latin typeface="Times New Roman"/>
                <a:cs typeface="Times New Roman"/>
              </a:rPr>
              <a:t>x</a:t>
            </a:r>
            <a:r>
              <a:rPr sz="1550" spc="95" dirty="0">
                <a:latin typeface="Times New Roman"/>
                <a:cs typeface="Times New Roman"/>
              </a:rPr>
              <a:t> </a:t>
            </a:r>
            <a:r>
              <a:rPr sz="1550" dirty="0">
                <a:latin typeface="Times New Roman"/>
                <a:cs typeface="Times New Roman"/>
              </a:rPr>
              <a:t>A</a:t>
            </a:r>
            <a:r>
              <a:rPr sz="1575" baseline="-10582" dirty="0">
                <a:latin typeface="Times New Roman"/>
                <a:cs typeface="Times New Roman"/>
              </a:rPr>
              <a:t>1</a:t>
            </a:r>
            <a:r>
              <a:rPr sz="1575" spc="307" baseline="-10582" dirty="0">
                <a:latin typeface="Times New Roman"/>
                <a:cs typeface="Times New Roman"/>
              </a:rPr>
              <a:t> </a:t>
            </a:r>
            <a:r>
              <a:rPr sz="1550" dirty="0">
                <a:latin typeface="Times New Roman"/>
                <a:cs typeface="Times New Roman"/>
              </a:rPr>
              <a:t>=</a:t>
            </a:r>
            <a:r>
              <a:rPr sz="1550" spc="70" dirty="0">
                <a:latin typeface="Times New Roman"/>
                <a:cs typeface="Times New Roman"/>
              </a:rPr>
              <a:t> </a:t>
            </a:r>
            <a:r>
              <a:rPr sz="1550" dirty="0">
                <a:latin typeface="Times New Roman"/>
                <a:cs typeface="Times New Roman"/>
              </a:rPr>
              <a:t>K</a:t>
            </a:r>
            <a:r>
              <a:rPr sz="1575" baseline="-10582" dirty="0">
                <a:latin typeface="Times New Roman"/>
                <a:cs typeface="Times New Roman"/>
              </a:rPr>
              <a:t>1</a:t>
            </a:r>
            <a:r>
              <a:rPr sz="1575" spc="307" baseline="-10582" dirty="0">
                <a:latin typeface="Times New Roman"/>
                <a:cs typeface="Times New Roman"/>
              </a:rPr>
              <a:t> </a:t>
            </a:r>
            <a:r>
              <a:rPr sz="1550" dirty="0">
                <a:latin typeface="Times New Roman"/>
                <a:cs typeface="Times New Roman"/>
              </a:rPr>
              <a:t>i</a:t>
            </a:r>
            <a:r>
              <a:rPr sz="1550" spc="85" dirty="0">
                <a:latin typeface="Times New Roman"/>
                <a:cs typeface="Times New Roman"/>
              </a:rPr>
              <a:t> </a:t>
            </a:r>
            <a:r>
              <a:rPr sz="1550" spc="-25" dirty="0">
                <a:latin typeface="Times New Roman"/>
                <a:cs typeface="Times New Roman"/>
              </a:rPr>
              <a:t>Z</a:t>
            </a:r>
            <a:r>
              <a:rPr sz="1575" spc="-37" baseline="-10582" dirty="0">
                <a:latin typeface="Times New Roman"/>
                <a:cs typeface="Times New Roman"/>
              </a:rPr>
              <a:t>1</a:t>
            </a:r>
            <a:endParaRPr sz="1575" baseline="-10582">
              <a:latin typeface="Times New Roman"/>
              <a:cs typeface="Times New Roman"/>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69899" y="1018338"/>
            <a:ext cx="6980555" cy="1094740"/>
          </a:xfrm>
          <a:prstGeom prst="rect">
            <a:avLst/>
          </a:prstGeom>
        </p:spPr>
        <p:txBody>
          <a:bodyPr vert="horz" wrap="square" lIns="0" tIns="15875" rIns="0" bIns="0" rtlCol="0">
            <a:spAutoFit/>
          </a:bodyPr>
          <a:lstStyle/>
          <a:p>
            <a:pPr marL="62865">
              <a:lnSpc>
                <a:spcPct val="100000"/>
              </a:lnSpc>
              <a:spcBef>
                <a:spcPts val="125"/>
              </a:spcBef>
            </a:pPr>
            <a:r>
              <a:rPr sz="1500" spc="-10" dirty="0">
                <a:latin typeface="Times New Roman"/>
                <a:cs typeface="Times New Roman"/>
              </a:rPr>
              <a:t>Similarly</a:t>
            </a:r>
            <a:endParaRPr sz="1500">
              <a:latin typeface="Times New Roman"/>
              <a:cs typeface="Times New Roman"/>
            </a:endParaRPr>
          </a:p>
          <a:p>
            <a:pPr marL="63500">
              <a:lnSpc>
                <a:spcPct val="100000"/>
              </a:lnSpc>
              <a:spcBef>
                <a:spcPts val="1500"/>
              </a:spcBef>
            </a:pPr>
            <a:r>
              <a:rPr sz="1500" spc="50" dirty="0">
                <a:latin typeface="Times New Roman"/>
                <a:cs typeface="Times New Roman"/>
              </a:rPr>
              <a:t>The</a:t>
            </a:r>
            <a:r>
              <a:rPr sz="1500" spc="90" dirty="0">
                <a:latin typeface="Times New Roman"/>
                <a:cs typeface="Times New Roman"/>
              </a:rPr>
              <a:t> </a:t>
            </a:r>
            <a:r>
              <a:rPr sz="1500" spc="10" dirty="0">
                <a:latin typeface="Times New Roman"/>
                <a:cs typeface="Times New Roman"/>
              </a:rPr>
              <a:t>discharge</a:t>
            </a:r>
            <a:r>
              <a:rPr sz="1500" spc="95" dirty="0">
                <a:latin typeface="Times New Roman"/>
                <a:cs typeface="Times New Roman"/>
              </a:rPr>
              <a:t> </a:t>
            </a:r>
            <a:r>
              <a:rPr sz="1500" spc="10" dirty="0">
                <a:latin typeface="Times New Roman"/>
                <a:cs typeface="Times New Roman"/>
              </a:rPr>
              <a:t>of</a:t>
            </a:r>
            <a:r>
              <a:rPr sz="1500" spc="105" dirty="0">
                <a:latin typeface="Times New Roman"/>
                <a:cs typeface="Times New Roman"/>
              </a:rPr>
              <a:t> </a:t>
            </a:r>
            <a:r>
              <a:rPr sz="1500" spc="10" dirty="0">
                <a:latin typeface="Times New Roman"/>
                <a:cs typeface="Times New Roman"/>
              </a:rPr>
              <a:t>water</a:t>
            </a:r>
            <a:r>
              <a:rPr sz="1500" spc="95" dirty="0">
                <a:latin typeface="Times New Roman"/>
                <a:cs typeface="Times New Roman"/>
              </a:rPr>
              <a:t> </a:t>
            </a:r>
            <a:r>
              <a:rPr sz="1500" spc="10" dirty="0">
                <a:latin typeface="Times New Roman"/>
                <a:cs typeface="Times New Roman"/>
              </a:rPr>
              <a:t>flow</a:t>
            </a:r>
            <a:r>
              <a:rPr sz="1500" spc="100" dirty="0">
                <a:latin typeface="Times New Roman"/>
                <a:cs typeface="Times New Roman"/>
              </a:rPr>
              <a:t> </a:t>
            </a:r>
            <a:r>
              <a:rPr sz="1500" spc="10" dirty="0">
                <a:latin typeface="Times New Roman"/>
                <a:cs typeface="Times New Roman"/>
              </a:rPr>
              <a:t>through</a:t>
            </a:r>
            <a:r>
              <a:rPr sz="1500" spc="105" dirty="0">
                <a:latin typeface="Times New Roman"/>
                <a:cs typeface="Times New Roman"/>
              </a:rPr>
              <a:t> </a:t>
            </a:r>
            <a:r>
              <a:rPr sz="1500" spc="10" dirty="0">
                <a:latin typeface="Times New Roman"/>
                <a:cs typeface="Times New Roman"/>
              </a:rPr>
              <a:t>soil</a:t>
            </a:r>
            <a:r>
              <a:rPr sz="1500" spc="105" dirty="0">
                <a:latin typeface="Times New Roman"/>
                <a:cs typeface="Times New Roman"/>
              </a:rPr>
              <a:t> </a:t>
            </a:r>
            <a:r>
              <a:rPr sz="1500" spc="10" dirty="0">
                <a:latin typeface="Times New Roman"/>
                <a:cs typeface="Times New Roman"/>
              </a:rPr>
              <a:t>layer</a:t>
            </a:r>
            <a:r>
              <a:rPr sz="1500" spc="105" dirty="0">
                <a:latin typeface="Times New Roman"/>
                <a:cs typeface="Times New Roman"/>
              </a:rPr>
              <a:t> </a:t>
            </a:r>
            <a:r>
              <a:rPr sz="1500" spc="10" dirty="0">
                <a:latin typeface="Times New Roman"/>
                <a:cs typeface="Times New Roman"/>
              </a:rPr>
              <a:t>(2)</a:t>
            </a:r>
            <a:r>
              <a:rPr sz="1500" spc="114" dirty="0">
                <a:latin typeface="Times New Roman"/>
                <a:cs typeface="Times New Roman"/>
              </a:rPr>
              <a:t> </a:t>
            </a:r>
            <a:r>
              <a:rPr sz="1500" spc="50" dirty="0">
                <a:latin typeface="Times New Roman"/>
                <a:cs typeface="Times New Roman"/>
              </a:rPr>
              <a:t>=</a:t>
            </a:r>
            <a:r>
              <a:rPr sz="1500" spc="95" dirty="0">
                <a:latin typeface="Times New Roman"/>
                <a:cs typeface="Times New Roman"/>
              </a:rPr>
              <a:t> </a:t>
            </a:r>
            <a:r>
              <a:rPr sz="1500" spc="60" dirty="0">
                <a:latin typeface="Times New Roman"/>
                <a:cs typeface="Times New Roman"/>
              </a:rPr>
              <a:t>Q</a:t>
            </a:r>
            <a:r>
              <a:rPr sz="1500" spc="89" baseline="-11111" dirty="0">
                <a:latin typeface="Times New Roman"/>
                <a:cs typeface="Times New Roman"/>
              </a:rPr>
              <a:t>2</a:t>
            </a:r>
            <a:r>
              <a:rPr sz="1500" spc="352" baseline="-11111" dirty="0">
                <a:latin typeface="Times New Roman"/>
                <a:cs typeface="Times New Roman"/>
              </a:rPr>
              <a:t> </a:t>
            </a:r>
            <a:r>
              <a:rPr sz="1500" spc="50" dirty="0">
                <a:latin typeface="Times New Roman"/>
                <a:cs typeface="Times New Roman"/>
              </a:rPr>
              <a:t>=</a:t>
            </a:r>
            <a:r>
              <a:rPr sz="1500" spc="100" dirty="0">
                <a:latin typeface="Times New Roman"/>
                <a:cs typeface="Times New Roman"/>
              </a:rPr>
              <a:t> </a:t>
            </a:r>
            <a:r>
              <a:rPr sz="1500" spc="10" dirty="0">
                <a:latin typeface="Times New Roman"/>
                <a:cs typeface="Times New Roman"/>
              </a:rPr>
              <a:t>V</a:t>
            </a:r>
            <a:r>
              <a:rPr sz="1500" spc="15" baseline="-11111" dirty="0">
                <a:latin typeface="Times New Roman"/>
                <a:cs typeface="Times New Roman"/>
              </a:rPr>
              <a:t>2</a:t>
            </a:r>
            <a:r>
              <a:rPr sz="1500" spc="352" baseline="-11111" dirty="0">
                <a:latin typeface="Times New Roman"/>
                <a:cs typeface="Times New Roman"/>
              </a:rPr>
              <a:t> </a:t>
            </a:r>
            <a:r>
              <a:rPr sz="1500" spc="50" dirty="0">
                <a:latin typeface="Times New Roman"/>
                <a:cs typeface="Times New Roman"/>
              </a:rPr>
              <a:t>x</a:t>
            </a:r>
            <a:r>
              <a:rPr sz="1500" spc="120" dirty="0">
                <a:latin typeface="Times New Roman"/>
                <a:cs typeface="Times New Roman"/>
              </a:rPr>
              <a:t> </a:t>
            </a:r>
            <a:r>
              <a:rPr sz="1500" spc="10" dirty="0">
                <a:latin typeface="Times New Roman"/>
                <a:cs typeface="Times New Roman"/>
              </a:rPr>
              <a:t>A</a:t>
            </a:r>
            <a:r>
              <a:rPr sz="1500" spc="15" baseline="-11111" dirty="0">
                <a:latin typeface="Times New Roman"/>
                <a:cs typeface="Times New Roman"/>
              </a:rPr>
              <a:t>2</a:t>
            </a:r>
            <a:r>
              <a:rPr sz="1500" spc="352" baseline="-11111" dirty="0">
                <a:latin typeface="Times New Roman"/>
                <a:cs typeface="Times New Roman"/>
              </a:rPr>
              <a:t> </a:t>
            </a:r>
            <a:r>
              <a:rPr sz="1500" spc="50" dirty="0">
                <a:latin typeface="Times New Roman"/>
                <a:cs typeface="Times New Roman"/>
              </a:rPr>
              <a:t>=</a:t>
            </a:r>
            <a:r>
              <a:rPr sz="1500" spc="100" dirty="0">
                <a:latin typeface="Times New Roman"/>
                <a:cs typeface="Times New Roman"/>
              </a:rPr>
              <a:t> </a:t>
            </a:r>
            <a:r>
              <a:rPr sz="1500" spc="10" dirty="0">
                <a:latin typeface="Times New Roman"/>
                <a:cs typeface="Times New Roman"/>
              </a:rPr>
              <a:t>V</a:t>
            </a:r>
            <a:r>
              <a:rPr sz="1500" spc="15" baseline="-11111" dirty="0">
                <a:latin typeface="Times New Roman"/>
                <a:cs typeface="Times New Roman"/>
              </a:rPr>
              <a:t>2</a:t>
            </a:r>
            <a:r>
              <a:rPr sz="1500" spc="322" baseline="-11111" dirty="0">
                <a:latin typeface="Times New Roman"/>
                <a:cs typeface="Times New Roman"/>
              </a:rPr>
              <a:t> </a:t>
            </a:r>
            <a:r>
              <a:rPr sz="1500" spc="50" dirty="0">
                <a:latin typeface="Times New Roman"/>
                <a:cs typeface="Times New Roman"/>
              </a:rPr>
              <a:t>x</a:t>
            </a:r>
            <a:r>
              <a:rPr sz="1500" spc="125" dirty="0">
                <a:latin typeface="Times New Roman"/>
                <a:cs typeface="Times New Roman"/>
              </a:rPr>
              <a:t> </a:t>
            </a:r>
            <a:r>
              <a:rPr sz="1500" spc="10" dirty="0">
                <a:latin typeface="Times New Roman"/>
                <a:cs typeface="Times New Roman"/>
              </a:rPr>
              <a:t>B</a:t>
            </a:r>
            <a:r>
              <a:rPr sz="1500" spc="15" baseline="-11111" dirty="0">
                <a:latin typeface="Times New Roman"/>
                <a:cs typeface="Times New Roman"/>
              </a:rPr>
              <a:t>2</a:t>
            </a:r>
            <a:r>
              <a:rPr sz="1500" spc="352" baseline="-11111" dirty="0">
                <a:latin typeface="Times New Roman"/>
                <a:cs typeface="Times New Roman"/>
              </a:rPr>
              <a:t> </a:t>
            </a:r>
            <a:r>
              <a:rPr sz="1500" spc="50" dirty="0">
                <a:latin typeface="Times New Roman"/>
                <a:cs typeface="Times New Roman"/>
              </a:rPr>
              <a:t>x</a:t>
            </a:r>
            <a:r>
              <a:rPr sz="1500" spc="120" dirty="0">
                <a:latin typeface="Times New Roman"/>
                <a:cs typeface="Times New Roman"/>
              </a:rPr>
              <a:t> </a:t>
            </a:r>
            <a:r>
              <a:rPr sz="1500" spc="-25" dirty="0">
                <a:latin typeface="Times New Roman"/>
                <a:cs typeface="Times New Roman"/>
              </a:rPr>
              <a:t>Z</a:t>
            </a:r>
            <a:r>
              <a:rPr sz="1500" spc="-37" baseline="-11111" dirty="0">
                <a:latin typeface="Times New Roman"/>
                <a:cs typeface="Times New Roman"/>
              </a:rPr>
              <a:t>2</a:t>
            </a:r>
            <a:endParaRPr sz="1500" baseline="-11111">
              <a:latin typeface="Times New Roman"/>
              <a:cs typeface="Times New Roman"/>
            </a:endParaRPr>
          </a:p>
          <a:p>
            <a:pPr marL="4607560">
              <a:lnSpc>
                <a:spcPct val="100000"/>
              </a:lnSpc>
              <a:spcBef>
                <a:spcPts val="1485"/>
              </a:spcBef>
            </a:pPr>
            <a:r>
              <a:rPr sz="1500" spc="50" dirty="0">
                <a:latin typeface="Times New Roman"/>
                <a:cs typeface="Times New Roman"/>
              </a:rPr>
              <a:t>=</a:t>
            </a:r>
            <a:r>
              <a:rPr sz="1500" spc="65" dirty="0">
                <a:latin typeface="Times New Roman"/>
                <a:cs typeface="Times New Roman"/>
              </a:rPr>
              <a:t> </a:t>
            </a:r>
            <a:r>
              <a:rPr sz="1500" dirty="0">
                <a:latin typeface="Times New Roman"/>
                <a:cs typeface="Times New Roman"/>
              </a:rPr>
              <a:t>K</a:t>
            </a:r>
            <a:r>
              <a:rPr sz="1500" baseline="-11111" dirty="0">
                <a:latin typeface="Times New Roman"/>
                <a:cs typeface="Times New Roman"/>
              </a:rPr>
              <a:t>2</a:t>
            </a:r>
            <a:r>
              <a:rPr sz="1500" spc="300" baseline="-11111" dirty="0">
                <a:latin typeface="Times New Roman"/>
                <a:cs typeface="Times New Roman"/>
              </a:rPr>
              <a:t> </a:t>
            </a:r>
            <a:r>
              <a:rPr sz="1500" dirty="0">
                <a:latin typeface="Times New Roman"/>
                <a:cs typeface="Times New Roman"/>
              </a:rPr>
              <a:t>i</a:t>
            </a:r>
            <a:r>
              <a:rPr sz="1500" spc="70" dirty="0">
                <a:latin typeface="Times New Roman"/>
                <a:cs typeface="Times New Roman"/>
              </a:rPr>
              <a:t> </a:t>
            </a:r>
            <a:r>
              <a:rPr sz="1500" spc="50" dirty="0">
                <a:latin typeface="Times New Roman"/>
                <a:cs typeface="Times New Roman"/>
              </a:rPr>
              <a:t>x</a:t>
            </a:r>
            <a:r>
              <a:rPr sz="1500" spc="90" dirty="0">
                <a:latin typeface="Times New Roman"/>
                <a:cs typeface="Times New Roman"/>
              </a:rPr>
              <a:t> </a:t>
            </a:r>
            <a:r>
              <a:rPr sz="1500" dirty="0">
                <a:latin typeface="Times New Roman"/>
                <a:cs typeface="Times New Roman"/>
              </a:rPr>
              <a:t>1x</a:t>
            </a:r>
            <a:r>
              <a:rPr sz="1500" spc="85" dirty="0">
                <a:latin typeface="Times New Roman"/>
                <a:cs typeface="Times New Roman"/>
              </a:rPr>
              <a:t> </a:t>
            </a:r>
            <a:r>
              <a:rPr sz="1500" dirty="0">
                <a:latin typeface="Times New Roman"/>
                <a:cs typeface="Times New Roman"/>
              </a:rPr>
              <a:t>Z</a:t>
            </a:r>
            <a:r>
              <a:rPr sz="1500" baseline="-11111" dirty="0">
                <a:latin typeface="Times New Roman"/>
                <a:cs typeface="Times New Roman"/>
              </a:rPr>
              <a:t>2</a:t>
            </a:r>
            <a:r>
              <a:rPr sz="1500" spc="300" baseline="-11111" dirty="0">
                <a:latin typeface="Times New Roman"/>
                <a:cs typeface="Times New Roman"/>
              </a:rPr>
              <a:t> </a:t>
            </a:r>
            <a:r>
              <a:rPr sz="1500" spc="50" dirty="0">
                <a:latin typeface="Times New Roman"/>
                <a:cs typeface="Times New Roman"/>
              </a:rPr>
              <a:t>=</a:t>
            </a:r>
            <a:r>
              <a:rPr sz="1500" spc="70" dirty="0">
                <a:latin typeface="Times New Roman"/>
                <a:cs typeface="Times New Roman"/>
              </a:rPr>
              <a:t> </a:t>
            </a:r>
            <a:r>
              <a:rPr sz="1500" dirty="0">
                <a:latin typeface="Times New Roman"/>
                <a:cs typeface="Times New Roman"/>
              </a:rPr>
              <a:t>K</a:t>
            </a:r>
            <a:r>
              <a:rPr sz="1500" baseline="-11111" dirty="0">
                <a:latin typeface="Times New Roman"/>
                <a:cs typeface="Times New Roman"/>
              </a:rPr>
              <a:t>2</a:t>
            </a:r>
            <a:r>
              <a:rPr sz="1500" spc="300" baseline="-11111" dirty="0">
                <a:latin typeface="Times New Roman"/>
                <a:cs typeface="Times New Roman"/>
              </a:rPr>
              <a:t> </a:t>
            </a:r>
            <a:r>
              <a:rPr sz="1500" dirty="0">
                <a:latin typeface="Times New Roman"/>
                <a:cs typeface="Times New Roman"/>
              </a:rPr>
              <a:t>i</a:t>
            </a:r>
            <a:r>
              <a:rPr sz="1500" spc="55" dirty="0">
                <a:latin typeface="Times New Roman"/>
                <a:cs typeface="Times New Roman"/>
              </a:rPr>
              <a:t> </a:t>
            </a:r>
            <a:r>
              <a:rPr sz="1500" dirty="0">
                <a:latin typeface="Times New Roman"/>
                <a:cs typeface="Times New Roman"/>
              </a:rPr>
              <a:t>Z</a:t>
            </a:r>
            <a:r>
              <a:rPr sz="1500" baseline="-11111" dirty="0">
                <a:latin typeface="Times New Roman"/>
                <a:cs typeface="Times New Roman"/>
              </a:rPr>
              <a:t>2</a:t>
            </a:r>
            <a:r>
              <a:rPr sz="1500" spc="300" baseline="-11111" dirty="0">
                <a:latin typeface="Times New Roman"/>
                <a:cs typeface="Times New Roman"/>
              </a:rPr>
              <a:t>  </a:t>
            </a:r>
            <a:r>
              <a:rPr sz="1500" spc="-25" dirty="0">
                <a:latin typeface="Times New Roman"/>
                <a:cs typeface="Times New Roman"/>
              </a:rPr>
              <a:t>and</a:t>
            </a:r>
            <a:endParaRPr sz="1500">
              <a:latin typeface="Times New Roman"/>
              <a:cs typeface="Times New Roman"/>
            </a:endParaRPr>
          </a:p>
        </p:txBody>
      </p:sp>
      <p:sp>
        <p:nvSpPr>
          <p:cNvPr id="3" name="object 3"/>
          <p:cNvSpPr txBox="1"/>
          <p:nvPr/>
        </p:nvSpPr>
        <p:spPr>
          <a:xfrm>
            <a:off x="495300" y="2690290"/>
            <a:ext cx="6684009" cy="677545"/>
          </a:xfrm>
          <a:prstGeom prst="rect">
            <a:avLst/>
          </a:prstGeom>
        </p:spPr>
        <p:txBody>
          <a:bodyPr vert="horz" wrap="square" lIns="0" tIns="15875" rIns="0" bIns="0" rtlCol="0">
            <a:spAutoFit/>
          </a:bodyPr>
          <a:lstStyle/>
          <a:p>
            <a:pPr marL="38100">
              <a:lnSpc>
                <a:spcPct val="100000"/>
              </a:lnSpc>
              <a:spcBef>
                <a:spcPts val="125"/>
              </a:spcBef>
            </a:pPr>
            <a:r>
              <a:rPr sz="1500" spc="50" dirty="0">
                <a:latin typeface="Times New Roman"/>
                <a:cs typeface="Times New Roman"/>
              </a:rPr>
              <a:t>The</a:t>
            </a:r>
            <a:r>
              <a:rPr sz="1500" spc="90" dirty="0">
                <a:latin typeface="Times New Roman"/>
                <a:cs typeface="Times New Roman"/>
              </a:rPr>
              <a:t> </a:t>
            </a:r>
            <a:r>
              <a:rPr sz="1500" spc="10" dirty="0">
                <a:latin typeface="Times New Roman"/>
                <a:cs typeface="Times New Roman"/>
              </a:rPr>
              <a:t>discharge</a:t>
            </a:r>
            <a:r>
              <a:rPr sz="1500" spc="100" dirty="0">
                <a:latin typeface="Times New Roman"/>
                <a:cs typeface="Times New Roman"/>
              </a:rPr>
              <a:t> </a:t>
            </a:r>
            <a:r>
              <a:rPr sz="1500" spc="10" dirty="0">
                <a:latin typeface="Times New Roman"/>
                <a:cs typeface="Times New Roman"/>
              </a:rPr>
              <a:t>of</a:t>
            </a:r>
            <a:r>
              <a:rPr sz="1500" spc="100" dirty="0">
                <a:latin typeface="Times New Roman"/>
                <a:cs typeface="Times New Roman"/>
              </a:rPr>
              <a:t> </a:t>
            </a:r>
            <a:r>
              <a:rPr sz="1500" spc="10" dirty="0">
                <a:latin typeface="Times New Roman"/>
                <a:cs typeface="Times New Roman"/>
              </a:rPr>
              <a:t>water</a:t>
            </a:r>
            <a:r>
              <a:rPr sz="1500" spc="95" dirty="0">
                <a:latin typeface="Times New Roman"/>
                <a:cs typeface="Times New Roman"/>
              </a:rPr>
              <a:t> </a:t>
            </a:r>
            <a:r>
              <a:rPr sz="1500" spc="10" dirty="0">
                <a:latin typeface="Times New Roman"/>
                <a:cs typeface="Times New Roman"/>
              </a:rPr>
              <a:t>flow</a:t>
            </a:r>
            <a:r>
              <a:rPr sz="1500" spc="105" dirty="0">
                <a:latin typeface="Times New Roman"/>
                <a:cs typeface="Times New Roman"/>
              </a:rPr>
              <a:t> </a:t>
            </a:r>
            <a:r>
              <a:rPr sz="1500" spc="10" dirty="0">
                <a:latin typeface="Times New Roman"/>
                <a:cs typeface="Times New Roman"/>
              </a:rPr>
              <a:t>through</a:t>
            </a:r>
            <a:r>
              <a:rPr sz="1500" spc="100" dirty="0">
                <a:latin typeface="Times New Roman"/>
                <a:cs typeface="Times New Roman"/>
              </a:rPr>
              <a:t> </a:t>
            </a:r>
            <a:r>
              <a:rPr sz="1500" spc="10" dirty="0">
                <a:latin typeface="Times New Roman"/>
                <a:cs typeface="Times New Roman"/>
              </a:rPr>
              <a:t>soil</a:t>
            </a:r>
            <a:r>
              <a:rPr sz="1500" spc="105" dirty="0">
                <a:latin typeface="Times New Roman"/>
                <a:cs typeface="Times New Roman"/>
              </a:rPr>
              <a:t> </a:t>
            </a:r>
            <a:r>
              <a:rPr sz="1500" spc="10" dirty="0">
                <a:latin typeface="Times New Roman"/>
                <a:cs typeface="Times New Roman"/>
              </a:rPr>
              <a:t>layer</a:t>
            </a:r>
            <a:r>
              <a:rPr sz="1500" spc="105" dirty="0">
                <a:latin typeface="Times New Roman"/>
                <a:cs typeface="Times New Roman"/>
              </a:rPr>
              <a:t> </a:t>
            </a:r>
            <a:r>
              <a:rPr sz="1500" spc="10" dirty="0">
                <a:latin typeface="Times New Roman"/>
                <a:cs typeface="Times New Roman"/>
              </a:rPr>
              <a:t>(3)</a:t>
            </a:r>
            <a:r>
              <a:rPr sz="1500" spc="114" dirty="0">
                <a:latin typeface="Times New Roman"/>
                <a:cs typeface="Times New Roman"/>
              </a:rPr>
              <a:t> </a:t>
            </a:r>
            <a:r>
              <a:rPr sz="1500" spc="50" dirty="0">
                <a:latin typeface="Times New Roman"/>
                <a:cs typeface="Times New Roman"/>
              </a:rPr>
              <a:t>=</a:t>
            </a:r>
            <a:r>
              <a:rPr sz="1500" spc="100" dirty="0">
                <a:latin typeface="Times New Roman"/>
                <a:cs typeface="Times New Roman"/>
              </a:rPr>
              <a:t> </a:t>
            </a:r>
            <a:r>
              <a:rPr sz="1500" spc="55" dirty="0">
                <a:latin typeface="Times New Roman"/>
                <a:cs typeface="Times New Roman"/>
              </a:rPr>
              <a:t>Q</a:t>
            </a:r>
            <a:r>
              <a:rPr sz="1500" spc="82" baseline="-11111" dirty="0">
                <a:latin typeface="Times New Roman"/>
                <a:cs typeface="Times New Roman"/>
              </a:rPr>
              <a:t>3</a:t>
            </a:r>
            <a:r>
              <a:rPr sz="1500" spc="352" baseline="-11111" dirty="0">
                <a:latin typeface="Times New Roman"/>
                <a:cs typeface="Times New Roman"/>
              </a:rPr>
              <a:t> </a:t>
            </a:r>
            <a:r>
              <a:rPr sz="1500" spc="50" dirty="0">
                <a:latin typeface="Times New Roman"/>
                <a:cs typeface="Times New Roman"/>
              </a:rPr>
              <a:t>=</a:t>
            </a:r>
            <a:r>
              <a:rPr sz="1500" spc="100" dirty="0">
                <a:latin typeface="Times New Roman"/>
                <a:cs typeface="Times New Roman"/>
              </a:rPr>
              <a:t> </a:t>
            </a:r>
            <a:r>
              <a:rPr sz="1500" spc="10" dirty="0">
                <a:latin typeface="Times New Roman"/>
                <a:cs typeface="Times New Roman"/>
              </a:rPr>
              <a:t>V</a:t>
            </a:r>
            <a:r>
              <a:rPr sz="1500" spc="15" baseline="-11111" dirty="0">
                <a:latin typeface="Times New Roman"/>
                <a:cs typeface="Times New Roman"/>
              </a:rPr>
              <a:t>3</a:t>
            </a:r>
            <a:r>
              <a:rPr sz="1500" spc="352" baseline="-11111" dirty="0">
                <a:latin typeface="Times New Roman"/>
                <a:cs typeface="Times New Roman"/>
              </a:rPr>
              <a:t> </a:t>
            </a:r>
            <a:r>
              <a:rPr sz="1500" spc="50" dirty="0">
                <a:latin typeface="Times New Roman"/>
                <a:cs typeface="Times New Roman"/>
              </a:rPr>
              <a:t>x</a:t>
            </a:r>
            <a:r>
              <a:rPr sz="1500" spc="120" dirty="0">
                <a:latin typeface="Times New Roman"/>
                <a:cs typeface="Times New Roman"/>
              </a:rPr>
              <a:t> </a:t>
            </a:r>
            <a:r>
              <a:rPr sz="1500" spc="10" dirty="0">
                <a:latin typeface="Times New Roman"/>
                <a:cs typeface="Times New Roman"/>
              </a:rPr>
              <a:t>A</a:t>
            </a:r>
            <a:r>
              <a:rPr sz="1500" spc="15" baseline="-11111" dirty="0">
                <a:latin typeface="Times New Roman"/>
                <a:cs typeface="Times New Roman"/>
              </a:rPr>
              <a:t>3</a:t>
            </a:r>
            <a:r>
              <a:rPr sz="1500" spc="352" baseline="-11111" dirty="0">
                <a:latin typeface="Times New Roman"/>
                <a:cs typeface="Times New Roman"/>
              </a:rPr>
              <a:t> </a:t>
            </a:r>
            <a:r>
              <a:rPr sz="1500" spc="50" dirty="0">
                <a:latin typeface="Times New Roman"/>
                <a:cs typeface="Times New Roman"/>
              </a:rPr>
              <a:t>=</a:t>
            </a:r>
            <a:r>
              <a:rPr sz="1500" spc="100" dirty="0">
                <a:latin typeface="Times New Roman"/>
                <a:cs typeface="Times New Roman"/>
              </a:rPr>
              <a:t> </a:t>
            </a:r>
            <a:r>
              <a:rPr sz="1500" spc="10" dirty="0">
                <a:latin typeface="Times New Roman"/>
                <a:cs typeface="Times New Roman"/>
              </a:rPr>
              <a:t>V</a:t>
            </a:r>
            <a:r>
              <a:rPr sz="1500" spc="15" baseline="-11111" dirty="0">
                <a:latin typeface="Times New Roman"/>
                <a:cs typeface="Times New Roman"/>
              </a:rPr>
              <a:t>3</a:t>
            </a:r>
            <a:r>
              <a:rPr sz="1500" spc="322" baseline="-11111" dirty="0">
                <a:latin typeface="Times New Roman"/>
                <a:cs typeface="Times New Roman"/>
              </a:rPr>
              <a:t> </a:t>
            </a:r>
            <a:r>
              <a:rPr sz="1500" spc="50" dirty="0">
                <a:latin typeface="Times New Roman"/>
                <a:cs typeface="Times New Roman"/>
              </a:rPr>
              <a:t>x</a:t>
            </a:r>
            <a:r>
              <a:rPr sz="1500" spc="120" dirty="0">
                <a:latin typeface="Times New Roman"/>
                <a:cs typeface="Times New Roman"/>
              </a:rPr>
              <a:t> </a:t>
            </a:r>
            <a:r>
              <a:rPr sz="1500" spc="10" dirty="0">
                <a:latin typeface="Times New Roman"/>
                <a:cs typeface="Times New Roman"/>
              </a:rPr>
              <a:t>B</a:t>
            </a:r>
            <a:r>
              <a:rPr sz="1500" spc="15" baseline="-11111" dirty="0">
                <a:latin typeface="Times New Roman"/>
                <a:cs typeface="Times New Roman"/>
              </a:rPr>
              <a:t>3</a:t>
            </a:r>
            <a:r>
              <a:rPr sz="1500" spc="352" baseline="-11111" dirty="0">
                <a:latin typeface="Times New Roman"/>
                <a:cs typeface="Times New Roman"/>
              </a:rPr>
              <a:t> </a:t>
            </a:r>
            <a:r>
              <a:rPr sz="1500" spc="50" dirty="0">
                <a:latin typeface="Times New Roman"/>
                <a:cs typeface="Times New Roman"/>
              </a:rPr>
              <a:t>x</a:t>
            </a:r>
            <a:r>
              <a:rPr sz="1500" spc="125" dirty="0">
                <a:latin typeface="Times New Roman"/>
                <a:cs typeface="Times New Roman"/>
              </a:rPr>
              <a:t> </a:t>
            </a:r>
            <a:r>
              <a:rPr sz="1500" spc="-25" dirty="0">
                <a:latin typeface="Times New Roman"/>
                <a:cs typeface="Times New Roman"/>
              </a:rPr>
              <a:t>Z</a:t>
            </a:r>
            <a:r>
              <a:rPr sz="1500" spc="-37" baseline="-11111" dirty="0">
                <a:latin typeface="Times New Roman"/>
                <a:cs typeface="Times New Roman"/>
              </a:rPr>
              <a:t>3</a:t>
            </a:r>
            <a:endParaRPr sz="1500" baseline="-11111">
              <a:latin typeface="Times New Roman"/>
              <a:cs typeface="Times New Roman"/>
            </a:endParaRPr>
          </a:p>
          <a:p>
            <a:pPr marR="168910" algn="r">
              <a:lnSpc>
                <a:spcPct val="100000"/>
              </a:lnSpc>
              <a:spcBef>
                <a:spcPts val="1500"/>
              </a:spcBef>
            </a:pPr>
            <a:r>
              <a:rPr sz="1500" spc="50" dirty="0">
                <a:latin typeface="Times New Roman"/>
                <a:cs typeface="Times New Roman"/>
              </a:rPr>
              <a:t>=</a:t>
            </a:r>
            <a:r>
              <a:rPr sz="1500" spc="65" dirty="0">
                <a:latin typeface="Times New Roman"/>
                <a:cs typeface="Times New Roman"/>
              </a:rPr>
              <a:t> </a:t>
            </a:r>
            <a:r>
              <a:rPr sz="1500" dirty="0">
                <a:latin typeface="Times New Roman"/>
                <a:cs typeface="Times New Roman"/>
              </a:rPr>
              <a:t>K</a:t>
            </a:r>
            <a:r>
              <a:rPr sz="1500" baseline="-11111" dirty="0">
                <a:latin typeface="Times New Roman"/>
                <a:cs typeface="Times New Roman"/>
              </a:rPr>
              <a:t>3</a:t>
            </a:r>
            <a:r>
              <a:rPr sz="1500" spc="307" baseline="-11111" dirty="0">
                <a:latin typeface="Times New Roman"/>
                <a:cs typeface="Times New Roman"/>
              </a:rPr>
              <a:t> </a:t>
            </a:r>
            <a:r>
              <a:rPr sz="1500" dirty="0">
                <a:latin typeface="Times New Roman"/>
                <a:cs typeface="Times New Roman"/>
              </a:rPr>
              <a:t>i</a:t>
            </a:r>
            <a:r>
              <a:rPr sz="1500" spc="70" dirty="0">
                <a:latin typeface="Times New Roman"/>
                <a:cs typeface="Times New Roman"/>
              </a:rPr>
              <a:t> </a:t>
            </a:r>
            <a:r>
              <a:rPr sz="1500" spc="50" dirty="0">
                <a:latin typeface="Times New Roman"/>
                <a:cs typeface="Times New Roman"/>
              </a:rPr>
              <a:t>x</a:t>
            </a:r>
            <a:r>
              <a:rPr sz="1500" spc="90" dirty="0">
                <a:latin typeface="Times New Roman"/>
                <a:cs typeface="Times New Roman"/>
              </a:rPr>
              <a:t> </a:t>
            </a:r>
            <a:r>
              <a:rPr sz="1500" dirty="0">
                <a:latin typeface="Times New Roman"/>
                <a:cs typeface="Times New Roman"/>
              </a:rPr>
              <a:t>1x</a:t>
            </a:r>
            <a:r>
              <a:rPr sz="1500" spc="90" dirty="0">
                <a:latin typeface="Times New Roman"/>
                <a:cs typeface="Times New Roman"/>
              </a:rPr>
              <a:t> </a:t>
            </a:r>
            <a:r>
              <a:rPr sz="1500" dirty="0">
                <a:latin typeface="Times New Roman"/>
                <a:cs typeface="Times New Roman"/>
              </a:rPr>
              <a:t>Z</a:t>
            </a:r>
            <a:r>
              <a:rPr sz="1500" baseline="-11111" dirty="0">
                <a:latin typeface="Times New Roman"/>
                <a:cs typeface="Times New Roman"/>
              </a:rPr>
              <a:t>3</a:t>
            </a:r>
            <a:r>
              <a:rPr sz="1500" spc="300" baseline="-11111" dirty="0">
                <a:latin typeface="Times New Roman"/>
                <a:cs typeface="Times New Roman"/>
              </a:rPr>
              <a:t> </a:t>
            </a:r>
            <a:r>
              <a:rPr sz="1500" spc="50" dirty="0">
                <a:latin typeface="Times New Roman"/>
                <a:cs typeface="Times New Roman"/>
              </a:rPr>
              <a:t>=</a:t>
            </a:r>
            <a:r>
              <a:rPr sz="1500" spc="70" dirty="0">
                <a:latin typeface="Times New Roman"/>
                <a:cs typeface="Times New Roman"/>
              </a:rPr>
              <a:t> </a:t>
            </a:r>
            <a:r>
              <a:rPr sz="1500" dirty="0">
                <a:latin typeface="Times New Roman"/>
                <a:cs typeface="Times New Roman"/>
              </a:rPr>
              <a:t>K</a:t>
            </a:r>
            <a:r>
              <a:rPr sz="1500" baseline="-11111" dirty="0">
                <a:latin typeface="Times New Roman"/>
                <a:cs typeface="Times New Roman"/>
              </a:rPr>
              <a:t>3</a:t>
            </a:r>
            <a:r>
              <a:rPr sz="1500" spc="300" baseline="-11111" dirty="0">
                <a:latin typeface="Times New Roman"/>
                <a:cs typeface="Times New Roman"/>
              </a:rPr>
              <a:t> </a:t>
            </a:r>
            <a:r>
              <a:rPr sz="1500" dirty="0">
                <a:latin typeface="Times New Roman"/>
                <a:cs typeface="Times New Roman"/>
              </a:rPr>
              <a:t>i</a:t>
            </a:r>
            <a:r>
              <a:rPr sz="1500" spc="55" dirty="0">
                <a:latin typeface="Times New Roman"/>
                <a:cs typeface="Times New Roman"/>
              </a:rPr>
              <a:t> </a:t>
            </a:r>
            <a:r>
              <a:rPr sz="1500" spc="-25" dirty="0">
                <a:latin typeface="Times New Roman"/>
                <a:cs typeface="Times New Roman"/>
              </a:rPr>
              <a:t>Z</a:t>
            </a:r>
            <a:r>
              <a:rPr sz="1500" spc="-37" baseline="-11111" dirty="0">
                <a:latin typeface="Times New Roman"/>
                <a:cs typeface="Times New Roman"/>
              </a:rPr>
              <a:t>3</a:t>
            </a:r>
            <a:endParaRPr sz="1500" baseline="-11111">
              <a:latin typeface="Times New Roman"/>
              <a:cs typeface="Times New Roman"/>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55599" y="1095100"/>
            <a:ext cx="6862445" cy="2282190"/>
          </a:xfrm>
          <a:prstGeom prst="rect">
            <a:avLst/>
          </a:prstGeom>
        </p:spPr>
        <p:txBody>
          <a:bodyPr vert="horz" wrap="square" lIns="0" tIns="16510" rIns="0" bIns="0" rtlCol="0">
            <a:spAutoFit/>
          </a:bodyPr>
          <a:lstStyle/>
          <a:p>
            <a:pPr marL="100965">
              <a:lnSpc>
                <a:spcPct val="100000"/>
              </a:lnSpc>
              <a:spcBef>
                <a:spcPts val="130"/>
              </a:spcBef>
            </a:pPr>
            <a:r>
              <a:rPr sz="1450" spc="80" dirty="0">
                <a:latin typeface="Times New Roman"/>
                <a:cs typeface="Times New Roman"/>
              </a:rPr>
              <a:t>Now</a:t>
            </a:r>
            <a:endParaRPr sz="1450">
              <a:latin typeface="Times New Roman"/>
              <a:cs typeface="Times New Roman"/>
            </a:endParaRPr>
          </a:p>
          <a:p>
            <a:pPr marL="101600">
              <a:lnSpc>
                <a:spcPct val="100000"/>
              </a:lnSpc>
              <a:spcBef>
                <a:spcPts val="1460"/>
              </a:spcBef>
            </a:pPr>
            <a:r>
              <a:rPr sz="1450" spc="90" dirty="0">
                <a:latin typeface="Times New Roman"/>
                <a:cs typeface="Times New Roman"/>
              </a:rPr>
              <a:t>The</a:t>
            </a:r>
            <a:r>
              <a:rPr sz="1450" spc="35" dirty="0">
                <a:latin typeface="Times New Roman"/>
                <a:cs typeface="Times New Roman"/>
              </a:rPr>
              <a:t> </a:t>
            </a:r>
            <a:r>
              <a:rPr sz="1450" spc="60" dirty="0">
                <a:latin typeface="Times New Roman"/>
                <a:cs typeface="Times New Roman"/>
              </a:rPr>
              <a:t>total</a:t>
            </a:r>
            <a:r>
              <a:rPr sz="1450" spc="45" dirty="0">
                <a:latin typeface="Times New Roman"/>
                <a:cs typeface="Times New Roman"/>
              </a:rPr>
              <a:t> </a:t>
            </a:r>
            <a:r>
              <a:rPr sz="1450" spc="70" dirty="0">
                <a:latin typeface="Times New Roman"/>
                <a:cs typeface="Times New Roman"/>
              </a:rPr>
              <a:t>discharge</a:t>
            </a:r>
            <a:r>
              <a:rPr sz="1450" spc="35" dirty="0">
                <a:latin typeface="Times New Roman"/>
                <a:cs typeface="Times New Roman"/>
              </a:rPr>
              <a:t> </a:t>
            </a:r>
            <a:r>
              <a:rPr sz="1450" spc="75" dirty="0">
                <a:latin typeface="Times New Roman"/>
                <a:cs typeface="Times New Roman"/>
              </a:rPr>
              <a:t>of</a:t>
            </a:r>
            <a:r>
              <a:rPr sz="1450" spc="40" dirty="0">
                <a:latin typeface="Times New Roman"/>
                <a:cs typeface="Times New Roman"/>
              </a:rPr>
              <a:t> </a:t>
            </a:r>
            <a:r>
              <a:rPr sz="1450" spc="75" dirty="0">
                <a:latin typeface="Times New Roman"/>
                <a:cs typeface="Times New Roman"/>
              </a:rPr>
              <a:t>water</a:t>
            </a:r>
            <a:r>
              <a:rPr sz="1450" spc="40" dirty="0">
                <a:latin typeface="Times New Roman"/>
                <a:cs typeface="Times New Roman"/>
              </a:rPr>
              <a:t> </a:t>
            </a:r>
            <a:r>
              <a:rPr sz="1450" spc="75" dirty="0">
                <a:latin typeface="Times New Roman"/>
                <a:cs typeface="Times New Roman"/>
              </a:rPr>
              <a:t>flow</a:t>
            </a:r>
            <a:r>
              <a:rPr sz="1450" spc="35" dirty="0">
                <a:latin typeface="Times New Roman"/>
                <a:cs typeface="Times New Roman"/>
              </a:rPr>
              <a:t> </a:t>
            </a:r>
            <a:r>
              <a:rPr sz="1450" spc="75" dirty="0">
                <a:latin typeface="Times New Roman"/>
                <a:cs typeface="Times New Roman"/>
              </a:rPr>
              <a:t>through</a:t>
            </a:r>
            <a:r>
              <a:rPr sz="1450" spc="45" dirty="0">
                <a:latin typeface="Times New Roman"/>
                <a:cs typeface="Times New Roman"/>
              </a:rPr>
              <a:t> </a:t>
            </a:r>
            <a:r>
              <a:rPr sz="1450" spc="70" dirty="0">
                <a:latin typeface="Times New Roman"/>
                <a:cs typeface="Times New Roman"/>
              </a:rPr>
              <a:t>the</a:t>
            </a:r>
            <a:r>
              <a:rPr sz="1450" spc="30" dirty="0">
                <a:latin typeface="Times New Roman"/>
                <a:cs typeface="Times New Roman"/>
              </a:rPr>
              <a:t> </a:t>
            </a:r>
            <a:r>
              <a:rPr sz="1450" spc="60" dirty="0">
                <a:latin typeface="Times New Roman"/>
                <a:cs typeface="Times New Roman"/>
              </a:rPr>
              <a:t>soil</a:t>
            </a:r>
            <a:r>
              <a:rPr sz="1450" spc="65" dirty="0">
                <a:latin typeface="Times New Roman"/>
                <a:cs typeface="Times New Roman"/>
              </a:rPr>
              <a:t> </a:t>
            </a:r>
            <a:r>
              <a:rPr sz="1450" spc="70" dirty="0">
                <a:latin typeface="Times New Roman"/>
                <a:cs typeface="Times New Roman"/>
              </a:rPr>
              <a:t>deposit</a:t>
            </a:r>
            <a:r>
              <a:rPr sz="1450" spc="45" dirty="0">
                <a:latin typeface="Times New Roman"/>
                <a:cs typeface="Times New Roman"/>
              </a:rPr>
              <a:t> </a:t>
            </a:r>
            <a:r>
              <a:rPr sz="1450" spc="95" dirty="0">
                <a:latin typeface="Times New Roman"/>
                <a:cs typeface="Times New Roman"/>
              </a:rPr>
              <a:t>=</a:t>
            </a:r>
            <a:r>
              <a:rPr sz="1450" spc="35" dirty="0">
                <a:latin typeface="Times New Roman"/>
                <a:cs typeface="Times New Roman"/>
              </a:rPr>
              <a:t> </a:t>
            </a:r>
            <a:r>
              <a:rPr sz="1450" spc="114" dirty="0">
                <a:latin typeface="Times New Roman"/>
                <a:cs typeface="Times New Roman"/>
              </a:rPr>
              <a:t>Q</a:t>
            </a:r>
            <a:r>
              <a:rPr sz="1450" spc="40" dirty="0">
                <a:latin typeface="Times New Roman"/>
                <a:cs typeface="Times New Roman"/>
              </a:rPr>
              <a:t> </a:t>
            </a:r>
            <a:r>
              <a:rPr sz="1450" spc="95" dirty="0">
                <a:latin typeface="Times New Roman"/>
                <a:cs typeface="Times New Roman"/>
              </a:rPr>
              <a:t>=</a:t>
            </a:r>
            <a:r>
              <a:rPr sz="1450" spc="35" dirty="0">
                <a:latin typeface="Times New Roman"/>
                <a:cs typeface="Times New Roman"/>
              </a:rPr>
              <a:t> </a:t>
            </a:r>
            <a:r>
              <a:rPr sz="1450" spc="85" dirty="0">
                <a:latin typeface="Times New Roman"/>
                <a:cs typeface="Times New Roman"/>
              </a:rPr>
              <a:t>Q</a:t>
            </a:r>
            <a:r>
              <a:rPr sz="1500" spc="127" baseline="-11111" dirty="0">
                <a:latin typeface="Times New Roman"/>
                <a:cs typeface="Times New Roman"/>
              </a:rPr>
              <a:t>1</a:t>
            </a:r>
            <a:r>
              <a:rPr sz="1500" spc="247" baseline="-11111" dirty="0">
                <a:latin typeface="Times New Roman"/>
                <a:cs typeface="Times New Roman"/>
              </a:rPr>
              <a:t> </a:t>
            </a:r>
            <a:r>
              <a:rPr sz="1450" spc="95" dirty="0">
                <a:latin typeface="Times New Roman"/>
                <a:cs typeface="Times New Roman"/>
              </a:rPr>
              <a:t>+</a:t>
            </a:r>
            <a:r>
              <a:rPr sz="1450" spc="40" dirty="0">
                <a:latin typeface="Times New Roman"/>
                <a:cs typeface="Times New Roman"/>
              </a:rPr>
              <a:t> </a:t>
            </a:r>
            <a:r>
              <a:rPr sz="1450" spc="70" dirty="0">
                <a:latin typeface="Times New Roman"/>
                <a:cs typeface="Times New Roman"/>
              </a:rPr>
              <a:t>Q</a:t>
            </a:r>
            <a:r>
              <a:rPr sz="1500" spc="104" baseline="-11111" dirty="0">
                <a:latin typeface="Times New Roman"/>
                <a:cs typeface="Times New Roman"/>
              </a:rPr>
              <a:t>2</a:t>
            </a:r>
            <a:r>
              <a:rPr sz="1500" spc="240" baseline="-11111" dirty="0">
                <a:latin typeface="Times New Roman"/>
                <a:cs typeface="Times New Roman"/>
              </a:rPr>
              <a:t> </a:t>
            </a:r>
            <a:r>
              <a:rPr sz="1450" spc="95" dirty="0">
                <a:latin typeface="Times New Roman"/>
                <a:cs typeface="Times New Roman"/>
              </a:rPr>
              <a:t>+</a:t>
            </a:r>
            <a:r>
              <a:rPr sz="1450" spc="50" dirty="0">
                <a:latin typeface="Times New Roman"/>
                <a:cs typeface="Times New Roman"/>
              </a:rPr>
              <a:t> Q</a:t>
            </a:r>
            <a:r>
              <a:rPr sz="1500" spc="75" baseline="-11111" dirty="0">
                <a:latin typeface="Times New Roman"/>
                <a:cs typeface="Times New Roman"/>
              </a:rPr>
              <a:t>3</a:t>
            </a:r>
            <a:endParaRPr sz="1500" baseline="-11111">
              <a:latin typeface="Times New Roman"/>
              <a:cs typeface="Times New Roman"/>
            </a:endParaRPr>
          </a:p>
          <a:p>
            <a:pPr marL="101600">
              <a:lnSpc>
                <a:spcPct val="100000"/>
              </a:lnSpc>
              <a:spcBef>
                <a:spcPts val="1470"/>
              </a:spcBef>
            </a:pPr>
            <a:r>
              <a:rPr sz="1450" spc="105" dirty="0">
                <a:latin typeface="Cambria Math"/>
                <a:cs typeface="Cambria Math"/>
              </a:rPr>
              <a:t>∴</a:t>
            </a:r>
            <a:r>
              <a:rPr sz="1450" spc="100" dirty="0">
                <a:latin typeface="Cambria Math"/>
                <a:cs typeface="Cambria Math"/>
              </a:rPr>
              <a:t> </a:t>
            </a:r>
            <a:r>
              <a:rPr sz="1450" spc="114" dirty="0">
                <a:latin typeface="Times New Roman"/>
                <a:cs typeface="Times New Roman"/>
              </a:rPr>
              <a:t>Q</a:t>
            </a:r>
            <a:r>
              <a:rPr sz="1450" spc="65" dirty="0">
                <a:latin typeface="Times New Roman"/>
                <a:cs typeface="Times New Roman"/>
              </a:rPr>
              <a:t> </a:t>
            </a:r>
            <a:r>
              <a:rPr sz="1450" spc="95" dirty="0">
                <a:latin typeface="Times New Roman"/>
                <a:cs typeface="Times New Roman"/>
              </a:rPr>
              <a:t>=</a:t>
            </a:r>
            <a:r>
              <a:rPr sz="1450" spc="55" dirty="0">
                <a:latin typeface="Times New Roman"/>
                <a:cs typeface="Times New Roman"/>
              </a:rPr>
              <a:t> </a:t>
            </a:r>
            <a:r>
              <a:rPr sz="1450" spc="75" dirty="0">
                <a:latin typeface="Times New Roman"/>
                <a:cs typeface="Times New Roman"/>
              </a:rPr>
              <a:t>K</a:t>
            </a:r>
            <a:r>
              <a:rPr sz="1500" spc="112" baseline="-11111" dirty="0">
                <a:latin typeface="Times New Roman"/>
                <a:cs typeface="Times New Roman"/>
              </a:rPr>
              <a:t>1</a:t>
            </a:r>
            <a:r>
              <a:rPr sz="1500" spc="284" baseline="-11111" dirty="0">
                <a:latin typeface="Times New Roman"/>
                <a:cs typeface="Times New Roman"/>
              </a:rPr>
              <a:t> </a:t>
            </a:r>
            <a:r>
              <a:rPr sz="1450" dirty="0">
                <a:latin typeface="Times New Roman"/>
                <a:cs typeface="Times New Roman"/>
              </a:rPr>
              <a:t>i</a:t>
            </a:r>
            <a:r>
              <a:rPr sz="1450" spc="70" dirty="0">
                <a:latin typeface="Times New Roman"/>
                <a:cs typeface="Times New Roman"/>
              </a:rPr>
              <a:t> </a:t>
            </a:r>
            <a:r>
              <a:rPr sz="1450" spc="55" dirty="0">
                <a:latin typeface="Times New Roman"/>
                <a:cs typeface="Times New Roman"/>
              </a:rPr>
              <a:t>Z</a:t>
            </a:r>
            <a:r>
              <a:rPr sz="1500" spc="82" baseline="-11111" dirty="0">
                <a:latin typeface="Times New Roman"/>
                <a:cs typeface="Times New Roman"/>
              </a:rPr>
              <a:t>1</a:t>
            </a:r>
            <a:r>
              <a:rPr sz="1500" spc="284" baseline="-11111" dirty="0">
                <a:latin typeface="Times New Roman"/>
                <a:cs typeface="Times New Roman"/>
              </a:rPr>
              <a:t> </a:t>
            </a:r>
            <a:r>
              <a:rPr sz="1450" spc="95" dirty="0">
                <a:latin typeface="Times New Roman"/>
                <a:cs typeface="Times New Roman"/>
              </a:rPr>
              <a:t>+</a:t>
            </a:r>
            <a:r>
              <a:rPr sz="1450" spc="60" dirty="0">
                <a:latin typeface="Times New Roman"/>
                <a:cs typeface="Times New Roman"/>
              </a:rPr>
              <a:t> </a:t>
            </a:r>
            <a:r>
              <a:rPr sz="1450" spc="70" dirty="0">
                <a:latin typeface="Times New Roman"/>
                <a:cs typeface="Times New Roman"/>
              </a:rPr>
              <a:t>K</a:t>
            </a:r>
            <a:r>
              <a:rPr sz="1500" spc="104" baseline="-11111" dirty="0">
                <a:latin typeface="Times New Roman"/>
                <a:cs typeface="Times New Roman"/>
              </a:rPr>
              <a:t>2</a:t>
            </a:r>
            <a:r>
              <a:rPr sz="1500" spc="284" baseline="-11111" dirty="0">
                <a:latin typeface="Times New Roman"/>
                <a:cs typeface="Times New Roman"/>
              </a:rPr>
              <a:t> </a:t>
            </a:r>
            <a:r>
              <a:rPr sz="1450" dirty="0">
                <a:latin typeface="Times New Roman"/>
                <a:cs typeface="Times New Roman"/>
              </a:rPr>
              <a:t>i</a:t>
            </a:r>
            <a:r>
              <a:rPr sz="1450" spc="70" dirty="0">
                <a:latin typeface="Times New Roman"/>
                <a:cs typeface="Times New Roman"/>
              </a:rPr>
              <a:t> </a:t>
            </a:r>
            <a:r>
              <a:rPr sz="1450" spc="60" dirty="0">
                <a:latin typeface="Times New Roman"/>
                <a:cs typeface="Times New Roman"/>
              </a:rPr>
              <a:t>Z</a:t>
            </a:r>
            <a:r>
              <a:rPr sz="1500" spc="89" baseline="-11111" dirty="0">
                <a:latin typeface="Times New Roman"/>
                <a:cs typeface="Times New Roman"/>
              </a:rPr>
              <a:t>2</a:t>
            </a:r>
            <a:r>
              <a:rPr sz="1500" spc="284" baseline="-11111" dirty="0">
                <a:latin typeface="Times New Roman"/>
                <a:cs typeface="Times New Roman"/>
              </a:rPr>
              <a:t> </a:t>
            </a:r>
            <a:r>
              <a:rPr sz="1450" spc="95" dirty="0">
                <a:latin typeface="Times New Roman"/>
                <a:cs typeface="Times New Roman"/>
              </a:rPr>
              <a:t>+</a:t>
            </a:r>
            <a:r>
              <a:rPr sz="1450" spc="70" dirty="0">
                <a:latin typeface="Times New Roman"/>
                <a:cs typeface="Times New Roman"/>
              </a:rPr>
              <a:t> </a:t>
            </a:r>
            <a:r>
              <a:rPr sz="1450" spc="75" dirty="0">
                <a:latin typeface="Times New Roman"/>
                <a:cs typeface="Times New Roman"/>
              </a:rPr>
              <a:t>K</a:t>
            </a:r>
            <a:r>
              <a:rPr sz="1500" spc="112" baseline="-11111" dirty="0">
                <a:latin typeface="Times New Roman"/>
                <a:cs typeface="Times New Roman"/>
              </a:rPr>
              <a:t>3</a:t>
            </a:r>
            <a:r>
              <a:rPr sz="1500" spc="284" baseline="-11111" dirty="0">
                <a:latin typeface="Times New Roman"/>
                <a:cs typeface="Times New Roman"/>
              </a:rPr>
              <a:t> </a:t>
            </a:r>
            <a:r>
              <a:rPr sz="1450" dirty="0">
                <a:latin typeface="Times New Roman"/>
                <a:cs typeface="Times New Roman"/>
              </a:rPr>
              <a:t>i</a:t>
            </a:r>
            <a:r>
              <a:rPr sz="1450" spc="70" dirty="0">
                <a:latin typeface="Times New Roman"/>
                <a:cs typeface="Times New Roman"/>
              </a:rPr>
              <a:t> </a:t>
            </a:r>
            <a:r>
              <a:rPr sz="1450" spc="55" dirty="0">
                <a:latin typeface="Times New Roman"/>
                <a:cs typeface="Times New Roman"/>
              </a:rPr>
              <a:t>Z</a:t>
            </a:r>
            <a:r>
              <a:rPr sz="1500" spc="82" baseline="-11111" dirty="0">
                <a:latin typeface="Times New Roman"/>
                <a:cs typeface="Times New Roman"/>
              </a:rPr>
              <a:t>3</a:t>
            </a:r>
            <a:r>
              <a:rPr sz="1500" spc="284" baseline="-11111" dirty="0">
                <a:latin typeface="Times New Roman"/>
                <a:cs typeface="Times New Roman"/>
              </a:rPr>
              <a:t> </a:t>
            </a:r>
            <a:r>
              <a:rPr sz="1450" spc="95" dirty="0">
                <a:latin typeface="Times New Roman"/>
                <a:cs typeface="Times New Roman"/>
              </a:rPr>
              <a:t>=</a:t>
            </a:r>
            <a:r>
              <a:rPr sz="1450" spc="60" dirty="0">
                <a:latin typeface="Times New Roman"/>
                <a:cs typeface="Times New Roman"/>
              </a:rPr>
              <a:t> </a:t>
            </a:r>
            <a:r>
              <a:rPr sz="1450" dirty="0">
                <a:latin typeface="Times New Roman"/>
                <a:cs typeface="Times New Roman"/>
              </a:rPr>
              <a:t>i</a:t>
            </a:r>
            <a:r>
              <a:rPr sz="1450" spc="70" dirty="0">
                <a:latin typeface="Times New Roman"/>
                <a:cs typeface="Times New Roman"/>
              </a:rPr>
              <a:t> </a:t>
            </a:r>
            <a:r>
              <a:rPr sz="1450" spc="50" dirty="0">
                <a:latin typeface="Times New Roman"/>
                <a:cs typeface="Times New Roman"/>
              </a:rPr>
              <a:t>(</a:t>
            </a:r>
            <a:r>
              <a:rPr sz="1450" spc="60" dirty="0">
                <a:latin typeface="Times New Roman"/>
                <a:cs typeface="Times New Roman"/>
              </a:rPr>
              <a:t> </a:t>
            </a:r>
            <a:r>
              <a:rPr sz="1450" spc="65" dirty="0">
                <a:latin typeface="Times New Roman"/>
                <a:cs typeface="Times New Roman"/>
              </a:rPr>
              <a:t>K</a:t>
            </a:r>
            <a:r>
              <a:rPr sz="1500" spc="97" baseline="-11111" dirty="0">
                <a:latin typeface="Times New Roman"/>
                <a:cs typeface="Times New Roman"/>
              </a:rPr>
              <a:t>1</a:t>
            </a:r>
            <a:r>
              <a:rPr sz="1450" spc="65" dirty="0">
                <a:latin typeface="Times New Roman"/>
                <a:cs typeface="Times New Roman"/>
              </a:rPr>
              <a:t>Z</a:t>
            </a:r>
            <a:r>
              <a:rPr sz="1500" spc="97" baseline="-11111" dirty="0">
                <a:latin typeface="Times New Roman"/>
                <a:cs typeface="Times New Roman"/>
              </a:rPr>
              <a:t>1</a:t>
            </a:r>
            <a:r>
              <a:rPr sz="1500" spc="284" baseline="-11111" dirty="0">
                <a:latin typeface="Times New Roman"/>
                <a:cs typeface="Times New Roman"/>
              </a:rPr>
              <a:t> </a:t>
            </a:r>
            <a:r>
              <a:rPr sz="1450" spc="95" dirty="0">
                <a:latin typeface="Times New Roman"/>
                <a:cs typeface="Times New Roman"/>
              </a:rPr>
              <a:t>+</a:t>
            </a:r>
            <a:r>
              <a:rPr sz="1450" spc="65" dirty="0">
                <a:latin typeface="Times New Roman"/>
                <a:cs typeface="Times New Roman"/>
              </a:rPr>
              <a:t> K</a:t>
            </a:r>
            <a:r>
              <a:rPr sz="1500" spc="97" baseline="-11111" dirty="0">
                <a:latin typeface="Times New Roman"/>
                <a:cs typeface="Times New Roman"/>
              </a:rPr>
              <a:t>2</a:t>
            </a:r>
            <a:r>
              <a:rPr sz="1450" spc="65" dirty="0">
                <a:latin typeface="Times New Roman"/>
                <a:cs typeface="Times New Roman"/>
              </a:rPr>
              <a:t>Z</a:t>
            </a:r>
            <a:r>
              <a:rPr sz="1500" spc="97" baseline="-11111" dirty="0">
                <a:latin typeface="Times New Roman"/>
                <a:cs typeface="Times New Roman"/>
              </a:rPr>
              <a:t>2</a:t>
            </a:r>
            <a:r>
              <a:rPr sz="1500" spc="315" baseline="-11111" dirty="0">
                <a:latin typeface="Times New Roman"/>
                <a:cs typeface="Times New Roman"/>
              </a:rPr>
              <a:t> </a:t>
            </a:r>
            <a:r>
              <a:rPr sz="1450" spc="95" dirty="0">
                <a:latin typeface="Times New Roman"/>
                <a:cs typeface="Times New Roman"/>
              </a:rPr>
              <a:t>+</a:t>
            </a:r>
            <a:r>
              <a:rPr sz="1450" spc="65" dirty="0">
                <a:latin typeface="Times New Roman"/>
                <a:cs typeface="Times New Roman"/>
              </a:rPr>
              <a:t> K</a:t>
            </a:r>
            <a:r>
              <a:rPr sz="1500" spc="97" baseline="-11111" dirty="0">
                <a:latin typeface="Times New Roman"/>
                <a:cs typeface="Times New Roman"/>
              </a:rPr>
              <a:t>3</a:t>
            </a:r>
            <a:r>
              <a:rPr sz="1450" spc="65" dirty="0">
                <a:latin typeface="Times New Roman"/>
                <a:cs typeface="Times New Roman"/>
              </a:rPr>
              <a:t>Z</a:t>
            </a:r>
            <a:r>
              <a:rPr sz="1500" spc="97" baseline="-11111" dirty="0">
                <a:latin typeface="Times New Roman"/>
                <a:cs typeface="Times New Roman"/>
              </a:rPr>
              <a:t>3</a:t>
            </a:r>
            <a:r>
              <a:rPr sz="1500" spc="277" baseline="-11111" dirty="0">
                <a:latin typeface="Times New Roman"/>
                <a:cs typeface="Times New Roman"/>
              </a:rPr>
              <a:t> </a:t>
            </a:r>
            <a:r>
              <a:rPr sz="1450" spc="50" dirty="0">
                <a:latin typeface="Times New Roman"/>
                <a:cs typeface="Times New Roman"/>
              </a:rPr>
              <a:t>)</a:t>
            </a:r>
            <a:r>
              <a:rPr sz="1450" spc="65" dirty="0">
                <a:latin typeface="Times New Roman"/>
                <a:cs typeface="Times New Roman"/>
              </a:rPr>
              <a:t> </a:t>
            </a:r>
            <a:r>
              <a:rPr sz="1450" dirty="0">
                <a:latin typeface="Times New Roman"/>
                <a:cs typeface="Times New Roman"/>
              </a:rPr>
              <a:t>-</a:t>
            </a:r>
            <a:r>
              <a:rPr sz="1450" spc="55" dirty="0">
                <a:latin typeface="Times New Roman"/>
                <a:cs typeface="Times New Roman"/>
              </a:rPr>
              <a:t>-</a:t>
            </a:r>
            <a:r>
              <a:rPr sz="1450" dirty="0">
                <a:latin typeface="Times New Roman"/>
                <a:cs typeface="Times New Roman"/>
              </a:rPr>
              <a:t>--</a:t>
            </a:r>
            <a:r>
              <a:rPr sz="1450" spc="55" dirty="0">
                <a:latin typeface="Times New Roman"/>
                <a:cs typeface="Times New Roman"/>
              </a:rPr>
              <a:t>-</a:t>
            </a:r>
            <a:r>
              <a:rPr sz="1450" dirty="0">
                <a:latin typeface="Times New Roman"/>
                <a:cs typeface="Times New Roman"/>
              </a:rPr>
              <a:t>---</a:t>
            </a:r>
            <a:r>
              <a:rPr sz="1450" spc="55" dirty="0">
                <a:latin typeface="Times New Roman"/>
                <a:cs typeface="Times New Roman"/>
              </a:rPr>
              <a:t>-</a:t>
            </a:r>
            <a:r>
              <a:rPr sz="1450" dirty="0">
                <a:latin typeface="Times New Roman"/>
                <a:cs typeface="Times New Roman"/>
              </a:rPr>
              <a:t>--</a:t>
            </a:r>
            <a:r>
              <a:rPr sz="1450" spc="55" dirty="0">
                <a:latin typeface="Times New Roman"/>
                <a:cs typeface="Times New Roman"/>
              </a:rPr>
              <a:t>-</a:t>
            </a:r>
            <a:r>
              <a:rPr sz="1450" dirty="0">
                <a:latin typeface="Times New Roman"/>
                <a:cs typeface="Times New Roman"/>
              </a:rPr>
              <a:t>-</a:t>
            </a:r>
            <a:r>
              <a:rPr sz="1450" spc="50" dirty="0">
                <a:latin typeface="Times New Roman"/>
                <a:cs typeface="Times New Roman"/>
              </a:rPr>
              <a:t>-</a:t>
            </a:r>
            <a:r>
              <a:rPr sz="1450" spc="80" dirty="0">
                <a:latin typeface="Times New Roman"/>
                <a:cs typeface="Times New Roman"/>
              </a:rPr>
              <a:t> </a:t>
            </a:r>
            <a:r>
              <a:rPr sz="1450" spc="35" dirty="0">
                <a:latin typeface="Times New Roman"/>
                <a:cs typeface="Times New Roman"/>
              </a:rPr>
              <a:t>(1)</a:t>
            </a:r>
            <a:endParaRPr sz="1450">
              <a:latin typeface="Times New Roman"/>
              <a:cs typeface="Times New Roman"/>
            </a:endParaRPr>
          </a:p>
          <a:p>
            <a:pPr marL="101600" marR="68580">
              <a:lnSpc>
                <a:spcPct val="183800"/>
              </a:lnSpc>
            </a:pPr>
            <a:r>
              <a:rPr sz="1450" spc="65" dirty="0">
                <a:latin typeface="Times New Roman"/>
                <a:cs typeface="Times New Roman"/>
              </a:rPr>
              <a:t>Let</a:t>
            </a:r>
            <a:r>
              <a:rPr sz="1450" spc="45" dirty="0">
                <a:latin typeface="Times New Roman"/>
                <a:cs typeface="Times New Roman"/>
              </a:rPr>
              <a:t> </a:t>
            </a:r>
            <a:r>
              <a:rPr sz="1450" spc="85" dirty="0">
                <a:latin typeface="Times New Roman"/>
                <a:cs typeface="Times New Roman"/>
              </a:rPr>
              <a:t>K</a:t>
            </a:r>
            <a:r>
              <a:rPr sz="1500" spc="127" baseline="-11111" dirty="0">
                <a:latin typeface="Times New Roman"/>
                <a:cs typeface="Times New Roman"/>
              </a:rPr>
              <a:t>P</a:t>
            </a:r>
            <a:r>
              <a:rPr sz="1500" spc="232" baseline="-11111" dirty="0">
                <a:latin typeface="Times New Roman"/>
                <a:cs typeface="Times New Roman"/>
              </a:rPr>
              <a:t> </a:t>
            </a:r>
            <a:r>
              <a:rPr sz="1450" spc="55" dirty="0">
                <a:latin typeface="Times New Roman"/>
                <a:cs typeface="Times New Roman"/>
              </a:rPr>
              <a:t>is</a:t>
            </a:r>
            <a:r>
              <a:rPr sz="1450" spc="50" dirty="0">
                <a:latin typeface="Times New Roman"/>
                <a:cs typeface="Times New Roman"/>
              </a:rPr>
              <a:t> </a:t>
            </a:r>
            <a:r>
              <a:rPr sz="1450" spc="70" dirty="0">
                <a:latin typeface="Times New Roman"/>
                <a:cs typeface="Times New Roman"/>
              </a:rPr>
              <a:t>the</a:t>
            </a:r>
            <a:r>
              <a:rPr sz="1450" spc="40" dirty="0">
                <a:latin typeface="Times New Roman"/>
                <a:cs typeface="Times New Roman"/>
              </a:rPr>
              <a:t> </a:t>
            </a:r>
            <a:r>
              <a:rPr sz="1450" spc="70" dirty="0">
                <a:latin typeface="Times New Roman"/>
                <a:cs typeface="Times New Roman"/>
              </a:rPr>
              <a:t>average</a:t>
            </a:r>
            <a:r>
              <a:rPr sz="1450" spc="55" dirty="0">
                <a:latin typeface="Times New Roman"/>
                <a:cs typeface="Times New Roman"/>
              </a:rPr>
              <a:t> </a:t>
            </a:r>
            <a:r>
              <a:rPr sz="1450" spc="65" dirty="0">
                <a:latin typeface="Times New Roman"/>
                <a:cs typeface="Times New Roman"/>
              </a:rPr>
              <a:t>coefficient</a:t>
            </a:r>
            <a:r>
              <a:rPr sz="1450" spc="45" dirty="0">
                <a:latin typeface="Times New Roman"/>
                <a:cs typeface="Times New Roman"/>
              </a:rPr>
              <a:t> </a:t>
            </a:r>
            <a:r>
              <a:rPr sz="1450" spc="65" dirty="0">
                <a:latin typeface="Times New Roman"/>
                <a:cs typeface="Times New Roman"/>
              </a:rPr>
              <a:t>of</a:t>
            </a:r>
            <a:r>
              <a:rPr sz="1450" spc="45" dirty="0">
                <a:latin typeface="Times New Roman"/>
                <a:cs typeface="Times New Roman"/>
              </a:rPr>
              <a:t> </a:t>
            </a:r>
            <a:r>
              <a:rPr sz="1450" spc="70" dirty="0">
                <a:latin typeface="Times New Roman"/>
                <a:cs typeface="Times New Roman"/>
              </a:rPr>
              <a:t>permeability</a:t>
            </a:r>
            <a:r>
              <a:rPr sz="1450" spc="15" dirty="0">
                <a:latin typeface="Times New Roman"/>
                <a:cs typeface="Times New Roman"/>
              </a:rPr>
              <a:t> </a:t>
            </a:r>
            <a:r>
              <a:rPr sz="1450" spc="75" dirty="0">
                <a:latin typeface="Times New Roman"/>
                <a:cs typeface="Times New Roman"/>
              </a:rPr>
              <a:t>of</a:t>
            </a:r>
            <a:r>
              <a:rPr sz="1450" spc="45" dirty="0">
                <a:latin typeface="Times New Roman"/>
                <a:cs typeface="Times New Roman"/>
              </a:rPr>
              <a:t> </a:t>
            </a:r>
            <a:r>
              <a:rPr sz="1450" spc="70" dirty="0">
                <a:latin typeface="Times New Roman"/>
                <a:cs typeface="Times New Roman"/>
              </a:rPr>
              <a:t>the</a:t>
            </a:r>
            <a:r>
              <a:rPr sz="1450" spc="40" dirty="0">
                <a:latin typeface="Times New Roman"/>
                <a:cs typeface="Times New Roman"/>
              </a:rPr>
              <a:t> </a:t>
            </a:r>
            <a:r>
              <a:rPr sz="1450" spc="65" dirty="0">
                <a:latin typeface="Times New Roman"/>
                <a:cs typeface="Times New Roman"/>
              </a:rPr>
              <a:t>entire</a:t>
            </a:r>
            <a:r>
              <a:rPr sz="1450" spc="35" dirty="0">
                <a:latin typeface="Times New Roman"/>
                <a:cs typeface="Times New Roman"/>
              </a:rPr>
              <a:t> </a:t>
            </a:r>
            <a:r>
              <a:rPr sz="1450" spc="70" dirty="0">
                <a:latin typeface="Times New Roman"/>
                <a:cs typeface="Times New Roman"/>
              </a:rPr>
              <a:t>layered</a:t>
            </a:r>
            <a:r>
              <a:rPr sz="1450" spc="50" dirty="0">
                <a:latin typeface="Times New Roman"/>
                <a:cs typeface="Times New Roman"/>
              </a:rPr>
              <a:t> </a:t>
            </a:r>
            <a:r>
              <a:rPr sz="1450" spc="60" dirty="0">
                <a:latin typeface="Times New Roman"/>
                <a:cs typeface="Times New Roman"/>
              </a:rPr>
              <a:t>soil</a:t>
            </a:r>
            <a:r>
              <a:rPr sz="1450" spc="45" dirty="0">
                <a:latin typeface="Times New Roman"/>
                <a:cs typeface="Times New Roman"/>
              </a:rPr>
              <a:t> </a:t>
            </a:r>
            <a:r>
              <a:rPr sz="1450" spc="60" dirty="0">
                <a:latin typeface="Times New Roman"/>
                <a:cs typeface="Times New Roman"/>
              </a:rPr>
              <a:t>deposit </a:t>
            </a:r>
            <a:r>
              <a:rPr sz="1450" spc="90" dirty="0">
                <a:latin typeface="Times New Roman"/>
                <a:cs typeface="Times New Roman"/>
              </a:rPr>
              <a:t>The</a:t>
            </a:r>
            <a:r>
              <a:rPr sz="1450" spc="35" dirty="0">
                <a:latin typeface="Times New Roman"/>
                <a:cs typeface="Times New Roman"/>
              </a:rPr>
              <a:t> </a:t>
            </a:r>
            <a:r>
              <a:rPr sz="1450" spc="60" dirty="0">
                <a:latin typeface="Times New Roman"/>
                <a:cs typeface="Times New Roman"/>
              </a:rPr>
              <a:t>total</a:t>
            </a:r>
            <a:r>
              <a:rPr sz="1450" spc="45" dirty="0">
                <a:latin typeface="Times New Roman"/>
                <a:cs typeface="Times New Roman"/>
              </a:rPr>
              <a:t> </a:t>
            </a:r>
            <a:r>
              <a:rPr sz="1450" spc="70" dirty="0">
                <a:latin typeface="Times New Roman"/>
                <a:cs typeface="Times New Roman"/>
              </a:rPr>
              <a:t>thickness</a:t>
            </a:r>
            <a:r>
              <a:rPr sz="1450" spc="40" dirty="0">
                <a:latin typeface="Times New Roman"/>
                <a:cs typeface="Times New Roman"/>
              </a:rPr>
              <a:t> </a:t>
            </a:r>
            <a:r>
              <a:rPr sz="1450" spc="65" dirty="0">
                <a:latin typeface="Times New Roman"/>
                <a:cs typeface="Times New Roman"/>
              </a:rPr>
              <a:t>of</a:t>
            </a:r>
            <a:r>
              <a:rPr sz="1450" spc="40" dirty="0">
                <a:latin typeface="Times New Roman"/>
                <a:cs typeface="Times New Roman"/>
              </a:rPr>
              <a:t> </a:t>
            </a:r>
            <a:r>
              <a:rPr sz="1450" spc="60" dirty="0">
                <a:latin typeface="Times New Roman"/>
                <a:cs typeface="Times New Roman"/>
              </a:rPr>
              <a:t>soil</a:t>
            </a:r>
            <a:r>
              <a:rPr sz="1450" spc="40" dirty="0">
                <a:latin typeface="Times New Roman"/>
                <a:cs typeface="Times New Roman"/>
              </a:rPr>
              <a:t> </a:t>
            </a:r>
            <a:r>
              <a:rPr sz="1450" spc="70" dirty="0">
                <a:latin typeface="Times New Roman"/>
                <a:cs typeface="Times New Roman"/>
              </a:rPr>
              <a:t>deposit</a:t>
            </a:r>
            <a:r>
              <a:rPr sz="1450" spc="45" dirty="0">
                <a:latin typeface="Times New Roman"/>
                <a:cs typeface="Times New Roman"/>
              </a:rPr>
              <a:t> </a:t>
            </a:r>
            <a:r>
              <a:rPr sz="1450" spc="95" dirty="0">
                <a:latin typeface="Times New Roman"/>
                <a:cs typeface="Times New Roman"/>
              </a:rPr>
              <a:t>=</a:t>
            </a:r>
            <a:r>
              <a:rPr sz="1450" spc="35" dirty="0">
                <a:latin typeface="Times New Roman"/>
                <a:cs typeface="Times New Roman"/>
              </a:rPr>
              <a:t> </a:t>
            </a:r>
            <a:r>
              <a:rPr sz="1450" spc="95" dirty="0">
                <a:latin typeface="Times New Roman"/>
                <a:cs typeface="Times New Roman"/>
              </a:rPr>
              <a:t>Z</a:t>
            </a:r>
            <a:r>
              <a:rPr sz="1450" spc="40" dirty="0">
                <a:latin typeface="Times New Roman"/>
                <a:cs typeface="Times New Roman"/>
              </a:rPr>
              <a:t> </a:t>
            </a:r>
            <a:r>
              <a:rPr sz="1450" spc="95" dirty="0">
                <a:latin typeface="Times New Roman"/>
                <a:cs typeface="Times New Roman"/>
              </a:rPr>
              <a:t>=</a:t>
            </a:r>
            <a:r>
              <a:rPr sz="1450" spc="50" dirty="0">
                <a:latin typeface="Times New Roman"/>
                <a:cs typeface="Times New Roman"/>
              </a:rPr>
              <a:t> </a:t>
            </a:r>
            <a:r>
              <a:rPr sz="1450" spc="65" dirty="0">
                <a:latin typeface="Times New Roman"/>
                <a:cs typeface="Times New Roman"/>
              </a:rPr>
              <a:t>Z</a:t>
            </a:r>
            <a:r>
              <a:rPr sz="1500" spc="97" baseline="-11111" dirty="0">
                <a:latin typeface="Times New Roman"/>
                <a:cs typeface="Times New Roman"/>
              </a:rPr>
              <a:t>1</a:t>
            </a:r>
            <a:r>
              <a:rPr sz="1500" spc="240" baseline="-11111" dirty="0">
                <a:latin typeface="Times New Roman"/>
                <a:cs typeface="Times New Roman"/>
              </a:rPr>
              <a:t> </a:t>
            </a:r>
            <a:r>
              <a:rPr sz="1450" spc="95" dirty="0">
                <a:latin typeface="Times New Roman"/>
                <a:cs typeface="Times New Roman"/>
              </a:rPr>
              <a:t>+</a:t>
            </a:r>
            <a:r>
              <a:rPr sz="1450" spc="40" dirty="0">
                <a:latin typeface="Times New Roman"/>
                <a:cs typeface="Times New Roman"/>
              </a:rPr>
              <a:t> </a:t>
            </a:r>
            <a:r>
              <a:rPr sz="1450" spc="55" dirty="0">
                <a:latin typeface="Times New Roman"/>
                <a:cs typeface="Times New Roman"/>
              </a:rPr>
              <a:t>Z</a:t>
            </a:r>
            <a:r>
              <a:rPr sz="1500" spc="82" baseline="-11111" dirty="0">
                <a:latin typeface="Times New Roman"/>
                <a:cs typeface="Times New Roman"/>
              </a:rPr>
              <a:t>2</a:t>
            </a:r>
            <a:r>
              <a:rPr sz="1500" spc="240" baseline="-11111" dirty="0">
                <a:latin typeface="Times New Roman"/>
                <a:cs typeface="Times New Roman"/>
              </a:rPr>
              <a:t> </a:t>
            </a:r>
            <a:r>
              <a:rPr sz="1450" spc="95" dirty="0">
                <a:latin typeface="Times New Roman"/>
                <a:cs typeface="Times New Roman"/>
              </a:rPr>
              <a:t>+</a:t>
            </a:r>
            <a:r>
              <a:rPr sz="1450" spc="50" dirty="0">
                <a:latin typeface="Times New Roman"/>
                <a:cs typeface="Times New Roman"/>
              </a:rPr>
              <a:t> </a:t>
            </a:r>
            <a:r>
              <a:rPr sz="1450" spc="35" dirty="0">
                <a:latin typeface="Times New Roman"/>
                <a:cs typeface="Times New Roman"/>
              </a:rPr>
              <a:t>Z</a:t>
            </a:r>
            <a:r>
              <a:rPr sz="1500" spc="52" baseline="-11111" dirty="0">
                <a:latin typeface="Times New Roman"/>
                <a:cs typeface="Times New Roman"/>
              </a:rPr>
              <a:t>3</a:t>
            </a:r>
            <a:endParaRPr sz="1500" baseline="-11111">
              <a:latin typeface="Times New Roman"/>
              <a:cs typeface="Times New Roman"/>
            </a:endParaRPr>
          </a:p>
          <a:p>
            <a:pPr marL="101600">
              <a:lnSpc>
                <a:spcPct val="100000"/>
              </a:lnSpc>
              <a:spcBef>
                <a:spcPts val="1445"/>
              </a:spcBef>
            </a:pPr>
            <a:r>
              <a:rPr sz="1450" spc="90" dirty="0">
                <a:latin typeface="Times New Roman"/>
                <a:cs typeface="Times New Roman"/>
              </a:rPr>
              <a:t>The</a:t>
            </a:r>
            <a:r>
              <a:rPr sz="1450" spc="45" dirty="0">
                <a:latin typeface="Times New Roman"/>
                <a:cs typeface="Times New Roman"/>
              </a:rPr>
              <a:t> </a:t>
            </a:r>
            <a:r>
              <a:rPr sz="1450" spc="65" dirty="0">
                <a:latin typeface="Times New Roman"/>
                <a:cs typeface="Times New Roman"/>
              </a:rPr>
              <a:t>hydraulic</a:t>
            </a:r>
            <a:r>
              <a:rPr sz="1450" spc="60" dirty="0">
                <a:latin typeface="Times New Roman"/>
                <a:cs typeface="Times New Roman"/>
              </a:rPr>
              <a:t> </a:t>
            </a:r>
            <a:r>
              <a:rPr sz="1450" spc="65" dirty="0">
                <a:latin typeface="Times New Roman"/>
                <a:cs typeface="Times New Roman"/>
              </a:rPr>
              <a:t>gradient</a:t>
            </a:r>
            <a:r>
              <a:rPr sz="1450" spc="55" dirty="0">
                <a:latin typeface="Times New Roman"/>
                <a:cs typeface="Times New Roman"/>
              </a:rPr>
              <a:t> </a:t>
            </a:r>
            <a:r>
              <a:rPr sz="1450" spc="65" dirty="0">
                <a:latin typeface="Times New Roman"/>
                <a:cs typeface="Times New Roman"/>
              </a:rPr>
              <a:t>of</a:t>
            </a:r>
            <a:r>
              <a:rPr sz="1450" spc="60" dirty="0">
                <a:latin typeface="Times New Roman"/>
                <a:cs typeface="Times New Roman"/>
              </a:rPr>
              <a:t> soil</a:t>
            </a:r>
            <a:r>
              <a:rPr sz="1450" spc="55" dirty="0">
                <a:latin typeface="Times New Roman"/>
                <a:cs typeface="Times New Roman"/>
              </a:rPr>
              <a:t> </a:t>
            </a:r>
            <a:r>
              <a:rPr sz="1450" spc="70" dirty="0">
                <a:latin typeface="Times New Roman"/>
                <a:cs typeface="Times New Roman"/>
              </a:rPr>
              <a:t>deposit</a:t>
            </a:r>
            <a:r>
              <a:rPr sz="1450" spc="55" dirty="0">
                <a:latin typeface="Times New Roman"/>
                <a:cs typeface="Times New Roman"/>
              </a:rPr>
              <a:t> </a:t>
            </a:r>
            <a:r>
              <a:rPr sz="1450" spc="95" dirty="0">
                <a:latin typeface="Times New Roman"/>
                <a:cs typeface="Times New Roman"/>
              </a:rPr>
              <a:t>=</a:t>
            </a:r>
            <a:r>
              <a:rPr sz="1450" spc="45" dirty="0">
                <a:latin typeface="Times New Roman"/>
                <a:cs typeface="Times New Roman"/>
              </a:rPr>
              <a:t> </a:t>
            </a:r>
            <a:r>
              <a:rPr sz="1450" spc="-50" dirty="0">
                <a:latin typeface="Times New Roman"/>
                <a:cs typeface="Times New Roman"/>
              </a:rPr>
              <a:t>i</a:t>
            </a:r>
            <a:endParaRPr sz="1450">
              <a:latin typeface="Times New Roman"/>
              <a:cs typeface="Times New Roman"/>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3399" y="1400503"/>
            <a:ext cx="7551420" cy="1818005"/>
          </a:xfrm>
          <a:prstGeom prst="rect">
            <a:avLst/>
          </a:prstGeom>
        </p:spPr>
        <p:txBody>
          <a:bodyPr vert="horz" wrap="square" lIns="0" tIns="16510" rIns="0" bIns="0" rtlCol="0">
            <a:spAutoFit/>
          </a:bodyPr>
          <a:lstStyle/>
          <a:p>
            <a:pPr marL="75565">
              <a:lnSpc>
                <a:spcPct val="100000"/>
              </a:lnSpc>
              <a:spcBef>
                <a:spcPts val="130"/>
              </a:spcBef>
            </a:pPr>
            <a:r>
              <a:rPr sz="1400" spc="70" dirty="0">
                <a:latin typeface="Times New Roman"/>
                <a:cs typeface="Times New Roman"/>
              </a:rPr>
              <a:t>Now</a:t>
            </a:r>
            <a:endParaRPr sz="1400">
              <a:latin typeface="Times New Roman"/>
              <a:cs typeface="Times New Roman"/>
            </a:endParaRPr>
          </a:p>
          <a:p>
            <a:pPr marL="76200">
              <a:lnSpc>
                <a:spcPct val="100000"/>
              </a:lnSpc>
              <a:spcBef>
                <a:spcPts val="1415"/>
              </a:spcBef>
            </a:pPr>
            <a:r>
              <a:rPr sz="1400" spc="75" dirty="0">
                <a:latin typeface="Times New Roman"/>
                <a:cs typeface="Times New Roman"/>
              </a:rPr>
              <a:t>The</a:t>
            </a:r>
            <a:r>
              <a:rPr sz="1400" spc="40" dirty="0">
                <a:latin typeface="Times New Roman"/>
                <a:cs typeface="Times New Roman"/>
              </a:rPr>
              <a:t> </a:t>
            </a:r>
            <a:r>
              <a:rPr sz="1400" spc="60" dirty="0">
                <a:latin typeface="Times New Roman"/>
                <a:cs typeface="Times New Roman"/>
              </a:rPr>
              <a:t>velocity</a:t>
            </a:r>
            <a:r>
              <a:rPr sz="1400" spc="15" dirty="0">
                <a:latin typeface="Times New Roman"/>
                <a:cs typeface="Times New Roman"/>
              </a:rPr>
              <a:t> </a:t>
            </a:r>
            <a:r>
              <a:rPr sz="1400" spc="60" dirty="0">
                <a:latin typeface="Times New Roman"/>
                <a:cs typeface="Times New Roman"/>
              </a:rPr>
              <a:t>of</a:t>
            </a:r>
            <a:r>
              <a:rPr sz="1400" spc="45" dirty="0">
                <a:latin typeface="Times New Roman"/>
                <a:cs typeface="Times New Roman"/>
              </a:rPr>
              <a:t> </a:t>
            </a:r>
            <a:r>
              <a:rPr sz="1400" spc="65" dirty="0">
                <a:latin typeface="Times New Roman"/>
                <a:cs typeface="Times New Roman"/>
              </a:rPr>
              <a:t>water</a:t>
            </a:r>
            <a:r>
              <a:rPr sz="1400" spc="40" dirty="0">
                <a:latin typeface="Times New Roman"/>
                <a:cs typeface="Times New Roman"/>
              </a:rPr>
              <a:t> </a:t>
            </a:r>
            <a:r>
              <a:rPr sz="1400" spc="70" dirty="0">
                <a:latin typeface="Times New Roman"/>
                <a:cs typeface="Times New Roman"/>
              </a:rPr>
              <a:t>flow</a:t>
            </a:r>
            <a:r>
              <a:rPr sz="1400" spc="45" dirty="0">
                <a:latin typeface="Times New Roman"/>
                <a:cs typeface="Times New Roman"/>
              </a:rPr>
              <a:t> </a:t>
            </a:r>
            <a:r>
              <a:rPr sz="1400" spc="65" dirty="0">
                <a:latin typeface="Times New Roman"/>
                <a:cs typeface="Times New Roman"/>
              </a:rPr>
              <a:t>though</a:t>
            </a:r>
            <a:r>
              <a:rPr sz="1400" spc="45" dirty="0">
                <a:latin typeface="Times New Roman"/>
                <a:cs typeface="Times New Roman"/>
              </a:rPr>
              <a:t> </a:t>
            </a:r>
            <a:r>
              <a:rPr sz="1400" spc="70" dirty="0">
                <a:latin typeface="Times New Roman"/>
                <a:cs typeface="Times New Roman"/>
              </a:rPr>
              <a:t>he</a:t>
            </a:r>
            <a:r>
              <a:rPr sz="1400" spc="40" dirty="0">
                <a:latin typeface="Times New Roman"/>
                <a:cs typeface="Times New Roman"/>
              </a:rPr>
              <a:t> </a:t>
            </a:r>
            <a:r>
              <a:rPr sz="1400" spc="55" dirty="0">
                <a:latin typeface="Times New Roman"/>
                <a:cs typeface="Times New Roman"/>
              </a:rPr>
              <a:t>soil</a:t>
            </a:r>
            <a:r>
              <a:rPr sz="1400" spc="45" dirty="0">
                <a:latin typeface="Times New Roman"/>
                <a:cs typeface="Times New Roman"/>
              </a:rPr>
              <a:t> </a:t>
            </a:r>
            <a:r>
              <a:rPr sz="1400" spc="60" dirty="0">
                <a:latin typeface="Times New Roman"/>
                <a:cs typeface="Times New Roman"/>
              </a:rPr>
              <a:t>deposit</a:t>
            </a:r>
            <a:r>
              <a:rPr sz="1400" spc="65" dirty="0">
                <a:latin typeface="Times New Roman"/>
                <a:cs typeface="Times New Roman"/>
              </a:rPr>
              <a:t> </a:t>
            </a:r>
            <a:r>
              <a:rPr sz="1400" spc="85" dirty="0">
                <a:latin typeface="Times New Roman"/>
                <a:cs typeface="Times New Roman"/>
              </a:rPr>
              <a:t>=</a:t>
            </a:r>
            <a:r>
              <a:rPr sz="1400" spc="45" dirty="0">
                <a:latin typeface="Times New Roman"/>
                <a:cs typeface="Times New Roman"/>
              </a:rPr>
              <a:t> </a:t>
            </a:r>
            <a:r>
              <a:rPr sz="1400" spc="110" dirty="0">
                <a:latin typeface="Times New Roman"/>
                <a:cs typeface="Times New Roman"/>
              </a:rPr>
              <a:t>V</a:t>
            </a:r>
            <a:r>
              <a:rPr sz="1400" spc="45" dirty="0">
                <a:latin typeface="Times New Roman"/>
                <a:cs typeface="Times New Roman"/>
              </a:rPr>
              <a:t> </a:t>
            </a:r>
            <a:r>
              <a:rPr sz="1400" spc="85" dirty="0">
                <a:latin typeface="Times New Roman"/>
                <a:cs typeface="Times New Roman"/>
              </a:rPr>
              <a:t>=</a:t>
            </a:r>
            <a:r>
              <a:rPr sz="1400" spc="40" dirty="0">
                <a:latin typeface="Times New Roman"/>
                <a:cs typeface="Times New Roman"/>
              </a:rPr>
              <a:t> </a:t>
            </a:r>
            <a:r>
              <a:rPr sz="1400" spc="90" dirty="0">
                <a:latin typeface="Times New Roman"/>
                <a:cs typeface="Times New Roman"/>
              </a:rPr>
              <a:t>K</a:t>
            </a:r>
            <a:r>
              <a:rPr sz="1425" spc="135" baseline="-11695" dirty="0">
                <a:latin typeface="Times New Roman"/>
                <a:cs typeface="Times New Roman"/>
              </a:rPr>
              <a:t>P</a:t>
            </a:r>
            <a:r>
              <a:rPr sz="1425" spc="232" baseline="-11695" dirty="0">
                <a:latin typeface="Times New Roman"/>
                <a:cs typeface="Times New Roman"/>
              </a:rPr>
              <a:t> </a:t>
            </a:r>
            <a:r>
              <a:rPr sz="1400" spc="-50" dirty="0">
                <a:latin typeface="Times New Roman"/>
                <a:cs typeface="Times New Roman"/>
              </a:rPr>
              <a:t>i</a:t>
            </a:r>
            <a:endParaRPr sz="1400">
              <a:latin typeface="Times New Roman"/>
              <a:cs typeface="Times New Roman"/>
            </a:endParaRPr>
          </a:p>
          <a:p>
            <a:pPr marL="76200">
              <a:lnSpc>
                <a:spcPct val="100000"/>
              </a:lnSpc>
              <a:spcBef>
                <a:spcPts val="1400"/>
              </a:spcBef>
            </a:pPr>
            <a:r>
              <a:rPr sz="1400" spc="75" dirty="0">
                <a:latin typeface="Times New Roman"/>
                <a:cs typeface="Times New Roman"/>
              </a:rPr>
              <a:t>The</a:t>
            </a:r>
            <a:r>
              <a:rPr sz="1400" spc="35" dirty="0">
                <a:latin typeface="Times New Roman"/>
                <a:cs typeface="Times New Roman"/>
              </a:rPr>
              <a:t> </a:t>
            </a:r>
            <a:r>
              <a:rPr sz="1400" spc="55" dirty="0">
                <a:latin typeface="Times New Roman"/>
                <a:cs typeface="Times New Roman"/>
              </a:rPr>
              <a:t>cross-</a:t>
            </a:r>
            <a:r>
              <a:rPr sz="1400" spc="40" dirty="0">
                <a:latin typeface="Times New Roman"/>
                <a:cs typeface="Times New Roman"/>
              </a:rPr>
              <a:t> </a:t>
            </a:r>
            <a:r>
              <a:rPr sz="1400" spc="55" dirty="0">
                <a:latin typeface="Times New Roman"/>
                <a:cs typeface="Times New Roman"/>
              </a:rPr>
              <a:t>sectional</a:t>
            </a:r>
            <a:r>
              <a:rPr sz="1400" spc="45" dirty="0">
                <a:latin typeface="Times New Roman"/>
                <a:cs typeface="Times New Roman"/>
              </a:rPr>
              <a:t> </a:t>
            </a:r>
            <a:r>
              <a:rPr sz="1400" spc="55" dirty="0">
                <a:latin typeface="Times New Roman"/>
                <a:cs typeface="Times New Roman"/>
              </a:rPr>
              <a:t>area</a:t>
            </a:r>
            <a:r>
              <a:rPr sz="1400" spc="50" dirty="0">
                <a:latin typeface="Times New Roman"/>
                <a:cs typeface="Times New Roman"/>
              </a:rPr>
              <a:t> </a:t>
            </a:r>
            <a:r>
              <a:rPr sz="1400" spc="60" dirty="0">
                <a:latin typeface="Times New Roman"/>
                <a:cs typeface="Times New Roman"/>
              </a:rPr>
              <a:t>of</a:t>
            </a:r>
            <a:r>
              <a:rPr sz="1400" spc="45" dirty="0">
                <a:latin typeface="Times New Roman"/>
                <a:cs typeface="Times New Roman"/>
              </a:rPr>
              <a:t> </a:t>
            </a:r>
            <a:r>
              <a:rPr sz="1400" spc="55" dirty="0">
                <a:latin typeface="Times New Roman"/>
                <a:cs typeface="Times New Roman"/>
              </a:rPr>
              <a:t>soil</a:t>
            </a:r>
            <a:r>
              <a:rPr sz="1400" spc="40" dirty="0">
                <a:latin typeface="Times New Roman"/>
                <a:cs typeface="Times New Roman"/>
              </a:rPr>
              <a:t> </a:t>
            </a:r>
            <a:r>
              <a:rPr sz="1400" spc="60" dirty="0">
                <a:latin typeface="Times New Roman"/>
                <a:cs typeface="Times New Roman"/>
              </a:rPr>
              <a:t>deposit</a:t>
            </a:r>
            <a:r>
              <a:rPr sz="1400" spc="45" dirty="0">
                <a:latin typeface="Times New Roman"/>
                <a:cs typeface="Times New Roman"/>
              </a:rPr>
              <a:t> </a:t>
            </a:r>
            <a:r>
              <a:rPr sz="1400" spc="85" dirty="0">
                <a:latin typeface="Times New Roman"/>
                <a:cs typeface="Times New Roman"/>
              </a:rPr>
              <a:t>=</a:t>
            </a:r>
            <a:r>
              <a:rPr sz="1400" spc="40" dirty="0">
                <a:latin typeface="Times New Roman"/>
                <a:cs typeface="Times New Roman"/>
              </a:rPr>
              <a:t> </a:t>
            </a:r>
            <a:r>
              <a:rPr sz="1400" spc="110" dirty="0">
                <a:latin typeface="Times New Roman"/>
                <a:cs typeface="Times New Roman"/>
              </a:rPr>
              <a:t>A</a:t>
            </a:r>
            <a:r>
              <a:rPr sz="1400" spc="40" dirty="0">
                <a:latin typeface="Times New Roman"/>
                <a:cs typeface="Times New Roman"/>
              </a:rPr>
              <a:t> </a:t>
            </a:r>
            <a:r>
              <a:rPr sz="1400" spc="85" dirty="0">
                <a:latin typeface="Times New Roman"/>
                <a:cs typeface="Times New Roman"/>
              </a:rPr>
              <a:t>=</a:t>
            </a:r>
            <a:r>
              <a:rPr sz="1400" spc="35" dirty="0">
                <a:latin typeface="Times New Roman"/>
                <a:cs typeface="Times New Roman"/>
              </a:rPr>
              <a:t> </a:t>
            </a:r>
            <a:r>
              <a:rPr sz="1400" spc="90" dirty="0">
                <a:latin typeface="Times New Roman"/>
                <a:cs typeface="Times New Roman"/>
              </a:rPr>
              <a:t>B</a:t>
            </a:r>
            <a:r>
              <a:rPr sz="1400" spc="35" dirty="0">
                <a:latin typeface="Times New Roman"/>
                <a:cs typeface="Times New Roman"/>
              </a:rPr>
              <a:t> </a:t>
            </a:r>
            <a:r>
              <a:rPr sz="1400" spc="75" dirty="0">
                <a:latin typeface="Times New Roman"/>
                <a:cs typeface="Times New Roman"/>
              </a:rPr>
              <a:t>x</a:t>
            </a:r>
            <a:r>
              <a:rPr sz="1400" spc="55" dirty="0">
                <a:latin typeface="Times New Roman"/>
                <a:cs typeface="Times New Roman"/>
              </a:rPr>
              <a:t> </a:t>
            </a:r>
            <a:r>
              <a:rPr sz="1400" spc="100" dirty="0">
                <a:latin typeface="Times New Roman"/>
                <a:cs typeface="Times New Roman"/>
              </a:rPr>
              <a:t>Z</a:t>
            </a:r>
            <a:r>
              <a:rPr sz="1400" spc="30" dirty="0">
                <a:latin typeface="Times New Roman"/>
                <a:cs typeface="Times New Roman"/>
              </a:rPr>
              <a:t> </a:t>
            </a:r>
            <a:r>
              <a:rPr sz="1400" spc="85" dirty="0">
                <a:latin typeface="Times New Roman"/>
                <a:cs typeface="Times New Roman"/>
              </a:rPr>
              <a:t>=</a:t>
            </a:r>
            <a:r>
              <a:rPr sz="1400" spc="35" dirty="0">
                <a:latin typeface="Times New Roman"/>
                <a:cs typeface="Times New Roman"/>
              </a:rPr>
              <a:t> </a:t>
            </a:r>
            <a:r>
              <a:rPr sz="1400" spc="75" dirty="0">
                <a:latin typeface="Times New Roman"/>
                <a:cs typeface="Times New Roman"/>
              </a:rPr>
              <a:t>1</a:t>
            </a:r>
            <a:r>
              <a:rPr sz="1400" spc="40" dirty="0">
                <a:latin typeface="Times New Roman"/>
                <a:cs typeface="Times New Roman"/>
              </a:rPr>
              <a:t> </a:t>
            </a:r>
            <a:r>
              <a:rPr sz="1400" spc="75" dirty="0">
                <a:latin typeface="Times New Roman"/>
                <a:cs typeface="Times New Roman"/>
              </a:rPr>
              <a:t>x</a:t>
            </a:r>
            <a:r>
              <a:rPr sz="1400" spc="60" dirty="0">
                <a:latin typeface="Times New Roman"/>
                <a:cs typeface="Times New Roman"/>
              </a:rPr>
              <a:t> </a:t>
            </a:r>
            <a:r>
              <a:rPr sz="1400" spc="70" dirty="0">
                <a:latin typeface="Times New Roman"/>
                <a:cs typeface="Times New Roman"/>
              </a:rPr>
              <a:t>(Z</a:t>
            </a:r>
            <a:r>
              <a:rPr sz="1425" spc="104" baseline="-11695" dirty="0">
                <a:latin typeface="Times New Roman"/>
                <a:cs typeface="Times New Roman"/>
              </a:rPr>
              <a:t>1</a:t>
            </a:r>
            <a:r>
              <a:rPr sz="1425" spc="240" baseline="-11695" dirty="0">
                <a:latin typeface="Times New Roman"/>
                <a:cs typeface="Times New Roman"/>
              </a:rPr>
              <a:t> </a:t>
            </a:r>
            <a:r>
              <a:rPr sz="1400" spc="85" dirty="0">
                <a:latin typeface="Times New Roman"/>
                <a:cs typeface="Times New Roman"/>
              </a:rPr>
              <a:t>+</a:t>
            </a:r>
            <a:r>
              <a:rPr sz="1400" spc="55" dirty="0">
                <a:latin typeface="Times New Roman"/>
                <a:cs typeface="Times New Roman"/>
              </a:rPr>
              <a:t> </a:t>
            </a:r>
            <a:r>
              <a:rPr sz="1400" spc="60" dirty="0">
                <a:latin typeface="Times New Roman"/>
                <a:cs typeface="Times New Roman"/>
              </a:rPr>
              <a:t>Z</a:t>
            </a:r>
            <a:r>
              <a:rPr sz="1425" spc="89" baseline="-11695" dirty="0">
                <a:latin typeface="Times New Roman"/>
                <a:cs typeface="Times New Roman"/>
              </a:rPr>
              <a:t>2</a:t>
            </a:r>
            <a:r>
              <a:rPr sz="1425" spc="247" baseline="-11695" dirty="0">
                <a:latin typeface="Times New Roman"/>
                <a:cs typeface="Times New Roman"/>
              </a:rPr>
              <a:t> </a:t>
            </a:r>
            <a:r>
              <a:rPr sz="1400" spc="85" dirty="0">
                <a:latin typeface="Times New Roman"/>
                <a:cs typeface="Times New Roman"/>
              </a:rPr>
              <a:t>+</a:t>
            </a:r>
            <a:r>
              <a:rPr sz="1400" spc="55" dirty="0">
                <a:latin typeface="Times New Roman"/>
                <a:cs typeface="Times New Roman"/>
              </a:rPr>
              <a:t> </a:t>
            </a:r>
            <a:r>
              <a:rPr sz="1400" spc="60" dirty="0">
                <a:latin typeface="Times New Roman"/>
                <a:cs typeface="Times New Roman"/>
              </a:rPr>
              <a:t>Z</a:t>
            </a:r>
            <a:r>
              <a:rPr sz="1425" spc="89" baseline="-11695" dirty="0">
                <a:latin typeface="Times New Roman"/>
                <a:cs typeface="Times New Roman"/>
              </a:rPr>
              <a:t>3</a:t>
            </a:r>
            <a:r>
              <a:rPr sz="1400" spc="60" dirty="0">
                <a:latin typeface="Times New Roman"/>
                <a:cs typeface="Times New Roman"/>
              </a:rPr>
              <a:t>)</a:t>
            </a:r>
            <a:r>
              <a:rPr sz="1400" spc="40" dirty="0">
                <a:latin typeface="Times New Roman"/>
                <a:cs typeface="Times New Roman"/>
              </a:rPr>
              <a:t> </a:t>
            </a:r>
            <a:r>
              <a:rPr sz="1400" spc="85" dirty="0">
                <a:latin typeface="Times New Roman"/>
                <a:cs typeface="Times New Roman"/>
              </a:rPr>
              <a:t>=</a:t>
            </a:r>
            <a:r>
              <a:rPr sz="1400" spc="30" dirty="0">
                <a:latin typeface="Times New Roman"/>
                <a:cs typeface="Times New Roman"/>
              </a:rPr>
              <a:t> </a:t>
            </a:r>
            <a:r>
              <a:rPr sz="1400" spc="60" dirty="0">
                <a:latin typeface="Times New Roman"/>
                <a:cs typeface="Times New Roman"/>
              </a:rPr>
              <a:t>(Z</a:t>
            </a:r>
            <a:r>
              <a:rPr sz="1425" spc="89" baseline="-11695" dirty="0">
                <a:latin typeface="Times New Roman"/>
                <a:cs typeface="Times New Roman"/>
              </a:rPr>
              <a:t>1</a:t>
            </a:r>
            <a:r>
              <a:rPr sz="1425" spc="247" baseline="-11695" dirty="0">
                <a:latin typeface="Times New Roman"/>
                <a:cs typeface="Times New Roman"/>
              </a:rPr>
              <a:t> </a:t>
            </a:r>
            <a:r>
              <a:rPr sz="1400" spc="85" dirty="0">
                <a:latin typeface="Times New Roman"/>
                <a:cs typeface="Times New Roman"/>
              </a:rPr>
              <a:t>+</a:t>
            </a:r>
            <a:r>
              <a:rPr sz="1400" spc="50" dirty="0">
                <a:latin typeface="Times New Roman"/>
                <a:cs typeface="Times New Roman"/>
              </a:rPr>
              <a:t> </a:t>
            </a:r>
            <a:r>
              <a:rPr sz="1400" spc="65" dirty="0">
                <a:latin typeface="Times New Roman"/>
                <a:cs typeface="Times New Roman"/>
              </a:rPr>
              <a:t>Z</a:t>
            </a:r>
            <a:r>
              <a:rPr sz="1425" spc="97" baseline="-11695" dirty="0">
                <a:latin typeface="Times New Roman"/>
                <a:cs typeface="Times New Roman"/>
              </a:rPr>
              <a:t>2</a:t>
            </a:r>
            <a:r>
              <a:rPr sz="1425" spc="247" baseline="-11695" dirty="0">
                <a:latin typeface="Times New Roman"/>
                <a:cs typeface="Times New Roman"/>
              </a:rPr>
              <a:t> </a:t>
            </a:r>
            <a:r>
              <a:rPr sz="1400" spc="85" dirty="0">
                <a:latin typeface="Times New Roman"/>
                <a:cs typeface="Times New Roman"/>
              </a:rPr>
              <a:t>+</a:t>
            </a:r>
            <a:r>
              <a:rPr sz="1400" spc="50" dirty="0">
                <a:latin typeface="Times New Roman"/>
                <a:cs typeface="Times New Roman"/>
              </a:rPr>
              <a:t> </a:t>
            </a:r>
            <a:r>
              <a:rPr sz="1400" spc="35" dirty="0">
                <a:latin typeface="Times New Roman"/>
                <a:cs typeface="Times New Roman"/>
              </a:rPr>
              <a:t>Z</a:t>
            </a:r>
            <a:r>
              <a:rPr sz="1425" spc="52" baseline="-11695" dirty="0">
                <a:latin typeface="Times New Roman"/>
                <a:cs typeface="Times New Roman"/>
              </a:rPr>
              <a:t>3</a:t>
            </a:r>
            <a:r>
              <a:rPr sz="1400" spc="35" dirty="0">
                <a:latin typeface="Times New Roman"/>
                <a:cs typeface="Times New Roman"/>
              </a:rPr>
              <a:t>)</a:t>
            </a:r>
            <a:endParaRPr sz="1400">
              <a:latin typeface="Times New Roman"/>
              <a:cs typeface="Times New Roman"/>
            </a:endParaRPr>
          </a:p>
          <a:p>
            <a:pPr marL="76200">
              <a:lnSpc>
                <a:spcPct val="100000"/>
              </a:lnSpc>
              <a:spcBef>
                <a:spcPts val="1445"/>
              </a:spcBef>
            </a:pPr>
            <a:r>
              <a:rPr sz="1400" spc="85" dirty="0">
                <a:latin typeface="Cambria Math"/>
                <a:cs typeface="Cambria Math"/>
              </a:rPr>
              <a:t>∴</a:t>
            </a:r>
            <a:r>
              <a:rPr sz="1400" spc="80" dirty="0">
                <a:latin typeface="Cambria Math"/>
                <a:cs typeface="Cambria Math"/>
              </a:rPr>
              <a:t> </a:t>
            </a:r>
            <a:r>
              <a:rPr sz="1400" spc="75" dirty="0">
                <a:latin typeface="Times New Roman"/>
                <a:cs typeface="Times New Roman"/>
              </a:rPr>
              <a:t>The</a:t>
            </a:r>
            <a:r>
              <a:rPr sz="1400" spc="35" dirty="0">
                <a:latin typeface="Times New Roman"/>
                <a:cs typeface="Times New Roman"/>
              </a:rPr>
              <a:t> </a:t>
            </a:r>
            <a:r>
              <a:rPr sz="1400" spc="50" dirty="0">
                <a:latin typeface="Times New Roman"/>
                <a:cs typeface="Times New Roman"/>
              </a:rPr>
              <a:t>total</a:t>
            </a:r>
            <a:r>
              <a:rPr sz="1400" spc="40" dirty="0">
                <a:latin typeface="Times New Roman"/>
                <a:cs typeface="Times New Roman"/>
              </a:rPr>
              <a:t> </a:t>
            </a:r>
            <a:r>
              <a:rPr sz="1400" spc="60" dirty="0">
                <a:latin typeface="Times New Roman"/>
                <a:cs typeface="Times New Roman"/>
              </a:rPr>
              <a:t>discharge</a:t>
            </a:r>
            <a:r>
              <a:rPr sz="1400" spc="35" dirty="0">
                <a:latin typeface="Times New Roman"/>
                <a:cs typeface="Times New Roman"/>
              </a:rPr>
              <a:t> </a:t>
            </a:r>
            <a:r>
              <a:rPr sz="1400" spc="70" dirty="0">
                <a:latin typeface="Times New Roman"/>
                <a:cs typeface="Times New Roman"/>
              </a:rPr>
              <a:t>of</a:t>
            </a:r>
            <a:r>
              <a:rPr sz="1400" spc="40" dirty="0">
                <a:latin typeface="Times New Roman"/>
                <a:cs typeface="Times New Roman"/>
              </a:rPr>
              <a:t> </a:t>
            </a:r>
            <a:r>
              <a:rPr sz="1400" spc="65" dirty="0">
                <a:latin typeface="Times New Roman"/>
                <a:cs typeface="Times New Roman"/>
              </a:rPr>
              <a:t>water</a:t>
            </a:r>
            <a:r>
              <a:rPr sz="1400" spc="35" dirty="0">
                <a:latin typeface="Times New Roman"/>
                <a:cs typeface="Times New Roman"/>
              </a:rPr>
              <a:t> </a:t>
            </a:r>
            <a:r>
              <a:rPr sz="1400" spc="70" dirty="0">
                <a:latin typeface="Times New Roman"/>
                <a:cs typeface="Times New Roman"/>
              </a:rPr>
              <a:t>flow</a:t>
            </a:r>
            <a:r>
              <a:rPr sz="1400" spc="40" dirty="0">
                <a:latin typeface="Times New Roman"/>
                <a:cs typeface="Times New Roman"/>
              </a:rPr>
              <a:t> </a:t>
            </a:r>
            <a:r>
              <a:rPr sz="1400" spc="65" dirty="0">
                <a:latin typeface="Times New Roman"/>
                <a:cs typeface="Times New Roman"/>
              </a:rPr>
              <a:t>through</a:t>
            </a:r>
            <a:r>
              <a:rPr sz="1400" spc="45" dirty="0">
                <a:latin typeface="Times New Roman"/>
                <a:cs typeface="Times New Roman"/>
              </a:rPr>
              <a:t> </a:t>
            </a:r>
            <a:r>
              <a:rPr sz="1400" spc="60" dirty="0">
                <a:latin typeface="Times New Roman"/>
                <a:cs typeface="Times New Roman"/>
              </a:rPr>
              <a:t>the</a:t>
            </a:r>
            <a:r>
              <a:rPr sz="1400" spc="40" dirty="0">
                <a:latin typeface="Times New Roman"/>
                <a:cs typeface="Times New Roman"/>
              </a:rPr>
              <a:t> </a:t>
            </a:r>
            <a:r>
              <a:rPr sz="1400" spc="55" dirty="0">
                <a:latin typeface="Times New Roman"/>
                <a:cs typeface="Times New Roman"/>
              </a:rPr>
              <a:t>soil</a:t>
            </a:r>
            <a:r>
              <a:rPr sz="1400" spc="60" dirty="0">
                <a:latin typeface="Times New Roman"/>
                <a:cs typeface="Times New Roman"/>
              </a:rPr>
              <a:t> deposit</a:t>
            </a:r>
            <a:r>
              <a:rPr sz="1400" spc="40" dirty="0">
                <a:latin typeface="Times New Roman"/>
                <a:cs typeface="Times New Roman"/>
              </a:rPr>
              <a:t> </a:t>
            </a:r>
            <a:r>
              <a:rPr sz="1400" spc="85" dirty="0">
                <a:latin typeface="Times New Roman"/>
                <a:cs typeface="Times New Roman"/>
              </a:rPr>
              <a:t>=</a:t>
            </a:r>
            <a:r>
              <a:rPr sz="1400" spc="40" dirty="0">
                <a:latin typeface="Times New Roman"/>
                <a:cs typeface="Times New Roman"/>
              </a:rPr>
              <a:t> </a:t>
            </a:r>
            <a:r>
              <a:rPr sz="1400" spc="110" dirty="0">
                <a:latin typeface="Times New Roman"/>
                <a:cs typeface="Times New Roman"/>
              </a:rPr>
              <a:t>Q</a:t>
            </a:r>
            <a:r>
              <a:rPr sz="1400" spc="35" dirty="0">
                <a:latin typeface="Times New Roman"/>
                <a:cs typeface="Times New Roman"/>
              </a:rPr>
              <a:t> </a:t>
            </a:r>
            <a:r>
              <a:rPr sz="1400" spc="85" dirty="0">
                <a:latin typeface="Times New Roman"/>
                <a:cs typeface="Times New Roman"/>
              </a:rPr>
              <a:t>=</a:t>
            </a:r>
            <a:r>
              <a:rPr sz="1400" spc="35" dirty="0">
                <a:latin typeface="Times New Roman"/>
                <a:cs typeface="Times New Roman"/>
              </a:rPr>
              <a:t> </a:t>
            </a:r>
            <a:r>
              <a:rPr sz="1400" spc="110" dirty="0">
                <a:latin typeface="Times New Roman"/>
                <a:cs typeface="Times New Roman"/>
              </a:rPr>
              <a:t>V</a:t>
            </a:r>
            <a:r>
              <a:rPr sz="1400" spc="45" dirty="0">
                <a:latin typeface="Times New Roman"/>
                <a:cs typeface="Times New Roman"/>
              </a:rPr>
              <a:t> </a:t>
            </a:r>
            <a:r>
              <a:rPr sz="1400" spc="75" dirty="0">
                <a:latin typeface="Times New Roman"/>
                <a:cs typeface="Times New Roman"/>
              </a:rPr>
              <a:t>x</a:t>
            </a:r>
            <a:r>
              <a:rPr sz="1400" spc="55" dirty="0">
                <a:latin typeface="Times New Roman"/>
                <a:cs typeface="Times New Roman"/>
              </a:rPr>
              <a:t> </a:t>
            </a:r>
            <a:r>
              <a:rPr sz="1400" spc="60" dirty="0">
                <a:latin typeface="Times New Roman"/>
                <a:cs typeface="Times New Roman"/>
              </a:rPr>
              <a:t>A</a:t>
            </a:r>
            <a:endParaRPr sz="1400">
              <a:latin typeface="Times New Roman"/>
              <a:cs typeface="Times New Roman"/>
            </a:endParaRPr>
          </a:p>
          <a:p>
            <a:pPr marR="43180" algn="r">
              <a:lnSpc>
                <a:spcPct val="100000"/>
              </a:lnSpc>
              <a:spcBef>
                <a:spcPts val="1415"/>
              </a:spcBef>
            </a:pPr>
            <a:r>
              <a:rPr sz="1400" spc="85" dirty="0">
                <a:latin typeface="Times New Roman"/>
                <a:cs typeface="Times New Roman"/>
              </a:rPr>
              <a:t>=</a:t>
            </a:r>
            <a:r>
              <a:rPr sz="1400" spc="40" dirty="0">
                <a:latin typeface="Times New Roman"/>
                <a:cs typeface="Times New Roman"/>
              </a:rPr>
              <a:t> </a:t>
            </a:r>
            <a:r>
              <a:rPr sz="1400" spc="75" dirty="0">
                <a:latin typeface="Times New Roman"/>
                <a:cs typeface="Times New Roman"/>
              </a:rPr>
              <a:t>K</a:t>
            </a:r>
            <a:r>
              <a:rPr sz="1425" spc="112" baseline="-11695" dirty="0">
                <a:latin typeface="Times New Roman"/>
                <a:cs typeface="Times New Roman"/>
              </a:rPr>
              <a:t>P</a:t>
            </a:r>
            <a:r>
              <a:rPr sz="1425" spc="232" baseline="-11695" dirty="0">
                <a:latin typeface="Times New Roman"/>
                <a:cs typeface="Times New Roman"/>
              </a:rPr>
              <a:t> </a:t>
            </a:r>
            <a:r>
              <a:rPr sz="1400" dirty="0">
                <a:latin typeface="Times New Roman"/>
                <a:cs typeface="Times New Roman"/>
              </a:rPr>
              <a:t>i</a:t>
            </a:r>
            <a:r>
              <a:rPr sz="1400" spc="45" dirty="0">
                <a:latin typeface="Times New Roman"/>
                <a:cs typeface="Times New Roman"/>
              </a:rPr>
              <a:t> </a:t>
            </a:r>
            <a:r>
              <a:rPr sz="1400" spc="65" dirty="0">
                <a:latin typeface="Times New Roman"/>
                <a:cs typeface="Times New Roman"/>
              </a:rPr>
              <a:t>(Z</a:t>
            </a:r>
            <a:r>
              <a:rPr sz="1425" spc="97" baseline="-11695" dirty="0">
                <a:latin typeface="Times New Roman"/>
                <a:cs typeface="Times New Roman"/>
              </a:rPr>
              <a:t>1</a:t>
            </a:r>
            <a:r>
              <a:rPr sz="1425" spc="254" baseline="-11695" dirty="0">
                <a:latin typeface="Times New Roman"/>
                <a:cs typeface="Times New Roman"/>
              </a:rPr>
              <a:t> </a:t>
            </a:r>
            <a:r>
              <a:rPr sz="1400" spc="85" dirty="0">
                <a:latin typeface="Times New Roman"/>
                <a:cs typeface="Times New Roman"/>
              </a:rPr>
              <a:t>+</a:t>
            </a:r>
            <a:r>
              <a:rPr sz="1400" spc="55" dirty="0">
                <a:latin typeface="Times New Roman"/>
                <a:cs typeface="Times New Roman"/>
              </a:rPr>
              <a:t> </a:t>
            </a:r>
            <a:r>
              <a:rPr sz="1400" spc="60" dirty="0">
                <a:latin typeface="Times New Roman"/>
                <a:cs typeface="Times New Roman"/>
              </a:rPr>
              <a:t>Z</a:t>
            </a:r>
            <a:r>
              <a:rPr sz="1425" spc="89" baseline="-11695" dirty="0">
                <a:latin typeface="Times New Roman"/>
                <a:cs typeface="Times New Roman"/>
              </a:rPr>
              <a:t>2</a:t>
            </a:r>
            <a:r>
              <a:rPr sz="1425" spc="247" baseline="-11695" dirty="0">
                <a:latin typeface="Times New Roman"/>
                <a:cs typeface="Times New Roman"/>
              </a:rPr>
              <a:t> </a:t>
            </a:r>
            <a:r>
              <a:rPr sz="1400" spc="85" dirty="0">
                <a:latin typeface="Times New Roman"/>
                <a:cs typeface="Times New Roman"/>
              </a:rPr>
              <a:t>+</a:t>
            </a:r>
            <a:r>
              <a:rPr sz="1400" spc="60" dirty="0">
                <a:latin typeface="Times New Roman"/>
                <a:cs typeface="Times New Roman"/>
              </a:rPr>
              <a:t> </a:t>
            </a:r>
            <a:r>
              <a:rPr sz="1400" spc="65" dirty="0">
                <a:latin typeface="Times New Roman"/>
                <a:cs typeface="Times New Roman"/>
              </a:rPr>
              <a:t>Z</a:t>
            </a:r>
            <a:r>
              <a:rPr sz="1425" spc="97" baseline="-11695" dirty="0">
                <a:latin typeface="Times New Roman"/>
                <a:cs typeface="Times New Roman"/>
              </a:rPr>
              <a:t>3</a:t>
            </a:r>
            <a:r>
              <a:rPr sz="1400" spc="65" dirty="0">
                <a:latin typeface="Times New Roman"/>
                <a:cs typeface="Times New Roman"/>
              </a:rPr>
              <a:t>)</a:t>
            </a:r>
            <a:r>
              <a:rPr sz="1400" spc="445" dirty="0">
                <a:latin typeface="Times New Roman"/>
                <a:cs typeface="Times New Roman"/>
              </a:rPr>
              <a:t> </a:t>
            </a:r>
            <a:r>
              <a:rPr sz="1400" spc="55" dirty="0">
                <a:latin typeface="Times New Roman"/>
                <a:cs typeface="Times New Roman"/>
              </a:rPr>
              <a:t>-</a:t>
            </a:r>
            <a:r>
              <a:rPr sz="1400" dirty="0">
                <a:latin typeface="Times New Roman"/>
                <a:cs typeface="Times New Roman"/>
              </a:rPr>
              <a:t>-</a:t>
            </a:r>
            <a:r>
              <a:rPr sz="1400" spc="55" dirty="0">
                <a:latin typeface="Times New Roman"/>
                <a:cs typeface="Times New Roman"/>
              </a:rPr>
              <a:t>----</a:t>
            </a:r>
            <a:r>
              <a:rPr sz="1400" spc="40" dirty="0">
                <a:latin typeface="Times New Roman"/>
                <a:cs typeface="Times New Roman"/>
              </a:rPr>
              <a:t> </a:t>
            </a:r>
            <a:r>
              <a:rPr sz="1400" spc="30" dirty="0">
                <a:latin typeface="Times New Roman"/>
                <a:cs typeface="Times New Roman"/>
              </a:rPr>
              <a:t>(2)</a:t>
            </a:r>
            <a:endParaRPr sz="1400">
              <a:latin typeface="Times New Roman"/>
              <a:cs typeface="Times New Roman"/>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901699" y="1628573"/>
            <a:ext cx="2776855" cy="250825"/>
          </a:xfrm>
          <a:prstGeom prst="rect">
            <a:avLst/>
          </a:prstGeom>
        </p:spPr>
        <p:txBody>
          <a:bodyPr vert="horz" wrap="square" lIns="0" tIns="15875" rIns="0" bIns="0" rtlCol="0">
            <a:spAutoFit/>
          </a:bodyPr>
          <a:lstStyle/>
          <a:p>
            <a:pPr marL="12700">
              <a:lnSpc>
                <a:spcPct val="100000"/>
              </a:lnSpc>
              <a:spcBef>
                <a:spcPts val="125"/>
              </a:spcBef>
            </a:pPr>
            <a:r>
              <a:rPr sz="1450" b="0" dirty="0">
                <a:latin typeface="Times New Roman"/>
                <a:cs typeface="Times New Roman"/>
              </a:rPr>
              <a:t>From</a:t>
            </a:r>
            <a:r>
              <a:rPr sz="1450" b="0" spc="-45" dirty="0">
                <a:latin typeface="Times New Roman"/>
                <a:cs typeface="Times New Roman"/>
              </a:rPr>
              <a:t> </a:t>
            </a:r>
            <a:r>
              <a:rPr sz="1450" b="0" dirty="0">
                <a:latin typeface="Times New Roman"/>
                <a:cs typeface="Times New Roman"/>
              </a:rPr>
              <a:t>the</a:t>
            </a:r>
            <a:r>
              <a:rPr sz="1450" b="0" spc="-40" dirty="0">
                <a:latin typeface="Times New Roman"/>
                <a:cs typeface="Times New Roman"/>
              </a:rPr>
              <a:t> </a:t>
            </a:r>
            <a:r>
              <a:rPr sz="1450" b="0" spc="-10" dirty="0">
                <a:latin typeface="Times New Roman"/>
                <a:cs typeface="Times New Roman"/>
              </a:rPr>
              <a:t>equations</a:t>
            </a:r>
            <a:r>
              <a:rPr sz="1450" b="0" spc="-40" dirty="0">
                <a:latin typeface="Times New Roman"/>
                <a:cs typeface="Times New Roman"/>
              </a:rPr>
              <a:t> </a:t>
            </a:r>
            <a:r>
              <a:rPr sz="1450" b="0" dirty="0">
                <a:latin typeface="Times New Roman"/>
                <a:cs typeface="Times New Roman"/>
              </a:rPr>
              <a:t>(1)</a:t>
            </a:r>
            <a:r>
              <a:rPr sz="1450" b="0" spc="-45" dirty="0">
                <a:latin typeface="Times New Roman"/>
                <a:cs typeface="Times New Roman"/>
              </a:rPr>
              <a:t> </a:t>
            </a:r>
            <a:r>
              <a:rPr sz="1450" b="0" dirty="0">
                <a:latin typeface="Times New Roman"/>
                <a:cs typeface="Times New Roman"/>
              </a:rPr>
              <a:t>and</a:t>
            </a:r>
            <a:r>
              <a:rPr sz="1450" b="0" spc="-45" dirty="0">
                <a:latin typeface="Times New Roman"/>
                <a:cs typeface="Times New Roman"/>
              </a:rPr>
              <a:t> </a:t>
            </a:r>
            <a:r>
              <a:rPr sz="1450" b="0" dirty="0">
                <a:latin typeface="Times New Roman"/>
                <a:cs typeface="Times New Roman"/>
              </a:rPr>
              <a:t>(2)</a:t>
            </a:r>
            <a:r>
              <a:rPr sz="1450" b="0" spc="-40" dirty="0">
                <a:latin typeface="Times New Roman"/>
                <a:cs typeface="Times New Roman"/>
              </a:rPr>
              <a:t> </a:t>
            </a:r>
            <a:r>
              <a:rPr sz="1450" b="0" dirty="0">
                <a:latin typeface="Times New Roman"/>
                <a:cs typeface="Times New Roman"/>
              </a:rPr>
              <a:t>we</a:t>
            </a:r>
            <a:r>
              <a:rPr sz="1450" b="0" spc="-35" dirty="0">
                <a:latin typeface="Times New Roman"/>
                <a:cs typeface="Times New Roman"/>
              </a:rPr>
              <a:t> </a:t>
            </a:r>
            <a:r>
              <a:rPr sz="1450" b="0" spc="-25" dirty="0">
                <a:latin typeface="Times New Roman"/>
                <a:cs typeface="Times New Roman"/>
              </a:rPr>
              <a:t>get</a:t>
            </a:r>
            <a:endParaRPr sz="1450">
              <a:latin typeface="Times New Roman"/>
              <a:cs typeface="Times New Roman"/>
            </a:endParaRPr>
          </a:p>
        </p:txBody>
      </p:sp>
      <p:sp>
        <p:nvSpPr>
          <p:cNvPr id="3" name="object 3"/>
          <p:cNvSpPr txBox="1"/>
          <p:nvPr/>
        </p:nvSpPr>
        <p:spPr>
          <a:xfrm>
            <a:off x="876299" y="2033696"/>
            <a:ext cx="3510915" cy="250825"/>
          </a:xfrm>
          <a:prstGeom prst="rect">
            <a:avLst/>
          </a:prstGeom>
        </p:spPr>
        <p:txBody>
          <a:bodyPr vert="horz" wrap="square" lIns="0" tIns="15875" rIns="0" bIns="0" rtlCol="0">
            <a:spAutoFit/>
          </a:bodyPr>
          <a:lstStyle/>
          <a:p>
            <a:pPr marL="38100">
              <a:lnSpc>
                <a:spcPct val="100000"/>
              </a:lnSpc>
              <a:spcBef>
                <a:spcPts val="125"/>
              </a:spcBef>
              <a:tabLst>
                <a:tab pos="1537970" algn="l"/>
              </a:tabLst>
            </a:pPr>
            <a:r>
              <a:rPr sz="1450" dirty="0">
                <a:latin typeface="Times New Roman"/>
                <a:cs typeface="Times New Roman"/>
              </a:rPr>
              <a:t>K</a:t>
            </a:r>
            <a:r>
              <a:rPr sz="1425" baseline="-11695" dirty="0">
                <a:latin typeface="Times New Roman"/>
                <a:cs typeface="Times New Roman"/>
              </a:rPr>
              <a:t>P</a:t>
            </a:r>
            <a:r>
              <a:rPr sz="1425" spc="142" baseline="-11695" dirty="0">
                <a:latin typeface="Times New Roman"/>
                <a:cs typeface="Times New Roman"/>
              </a:rPr>
              <a:t> </a:t>
            </a:r>
            <a:r>
              <a:rPr sz="1450" dirty="0">
                <a:latin typeface="Times New Roman"/>
                <a:cs typeface="Times New Roman"/>
              </a:rPr>
              <a:t>i</a:t>
            </a:r>
            <a:r>
              <a:rPr sz="1450" spc="-25" dirty="0">
                <a:latin typeface="Times New Roman"/>
                <a:cs typeface="Times New Roman"/>
              </a:rPr>
              <a:t> </a:t>
            </a:r>
            <a:r>
              <a:rPr sz="1450" dirty="0">
                <a:latin typeface="Times New Roman"/>
                <a:cs typeface="Times New Roman"/>
              </a:rPr>
              <a:t>(Z</a:t>
            </a:r>
            <a:r>
              <a:rPr sz="1425" baseline="-11695" dirty="0">
                <a:latin typeface="Times New Roman"/>
                <a:cs typeface="Times New Roman"/>
              </a:rPr>
              <a:t>1</a:t>
            </a:r>
            <a:r>
              <a:rPr sz="1425" spc="157" baseline="-11695" dirty="0">
                <a:latin typeface="Times New Roman"/>
                <a:cs typeface="Times New Roman"/>
              </a:rPr>
              <a:t> </a:t>
            </a:r>
            <a:r>
              <a:rPr sz="1450" dirty="0">
                <a:latin typeface="Times New Roman"/>
                <a:cs typeface="Times New Roman"/>
              </a:rPr>
              <a:t>+</a:t>
            </a:r>
            <a:r>
              <a:rPr sz="1450" spc="-15" dirty="0">
                <a:latin typeface="Times New Roman"/>
                <a:cs typeface="Times New Roman"/>
              </a:rPr>
              <a:t> </a:t>
            </a:r>
            <a:r>
              <a:rPr sz="1450" dirty="0">
                <a:latin typeface="Times New Roman"/>
                <a:cs typeface="Times New Roman"/>
              </a:rPr>
              <a:t>Z</a:t>
            </a:r>
            <a:r>
              <a:rPr sz="1425" baseline="-11695" dirty="0">
                <a:latin typeface="Times New Roman"/>
                <a:cs typeface="Times New Roman"/>
              </a:rPr>
              <a:t>2</a:t>
            </a:r>
            <a:r>
              <a:rPr sz="1425" spc="157" baseline="-11695" dirty="0">
                <a:latin typeface="Times New Roman"/>
                <a:cs typeface="Times New Roman"/>
              </a:rPr>
              <a:t> </a:t>
            </a:r>
            <a:r>
              <a:rPr sz="1450" dirty="0">
                <a:latin typeface="Times New Roman"/>
                <a:cs typeface="Times New Roman"/>
              </a:rPr>
              <a:t>+</a:t>
            </a:r>
            <a:r>
              <a:rPr sz="1450" spc="-20" dirty="0">
                <a:latin typeface="Times New Roman"/>
                <a:cs typeface="Times New Roman"/>
              </a:rPr>
              <a:t> </a:t>
            </a:r>
            <a:r>
              <a:rPr sz="1450" spc="-25" dirty="0">
                <a:latin typeface="Times New Roman"/>
                <a:cs typeface="Times New Roman"/>
              </a:rPr>
              <a:t>Z</a:t>
            </a:r>
            <a:r>
              <a:rPr sz="1425" spc="-37" baseline="-11695" dirty="0">
                <a:latin typeface="Times New Roman"/>
                <a:cs typeface="Times New Roman"/>
              </a:rPr>
              <a:t>3</a:t>
            </a:r>
            <a:r>
              <a:rPr sz="1450" spc="-25" dirty="0">
                <a:latin typeface="Times New Roman"/>
                <a:cs typeface="Times New Roman"/>
              </a:rPr>
              <a:t>)</a:t>
            </a:r>
            <a:r>
              <a:rPr sz="1450" dirty="0">
                <a:latin typeface="Times New Roman"/>
                <a:cs typeface="Times New Roman"/>
              </a:rPr>
              <a:t>	=</a:t>
            </a:r>
            <a:r>
              <a:rPr sz="1450" spc="-40" dirty="0">
                <a:latin typeface="Times New Roman"/>
                <a:cs typeface="Times New Roman"/>
              </a:rPr>
              <a:t> </a:t>
            </a:r>
            <a:r>
              <a:rPr sz="1450" dirty="0">
                <a:latin typeface="Times New Roman"/>
                <a:cs typeface="Times New Roman"/>
              </a:rPr>
              <a:t>i</a:t>
            </a:r>
            <a:r>
              <a:rPr sz="1450" spc="-25" dirty="0">
                <a:latin typeface="Times New Roman"/>
                <a:cs typeface="Times New Roman"/>
              </a:rPr>
              <a:t> </a:t>
            </a:r>
            <a:r>
              <a:rPr sz="1450" dirty="0">
                <a:latin typeface="Times New Roman"/>
                <a:cs typeface="Times New Roman"/>
              </a:rPr>
              <a:t>(</a:t>
            </a:r>
            <a:r>
              <a:rPr sz="1450" spc="-20" dirty="0">
                <a:latin typeface="Times New Roman"/>
                <a:cs typeface="Times New Roman"/>
              </a:rPr>
              <a:t> </a:t>
            </a:r>
            <a:r>
              <a:rPr sz="1450" dirty="0">
                <a:latin typeface="Times New Roman"/>
                <a:cs typeface="Times New Roman"/>
              </a:rPr>
              <a:t>K</a:t>
            </a:r>
            <a:r>
              <a:rPr sz="1425" baseline="-11695" dirty="0">
                <a:latin typeface="Times New Roman"/>
                <a:cs typeface="Times New Roman"/>
              </a:rPr>
              <a:t>1</a:t>
            </a:r>
            <a:r>
              <a:rPr sz="1450" dirty="0">
                <a:latin typeface="Times New Roman"/>
                <a:cs typeface="Times New Roman"/>
              </a:rPr>
              <a:t>Z</a:t>
            </a:r>
            <a:r>
              <a:rPr sz="1425" baseline="-11695" dirty="0">
                <a:latin typeface="Times New Roman"/>
                <a:cs typeface="Times New Roman"/>
              </a:rPr>
              <a:t>1</a:t>
            </a:r>
            <a:r>
              <a:rPr sz="1425" spc="150" baseline="-11695" dirty="0">
                <a:latin typeface="Times New Roman"/>
                <a:cs typeface="Times New Roman"/>
              </a:rPr>
              <a:t> </a:t>
            </a:r>
            <a:r>
              <a:rPr sz="1450" dirty="0">
                <a:latin typeface="Times New Roman"/>
                <a:cs typeface="Times New Roman"/>
              </a:rPr>
              <a:t>+</a:t>
            </a:r>
            <a:r>
              <a:rPr sz="1450" spc="-35" dirty="0">
                <a:latin typeface="Times New Roman"/>
                <a:cs typeface="Times New Roman"/>
              </a:rPr>
              <a:t> </a:t>
            </a:r>
            <a:r>
              <a:rPr sz="1450" dirty="0">
                <a:latin typeface="Times New Roman"/>
                <a:cs typeface="Times New Roman"/>
              </a:rPr>
              <a:t>K</a:t>
            </a:r>
            <a:r>
              <a:rPr sz="1425" baseline="-11695" dirty="0">
                <a:latin typeface="Times New Roman"/>
                <a:cs typeface="Times New Roman"/>
              </a:rPr>
              <a:t>2</a:t>
            </a:r>
            <a:r>
              <a:rPr sz="1450" dirty="0">
                <a:latin typeface="Times New Roman"/>
                <a:cs typeface="Times New Roman"/>
              </a:rPr>
              <a:t>Z</a:t>
            </a:r>
            <a:r>
              <a:rPr sz="1425" baseline="-11695" dirty="0">
                <a:latin typeface="Times New Roman"/>
                <a:cs typeface="Times New Roman"/>
              </a:rPr>
              <a:t>2</a:t>
            </a:r>
            <a:r>
              <a:rPr sz="1425" spc="150" baseline="-11695" dirty="0">
                <a:latin typeface="Times New Roman"/>
                <a:cs typeface="Times New Roman"/>
              </a:rPr>
              <a:t> </a:t>
            </a:r>
            <a:r>
              <a:rPr sz="1450" dirty="0">
                <a:latin typeface="Times New Roman"/>
                <a:cs typeface="Times New Roman"/>
              </a:rPr>
              <a:t>+</a:t>
            </a:r>
            <a:r>
              <a:rPr sz="1450" spc="-35" dirty="0">
                <a:latin typeface="Times New Roman"/>
                <a:cs typeface="Times New Roman"/>
              </a:rPr>
              <a:t> </a:t>
            </a:r>
            <a:r>
              <a:rPr sz="1450" dirty="0">
                <a:latin typeface="Times New Roman"/>
                <a:cs typeface="Times New Roman"/>
              </a:rPr>
              <a:t>K</a:t>
            </a:r>
            <a:r>
              <a:rPr sz="1425" baseline="-11695" dirty="0">
                <a:latin typeface="Times New Roman"/>
                <a:cs typeface="Times New Roman"/>
              </a:rPr>
              <a:t>3</a:t>
            </a:r>
            <a:r>
              <a:rPr sz="1450" dirty="0">
                <a:latin typeface="Times New Roman"/>
                <a:cs typeface="Times New Roman"/>
              </a:rPr>
              <a:t>Z</a:t>
            </a:r>
            <a:r>
              <a:rPr sz="1425" baseline="-11695" dirty="0">
                <a:latin typeface="Times New Roman"/>
                <a:cs typeface="Times New Roman"/>
              </a:rPr>
              <a:t>3</a:t>
            </a:r>
            <a:r>
              <a:rPr sz="1425" spc="150" baseline="-11695" dirty="0">
                <a:latin typeface="Times New Roman"/>
                <a:cs typeface="Times New Roman"/>
              </a:rPr>
              <a:t> </a:t>
            </a:r>
            <a:r>
              <a:rPr sz="1450" spc="-50" dirty="0">
                <a:latin typeface="Times New Roman"/>
                <a:cs typeface="Times New Roman"/>
              </a:rPr>
              <a:t>)</a:t>
            </a:r>
            <a:endParaRPr sz="1450">
              <a:latin typeface="Times New Roman"/>
              <a:cs typeface="Times New Roman"/>
            </a:endParaRPr>
          </a:p>
        </p:txBody>
      </p:sp>
      <p:sp>
        <p:nvSpPr>
          <p:cNvPr id="4" name="object 4"/>
          <p:cNvSpPr txBox="1"/>
          <p:nvPr/>
        </p:nvSpPr>
        <p:spPr>
          <a:xfrm>
            <a:off x="876300" y="2575609"/>
            <a:ext cx="768985" cy="288925"/>
          </a:xfrm>
          <a:prstGeom prst="rect">
            <a:avLst/>
          </a:prstGeom>
        </p:spPr>
        <p:txBody>
          <a:bodyPr vert="horz" wrap="square" lIns="0" tIns="15875" rIns="0" bIns="0" rtlCol="0">
            <a:spAutoFit/>
          </a:bodyPr>
          <a:lstStyle/>
          <a:p>
            <a:pPr marL="38100">
              <a:lnSpc>
                <a:spcPct val="100000"/>
              </a:lnSpc>
              <a:spcBef>
                <a:spcPts val="125"/>
              </a:spcBef>
            </a:pPr>
            <a:r>
              <a:rPr sz="1700" dirty="0">
                <a:latin typeface="Cambria Math"/>
                <a:cs typeface="Cambria Math"/>
              </a:rPr>
              <a:t>∴</a:t>
            </a:r>
            <a:r>
              <a:rPr sz="1700" spc="465" dirty="0">
                <a:latin typeface="Cambria Math"/>
                <a:cs typeface="Cambria Math"/>
              </a:rPr>
              <a:t> </a:t>
            </a:r>
            <a:r>
              <a:rPr sz="1700" dirty="0">
                <a:latin typeface="Cambria Math"/>
                <a:cs typeface="Cambria Math"/>
              </a:rPr>
              <a:t>K</a:t>
            </a:r>
            <a:r>
              <a:rPr sz="1800" baseline="-16203" dirty="0">
                <a:latin typeface="Cambria Math"/>
                <a:cs typeface="Cambria Math"/>
              </a:rPr>
              <a:t>P</a:t>
            </a:r>
            <a:r>
              <a:rPr sz="1800" spc="509" baseline="-16203" dirty="0">
                <a:latin typeface="Cambria Math"/>
                <a:cs typeface="Cambria Math"/>
              </a:rPr>
              <a:t> </a:t>
            </a:r>
            <a:r>
              <a:rPr sz="1700" spc="-50" dirty="0">
                <a:latin typeface="Cambria Math"/>
                <a:cs typeface="Cambria Math"/>
              </a:rPr>
              <a:t>=</a:t>
            </a:r>
            <a:endParaRPr sz="1700">
              <a:latin typeface="Cambria Math"/>
              <a:cs typeface="Cambria Math"/>
            </a:endParaRPr>
          </a:p>
        </p:txBody>
      </p:sp>
      <p:sp>
        <p:nvSpPr>
          <p:cNvPr id="5" name="object 5"/>
          <p:cNvSpPr txBox="1"/>
          <p:nvPr/>
        </p:nvSpPr>
        <p:spPr>
          <a:xfrm>
            <a:off x="1673472" y="2408837"/>
            <a:ext cx="1910714" cy="288925"/>
          </a:xfrm>
          <a:prstGeom prst="rect">
            <a:avLst/>
          </a:prstGeom>
        </p:spPr>
        <p:txBody>
          <a:bodyPr vert="horz" wrap="square" lIns="0" tIns="15875" rIns="0" bIns="0" rtlCol="0">
            <a:spAutoFit/>
          </a:bodyPr>
          <a:lstStyle/>
          <a:p>
            <a:pPr marL="38100">
              <a:lnSpc>
                <a:spcPct val="100000"/>
              </a:lnSpc>
              <a:spcBef>
                <a:spcPts val="125"/>
              </a:spcBef>
            </a:pPr>
            <a:r>
              <a:rPr sz="1700" dirty="0">
                <a:latin typeface="Cambria Math"/>
                <a:cs typeface="Cambria Math"/>
              </a:rPr>
              <a:t>K</a:t>
            </a:r>
            <a:r>
              <a:rPr sz="1800" baseline="-16203" dirty="0">
                <a:latin typeface="Cambria Math"/>
                <a:cs typeface="Cambria Math"/>
              </a:rPr>
              <a:t>1</a:t>
            </a:r>
            <a:r>
              <a:rPr sz="1700" dirty="0">
                <a:latin typeface="Cambria Math"/>
                <a:cs typeface="Cambria Math"/>
              </a:rPr>
              <a:t>Z</a:t>
            </a:r>
            <a:r>
              <a:rPr sz="1800" baseline="-16203" dirty="0">
                <a:latin typeface="Cambria Math"/>
                <a:cs typeface="Cambria Math"/>
              </a:rPr>
              <a:t>1</a:t>
            </a:r>
            <a:r>
              <a:rPr sz="1800" spc="337" baseline="-16203" dirty="0">
                <a:latin typeface="Cambria Math"/>
                <a:cs typeface="Cambria Math"/>
              </a:rPr>
              <a:t> </a:t>
            </a:r>
            <a:r>
              <a:rPr sz="1700" dirty="0">
                <a:latin typeface="Cambria Math"/>
                <a:cs typeface="Cambria Math"/>
              </a:rPr>
              <a:t>+</a:t>
            </a:r>
            <a:r>
              <a:rPr sz="1700" spc="15" dirty="0">
                <a:latin typeface="Cambria Math"/>
                <a:cs typeface="Cambria Math"/>
              </a:rPr>
              <a:t> </a:t>
            </a:r>
            <a:r>
              <a:rPr sz="1700" dirty="0">
                <a:latin typeface="Cambria Math"/>
                <a:cs typeface="Cambria Math"/>
              </a:rPr>
              <a:t>K</a:t>
            </a:r>
            <a:r>
              <a:rPr sz="1800" baseline="-16203" dirty="0">
                <a:latin typeface="Cambria Math"/>
                <a:cs typeface="Cambria Math"/>
              </a:rPr>
              <a:t>2</a:t>
            </a:r>
            <a:r>
              <a:rPr sz="1700" dirty="0">
                <a:latin typeface="Cambria Math"/>
                <a:cs typeface="Cambria Math"/>
              </a:rPr>
              <a:t>Z</a:t>
            </a:r>
            <a:r>
              <a:rPr sz="1800" baseline="-16203" dirty="0">
                <a:latin typeface="Cambria Math"/>
                <a:cs typeface="Cambria Math"/>
              </a:rPr>
              <a:t>2</a:t>
            </a:r>
            <a:r>
              <a:rPr sz="1800" spc="330" baseline="-16203" dirty="0">
                <a:latin typeface="Cambria Math"/>
                <a:cs typeface="Cambria Math"/>
              </a:rPr>
              <a:t> </a:t>
            </a:r>
            <a:r>
              <a:rPr sz="1700" dirty="0">
                <a:latin typeface="Cambria Math"/>
                <a:cs typeface="Cambria Math"/>
              </a:rPr>
              <a:t>+</a:t>
            </a:r>
            <a:r>
              <a:rPr sz="1700" spc="10" dirty="0">
                <a:latin typeface="Cambria Math"/>
                <a:cs typeface="Cambria Math"/>
              </a:rPr>
              <a:t> </a:t>
            </a:r>
            <a:r>
              <a:rPr sz="1700" spc="-20" dirty="0">
                <a:latin typeface="Cambria Math"/>
                <a:cs typeface="Cambria Math"/>
              </a:rPr>
              <a:t>K</a:t>
            </a:r>
            <a:r>
              <a:rPr sz="1800" spc="-30" baseline="-16203" dirty="0">
                <a:latin typeface="Cambria Math"/>
                <a:cs typeface="Cambria Math"/>
              </a:rPr>
              <a:t>3</a:t>
            </a:r>
            <a:r>
              <a:rPr sz="1700" spc="-20" dirty="0">
                <a:latin typeface="Cambria Math"/>
                <a:cs typeface="Cambria Math"/>
              </a:rPr>
              <a:t>Z</a:t>
            </a:r>
            <a:r>
              <a:rPr sz="1800" spc="-30" baseline="-16203" dirty="0">
                <a:latin typeface="Cambria Math"/>
                <a:cs typeface="Cambria Math"/>
              </a:rPr>
              <a:t>3</a:t>
            </a:r>
            <a:endParaRPr sz="1800" baseline="-16203">
              <a:latin typeface="Cambria Math"/>
              <a:cs typeface="Cambria Math"/>
            </a:endParaRPr>
          </a:p>
        </p:txBody>
      </p:sp>
      <p:sp>
        <p:nvSpPr>
          <p:cNvPr id="6" name="object 6"/>
          <p:cNvSpPr txBox="1"/>
          <p:nvPr/>
        </p:nvSpPr>
        <p:spPr>
          <a:xfrm>
            <a:off x="2030035" y="2721768"/>
            <a:ext cx="1113790" cy="288925"/>
          </a:xfrm>
          <a:prstGeom prst="rect">
            <a:avLst/>
          </a:prstGeom>
        </p:spPr>
        <p:txBody>
          <a:bodyPr vert="horz" wrap="square" lIns="0" tIns="15875" rIns="0" bIns="0" rtlCol="0">
            <a:spAutoFit/>
          </a:bodyPr>
          <a:lstStyle/>
          <a:p>
            <a:pPr marL="38100">
              <a:lnSpc>
                <a:spcPct val="100000"/>
              </a:lnSpc>
              <a:spcBef>
                <a:spcPts val="125"/>
              </a:spcBef>
            </a:pPr>
            <a:r>
              <a:rPr sz="1700" dirty="0">
                <a:latin typeface="Cambria Math"/>
                <a:cs typeface="Cambria Math"/>
              </a:rPr>
              <a:t>Z</a:t>
            </a:r>
            <a:r>
              <a:rPr sz="1800" baseline="-16203" dirty="0">
                <a:latin typeface="Cambria Math"/>
                <a:cs typeface="Cambria Math"/>
              </a:rPr>
              <a:t>1</a:t>
            </a:r>
            <a:r>
              <a:rPr sz="1800" spc="232" baseline="-16203" dirty="0">
                <a:latin typeface="Cambria Math"/>
                <a:cs typeface="Cambria Math"/>
              </a:rPr>
              <a:t> </a:t>
            </a:r>
            <a:r>
              <a:rPr sz="1700" dirty="0">
                <a:latin typeface="Cambria Math"/>
                <a:cs typeface="Cambria Math"/>
              </a:rPr>
              <a:t>+</a:t>
            </a:r>
            <a:r>
              <a:rPr sz="1700" spc="-35" dirty="0">
                <a:latin typeface="Cambria Math"/>
                <a:cs typeface="Cambria Math"/>
              </a:rPr>
              <a:t> </a:t>
            </a:r>
            <a:r>
              <a:rPr sz="1700" dirty="0">
                <a:latin typeface="Cambria Math"/>
                <a:cs typeface="Cambria Math"/>
              </a:rPr>
              <a:t>Z</a:t>
            </a:r>
            <a:r>
              <a:rPr sz="1800" baseline="-16203" dirty="0">
                <a:latin typeface="Cambria Math"/>
                <a:cs typeface="Cambria Math"/>
              </a:rPr>
              <a:t>2</a:t>
            </a:r>
            <a:r>
              <a:rPr sz="1800" spc="240" baseline="-16203" dirty="0">
                <a:latin typeface="Cambria Math"/>
                <a:cs typeface="Cambria Math"/>
              </a:rPr>
              <a:t> </a:t>
            </a:r>
            <a:r>
              <a:rPr sz="1700" dirty="0">
                <a:latin typeface="Cambria Math"/>
                <a:cs typeface="Cambria Math"/>
              </a:rPr>
              <a:t>+</a:t>
            </a:r>
            <a:r>
              <a:rPr sz="1700" spc="-45" dirty="0">
                <a:latin typeface="Cambria Math"/>
                <a:cs typeface="Cambria Math"/>
              </a:rPr>
              <a:t> </a:t>
            </a:r>
            <a:r>
              <a:rPr sz="1700" spc="-50" dirty="0">
                <a:latin typeface="Cambria Math"/>
                <a:cs typeface="Cambria Math"/>
              </a:rPr>
              <a:t>Z</a:t>
            </a:r>
            <a:endParaRPr sz="1700">
              <a:latin typeface="Cambria Math"/>
              <a:cs typeface="Cambria Math"/>
            </a:endParaRPr>
          </a:p>
        </p:txBody>
      </p:sp>
      <p:sp>
        <p:nvSpPr>
          <p:cNvPr id="7" name="object 7"/>
          <p:cNvSpPr txBox="1"/>
          <p:nvPr/>
        </p:nvSpPr>
        <p:spPr>
          <a:xfrm>
            <a:off x="3092773" y="2830825"/>
            <a:ext cx="109220" cy="212090"/>
          </a:xfrm>
          <a:prstGeom prst="rect">
            <a:avLst/>
          </a:prstGeom>
        </p:spPr>
        <p:txBody>
          <a:bodyPr vert="horz" wrap="square" lIns="0" tIns="15875" rIns="0" bIns="0" rtlCol="0">
            <a:spAutoFit/>
          </a:bodyPr>
          <a:lstStyle/>
          <a:p>
            <a:pPr marL="12700">
              <a:lnSpc>
                <a:spcPct val="100000"/>
              </a:lnSpc>
              <a:spcBef>
                <a:spcPts val="125"/>
              </a:spcBef>
            </a:pPr>
            <a:r>
              <a:rPr sz="1200" spc="-50" dirty="0">
                <a:latin typeface="Cambria Math"/>
                <a:cs typeface="Cambria Math"/>
              </a:rPr>
              <a:t>3</a:t>
            </a:r>
            <a:endParaRPr sz="1200">
              <a:latin typeface="Cambria Math"/>
              <a:cs typeface="Cambria Math"/>
            </a:endParaRPr>
          </a:p>
        </p:txBody>
      </p:sp>
      <p:sp>
        <p:nvSpPr>
          <p:cNvPr id="8" name="object 8"/>
          <p:cNvSpPr/>
          <p:nvPr/>
        </p:nvSpPr>
        <p:spPr>
          <a:xfrm>
            <a:off x="1711572" y="2738215"/>
            <a:ext cx="1843405" cy="15240"/>
          </a:xfrm>
          <a:custGeom>
            <a:avLst/>
            <a:gdLst/>
            <a:ahLst/>
            <a:cxnLst/>
            <a:rect l="l" t="t" r="r" b="b"/>
            <a:pathLst>
              <a:path w="1843404" h="15239">
                <a:moveTo>
                  <a:pt x="1843151" y="0"/>
                </a:moveTo>
                <a:lnTo>
                  <a:pt x="0" y="0"/>
                </a:lnTo>
                <a:lnTo>
                  <a:pt x="0" y="14990"/>
                </a:lnTo>
                <a:lnTo>
                  <a:pt x="1843151" y="14990"/>
                </a:lnTo>
                <a:lnTo>
                  <a:pt x="1843151" y="0"/>
                </a:lnTo>
                <a:close/>
              </a:path>
            </a:pathLst>
          </a:custGeom>
          <a:solidFill>
            <a:srgbClr val="000000"/>
          </a:solidFill>
        </p:spPr>
        <p:txBody>
          <a:bodyPr wrap="square" lIns="0" tIns="0" rIns="0" bIns="0" rtlCol="0"/>
          <a:lstStyle/>
          <a:p>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3400" y="717899"/>
            <a:ext cx="7729220" cy="2922270"/>
          </a:xfrm>
          <a:prstGeom prst="rect">
            <a:avLst/>
          </a:prstGeom>
        </p:spPr>
        <p:txBody>
          <a:bodyPr vert="horz" wrap="square" lIns="0" tIns="15875" rIns="0" bIns="0" rtlCol="0">
            <a:spAutoFit/>
          </a:bodyPr>
          <a:lstStyle/>
          <a:p>
            <a:pPr marL="75565">
              <a:lnSpc>
                <a:spcPct val="100000"/>
              </a:lnSpc>
              <a:spcBef>
                <a:spcPts val="125"/>
              </a:spcBef>
            </a:pPr>
            <a:r>
              <a:rPr sz="1450" b="1" dirty="0">
                <a:latin typeface="Times New Roman"/>
                <a:cs typeface="Times New Roman"/>
              </a:rPr>
              <a:t>2).</a:t>
            </a:r>
            <a:r>
              <a:rPr sz="1450" b="1" spc="75" dirty="0">
                <a:latin typeface="Times New Roman"/>
                <a:cs typeface="Times New Roman"/>
              </a:rPr>
              <a:t> </a:t>
            </a:r>
            <a:r>
              <a:rPr sz="1450" b="1" spc="65" dirty="0">
                <a:latin typeface="Times New Roman"/>
                <a:cs typeface="Times New Roman"/>
              </a:rPr>
              <a:t>Water </a:t>
            </a:r>
            <a:r>
              <a:rPr sz="1450" b="1" spc="55" dirty="0">
                <a:latin typeface="Times New Roman"/>
                <a:cs typeface="Times New Roman"/>
              </a:rPr>
              <a:t>flow</a:t>
            </a:r>
            <a:r>
              <a:rPr sz="1450" b="1" spc="90" dirty="0">
                <a:latin typeface="Times New Roman"/>
                <a:cs typeface="Times New Roman"/>
              </a:rPr>
              <a:t> </a:t>
            </a:r>
            <a:r>
              <a:rPr sz="1450" b="1" spc="55" dirty="0">
                <a:latin typeface="Times New Roman"/>
                <a:cs typeface="Times New Roman"/>
              </a:rPr>
              <a:t>perpendicular</a:t>
            </a:r>
            <a:r>
              <a:rPr sz="1450" b="1" spc="80" dirty="0">
                <a:latin typeface="Times New Roman"/>
                <a:cs typeface="Times New Roman"/>
              </a:rPr>
              <a:t> </a:t>
            </a:r>
            <a:r>
              <a:rPr sz="1450" b="1" dirty="0">
                <a:latin typeface="Times New Roman"/>
                <a:cs typeface="Times New Roman"/>
              </a:rPr>
              <a:t>to</a:t>
            </a:r>
            <a:r>
              <a:rPr sz="1450" b="1" spc="75" dirty="0">
                <a:latin typeface="Times New Roman"/>
                <a:cs typeface="Times New Roman"/>
              </a:rPr>
              <a:t> </a:t>
            </a:r>
            <a:r>
              <a:rPr sz="1450" b="1" spc="55" dirty="0">
                <a:latin typeface="Times New Roman"/>
                <a:cs typeface="Times New Roman"/>
              </a:rPr>
              <a:t>the</a:t>
            </a:r>
            <a:r>
              <a:rPr sz="1450" b="1" spc="80" dirty="0">
                <a:latin typeface="Times New Roman"/>
                <a:cs typeface="Times New Roman"/>
              </a:rPr>
              <a:t> </a:t>
            </a:r>
            <a:r>
              <a:rPr sz="1450" b="1" spc="55" dirty="0">
                <a:latin typeface="Times New Roman"/>
                <a:cs typeface="Times New Roman"/>
              </a:rPr>
              <a:t>planes</a:t>
            </a:r>
            <a:r>
              <a:rPr sz="1450" b="1" spc="75" dirty="0">
                <a:latin typeface="Times New Roman"/>
                <a:cs typeface="Times New Roman"/>
              </a:rPr>
              <a:t> </a:t>
            </a:r>
            <a:r>
              <a:rPr sz="1450" b="1" spc="50" dirty="0">
                <a:latin typeface="Times New Roman"/>
                <a:cs typeface="Times New Roman"/>
              </a:rPr>
              <a:t>of</a:t>
            </a:r>
            <a:r>
              <a:rPr sz="1450" b="1" spc="90" dirty="0">
                <a:latin typeface="Times New Roman"/>
                <a:cs typeface="Times New Roman"/>
              </a:rPr>
              <a:t> </a:t>
            </a:r>
            <a:r>
              <a:rPr sz="1450" b="1" spc="40" dirty="0">
                <a:latin typeface="Times New Roman"/>
                <a:cs typeface="Times New Roman"/>
              </a:rPr>
              <a:t>stratification</a:t>
            </a:r>
            <a:endParaRPr sz="1450">
              <a:latin typeface="Times New Roman"/>
              <a:cs typeface="Times New Roman"/>
            </a:endParaRPr>
          </a:p>
          <a:p>
            <a:pPr marL="75565" marR="43180">
              <a:lnSpc>
                <a:spcPct val="112200"/>
              </a:lnSpc>
              <a:spcBef>
                <a:spcPts val="1210"/>
              </a:spcBef>
            </a:pPr>
            <a:r>
              <a:rPr sz="1450" spc="55" dirty="0">
                <a:latin typeface="Times New Roman"/>
                <a:cs typeface="Times New Roman"/>
              </a:rPr>
              <a:t>Consider</a:t>
            </a:r>
            <a:r>
              <a:rPr sz="1450" spc="415" dirty="0">
                <a:latin typeface="Times New Roman"/>
                <a:cs typeface="Times New Roman"/>
              </a:rPr>
              <a:t> </a:t>
            </a:r>
            <a:r>
              <a:rPr sz="1450" spc="55" dirty="0">
                <a:latin typeface="Times New Roman"/>
                <a:cs typeface="Times New Roman"/>
              </a:rPr>
              <a:t>the</a:t>
            </a:r>
            <a:r>
              <a:rPr sz="1450" spc="430" dirty="0">
                <a:latin typeface="Times New Roman"/>
                <a:cs typeface="Times New Roman"/>
              </a:rPr>
              <a:t> </a:t>
            </a:r>
            <a:r>
              <a:rPr sz="1450" dirty="0">
                <a:latin typeface="Times New Roman"/>
                <a:cs typeface="Times New Roman"/>
              </a:rPr>
              <a:t>stratified</a:t>
            </a:r>
            <a:r>
              <a:rPr sz="1450" spc="420" dirty="0">
                <a:latin typeface="Times New Roman"/>
                <a:cs typeface="Times New Roman"/>
              </a:rPr>
              <a:t> </a:t>
            </a:r>
            <a:r>
              <a:rPr sz="1450" spc="55" dirty="0">
                <a:latin typeface="Times New Roman"/>
                <a:cs typeface="Times New Roman"/>
              </a:rPr>
              <a:t>soil</a:t>
            </a:r>
            <a:r>
              <a:rPr sz="1450" spc="425" dirty="0">
                <a:latin typeface="Times New Roman"/>
                <a:cs typeface="Times New Roman"/>
              </a:rPr>
              <a:t> </a:t>
            </a:r>
            <a:r>
              <a:rPr sz="1450" spc="50" dirty="0">
                <a:latin typeface="Times New Roman"/>
                <a:cs typeface="Times New Roman"/>
              </a:rPr>
              <a:t>deposit</a:t>
            </a:r>
            <a:r>
              <a:rPr sz="1450" spc="425" dirty="0">
                <a:latin typeface="Times New Roman"/>
                <a:cs typeface="Times New Roman"/>
              </a:rPr>
              <a:t> </a:t>
            </a:r>
            <a:r>
              <a:rPr sz="1450" spc="55" dirty="0">
                <a:latin typeface="Times New Roman"/>
                <a:cs typeface="Times New Roman"/>
              </a:rPr>
              <a:t>having</a:t>
            </a:r>
            <a:r>
              <a:rPr sz="1450" spc="405" dirty="0">
                <a:latin typeface="Times New Roman"/>
                <a:cs typeface="Times New Roman"/>
              </a:rPr>
              <a:t> </a:t>
            </a:r>
            <a:r>
              <a:rPr sz="1450" spc="55" dirty="0">
                <a:latin typeface="Times New Roman"/>
                <a:cs typeface="Times New Roman"/>
              </a:rPr>
              <a:t>the</a:t>
            </a:r>
            <a:r>
              <a:rPr sz="1450" spc="450" dirty="0">
                <a:latin typeface="Times New Roman"/>
                <a:cs typeface="Times New Roman"/>
              </a:rPr>
              <a:t> </a:t>
            </a:r>
            <a:r>
              <a:rPr sz="1450" spc="55" dirty="0">
                <a:latin typeface="Times New Roman"/>
                <a:cs typeface="Times New Roman"/>
              </a:rPr>
              <a:t>water</a:t>
            </a:r>
            <a:r>
              <a:rPr sz="1450" spc="425" dirty="0">
                <a:latin typeface="Times New Roman"/>
                <a:cs typeface="Times New Roman"/>
              </a:rPr>
              <a:t> </a:t>
            </a:r>
            <a:r>
              <a:rPr sz="1450" spc="55" dirty="0">
                <a:latin typeface="Times New Roman"/>
                <a:cs typeface="Times New Roman"/>
              </a:rPr>
              <a:t>flow</a:t>
            </a:r>
            <a:r>
              <a:rPr sz="1450" spc="450" dirty="0">
                <a:latin typeface="Times New Roman"/>
                <a:cs typeface="Times New Roman"/>
              </a:rPr>
              <a:t> </a:t>
            </a:r>
            <a:r>
              <a:rPr sz="1450" spc="55" dirty="0">
                <a:latin typeface="Times New Roman"/>
                <a:cs typeface="Times New Roman"/>
              </a:rPr>
              <a:t>perpendicular</a:t>
            </a:r>
            <a:r>
              <a:rPr sz="1450" spc="420" dirty="0">
                <a:latin typeface="Times New Roman"/>
                <a:cs typeface="Times New Roman"/>
              </a:rPr>
              <a:t> </a:t>
            </a:r>
            <a:r>
              <a:rPr sz="1450" spc="55" dirty="0">
                <a:latin typeface="Times New Roman"/>
                <a:cs typeface="Times New Roman"/>
              </a:rPr>
              <a:t>to</a:t>
            </a:r>
            <a:r>
              <a:rPr sz="1450" spc="420" dirty="0">
                <a:latin typeface="Times New Roman"/>
                <a:cs typeface="Times New Roman"/>
              </a:rPr>
              <a:t> </a:t>
            </a:r>
            <a:r>
              <a:rPr sz="1450" spc="55" dirty="0">
                <a:latin typeface="Times New Roman"/>
                <a:cs typeface="Times New Roman"/>
              </a:rPr>
              <a:t>the</a:t>
            </a:r>
            <a:r>
              <a:rPr sz="1450" spc="420" dirty="0">
                <a:latin typeface="Times New Roman"/>
                <a:cs typeface="Times New Roman"/>
              </a:rPr>
              <a:t> </a:t>
            </a:r>
            <a:r>
              <a:rPr sz="1450" spc="55" dirty="0">
                <a:latin typeface="Times New Roman"/>
                <a:cs typeface="Times New Roman"/>
              </a:rPr>
              <a:t>planes</a:t>
            </a:r>
            <a:r>
              <a:rPr sz="1450" spc="440" dirty="0">
                <a:latin typeface="Times New Roman"/>
                <a:cs typeface="Times New Roman"/>
              </a:rPr>
              <a:t> </a:t>
            </a:r>
            <a:r>
              <a:rPr sz="1450" spc="25" dirty="0">
                <a:latin typeface="Times New Roman"/>
                <a:cs typeface="Times New Roman"/>
              </a:rPr>
              <a:t>of </a:t>
            </a:r>
            <a:r>
              <a:rPr sz="1450" spc="45" dirty="0">
                <a:latin typeface="Times New Roman"/>
                <a:cs typeface="Times New Roman"/>
              </a:rPr>
              <a:t>stratification</a:t>
            </a:r>
            <a:r>
              <a:rPr sz="1450" spc="50" dirty="0">
                <a:latin typeface="Times New Roman"/>
                <a:cs typeface="Times New Roman"/>
              </a:rPr>
              <a:t> </a:t>
            </a:r>
            <a:r>
              <a:rPr sz="1450" spc="55" dirty="0">
                <a:latin typeface="Times New Roman"/>
                <a:cs typeface="Times New Roman"/>
              </a:rPr>
              <a:t>as </a:t>
            </a:r>
            <a:r>
              <a:rPr sz="1450" spc="65" dirty="0">
                <a:latin typeface="Times New Roman"/>
                <a:cs typeface="Times New Roman"/>
              </a:rPr>
              <a:t>shown</a:t>
            </a:r>
            <a:r>
              <a:rPr sz="1450" spc="50" dirty="0">
                <a:latin typeface="Times New Roman"/>
                <a:cs typeface="Times New Roman"/>
              </a:rPr>
              <a:t> </a:t>
            </a:r>
            <a:r>
              <a:rPr sz="1450" spc="55" dirty="0">
                <a:latin typeface="Times New Roman"/>
                <a:cs typeface="Times New Roman"/>
              </a:rPr>
              <a:t>in</a:t>
            </a:r>
            <a:r>
              <a:rPr sz="1450" spc="70" dirty="0">
                <a:latin typeface="Times New Roman"/>
                <a:cs typeface="Times New Roman"/>
              </a:rPr>
              <a:t> </a:t>
            </a:r>
            <a:r>
              <a:rPr sz="1450" spc="35" dirty="0">
                <a:latin typeface="Times New Roman"/>
                <a:cs typeface="Times New Roman"/>
              </a:rPr>
              <a:t>figure.</a:t>
            </a:r>
            <a:endParaRPr sz="1450">
              <a:latin typeface="Times New Roman"/>
              <a:cs typeface="Times New Roman"/>
            </a:endParaRPr>
          </a:p>
          <a:p>
            <a:pPr marL="75565">
              <a:lnSpc>
                <a:spcPct val="100000"/>
              </a:lnSpc>
              <a:spcBef>
                <a:spcPts val="1435"/>
              </a:spcBef>
            </a:pPr>
            <a:r>
              <a:rPr sz="1450" spc="25" dirty="0">
                <a:latin typeface="Times New Roman"/>
                <a:cs typeface="Times New Roman"/>
              </a:rPr>
              <a:t>Let</a:t>
            </a:r>
            <a:endParaRPr sz="1450">
              <a:latin typeface="Times New Roman"/>
              <a:cs typeface="Times New Roman"/>
            </a:endParaRPr>
          </a:p>
          <a:p>
            <a:pPr marL="76200">
              <a:lnSpc>
                <a:spcPct val="100000"/>
              </a:lnSpc>
              <a:spcBef>
                <a:spcPts val="1450"/>
              </a:spcBef>
            </a:pPr>
            <a:r>
              <a:rPr sz="1450" spc="55" dirty="0">
                <a:latin typeface="Times New Roman"/>
                <a:cs typeface="Times New Roman"/>
              </a:rPr>
              <a:t>Z</a:t>
            </a:r>
            <a:r>
              <a:rPr sz="1425" spc="82" baseline="-11695" dirty="0">
                <a:latin typeface="Times New Roman"/>
                <a:cs typeface="Times New Roman"/>
              </a:rPr>
              <a:t>1</a:t>
            </a:r>
            <a:r>
              <a:rPr sz="1425" spc="307" baseline="-11695" dirty="0">
                <a:latin typeface="Times New Roman"/>
                <a:cs typeface="Times New Roman"/>
              </a:rPr>
              <a:t> </a:t>
            </a:r>
            <a:r>
              <a:rPr sz="1450" spc="80" dirty="0">
                <a:latin typeface="Times New Roman"/>
                <a:cs typeface="Times New Roman"/>
              </a:rPr>
              <a:t>=</a:t>
            </a:r>
            <a:r>
              <a:rPr sz="1450" spc="65" dirty="0">
                <a:latin typeface="Times New Roman"/>
                <a:cs typeface="Times New Roman"/>
              </a:rPr>
              <a:t> The </a:t>
            </a:r>
            <a:r>
              <a:rPr sz="1450" spc="55" dirty="0">
                <a:latin typeface="Times New Roman"/>
                <a:cs typeface="Times New Roman"/>
              </a:rPr>
              <a:t>thickness</a:t>
            </a:r>
            <a:r>
              <a:rPr sz="1450" spc="80" dirty="0">
                <a:latin typeface="Times New Roman"/>
                <a:cs typeface="Times New Roman"/>
              </a:rPr>
              <a:t> </a:t>
            </a:r>
            <a:r>
              <a:rPr sz="1450" spc="50" dirty="0">
                <a:latin typeface="Times New Roman"/>
                <a:cs typeface="Times New Roman"/>
              </a:rPr>
              <a:t>of</a:t>
            </a:r>
            <a:r>
              <a:rPr sz="1450" spc="75" dirty="0">
                <a:latin typeface="Times New Roman"/>
                <a:cs typeface="Times New Roman"/>
              </a:rPr>
              <a:t> </a:t>
            </a:r>
            <a:r>
              <a:rPr sz="1450" spc="55" dirty="0">
                <a:latin typeface="Times New Roman"/>
                <a:cs typeface="Times New Roman"/>
              </a:rPr>
              <a:t>soil</a:t>
            </a:r>
            <a:r>
              <a:rPr sz="1450" spc="80" dirty="0">
                <a:latin typeface="Times New Roman"/>
                <a:cs typeface="Times New Roman"/>
              </a:rPr>
              <a:t> </a:t>
            </a:r>
            <a:r>
              <a:rPr sz="1450" dirty="0">
                <a:latin typeface="Times New Roman"/>
                <a:cs typeface="Times New Roman"/>
              </a:rPr>
              <a:t>layer</a:t>
            </a:r>
            <a:r>
              <a:rPr sz="1450" spc="75" dirty="0">
                <a:latin typeface="Times New Roman"/>
                <a:cs typeface="Times New Roman"/>
              </a:rPr>
              <a:t> </a:t>
            </a:r>
            <a:r>
              <a:rPr sz="1450" spc="-25" dirty="0">
                <a:latin typeface="Times New Roman"/>
                <a:cs typeface="Times New Roman"/>
              </a:rPr>
              <a:t>(1)</a:t>
            </a:r>
            <a:endParaRPr sz="1450">
              <a:latin typeface="Times New Roman"/>
              <a:cs typeface="Times New Roman"/>
            </a:endParaRPr>
          </a:p>
          <a:p>
            <a:pPr marL="76200" marR="3208655">
              <a:lnSpc>
                <a:spcPct val="182900"/>
              </a:lnSpc>
              <a:spcBef>
                <a:spcPts val="10"/>
              </a:spcBef>
            </a:pPr>
            <a:r>
              <a:rPr sz="1450" spc="70" dirty="0">
                <a:latin typeface="Times New Roman"/>
                <a:cs typeface="Times New Roman"/>
              </a:rPr>
              <a:t>K</a:t>
            </a:r>
            <a:r>
              <a:rPr sz="1425" spc="104" baseline="-11695" dirty="0">
                <a:latin typeface="Times New Roman"/>
                <a:cs typeface="Times New Roman"/>
              </a:rPr>
              <a:t>1</a:t>
            </a:r>
            <a:r>
              <a:rPr sz="1425" spc="300" baseline="-11695" dirty="0">
                <a:latin typeface="Times New Roman"/>
                <a:cs typeface="Times New Roman"/>
              </a:rPr>
              <a:t> </a:t>
            </a:r>
            <a:r>
              <a:rPr sz="1450" spc="80" dirty="0">
                <a:latin typeface="Times New Roman"/>
                <a:cs typeface="Times New Roman"/>
              </a:rPr>
              <a:t>=</a:t>
            </a:r>
            <a:r>
              <a:rPr sz="1450" spc="65" dirty="0">
                <a:latin typeface="Times New Roman"/>
                <a:cs typeface="Times New Roman"/>
              </a:rPr>
              <a:t> The</a:t>
            </a:r>
            <a:r>
              <a:rPr sz="1450" spc="60" dirty="0">
                <a:latin typeface="Times New Roman"/>
                <a:cs typeface="Times New Roman"/>
              </a:rPr>
              <a:t> </a:t>
            </a:r>
            <a:r>
              <a:rPr sz="1450" spc="50" dirty="0">
                <a:latin typeface="Times New Roman"/>
                <a:cs typeface="Times New Roman"/>
              </a:rPr>
              <a:t>coefficient</a:t>
            </a:r>
            <a:r>
              <a:rPr sz="1450" spc="75" dirty="0">
                <a:latin typeface="Times New Roman"/>
                <a:cs typeface="Times New Roman"/>
              </a:rPr>
              <a:t> </a:t>
            </a:r>
            <a:r>
              <a:rPr sz="1450" spc="50" dirty="0">
                <a:latin typeface="Times New Roman"/>
                <a:cs typeface="Times New Roman"/>
              </a:rPr>
              <a:t>of</a:t>
            </a:r>
            <a:r>
              <a:rPr sz="1450" spc="75" dirty="0">
                <a:latin typeface="Times New Roman"/>
                <a:cs typeface="Times New Roman"/>
              </a:rPr>
              <a:t> </a:t>
            </a:r>
            <a:r>
              <a:rPr sz="1450" spc="55" dirty="0">
                <a:latin typeface="Times New Roman"/>
                <a:cs typeface="Times New Roman"/>
              </a:rPr>
              <a:t>permeability</a:t>
            </a:r>
            <a:r>
              <a:rPr sz="1450" spc="35" dirty="0">
                <a:latin typeface="Times New Roman"/>
                <a:cs typeface="Times New Roman"/>
              </a:rPr>
              <a:t> </a:t>
            </a:r>
            <a:r>
              <a:rPr sz="1450" spc="55" dirty="0">
                <a:latin typeface="Times New Roman"/>
                <a:cs typeface="Times New Roman"/>
              </a:rPr>
              <a:t>of</a:t>
            </a:r>
            <a:r>
              <a:rPr sz="1450" spc="70" dirty="0">
                <a:latin typeface="Times New Roman"/>
                <a:cs typeface="Times New Roman"/>
              </a:rPr>
              <a:t> </a:t>
            </a:r>
            <a:r>
              <a:rPr sz="1450" spc="50" dirty="0">
                <a:latin typeface="Times New Roman"/>
                <a:cs typeface="Times New Roman"/>
              </a:rPr>
              <a:t>soil</a:t>
            </a:r>
            <a:r>
              <a:rPr sz="1450" spc="75" dirty="0">
                <a:latin typeface="Times New Roman"/>
                <a:cs typeface="Times New Roman"/>
              </a:rPr>
              <a:t> </a:t>
            </a:r>
            <a:r>
              <a:rPr sz="1450" dirty="0">
                <a:latin typeface="Times New Roman"/>
                <a:cs typeface="Times New Roman"/>
              </a:rPr>
              <a:t>layer</a:t>
            </a:r>
            <a:r>
              <a:rPr sz="1450" spc="75" dirty="0">
                <a:latin typeface="Times New Roman"/>
                <a:cs typeface="Times New Roman"/>
              </a:rPr>
              <a:t> </a:t>
            </a:r>
            <a:r>
              <a:rPr sz="1450" spc="-25" dirty="0">
                <a:latin typeface="Times New Roman"/>
                <a:cs typeface="Times New Roman"/>
              </a:rPr>
              <a:t>(1) </a:t>
            </a:r>
            <a:r>
              <a:rPr sz="1450" spc="50" dirty="0">
                <a:latin typeface="Times New Roman"/>
                <a:cs typeface="Times New Roman"/>
              </a:rPr>
              <a:t>Z</a:t>
            </a:r>
            <a:r>
              <a:rPr sz="1425" spc="75" baseline="-11695" dirty="0">
                <a:latin typeface="Times New Roman"/>
                <a:cs typeface="Times New Roman"/>
              </a:rPr>
              <a:t>2</a:t>
            </a:r>
            <a:r>
              <a:rPr sz="1450" spc="50" dirty="0">
                <a:latin typeface="Times New Roman"/>
                <a:cs typeface="Times New Roman"/>
              </a:rPr>
              <a:t>,</a:t>
            </a:r>
            <a:r>
              <a:rPr sz="1450" spc="-90" dirty="0">
                <a:latin typeface="Times New Roman"/>
                <a:cs typeface="Times New Roman"/>
              </a:rPr>
              <a:t> </a:t>
            </a:r>
            <a:r>
              <a:rPr sz="1450" spc="70" dirty="0">
                <a:latin typeface="Times New Roman"/>
                <a:cs typeface="Times New Roman"/>
              </a:rPr>
              <a:t>K</a:t>
            </a:r>
            <a:r>
              <a:rPr sz="1425" spc="104" baseline="-11695" dirty="0">
                <a:latin typeface="Times New Roman"/>
                <a:cs typeface="Times New Roman"/>
              </a:rPr>
              <a:t>2</a:t>
            </a:r>
            <a:r>
              <a:rPr sz="1425" spc="254" baseline="-11695" dirty="0">
                <a:latin typeface="Times New Roman"/>
                <a:cs typeface="Times New Roman"/>
              </a:rPr>
              <a:t> </a:t>
            </a:r>
            <a:r>
              <a:rPr sz="1450" spc="80" dirty="0">
                <a:latin typeface="Times New Roman"/>
                <a:cs typeface="Times New Roman"/>
              </a:rPr>
              <a:t>=</a:t>
            </a:r>
            <a:r>
              <a:rPr sz="1450" spc="35" dirty="0">
                <a:latin typeface="Times New Roman"/>
                <a:cs typeface="Times New Roman"/>
              </a:rPr>
              <a:t> </a:t>
            </a:r>
            <a:r>
              <a:rPr sz="1450" spc="65" dirty="0">
                <a:latin typeface="Times New Roman"/>
                <a:cs typeface="Times New Roman"/>
              </a:rPr>
              <a:t>The</a:t>
            </a:r>
            <a:r>
              <a:rPr sz="1450" spc="30" dirty="0">
                <a:latin typeface="Times New Roman"/>
                <a:cs typeface="Times New Roman"/>
              </a:rPr>
              <a:t> </a:t>
            </a:r>
            <a:r>
              <a:rPr sz="1450" spc="55" dirty="0">
                <a:latin typeface="Times New Roman"/>
                <a:cs typeface="Times New Roman"/>
              </a:rPr>
              <a:t>corresponding</a:t>
            </a:r>
            <a:r>
              <a:rPr sz="1450" spc="25" dirty="0">
                <a:latin typeface="Times New Roman"/>
                <a:cs typeface="Times New Roman"/>
              </a:rPr>
              <a:t> </a:t>
            </a:r>
            <a:r>
              <a:rPr sz="1450" spc="60" dirty="0">
                <a:latin typeface="Times New Roman"/>
                <a:cs typeface="Times New Roman"/>
              </a:rPr>
              <a:t>values</a:t>
            </a:r>
            <a:r>
              <a:rPr sz="1450" spc="45" dirty="0">
                <a:latin typeface="Times New Roman"/>
                <a:cs typeface="Times New Roman"/>
              </a:rPr>
              <a:t> </a:t>
            </a:r>
            <a:r>
              <a:rPr sz="1450" spc="50" dirty="0">
                <a:latin typeface="Times New Roman"/>
                <a:cs typeface="Times New Roman"/>
              </a:rPr>
              <a:t>of</a:t>
            </a:r>
            <a:r>
              <a:rPr sz="1450" spc="40" dirty="0">
                <a:latin typeface="Times New Roman"/>
                <a:cs typeface="Times New Roman"/>
              </a:rPr>
              <a:t> </a:t>
            </a:r>
            <a:r>
              <a:rPr sz="1450" spc="50" dirty="0">
                <a:latin typeface="Times New Roman"/>
                <a:cs typeface="Times New Roman"/>
              </a:rPr>
              <a:t>soil</a:t>
            </a:r>
            <a:r>
              <a:rPr sz="1450" spc="45" dirty="0">
                <a:latin typeface="Times New Roman"/>
                <a:cs typeface="Times New Roman"/>
              </a:rPr>
              <a:t> </a:t>
            </a:r>
            <a:r>
              <a:rPr sz="1450" spc="50" dirty="0">
                <a:latin typeface="Times New Roman"/>
                <a:cs typeface="Times New Roman"/>
              </a:rPr>
              <a:t>layer</a:t>
            </a:r>
            <a:r>
              <a:rPr sz="1450" spc="60" dirty="0">
                <a:latin typeface="Times New Roman"/>
                <a:cs typeface="Times New Roman"/>
              </a:rPr>
              <a:t> </a:t>
            </a:r>
            <a:r>
              <a:rPr sz="1450" spc="50" dirty="0">
                <a:latin typeface="Times New Roman"/>
                <a:cs typeface="Times New Roman"/>
              </a:rPr>
              <a:t>(2)</a:t>
            </a:r>
            <a:r>
              <a:rPr sz="1450" spc="40" dirty="0">
                <a:latin typeface="Times New Roman"/>
                <a:cs typeface="Times New Roman"/>
              </a:rPr>
              <a:t> </a:t>
            </a:r>
            <a:r>
              <a:rPr sz="1450" spc="30" dirty="0">
                <a:latin typeface="Times New Roman"/>
                <a:cs typeface="Times New Roman"/>
              </a:rPr>
              <a:t>and </a:t>
            </a:r>
            <a:r>
              <a:rPr sz="1450" spc="50" dirty="0">
                <a:latin typeface="Times New Roman"/>
                <a:cs typeface="Times New Roman"/>
              </a:rPr>
              <a:t>Z</a:t>
            </a:r>
            <a:r>
              <a:rPr sz="1425" spc="75" baseline="-11695" dirty="0">
                <a:latin typeface="Times New Roman"/>
                <a:cs typeface="Times New Roman"/>
              </a:rPr>
              <a:t>3</a:t>
            </a:r>
            <a:r>
              <a:rPr sz="1450" spc="50" dirty="0">
                <a:latin typeface="Times New Roman"/>
                <a:cs typeface="Times New Roman"/>
              </a:rPr>
              <a:t>,</a:t>
            </a:r>
            <a:r>
              <a:rPr sz="1450" spc="40" dirty="0">
                <a:latin typeface="Times New Roman"/>
                <a:cs typeface="Times New Roman"/>
              </a:rPr>
              <a:t> </a:t>
            </a:r>
            <a:r>
              <a:rPr sz="1450" spc="70" dirty="0">
                <a:latin typeface="Times New Roman"/>
                <a:cs typeface="Times New Roman"/>
              </a:rPr>
              <a:t>K</a:t>
            </a:r>
            <a:r>
              <a:rPr sz="1425" spc="104" baseline="-11695" dirty="0">
                <a:latin typeface="Times New Roman"/>
                <a:cs typeface="Times New Roman"/>
              </a:rPr>
              <a:t>3</a:t>
            </a:r>
            <a:r>
              <a:rPr sz="1425" spc="262" baseline="-11695" dirty="0">
                <a:latin typeface="Times New Roman"/>
                <a:cs typeface="Times New Roman"/>
              </a:rPr>
              <a:t> </a:t>
            </a:r>
            <a:r>
              <a:rPr sz="1450" spc="80" dirty="0">
                <a:latin typeface="Times New Roman"/>
                <a:cs typeface="Times New Roman"/>
              </a:rPr>
              <a:t>=</a:t>
            </a:r>
            <a:r>
              <a:rPr sz="1450" spc="30" dirty="0">
                <a:latin typeface="Times New Roman"/>
                <a:cs typeface="Times New Roman"/>
              </a:rPr>
              <a:t> </a:t>
            </a:r>
            <a:r>
              <a:rPr sz="1450" spc="65" dirty="0">
                <a:latin typeface="Times New Roman"/>
                <a:cs typeface="Times New Roman"/>
              </a:rPr>
              <a:t>The</a:t>
            </a:r>
            <a:r>
              <a:rPr sz="1450" spc="35" dirty="0">
                <a:latin typeface="Times New Roman"/>
                <a:cs typeface="Times New Roman"/>
              </a:rPr>
              <a:t> </a:t>
            </a:r>
            <a:r>
              <a:rPr sz="1450" spc="55" dirty="0">
                <a:latin typeface="Times New Roman"/>
                <a:cs typeface="Times New Roman"/>
              </a:rPr>
              <a:t>corresponding</a:t>
            </a:r>
            <a:r>
              <a:rPr sz="1450" spc="20" dirty="0">
                <a:latin typeface="Times New Roman"/>
                <a:cs typeface="Times New Roman"/>
              </a:rPr>
              <a:t> </a:t>
            </a:r>
            <a:r>
              <a:rPr sz="1450" spc="60" dirty="0">
                <a:latin typeface="Times New Roman"/>
                <a:cs typeface="Times New Roman"/>
              </a:rPr>
              <a:t>values</a:t>
            </a:r>
            <a:r>
              <a:rPr sz="1450" spc="45" dirty="0">
                <a:latin typeface="Times New Roman"/>
                <a:cs typeface="Times New Roman"/>
              </a:rPr>
              <a:t> </a:t>
            </a:r>
            <a:r>
              <a:rPr sz="1450" spc="50" dirty="0">
                <a:latin typeface="Times New Roman"/>
                <a:cs typeface="Times New Roman"/>
              </a:rPr>
              <a:t>of</a:t>
            </a:r>
            <a:r>
              <a:rPr sz="1450" spc="45" dirty="0">
                <a:latin typeface="Times New Roman"/>
                <a:cs typeface="Times New Roman"/>
              </a:rPr>
              <a:t> </a:t>
            </a:r>
            <a:r>
              <a:rPr sz="1450" spc="50" dirty="0">
                <a:latin typeface="Times New Roman"/>
                <a:cs typeface="Times New Roman"/>
              </a:rPr>
              <a:t>soil</a:t>
            </a:r>
            <a:r>
              <a:rPr sz="1450" spc="40" dirty="0">
                <a:latin typeface="Times New Roman"/>
                <a:cs typeface="Times New Roman"/>
              </a:rPr>
              <a:t> </a:t>
            </a:r>
            <a:r>
              <a:rPr sz="1450" spc="50" dirty="0">
                <a:latin typeface="Times New Roman"/>
                <a:cs typeface="Times New Roman"/>
              </a:rPr>
              <a:t>layer</a:t>
            </a:r>
            <a:r>
              <a:rPr sz="1450" spc="45" dirty="0">
                <a:latin typeface="Times New Roman"/>
                <a:cs typeface="Times New Roman"/>
              </a:rPr>
              <a:t> </a:t>
            </a:r>
            <a:r>
              <a:rPr sz="1450" spc="-25" dirty="0">
                <a:latin typeface="Times New Roman"/>
                <a:cs typeface="Times New Roman"/>
              </a:rPr>
              <a:t>(3)</a:t>
            </a:r>
            <a:endParaRPr sz="1450">
              <a:latin typeface="Times New Roman"/>
              <a:cs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69644" y="690829"/>
            <a:ext cx="2539365" cy="1946910"/>
          </a:xfrm>
          <a:prstGeom prst="rect">
            <a:avLst/>
          </a:prstGeom>
        </p:spPr>
        <p:txBody>
          <a:bodyPr vert="horz" wrap="square" lIns="0" tIns="12700" rIns="0" bIns="0" rtlCol="0">
            <a:spAutoFit/>
          </a:bodyPr>
          <a:lstStyle/>
          <a:p>
            <a:pPr marL="12700">
              <a:lnSpc>
                <a:spcPct val="100000"/>
              </a:lnSpc>
              <a:spcBef>
                <a:spcPts val="100"/>
              </a:spcBef>
            </a:pPr>
            <a:r>
              <a:rPr sz="1800" b="1" dirty="0">
                <a:latin typeface="Times New Roman"/>
                <a:cs typeface="Times New Roman"/>
              </a:rPr>
              <a:t>Geotechnical</a:t>
            </a:r>
            <a:r>
              <a:rPr sz="1800" b="1" spc="-55" dirty="0">
                <a:latin typeface="Times New Roman"/>
                <a:cs typeface="Times New Roman"/>
              </a:rPr>
              <a:t> </a:t>
            </a:r>
            <a:r>
              <a:rPr sz="1800" b="1" spc="-10" dirty="0">
                <a:latin typeface="Times New Roman"/>
                <a:cs typeface="Times New Roman"/>
              </a:rPr>
              <a:t>Engineering</a:t>
            </a:r>
            <a:endParaRPr sz="1800">
              <a:latin typeface="Times New Roman"/>
              <a:cs typeface="Times New Roman"/>
            </a:endParaRPr>
          </a:p>
          <a:p>
            <a:pPr>
              <a:lnSpc>
                <a:spcPct val="100000"/>
              </a:lnSpc>
              <a:spcBef>
                <a:spcPts val="90"/>
              </a:spcBef>
            </a:pPr>
            <a:endParaRPr sz="1800">
              <a:latin typeface="Times New Roman"/>
              <a:cs typeface="Times New Roman"/>
            </a:endParaRPr>
          </a:p>
          <a:p>
            <a:pPr marL="316865" indent="-304165">
              <a:lnSpc>
                <a:spcPct val="100000"/>
              </a:lnSpc>
              <a:spcBef>
                <a:spcPts val="5"/>
              </a:spcBef>
              <a:buAutoNum type="arabicParenR"/>
              <a:tabLst>
                <a:tab pos="316865" algn="l"/>
              </a:tabLst>
            </a:pPr>
            <a:r>
              <a:rPr sz="1800" dirty="0">
                <a:latin typeface="Times New Roman"/>
                <a:cs typeface="Times New Roman"/>
              </a:rPr>
              <a:t>Soil</a:t>
            </a:r>
            <a:r>
              <a:rPr sz="1800" spc="-5" dirty="0">
                <a:latin typeface="Times New Roman"/>
                <a:cs typeface="Times New Roman"/>
              </a:rPr>
              <a:t> </a:t>
            </a:r>
            <a:r>
              <a:rPr sz="1800" spc="-10" dirty="0">
                <a:latin typeface="Times New Roman"/>
                <a:cs typeface="Times New Roman"/>
              </a:rPr>
              <a:t>Engineering</a:t>
            </a:r>
            <a:endParaRPr sz="1800">
              <a:latin typeface="Times New Roman"/>
              <a:cs typeface="Times New Roman"/>
            </a:endParaRPr>
          </a:p>
          <a:p>
            <a:pPr>
              <a:lnSpc>
                <a:spcPct val="100000"/>
              </a:lnSpc>
              <a:spcBef>
                <a:spcPts val="90"/>
              </a:spcBef>
              <a:buFont typeface="Times New Roman"/>
              <a:buAutoNum type="arabicParenR"/>
            </a:pPr>
            <a:endParaRPr sz="1800">
              <a:latin typeface="Times New Roman"/>
              <a:cs typeface="Times New Roman"/>
            </a:endParaRPr>
          </a:p>
          <a:p>
            <a:pPr marL="316865" indent="-304165">
              <a:lnSpc>
                <a:spcPct val="100000"/>
              </a:lnSpc>
              <a:buAutoNum type="arabicParenR"/>
              <a:tabLst>
                <a:tab pos="316865" algn="l"/>
              </a:tabLst>
            </a:pPr>
            <a:r>
              <a:rPr sz="1800" dirty="0">
                <a:latin typeface="Times New Roman"/>
                <a:cs typeface="Times New Roman"/>
              </a:rPr>
              <a:t>Rock</a:t>
            </a:r>
            <a:r>
              <a:rPr sz="1800" spc="-20" dirty="0">
                <a:latin typeface="Times New Roman"/>
                <a:cs typeface="Times New Roman"/>
              </a:rPr>
              <a:t> </a:t>
            </a:r>
            <a:r>
              <a:rPr sz="1800" spc="-10" dirty="0">
                <a:latin typeface="Times New Roman"/>
                <a:cs typeface="Times New Roman"/>
              </a:rPr>
              <a:t>Mechanics</a:t>
            </a:r>
            <a:endParaRPr sz="1800">
              <a:latin typeface="Times New Roman"/>
              <a:cs typeface="Times New Roman"/>
            </a:endParaRPr>
          </a:p>
          <a:p>
            <a:pPr>
              <a:lnSpc>
                <a:spcPct val="100000"/>
              </a:lnSpc>
              <a:spcBef>
                <a:spcPts val="90"/>
              </a:spcBef>
              <a:buFont typeface="Times New Roman"/>
              <a:buAutoNum type="arabicParenR"/>
            </a:pPr>
            <a:endParaRPr sz="1800">
              <a:latin typeface="Times New Roman"/>
              <a:cs typeface="Times New Roman"/>
            </a:endParaRPr>
          </a:p>
          <a:p>
            <a:pPr marL="316865" indent="-304165">
              <a:lnSpc>
                <a:spcPct val="100000"/>
              </a:lnSpc>
              <a:spcBef>
                <a:spcPts val="5"/>
              </a:spcBef>
              <a:buAutoNum type="arabicParenR"/>
              <a:tabLst>
                <a:tab pos="316865" algn="l"/>
              </a:tabLst>
            </a:pPr>
            <a:r>
              <a:rPr sz="1800" spc="-10" dirty="0">
                <a:latin typeface="Times New Roman"/>
                <a:cs typeface="Times New Roman"/>
              </a:rPr>
              <a:t>Geology</a:t>
            </a:r>
            <a:endParaRPr sz="1800">
              <a:latin typeface="Times New Roman"/>
              <a:cs typeface="Times New Roman"/>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905000" y="283463"/>
            <a:ext cx="5638800" cy="4651248"/>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73099" y="1449228"/>
            <a:ext cx="7394575" cy="578485"/>
          </a:xfrm>
          <a:prstGeom prst="rect">
            <a:avLst/>
          </a:prstGeom>
        </p:spPr>
        <p:txBody>
          <a:bodyPr vert="horz" wrap="square" lIns="0" tIns="12700" rIns="0" bIns="0" rtlCol="0">
            <a:spAutoFit/>
          </a:bodyPr>
          <a:lstStyle/>
          <a:p>
            <a:pPr marL="12700" marR="5080">
              <a:lnSpc>
                <a:spcPct val="109900"/>
              </a:lnSpc>
              <a:spcBef>
                <a:spcPts val="100"/>
              </a:spcBef>
            </a:pPr>
            <a:r>
              <a:rPr sz="1650" b="0" spc="-45" dirty="0">
                <a:latin typeface="Times New Roman"/>
                <a:cs typeface="Times New Roman"/>
              </a:rPr>
              <a:t>For</a:t>
            </a:r>
            <a:r>
              <a:rPr sz="1650" b="0" spc="-60" dirty="0">
                <a:latin typeface="Times New Roman"/>
                <a:cs typeface="Times New Roman"/>
              </a:rPr>
              <a:t> </a:t>
            </a:r>
            <a:r>
              <a:rPr sz="1650" b="0" spc="-55" dirty="0">
                <a:latin typeface="Times New Roman"/>
                <a:cs typeface="Times New Roman"/>
              </a:rPr>
              <a:t>water</a:t>
            </a:r>
            <a:r>
              <a:rPr sz="1650" b="0" spc="-40" dirty="0">
                <a:latin typeface="Times New Roman"/>
                <a:cs typeface="Times New Roman"/>
              </a:rPr>
              <a:t> </a:t>
            </a:r>
            <a:r>
              <a:rPr sz="1650" b="0" spc="-50" dirty="0">
                <a:latin typeface="Times New Roman"/>
                <a:cs typeface="Times New Roman"/>
              </a:rPr>
              <a:t>flow</a:t>
            </a:r>
            <a:r>
              <a:rPr sz="1650" b="0" spc="-35" dirty="0">
                <a:latin typeface="Times New Roman"/>
                <a:cs typeface="Times New Roman"/>
              </a:rPr>
              <a:t> </a:t>
            </a:r>
            <a:r>
              <a:rPr sz="1650" b="0" spc="-55" dirty="0">
                <a:latin typeface="Times New Roman"/>
                <a:cs typeface="Times New Roman"/>
              </a:rPr>
              <a:t>perpendicular</a:t>
            </a:r>
            <a:r>
              <a:rPr sz="1650" b="0" spc="-45" dirty="0">
                <a:latin typeface="Times New Roman"/>
                <a:cs typeface="Times New Roman"/>
              </a:rPr>
              <a:t> </a:t>
            </a:r>
            <a:r>
              <a:rPr sz="1650" b="0" spc="-20" dirty="0">
                <a:latin typeface="Times New Roman"/>
                <a:cs typeface="Times New Roman"/>
              </a:rPr>
              <a:t>to</a:t>
            </a:r>
            <a:r>
              <a:rPr sz="1650" b="0" spc="-50" dirty="0">
                <a:latin typeface="Times New Roman"/>
                <a:cs typeface="Times New Roman"/>
              </a:rPr>
              <a:t> </a:t>
            </a:r>
            <a:r>
              <a:rPr sz="1650" b="0" spc="-35" dirty="0">
                <a:latin typeface="Times New Roman"/>
                <a:cs typeface="Times New Roman"/>
              </a:rPr>
              <a:t>the </a:t>
            </a:r>
            <a:r>
              <a:rPr sz="1650" b="0" spc="-45" dirty="0">
                <a:latin typeface="Times New Roman"/>
                <a:cs typeface="Times New Roman"/>
              </a:rPr>
              <a:t>planes</a:t>
            </a:r>
            <a:r>
              <a:rPr sz="1650" b="0" spc="-30" dirty="0">
                <a:latin typeface="Times New Roman"/>
                <a:cs typeface="Times New Roman"/>
              </a:rPr>
              <a:t> of</a:t>
            </a:r>
            <a:r>
              <a:rPr sz="1650" b="0" spc="-55" dirty="0">
                <a:latin typeface="Times New Roman"/>
                <a:cs typeface="Times New Roman"/>
              </a:rPr>
              <a:t> </a:t>
            </a:r>
            <a:r>
              <a:rPr sz="1650" b="0" spc="-45" dirty="0">
                <a:latin typeface="Times New Roman"/>
                <a:cs typeface="Times New Roman"/>
              </a:rPr>
              <a:t>stratification, </a:t>
            </a:r>
            <a:r>
              <a:rPr sz="1650" b="0" spc="-35" dirty="0">
                <a:latin typeface="Times New Roman"/>
                <a:cs typeface="Times New Roman"/>
              </a:rPr>
              <a:t>the </a:t>
            </a:r>
            <a:r>
              <a:rPr sz="1650" b="0" spc="-50" dirty="0">
                <a:latin typeface="Times New Roman"/>
                <a:cs typeface="Times New Roman"/>
              </a:rPr>
              <a:t>velocity</a:t>
            </a:r>
            <a:r>
              <a:rPr sz="1650" b="0" spc="-60" dirty="0">
                <a:latin typeface="Times New Roman"/>
                <a:cs typeface="Times New Roman"/>
              </a:rPr>
              <a:t> </a:t>
            </a:r>
            <a:r>
              <a:rPr sz="1650" b="0" spc="-10" dirty="0">
                <a:latin typeface="Times New Roman"/>
                <a:cs typeface="Times New Roman"/>
              </a:rPr>
              <a:t>of</a:t>
            </a:r>
            <a:r>
              <a:rPr sz="1650" b="0" spc="-25" dirty="0">
                <a:latin typeface="Times New Roman"/>
                <a:cs typeface="Times New Roman"/>
              </a:rPr>
              <a:t> </a:t>
            </a:r>
            <a:r>
              <a:rPr sz="1650" b="0" spc="-55" dirty="0">
                <a:latin typeface="Times New Roman"/>
                <a:cs typeface="Times New Roman"/>
              </a:rPr>
              <a:t>water</a:t>
            </a:r>
            <a:r>
              <a:rPr sz="1650" b="0" spc="-40" dirty="0">
                <a:latin typeface="Times New Roman"/>
                <a:cs typeface="Times New Roman"/>
              </a:rPr>
              <a:t> </a:t>
            </a:r>
            <a:r>
              <a:rPr sz="1650" b="0" spc="-50" dirty="0">
                <a:latin typeface="Times New Roman"/>
                <a:cs typeface="Times New Roman"/>
              </a:rPr>
              <a:t>flow</a:t>
            </a:r>
            <a:r>
              <a:rPr sz="1650" b="0" spc="-35" dirty="0">
                <a:latin typeface="Times New Roman"/>
                <a:cs typeface="Times New Roman"/>
              </a:rPr>
              <a:t> </a:t>
            </a:r>
            <a:r>
              <a:rPr sz="1650" b="0" spc="-45" dirty="0">
                <a:latin typeface="Times New Roman"/>
                <a:cs typeface="Times New Roman"/>
              </a:rPr>
              <a:t>(V)</a:t>
            </a:r>
            <a:r>
              <a:rPr sz="1650" b="0" spc="-35" dirty="0">
                <a:latin typeface="Times New Roman"/>
                <a:cs typeface="Times New Roman"/>
              </a:rPr>
              <a:t> </a:t>
            </a:r>
            <a:r>
              <a:rPr sz="1650" b="0" spc="-25" dirty="0">
                <a:latin typeface="Times New Roman"/>
                <a:cs typeface="Times New Roman"/>
              </a:rPr>
              <a:t>and </a:t>
            </a:r>
            <a:r>
              <a:rPr sz="1650" b="0" spc="-40" dirty="0">
                <a:latin typeface="Times New Roman"/>
                <a:cs typeface="Times New Roman"/>
              </a:rPr>
              <a:t>the</a:t>
            </a:r>
            <a:r>
              <a:rPr sz="1650" b="0" spc="-50" dirty="0">
                <a:latin typeface="Times New Roman"/>
                <a:cs typeface="Times New Roman"/>
              </a:rPr>
              <a:t> </a:t>
            </a:r>
            <a:r>
              <a:rPr sz="1650" b="0" spc="-55" dirty="0">
                <a:latin typeface="Times New Roman"/>
                <a:cs typeface="Times New Roman"/>
              </a:rPr>
              <a:t>discharge</a:t>
            </a:r>
            <a:r>
              <a:rPr sz="1650" b="0" spc="-50" dirty="0">
                <a:latin typeface="Times New Roman"/>
                <a:cs typeface="Times New Roman"/>
              </a:rPr>
              <a:t> </a:t>
            </a:r>
            <a:r>
              <a:rPr sz="1650" b="0" spc="-20" dirty="0">
                <a:latin typeface="Times New Roman"/>
                <a:cs typeface="Times New Roman"/>
              </a:rPr>
              <a:t>of</a:t>
            </a:r>
            <a:r>
              <a:rPr sz="1650" b="0" spc="-45" dirty="0">
                <a:latin typeface="Times New Roman"/>
                <a:cs typeface="Times New Roman"/>
              </a:rPr>
              <a:t> </a:t>
            </a:r>
            <a:r>
              <a:rPr sz="1650" b="0" spc="-55" dirty="0">
                <a:latin typeface="Times New Roman"/>
                <a:cs typeface="Times New Roman"/>
              </a:rPr>
              <a:t>water</a:t>
            </a:r>
            <a:r>
              <a:rPr sz="1650" b="0" spc="-50" dirty="0">
                <a:latin typeface="Times New Roman"/>
                <a:cs typeface="Times New Roman"/>
              </a:rPr>
              <a:t> flow (Q)</a:t>
            </a:r>
            <a:r>
              <a:rPr sz="1650" b="0" spc="-45" dirty="0">
                <a:latin typeface="Times New Roman"/>
                <a:cs typeface="Times New Roman"/>
              </a:rPr>
              <a:t> </a:t>
            </a:r>
            <a:r>
              <a:rPr sz="1650" b="0" spc="-10" dirty="0">
                <a:latin typeface="Times New Roman"/>
                <a:cs typeface="Times New Roman"/>
              </a:rPr>
              <a:t>is</a:t>
            </a:r>
            <a:r>
              <a:rPr sz="1650" b="0" spc="-45" dirty="0">
                <a:latin typeface="Times New Roman"/>
                <a:cs typeface="Times New Roman"/>
              </a:rPr>
              <a:t> </a:t>
            </a:r>
            <a:r>
              <a:rPr sz="1650" b="0" spc="-60" dirty="0">
                <a:latin typeface="Times New Roman"/>
                <a:cs typeface="Times New Roman"/>
              </a:rPr>
              <a:t>same</a:t>
            </a:r>
            <a:r>
              <a:rPr sz="1650" b="0" spc="-35" dirty="0">
                <a:latin typeface="Times New Roman"/>
                <a:cs typeface="Times New Roman"/>
              </a:rPr>
              <a:t> </a:t>
            </a:r>
            <a:r>
              <a:rPr sz="1650" b="0" spc="-45" dirty="0">
                <a:latin typeface="Times New Roman"/>
                <a:cs typeface="Times New Roman"/>
              </a:rPr>
              <a:t>for </a:t>
            </a:r>
            <a:r>
              <a:rPr sz="1650" b="0" spc="-55" dirty="0">
                <a:latin typeface="Times New Roman"/>
                <a:cs typeface="Times New Roman"/>
              </a:rPr>
              <a:t>each</a:t>
            </a:r>
            <a:r>
              <a:rPr sz="1650" b="0" spc="-45" dirty="0">
                <a:latin typeface="Times New Roman"/>
                <a:cs typeface="Times New Roman"/>
              </a:rPr>
              <a:t> </a:t>
            </a:r>
            <a:r>
              <a:rPr sz="1650" b="0" spc="-10" dirty="0">
                <a:latin typeface="Times New Roman"/>
                <a:cs typeface="Times New Roman"/>
              </a:rPr>
              <a:t>layer.</a:t>
            </a:r>
            <a:endParaRPr sz="1650">
              <a:latin typeface="Times New Roman"/>
              <a:cs typeface="Times New Roman"/>
            </a:endParaRPr>
          </a:p>
        </p:txBody>
      </p:sp>
      <p:sp>
        <p:nvSpPr>
          <p:cNvPr id="3" name="object 3"/>
          <p:cNvSpPr txBox="1"/>
          <p:nvPr/>
        </p:nvSpPr>
        <p:spPr>
          <a:xfrm>
            <a:off x="673100" y="2202627"/>
            <a:ext cx="6979920" cy="770255"/>
          </a:xfrm>
          <a:prstGeom prst="rect">
            <a:avLst/>
          </a:prstGeom>
        </p:spPr>
        <p:txBody>
          <a:bodyPr vert="horz" wrap="square" lIns="0" tIns="12700" rIns="0" bIns="0" rtlCol="0">
            <a:spAutoFit/>
          </a:bodyPr>
          <a:lstStyle/>
          <a:p>
            <a:pPr marL="12700">
              <a:lnSpc>
                <a:spcPct val="100000"/>
              </a:lnSpc>
              <a:spcBef>
                <a:spcPts val="100"/>
              </a:spcBef>
            </a:pPr>
            <a:r>
              <a:rPr sz="1650" spc="-70" dirty="0">
                <a:latin typeface="Times New Roman"/>
                <a:cs typeface="Times New Roman"/>
              </a:rPr>
              <a:t>However</a:t>
            </a:r>
            <a:r>
              <a:rPr sz="1650" spc="-35" dirty="0">
                <a:latin typeface="Times New Roman"/>
                <a:cs typeface="Times New Roman"/>
              </a:rPr>
              <a:t> </a:t>
            </a:r>
            <a:r>
              <a:rPr sz="1650" spc="-40" dirty="0">
                <a:latin typeface="Times New Roman"/>
                <a:cs typeface="Times New Roman"/>
              </a:rPr>
              <a:t>the</a:t>
            </a:r>
            <a:r>
              <a:rPr sz="1650" spc="-60" dirty="0">
                <a:latin typeface="Times New Roman"/>
                <a:cs typeface="Times New Roman"/>
              </a:rPr>
              <a:t> </a:t>
            </a:r>
            <a:r>
              <a:rPr sz="1650" spc="-50" dirty="0">
                <a:latin typeface="Times New Roman"/>
                <a:cs typeface="Times New Roman"/>
              </a:rPr>
              <a:t>coefficient</a:t>
            </a:r>
            <a:r>
              <a:rPr sz="1650" spc="-25" dirty="0">
                <a:latin typeface="Times New Roman"/>
                <a:cs typeface="Times New Roman"/>
              </a:rPr>
              <a:t> </a:t>
            </a:r>
            <a:r>
              <a:rPr sz="1650" spc="-30" dirty="0">
                <a:latin typeface="Times New Roman"/>
                <a:cs typeface="Times New Roman"/>
              </a:rPr>
              <a:t>of</a:t>
            </a:r>
            <a:r>
              <a:rPr sz="1650" spc="-40" dirty="0">
                <a:latin typeface="Times New Roman"/>
                <a:cs typeface="Times New Roman"/>
              </a:rPr>
              <a:t> </a:t>
            </a:r>
            <a:r>
              <a:rPr sz="1650" spc="-55" dirty="0">
                <a:latin typeface="Times New Roman"/>
                <a:cs typeface="Times New Roman"/>
              </a:rPr>
              <a:t>permeability</a:t>
            </a:r>
            <a:r>
              <a:rPr sz="1650" spc="-60" dirty="0">
                <a:latin typeface="Times New Roman"/>
                <a:cs typeface="Times New Roman"/>
              </a:rPr>
              <a:t> </a:t>
            </a:r>
            <a:r>
              <a:rPr sz="1650" spc="-45" dirty="0">
                <a:latin typeface="Times New Roman"/>
                <a:cs typeface="Times New Roman"/>
              </a:rPr>
              <a:t>and</a:t>
            </a:r>
            <a:r>
              <a:rPr sz="1650" spc="-40" dirty="0">
                <a:latin typeface="Times New Roman"/>
                <a:cs typeface="Times New Roman"/>
              </a:rPr>
              <a:t> the</a:t>
            </a:r>
            <a:r>
              <a:rPr sz="1650" spc="-45" dirty="0">
                <a:latin typeface="Times New Roman"/>
                <a:cs typeface="Times New Roman"/>
              </a:rPr>
              <a:t> thickness</a:t>
            </a:r>
            <a:r>
              <a:rPr sz="1650" spc="-35" dirty="0">
                <a:latin typeface="Times New Roman"/>
                <a:cs typeface="Times New Roman"/>
              </a:rPr>
              <a:t> </a:t>
            </a:r>
            <a:r>
              <a:rPr sz="1650" spc="-10" dirty="0">
                <a:latin typeface="Times New Roman"/>
                <a:cs typeface="Times New Roman"/>
              </a:rPr>
              <a:t>is</a:t>
            </a:r>
            <a:r>
              <a:rPr sz="1650" spc="-40" dirty="0">
                <a:latin typeface="Times New Roman"/>
                <a:cs typeface="Times New Roman"/>
              </a:rPr>
              <a:t> </a:t>
            </a:r>
            <a:r>
              <a:rPr sz="1650" spc="-45" dirty="0">
                <a:latin typeface="Times New Roman"/>
                <a:cs typeface="Times New Roman"/>
              </a:rPr>
              <a:t>different</a:t>
            </a:r>
            <a:r>
              <a:rPr sz="1650" spc="-35" dirty="0">
                <a:latin typeface="Times New Roman"/>
                <a:cs typeface="Times New Roman"/>
              </a:rPr>
              <a:t> </a:t>
            </a:r>
            <a:r>
              <a:rPr sz="1650" spc="-45" dirty="0">
                <a:latin typeface="Times New Roman"/>
                <a:cs typeface="Times New Roman"/>
              </a:rPr>
              <a:t>for </a:t>
            </a:r>
            <a:r>
              <a:rPr sz="1650" spc="-55" dirty="0">
                <a:latin typeface="Times New Roman"/>
                <a:cs typeface="Times New Roman"/>
              </a:rPr>
              <a:t>each</a:t>
            </a:r>
            <a:r>
              <a:rPr sz="1650" spc="-40" dirty="0">
                <a:latin typeface="Times New Roman"/>
                <a:cs typeface="Times New Roman"/>
              </a:rPr>
              <a:t> soil</a:t>
            </a:r>
            <a:r>
              <a:rPr sz="1650" spc="-35" dirty="0">
                <a:latin typeface="Times New Roman"/>
                <a:cs typeface="Times New Roman"/>
              </a:rPr>
              <a:t> </a:t>
            </a:r>
            <a:r>
              <a:rPr sz="1650" spc="-10" dirty="0">
                <a:latin typeface="Times New Roman"/>
                <a:cs typeface="Times New Roman"/>
              </a:rPr>
              <a:t>layer.</a:t>
            </a:r>
            <a:endParaRPr sz="1650">
              <a:latin typeface="Times New Roman"/>
              <a:cs typeface="Times New Roman"/>
            </a:endParaRPr>
          </a:p>
          <a:p>
            <a:pPr marL="12700">
              <a:lnSpc>
                <a:spcPct val="100000"/>
              </a:lnSpc>
              <a:spcBef>
                <a:spcPts val="1595"/>
              </a:spcBef>
            </a:pPr>
            <a:r>
              <a:rPr sz="1650" spc="-65" dirty="0">
                <a:latin typeface="Times New Roman"/>
                <a:cs typeface="Times New Roman"/>
              </a:rPr>
              <a:t>Hence</a:t>
            </a:r>
            <a:r>
              <a:rPr sz="1650" spc="-40" dirty="0">
                <a:latin typeface="Times New Roman"/>
                <a:cs typeface="Times New Roman"/>
              </a:rPr>
              <a:t> the</a:t>
            </a:r>
            <a:r>
              <a:rPr sz="1650" spc="-55" dirty="0">
                <a:latin typeface="Times New Roman"/>
                <a:cs typeface="Times New Roman"/>
              </a:rPr>
              <a:t> </a:t>
            </a:r>
            <a:r>
              <a:rPr sz="1650" spc="-50" dirty="0">
                <a:latin typeface="Times New Roman"/>
                <a:cs typeface="Times New Roman"/>
              </a:rPr>
              <a:t>hydraulic</a:t>
            </a:r>
            <a:r>
              <a:rPr sz="1650" spc="-30" dirty="0">
                <a:latin typeface="Times New Roman"/>
                <a:cs typeface="Times New Roman"/>
              </a:rPr>
              <a:t> </a:t>
            </a:r>
            <a:r>
              <a:rPr sz="1650" spc="-45" dirty="0">
                <a:latin typeface="Times New Roman"/>
                <a:cs typeface="Times New Roman"/>
              </a:rPr>
              <a:t>gradient</a:t>
            </a:r>
            <a:r>
              <a:rPr sz="1650" spc="-20" dirty="0">
                <a:latin typeface="Times New Roman"/>
                <a:cs typeface="Times New Roman"/>
              </a:rPr>
              <a:t> </a:t>
            </a:r>
            <a:r>
              <a:rPr sz="1900" b="1" spc="-40" dirty="0">
                <a:latin typeface="Times New Roman"/>
                <a:cs typeface="Times New Roman"/>
              </a:rPr>
              <a:t>‘i’</a:t>
            </a:r>
            <a:r>
              <a:rPr sz="1900" b="1" spc="-90" dirty="0">
                <a:latin typeface="Times New Roman"/>
                <a:cs typeface="Times New Roman"/>
              </a:rPr>
              <a:t> </a:t>
            </a:r>
            <a:r>
              <a:rPr sz="1650" spc="-60" dirty="0">
                <a:latin typeface="Times New Roman"/>
                <a:cs typeface="Times New Roman"/>
              </a:rPr>
              <a:t>and</a:t>
            </a:r>
            <a:r>
              <a:rPr sz="1650" spc="-35" dirty="0">
                <a:latin typeface="Times New Roman"/>
                <a:cs typeface="Times New Roman"/>
              </a:rPr>
              <a:t> </a:t>
            </a:r>
            <a:r>
              <a:rPr sz="1650" spc="-45" dirty="0">
                <a:latin typeface="Times New Roman"/>
                <a:cs typeface="Times New Roman"/>
              </a:rPr>
              <a:t>the</a:t>
            </a:r>
            <a:r>
              <a:rPr sz="1650" spc="-50" dirty="0">
                <a:latin typeface="Times New Roman"/>
                <a:cs typeface="Times New Roman"/>
              </a:rPr>
              <a:t> </a:t>
            </a:r>
            <a:r>
              <a:rPr sz="1650" spc="-45" dirty="0">
                <a:latin typeface="Times New Roman"/>
                <a:cs typeface="Times New Roman"/>
              </a:rPr>
              <a:t>loss</a:t>
            </a:r>
            <a:r>
              <a:rPr sz="1650" spc="-35" dirty="0">
                <a:latin typeface="Times New Roman"/>
                <a:cs typeface="Times New Roman"/>
              </a:rPr>
              <a:t> </a:t>
            </a:r>
            <a:r>
              <a:rPr sz="1650" spc="-30" dirty="0">
                <a:latin typeface="Times New Roman"/>
                <a:cs typeface="Times New Roman"/>
              </a:rPr>
              <a:t>of</a:t>
            </a:r>
            <a:r>
              <a:rPr sz="1650" spc="-45" dirty="0">
                <a:latin typeface="Times New Roman"/>
                <a:cs typeface="Times New Roman"/>
              </a:rPr>
              <a:t> </a:t>
            </a:r>
            <a:r>
              <a:rPr sz="1650" spc="-60" dirty="0">
                <a:latin typeface="Times New Roman"/>
                <a:cs typeface="Times New Roman"/>
              </a:rPr>
              <a:t>head</a:t>
            </a:r>
            <a:r>
              <a:rPr sz="1650" spc="-35" dirty="0">
                <a:latin typeface="Times New Roman"/>
                <a:cs typeface="Times New Roman"/>
              </a:rPr>
              <a:t> </a:t>
            </a:r>
            <a:r>
              <a:rPr sz="1650" spc="-45" dirty="0">
                <a:latin typeface="Times New Roman"/>
                <a:cs typeface="Times New Roman"/>
              </a:rPr>
              <a:t>(h) are different</a:t>
            </a:r>
            <a:r>
              <a:rPr sz="1650" spc="-35" dirty="0">
                <a:latin typeface="Times New Roman"/>
                <a:cs typeface="Times New Roman"/>
              </a:rPr>
              <a:t> </a:t>
            </a:r>
            <a:r>
              <a:rPr sz="1650" spc="-45" dirty="0">
                <a:latin typeface="Times New Roman"/>
                <a:cs typeface="Times New Roman"/>
              </a:rPr>
              <a:t>for </a:t>
            </a:r>
            <a:r>
              <a:rPr sz="1650" spc="-50" dirty="0">
                <a:latin typeface="Times New Roman"/>
                <a:cs typeface="Times New Roman"/>
              </a:rPr>
              <a:t>each</a:t>
            </a:r>
            <a:r>
              <a:rPr sz="1650" spc="-35" dirty="0">
                <a:latin typeface="Times New Roman"/>
                <a:cs typeface="Times New Roman"/>
              </a:rPr>
              <a:t> </a:t>
            </a:r>
            <a:r>
              <a:rPr sz="1650" spc="-40" dirty="0">
                <a:latin typeface="Times New Roman"/>
                <a:cs typeface="Times New Roman"/>
              </a:rPr>
              <a:t>soil </a:t>
            </a:r>
            <a:r>
              <a:rPr sz="1650" spc="-10" dirty="0">
                <a:latin typeface="Times New Roman"/>
                <a:cs typeface="Times New Roman"/>
              </a:rPr>
              <a:t>layer.</a:t>
            </a:r>
            <a:endParaRPr sz="1650">
              <a:latin typeface="Times New Roman"/>
              <a:cs typeface="Times New Roman"/>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95299" y="790237"/>
            <a:ext cx="6574790" cy="252095"/>
          </a:xfrm>
          <a:prstGeom prst="rect">
            <a:avLst/>
          </a:prstGeom>
        </p:spPr>
        <p:txBody>
          <a:bodyPr vert="horz" wrap="square" lIns="0" tIns="17145" rIns="0" bIns="0" rtlCol="0">
            <a:spAutoFit/>
          </a:bodyPr>
          <a:lstStyle/>
          <a:p>
            <a:pPr marL="38100">
              <a:lnSpc>
                <a:spcPct val="100000"/>
              </a:lnSpc>
              <a:spcBef>
                <a:spcPts val="135"/>
              </a:spcBef>
            </a:pPr>
            <a:r>
              <a:rPr sz="1450" b="0" spc="65" dirty="0">
                <a:latin typeface="Times New Roman"/>
                <a:cs typeface="Times New Roman"/>
              </a:rPr>
              <a:t>Let</a:t>
            </a:r>
            <a:r>
              <a:rPr sz="1450" b="0" spc="45" dirty="0">
                <a:latin typeface="Times New Roman"/>
                <a:cs typeface="Times New Roman"/>
              </a:rPr>
              <a:t> </a:t>
            </a:r>
            <a:r>
              <a:rPr sz="1450" b="0" spc="50" dirty="0">
                <a:latin typeface="Times New Roman"/>
                <a:cs typeface="Times New Roman"/>
              </a:rPr>
              <a:t>h</a:t>
            </a:r>
            <a:r>
              <a:rPr sz="1500" b="0" spc="75" baseline="-11111" dirty="0">
                <a:latin typeface="Times New Roman"/>
                <a:cs typeface="Times New Roman"/>
              </a:rPr>
              <a:t>1</a:t>
            </a:r>
            <a:r>
              <a:rPr sz="1450" b="0" spc="50" dirty="0">
                <a:latin typeface="Times New Roman"/>
                <a:cs typeface="Times New Roman"/>
              </a:rPr>
              <a:t>, </a:t>
            </a:r>
            <a:r>
              <a:rPr sz="1450" b="0" spc="55" dirty="0">
                <a:latin typeface="Times New Roman"/>
                <a:cs typeface="Times New Roman"/>
              </a:rPr>
              <a:t>h</a:t>
            </a:r>
            <a:r>
              <a:rPr sz="1500" b="0" spc="82" baseline="-11111" dirty="0">
                <a:latin typeface="Times New Roman"/>
                <a:cs typeface="Times New Roman"/>
              </a:rPr>
              <a:t>2</a:t>
            </a:r>
            <a:r>
              <a:rPr sz="1500" b="0" spc="247" baseline="-11111" dirty="0">
                <a:latin typeface="Times New Roman"/>
                <a:cs typeface="Times New Roman"/>
              </a:rPr>
              <a:t> </a:t>
            </a:r>
            <a:r>
              <a:rPr sz="1450" b="0" spc="75" dirty="0">
                <a:latin typeface="Times New Roman"/>
                <a:cs typeface="Times New Roman"/>
              </a:rPr>
              <a:t>and</a:t>
            </a:r>
            <a:r>
              <a:rPr sz="1450" b="0" spc="50" dirty="0">
                <a:latin typeface="Times New Roman"/>
                <a:cs typeface="Times New Roman"/>
              </a:rPr>
              <a:t> </a:t>
            </a:r>
            <a:r>
              <a:rPr sz="1450" b="0" spc="55" dirty="0">
                <a:latin typeface="Times New Roman"/>
                <a:cs typeface="Times New Roman"/>
              </a:rPr>
              <a:t>h</a:t>
            </a:r>
            <a:r>
              <a:rPr sz="1500" b="0" spc="82" baseline="-11111" dirty="0">
                <a:latin typeface="Times New Roman"/>
                <a:cs typeface="Times New Roman"/>
              </a:rPr>
              <a:t>3</a:t>
            </a:r>
            <a:r>
              <a:rPr sz="1500" b="0" spc="247" baseline="-11111" dirty="0">
                <a:latin typeface="Times New Roman"/>
                <a:cs typeface="Times New Roman"/>
              </a:rPr>
              <a:t> </a:t>
            </a:r>
            <a:r>
              <a:rPr sz="1450" b="0" spc="65" dirty="0">
                <a:latin typeface="Times New Roman"/>
                <a:cs typeface="Times New Roman"/>
              </a:rPr>
              <a:t>are</a:t>
            </a:r>
            <a:r>
              <a:rPr sz="1450" b="0" spc="40" dirty="0">
                <a:latin typeface="Times New Roman"/>
                <a:cs typeface="Times New Roman"/>
              </a:rPr>
              <a:t> </a:t>
            </a:r>
            <a:r>
              <a:rPr sz="1450" b="0" spc="70" dirty="0">
                <a:latin typeface="Times New Roman"/>
                <a:cs typeface="Times New Roman"/>
              </a:rPr>
              <a:t>the</a:t>
            </a:r>
            <a:r>
              <a:rPr sz="1450" b="0" spc="45" dirty="0">
                <a:latin typeface="Times New Roman"/>
                <a:cs typeface="Times New Roman"/>
              </a:rPr>
              <a:t> </a:t>
            </a:r>
            <a:r>
              <a:rPr sz="1450" b="0" spc="70" dirty="0">
                <a:latin typeface="Times New Roman"/>
                <a:cs typeface="Times New Roman"/>
              </a:rPr>
              <a:t>loss</a:t>
            </a:r>
            <a:r>
              <a:rPr sz="1450" b="0" spc="50" dirty="0">
                <a:latin typeface="Times New Roman"/>
                <a:cs typeface="Times New Roman"/>
              </a:rPr>
              <a:t> </a:t>
            </a:r>
            <a:r>
              <a:rPr sz="1450" b="0" spc="65" dirty="0">
                <a:latin typeface="Times New Roman"/>
                <a:cs typeface="Times New Roman"/>
              </a:rPr>
              <a:t>of</a:t>
            </a:r>
            <a:r>
              <a:rPr sz="1450" b="0" spc="45" dirty="0">
                <a:latin typeface="Times New Roman"/>
                <a:cs typeface="Times New Roman"/>
              </a:rPr>
              <a:t> </a:t>
            </a:r>
            <a:r>
              <a:rPr sz="1450" b="0" spc="75" dirty="0">
                <a:latin typeface="Times New Roman"/>
                <a:cs typeface="Times New Roman"/>
              </a:rPr>
              <a:t>heads</a:t>
            </a:r>
            <a:r>
              <a:rPr sz="1450" b="0" spc="50" dirty="0">
                <a:latin typeface="Times New Roman"/>
                <a:cs typeface="Times New Roman"/>
              </a:rPr>
              <a:t> </a:t>
            </a:r>
            <a:r>
              <a:rPr sz="1450" b="0" spc="60" dirty="0">
                <a:latin typeface="Times New Roman"/>
                <a:cs typeface="Times New Roman"/>
              </a:rPr>
              <a:t>in</a:t>
            </a:r>
            <a:r>
              <a:rPr sz="1450" b="0" spc="45" dirty="0">
                <a:latin typeface="Times New Roman"/>
                <a:cs typeface="Times New Roman"/>
              </a:rPr>
              <a:t> </a:t>
            </a:r>
            <a:r>
              <a:rPr sz="1450" b="0" spc="60" dirty="0">
                <a:latin typeface="Times New Roman"/>
                <a:cs typeface="Times New Roman"/>
              </a:rPr>
              <a:t>soil</a:t>
            </a:r>
            <a:r>
              <a:rPr sz="1450" b="0" spc="50" dirty="0">
                <a:latin typeface="Times New Roman"/>
                <a:cs typeface="Times New Roman"/>
              </a:rPr>
              <a:t> </a:t>
            </a:r>
            <a:r>
              <a:rPr sz="1450" b="0" spc="65" dirty="0">
                <a:latin typeface="Times New Roman"/>
                <a:cs typeface="Times New Roman"/>
              </a:rPr>
              <a:t>layers</a:t>
            </a:r>
            <a:r>
              <a:rPr sz="1450" b="0" spc="45" dirty="0">
                <a:latin typeface="Times New Roman"/>
                <a:cs typeface="Times New Roman"/>
              </a:rPr>
              <a:t> </a:t>
            </a:r>
            <a:r>
              <a:rPr sz="1450" b="0" spc="50" dirty="0">
                <a:latin typeface="Times New Roman"/>
                <a:cs typeface="Times New Roman"/>
              </a:rPr>
              <a:t>(1), </a:t>
            </a:r>
            <a:r>
              <a:rPr sz="1450" b="0" spc="60" dirty="0">
                <a:latin typeface="Times New Roman"/>
                <a:cs typeface="Times New Roman"/>
              </a:rPr>
              <a:t>(2)</a:t>
            </a:r>
            <a:r>
              <a:rPr sz="1450" b="0" spc="50" dirty="0">
                <a:latin typeface="Times New Roman"/>
                <a:cs typeface="Times New Roman"/>
              </a:rPr>
              <a:t> </a:t>
            </a:r>
            <a:r>
              <a:rPr sz="1450" b="0" spc="75" dirty="0">
                <a:latin typeface="Times New Roman"/>
                <a:cs typeface="Times New Roman"/>
              </a:rPr>
              <a:t>and</a:t>
            </a:r>
            <a:r>
              <a:rPr sz="1450" b="0" spc="50" dirty="0">
                <a:latin typeface="Times New Roman"/>
                <a:cs typeface="Times New Roman"/>
              </a:rPr>
              <a:t> </a:t>
            </a:r>
            <a:r>
              <a:rPr sz="1450" b="0" spc="55" dirty="0">
                <a:latin typeface="Times New Roman"/>
                <a:cs typeface="Times New Roman"/>
              </a:rPr>
              <a:t>(3)</a:t>
            </a:r>
            <a:r>
              <a:rPr sz="1450" b="0" spc="50" dirty="0">
                <a:latin typeface="Times New Roman"/>
                <a:cs typeface="Times New Roman"/>
              </a:rPr>
              <a:t> </a:t>
            </a:r>
            <a:r>
              <a:rPr sz="1450" b="0" spc="55" dirty="0">
                <a:latin typeface="Times New Roman"/>
                <a:cs typeface="Times New Roman"/>
              </a:rPr>
              <a:t>respectively</a:t>
            </a:r>
            <a:endParaRPr sz="1450">
              <a:latin typeface="Times New Roman"/>
              <a:cs typeface="Times New Roman"/>
            </a:endParaRPr>
          </a:p>
        </p:txBody>
      </p:sp>
      <p:sp>
        <p:nvSpPr>
          <p:cNvPr id="3" name="object 3"/>
          <p:cNvSpPr txBox="1"/>
          <p:nvPr/>
        </p:nvSpPr>
        <p:spPr>
          <a:xfrm>
            <a:off x="457199" y="1197860"/>
            <a:ext cx="7891145" cy="1764030"/>
          </a:xfrm>
          <a:prstGeom prst="rect">
            <a:avLst/>
          </a:prstGeom>
        </p:spPr>
        <p:txBody>
          <a:bodyPr vert="horz" wrap="square" lIns="0" tIns="17145" rIns="0" bIns="0" rtlCol="0">
            <a:spAutoFit/>
          </a:bodyPr>
          <a:lstStyle/>
          <a:p>
            <a:pPr marL="75565">
              <a:lnSpc>
                <a:spcPct val="100000"/>
              </a:lnSpc>
              <a:spcBef>
                <a:spcPts val="135"/>
              </a:spcBef>
            </a:pPr>
            <a:r>
              <a:rPr sz="1450" spc="75" dirty="0">
                <a:latin typeface="Times New Roman"/>
                <a:cs typeface="Times New Roman"/>
              </a:rPr>
              <a:t>Now</a:t>
            </a:r>
            <a:endParaRPr sz="1450">
              <a:latin typeface="Times New Roman"/>
              <a:cs typeface="Times New Roman"/>
            </a:endParaRPr>
          </a:p>
          <a:p>
            <a:pPr marL="76200">
              <a:lnSpc>
                <a:spcPct val="100000"/>
              </a:lnSpc>
              <a:spcBef>
                <a:spcPts val="1455"/>
              </a:spcBef>
            </a:pPr>
            <a:r>
              <a:rPr sz="1450" spc="90" dirty="0">
                <a:latin typeface="Times New Roman"/>
                <a:cs typeface="Times New Roman"/>
              </a:rPr>
              <a:t>The</a:t>
            </a:r>
            <a:r>
              <a:rPr sz="1450" spc="35" dirty="0">
                <a:latin typeface="Times New Roman"/>
                <a:cs typeface="Times New Roman"/>
              </a:rPr>
              <a:t> </a:t>
            </a:r>
            <a:r>
              <a:rPr sz="1450" spc="75" dirty="0">
                <a:latin typeface="Times New Roman"/>
                <a:cs typeface="Times New Roman"/>
              </a:rPr>
              <a:t>head</a:t>
            </a:r>
            <a:r>
              <a:rPr sz="1450" spc="45" dirty="0">
                <a:latin typeface="Times New Roman"/>
                <a:cs typeface="Times New Roman"/>
              </a:rPr>
              <a:t> </a:t>
            </a:r>
            <a:r>
              <a:rPr sz="1450" spc="60" dirty="0">
                <a:latin typeface="Times New Roman"/>
                <a:cs typeface="Times New Roman"/>
              </a:rPr>
              <a:t>lost</a:t>
            </a:r>
            <a:r>
              <a:rPr sz="1450" spc="50" dirty="0">
                <a:latin typeface="Times New Roman"/>
                <a:cs typeface="Times New Roman"/>
              </a:rPr>
              <a:t> </a:t>
            </a:r>
            <a:r>
              <a:rPr sz="1450" spc="95" dirty="0">
                <a:latin typeface="Times New Roman"/>
                <a:cs typeface="Times New Roman"/>
              </a:rPr>
              <a:t>=</a:t>
            </a:r>
            <a:r>
              <a:rPr sz="1450" spc="40" dirty="0">
                <a:latin typeface="Times New Roman"/>
                <a:cs typeface="Times New Roman"/>
              </a:rPr>
              <a:t> </a:t>
            </a:r>
            <a:r>
              <a:rPr sz="1450" spc="75" dirty="0">
                <a:latin typeface="Times New Roman"/>
                <a:cs typeface="Times New Roman"/>
              </a:rPr>
              <a:t>h</a:t>
            </a:r>
            <a:r>
              <a:rPr sz="1450" spc="470" dirty="0">
                <a:latin typeface="Times New Roman"/>
                <a:cs typeface="Times New Roman"/>
              </a:rPr>
              <a:t> </a:t>
            </a:r>
            <a:r>
              <a:rPr sz="1450" spc="95" dirty="0">
                <a:latin typeface="Times New Roman"/>
                <a:cs typeface="Times New Roman"/>
              </a:rPr>
              <a:t>=</a:t>
            </a:r>
            <a:r>
              <a:rPr sz="1450" spc="35" dirty="0">
                <a:latin typeface="Times New Roman"/>
                <a:cs typeface="Times New Roman"/>
              </a:rPr>
              <a:t> </a:t>
            </a:r>
            <a:r>
              <a:rPr sz="1450" spc="60" dirty="0">
                <a:latin typeface="Times New Roman"/>
                <a:cs typeface="Times New Roman"/>
              </a:rPr>
              <a:t>h</a:t>
            </a:r>
            <a:r>
              <a:rPr sz="1500" spc="89" baseline="-11111" dirty="0">
                <a:latin typeface="Times New Roman"/>
                <a:cs typeface="Times New Roman"/>
              </a:rPr>
              <a:t>1</a:t>
            </a:r>
            <a:r>
              <a:rPr sz="1500" spc="254" baseline="-11111" dirty="0">
                <a:latin typeface="Times New Roman"/>
                <a:cs typeface="Times New Roman"/>
              </a:rPr>
              <a:t> </a:t>
            </a:r>
            <a:r>
              <a:rPr sz="1450" spc="95" dirty="0">
                <a:latin typeface="Times New Roman"/>
                <a:cs typeface="Times New Roman"/>
              </a:rPr>
              <a:t>+</a:t>
            </a:r>
            <a:r>
              <a:rPr sz="1450" spc="40" dirty="0">
                <a:latin typeface="Times New Roman"/>
                <a:cs typeface="Times New Roman"/>
              </a:rPr>
              <a:t> </a:t>
            </a:r>
            <a:r>
              <a:rPr sz="1450" spc="55" dirty="0">
                <a:latin typeface="Times New Roman"/>
                <a:cs typeface="Times New Roman"/>
              </a:rPr>
              <a:t>h</a:t>
            </a:r>
            <a:r>
              <a:rPr sz="1500" spc="82" baseline="-11111" dirty="0">
                <a:latin typeface="Times New Roman"/>
                <a:cs typeface="Times New Roman"/>
              </a:rPr>
              <a:t>2</a:t>
            </a:r>
            <a:r>
              <a:rPr sz="1500" spc="247" baseline="-11111" dirty="0">
                <a:latin typeface="Times New Roman"/>
                <a:cs typeface="Times New Roman"/>
              </a:rPr>
              <a:t> </a:t>
            </a:r>
            <a:r>
              <a:rPr sz="1450" spc="95" dirty="0">
                <a:latin typeface="Times New Roman"/>
                <a:cs typeface="Times New Roman"/>
              </a:rPr>
              <a:t>+</a:t>
            </a:r>
            <a:r>
              <a:rPr sz="1450" spc="40" dirty="0">
                <a:latin typeface="Times New Roman"/>
                <a:cs typeface="Times New Roman"/>
              </a:rPr>
              <a:t> </a:t>
            </a:r>
            <a:r>
              <a:rPr sz="1450" spc="30" dirty="0">
                <a:latin typeface="Times New Roman"/>
                <a:cs typeface="Times New Roman"/>
              </a:rPr>
              <a:t>h</a:t>
            </a:r>
            <a:r>
              <a:rPr sz="1500" spc="44" baseline="-11111" dirty="0">
                <a:latin typeface="Times New Roman"/>
                <a:cs typeface="Times New Roman"/>
              </a:rPr>
              <a:t>3</a:t>
            </a:r>
            <a:endParaRPr sz="1500" baseline="-11111">
              <a:latin typeface="Times New Roman"/>
              <a:cs typeface="Times New Roman"/>
            </a:endParaRPr>
          </a:p>
          <a:p>
            <a:pPr marL="76200" marR="55880">
              <a:lnSpc>
                <a:spcPct val="111300"/>
              </a:lnSpc>
              <a:spcBef>
                <a:spcPts val="1185"/>
              </a:spcBef>
            </a:pPr>
            <a:r>
              <a:rPr sz="1450" spc="65" dirty="0">
                <a:latin typeface="Times New Roman"/>
                <a:cs typeface="Times New Roman"/>
              </a:rPr>
              <a:t>Let</a:t>
            </a:r>
            <a:r>
              <a:rPr sz="1450" spc="95" dirty="0">
                <a:latin typeface="Times New Roman"/>
                <a:cs typeface="Times New Roman"/>
              </a:rPr>
              <a:t>  </a:t>
            </a:r>
            <a:r>
              <a:rPr sz="1750" b="1" dirty="0">
                <a:latin typeface="Times New Roman"/>
                <a:cs typeface="Times New Roman"/>
              </a:rPr>
              <a:t>i</a:t>
            </a:r>
            <a:r>
              <a:rPr sz="1650" b="1" baseline="-12626" dirty="0">
                <a:latin typeface="Times New Roman"/>
                <a:cs typeface="Times New Roman"/>
              </a:rPr>
              <a:t>1</a:t>
            </a:r>
            <a:r>
              <a:rPr sz="1450" dirty="0">
                <a:latin typeface="Times New Roman"/>
                <a:cs typeface="Times New Roman"/>
              </a:rPr>
              <a:t>,</a:t>
            </a:r>
            <a:r>
              <a:rPr sz="1450" spc="90" dirty="0">
                <a:latin typeface="Times New Roman"/>
                <a:cs typeface="Times New Roman"/>
              </a:rPr>
              <a:t>  </a:t>
            </a:r>
            <a:r>
              <a:rPr sz="1750" b="1" dirty="0">
                <a:latin typeface="Times New Roman"/>
                <a:cs typeface="Times New Roman"/>
              </a:rPr>
              <a:t>i</a:t>
            </a:r>
            <a:r>
              <a:rPr sz="1650" b="1" baseline="-12626" dirty="0">
                <a:latin typeface="Times New Roman"/>
                <a:cs typeface="Times New Roman"/>
              </a:rPr>
              <a:t>2</a:t>
            </a:r>
            <a:r>
              <a:rPr sz="1650" b="1" spc="277" baseline="-12626" dirty="0">
                <a:latin typeface="Times New Roman"/>
                <a:cs typeface="Times New Roman"/>
              </a:rPr>
              <a:t>  </a:t>
            </a:r>
            <a:r>
              <a:rPr sz="1450" spc="75" dirty="0">
                <a:latin typeface="Times New Roman"/>
                <a:cs typeface="Times New Roman"/>
              </a:rPr>
              <a:t>and</a:t>
            </a:r>
            <a:r>
              <a:rPr sz="1450" spc="85" dirty="0">
                <a:latin typeface="Times New Roman"/>
                <a:cs typeface="Times New Roman"/>
              </a:rPr>
              <a:t>  </a:t>
            </a:r>
            <a:r>
              <a:rPr sz="1750" b="1" dirty="0">
                <a:latin typeface="Times New Roman"/>
                <a:cs typeface="Times New Roman"/>
              </a:rPr>
              <a:t>i</a:t>
            </a:r>
            <a:r>
              <a:rPr sz="1650" b="1" baseline="-12626" dirty="0">
                <a:latin typeface="Times New Roman"/>
                <a:cs typeface="Times New Roman"/>
              </a:rPr>
              <a:t>3</a:t>
            </a:r>
            <a:r>
              <a:rPr sz="1650" b="1" spc="277" baseline="-12626" dirty="0">
                <a:latin typeface="Times New Roman"/>
                <a:cs typeface="Times New Roman"/>
              </a:rPr>
              <a:t>  </a:t>
            </a:r>
            <a:r>
              <a:rPr sz="1450" spc="65" dirty="0">
                <a:latin typeface="Times New Roman"/>
                <a:cs typeface="Times New Roman"/>
              </a:rPr>
              <a:t>are</a:t>
            </a:r>
            <a:r>
              <a:rPr sz="1450" spc="80" dirty="0">
                <a:latin typeface="Times New Roman"/>
                <a:cs typeface="Times New Roman"/>
              </a:rPr>
              <a:t>  </a:t>
            </a:r>
            <a:r>
              <a:rPr sz="1450" spc="70" dirty="0">
                <a:latin typeface="Times New Roman"/>
                <a:cs typeface="Times New Roman"/>
              </a:rPr>
              <a:t>the</a:t>
            </a:r>
            <a:r>
              <a:rPr sz="1450" spc="85" dirty="0">
                <a:latin typeface="Times New Roman"/>
                <a:cs typeface="Times New Roman"/>
              </a:rPr>
              <a:t>  </a:t>
            </a:r>
            <a:r>
              <a:rPr sz="1450" spc="65" dirty="0">
                <a:latin typeface="Times New Roman"/>
                <a:cs typeface="Times New Roman"/>
              </a:rPr>
              <a:t>hydraulic</a:t>
            </a:r>
            <a:r>
              <a:rPr sz="1450" spc="110" dirty="0">
                <a:latin typeface="Times New Roman"/>
                <a:cs typeface="Times New Roman"/>
              </a:rPr>
              <a:t>  </a:t>
            </a:r>
            <a:r>
              <a:rPr sz="1450" spc="65" dirty="0">
                <a:latin typeface="Times New Roman"/>
                <a:cs typeface="Times New Roman"/>
              </a:rPr>
              <a:t>gradients</a:t>
            </a:r>
            <a:r>
              <a:rPr sz="1450" spc="100" dirty="0">
                <a:latin typeface="Times New Roman"/>
                <a:cs typeface="Times New Roman"/>
              </a:rPr>
              <a:t>  </a:t>
            </a:r>
            <a:r>
              <a:rPr sz="1450" spc="75" dirty="0">
                <a:latin typeface="Times New Roman"/>
                <a:cs typeface="Times New Roman"/>
              </a:rPr>
              <a:t>developed</a:t>
            </a:r>
            <a:r>
              <a:rPr sz="1450" spc="90" dirty="0">
                <a:latin typeface="Times New Roman"/>
                <a:cs typeface="Times New Roman"/>
              </a:rPr>
              <a:t>  </a:t>
            </a:r>
            <a:r>
              <a:rPr sz="1450" spc="65" dirty="0">
                <a:latin typeface="Times New Roman"/>
                <a:cs typeface="Times New Roman"/>
              </a:rPr>
              <a:t>in</a:t>
            </a:r>
            <a:r>
              <a:rPr sz="1450" spc="90" dirty="0">
                <a:latin typeface="Times New Roman"/>
                <a:cs typeface="Times New Roman"/>
              </a:rPr>
              <a:t>  </a:t>
            </a:r>
            <a:r>
              <a:rPr sz="1450" spc="60" dirty="0">
                <a:latin typeface="Times New Roman"/>
                <a:cs typeface="Times New Roman"/>
              </a:rPr>
              <a:t>soil</a:t>
            </a:r>
            <a:r>
              <a:rPr sz="1450" spc="90" dirty="0">
                <a:latin typeface="Times New Roman"/>
                <a:cs typeface="Times New Roman"/>
              </a:rPr>
              <a:t>  </a:t>
            </a:r>
            <a:r>
              <a:rPr sz="1450" spc="65" dirty="0">
                <a:latin typeface="Times New Roman"/>
                <a:cs typeface="Times New Roman"/>
              </a:rPr>
              <a:t>layers</a:t>
            </a:r>
            <a:r>
              <a:rPr sz="1450" spc="90" dirty="0">
                <a:latin typeface="Times New Roman"/>
                <a:cs typeface="Times New Roman"/>
              </a:rPr>
              <a:t>  </a:t>
            </a:r>
            <a:r>
              <a:rPr sz="1450" spc="50" dirty="0">
                <a:latin typeface="Times New Roman"/>
                <a:cs typeface="Times New Roman"/>
              </a:rPr>
              <a:t>(1),</a:t>
            </a:r>
            <a:r>
              <a:rPr sz="1450" spc="90" dirty="0">
                <a:latin typeface="Times New Roman"/>
                <a:cs typeface="Times New Roman"/>
              </a:rPr>
              <a:t>  </a:t>
            </a:r>
            <a:r>
              <a:rPr sz="1450" spc="60" dirty="0">
                <a:latin typeface="Times New Roman"/>
                <a:cs typeface="Times New Roman"/>
              </a:rPr>
              <a:t>(2)</a:t>
            </a:r>
            <a:r>
              <a:rPr sz="1450" spc="85" dirty="0">
                <a:latin typeface="Times New Roman"/>
                <a:cs typeface="Times New Roman"/>
              </a:rPr>
              <a:t>  </a:t>
            </a:r>
            <a:r>
              <a:rPr sz="1450" spc="75" dirty="0">
                <a:latin typeface="Times New Roman"/>
                <a:cs typeface="Times New Roman"/>
              </a:rPr>
              <a:t>and</a:t>
            </a:r>
            <a:r>
              <a:rPr sz="1450" spc="95" dirty="0">
                <a:latin typeface="Times New Roman"/>
                <a:cs typeface="Times New Roman"/>
              </a:rPr>
              <a:t>  </a:t>
            </a:r>
            <a:r>
              <a:rPr sz="1450" spc="35" dirty="0">
                <a:latin typeface="Times New Roman"/>
                <a:cs typeface="Times New Roman"/>
              </a:rPr>
              <a:t>(3) </a:t>
            </a:r>
            <a:r>
              <a:rPr sz="1450" spc="55" dirty="0">
                <a:latin typeface="Times New Roman"/>
                <a:cs typeface="Times New Roman"/>
              </a:rPr>
              <a:t>respectively</a:t>
            </a:r>
            <a:endParaRPr sz="1450">
              <a:latin typeface="Times New Roman"/>
              <a:cs typeface="Times New Roman"/>
            </a:endParaRPr>
          </a:p>
          <a:p>
            <a:pPr marL="76200">
              <a:lnSpc>
                <a:spcPct val="100000"/>
              </a:lnSpc>
              <a:spcBef>
                <a:spcPts val="1470"/>
              </a:spcBef>
            </a:pPr>
            <a:r>
              <a:rPr sz="1450" spc="60" dirty="0">
                <a:latin typeface="Times New Roman"/>
                <a:cs typeface="Times New Roman"/>
              </a:rPr>
              <a:t>Here</a:t>
            </a:r>
            <a:endParaRPr sz="1450">
              <a:latin typeface="Times New Roman"/>
              <a:cs typeface="Times New Roman"/>
            </a:endParaRPr>
          </a:p>
        </p:txBody>
      </p:sp>
      <p:sp>
        <p:nvSpPr>
          <p:cNvPr id="4" name="object 4"/>
          <p:cNvSpPr txBox="1"/>
          <p:nvPr/>
        </p:nvSpPr>
        <p:spPr>
          <a:xfrm>
            <a:off x="601108" y="3289117"/>
            <a:ext cx="128270" cy="213360"/>
          </a:xfrm>
          <a:prstGeom prst="rect">
            <a:avLst/>
          </a:prstGeom>
        </p:spPr>
        <p:txBody>
          <a:bodyPr vert="horz" wrap="square" lIns="0" tIns="16510" rIns="0" bIns="0" rtlCol="0">
            <a:spAutoFit/>
          </a:bodyPr>
          <a:lstStyle/>
          <a:p>
            <a:pPr marL="12700">
              <a:lnSpc>
                <a:spcPct val="100000"/>
              </a:lnSpc>
              <a:spcBef>
                <a:spcPts val="130"/>
              </a:spcBef>
            </a:pPr>
            <a:r>
              <a:rPr sz="1200" spc="40" dirty="0">
                <a:latin typeface="Cambria Math"/>
                <a:cs typeface="Cambria Math"/>
              </a:rPr>
              <a:t>𝟏</a:t>
            </a:r>
            <a:endParaRPr sz="1200">
              <a:latin typeface="Cambria Math"/>
              <a:cs typeface="Cambria Math"/>
            </a:endParaRPr>
          </a:p>
        </p:txBody>
      </p:sp>
      <p:sp>
        <p:nvSpPr>
          <p:cNvPr id="5" name="object 5"/>
          <p:cNvSpPr txBox="1"/>
          <p:nvPr/>
        </p:nvSpPr>
        <p:spPr>
          <a:xfrm>
            <a:off x="1056098" y="3355116"/>
            <a:ext cx="258445" cy="213360"/>
          </a:xfrm>
          <a:prstGeom prst="rect">
            <a:avLst/>
          </a:prstGeom>
        </p:spPr>
        <p:txBody>
          <a:bodyPr vert="horz" wrap="square" lIns="0" tIns="16510" rIns="0" bIns="0" rtlCol="0">
            <a:spAutoFit/>
          </a:bodyPr>
          <a:lstStyle/>
          <a:p>
            <a:pPr marL="38100">
              <a:lnSpc>
                <a:spcPct val="100000"/>
              </a:lnSpc>
              <a:spcBef>
                <a:spcPts val="130"/>
              </a:spcBef>
            </a:pPr>
            <a:r>
              <a:rPr sz="1200" spc="35" dirty="0">
                <a:latin typeface="Cambria Math"/>
                <a:cs typeface="Cambria Math"/>
              </a:rPr>
              <a:t>𝐙</a:t>
            </a:r>
            <a:r>
              <a:rPr sz="1500" spc="52" baseline="-13888" dirty="0">
                <a:latin typeface="Cambria Math"/>
                <a:cs typeface="Cambria Math"/>
              </a:rPr>
              <a:t>𝟏</a:t>
            </a:r>
            <a:endParaRPr sz="1500" baseline="-13888">
              <a:latin typeface="Cambria Math"/>
              <a:cs typeface="Cambria Math"/>
            </a:endParaRPr>
          </a:p>
        </p:txBody>
      </p:sp>
      <p:sp>
        <p:nvSpPr>
          <p:cNvPr id="6" name="object 6"/>
          <p:cNvSpPr/>
          <p:nvPr/>
        </p:nvSpPr>
        <p:spPr>
          <a:xfrm>
            <a:off x="1092136" y="3343302"/>
            <a:ext cx="194310" cy="15240"/>
          </a:xfrm>
          <a:custGeom>
            <a:avLst/>
            <a:gdLst/>
            <a:ahLst/>
            <a:cxnLst/>
            <a:rect l="l" t="t" r="r" b="b"/>
            <a:pathLst>
              <a:path w="194309" h="15239">
                <a:moveTo>
                  <a:pt x="194217" y="0"/>
                </a:moveTo>
                <a:lnTo>
                  <a:pt x="0" y="0"/>
                </a:lnTo>
                <a:lnTo>
                  <a:pt x="0" y="15085"/>
                </a:lnTo>
                <a:lnTo>
                  <a:pt x="194217" y="15085"/>
                </a:lnTo>
                <a:lnTo>
                  <a:pt x="194217" y="0"/>
                </a:lnTo>
                <a:close/>
              </a:path>
            </a:pathLst>
          </a:custGeom>
          <a:solidFill>
            <a:srgbClr val="000000"/>
          </a:solidFill>
        </p:spPr>
        <p:txBody>
          <a:bodyPr wrap="square" lIns="0" tIns="0" rIns="0" bIns="0" rtlCol="0"/>
          <a:lstStyle/>
          <a:p>
            <a:endParaRPr/>
          </a:p>
        </p:txBody>
      </p:sp>
      <p:sp>
        <p:nvSpPr>
          <p:cNvPr id="7" name="object 7"/>
          <p:cNvSpPr txBox="1"/>
          <p:nvPr/>
        </p:nvSpPr>
        <p:spPr>
          <a:xfrm>
            <a:off x="495300" y="3179370"/>
            <a:ext cx="1102995" cy="290830"/>
          </a:xfrm>
          <a:prstGeom prst="rect">
            <a:avLst/>
          </a:prstGeom>
        </p:spPr>
        <p:txBody>
          <a:bodyPr vert="horz" wrap="square" lIns="0" tIns="11430" rIns="0" bIns="0" rtlCol="0">
            <a:spAutoFit/>
          </a:bodyPr>
          <a:lstStyle/>
          <a:p>
            <a:pPr marL="38100">
              <a:lnSpc>
                <a:spcPct val="100000"/>
              </a:lnSpc>
              <a:spcBef>
                <a:spcPts val="90"/>
              </a:spcBef>
              <a:tabLst>
                <a:tab pos="295275" algn="l"/>
              </a:tabLst>
            </a:pPr>
            <a:r>
              <a:rPr sz="1750" spc="-50" dirty="0">
                <a:latin typeface="Cambria Math"/>
                <a:cs typeface="Cambria Math"/>
              </a:rPr>
              <a:t>𝐢</a:t>
            </a:r>
            <a:r>
              <a:rPr sz="1750" dirty="0">
                <a:latin typeface="Cambria Math"/>
                <a:cs typeface="Cambria Math"/>
              </a:rPr>
              <a:t>	</a:t>
            </a:r>
            <a:r>
              <a:rPr sz="1750" spc="105" dirty="0">
                <a:latin typeface="Cambria Math"/>
                <a:cs typeface="Cambria Math"/>
              </a:rPr>
              <a:t>=</a:t>
            </a:r>
            <a:r>
              <a:rPr sz="1750" spc="95" dirty="0">
                <a:latin typeface="Cambria Math"/>
                <a:cs typeface="Cambria Math"/>
              </a:rPr>
              <a:t>  </a:t>
            </a:r>
            <a:r>
              <a:rPr sz="1800" spc="97" baseline="46296" dirty="0">
                <a:latin typeface="Cambria Math"/>
                <a:cs typeface="Cambria Math"/>
              </a:rPr>
              <a:t>𝐡</a:t>
            </a:r>
            <a:r>
              <a:rPr sz="1500" spc="97" baseline="41666" dirty="0">
                <a:latin typeface="Cambria Math"/>
                <a:cs typeface="Cambria Math"/>
              </a:rPr>
              <a:t>𝟏</a:t>
            </a:r>
            <a:r>
              <a:rPr sz="1500" spc="465" baseline="41666" dirty="0">
                <a:latin typeface="Cambria Math"/>
                <a:cs typeface="Cambria Math"/>
              </a:rPr>
              <a:t> </a:t>
            </a:r>
            <a:r>
              <a:rPr sz="1750" b="1" dirty="0">
                <a:latin typeface="Times New Roman"/>
                <a:cs typeface="Times New Roman"/>
              </a:rPr>
              <a:t>,</a:t>
            </a:r>
            <a:r>
              <a:rPr sz="1750" b="1" spc="50" dirty="0">
                <a:latin typeface="Times New Roman"/>
                <a:cs typeface="Times New Roman"/>
              </a:rPr>
              <a:t> </a:t>
            </a:r>
            <a:r>
              <a:rPr sz="1750" spc="-50" dirty="0">
                <a:latin typeface="Cambria Math"/>
                <a:cs typeface="Cambria Math"/>
              </a:rPr>
              <a:t>𝐢</a:t>
            </a:r>
            <a:endParaRPr sz="1750">
              <a:latin typeface="Cambria Math"/>
              <a:cs typeface="Cambria Math"/>
            </a:endParaRPr>
          </a:p>
        </p:txBody>
      </p:sp>
      <p:sp>
        <p:nvSpPr>
          <p:cNvPr id="8" name="object 8"/>
          <p:cNvSpPr txBox="1"/>
          <p:nvPr/>
        </p:nvSpPr>
        <p:spPr>
          <a:xfrm>
            <a:off x="1535497" y="3289117"/>
            <a:ext cx="128270" cy="213360"/>
          </a:xfrm>
          <a:prstGeom prst="rect">
            <a:avLst/>
          </a:prstGeom>
        </p:spPr>
        <p:txBody>
          <a:bodyPr vert="horz" wrap="square" lIns="0" tIns="16510" rIns="0" bIns="0" rtlCol="0">
            <a:spAutoFit/>
          </a:bodyPr>
          <a:lstStyle/>
          <a:p>
            <a:pPr marL="12700">
              <a:lnSpc>
                <a:spcPct val="100000"/>
              </a:lnSpc>
              <a:spcBef>
                <a:spcPts val="130"/>
              </a:spcBef>
            </a:pPr>
            <a:r>
              <a:rPr sz="1200" spc="40" dirty="0">
                <a:latin typeface="Cambria Math"/>
                <a:cs typeface="Cambria Math"/>
              </a:rPr>
              <a:t>𝟐</a:t>
            </a:r>
            <a:endParaRPr sz="1200">
              <a:latin typeface="Cambria Math"/>
              <a:cs typeface="Cambria Math"/>
            </a:endParaRPr>
          </a:p>
        </p:txBody>
      </p:sp>
      <p:sp>
        <p:nvSpPr>
          <p:cNvPr id="9" name="object 9"/>
          <p:cNvSpPr txBox="1"/>
          <p:nvPr/>
        </p:nvSpPr>
        <p:spPr>
          <a:xfrm>
            <a:off x="1712808" y="3179370"/>
            <a:ext cx="206375" cy="290830"/>
          </a:xfrm>
          <a:prstGeom prst="rect">
            <a:avLst/>
          </a:prstGeom>
        </p:spPr>
        <p:txBody>
          <a:bodyPr vert="horz" wrap="square" lIns="0" tIns="11430" rIns="0" bIns="0" rtlCol="0">
            <a:spAutoFit/>
          </a:bodyPr>
          <a:lstStyle/>
          <a:p>
            <a:pPr marL="12700">
              <a:lnSpc>
                <a:spcPct val="100000"/>
              </a:lnSpc>
              <a:spcBef>
                <a:spcPts val="90"/>
              </a:spcBef>
            </a:pPr>
            <a:r>
              <a:rPr sz="1750" spc="55" dirty="0">
                <a:latin typeface="Cambria Math"/>
                <a:cs typeface="Cambria Math"/>
              </a:rPr>
              <a:t>=</a:t>
            </a:r>
            <a:endParaRPr sz="1750">
              <a:latin typeface="Cambria Math"/>
              <a:cs typeface="Cambria Math"/>
            </a:endParaRPr>
          </a:p>
        </p:txBody>
      </p:sp>
      <p:sp>
        <p:nvSpPr>
          <p:cNvPr id="10" name="object 10"/>
          <p:cNvSpPr txBox="1"/>
          <p:nvPr/>
        </p:nvSpPr>
        <p:spPr>
          <a:xfrm>
            <a:off x="1986363" y="3060194"/>
            <a:ext cx="264160" cy="508634"/>
          </a:xfrm>
          <a:prstGeom prst="rect">
            <a:avLst/>
          </a:prstGeom>
        </p:spPr>
        <p:txBody>
          <a:bodyPr vert="horz" wrap="square" lIns="0" tIns="70485" rIns="0" bIns="0" rtlCol="0">
            <a:spAutoFit/>
          </a:bodyPr>
          <a:lstStyle/>
          <a:p>
            <a:pPr marL="38100">
              <a:lnSpc>
                <a:spcPct val="100000"/>
              </a:lnSpc>
              <a:spcBef>
                <a:spcPts val="555"/>
              </a:spcBef>
            </a:pPr>
            <a:r>
              <a:rPr sz="1200" spc="35" dirty="0">
                <a:latin typeface="Cambria Math"/>
                <a:cs typeface="Cambria Math"/>
              </a:rPr>
              <a:t>𝐡</a:t>
            </a:r>
            <a:r>
              <a:rPr sz="1500" spc="52" baseline="-13888" dirty="0">
                <a:latin typeface="Cambria Math"/>
                <a:cs typeface="Cambria Math"/>
              </a:rPr>
              <a:t>𝟐</a:t>
            </a:r>
            <a:endParaRPr sz="1500" baseline="-13888">
              <a:latin typeface="Cambria Math"/>
              <a:cs typeface="Cambria Math"/>
            </a:endParaRPr>
          </a:p>
          <a:p>
            <a:pPr marL="41910">
              <a:lnSpc>
                <a:spcPct val="100000"/>
              </a:lnSpc>
              <a:spcBef>
                <a:spcPts val="459"/>
              </a:spcBef>
            </a:pPr>
            <a:r>
              <a:rPr sz="1200" spc="35" dirty="0">
                <a:latin typeface="Cambria Math"/>
                <a:cs typeface="Cambria Math"/>
              </a:rPr>
              <a:t>𝐙</a:t>
            </a:r>
            <a:r>
              <a:rPr sz="1500" spc="52" baseline="-13888" dirty="0">
                <a:latin typeface="Cambria Math"/>
                <a:cs typeface="Cambria Math"/>
              </a:rPr>
              <a:t>𝟐</a:t>
            </a:r>
            <a:endParaRPr sz="1500" baseline="-13888">
              <a:latin typeface="Cambria Math"/>
              <a:cs typeface="Cambria Math"/>
            </a:endParaRPr>
          </a:p>
        </p:txBody>
      </p:sp>
      <p:sp>
        <p:nvSpPr>
          <p:cNvPr id="11" name="object 11"/>
          <p:cNvSpPr/>
          <p:nvPr/>
        </p:nvSpPr>
        <p:spPr>
          <a:xfrm>
            <a:off x="2024463" y="3343302"/>
            <a:ext cx="194310" cy="15240"/>
          </a:xfrm>
          <a:custGeom>
            <a:avLst/>
            <a:gdLst/>
            <a:ahLst/>
            <a:cxnLst/>
            <a:rect l="l" t="t" r="r" b="b"/>
            <a:pathLst>
              <a:path w="194310" h="15239">
                <a:moveTo>
                  <a:pt x="193805" y="0"/>
                </a:moveTo>
                <a:lnTo>
                  <a:pt x="0" y="0"/>
                </a:lnTo>
                <a:lnTo>
                  <a:pt x="0" y="15085"/>
                </a:lnTo>
                <a:lnTo>
                  <a:pt x="193805" y="15085"/>
                </a:lnTo>
                <a:lnTo>
                  <a:pt x="193805" y="0"/>
                </a:lnTo>
                <a:close/>
              </a:path>
            </a:pathLst>
          </a:custGeom>
          <a:solidFill>
            <a:srgbClr val="000000"/>
          </a:solidFill>
        </p:spPr>
        <p:txBody>
          <a:bodyPr wrap="square" lIns="0" tIns="0" rIns="0" bIns="0" rtlCol="0"/>
          <a:lstStyle/>
          <a:p>
            <a:endParaRPr/>
          </a:p>
        </p:txBody>
      </p:sp>
      <p:sp>
        <p:nvSpPr>
          <p:cNvPr id="12" name="object 12"/>
          <p:cNvSpPr txBox="1"/>
          <p:nvPr/>
        </p:nvSpPr>
        <p:spPr>
          <a:xfrm>
            <a:off x="2814234" y="3289117"/>
            <a:ext cx="128270" cy="213360"/>
          </a:xfrm>
          <a:prstGeom prst="rect">
            <a:avLst/>
          </a:prstGeom>
        </p:spPr>
        <p:txBody>
          <a:bodyPr vert="horz" wrap="square" lIns="0" tIns="16510" rIns="0" bIns="0" rtlCol="0">
            <a:spAutoFit/>
          </a:bodyPr>
          <a:lstStyle/>
          <a:p>
            <a:pPr marL="12700">
              <a:lnSpc>
                <a:spcPct val="100000"/>
              </a:lnSpc>
              <a:spcBef>
                <a:spcPts val="130"/>
              </a:spcBef>
            </a:pPr>
            <a:r>
              <a:rPr sz="1200" spc="40" dirty="0">
                <a:latin typeface="Cambria Math"/>
                <a:cs typeface="Cambria Math"/>
              </a:rPr>
              <a:t>𝟑</a:t>
            </a:r>
            <a:endParaRPr sz="1200">
              <a:latin typeface="Cambria Math"/>
              <a:cs typeface="Cambria Math"/>
            </a:endParaRPr>
          </a:p>
        </p:txBody>
      </p:sp>
      <p:sp>
        <p:nvSpPr>
          <p:cNvPr id="13" name="object 13"/>
          <p:cNvSpPr txBox="1"/>
          <p:nvPr/>
        </p:nvSpPr>
        <p:spPr>
          <a:xfrm>
            <a:off x="2327144" y="3179370"/>
            <a:ext cx="870585" cy="290830"/>
          </a:xfrm>
          <a:prstGeom prst="rect">
            <a:avLst/>
          </a:prstGeom>
        </p:spPr>
        <p:txBody>
          <a:bodyPr vert="horz" wrap="square" lIns="0" tIns="11430" rIns="0" bIns="0" rtlCol="0">
            <a:spAutoFit/>
          </a:bodyPr>
          <a:lstStyle/>
          <a:p>
            <a:pPr marL="12700">
              <a:lnSpc>
                <a:spcPct val="100000"/>
              </a:lnSpc>
              <a:spcBef>
                <a:spcPts val="90"/>
              </a:spcBef>
              <a:tabLst>
                <a:tab pos="676910" algn="l"/>
              </a:tabLst>
            </a:pPr>
            <a:r>
              <a:rPr sz="1750" spc="60" dirty="0">
                <a:latin typeface="Times New Roman"/>
                <a:cs typeface="Times New Roman"/>
              </a:rPr>
              <a:t>and</a:t>
            </a:r>
            <a:r>
              <a:rPr sz="1750" spc="35" dirty="0">
                <a:latin typeface="Times New Roman"/>
                <a:cs typeface="Times New Roman"/>
              </a:rPr>
              <a:t> </a:t>
            </a:r>
            <a:r>
              <a:rPr sz="1750" spc="-50" dirty="0">
                <a:latin typeface="Cambria Math"/>
                <a:cs typeface="Cambria Math"/>
              </a:rPr>
              <a:t>𝐢</a:t>
            </a:r>
            <a:r>
              <a:rPr sz="1750" dirty="0">
                <a:latin typeface="Cambria Math"/>
                <a:cs typeface="Cambria Math"/>
              </a:rPr>
              <a:t>	</a:t>
            </a:r>
            <a:r>
              <a:rPr sz="1750" spc="55" dirty="0">
                <a:latin typeface="Cambria Math"/>
                <a:cs typeface="Cambria Math"/>
              </a:rPr>
              <a:t>=</a:t>
            </a:r>
            <a:endParaRPr sz="1750">
              <a:latin typeface="Cambria Math"/>
              <a:cs typeface="Cambria Math"/>
            </a:endParaRPr>
          </a:p>
        </p:txBody>
      </p:sp>
      <p:sp>
        <p:nvSpPr>
          <p:cNvPr id="14" name="object 14"/>
          <p:cNvSpPr txBox="1"/>
          <p:nvPr/>
        </p:nvSpPr>
        <p:spPr>
          <a:xfrm>
            <a:off x="3265101" y="3060194"/>
            <a:ext cx="264160" cy="508634"/>
          </a:xfrm>
          <a:prstGeom prst="rect">
            <a:avLst/>
          </a:prstGeom>
        </p:spPr>
        <p:txBody>
          <a:bodyPr vert="horz" wrap="square" lIns="0" tIns="70485" rIns="0" bIns="0" rtlCol="0">
            <a:spAutoFit/>
          </a:bodyPr>
          <a:lstStyle/>
          <a:p>
            <a:pPr marL="38100">
              <a:lnSpc>
                <a:spcPct val="100000"/>
              </a:lnSpc>
              <a:spcBef>
                <a:spcPts val="555"/>
              </a:spcBef>
            </a:pPr>
            <a:r>
              <a:rPr sz="1200" spc="35" dirty="0">
                <a:latin typeface="Cambria Math"/>
                <a:cs typeface="Cambria Math"/>
              </a:rPr>
              <a:t>𝐡</a:t>
            </a:r>
            <a:r>
              <a:rPr sz="1500" spc="52" baseline="-13888" dirty="0">
                <a:latin typeface="Cambria Math"/>
                <a:cs typeface="Cambria Math"/>
              </a:rPr>
              <a:t>𝟑</a:t>
            </a:r>
            <a:endParaRPr sz="1500" baseline="-13888">
              <a:latin typeface="Cambria Math"/>
              <a:cs typeface="Cambria Math"/>
            </a:endParaRPr>
          </a:p>
          <a:p>
            <a:pPr marL="41910">
              <a:lnSpc>
                <a:spcPct val="100000"/>
              </a:lnSpc>
              <a:spcBef>
                <a:spcPts val="459"/>
              </a:spcBef>
            </a:pPr>
            <a:r>
              <a:rPr sz="1200" spc="35" dirty="0">
                <a:latin typeface="Cambria Math"/>
                <a:cs typeface="Cambria Math"/>
              </a:rPr>
              <a:t>𝐙</a:t>
            </a:r>
            <a:r>
              <a:rPr sz="1500" spc="52" baseline="-13888" dirty="0">
                <a:latin typeface="Cambria Math"/>
                <a:cs typeface="Cambria Math"/>
              </a:rPr>
              <a:t>𝟑</a:t>
            </a:r>
            <a:endParaRPr sz="1500" baseline="-13888">
              <a:latin typeface="Cambria Math"/>
              <a:cs typeface="Cambria Math"/>
            </a:endParaRPr>
          </a:p>
        </p:txBody>
      </p:sp>
      <p:sp>
        <p:nvSpPr>
          <p:cNvPr id="15" name="object 15"/>
          <p:cNvSpPr/>
          <p:nvPr/>
        </p:nvSpPr>
        <p:spPr>
          <a:xfrm>
            <a:off x="3303200" y="3343302"/>
            <a:ext cx="194310" cy="15240"/>
          </a:xfrm>
          <a:custGeom>
            <a:avLst/>
            <a:gdLst/>
            <a:ahLst/>
            <a:cxnLst/>
            <a:rect l="l" t="t" r="r" b="b"/>
            <a:pathLst>
              <a:path w="194310" h="15239">
                <a:moveTo>
                  <a:pt x="193805" y="0"/>
                </a:moveTo>
                <a:lnTo>
                  <a:pt x="0" y="0"/>
                </a:lnTo>
                <a:lnTo>
                  <a:pt x="0" y="15085"/>
                </a:lnTo>
                <a:lnTo>
                  <a:pt x="193805" y="15085"/>
                </a:lnTo>
                <a:lnTo>
                  <a:pt x="193805" y="0"/>
                </a:lnTo>
                <a:close/>
              </a:path>
            </a:pathLst>
          </a:custGeom>
          <a:solidFill>
            <a:srgbClr val="000000"/>
          </a:solidFill>
        </p:spPr>
        <p:txBody>
          <a:bodyPr wrap="square" lIns="0" tIns="0" rIns="0" bIns="0" rtlCol="0"/>
          <a:lstStyle/>
          <a:p>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596899" y="637612"/>
            <a:ext cx="5091430" cy="254000"/>
          </a:xfrm>
          <a:prstGeom prst="rect">
            <a:avLst/>
          </a:prstGeom>
        </p:spPr>
        <p:txBody>
          <a:bodyPr vert="horz" wrap="square" lIns="0" tIns="12065" rIns="0" bIns="0" rtlCol="0">
            <a:spAutoFit/>
          </a:bodyPr>
          <a:lstStyle/>
          <a:p>
            <a:pPr marL="12700">
              <a:lnSpc>
                <a:spcPct val="100000"/>
              </a:lnSpc>
              <a:spcBef>
                <a:spcPts val="95"/>
              </a:spcBef>
            </a:pPr>
            <a:r>
              <a:rPr sz="1500" b="0" dirty="0">
                <a:latin typeface="Times New Roman"/>
                <a:cs typeface="Times New Roman"/>
              </a:rPr>
              <a:t>The</a:t>
            </a:r>
            <a:r>
              <a:rPr sz="1500" b="0" spc="30" dirty="0">
                <a:latin typeface="Times New Roman"/>
                <a:cs typeface="Times New Roman"/>
              </a:rPr>
              <a:t> </a:t>
            </a:r>
            <a:r>
              <a:rPr sz="1500" b="0" dirty="0">
                <a:latin typeface="Times New Roman"/>
                <a:cs typeface="Times New Roman"/>
              </a:rPr>
              <a:t>velocity</a:t>
            </a:r>
            <a:r>
              <a:rPr sz="1500" b="0" spc="15" dirty="0">
                <a:latin typeface="Times New Roman"/>
                <a:cs typeface="Times New Roman"/>
              </a:rPr>
              <a:t> </a:t>
            </a:r>
            <a:r>
              <a:rPr sz="1500" b="0" dirty="0">
                <a:latin typeface="Times New Roman"/>
                <a:cs typeface="Times New Roman"/>
              </a:rPr>
              <a:t>of</a:t>
            </a:r>
            <a:r>
              <a:rPr sz="1500" b="0" spc="45" dirty="0">
                <a:latin typeface="Times New Roman"/>
                <a:cs typeface="Times New Roman"/>
              </a:rPr>
              <a:t> </a:t>
            </a:r>
            <a:r>
              <a:rPr sz="1500" b="0" dirty="0">
                <a:latin typeface="Times New Roman"/>
                <a:cs typeface="Times New Roman"/>
              </a:rPr>
              <a:t>water</a:t>
            </a:r>
            <a:r>
              <a:rPr sz="1500" b="0" spc="35" dirty="0">
                <a:latin typeface="Times New Roman"/>
                <a:cs typeface="Times New Roman"/>
              </a:rPr>
              <a:t> </a:t>
            </a:r>
            <a:r>
              <a:rPr sz="1500" b="0" dirty="0">
                <a:latin typeface="Times New Roman"/>
                <a:cs typeface="Times New Roman"/>
              </a:rPr>
              <a:t>flow</a:t>
            </a:r>
            <a:r>
              <a:rPr sz="1500" b="0" spc="45" dirty="0">
                <a:latin typeface="Times New Roman"/>
                <a:cs typeface="Times New Roman"/>
              </a:rPr>
              <a:t> </a:t>
            </a:r>
            <a:r>
              <a:rPr sz="1500" b="0" dirty="0">
                <a:latin typeface="Times New Roman"/>
                <a:cs typeface="Times New Roman"/>
              </a:rPr>
              <a:t>(V)</a:t>
            </a:r>
            <a:r>
              <a:rPr sz="1500" b="0" spc="35" dirty="0">
                <a:latin typeface="Times New Roman"/>
                <a:cs typeface="Times New Roman"/>
              </a:rPr>
              <a:t> </a:t>
            </a:r>
            <a:r>
              <a:rPr sz="1500" b="0" dirty="0">
                <a:latin typeface="Times New Roman"/>
                <a:cs typeface="Times New Roman"/>
              </a:rPr>
              <a:t>through</a:t>
            </a:r>
            <a:r>
              <a:rPr sz="1500" b="0" spc="45" dirty="0">
                <a:latin typeface="Times New Roman"/>
                <a:cs typeface="Times New Roman"/>
              </a:rPr>
              <a:t> </a:t>
            </a:r>
            <a:r>
              <a:rPr sz="1500" b="0" dirty="0">
                <a:latin typeface="Times New Roman"/>
                <a:cs typeface="Times New Roman"/>
              </a:rPr>
              <a:t>the</a:t>
            </a:r>
            <a:r>
              <a:rPr sz="1500" b="0" spc="50" dirty="0">
                <a:latin typeface="Times New Roman"/>
                <a:cs typeface="Times New Roman"/>
              </a:rPr>
              <a:t> </a:t>
            </a:r>
            <a:r>
              <a:rPr sz="1500" b="0" dirty="0">
                <a:latin typeface="Times New Roman"/>
                <a:cs typeface="Times New Roman"/>
              </a:rPr>
              <a:t>soil</a:t>
            </a:r>
            <a:r>
              <a:rPr sz="1500" b="0" spc="45" dirty="0">
                <a:latin typeface="Times New Roman"/>
                <a:cs typeface="Times New Roman"/>
              </a:rPr>
              <a:t> </a:t>
            </a:r>
            <a:r>
              <a:rPr sz="1500" b="0" dirty="0">
                <a:latin typeface="Times New Roman"/>
                <a:cs typeface="Times New Roman"/>
              </a:rPr>
              <a:t>layers</a:t>
            </a:r>
            <a:r>
              <a:rPr sz="1500" b="0" spc="45" dirty="0">
                <a:latin typeface="Times New Roman"/>
                <a:cs typeface="Times New Roman"/>
              </a:rPr>
              <a:t> </a:t>
            </a:r>
            <a:r>
              <a:rPr sz="1500" b="0" dirty="0">
                <a:latin typeface="Times New Roman"/>
                <a:cs typeface="Times New Roman"/>
              </a:rPr>
              <a:t>is</a:t>
            </a:r>
            <a:r>
              <a:rPr sz="1500" b="0" spc="50" dirty="0">
                <a:latin typeface="Times New Roman"/>
                <a:cs typeface="Times New Roman"/>
              </a:rPr>
              <a:t> </a:t>
            </a:r>
            <a:r>
              <a:rPr sz="1500" b="0" dirty="0">
                <a:latin typeface="Times New Roman"/>
                <a:cs typeface="Times New Roman"/>
              </a:rPr>
              <a:t>given</a:t>
            </a:r>
            <a:r>
              <a:rPr sz="1500" b="0" spc="45" dirty="0">
                <a:latin typeface="Times New Roman"/>
                <a:cs typeface="Times New Roman"/>
              </a:rPr>
              <a:t> </a:t>
            </a:r>
            <a:r>
              <a:rPr sz="1500" b="0" spc="-25" dirty="0">
                <a:latin typeface="Times New Roman"/>
                <a:cs typeface="Times New Roman"/>
              </a:rPr>
              <a:t>by</a:t>
            </a:r>
            <a:endParaRPr sz="1500">
              <a:latin typeface="Times New Roman"/>
              <a:cs typeface="Times New Roman"/>
            </a:endParaRPr>
          </a:p>
        </p:txBody>
      </p:sp>
      <p:sp>
        <p:nvSpPr>
          <p:cNvPr id="3" name="object 3"/>
          <p:cNvSpPr txBox="1"/>
          <p:nvPr/>
        </p:nvSpPr>
        <p:spPr>
          <a:xfrm>
            <a:off x="571499" y="1049190"/>
            <a:ext cx="1952625" cy="254000"/>
          </a:xfrm>
          <a:prstGeom prst="rect">
            <a:avLst/>
          </a:prstGeom>
        </p:spPr>
        <p:txBody>
          <a:bodyPr vert="horz" wrap="square" lIns="0" tIns="12065" rIns="0" bIns="0" rtlCol="0">
            <a:spAutoFit/>
          </a:bodyPr>
          <a:lstStyle/>
          <a:p>
            <a:pPr marL="38100">
              <a:lnSpc>
                <a:spcPct val="100000"/>
              </a:lnSpc>
              <a:spcBef>
                <a:spcPts val="95"/>
              </a:spcBef>
            </a:pPr>
            <a:r>
              <a:rPr sz="1500" dirty="0">
                <a:latin typeface="Times New Roman"/>
                <a:cs typeface="Times New Roman"/>
              </a:rPr>
              <a:t>V</a:t>
            </a:r>
            <a:r>
              <a:rPr sz="1500" spc="15" dirty="0">
                <a:latin typeface="Times New Roman"/>
                <a:cs typeface="Times New Roman"/>
              </a:rPr>
              <a:t> </a:t>
            </a:r>
            <a:r>
              <a:rPr sz="1500" dirty="0">
                <a:latin typeface="Times New Roman"/>
                <a:cs typeface="Times New Roman"/>
              </a:rPr>
              <a:t>=</a:t>
            </a:r>
            <a:r>
              <a:rPr sz="1500" spc="5" dirty="0">
                <a:latin typeface="Times New Roman"/>
                <a:cs typeface="Times New Roman"/>
              </a:rPr>
              <a:t> </a:t>
            </a:r>
            <a:r>
              <a:rPr sz="1500" dirty="0">
                <a:latin typeface="Times New Roman"/>
                <a:cs typeface="Times New Roman"/>
              </a:rPr>
              <a:t>K</a:t>
            </a:r>
            <a:r>
              <a:rPr sz="1500" baseline="-11111" dirty="0">
                <a:latin typeface="Times New Roman"/>
                <a:cs typeface="Times New Roman"/>
              </a:rPr>
              <a:t>1</a:t>
            </a:r>
            <a:r>
              <a:rPr sz="1500" spc="232" baseline="-11111" dirty="0">
                <a:latin typeface="Times New Roman"/>
                <a:cs typeface="Times New Roman"/>
              </a:rPr>
              <a:t> </a:t>
            </a:r>
            <a:r>
              <a:rPr sz="1500" dirty="0">
                <a:latin typeface="Times New Roman"/>
                <a:cs typeface="Times New Roman"/>
              </a:rPr>
              <a:t>i</a:t>
            </a:r>
            <a:r>
              <a:rPr sz="1500" baseline="-11111" dirty="0">
                <a:latin typeface="Times New Roman"/>
                <a:cs typeface="Times New Roman"/>
              </a:rPr>
              <a:t>1</a:t>
            </a:r>
            <a:r>
              <a:rPr sz="1500" spc="217" baseline="-11111" dirty="0">
                <a:latin typeface="Times New Roman"/>
                <a:cs typeface="Times New Roman"/>
              </a:rPr>
              <a:t> </a:t>
            </a:r>
            <a:r>
              <a:rPr sz="1500" dirty="0">
                <a:latin typeface="Times New Roman"/>
                <a:cs typeface="Times New Roman"/>
              </a:rPr>
              <a:t>=</a:t>
            </a:r>
            <a:r>
              <a:rPr sz="1500" spc="10" dirty="0">
                <a:latin typeface="Times New Roman"/>
                <a:cs typeface="Times New Roman"/>
              </a:rPr>
              <a:t> </a:t>
            </a:r>
            <a:r>
              <a:rPr sz="1500" dirty="0">
                <a:latin typeface="Times New Roman"/>
                <a:cs typeface="Times New Roman"/>
              </a:rPr>
              <a:t>K</a:t>
            </a:r>
            <a:r>
              <a:rPr sz="1500" baseline="-11111" dirty="0">
                <a:latin typeface="Times New Roman"/>
                <a:cs typeface="Times New Roman"/>
              </a:rPr>
              <a:t>2</a:t>
            </a:r>
            <a:r>
              <a:rPr sz="1500" spc="225" baseline="-11111" dirty="0">
                <a:latin typeface="Times New Roman"/>
                <a:cs typeface="Times New Roman"/>
              </a:rPr>
              <a:t> </a:t>
            </a:r>
            <a:r>
              <a:rPr sz="1500" dirty="0">
                <a:latin typeface="Times New Roman"/>
                <a:cs typeface="Times New Roman"/>
              </a:rPr>
              <a:t>i</a:t>
            </a:r>
            <a:r>
              <a:rPr sz="1500" baseline="-11111" dirty="0">
                <a:latin typeface="Times New Roman"/>
                <a:cs typeface="Times New Roman"/>
              </a:rPr>
              <a:t>2</a:t>
            </a:r>
            <a:r>
              <a:rPr sz="1500" spc="217" baseline="-11111" dirty="0">
                <a:latin typeface="Times New Roman"/>
                <a:cs typeface="Times New Roman"/>
              </a:rPr>
              <a:t> </a:t>
            </a:r>
            <a:r>
              <a:rPr sz="1500" dirty="0">
                <a:latin typeface="Times New Roman"/>
                <a:cs typeface="Times New Roman"/>
              </a:rPr>
              <a:t>=</a:t>
            </a:r>
            <a:r>
              <a:rPr sz="1500" spc="10" dirty="0">
                <a:latin typeface="Times New Roman"/>
                <a:cs typeface="Times New Roman"/>
              </a:rPr>
              <a:t> </a:t>
            </a:r>
            <a:r>
              <a:rPr sz="1500" dirty="0">
                <a:latin typeface="Times New Roman"/>
                <a:cs typeface="Times New Roman"/>
              </a:rPr>
              <a:t>K</a:t>
            </a:r>
            <a:r>
              <a:rPr sz="1500" baseline="-11111" dirty="0">
                <a:latin typeface="Times New Roman"/>
                <a:cs typeface="Times New Roman"/>
              </a:rPr>
              <a:t>3</a:t>
            </a:r>
            <a:r>
              <a:rPr sz="1500" spc="232" baseline="-11111" dirty="0">
                <a:latin typeface="Times New Roman"/>
                <a:cs typeface="Times New Roman"/>
              </a:rPr>
              <a:t> </a:t>
            </a:r>
            <a:r>
              <a:rPr sz="1500" spc="-25" dirty="0">
                <a:latin typeface="Times New Roman"/>
                <a:cs typeface="Times New Roman"/>
              </a:rPr>
              <a:t>i</a:t>
            </a:r>
            <a:r>
              <a:rPr sz="1500" spc="-37" baseline="-11111" dirty="0">
                <a:latin typeface="Times New Roman"/>
                <a:cs typeface="Times New Roman"/>
              </a:rPr>
              <a:t>3</a:t>
            </a:r>
            <a:endParaRPr sz="1500" baseline="-11111">
              <a:latin typeface="Times New Roman"/>
              <a:cs typeface="Times New Roman"/>
            </a:endParaRPr>
          </a:p>
        </p:txBody>
      </p:sp>
      <p:sp>
        <p:nvSpPr>
          <p:cNvPr id="4" name="object 4"/>
          <p:cNvSpPr txBox="1"/>
          <p:nvPr/>
        </p:nvSpPr>
        <p:spPr>
          <a:xfrm>
            <a:off x="571499" y="1607160"/>
            <a:ext cx="1741805" cy="292735"/>
          </a:xfrm>
          <a:prstGeom prst="rect">
            <a:avLst/>
          </a:prstGeom>
        </p:spPr>
        <p:txBody>
          <a:bodyPr vert="horz" wrap="square" lIns="0" tIns="12700" rIns="0" bIns="0" rtlCol="0">
            <a:spAutoFit/>
          </a:bodyPr>
          <a:lstStyle/>
          <a:p>
            <a:pPr marL="38100">
              <a:lnSpc>
                <a:spcPct val="100000"/>
              </a:lnSpc>
              <a:spcBef>
                <a:spcPts val="100"/>
              </a:spcBef>
            </a:pPr>
            <a:r>
              <a:rPr sz="1750" dirty="0">
                <a:latin typeface="Cambria Math"/>
                <a:cs typeface="Cambria Math"/>
              </a:rPr>
              <a:t>∴</a:t>
            </a:r>
            <a:r>
              <a:rPr sz="1750" spc="130" dirty="0">
                <a:latin typeface="Cambria Math"/>
                <a:cs typeface="Cambria Math"/>
              </a:rPr>
              <a:t> </a:t>
            </a:r>
            <a:r>
              <a:rPr sz="1750" dirty="0">
                <a:latin typeface="Cambria Math"/>
                <a:cs typeface="Cambria Math"/>
              </a:rPr>
              <a:t>V</a:t>
            </a:r>
            <a:r>
              <a:rPr sz="1750" spc="140" dirty="0">
                <a:latin typeface="Cambria Math"/>
                <a:cs typeface="Cambria Math"/>
              </a:rPr>
              <a:t> </a:t>
            </a:r>
            <a:r>
              <a:rPr sz="1750" dirty="0">
                <a:latin typeface="Cambria Math"/>
                <a:cs typeface="Cambria Math"/>
              </a:rPr>
              <a:t>=</a:t>
            </a:r>
            <a:r>
              <a:rPr sz="1750" spc="80" dirty="0">
                <a:latin typeface="Cambria Math"/>
                <a:cs typeface="Cambria Math"/>
              </a:rPr>
              <a:t>  </a:t>
            </a:r>
            <a:r>
              <a:rPr sz="1750" dirty="0">
                <a:latin typeface="Cambria Math"/>
                <a:cs typeface="Cambria Math"/>
              </a:rPr>
              <a:t>K</a:t>
            </a:r>
            <a:r>
              <a:rPr sz="1875" baseline="-15555" dirty="0">
                <a:latin typeface="Cambria Math"/>
                <a:cs typeface="Cambria Math"/>
              </a:rPr>
              <a:t>1</a:t>
            </a:r>
            <a:r>
              <a:rPr sz="1750" dirty="0">
                <a:latin typeface="Cambria Math"/>
                <a:cs typeface="Cambria Math"/>
              </a:rPr>
              <a:t>i</a:t>
            </a:r>
            <a:r>
              <a:rPr sz="1875" baseline="-15555" dirty="0">
                <a:latin typeface="Cambria Math"/>
                <a:cs typeface="Cambria Math"/>
              </a:rPr>
              <a:t>1</a:t>
            </a:r>
            <a:r>
              <a:rPr sz="1875" spc="547" baseline="-15555" dirty="0">
                <a:latin typeface="Cambria Math"/>
                <a:cs typeface="Cambria Math"/>
              </a:rPr>
              <a:t> </a:t>
            </a:r>
            <a:r>
              <a:rPr sz="1750" dirty="0">
                <a:latin typeface="Cambria Math"/>
                <a:cs typeface="Cambria Math"/>
              </a:rPr>
              <a:t>=</a:t>
            </a:r>
            <a:r>
              <a:rPr sz="1750" spc="80" dirty="0">
                <a:latin typeface="Cambria Math"/>
                <a:cs typeface="Cambria Math"/>
              </a:rPr>
              <a:t>  </a:t>
            </a:r>
            <a:r>
              <a:rPr sz="1750" spc="-25" dirty="0">
                <a:latin typeface="Cambria Math"/>
                <a:cs typeface="Cambria Math"/>
              </a:rPr>
              <a:t>K</a:t>
            </a:r>
            <a:r>
              <a:rPr sz="1875" spc="-37" baseline="-15555" dirty="0">
                <a:latin typeface="Cambria Math"/>
                <a:cs typeface="Cambria Math"/>
              </a:rPr>
              <a:t>1</a:t>
            </a:r>
            <a:endParaRPr sz="1875" baseline="-15555">
              <a:latin typeface="Cambria Math"/>
              <a:cs typeface="Cambria Math"/>
            </a:endParaRPr>
          </a:p>
        </p:txBody>
      </p:sp>
      <p:sp>
        <p:nvSpPr>
          <p:cNvPr id="5" name="object 5"/>
          <p:cNvSpPr txBox="1"/>
          <p:nvPr/>
        </p:nvSpPr>
        <p:spPr>
          <a:xfrm>
            <a:off x="2338144" y="1386510"/>
            <a:ext cx="285750" cy="662305"/>
          </a:xfrm>
          <a:prstGeom prst="rect">
            <a:avLst/>
          </a:prstGeom>
        </p:spPr>
        <p:txBody>
          <a:bodyPr vert="horz" wrap="square" lIns="0" tIns="12700" rIns="0" bIns="0" rtlCol="0">
            <a:spAutoFit/>
          </a:bodyPr>
          <a:lstStyle/>
          <a:p>
            <a:pPr marL="40005" marR="30480" indent="-2540">
              <a:lnSpc>
                <a:spcPct val="119300"/>
              </a:lnSpc>
              <a:spcBef>
                <a:spcPts val="100"/>
              </a:spcBef>
            </a:pPr>
            <a:r>
              <a:rPr sz="1750" spc="-25" dirty="0">
                <a:latin typeface="Cambria Math"/>
                <a:cs typeface="Cambria Math"/>
              </a:rPr>
              <a:t>h</a:t>
            </a:r>
            <a:r>
              <a:rPr sz="1875" spc="-37" baseline="-15555" dirty="0">
                <a:latin typeface="Cambria Math"/>
                <a:cs typeface="Cambria Math"/>
              </a:rPr>
              <a:t>1 </a:t>
            </a:r>
            <a:r>
              <a:rPr sz="1750" spc="-50" dirty="0">
                <a:latin typeface="Cambria Math"/>
                <a:cs typeface="Cambria Math"/>
              </a:rPr>
              <a:t>Z</a:t>
            </a:r>
            <a:endParaRPr sz="1750">
              <a:latin typeface="Cambria Math"/>
              <a:cs typeface="Cambria Math"/>
            </a:endParaRPr>
          </a:p>
        </p:txBody>
      </p:sp>
      <p:sp>
        <p:nvSpPr>
          <p:cNvPr id="6" name="object 6"/>
          <p:cNvSpPr txBox="1"/>
          <p:nvPr/>
        </p:nvSpPr>
        <p:spPr>
          <a:xfrm>
            <a:off x="2481913" y="1866003"/>
            <a:ext cx="114935" cy="215265"/>
          </a:xfrm>
          <a:prstGeom prst="rect">
            <a:avLst/>
          </a:prstGeom>
        </p:spPr>
        <p:txBody>
          <a:bodyPr vert="horz" wrap="square" lIns="0" tIns="11430" rIns="0" bIns="0" rtlCol="0">
            <a:spAutoFit/>
          </a:bodyPr>
          <a:lstStyle/>
          <a:p>
            <a:pPr marL="12700">
              <a:lnSpc>
                <a:spcPct val="100000"/>
              </a:lnSpc>
              <a:spcBef>
                <a:spcPts val="90"/>
              </a:spcBef>
            </a:pPr>
            <a:r>
              <a:rPr sz="1250" spc="-50" dirty="0">
                <a:latin typeface="Cambria Math"/>
                <a:cs typeface="Cambria Math"/>
              </a:rPr>
              <a:t>1</a:t>
            </a:r>
            <a:endParaRPr sz="1250">
              <a:latin typeface="Cambria Math"/>
              <a:cs typeface="Cambria Math"/>
            </a:endParaRPr>
          </a:p>
        </p:txBody>
      </p:sp>
      <p:sp>
        <p:nvSpPr>
          <p:cNvPr id="7" name="object 7"/>
          <p:cNvSpPr/>
          <p:nvPr/>
        </p:nvSpPr>
        <p:spPr>
          <a:xfrm>
            <a:off x="2376244" y="1772120"/>
            <a:ext cx="223520" cy="15240"/>
          </a:xfrm>
          <a:custGeom>
            <a:avLst/>
            <a:gdLst/>
            <a:ahLst/>
            <a:cxnLst/>
            <a:rect l="l" t="t" r="r" b="b"/>
            <a:pathLst>
              <a:path w="223519" h="15239">
                <a:moveTo>
                  <a:pt x="223155" y="0"/>
                </a:moveTo>
                <a:lnTo>
                  <a:pt x="0" y="0"/>
                </a:lnTo>
                <a:lnTo>
                  <a:pt x="0" y="15226"/>
                </a:lnTo>
                <a:lnTo>
                  <a:pt x="223155" y="15226"/>
                </a:lnTo>
                <a:lnTo>
                  <a:pt x="223155" y="0"/>
                </a:lnTo>
                <a:close/>
              </a:path>
            </a:pathLst>
          </a:custGeom>
          <a:solidFill>
            <a:srgbClr val="000000"/>
          </a:solidFill>
        </p:spPr>
        <p:txBody>
          <a:bodyPr wrap="square" lIns="0" tIns="0" rIns="0" bIns="0" rtlCol="0"/>
          <a:lstStyle/>
          <a:p>
            <a:endParaRPr/>
          </a:p>
        </p:txBody>
      </p:sp>
      <p:sp>
        <p:nvSpPr>
          <p:cNvPr id="8" name="object 8"/>
          <p:cNvSpPr txBox="1"/>
          <p:nvPr/>
        </p:nvSpPr>
        <p:spPr>
          <a:xfrm>
            <a:off x="2848490" y="1607160"/>
            <a:ext cx="944244" cy="292735"/>
          </a:xfrm>
          <a:prstGeom prst="rect">
            <a:avLst/>
          </a:prstGeom>
        </p:spPr>
        <p:txBody>
          <a:bodyPr vert="horz" wrap="square" lIns="0" tIns="12700" rIns="0" bIns="0" rtlCol="0">
            <a:spAutoFit/>
          </a:bodyPr>
          <a:lstStyle/>
          <a:p>
            <a:pPr marL="38100">
              <a:lnSpc>
                <a:spcPct val="100000"/>
              </a:lnSpc>
              <a:spcBef>
                <a:spcPts val="100"/>
              </a:spcBef>
              <a:tabLst>
                <a:tab pos="439420" algn="l"/>
              </a:tabLst>
            </a:pPr>
            <a:r>
              <a:rPr sz="1750" spc="-50" dirty="0">
                <a:latin typeface="Cambria Math"/>
                <a:cs typeface="Cambria Math"/>
              </a:rPr>
              <a:t>⇰</a:t>
            </a:r>
            <a:r>
              <a:rPr sz="1750" dirty="0">
                <a:latin typeface="Cambria Math"/>
                <a:cs typeface="Cambria Math"/>
              </a:rPr>
              <a:t>	h</a:t>
            </a:r>
            <a:r>
              <a:rPr sz="1875" baseline="-15555" dirty="0">
                <a:latin typeface="Cambria Math"/>
                <a:cs typeface="Cambria Math"/>
              </a:rPr>
              <a:t>1</a:t>
            </a:r>
            <a:r>
              <a:rPr sz="1875" spc="442" baseline="-15555" dirty="0">
                <a:latin typeface="Cambria Math"/>
                <a:cs typeface="Cambria Math"/>
              </a:rPr>
              <a:t> </a:t>
            </a:r>
            <a:r>
              <a:rPr sz="1750" spc="-50" dirty="0">
                <a:latin typeface="Cambria Math"/>
                <a:cs typeface="Cambria Math"/>
              </a:rPr>
              <a:t>=</a:t>
            </a:r>
            <a:endParaRPr sz="1750">
              <a:latin typeface="Cambria Math"/>
              <a:cs typeface="Cambria Math"/>
            </a:endParaRPr>
          </a:p>
        </p:txBody>
      </p:sp>
      <p:sp>
        <p:nvSpPr>
          <p:cNvPr id="9" name="object 9"/>
          <p:cNvSpPr txBox="1"/>
          <p:nvPr/>
        </p:nvSpPr>
        <p:spPr>
          <a:xfrm>
            <a:off x="3815171" y="1437454"/>
            <a:ext cx="470534" cy="292735"/>
          </a:xfrm>
          <a:prstGeom prst="rect">
            <a:avLst/>
          </a:prstGeom>
        </p:spPr>
        <p:txBody>
          <a:bodyPr vert="horz" wrap="square" lIns="0" tIns="12700" rIns="0" bIns="0" rtlCol="0">
            <a:spAutoFit/>
          </a:bodyPr>
          <a:lstStyle/>
          <a:p>
            <a:pPr marL="38100">
              <a:lnSpc>
                <a:spcPct val="100000"/>
              </a:lnSpc>
              <a:spcBef>
                <a:spcPts val="100"/>
              </a:spcBef>
            </a:pPr>
            <a:r>
              <a:rPr sz="1750" dirty="0">
                <a:latin typeface="Cambria Math"/>
                <a:cs typeface="Cambria Math"/>
              </a:rPr>
              <a:t>V</a:t>
            </a:r>
            <a:r>
              <a:rPr sz="1750" spc="35" dirty="0">
                <a:latin typeface="Cambria Math"/>
                <a:cs typeface="Cambria Math"/>
              </a:rPr>
              <a:t> </a:t>
            </a:r>
            <a:r>
              <a:rPr sz="1750" spc="-25" dirty="0">
                <a:latin typeface="Cambria Math"/>
                <a:cs typeface="Cambria Math"/>
              </a:rPr>
              <a:t>Z</a:t>
            </a:r>
            <a:r>
              <a:rPr sz="1875" spc="-37" baseline="-15555" dirty="0">
                <a:latin typeface="Cambria Math"/>
                <a:cs typeface="Cambria Math"/>
              </a:rPr>
              <a:t>1</a:t>
            </a:r>
            <a:endParaRPr sz="1875" baseline="-15555">
              <a:latin typeface="Cambria Math"/>
              <a:cs typeface="Cambria Math"/>
            </a:endParaRPr>
          </a:p>
        </p:txBody>
      </p:sp>
      <p:sp>
        <p:nvSpPr>
          <p:cNvPr id="10" name="object 10"/>
          <p:cNvSpPr txBox="1"/>
          <p:nvPr/>
        </p:nvSpPr>
        <p:spPr>
          <a:xfrm>
            <a:off x="3920131" y="1755614"/>
            <a:ext cx="168910" cy="292735"/>
          </a:xfrm>
          <a:prstGeom prst="rect">
            <a:avLst/>
          </a:prstGeom>
        </p:spPr>
        <p:txBody>
          <a:bodyPr vert="horz" wrap="square" lIns="0" tIns="12700" rIns="0" bIns="0" rtlCol="0">
            <a:spAutoFit/>
          </a:bodyPr>
          <a:lstStyle/>
          <a:p>
            <a:pPr marL="12700">
              <a:lnSpc>
                <a:spcPct val="100000"/>
              </a:lnSpc>
              <a:spcBef>
                <a:spcPts val="100"/>
              </a:spcBef>
            </a:pPr>
            <a:r>
              <a:rPr sz="1750" spc="-50" dirty="0">
                <a:latin typeface="Cambria Math"/>
                <a:cs typeface="Cambria Math"/>
              </a:rPr>
              <a:t>K</a:t>
            </a:r>
            <a:endParaRPr sz="1750">
              <a:latin typeface="Cambria Math"/>
              <a:cs typeface="Cambria Math"/>
            </a:endParaRPr>
          </a:p>
        </p:txBody>
      </p:sp>
      <p:sp>
        <p:nvSpPr>
          <p:cNvPr id="11" name="object 11"/>
          <p:cNvSpPr txBox="1"/>
          <p:nvPr/>
        </p:nvSpPr>
        <p:spPr>
          <a:xfrm>
            <a:off x="4067607" y="1866003"/>
            <a:ext cx="114935" cy="215265"/>
          </a:xfrm>
          <a:prstGeom prst="rect">
            <a:avLst/>
          </a:prstGeom>
        </p:spPr>
        <p:txBody>
          <a:bodyPr vert="horz" wrap="square" lIns="0" tIns="11430" rIns="0" bIns="0" rtlCol="0">
            <a:spAutoFit/>
          </a:bodyPr>
          <a:lstStyle/>
          <a:p>
            <a:pPr marL="12700">
              <a:lnSpc>
                <a:spcPct val="100000"/>
              </a:lnSpc>
              <a:spcBef>
                <a:spcPts val="90"/>
              </a:spcBef>
            </a:pPr>
            <a:r>
              <a:rPr sz="1250" spc="-50" dirty="0">
                <a:latin typeface="Cambria Math"/>
                <a:cs typeface="Cambria Math"/>
              </a:rPr>
              <a:t>1</a:t>
            </a:r>
            <a:endParaRPr sz="1250">
              <a:latin typeface="Cambria Math"/>
              <a:cs typeface="Cambria Math"/>
            </a:endParaRPr>
          </a:p>
        </p:txBody>
      </p:sp>
      <p:sp>
        <p:nvSpPr>
          <p:cNvPr id="12" name="object 12"/>
          <p:cNvSpPr/>
          <p:nvPr/>
        </p:nvSpPr>
        <p:spPr>
          <a:xfrm>
            <a:off x="3853271" y="1772120"/>
            <a:ext cx="405765" cy="15240"/>
          </a:xfrm>
          <a:custGeom>
            <a:avLst/>
            <a:gdLst/>
            <a:ahLst/>
            <a:cxnLst/>
            <a:rect l="l" t="t" r="r" b="b"/>
            <a:pathLst>
              <a:path w="405764" h="15239">
                <a:moveTo>
                  <a:pt x="405560" y="0"/>
                </a:moveTo>
                <a:lnTo>
                  <a:pt x="0" y="0"/>
                </a:lnTo>
                <a:lnTo>
                  <a:pt x="0" y="15226"/>
                </a:lnTo>
                <a:lnTo>
                  <a:pt x="405560" y="15226"/>
                </a:lnTo>
                <a:lnTo>
                  <a:pt x="405560" y="0"/>
                </a:lnTo>
                <a:close/>
              </a:path>
            </a:pathLst>
          </a:custGeom>
          <a:solidFill>
            <a:srgbClr val="000000"/>
          </a:solidFill>
        </p:spPr>
        <p:txBody>
          <a:bodyPr wrap="square" lIns="0" tIns="0" rIns="0" bIns="0" rtlCol="0"/>
          <a:lstStyle/>
          <a:p>
            <a:endParaRPr/>
          </a:p>
        </p:txBody>
      </p:sp>
      <p:sp>
        <p:nvSpPr>
          <p:cNvPr id="13" name="object 13"/>
          <p:cNvSpPr txBox="1"/>
          <p:nvPr/>
        </p:nvSpPr>
        <p:spPr>
          <a:xfrm>
            <a:off x="596900" y="2206732"/>
            <a:ext cx="750570" cy="254000"/>
          </a:xfrm>
          <a:prstGeom prst="rect">
            <a:avLst/>
          </a:prstGeom>
        </p:spPr>
        <p:txBody>
          <a:bodyPr vert="horz" wrap="square" lIns="0" tIns="12065" rIns="0" bIns="0" rtlCol="0">
            <a:spAutoFit/>
          </a:bodyPr>
          <a:lstStyle/>
          <a:p>
            <a:pPr marL="12700">
              <a:lnSpc>
                <a:spcPct val="100000"/>
              </a:lnSpc>
              <a:spcBef>
                <a:spcPts val="95"/>
              </a:spcBef>
            </a:pPr>
            <a:r>
              <a:rPr sz="1500" spc="-10" dirty="0">
                <a:latin typeface="Times New Roman"/>
                <a:cs typeface="Times New Roman"/>
              </a:rPr>
              <a:t>Similarly</a:t>
            </a:r>
            <a:endParaRPr sz="1500">
              <a:latin typeface="Times New Roman"/>
              <a:cs typeface="Times New Roman"/>
            </a:endParaRPr>
          </a:p>
        </p:txBody>
      </p:sp>
      <p:sp>
        <p:nvSpPr>
          <p:cNvPr id="14" name="object 14"/>
          <p:cNvSpPr txBox="1"/>
          <p:nvPr/>
        </p:nvSpPr>
        <p:spPr>
          <a:xfrm>
            <a:off x="571500" y="3210507"/>
            <a:ext cx="537210" cy="292735"/>
          </a:xfrm>
          <a:prstGeom prst="rect">
            <a:avLst/>
          </a:prstGeom>
        </p:spPr>
        <p:txBody>
          <a:bodyPr vert="horz" wrap="square" lIns="0" tIns="12700" rIns="0" bIns="0" rtlCol="0">
            <a:spAutoFit/>
          </a:bodyPr>
          <a:lstStyle/>
          <a:p>
            <a:pPr marL="38100">
              <a:lnSpc>
                <a:spcPct val="100000"/>
              </a:lnSpc>
              <a:spcBef>
                <a:spcPts val="100"/>
              </a:spcBef>
            </a:pPr>
            <a:r>
              <a:rPr sz="1750" dirty="0">
                <a:latin typeface="Cambria Math"/>
                <a:cs typeface="Cambria Math"/>
              </a:rPr>
              <a:t>h</a:t>
            </a:r>
            <a:r>
              <a:rPr sz="1875" baseline="-15555" dirty="0">
                <a:latin typeface="Cambria Math"/>
                <a:cs typeface="Cambria Math"/>
              </a:rPr>
              <a:t>2</a:t>
            </a:r>
            <a:r>
              <a:rPr sz="1875" spc="532" baseline="-15555" dirty="0">
                <a:latin typeface="Cambria Math"/>
                <a:cs typeface="Cambria Math"/>
              </a:rPr>
              <a:t> </a:t>
            </a:r>
            <a:r>
              <a:rPr sz="1750" spc="-50" dirty="0">
                <a:latin typeface="Cambria Math"/>
                <a:cs typeface="Cambria Math"/>
              </a:rPr>
              <a:t>=</a:t>
            </a:r>
            <a:endParaRPr sz="1750">
              <a:latin typeface="Cambria Math"/>
              <a:cs typeface="Cambria Math"/>
            </a:endParaRPr>
          </a:p>
        </p:txBody>
      </p:sp>
      <p:sp>
        <p:nvSpPr>
          <p:cNvPr id="15" name="object 15"/>
          <p:cNvSpPr txBox="1"/>
          <p:nvPr/>
        </p:nvSpPr>
        <p:spPr>
          <a:xfrm>
            <a:off x="1144329" y="3041118"/>
            <a:ext cx="476250" cy="292735"/>
          </a:xfrm>
          <a:prstGeom prst="rect">
            <a:avLst/>
          </a:prstGeom>
        </p:spPr>
        <p:txBody>
          <a:bodyPr vert="horz" wrap="square" lIns="0" tIns="12700" rIns="0" bIns="0" rtlCol="0">
            <a:spAutoFit/>
          </a:bodyPr>
          <a:lstStyle/>
          <a:p>
            <a:pPr marL="38100">
              <a:lnSpc>
                <a:spcPct val="100000"/>
              </a:lnSpc>
              <a:spcBef>
                <a:spcPts val="100"/>
              </a:spcBef>
            </a:pPr>
            <a:r>
              <a:rPr sz="1750" dirty="0">
                <a:latin typeface="Cambria Math"/>
                <a:cs typeface="Cambria Math"/>
              </a:rPr>
              <a:t>V</a:t>
            </a:r>
            <a:r>
              <a:rPr sz="1750" spc="35" dirty="0">
                <a:latin typeface="Cambria Math"/>
                <a:cs typeface="Cambria Math"/>
              </a:rPr>
              <a:t> </a:t>
            </a:r>
            <a:r>
              <a:rPr sz="1750" spc="-25" dirty="0">
                <a:latin typeface="Cambria Math"/>
                <a:cs typeface="Cambria Math"/>
              </a:rPr>
              <a:t>Z</a:t>
            </a:r>
            <a:r>
              <a:rPr sz="1875" spc="-37" baseline="-15555" dirty="0">
                <a:latin typeface="Cambria Math"/>
                <a:cs typeface="Cambria Math"/>
              </a:rPr>
              <a:t>2</a:t>
            </a:r>
            <a:endParaRPr sz="1875" baseline="-15555">
              <a:latin typeface="Cambria Math"/>
              <a:cs typeface="Cambria Math"/>
            </a:endParaRPr>
          </a:p>
        </p:txBody>
      </p:sp>
      <p:sp>
        <p:nvSpPr>
          <p:cNvPr id="16" name="object 16"/>
          <p:cNvSpPr txBox="1"/>
          <p:nvPr/>
        </p:nvSpPr>
        <p:spPr>
          <a:xfrm>
            <a:off x="1249288" y="3358961"/>
            <a:ext cx="168910" cy="292735"/>
          </a:xfrm>
          <a:prstGeom prst="rect">
            <a:avLst/>
          </a:prstGeom>
        </p:spPr>
        <p:txBody>
          <a:bodyPr vert="horz" wrap="square" lIns="0" tIns="12700" rIns="0" bIns="0" rtlCol="0">
            <a:spAutoFit/>
          </a:bodyPr>
          <a:lstStyle/>
          <a:p>
            <a:pPr marL="12700">
              <a:lnSpc>
                <a:spcPct val="100000"/>
              </a:lnSpc>
              <a:spcBef>
                <a:spcPts val="100"/>
              </a:spcBef>
            </a:pPr>
            <a:r>
              <a:rPr sz="1750" spc="-50" dirty="0">
                <a:latin typeface="Cambria Math"/>
                <a:cs typeface="Cambria Math"/>
              </a:rPr>
              <a:t>K</a:t>
            </a:r>
            <a:endParaRPr sz="1750">
              <a:latin typeface="Cambria Math"/>
              <a:cs typeface="Cambria Math"/>
            </a:endParaRPr>
          </a:p>
        </p:txBody>
      </p:sp>
      <p:sp>
        <p:nvSpPr>
          <p:cNvPr id="17" name="object 17"/>
          <p:cNvSpPr txBox="1"/>
          <p:nvPr/>
        </p:nvSpPr>
        <p:spPr>
          <a:xfrm>
            <a:off x="1402586" y="3469350"/>
            <a:ext cx="114935" cy="215265"/>
          </a:xfrm>
          <a:prstGeom prst="rect">
            <a:avLst/>
          </a:prstGeom>
        </p:spPr>
        <p:txBody>
          <a:bodyPr vert="horz" wrap="square" lIns="0" tIns="11430" rIns="0" bIns="0" rtlCol="0">
            <a:spAutoFit/>
          </a:bodyPr>
          <a:lstStyle/>
          <a:p>
            <a:pPr marL="12700">
              <a:lnSpc>
                <a:spcPct val="100000"/>
              </a:lnSpc>
              <a:spcBef>
                <a:spcPts val="90"/>
              </a:spcBef>
            </a:pPr>
            <a:r>
              <a:rPr sz="1250" spc="-50" dirty="0">
                <a:latin typeface="Cambria Math"/>
                <a:cs typeface="Cambria Math"/>
              </a:rPr>
              <a:t>2</a:t>
            </a:r>
            <a:endParaRPr sz="1250">
              <a:latin typeface="Cambria Math"/>
              <a:cs typeface="Cambria Math"/>
            </a:endParaRPr>
          </a:p>
        </p:txBody>
      </p:sp>
      <p:sp>
        <p:nvSpPr>
          <p:cNvPr id="18" name="object 18"/>
          <p:cNvSpPr/>
          <p:nvPr/>
        </p:nvSpPr>
        <p:spPr>
          <a:xfrm>
            <a:off x="1182429" y="3375467"/>
            <a:ext cx="411480" cy="15240"/>
          </a:xfrm>
          <a:custGeom>
            <a:avLst/>
            <a:gdLst/>
            <a:ahLst/>
            <a:cxnLst/>
            <a:rect l="l" t="t" r="r" b="b"/>
            <a:pathLst>
              <a:path w="411480" h="15239">
                <a:moveTo>
                  <a:pt x="411381" y="0"/>
                </a:moveTo>
                <a:lnTo>
                  <a:pt x="0" y="0"/>
                </a:lnTo>
                <a:lnTo>
                  <a:pt x="0" y="15225"/>
                </a:lnTo>
                <a:lnTo>
                  <a:pt x="411381" y="15225"/>
                </a:lnTo>
                <a:lnTo>
                  <a:pt x="411381" y="0"/>
                </a:lnTo>
                <a:close/>
              </a:path>
            </a:pathLst>
          </a:custGeom>
          <a:solidFill>
            <a:srgbClr val="000000"/>
          </a:solidFill>
        </p:spPr>
        <p:txBody>
          <a:bodyPr wrap="square" lIns="0" tIns="0" rIns="0" bIns="0" rtlCol="0"/>
          <a:lstStyle/>
          <a:p>
            <a:endParaRPr/>
          </a:p>
        </p:txBody>
      </p:sp>
      <p:sp>
        <p:nvSpPr>
          <p:cNvPr id="19" name="object 19"/>
          <p:cNvSpPr txBox="1"/>
          <p:nvPr/>
        </p:nvSpPr>
        <p:spPr>
          <a:xfrm>
            <a:off x="1693484" y="3210507"/>
            <a:ext cx="1212215" cy="292735"/>
          </a:xfrm>
          <a:prstGeom prst="rect">
            <a:avLst/>
          </a:prstGeom>
        </p:spPr>
        <p:txBody>
          <a:bodyPr vert="horz" wrap="square" lIns="0" tIns="12700" rIns="0" bIns="0" rtlCol="0">
            <a:spAutoFit/>
          </a:bodyPr>
          <a:lstStyle/>
          <a:p>
            <a:pPr marL="38100">
              <a:lnSpc>
                <a:spcPct val="100000"/>
              </a:lnSpc>
              <a:spcBef>
                <a:spcPts val="100"/>
              </a:spcBef>
              <a:tabLst>
                <a:tab pos="701675" algn="l"/>
              </a:tabLst>
            </a:pPr>
            <a:r>
              <a:rPr sz="1750" spc="-25" dirty="0">
                <a:latin typeface="Cambria Math"/>
                <a:cs typeface="Cambria Math"/>
              </a:rPr>
              <a:t>and</a:t>
            </a:r>
            <a:r>
              <a:rPr sz="1750" dirty="0">
                <a:latin typeface="Cambria Math"/>
                <a:cs typeface="Cambria Math"/>
              </a:rPr>
              <a:t>	h</a:t>
            </a:r>
            <a:r>
              <a:rPr sz="1875" baseline="-15555" dirty="0">
                <a:latin typeface="Cambria Math"/>
                <a:cs typeface="Cambria Math"/>
              </a:rPr>
              <a:t>3</a:t>
            </a:r>
            <a:r>
              <a:rPr sz="1875" spc="509" baseline="-15555" dirty="0">
                <a:latin typeface="Cambria Math"/>
                <a:cs typeface="Cambria Math"/>
              </a:rPr>
              <a:t> </a:t>
            </a:r>
            <a:r>
              <a:rPr sz="1750" spc="-50" dirty="0">
                <a:latin typeface="Cambria Math"/>
                <a:cs typeface="Cambria Math"/>
              </a:rPr>
              <a:t>=</a:t>
            </a:r>
            <a:endParaRPr sz="1750">
              <a:latin typeface="Cambria Math"/>
              <a:cs typeface="Cambria Math"/>
            </a:endParaRPr>
          </a:p>
        </p:txBody>
      </p:sp>
      <p:sp>
        <p:nvSpPr>
          <p:cNvPr id="20" name="object 20"/>
          <p:cNvSpPr txBox="1"/>
          <p:nvPr/>
        </p:nvSpPr>
        <p:spPr>
          <a:xfrm>
            <a:off x="2928049" y="3041118"/>
            <a:ext cx="476250" cy="292735"/>
          </a:xfrm>
          <a:prstGeom prst="rect">
            <a:avLst/>
          </a:prstGeom>
        </p:spPr>
        <p:txBody>
          <a:bodyPr vert="horz" wrap="square" lIns="0" tIns="12700" rIns="0" bIns="0" rtlCol="0">
            <a:spAutoFit/>
          </a:bodyPr>
          <a:lstStyle/>
          <a:p>
            <a:pPr marL="38100">
              <a:lnSpc>
                <a:spcPct val="100000"/>
              </a:lnSpc>
              <a:spcBef>
                <a:spcPts val="100"/>
              </a:spcBef>
            </a:pPr>
            <a:r>
              <a:rPr sz="1750" dirty="0">
                <a:latin typeface="Cambria Math"/>
                <a:cs typeface="Cambria Math"/>
              </a:rPr>
              <a:t>V</a:t>
            </a:r>
            <a:r>
              <a:rPr sz="1750" spc="35" dirty="0">
                <a:latin typeface="Cambria Math"/>
                <a:cs typeface="Cambria Math"/>
              </a:rPr>
              <a:t> </a:t>
            </a:r>
            <a:r>
              <a:rPr sz="1750" spc="-25" dirty="0">
                <a:latin typeface="Cambria Math"/>
                <a:cs typeface="Cambria Math"/>
              </a:rPr>
              <a:t>Z</a:t>
            </a:r>
            <a:r>
              <a:rPr sz="1875" spc="-37" baseline="-15555" dirty="0">
                <a:latin typeface="Cambria Math"/>
                <a:cs typeface="Cambria Math"/>
              </a:rPr>
              <a:t>3</a:t>
            </a:r>
            <a:endParaRPr sz="1875" baseline="-15555">
              <a:latin typeface="Cambria Math"/>
              <a:cs typeface="Cambria Math"/>
            </a:endParaRPr>
          </a:p>
        </p:txBody>
      </p:sp>
      <p:sp>
        <p:nvSpPr>
          <p:cNvPr id="21" name="object 21"/>
          <p:cNvSpPr txBox="1"/>
          <p:nvPr/>
        </p:nvSpPr>
        <p:spPr>
          <a:xfrm>
            <a:off x="3031068" y="3358961"/>
            <a:ext cx="168910" cy="292735"/>
          </a:xfrm>
          <a:prstGeom prst="rect">
            <a:avLst/>
          </a:prstGeom>
        </p:spPr>
        <p:txBody>
          <a:bodyPr vert="horz" wrap="square" lIns="0" tIns="12700" rIns="0" bIns="0" rtlCol="0">
            <a:spAutoFit/>
          </a:bodyPr>
          <a:lstStyle/>
          <a:p>
            <a:pPr marL="12700">
              <a:lnSpc>
                <a:spcPct val="100000"/>
              </a:lnSpc>
              <a:spcBef>
                <a:spcPts val="100"/>
              </a:spcBef>
            </a:pPr>
            <a:r>
              <a:rPr sz="1750" spc="-50" dirty="0">
                <a:latin typeface="Cambria Math"/>
                <a:cs typeface="Cambria Math"/>
              </a:rPr>
              <a:t>K</a:t>
            </a:r>
            <a:endParaRPr sz="1750">
              <a:latin typeface="Cambria Math"/>
              <a:cs typeface="Cambria Math"/>
            </a:endParaRPr>
          </a:p>
        </p:txBody>
      </p:sp>
      <p:sp>
        <p:nvSpPr>
          <p:cNvPr id="22" name="object 22"/>
          <p:cNvSpPr txBox="1"/>
          <p:nvPr/>
        </p:nvSpPr>
        <p:spPr>
          <a:xfrm>
            <a:off x="3184366" y="3469350"/>
            <a:ext cx="114935" cy="215265"/>
          </a:xfrm>
          <a:prstGeom prst="rect">
            <a:avLst/>
          </a:prstGeom>
        </p:spPr>
        <p:txBody>
          <a:bodyPr vert="horz" wrap="square" lIns="0" tIns="11430" rIns="0" bIns="0" rtlCol="0">
            <a:spAutoFit/>
          </a:bodyPr>
          <a:lstStyle/>
          <a:p>
            <a:pPr marL="12700">
              <a:lnSpc>
                <a:spcPct val="100000"/>
              </a:lnSpc>
              <a:spcBef>
                <a:spcPts val="90"/>
              </a:spcBef>
            </a:pPr>
            <a:r>
              <a:rPr sz="1250" spc="-50" dirty="0">
                <a:latin typeface="Cambria Math"/>
                <a:cs typeface="Cambria Math"/>
              </a:rPr>
              <a:t>3</a:t>
            </a:r>
            <a:endParaRPr sz="1250">
              <a:latin typeface="Cambria Math"/>
              <a:cs typeface="Cambria Math"/>
            </a:endParaRPr>
          </a:p>
        </p:txBody>
      </p:sp>
      <p:sp>
        <p:nvSpPr>
          <p:cNvPr id="23" name="object 23"/>
          <p:cNvSpPr/>
          <p:nvPr/>
        </p:nvSpPr>
        <p:spPr>
          <a:xfrm>
            <a:off x="2966149" y="3375467"/>
            <a:ext cx="411480" cy="15240"/>
          </a:xfrm>
          <a:custGeom>
            <a:avLst/>
            <a:gdLst/>
            <a:ahLst/>
            <a:cxnLst/>
            <a:rect l="l" t="t" r="r" b="b"/>
            <a:pathLst>
              <a:path w="411479" h="15239">
                <a:moveTo>
                  <a:pt x="411381" y="0"/>
                </a:moveTo>
                <a:lnTo>
                  <a:pt x="0" y="0"/>
                </a:lnTo>
                <a:lnTo>
                  <a:pt x="0" y="15225"/>
                </a:lnTo>
                <a:lnTo>
                  <a:pt x="411381" y="15225"/>
                </a:lnTo>
                <a:lnTo>
                  <a:pt x="411381" y="0"/>
                </a:lnTo>
                <a:close/>
              </a:path>
            </a:pathLst>
          </a:custGeom>
          <a:solidFill>
            <a:srgbClr val="000000"/>
          </a:solidFill>
        </p:spPr>
        <p:txBody>
          <a:bodyPr wrap="square" lIns="0" tIns="0" rIns="0" bIns="0" rtlCol="0"/>
          <a:lstStyle/>
          <a:p>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96899" y="1247363"/>
            <a:ext cx="419100" cy="252729"/>
          </a:xfrm>
          <a:prstGeom prst="rect">
            <a:avLst/>
          </a:prstGeom>
        </p:spPr>
        <p:txBody>
          <a:bodyPr vert="horz" wrap="square" lIns="0" tIns="11430" rIns="0" bIns="0" rtlCol="0">
            <a:spAutoFit/>
          </a:bodyPr>
          <a:lstStyle/>
          <a:p>
            <a:pPr marL="12700">
              <a:lnSpc>
                <a:spcPct val="100000"/>
              </a:lnSpc>
              <a:spcBef>
                <a:spcPts val="90"/>
              </a:spcBef>
            </a:pPr>
            <a:r>
              <a:rPr sz="1500" spc="25" dirty="0">
                <a:latin typeface="Times New Roman"/>
                <a:cs typeface="Times New Roman"/>
              </a:rPr>
              <a:t>Now</a:t>
            </a:r>
            <a:endParaRPr sz="1500">
              <a:latin typeface="Times New Roman"/>
              <a:cs typeface="Times New Roman"/>
            </a:endParaRPr>
          </a:p>
        </p:txBody>
      </p:sp>
      <p:sp>
        <p:nvSpPr>
          <p:cNvPr id="3" name="object 3" descr="$PPTXTitle"/>
          <p:cNvSpPr txBox="1">
            <a:spLocks noGrp="1"/>
          </p:cNvSpPr>
          <p:nvPr>
            <p:ph type="title"/>
          </p:nvPr>
        </p:nvSpPr>
        <p:spPr>
          <a:xfrm>
            <a:off x="571499" y="1655891"/>
            <a:ext cx="3284220" cy="252729"/>
          </a:xfrm>
          <a:prstGeom prst="rect">
            <a:avLst/>
          </a:prstGeom>
        </p:spPr>
        <p:txBody>
          <a:bodyPr vert="horz" wrap="square" lIns="0" tIns="11430" rIns="0" bIns="0" rtlCol="0">
            <a:spAutoFit/>
          </a:bodyPr>
          <a:lstStyle/>
          <a:p>
            <a:pPr marL="38100">
              <a:lnSpc>
                <a:spcPct val="100000"/>
              </a:lnSpc>
              <a:spcBef>
                <a:spcPts val="90"/>
              </a:spcBef>
            </a:pPr>
            <a:r>
              <a:rPr sz="1500" b="0" dirty="0">
                <a:latin typeface="Times New Roman"/>
                <a:cs typeface="Times New Roman"/>
              </a:rPr>
              <a:t>The</a:t>
            </a:r>
            <a:r>
              <a:rPr sz="1500" b="0" spc="95" dirty="0">
                <a:latin typeface="Times New Roman"/>
                <a:cs typeface="Times New Roman"/>
              </a:rPr>
              <a:t> </a:t>
            </a:r>
            <a:r>
              <a:rPr sz="1500" b="0" dirty="0">
                <a:latin typeface="Times New Roman"/>
                <a:cs typeface="Times New Roman"/>
              </a:rPr>
              <a:t>total</a:t>
            </a:r>
            <a:r>
              <a:rPr sz="1500" b="0" spc="105" dirty="0">
                <a:latin typeface="Times New Roman"/>
                <a:cs typeface="Times New Roman"/>
              </a:rPr>
              <a:t> </a:t>
            </a:r>
            <a:r>
              <a:rPr sz="1500" b="0" dirty="0">
                <a:latin typeface="Times New Roman"/>
                <a:cs typeface="Times New Roman"/>
              </a:rPr>
              <a:t>loss</a:t>
            </a:r>
            <a:r>
              <a:rPr sz="1500" b="0" spc="110" dirty="0">
                <a:latin typeface="Times New Roman"/>
                <a:cs typeface="Times New Roman"/>
              </a:rPr>
              <a:t> </a:t>
            </a:r>
            <a:r>
              <a:rPr sz="1500" b="0" dirty="0">
                <a:latin typeface="Times New Roman"/>
                <a:cs typeface="Times New Roman"/>
              </a:rPr>
              <a:t>of</a:t>
            </a:r>
            <a:r>
              <a:rPr sz="1500" b="0" spc="95" dirty="0">
                <a:latin typeface="Times New Roman"/>
                <a:cs typeface="Times New Roman"/>
              </a:rPr>
              <a:t> </a:t>
            </a:r>
            <a:r>
              <a:rPr sz="1500" b="0" dirty="0">
                <a:latin typeface="Times New Roman"/>
                <a:cs typeface="Times New Roman"/>
              </a:rPr>
              <a:t>head</a:t>
            </a:r>
            <a:r>
              <a:rPr sz="1500" b="0" spc="105" dirty="0">
                <a:latin typeface="Times New Roman"/>
                <a:cs typeface="Times New Roman"/>
              </a:rPr>
              <a:t> </a:t>
            </a:r>
            <a:r>
              <a:rPr sz="1500" b="0" dirty="0">
                <a:latin typeface="Times New Roman"/>
                <a:cs typeface="Times New Roman"/>
              </a:rPr>
              <a:t>=</a:t>
            </a:r>
            <a:r>
              <a:rPr sz="1500" b="0" spc="95" dirty="0">
                <a:latin typeface="Times New Roman"/>
                <a:cs typeface="Times New Roman"/>
              </a:rPr>
              <a:t> </a:t>
            </a:r>
            <a:r>
              <a:rPr sz="1500" b="0" dirty="0">
                <a:latin typeface="Times New Roman"/>
                <a:cs typeface="Times New Roman"/>
              </a:rPr>
              <a:t>h</a:t>
            </a:r>
            <a:r>
              <a:rPr sz="1500" b="0" spc="120" dirty="0">
                <a:latin typeface="Times New Roman"/>
                <a:cs typeface="Times New Roman"/>
              </a:rPr>
              <a:t> </a:t>
            </a:r>
            <a:r>
              <a:rPr sz="1500" b="0" dirty="0">
                <a:latin typeface="Times New Roman"/>
                <a:cs typeface="Times New Roman"/>
              </a:rPr>
              <a:t>=</a:t>
            </a:r>
            <a:r>
              <a:rPr sz="1500" b="0" spc="90" dirty="0">
                <a:latin typeface="Times New Roman"/>
                <a:cs typeface="Times New Roman"/>
              </a:rPr>
              <a:t> </a:t>
            </a:r>
            <a:r>
              <a:rPr sz="1500" b="0" dirty="0">
                <a:latin typeface="Times New Roman"/>
                <a:cs typeface="Times New Roman"/>
              </a:rPr>
              <a:t>h</a:t>
            </a:r>
            <a:r>
              <a:rPr sz="1500" b="0" baseline="-11111" dirty="0">
                <a:latin typeface="Times New Roman"/>
                <a:cs typeface="Times New Roman"/>
              </a:rPr>
              <a:t>1</a:t>
            </a:r>
            <a:r>
              <a:rPr sz="1500" b="0" spc="367" baseline="-11111" dirty="0">
                <a:latin typeface="Times New Roman"/>
                <a:cs typeface="Times New Roman"/>
              </a:rPr>
              <a:t> </a:t>
            </a:r>
            <a:r>
              <a:rPr sz="1500" b="0" dirty="0">
                <a:latin typeface="Times New Roman"/>
                <a:cs typeface="Times New Roman"/>
              </a:rPr>
              <a:t>+</a:t>
            </a:r>
            <a:r>
              <a:rPr sz="1500" b="0" spc="100" dirty="0">
                <a:latin typeface="Times New Roman"/>
                <a:cs typeface="Times New Roman"/>
              </a:rPr>
              <a:t> </a:t>
            </a:r>
            <a:r>
              <a:rPr sz="1500" b="0" dirty="0">
                <a:latin typeface="Times New Roman"/>
                <a:cs typeface="Times New Roman"/>
              </a:rPr>
              <a:t>h</a:t>
            </a:r>
            <a:r>
              <a:rPr sz="1500" b="0" baseline="-11111" dirty="0">
                <a:latin typeface="Times New Roman"/>
                <a:cs typeface="Times New Roman"/>
              </a:rPr>
              <a:t>2</a:t>
            </a:r>
            <a:r>
              <a:rPr sz="1500" b="0" spc="359" baseline="-11111" dirty="0">
                <a:latin typeface="Times New Roman"/>
                <a:cs typeface="Times New Roman"/>
              </a:rPr>
              <a:t> </a:t>
            </a:r>
            <a:r>
              <a:rPr sz="1500" b="0" dirty="0">
                <a:latin typeface="Times New Roman"/>
                <a:cs typeface="Times New Roman"/>
              </a:rPr>
              <a:t>+</a:t>
            </a:r>
            <a:r>
              <a:rPr sz="1500" b="0" spc="100" dirty="0">
                <a:latin typeface="Times New Roman"/>
                <a:cs typeface="Times New Roman"/>
              </a:rPr>
              <a:t> </a:t>
            </a:r>
            <a:r>
              <a:rPr sz="1500" b="0" spc="-25" dirty="0">
                <a:latin typeface="Times New Roman"/>
                <a:cs typeface="Times New Roman"/>
              </a:rPr>
              <a:t>h</a:t>
            </a:r>
            <a:r>
              <a:rPr sz="1500" b="0" spc="-37" baseline="-11111" dirty="0">
                <a:latin typeface="Times New Roman"/>
                <a:cs typeface="Times New Roman"/>
              </a:rPr>
              <a:t>3</a:t>
            </a:r>
            <a:endParaRPr sz="1500" baseline="-11111">
              <a:latin typeface="Times New Roman"/>
              <a:cs typeface="Times New Roman"/>
            </a:endParaRPr>
          </a:p>
        </p:txBody>
      </p:sp>
      <p:sp>
        <p:nvSpPr>
          <p:cNvPr id="4" name="object 4"/>
          <p:cNvSpPr txBox="1"/>
          <p:nvPr/>
        </p:nvSpPr>
        <p:spPr>
          <a:xfrm>
            <a:off x="596900" y="2132303"/>
            <a:ext cx="776605" cy="327660"/>
          </a:xfrm>
          <a:prstGeom prst="rect">
            <a:avLst/>
          </a:prstGeom>
        </p:spPr>
        <p:txBody>
          <a:bodyPr vert="horz" wrap="square" lIns="0" tIns="16510" rIns="0" bIns="0" rtlCol="0">
            <a:spAutoFit/>
          </a:bodyPr>
          <a:lstStyle/>
          <a:p>
            <a:pPr marL="12700">
              <a:lnSpc>
                <a:spcPct val="100000"/>
              </a:lnSpc>
              <a:spcBef>
                <a:spcPts val="130"/>
              </a:spcBef>
              <a:tabLst>
                <a:tab pos="339725" algn="l"/>
              </a:tabLst>
            </a:pPr>
            <a:r>
              <a:rPr sz="1500" spc="-50" dirty="0">
                <a:latin typeface="Cambria Math"/>
                <a:cs typeface="Cambria Math"/>
              </a:rPr>
              <a:t>∴</a:t>
            </a:r>
            <a:r>
              <a:rPr sz="1500" dirty="0">
                <a:latin typeface="Cambria Math"/>
                <a:cs typeface="Cambria Math"/>
              </a:rPr>
              <a:t>	</a:t>
            </a:r>
            <a:r>
              <a:rPr sz="1950" spc="85" dirty="0">
                <a:latin typeface="Cambria Math"/>
                <a:cs typeface="Cambria Math"/>
              </a:rPr>
              <a:t>h</a:t>
            </a:r>
            <a:r>
              <a:rPr sz="1950" spc="150" dirty="0">
                <a:latin typeface="Cambria Math"/>
                <a:cs typeface="Cambria Math"/>
              </a:rPr>
              <a:t> </a:t>
            </a:r>
            <a:r>
              <a:rPr sz="1950" spc="65" dirty="0">
                <a:latin typeface="Cambria Math"/>
                <a:cs typeface="Cambria Math"/>
              </a:rPr>
              <a:t>=</a:t>
            </a:r>
            <a:endParaRPr sz="1950">
              <a:latin typeface="Cambria Math"/>
              <a:cs typeface="Cambria Math"/>
            </a:endParaRPr>
          </a:p>
        </p:txBody>
      </p:sp>
      <p:sp>
        <p:nvSpPr>
          <p:cNvPr id="5" name="object 5"/>
          <p:cNvSpPr/>
          <p:nvPr/>
        </p:nvSpPr>
        <p:spPr>
          <a:xfrm>
            <a:off x="1495344" y="2317294"/>
            <a:ext cx="394335" cy="17145"/>
          </a:xfrm>
          <a:custGeom>
            <a:avLst/>
            <a:gdLst/>
            <a:ahLst/>
            <a:cxnLst/>
            <a:rect l="l" t="t" r="r" b="b"/>
            <a:pathLst>
              <a:path w="394335" h="17144">
                <a:moveTo>
                  <a:pt x="394158" y="0"/>
                </a:moveTo>
                <a:lnTo>
                  <a:pt x="0" y="0"/>
                </a:lnTo>
                <a:lnTo>
                  <a:pt x="0" y="17002"/>
                </a:lnTo>
                <a:lnTo>
                  <a:pt x="394158" y="17002"/>
                </a:lnTo>
                <a:lnTo>
                  <a:pt x="394158" y="0"/>
                </a:lnTo>
                <a:close/>
              </a:path>
            </a:pathLst>
          </a:custGeom>
          <a:solidFill>
            <a:srgbClr val="000000"/>
          </a:solidFill>
        </p:spPr>
        <p:txBody>
          <a:bodyPr wrap="square" lIns="0" tIns="0" rIns="0" bIns="0" rtlCol="0"/>
          <a:lstStyle/>
          <a:p>
            <a:endParaRPr/>
          </a:p>
        </p:txBody>
      </p:sp>
      <p:sp>
        <p:nvSpPr>
          <p:cNvPr id="6" name="object 6"/>
          <p:cNvSpPr txBox="1"/>
          <p:nvPr/>
        </p:nvSpPr>
        <p:spPr>
          <a:xfrm>
            <a:off x="1444544" y="2052959"/>
            <a:ext cx="1254125" cy="243840"/>
          </a:xfrm>
          <a:prstGeom prst="rect">
            <a:avLst/>
          </a:prstGeom>
        </p:spPr>
        <p:txBody>
          <a:bodyPr vert="horz" wrap="square" lIns="0" tIns="16510" rIns="0" bIns="0" rtlCol="0">
            <a:spAutoFit/>
          </a:bodyPr>
          <a:lstStyle/>
          <a:p>
            <a:pPr marL="50800">
              <a:lnSpc>
                <a:spcPct val="100000"/>
              </a:lnSpc>
              <a:spcBef>
                <a:spcPts val="130"/>
              </a:spcBef>
              <a:tabLst>
                <a:tab pos="824865" algn="l"/>
              </a:tabLst>
            </a:pPr>
            <a:r>
              <a:rPr sz="1400" spc="65" dirty="0">
                <a:latin typeface="Cambria Math"/>
                <a:cs typeface="Cambria Math"/>
              </a:rPr>
              <a:t>V</a:t>
            </a:r>
            <a:r>
              <a:rPr sz="1400" spc="135" dirty="0">
                <a:latin typeface="Cambria Math"/>
                <a:cs typeface="Cambria Math"/>
              </a:rPr>
              <a:t> </a:t>
            </a:r>
            <a:r>
              <a:rPr sz="1400" spc="75" dirty="0">
                <a:latin typeface="Cambria Math"/>
                <a:cs typeface="Cambria Math"/>
              </a:rPr>
              <a:t>Z</a:t>
            </a:r>
            <a:r>
              <a:rPr sz="1725" spc="112" baseline="-14492" dirty="0">
                <a:latin typeface="Cambria Math"/>
                <a:cs typeface="Cambria Math"/>
              </a:rPr>
              <a:t>1</a:t>
            </a:r>
            <a:r>
              <a:rPr sz="1725" baseline="-14492" dirty="0">
                <a:latin typeface="Cambria Math"/>
                <a:cs typeface="Cambria Math"/>
              </a:rPr>
              <a:t>	</a:t>
            </a:r>
            <a:r>
              <a:rPr sz="1400" spc="65" dirty="0">
                <a:latin typeface="Cambria Math"/>
                <a:cs typeface="Cambria Math"/>
              </a:rPr>
              <a:t>V</a:t>
            </a:r>
            <a:r>
              <a:rPr sz="1400" spc="135" dirty="0">
                <a:latin typeface="Cambria Math"/>
                <a:cs typeface="Cambria Math"/>
              </a:rPr>
              <a:t> </a:t>
            </a:r>
            <a:r>
              <a:rPr sz="1400" spc="75" dirty="0">
                <a:latin typeface="Cambria Math"/>
                <a:cs typeface="Cambria Math"/>
              </a:rPr>
              <a:t>Z</a:t>
            </a:r>
            <a:r>
              <a:rPr sz="1725" spc="112" baseline="-14492" dirty="0">
                <a:latin typeface="Cambria Math"/>
                <a:cs typeface="Cambria Math"/>
              </a:rPr>
              <a:t>2</a:t>
            </a:r>
            <a:endParaRPr sz="1725" baseline="-14492">
              <a:latin typeface="Cambria Math"/>
              <a:cs typeface="Cambria Math"/>
            </a:endParaRPr>
          </a:p>
        </p:txBody>
      </p:sp>
      <p:sp>
        <p:nvSpPr>
          <p:cNvPr id="7" name="object 7"/>
          <p:cNvSpPr/>
          <p:nvPr/>
        </p:nvSpPr>
        <p:spPr>
          <a:xfrm>
            <a:off x="2269511" y="2317294"/>
            <a:ext cx="394970" cy="17145"/>
          </a:xfrm>
          <a:custGeom>
            <a:avLst/>
            <a:gdLst/>
            <a:ahLst/>
            <a:cxnLst/>
            <a:rect l="l" t="t" r="r" b="b"/>
            <a:pathLst>
              <a:path w="394969" h="17144">
                <a:moveTo>
                  <a:pt x="394562" y="0"/>
                </a:moveTo>
                <a:lnTo>
                  <a:pt x="0" y="0"/>
                </a:lnTo>
                <a:lnTo>
                  <a:pt x="0" y="17002"/>
                </a:lnTo>
                <a:lnTo>
                  <a:pt x="394562" y="17002"/>
                </a:lnTo>
                <a:lnTo>
                  <a:pt x="394562" y="0"/>
                </a:lnTo>
                <a:close/>
              </a:path>
            </a:pathLst>
          </a:custGeom>
          <a:solidFill>
            <a:srgbClr val="000000"/>
          </a:solidFill>
        </p:spPr>
        <p:txBody>
          <a:bodyPr wrap="square" lIns="0" tIns="0" rIns="0" bIns="0" rtlCol="0"/>
          <a:lstStyle/>
          <a:p>
            <a:endParaRPr/>
          </a:p>
        </p:txBody>
      </p:sp>
      <p:sp>
        <p:nvSpPr>
          <p:cNvPr id="8" name="object 8"/>
          <p:cNvSpPr txBox="1"/>
          <p:nvPr/>
        </p:nvSpPr>
        <p:spPr>
          <a:xfrm>
            <a:off x="1937442" y="2132303"/>
            <a:ext cx="1059815" cy="327660"/>
          </a:xfrm>
          <a:prstGeom prst="rect">
            <a:avLst/>
          </a:prstGeom>
        </p:spPr>
        <p:txBody>
          <a:bodyPr vert="horz" wrap="square" lIns="0" tIns="16510" rIns="0" bIns="0" rtlCol="0">
            <a:spAutoFit/>
          </a:bodyPr>
          <a:lstStyle/>
          <a:p>
            <a:pPr marL="12700">
              <a:lnSpc>
                <a:spcPct val="100000"/>
              </a:lnSpc>
              <a:spcBef>
                <a:spcPts val="130"/>
              </a:spcBef>
              <a:tabLst>
                <a:tab pos="845819" algn="l"/>
              </a:tabLst>
            </a:pPr>
            <a:r>
              <a:rPr sz="1950" spc="65" dirty="0">
                <a:latin typeface="Cambria Math"/>
                <a:cs typeface="Cambria Math"/>
              </a:rPr>
              <a:t>+</a:t>
            </a:r>
            <a:r>
              <a:rPr sz="1950" dirty="0">
                <a:latin typeface="Cambria Math"/>
                <a:cs typeface="Cambria Math"/>
              </a:rPr>
              <a:t>	</a:t>
            </a:r>
            <a:r>
              <a:rPr sz="1950" spc="65" dirty="0">
                <a:latin typeface="Cambria Math"/>
                <a:cs typeface="Cambria Math"/>
              </a:rPr>
              <a:t>+</a:t>
            </a:r>
            <a:endParaRPr sz="1950">
              <a:latin typeface="Cambria Math"/>
              <a:cs typeface="Cambria Math"/>
            </a:endParaRPr>
          </a:p>
        </p:txBody>
      </p:sp>
      <p:sp>
        <p:nvSpPr>
          <p:cNvPr id="9" name="object 9"/>
          <p:cNvSpPr txBox="1"/>
          <p:nvPr/>
        </p:nvSpPr>
        <p:spPr>
          <a:xfrm>
            <a:off x="1521354" y="2329152"/>
            <a:ext cx="1887220" cy="243840"/>
          </a:xfrm>
          <a:prstGeom prst="rect">
            <a:avLst/>
          </a:prstGeom>
        </p:spPr>
        <p:txBody>
          <a:bodyPr vert="horz" wrap="square" lIns="0" tIns="16510" rIns="0" bIns="0" rtlCol="0">
            <a:spAutoFit/>
          </a:bodyPr>
          <a:lstStyle/>
          <a:p>
            <a:pPr marL="50800">
              <a:lnSpc>
                <a:spcPct val="100000"/>
              </a:lnSpc>
              <a:spcBef>
                <a:spcPts val="130"/>
              </a:spcBef>
              <a:tabLst>
                <a:tab pos="824230" algn="l"/>
                <a:tab pos="1598930" algn="l"/>
              </a:tabLst>
            </a:pPr>
            <a:r>
              <a:rPr sz="1400" spc="95" dirty="0">
                <a:latin typeface="Cambria Math"/>
                <a:cs typeface="Cambria Math"/>
              </a:rPr>
              <a:t>K</a:t>
            </a:r>
            <a:r>
              <a:rPr sz="1725" spc="142" baseline="-14492" dirty="0">
                <a:latin typeface="Cambria Math"/>
                <a:cs typeface="Cambria Math"/>
              </a:rPr>
              <a:t>1</a:t>
            </a:r>
            <a:r>
              <a:rPr sz="1725" baseline="-14492" dirty="0">
                <a:latin typeface="Cambria Math"/>
                <a:cs typeface="Cambria Math"/>
              </a:rPr>
              <a:t>	</a:t>
            </a:r>
            <a:r>
              <a:rPr sz="1400" spc="95" dirty="0">
                <a:latin typeface="Cambria Math"/>
                <a:cs typeface="Cambria Math"/>
              </a:rPr>
              <a:t>K</a:t>
            </a:r>
            <a:r>
              <a:rPr sz="1725" spc="142" baseline="-14492" dirty="0">
                <a:latin typeface="Cambria Math"/>
                <a:cs typeface="Cambria Math"/>
              </a:rPr>
              <a:t>2</a:t>
            </a:r>
            <a:r>
              <a:rPr sz="1725" baseline="-14492" dirty="0">
                <a:latin typeface="Cambria Math"/>
                <a:cs typeface="Cambria Math"/>
              </a:rPr>
              <a:t>	</a:t>
            </a:r>
            <a:r>
              <a:rPr sz="1400" spc="95" dirty="0">
                <a:latin typeface="Cambria Math"/>
                <a:cs typeface="Cambria Math"/>
              </a:rPr>
              <a:t>K</a:t>
            </a:r>
            <a:r>
              <a:rPr sz="1725" spc="142" baseline="-14492" dirty="0">
                <a:latin typeface="Cambria Math"/>
                <a:cs typeface="Cambria Math"/>
              </a:rPr>
              <a:t>3</a:t>
            </a:r>
            <a:endParaRPr sz="1725" baseline="-14492">
              <a:latin typeface="Cambria Math"/>
              <a:cs typeface="Cambria Math"/>
            </a:endParaRPr>
          </a:p>
        </p:txBody>
      </p:sp>
      <p:sp>
        <p:nvSpPr>
          <p:cNvPr id="10" name="object 10"/>
          <p:cNvSpPr txBox="1"/>
          <p:nvPr/>
        </p:nvSpPr>
        <p:spPr>
          <a:xfrm>
            <a:off x="3006016" y="2052959"/>
            <a:ext cx="454025" cy="243840"/>
          </a:xfrm>
          <a:prstGeom prst="rect">
            <a:avLst/>
          </a:prstGeom>
        </p:spPr>
        <p:txBody>
          <a:bodyPr vert="horz" wrap="square" lIns="0" tIns="16510" rIns="0" bIns="0" rtlCol="0">
            <a:spAutoFit/>
          </a:bodyPr>
          <a:lstStyle/>
          <a:p>
            <a:pPr marL="38100">
              <a:lnSpc>
                <a:spcPct val="100000"/>
              </a:lnSpc>
              <a:spcBef>
                <a:spcPts val="130"/>
              </a:spcBef>
            </a:pPr>
            <a:r>
              <a:rPr sz="1400" spc="65" dirty="0">
                <a:latin typeface="Cambria Math"/>
                <a:cs typeface="Cambria Math"/>
              </a:rPr>
              <a:t>V</a:t>
            </a:r>
            <a:r>
              <a:rPr sz="1400" spc="135" dirty="0">
                <a:latin typeface="Cambria Math"/>
                <a:cs typeface="Cambria Math"/>
              </a:rPr>
              <a:t> </a:t>
            </a:r>
            <a:r>
              <a:rPr sz="1400" spc="75" dirty="0">
                <a:latin typeface="Cambria Math"/>
                <a:cs typeface="Cambria Math"/>
              </a:rPr>
              <a:t>Z</a:t>
            </a:r>
            <a:r>
              <a:rPr sz="1725" spc="112" baseline="-14492" dirty="0">
                <a:latin typeface="Cambria Math"/>
                <a:cs typeface="Cambria Math"/>
              </a:rPr>
              <a:t>3</a:t>
            </a:r>
            <a:endParaRPr sz="1725" baseline="-14492">
              <a:latin typeface="Cambria Math"/>
              <a:cs typeface="Cambria Math"/>
            </a:endParaRPr>
          </a:p>
        </p:txBody>
      </p:sp>
      <p:sp>
        <p:nvSpPr>
          <p:cNvPr id="11" name="object 11"/>
          <p:cNvSpPr/>
          <p:nvPr/>
        </p:nvSpPr>
        <p:spPr>
          <a:xfrm>
            <a:off x="3044116" y="2317294"/>
            <a:ext cx="394335" cy="17145"/>
          </a:xfrm>
          <a:custGeom>
            <a:avLst/>
            <a:gdLst/>
            <a:ahLst/>
            <a:cxnLst/>
            <a:rect l="l" t="t" r="r" b="b"/>
            <a:pathLst>
              <a:path w="394335" h="17144">
                <a:moveTo>
                  <a:pt x="394158" y="0"/>
                </a:moveTo>
                <a:lnTo>
                  <a:pt x="0" y="0"/>
                </a:lnTo>
                <a:lnTo>
                  <a:pt x="0" y="17002"/>
                </a:lnTo>
                <a:lnTo>
                  <a:pt x="394158" y="17002"/>
                </a:lnTo>
                <a:lnTo>
                  <a:pt x="394158" y="0"/>
                </a:lnTo>
                <a:close/>
              </a:path>
            </a:pathLst>
          </a:custGeom>
          <a:solidFill>
            <a:srgbClr val="000000"/>
          </a:solidFill>
        </p:spPr>
        <p:txBody>
          <a:bodyPr wrap="square" lIns="0" tIns="0" rIns="0" bIns="0" rtlCol="0"/>
          <a:lstStyle/>
          <a:p>
            <a:endParaRPr/>
          </a:p>
        </p:txBody>
      </p:sp>
      <p:sp>
        <p:nvSpPr>
          <p:cNvPr id="12" name="object 12"/>
          <p:cNvSpPr txBox="1"/>
          <p:nvPr/>
        </p:nvSpPr>
        <p:spPr>
          <a:xfrm>
            <a:off x="1667461" y="3013780"/>
            <a:ext cx="300355" cy="243840"/>
          </a:xfrm>
          <a:prstGeom prst="rect">
            <a:avLst/>
          </a:prstGeom>
        </p:spPr>
        <p:txBody>
          <a:bodyPr vert="horz" wrap="square" lIns="0" tIns="16510" rIns="0" bIns="0" rtlCol="0">
            <a:spAutoFit/>
          </a:bodyPr>
          <a:lstStyle/>
          <a:p>
            <a:pPr marL="38100">
              <a:lnSpc>
                <a:spcPct val="100000"/>
              </a:lnSpc>
              <a:spcBef>
                <a:spcPts val="130"/>
              </a:spcBef>
            </a:pPr>
            <a:r>
              <a:rPr sz="1400" spc="95" dirty="0">
                <a:latin typeface="Cambria Math"/>
                <a:cs typeface="Cambria Math"/>
              </a:rPr>
              <a:t>K</a:t>
            </a:r>
            <a:r>
              <a:rPr sz="1725" spc="142" baseline="-14492" dirty="0">
                <a:latin typeface="Cambria Math"/>
                <a:cs typeface="Cambria Math"/>
              </a:rPr>
              <a:t>1</a:t>
            </a:r>
            <a:endParaRPr sz="1725" baseline="-14492">
              <a:latin typeface="Cambria Math"/>
              <a:cs typeface="Cambria Math"/>
            </a:endParaRPr>
          </a:p>
        </p:txBody>
      </p:sp>
      <p:sp>
        <p:nvSpPr>
          <p:cNvPr id="13" name="object 13"/>
          <p:cNvSpPr/>
          <p:nvPr/>
        </p:nvSpPr>
        <p:spPr>
          <a:xfrm>
            <a:off x="1705561" y="3001921"/>
            <a:ext cx="238760" cy="17145"/>
          </a:xfrm>
          <a:custGeom>
            <a:avLst/>
            <a:gdLst/>
            <a:ahLst/>
            <a:cxnLst/>
            <a:rect l="l" t="t" r="r" b="b"/>
            <a:pathLst>
              <a:path w="238760" h="17144">
                <a:moveTo>
                  <a:pt x="238516" y="0"/>
                </a:moveTo>
                <a:lnTo>
                  <a:pt x="0" y="0"/>
                </a:lnTo>
                <a:lnTo>
                  <a:pt x="0" y="17002"/>
                </a:lnTo>
                <a:lnTo>
                  <a:pt x="238516" y="17002"/>
                </a:lnTo>
                <a:lnTo>
                  <a:pt x="238516" y="0"/>
                </a:lnTo>
                <a:close/>
              </a:path>
            </a:pathLst>
          </a:custGeom>
          <a:solidFill>
            <a:srgbClr val="000000"/>
          </a:solidFill>
        </p:spPr>
        <p:txBody>
          <a:bodyPr wrap="square" lIns="0" tIns="0" rIns="0" bIns="0" rtlCol="0"/>
          <a:lstStyle/>
          <a:p>
            <a:endParaRPr/>
          </a:p>
        </p:txBody>
      </p:sp>
      <p:sp>
        <p:nvSpPr>
          <p:cNvPr id="14" name="object 14"/>
          <p:cNvSpPr txBox="1"/>
          <p:nvPr/>
        </p:nvSpPr>
        <p:spPr>
          <a:xfrm>
            <a:off x="571500" y="2816931"/>
            <a:ext cx="1670685" cy="327660"/>
          </a:xfrm>
          <a:prstGeom prst="rect">
            <a:avLst/>
          </a:prstGeom>
        </p:spPr>
        <p:txBody>
          <a:bodyPr vert="horz" wrap="square" lIns="0" tIns="16510" rIns="0" bIns="0" rtlCol="0">
            <a:spAutoFit/>
          </a:bodyPr>
          <a:lstStyle/>
          <a:p>
            <a:pPr marL="38100">
              <a:lnSpc>
                <a:spcPct val="100000"/>
              </a:lnSpc>
              <a:spcBef>
                <a:spcPts val="130"/>
              </a:spcBef>
            </a:pPr>
            <a:r>
              <a:rPr sz="1950" spc="100" dirty="0">
                <a:latin typeface="Cambria Math"/>
                <a:cs typeface="Cambria Math"/>
              </a:rPr>
              <a:t>∴</a:t>
            </a:r>
            <a:r>
              <a:rPr sz="1950" spc="150" dirty="0">
                <a:latin typeface="Cambria Math"/>
                <a:cs typeface="Cambria Math"/>
              </a:rPr>
              <a:t> </a:t>
            </a:r>
            <a:r>
              <a:rPr sz="1950" spc="85" dirty="0">
                <a:latin typeface="Cambria Math"/>
                <a:cs typeface="Cambria Math"/>
              </a:rPr>
              <a:t>h</a:t>
            </a:r>
            <a:r>
              <a:rPr sz="1950" spc="170" dirty="0">
                <a:latin typeface="Cambria Math"/>
                <a:cs typeface="Cambria Math"/>
              </a:rPr>
              <a:t> </a:t>
            </a:r>
            <a:r>
              <a:rPr sz="1950" spc="114" dirty="0">
                <a:latin typeface="Cambria Math"/>
                <a:cs typeface="Cambria Math"/>
              </a:rPr>
              <a:t>=</a:t>
            </a:r>
            <a:r>
              <a:rPr sz="1950" spc="175" dirty="0">
                <a:latin typeface="Cambria Math"/>
                <a:cs typeface="Cambria Math"/>
              </a:rPr>
              <a:t> </a:t>
            </a:r>
            <a:r>
              <a:rPr sz="1950" spc="90" dirty="0">
                <a:latin typeface="Cambria Math"/>
                <a:cs typeface="Cambria Math"/>
              </a:rPr>
              <a:t>V</a:t>
            </a:r>
            <a:r>
              <a:rPr sz="1950" spc="390" dirty="0">
                <a:latin typeface="Cambria Math"/>
                <a:cs typeface="Cambria Math"/>
              </a:rPr>
              <a:t> </a:t>
            </a:r>
            <a:r>
              <a:rPr sz="1950" spc="120" dirty="0">
                <a:latin typeface="Cambria Math"/>
                <a:cs typeface="Cambria Math"/>
              </a:rPr>
              <a:t>[</a:t>
            </a:r>
            <a:r>
              <a:rPr sz="2100" spc="179" baseline="47619" dirty="0">
                <a:latin typeface="Cambria Math"/>
                <a:cs typeface="Cambria Math"/>
              </a:rPr>
              <a:t>Z</a:t>
            </a:r>
            <a:r>
              <a:rPr sz="1725" spc="179" baseline="43478" dirty="0">
                <a:latin typeface="Cambria Math"/>
                <a:cs typeface="Cambria Math"/>
              </a:rPr>
              <a:t>1</a:t>
            </a:r>
            <a:r>
              <a:rPr sz="1725" spc="592" baseline="43478" dirty="0">
                <a:latin typeface="Cambria Math"/>
                <a:cs typeface="Cambria Math"/>
              </a:rPr>
              <a:t> </a:t>
            </a:r>
            <a:r>
              <a:rPr sz="1950" spc="65" dirty="0">
                <a:latin typeface="Cambria Math"/>
                <a:cs typeface="Cambria Math"/>
              </a:rPr>
              <a:t>+</a:t>
            </a:r>
            <a:endParaRPr sz="1950">
              <a:latin typeface="Cambria Math"/>
              <a:cs typeface="Cambria Math"/>
            </a:endParaRPr>
          </a:p>
        </p:txBody>
      </p:sp>
      <p:sp>
        <p:nvSpPr>
          <p:cNvPr id="15" name="object 15"/>
          <p:cNvSpPr/>
          <p:nvPr/>
        </p:nvSpPr>
        <p:spPr>
          <a:xfrm>
            <a:off x="2324019" y="3001921"/>
            <a:ext cx="239395" cy="17145"/>
          </a:xfrm>
          <a:custGeom>
            <a:avLst/>
            <a:gdLst/>
            <a:ahLst/>
            <a:cxnLst/>
            <a:rect l="l" t="t" r="r" b="b"/>
            <a:pathLst>
              <a:path w="239394" h="17144">
                <a:moveTo>
                  <a:pt x="238920" y="0"/>
                </a:moveTo>
                <a:lnTo>
                  <a:pt x="0" y="0"/>
                </a:lnTo>
                <a:lnTo>
                  <a:pt x="0" y="17002"/>
                </a:lnTo>
                <a:lnTo>
                  <a:pt x="238920" y="17002"/>
                </a:lnTo>
                <a:lnTo>
                  <a:pt x="238920" y="0"/>
                </a:lnTo>
                <a:close/>
              </a:path>
            </a:pathLst>
          </a:custGeom>
          <a:solidFill>
            <a:srgbClr val="000000"/>
          </a:solidFill>
        </p:spPr>
        <p:txBody>
          <a:bodyPr wrap="square" lIns="0" tIns="0" rIns="0" bIns="0" rtlCol="0"/>
          <a:lstStyle/>
          <a:p>
            <a:endParaRPr/>
          </a:p>
        </p:txBody>
      </p:sp>
      <p:sp>
        <p:nvSpPr>
          <p:cNvPr id="16" name="object 16"/>
          <p:cNvSpPr/>
          <p:nvPr/>
        </p:nvSpPr>
        <p:spPr>
          <a:xfrm>
            <a:off x="2945071" y="3001921"/>
            <a:ext cx="238760" cy="17145"/>
          </a:xfrm>
          <a:custGeom>
            <a:avLst/>
            <a:gdLst/>
            <a:ahLst/>
            <a:cxnLst/>
            <a:rect l="l" t="t" r="r" b="b"/>
            <a:pathLst>
              <a:path w="238760" h="17144">
                <a:moveTo>
                  <a:pt x="238516" y="0"/>
                </a:moveTo>
                <a:lnTo>
                  <a:pt x="0" y="0"/>
                </a:lnTo>
                <a:lnTo>
                  <a:pt x="0" y="17002"/>
                </a:lnTo>
                <a:lnTo>
                  <a:pt x="238516" y="17002"/>
                </a:lnTo>
                <a:lnTo>
                  <a:pt x="238516" y="0"/>
                </a:lnTo>
                <a:close/>
              </a:path>
            </a:pathLst>
          </a:custGeom>
          <a:solidFill>
            <a:srgbClr val="000000"/>
          </a:solidFill>
        </p:spPr>
        <p:txBody>
          <a:bodyPr wrap="square" lIns="0" tIns="0" rIns="0" bIns="0" rtlCol="0"/>
          <a:lstStyle/>
          <a:p>
            <a:endParaRPr/>
          </a:p>
        </p:txBody>
      </p:sp>
      <p:sp>
        <p:nvSpPr>
          <p:cNvPr id="17" name="object 17"/>
          <p:cNvSpPr txBox="1"/>
          <p:nvPr/>
        </p:nvSpPr>
        <p:spPr>
          <a:xfrm>
            <a:off x="2260519" y="2606584"/>
            <a:ext cx="1072515" cy="650875"/>
          </a:xfrm>
          <a:prstGeom prst="rect">
            <a:avLst/>
          </a:prstGeom>
        </p:spPr>
        <p:txBody>
          <a:bodyPr vert="horz" wrap="square" lIns="0" tIns="77470" rIns="0" bIns="0" rtlCol="0">
            <a:spAutoFit/>
          </a:bodyPr>
          <a:lstStyle/>
          <a:p>
            <a:pPr marL="73025">
              <a:lnSpc>
                <a:spcPct val="100000"/>
              </a:lnSpc>
              <a:spcBef>
                <a:spcPts val="610"/>
              </a:spcBef>
            </a:pPr>
            <a:r>
              <a:rPr sz="1400" spc="100" dirty="0">
                <a:latin typeface="Cambria Math"/>
                <a:cs typeface="Cambria Math"/>
              </a:rPr>
              <a:t>Z</a:t>
            </a:r>
            <a:r>
              <a:rPr sz="1725" spc="150" baseline="-14492" dirty="0">
                <a:latin typeface="Cambria Math"/>
                <a:cs typeface="Cambria Math"/>
              </a:rPr>
              <a:t>2</a:t>
            </a:r>
            <a:r>
              <a:rPr sz="1725" spc="622" baseline="-14492" dirty="0">
                <a:latin typeface="Cambria Math"/>
                <a:cs typeface="Cambria Math"/>
              </a:rPr>
              <a:t> </a:t>
            </a:r>
            <a:r>
              <a:rPr sz="2925" spc="172" baseline="-34188" dirty="0">
                <a:latin typeface="Cambria Math"/>
                <a:cs typeface="Cambria Math"/>
              </a:rPr>
              <a:t>+</a:t>
            </a:r>
            <a:r>
              <a:rPr sz="2925" spc="127" baseline="-34188" dirty="0">
                <a:latin typeface="Cambria Math"/>
                <a:cs typeface="Cambria Math"/>
              </a:rPr>
              <a:t>  </a:t>
            </a:r>
            <a:r>
              <a:rPr sz="1400" spc="100" dirty="0">
                <a:latin typeface="Cambria Math"/>
                <a:cs typeface="Cambria Math"/>
              </a:rPr>
              <a:t>Z</a:t>
            </a:r>
            <a:r>
              <a:rPr sz="1725" spc="150" baseline="-14492" dirty="0">
                <a:latin typeface="Cambria Math"/>
                <a:cs typeface="Cambria Math"/>
              </a:rPr>
              <a:t>3</a:t>
            </a:r>
            <a:r>
              <a:rPr sz="1725" spc="-82" baseline="-14492" dirty="0">
                <a:latin typeface="Cambria Math"/>
                <a:cs typeface="Cambria Math"/>
              </a:rPr>
              <a:t> </a:t>
            </a:r>
            <a:r>
              <a:rPr sz="2925" spc="44" baseline="-34188" dirty="0">
                <a:latin typeface="Cambria Math"/>
                <a:cs typeface="Cambria Math"/>
              </a:rPr>
              <a:t>]</a:t>
            </a:r>
            <a:endParaRPr sz="2925" baseline="-34188">
              <a:latin typeface="Cambria Math"/>
              <a:cs typeface="Cambria Math"/>
            </a:endParaRPr>
          </a:p>
          <a:p>
            <a:pPr marL="63500">
              <a:lnSpc>
                <a:spcPct val="100000"/>
              </a:lnSpc>
              <a:spcBef>
                <a:spcPts val="385"/>
              </a:spcBef>
              <a:tabLst>
                <a:tab pos="683895" algn="l"/>
              </a:tabLst>
            </a:pPr>
            <a:r>
              <a:rPr sz="1400" spc="95" dirty="0">
                <a:latin typeface="Cambria Math"/>
                <a:cs typeface="Cambria Math"/>
              </a:rPr>
              <a:t>K</a:t>
            </a:r>
            <a:r>
              <a:rPr sz="1725" spc="142" baseline="-14492" dirty="0">
                <a:latin typeface="Cambria Math"/>
                <a:cs typeface="Cambria Math"/>
              </a:rPr>
              <a:t>2</a:t>
            </a:r>
            <a:r>
              <a:rPr sz="1725" baseline="-14492" dirty="0">
                <a:latin typeface="Cambria Math"/>
                <a:cs typeface="Cambria Math"/>
              </a:rPr>
              <a:t>	</a:t>
            </a:r>
            <a:r>
              <a:rPr sz="1400" spc="95" dirty="0">
                <a:latin typeface="Cambria Math"/>
                <a:cs typeface="Cambria Math"/>
              </a:rPr>
              <a:t>K</a:t>
            </a:r>
            <a:r>
              <a:rPr sz="1725" spc="142" baseline="-14492" dirty="0">
                <a:latin typeface="Cambria Math"/>
                <a:cs typeface="Cambria Math"/>
              </a:rPr>
              <a:t>3</a:t>
            </a:r>
            <a:endParaRPr sz="1725" baseline="-14492">
              <a:latin typeface="Cambria Math"/>
              <a:cs typeface="Cambria Math"/>
            </a:endParaRPr>
          </a:p>
        </p:txBody>
      </p:sp>
      <p:sp>
        <p:nvSpPr>
          <p:cNvPr id="18" name="object 18"/>
          <p:cNvSpPr txBox="1"/>
          <p:nvPr/>
        </p:nvSpPr>
        <p:spPr>
          <a:xfrm>
            <a:off x="3842304" y="2879272"/>
            <a:ext cx="917575" cy="252729"/>
          </a:xfrm>
          <a:prstGeom prst="rect">
            <a:avLst/>
          </a:prstGeom>
        </p:spPr>
        <p:txBody>
          <a:bodyPr vert="horz" wrap="square" lIns="0" tIns="11430" rIns="0" bIns="0" rtlCol="0">
            <a:spAutoFit/>
          </a:bodyPr>
          <a:lstStyle/>
          <a:p>
            <a:pPr marL="12700">
              <a:lnSpc>
                <a:spcPct val="100000"/>
              </a:lnSpc>
              <a:spcBef>
                <a:spcPts val="90"/>
              </a:spcBef>
            </a:pPr>
            <a:r>
              <a:rPr sz="1500" dirty="0">
                <a:latin typeface="Times New Roman"/>
                <a:cs typeface="Times New Roman"/>
              </a:rPr>
              <a:t>---------</a:t>
            </a:r>
            <a:r>
              <a:rPr sz="1500" spc="240" dirty="0">
                <a:latin typeface="Times New Roman"/>
                <a:cs typeface="Times New Roman"/>
              </a:rPr>
              <a:t> </a:t>
            </a:r>
            <a:r>
              <a:rPr sz="1500" spc="-25" dirty="0">
                <a:latin typeface="Times New Roman"/>
                <a:cs typeface="Times New Roman"/>
              </a:rPr>
              <a:t>(1)</a:t>
            </a:r>
            <a:endParaRPr sz="1500">
              <a:latin typeface="Times New Roman"/>
              <a:cs typeface="Times New Roman"/>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53999" y="485681"/>
            <a:ext cx="6289675" cy="1049655"/>
          </a:xfrm>
          <a:prstGeom prst="rect">
            <a:avLst/>
          </a:prstGeom>
        </p:spPr>
        <p:txBody>
          <a:bodyPr vert="horz" wrap="square" lIns="0" tIns="13970" rIns="0" bIns="0" rtlCol="0">
            <a:spAutoFit/>
          </a:bodyPr>
          <a:lstStyle/>
          <a:p>
            <a:pPr marL="50800">
              <a:lnSpc>
                <a:spcPct val="100000"/>
              </a:lnSpc>
              <a:spcBef>
                <a:spcPts val="110"/>
              </a:spcBef>
            </a:pPr>
            <a:r>
              <a:rPr sz="1450" spc="65" dirty="0">
                <a:latin typeface="Times New Roman"/>
                <a:cs typeface="Times New Roman"/>
              </a:rPr>
              <a:t>Let</a:t>
            </a:r>
            <a:r>
              <a:rPr sz="1450" spc="70" dirty="0">
                <a:latin typeface="Times New Roman"/>
                <a:cs typeface="Times New Roman"/>
              </a:rPr>
              <a:t> ‘K</a:t>
            </a:r>
            <a:r>
              <a:rPr sz="1425" spc="104" baseline="-11695" dirty="0">
                <a:latin typeface="Times New Roman"/>
                <a:cs typeface="Times New Roman"/>
              </a:rPr>
              <a:t>V</a:t>
            </a:r>
            <a:r>
              <a:rPr sz="1450" spc="70" dirty="0">
                <a:latin typeface="Times New Roman"/>
                <a:cs typeface="Times New Roman"/>
              </a:rPr>
              <a:t>’</a:t>
            </a:r>
            <a:r>
              <a:rPr sz="1450" spc="55" dirty="0">
                <a:latin typeface="Times New Roman"/>
                <a:cs typeface="Times New Roman"/>
              </a:rPr>
              <a:t> is </a:t>
            </a:r>
            <a:r>
              <a:rPr sz="1450" spc="70" dirty="0">
                <a:latin typeface="Times New Roman"/>
                <a:cs typeface="Times New Roman"/>
              </a:rPr>
              <a:t>the average</a:t>
            </a:r>
            <a:r>
              <a:rPr sz="1450" spc="45" dirty="0">
                <a:latin typeface="Times New Roman"/>
                <a:cs typeface="Times New Roman"/>
              </a:rPr>
              <a:t> </a:t>
            </a:r>
            <a:r>
              <a:rPr sz="1450" spc="60" dirty="0">
                <a:latin typeface="Times New Roman"/>
                <a:cs typeface="Times New Roman"/>
              </a:rPr>
              <a:t>coefficient</a:t>
            </a:r>
            <a:r>
              <a:rPr sz="1450" spc="55" dirty="0">
                <a:latin typeface="Times New Roman"/>
                <a:cs typeface="Times New Roman"/>
              </a:rPr>
              <a:t> </a:t>
            </a:r>
            <a:r>
              <a:rPr sz="1450" spc="65" dirty="0">
                <a:latin typeface="Times New Roman"/>
                <a:cs typeface="Times New Roman"/>
              </a:rPr>
              <a:t>of</a:t>
            </a:r>
            <a:r>
              <a:rPr sz="1450" spc="55" dirty="0">
                <a:latin typeface="Times New Roman"/>
                <a:cs typeface="Times New Roman"/>
              </a:rPr>
              <a:t> </a:t>
            </a:r>
            <a:r>
              <a:rPr sz="1450" spc="70" dirty="0">
                <a:latin typeface="Times New Roman"/>
                <a:cs typeface="Times New Roman"/>
              </a:rPr>
              <a:t>permeability</a:t>
            </a:r>
            <a:r>
              <a:rPr sz="1450" spc="35" dirty="0">
                <a:latin typeface="Times New Roman"/>
                <a:cs typeface="Times New Roman"/>
              </a:rPr>
              <a:t> </a:t>
            </a:r>
            <a:r>
              <a:rPr sz="1450" spc="65" dirty="0">
                <a:latin typeface="Times New Roman"/>
                <a:cs typeface="Times New Roman"/>
              </a:rPr>
              <a:t>of</a:t>
            </a:r>
            <a:r>
              <a:rPr sz="1450" spc="55" dirty="0">
                <a:latin typeface="Times New Roman"/>
                <a:cs typeface="Times New Roman"/>
              </a:rPr>
              <a:t> </a:t>
            </a:r>
            <a:r>
              <a:rPr sz="1450" spc="70" dirty="0">
                <a:latin typeface="Times New Roman"/>
                <a:cs typeface="Times New Roman"/>
              </a:rPr>
              <a:t>the</a:t>
            </a:r>
            <a:r>
              <a:rPr sz="1450" spc="50" dirty="0">
                <a:latin typeface="Times New Roman"/>
                <a:cs typeface="Times New Roman"/>
              </a:rPr>
              <a:t> </a:t>
            </a:r>
            <a:r>
              <a:rPr sz="1450" spc="65" dirty="0">
                <a:latin typeface="Times New Roman"/>
                <a:cs typeface="Times New Roman"/>
              </a:rPr>
              <a:t>entire</a:t>
            </a:r>
            <a:r>
              <a:rPr sz="1450" spc="40" dirty="0">
                <a:latin typeface="Times New Roman"/>
                <a:cs typeface="Times New Roman"/>
              </a:rPr>
              <a:t> </a:t>
            </a:r>
            <a:r>
              <a:rPr sz="1450" spc="60" dirty="0">
                <a:latin typeface="Times New Roman"/>
                <a:cs typeface="Times New Roman"/>
              </a:rPr>
              <a:t>soil</a:t>
            </a:r>
            <a:r>
              <a:rPr sz="1450" spc="55" dirty="0">
                <a:latin typeface="Times New Roman"/>
                <a:cs typeface="Times New Roman"/>
              </a:rPr>
              <a:t> </a:t>
            </a:r>
            <a:r>
              <a:rPr sz="1450" spc="60" dirty="0">
                <a:latin typeface="Times New Roman"/>
                <a:cs typeface="Times New Roman"/>
              </a:rPr>
              <a:t>deposit</a:t>
            </a:r>
            <a:endParaRPr sz="1450">
              <a:latin typeface="Times New Roman"/>
              <a:cs typeface="Times New Roman"/>
            </a:endParaRPr>
          </a:p>
          <a:p>
            <a:pPr marL="50800" marR="1866900">
              <a:lnSpc>
                <a:spcPct val="180700"/>
              </a:lnSpc>
              <a:spcBef>
                <a:spcPts val="20"/>
              </a:spcBef>
            </a:pPr>
            <a:r>
              <a:rPr sz="1450" spc="90" dirty="0">
                <a:latin typeface="Times New Roman"/>
                <a:cs typeface="Times New Roman"/>
              </a:rPr>
              <a:t>The</a:t>
            </a:r>
            <a:r>
              <a:rPr sz="1450" spc="35" dirty="0">
                <a:latin typeface="Times New Roman"/>
                <a:cs typeface="Times New Roman"/>
              </a:rPr>
              <a:t> </a:t>
            </a:r>
            <a:r>
              <a:rPr sz="1450" spc="60" dirty="0">
                <a:latin typeface="Times New Roman"/>
                <a:cs typeface="Times New Roman"/>
              </a:rPr>
              <a:t>total</a:t>
            </a:r>
            <a:r>
              <a:rPr sz="1450" spc="45" dirty="0">
                <a:latin typeface="Times New Roman"/>
                <a:cs typeface="Times New Roman"/>
              </a:rPr>
              <a:t> </a:t>
            </a:r>
            <a:r>
              <a:rPr sz="1450" spc="70" dirty="0">
                <a:latin typeface="Times New Roman"/>
                <a:cs typeface="Times New Roman"/>
              </a:rPr>
              <a:t>thickness</a:t>
            </a:r>
            <a:r>
              <a:rPr sz="1450" spc="45" dirty="0">
                <a:latin typeface="Times New Roman"/>
                <a:cs typeface="Times New Roman"/>
              </a:rPr>
              <a:t> </a:t>
            </a:r>
            <a:r>
              <a:rPr sz="1450" spc="65" dirty="0">
                <a:latin typeface="Times New Roman"/>
                <a:cs typeface="Times New Roman"/>
              </a:rPr>
              <a:t>of</a:t>
            </a:r>
            <a:r>
              <a:rPr sz="1450" spc="40" dirty="0">
                <a:latin typeface="Times New Roman"/>
                <a:cs typeface="Times New Roman"/>
              </a:rPr>
              <a:t> </a:t>
            </a:r>
            <a:r>
              <a:rPr sz="1450" spc="60" dirty="0">
                <a:latin typeface="Times New Roman"/>
                <a:cs typeface="Times New Roman"/>
              </a:rPr>
              <a:t>soil</a:t>
            </a:r>
            <a:r>
              <a:rPr sz="1450" spc="50" dirty="0">
                <a:latin typeface="Times New Roman"/>
                <a:cs typeface="Times New Roman"/>
              </a:rPr>
              <a:t> </a:t>
            </a:r>
            <a:r>
              <a:rPr sz="1450" spc="70" dirty="0">
                <a:latin typeface="Times New Roman"/>
                <a:cs typeface="Times New Roman"/>
              </a:rPr>
              <a:t>deposit</a:t>
            </a:r>
            <a:r>
              <a:rPr sz="1450" spc="45" dirty="0">
                <a:latin typeface="Times New Roman"/>
                <a:cs typeface="Times New Roman"/>
              </a:rPr>
              <a:t> </a:t>
            </a:r>
            <a:r>
              <a:rPr sz="1450" spc="95" dirty="0">
                <a:latin typeface="Times New Roman"/>
                <a:cs typeface="Times New Roman"/>
              </a:rPr>
              <a:t>=</a:t>
            </a:r>
            <a:r>
              <a:rPr sz="1450" spc="40" dirty="0">
                <a:latin typeface="Times New Roman"/>
                <a:cs typeface="Times New Roman"/>
              </a:rPr>
              <a:t> </a:t>
            </a:r>
            <a:r>
              <a:rPr sz="1450" spc="95" dirty="0">
                <a:latin typeface="Times New Roman"/>
                <a:cs typeface="Times New Roman"/>
              </a:rPr>
              <a:t>Z</a:t>
            </a:r>
            <a:r>
              <a:rPr sz="1450" spc="40" dirty="0">
                <a:latin typeface="Times New Roman"/>
                <a:cs typeface="Times New Roman"/>
              </a:rPr>
              <a:t> </a:t>
            </a:r>
            <a:r>
              <a:rPr sz="1450" spc="95" dirty="0">
                <a:latin typeface="Times New Roman"/>
                <a:cs typeface="Times New Roman"/>
              </a:rPr>
              <a:t>=</a:t>
            </a:r>
            <a:r>
              <a:rPr sz="1450" spc="55" dirty="0">
                <a:latin typeface="Times New Roman"/>
                <a:cs typeface="Times New Roman"/>
              </a:rPr>
              <a:t> </a:t>
            </a:r>
            <a:r>
              <a:rPr sz="1450" spc="80" dirty="0">
                <a:latin typeface="Times New Roman"/>
                <a:cs typeface="Times New Roman"/>
              </a:rPr>
              <a:t>Z</a:t>
            </a:r>
            <a:r>
              <a:rPr sz="1425" spc="120" baseline="-11695" dirty="0">
                <a:latin typeface="Times New Roman"/>
                <a:cs typeface="Times New Roman"/>
              </a:rPr>
              <a:t>1</a:t>
            </a:r>
            <a:r>
              <a:rPr sz="1425" spc="254" baseline="-11695" dirty="0">
                <a:latin typeface="Times New Roman"/>
                <a:cs typeface="Times New Roman"/>
              </a:rPr>
              <a:t> </a:t>
            </a:r>
            <a:r>
              <a:rPr sz="1450" spc="95" dirty="0">
                <a:latin typeface="Times New Roman"/>
                <a:cs typeface="Times New Roman"/>
              </a:rPr>
              <a:t>+</a:t>
            </a:r>
            <a:r>
              <a:rPr sz="1450" spc="40" dirty="0">
                <a:latin typeface="Times New Roman"/>
                <a:cs typeface="Times New Roman"/>
              </a:rPr>
              <a:t> </a:t>
            </a:r>
            <a:r>
              <a:rPr sz="1450" spc="70" dirty="0">
                <a:latin typeface="Times New Roman"/>
                <a:cs typeface="Times New Roman"/>
              </a:rPr>
              <a:t>Z</a:t>
            </a:r>
            <a:r>
              <a:rPr sz="1425" spc="104" baseline="-11695" dirty="0">
                <a:latin typeface="Times New Roman"/>
                <a:cs typeface="Times New Roman"/>
              </a:rPr>
              <a:t>2</a:t>
            </a:r>
            <a:r>
              <a:rPr sz="1425" spc="262" baseline="-11695" dirty="0">
                <a:latin typeface="Times New Roman"/>
                <a:cs typeface="Times New Roman"/>
              </a:rPr>
              <a:t> </a:t>
            </a:r>
            <a:r>
              <a:rPr sz="1450" spc="95" dirty="0">
                <a:latin typeface="Times New Roman"/>
                <a:cs typeface="Times New Roman"/>
              </a:rPr>
              <a:t>+</a:t>
            </a:r>
            <a:r>
              <a:rPr sz="1450" spc="50" dirty="0">
                <a:latin typeface="Times New Roman"/>
                <a:cs typeface="Times New Roman"/>
              </a:rPr>
              <a:t> </a:t>
            </a:r>
            <a:r>
              <a:rPr sz="1450" spc="45" dirty="0">
                <a:latin typeface="Times New Roman"/>
                <a:cs typeface="Times New Roman"/>
              </a:rPr>
              <a:t>Z</a:t>
            </a:r>
            <a:r>
              <a:rPr sz="1425" spc="67" baseline="-11695" dirty="0">
                <a:latin typeface="Times New Roman"/>
                <a:cs typeface="Times New Roman"/>
              </a:rPr>
              <a:t>3 </a:t>
            </a:r>
            <a:r>
              <a:rPr sz="1450" spc="90" dirty="0">
                <a:latin typeface="Times New Roman"/>
                <a:cs typeface="Times New Roman"/>
              </a:rPr>
              <a:t>The</a:t>
            </a:r>
            <a:r>
              <a:rPr sz="1450" spc="35" dirty="0">
                <a:latin typeface="Times New Roman"/>
                <a:cs typeface="Times New Roman"/>
              </a:rPr>
              <a:t> </a:t>
            </a:r>
            <a:r>
              <a:rPr sz="1450" spc="65" dirty="0">
                <a:latin typeface="Times New Roman"/>
                <a:cs typeface="Times New Roman"/>
              </a:rPr>
              <a:t>loss</a:t>
            </a:r>
            <a:r>
              <a:rPr sz="1450" spc="50" dirty="0">
                <a:latin typeface="Times New Roman"/>
                <a:cs typeface="Times New Roman"/>
              </a:rPr>
              <a:t> </a:t>
            </a:r>
            <a:r>
              <a:rPr sz="1450" spc="65" dirty="0">
                <a:latin typeface="Times New Roman"/>
                <a:cs typeface="Times New Roman"/>
              </a:rPr>
              <a:t>of</a:t>
            </a:r>
            <a:r>
              <a:rPr sz="1450" spc="45" dirty="0">
                <a:latin typeface="Times New Roman"/>
                <a:cs typeface="Times New Roman"/>
              </a:rPr>
              <a:t> </a:t>
            </a:r>
            <a:r>
              <a:rPr sz="1450" spc="75" dirty="0">
                <a:latin typeface="Times New Roman"/>
                <a:cs typeface="Times New Roman"/>
              </a:rPr>
              <a:t>head</a:t>
            </a:r>
            <a:r>
              <a:rPr sz="1450" spc="55" dirty="0">
                <a:latin typeface="Times New Roman"/>
                <a:cs typeface="Times New Roman"/>
              </a:rPr>
              <a:t> </a:t>
            </a:r>
            <a:r>
              <a:rPr sz="1450" spc="95" dirty="0">
                <a:latin typeface="Times New Roman"/>
                <a:cs typeface="Times New Roman"/>
              </a:rPr>
              <a:t>=</a:t>
            </a:r>
            <a:r>
              <a:rPr sz="1450" spc="40" dirty="0">
                <a:latin typeface="Times New Roman"/>
                <a:cs typeface="Times New Roman"/>
              </a:rPr>
              <a:t> </a:t>
            </a:r>
            <a:r>
              <a:rPr sz="1450" spc="25" dirty="0">
                <a:latin typeface="Times New Roman"/>
                <a:cs typeface="Times New Roman"/>
              </a:rPr>
              <a:t>h</a:t>
            </a:r>
            <a:endParaRPr sz="1450">
              <a:latin typeface="Times New Roman"/>
              <a:cs typeface="Times New Roman"/>
            </a:endParaRPr>
          </a:p>
        </p:txBody>
      </p:sp>
      <p:sp>
        <p:nvSpPr>
          <p:cNvPr id="3" name="object 3"/>
          <p:cNvSpPr txBox="1"/>
          <p:nvPr/>
        </p:nvSpPr>
        <p:spPr>
          <a:xfrm>
            <a:off x="292099" y="1764057"/>
            <a:ext cx="2651760" cy="321945"/>
          </a:xfrm>
          <a:prstGeom prst="rect">
            <a:avLst/>
          </a:prstGeom>
        </p:spPr>
        <p:txBody>
          <a:bodyPr vert="horz" wrap="square" lIns="0" tIns="12065" rIns="0" bIns="0" rtlCol="0">
            <a:spAutoFit/>
          </a:bodyPr>
          <a:lstStyle/>
          <a:p>
            <a:pPr marL="12700">
              <a:lnSpc>
                <a:spcPct val="100000"/>
              </a:lnSpc>
              <a:spcBef>
                <a:spcPts val="95"/>
              </a:spcBef>
            </a:pPr>
            <a:r>
              <a:rPr sz="1450" spc="95" dirty="0">
                <a:latin typeface="Cambria Math"/>
                <a:cs typeface="Cambria Math"/>
              </a:rPr>
              <a:t>∴</a:t>
            </a:r>
            <a:r>
              <a:rPr sz="1450" spc="85" dirty="0">
                <a:latin typeface="Cambria Math"/>
                <a:cs typeface="Cambria Math"/>
              </a:rPr>
              <a:t> </a:t>
            </a:r>
            <a:r>
              <a:rPr sz="1450" spc="90" dirty="0">
                <a:latin typeface="Times New Roman"/>
                <a:cs typeface="Times New Roman"/>
              </a:rPr>
              <a:t>The</a:t>
            </a:r>
            <a:r>
              <a:rPr sz="1450" spc="40" dirty="0">
                <a:latin typeface="Times New Roman"/>
                <a:cs typeface="Times New Roman"/>
              </a:rPr>
              <a:t> </a:t>
            </a:r>
            <a:r>
              <a:rPr sz="1450" spc="65" dirty="0">
                <a:latin typeface="Times New Roman"/>
                <a:cs typeface="Times New Roman"/>
              </a:rPr>
              <a:t>hydraulic</a:t>
            </a:r>
            <a:r>
              <a:rPr sz="1450" spc="60" dirty="0">
                <a:latin typeface="Times New Roman"/>
                <a:cs typeface="Times New Roman"/>
              </a:rPr>
              <a:t> </a:t>
            </a:r>
            <a:r>
              <a:rPr sz="1450" spc="65" dirty="0">
                <a:latin typeface="Times New Roman"/>
                <a:cs typeface="Times New Roman"/>
              </a:rPr>
              <a:t>gradient</a:t>
            </a:r>
            <a:r>
              <a:rPr sz="1450" spc="45" dirty="0">
                <a:latin typeface="Times New Roman"/>
                <a:cs typeface="Times New Roman"/>
              </a:rPr>
              <a:t> </a:t>
            </a:r>
            <a:r>
              <a:rPr sz="1450" spc="95" dirty="0">
                <a:latin typeface="Times New Roman"/>
                <a:cs typeface="Times New Roman"/>
              </a:rPr>
              <a:t>=</a:t>
            </a:r>
            <a:r>
              <a:rPr sz="1450" spc="80" dirty="0">
                <a:latin typeface="Times New Roman"/>
                <a:cs typeface="Times New Roman"/>
              </a:rPr>
              <a:t> </a:t>
            </a:r>
            <a:r>
              <a:rPr sz="1950" spc="55" dirty="0">
                <a:latin typeface="Cambria Math"/>
                <a:cs typeface="Cambria Math"/>
              </a:rPr>
              <a:t>i</a:t>
            </a:r>
            <a:r>
              <a:rPr sz="1950" spc="195" dirty="0">
                <a:latin typeface="Cambria Math"/>
                <a:cs typeface="Cambria Math"/>
              </a:rPr>
              <a:t> </a:t>
            </a:r>
            <a:r>
              <a:rPr sz="1950" spc="95" dirty="0">
                <a:latin typeface="Cambria Math"/>
                <a:cs typeface="Cambria Math"/>
              </a:rPr>
              <a:t>=</a:t>
            </a:r>
            <a:endParaRPr sz="1950">
              <a:latin typeface="Cambria Math"/>
              <a:cs typeface="Cambria Math"/>
            </a:endParaRPr>
          </a:p>
        </p:txBody>
      </p:sp>
      <p:sp>
        <p:nvSpPr>
          <p:cNvPr id="4" name="object 4"/>
          <p:cNvSpPr txBox="1"/>
          <p:nvPr/>
        </p:nvSpPr>
        <p:spPr>
          <a:xfrm>
            <a:off x="3055715" y="1628819"/>
            <a:ext cx="134620" cy="568325"/>
          </a:xfrm>
          <a:prstGeom prst="rect">
            <a:avLst/>
          </a:prstGeom>
        </p:spPr>
        <p:txBody>
          <a:bodyPr vert="horz" wrap="square" lIns="0" tIns="12700" rIns="0" bIns="0" rtlCol="0">
            <a:spAutoFit/>
          </a:bodyPr>
          <a:lstStyle/>
          <a:p>
            <a:pPr marL="14604" marR="5080" indent="-2540">
              <a:lnSpc>
                <a:spcPct val="127099"/>
              </a:lnSpc>
              <a:spcBef>
                <a:spcPts val="100"/>
              </a:spcBef>
            </a:pPr>
            <a:r>
              <a:rPr sz="1400" spc="25" dirty="0">
                <a:latin typeface="Cambria Math"/>
                <a:cs typeface="Cambria Math"/>
              </a:rPr>
              <a:t>h </a:t>
            </a:r>
            <a:r>
              <a:rPr sz="1400" spc="30" dirty="0">
                <a:latin typeface="Cambria Math"/>
                <a:cs typeface="Cambria Math"/>
              </a:rPr>
              <a:t>Z</a:t>
            </a:r>
            <a:endParaRPr sz="1400">
              <a:latin typeface="Cambria Math"/>
              <a:cs typeface="Cambria Math"/>
            </a:endParaRPr>
          </a:p>
        </p:txBody>
      </p:sp>
      <p:sp>
        <p:nvSpPr>
          <p:cNvPr id="5" name="object 5"/>
          <p:cNvSpPr/>
          <p:nvPr/>
        </p:nvSpPr>
        <p:spPr>
          <a:xfrm>
            <a:off x="3068415" y="1945803"/>
            <a:ext cx="123825" cy="17145"/>
          </a:xfrm>
          <a:custGeom>
            <a:avLst/>
            <a:gdLst/>
            <a:ahLst/>
            <a:cxnLst/>
            <a:rect l="l" t="t" r="r" b="b"/>
            <a:pathLst>
              <a:path w="123825" h="17144">
                <a:moveTo>
                  <a:pt x="123705" y="0"/>
                </a:moveTo>
                <a:lnTo>
                  <a:pt x="0" y="0"/>
                </a:lnTo>
                <a:lnTo>
                  <a:pt x="0" y="16718"/>
                </a:lnTo>
                <a:lnTo>
                  <a:pt x="123705" y="16718"/>
                </a:lnTo>
                <a:lnTo>
                  <a:pt x="123705" y="0"/>
                </a:lnTo>
                <a:close/>
              </a:path>
            </a:pathLst>
          </a:custGeom>
          <a:solidFill>
            <a:srgbClr val="000000"/>
          </a:solidFill>
        </p:spPr>
        <p:txBody>
          <a:bodyPr wrap="square" lIns="0" tIns="0" rIns="0" bIns="0" rtlCol="0"/>
          <a:lstStyle/>
          <a:p>
            <a:endParaRPr/>
          </a:p>
        </p:txBody>
      </p:sp>
      <p:sp>
        <p:nvSpPr>
          <p:cNvPr id="6" name="object 6"/>
          <p:cNvSpPr txBox="1"/>
          <p:nvPr/>
        </p:nvSpPr>
        <p:spPr>
          <a:xfrm>
            <a:off x="3253644" y="1764057"/>
            <a:ext cx="230504" cy="321945"/>
          </a:xfrm>
          <a:prstGeom prst="rect">
            <a:avLst/>
          </a:prstGeom>
        </p:spPr>
        <p:txBody>
          <a:bodyPr vert="horz" wrap="square" lIns="0" tIns="12065" rIns="0" bIns="0" rtlCol="0">
            <a:spAutoFit/>
          </a:bodyPr>
          <a:lstStyle/>
          <a:p>
            <a:pPr marL="12700">
              <a:lnSpc>
                <a:spcPct val="100000"/>
              </a:lnSpc>
              <a:spcBef>
                <a:spcPts val="95"/>
              </a:spcBef>
            </a:pPr>
            <a:r>
              <a:rPr sz="1950" spc="95" dirty="0">
                <a:latin typeface="Cambria Math"/>
                <a:cs typeface="Cambria Math"/>
              </a:rPr>
              <a:t>=</a:t>
            </a:r>
            <a:endParaRPr sz="1950">
              <a:latin typeface="Cambria Math"/>
              <a:cs typeface="Cambria Math"/>
            </a:endParaRPr>
          </a:p>
        </p:txBody>
      </p:sp>
      <p:sp>
        <p:nvSpPr>
          <p:cNvPr id="7" name="object 7"/>
          <p:cNvSpPr txBox="1"/>
          <p:nvPr/>
        </p:nvSpPr>
        <p:spPr>
          <a:xfrm>
            <a:off x="4056012" y="1686035"/>
            <a:ext cx="134620" cy="240029"/>
          </a:xfrm>
          <a:prstGeom prst="rect">
            <a:avLst/>
          </a:prstGeom>
        </p:spPr>
        <p:txBody>
          <a:bodyPr vert="horz" wrap="square" lIns="0" tIns="13335" rIns="0" bIns="0" rtlCol="0">
            <a:spAutoFit/>
          </a:bodyPr>
          <a:lstStyle/>
          <a:p>
            <a:pPr marL="12700">
              <a:lnSpc>
                <a:spcPct val="100000"/>
              </a:lnSpc>
              <a:spcBef>
                <a:spcPts val="105"/>
              </a:spcBef>
            </a:pPr>
            <a:r>
              <a:rPr sz="1400" spc="25" dirty="0">
                <a:latin typeface="Cambria Math"/>
                <a:cs typeface="Cambria Math"/>
              </a:rPr>
              <a:t>h</a:t>
            </a:r>
            <a:endParaRPr sz="1400">
              <a:latin typeface="Cambria Math"/>
              <a:cs typeface="Cambria Math"/>
            </a:endParaRPr>
          </a:p>
        </p:txBody>
      </p:sp>
      <p:sp>
        <p:nvSpPr>
          <p:cNvPr id="8" name="object 8"/>
          <p:cNvSpPr txBox="1"/>
          <p:nvPr/>
        </p:nvSpPr>
        <p:spPr>
          <a:xfrm>
            <a:off x="3570840" y="1957253"/>
            <a:ext cx="1106805" cy="240029"/>
          </a:xfrm>
          <a:prstGeom prst="rect">
            <a:avLst/>
          </a:prstGeom>
        </p:spPr>
        <p:txBody>
          <a:bodyPr vert="horz" wrap="square" lIns="0" tIns="13335" rIns="0" bIns="0" rtlCol="0">
            <a:spAutoFit/>
          </a:bodyPr>
          <a:lstStyle/>
          <a:p>
            <a:pPr marL="38100">
              <a:lnSpc>
                <a:spcPct val="100000"/>
              </a:lnSpc>
              <a:spcBef>
                <a:spcPts val="105"/>
              </a:spcBef>
            </a:pPr>
            <a:r>
              <a:rPr sz="1400" spc="114" dirty="0">
                <a:latin typeface="Cambria Math"/>
                <a:cs typeface="Cambria Math"/>
              </a:rPr>
              <a:t>Z</a:t>
            </a:r>
            <a:r>
              <a:rPr sz="1725" spc="172" baseline="-14492" dirty="0">
                <a:latin typeface="Cambria Math"/>
                <a:cs typeface="Cambria Math"/>
              </a:rPr>
              <a:t>1</a:t>
            </a:r>
            <a:r>
              <a:rPr sz="1725" spc="-179" baseline="-14492" dirty="0">
                <a:latin typeface="Cambria Math"/>
                <a:cs typeface="Cambria Math"/>
              </a:rPr>
              <a:t> </a:t>
            </a:r>
            <a:r>
              <a:rPr sz="1400" spc="105" dirty="0">
                <a:latin typeface="Cambria Math"/>
                <a:cs typeface="Cambria Math"/>
              </a:rPr>
              <a:t>+</a:t>
            </a:r>
            <a:r>
              <a:rPr sz="1400" spc="5" dirty="0">
                <a:latin typeface="Cambria Math"/>
                <a:cs typeface="Cambria Math"/>
              </a:rPr>
              <a:t> </a:t>
            </a:r>
            <a:r>
              <a:rPr sz="1400" spc="114" dirty="0">
                <a:latin typeface="Cambria Math"/>
                <a:cs typeface="Cambria Math"/>
              </a:rPr>
              <a:t>Z</a:t>
            </a:r>
            <a:r>
              <a:rPr sz="1725" spc="172" baseline="-14492" dirty="0">
                <a:latin typeface="Cambria Math"/>
                <a:cs typeface="Cambria Math"/>
              </a:rPr>
              <a:t>2</a:t>
            </a:r>
            <a:r>
              <a:rPr sz="1725" spc="-209" baseline="-14492" dirty="0">
                <a:latin typeface="Cambria Math"/>
                <a:cs typeface="Cambria Math"/>
              </a:rPr>
              <a:t> </a:t>
            </a:r>
            <a:r>
              <a:rPr sz="1400" spc="105" dirty="0">
                <a:latin typeface="Cambria Math"/>
                <a:cs typeface="Cambria Math"/>
              </a:rPr>
              <a:t>+</a:t>
            </a:r>
            <a:r>
              <a:rPr sz="1400" spc="10" dirty="0">
                <a:latin typeface="Cambria Math"/>
                <a:cs typeface="Cambria Math"/>
              </a:rPr>
              <a:t> </a:t>
            </a:r>
            <a:r>
              <a:rPr sz="1400" spc="90" dirty="0">
                <a:latin typeface="Cambria Math"/>
                <a:cs typeface="Cambria Math"/>
              </a:rPr>
              <a:t>Z</a:t>
            </a:r>
            <a:r>
              <a:rPr sz="1725" spc="135" baseline="-14492" dirty="0">
                <a:latin typeface="Cambria Math"/>
                <a:cs typeface="Cambria Math"/>
              </a:rPr>
              <a:t>3</a:t>
            </a:r>
            <a:endParaRPr sz="1725" baseline="-14492">
              <a:latin typeface="Cambria Math"/>
              <a:cs typeface="Cambria Math"/>
            </a:endParaRPr>
          </a:p>
        </p:txBody>
      </p:sp>
      <p:sp>
        <p:nvSpPr>
          <p:cNvPr id="9" name="object 9"/>
          <p:cNvSpPr/>
          <p:nvPr/>
        </p:nvSpPr>
        <p:spPr>
          <a:xfrm>
            <a:off x="3608939" y="1945803"/>
            <a:ext cx="1045844" cy="17145"/>
          </a:xfrm>
          <a:custGeom>
            <a:avLst/>
            <a:gdLst/>
            <a:ahLst/>
            <a:cxnLst/>
            <a:rect l="l" t="t" r="r" b="b"/>
            <a:pathLst>
              <a:path w="1045845" h="17144">
                <a:moveTo>
                  <a:pt x="1045723" y="0"/>
                </a:moveTo>
                <a:lnTo>
                  <a:pt x="0" y="0"/>
                </a:lnTo>
                <a:lnTo>
                  <a:pt x="0" y="16718"/>
                </a:lnTo>
                <a:lnTo>
                  <a:pt x="1045723" y="16718"/>
                </a:lnTo>
                <a:lnTo>
                  <a:pt x="1045723" y="0"/>
                </a:lnTo>
                <a:close/>
              </a:path>
            </a:pathLst>
          </a:custGeom>
          <a:solidFill>
            <a:srgbClr val="000000"/>
          </a:solidFill>
        </p:spPr>
        <p:txBody>
          <a:bodyPr wrap="square" lIns="0" tIns="0" rIns="0" bIns="0" rtlCol="0"/>
          <a:lstStyle/>
          <a:p>
            <a:endParaRPr/>
          </a:p>
        </p:txBody>
      </p:sp>
      <p:sp>
        <p:nvSpPr>
          <p:cNvPr id="10" name="object 10"/>
          <p:cNvSpPr txBox="1"/>
          <p:nvPr/>
        </p:nvSpPr>
        <p:spPr>
          <a:xfrm>
            <a:off x="292100" y="2357082"/>
            <a:ext cx="426720" cy="248920"/>
          </a:xfrm>
          <a:prstGeom prst="rect">
            <a:avLst/>
          </a:prstGeom>
        </p:spPr>
        <p:txBody>
          <a:bodyPr vert="horz" wrap="square" lIns="0" tIns="13970" rIns="0" bIns="0" rtlCol="0">
            <a:spAutoFit/>
          </a:bodyPr>
          <a:lstStyle/>
          <a:p>
            <a:pPr marL="12700">
              <a:lnSpc>
                <a:spcPct val="100000"/>
              </a:lnSpc>
              <a:spcBef>
                <a:spcPts val="110"/>
              </a:spcBef>
            </a:pPr>
            <a:r>
              <a:rPr sz="1450" spc="75" dirty="0">
                <a:latin typeface="Times New Roman"/>
                <a:cs typeface="Times New Roman"/>
              </a:rPr>
              <a:t>Now</a:t>
            </a:r>
            <a:endParaRPr sz="1450">
              <a:latin typeface="Times New Roman"/>
              <a:cs typeface="Times New Roman"/>
            </a:endParaRPr>
          </a:p>
        </p:txBody>
      </p:sp>
      <p:sp>
        <p:nvSpPr>
          <p:cNvPr id="11" name="object 11"/>
          <p:cNvSpPr txBox="1"/>
          <p:nvPr/>
        </p:nvSpPr>
        <p:spPr>
          <a:xfrm>
            <a:off x="5650267" y="2932954"/>
            <a:ext cx="128905" cy="210820"/>
          </a:xfrm>
          <a:prstGeom prst="rect">
            <a:avLst/>
          </a:prstGeom>
        </p:spPr>
        <p:txBody>
          <a:bodyPr vert="horz" wrap="square" lIns="0" tIns="14605" rIns="0" bIns="0" rtlCol="0">
            <a:spAutoFit/>
          </a:bodyPr>
          <a:lstStyle/>
          <a:p>
            <a:pPr marL="12700">
              <a:lnSpc>
                <a:spcPct val="100000"/>
              </a:lnSpc>
              <a:spcBef>
                <a:spcPts val="115"/>
              </a:spcBef>
            </a:pPr>
            <a:r>
              <a:rPr sz="1200" spc="35" dirty="0">
                <a:latin typeface="Cambria Math"/>
                <a:cs typeface="Cambria Math"/>
              </a:rPr>
              <a:t>V</a:t>
            </a:r>
            <a:endParaRPr sz="1200">
              <a:latin typeface="Cambria Math"/>
              <a:cs typeface="Cambria Math"/>
            </a:endParaRPr>
          </a:p>
        </p:txBody>
      </p:sp>
      <p:sp>
        <p:nvSpPr>
          <p:cNvPr id="12" name="object 12"/>
          <p:cNvSpPr txBox="1"/>
          <p:nvPr/>
        </p:nvSpPr>
        <p:spPr>
          <a:xfrm>
            <a:off x="292100" y="2825211"/>
            <a:ext cx="6094730" cy="286385"/>
          </a:xfrm>
          <a:prstGeom prst="rect">
            <a:avLst/>
          </a:prstGeom>
        </p:spPr>
        <p:txBody>
          <a:bodyPr vert="horz" wrap="square" lIns="0" tIns="13970" rIns="0" bIns="0" rtlCol="0">
            <a:spAutoFit/>
          </a:bodyPr>
          <a:lstStyle/>
          <a:p>
            <a:pPr marL="12700">
              <a:lnSpc>
                <a:spcPct val="100000"/>
              </a:lnSpc>
              <a:spcBef>
                <a:spcPts val="110"/>
              </a:spcBef>
              <a:tabLst>
                <a:tab pos="5496560" algn="l"/>
              </a:tabLst>
            </a:pPr>
            <a:r>
              <a:rPr sz="1450" spc="90" dirty="0">
                <a:latin typeface="Times New Roman"/>
                <a:cs typeface="Times New Roman"/>
              </a:rPr>
              <a:t>The</a:t>
            </a:r>
            <a:r>
              <a:rPr sz="1450" spc="40" dirty="0">
                <a:latin typeface="Times New Roman"/>
                <a:cs typeface="Times New Roman"/>
              </a:rPr>
              <a:t> </a:t>
            </a:r>
            <a:r>
              <a:rPr sz="1450" spc="70" dirty="0">
                <a:latin typeface="Times New Roman"/>
                <a:cs typeface="Times New Roman"/>
              </a:rPr>
              <a:t>velocity</a:t>
            </a:r>
            <a:r>
              <a:rPr sz="1450" spc="15" dirty="0">
                <a:latin typeface="Times New Roman"/>
                <a:cs typeface="Times New Roman"/>
              </a:rPr>
              <a:t> </a:t>
            </a:r>
            <a:r>
              <a:rPr sz="1450" spc="65" dirty="0">
                <a:latin typeface="Times New Roman"/>
                <a:cs typeface="Times New Roman"/>
              </a:rPr>
              <a:t>of</a:t>
            </a:r>
            <a:r>
              <a:rPr sz="1450" spc="50" dirty="0">
                <a:latin typeface="Times New Roman"/>
                <a:cs typeface="Times New Roman"/>
              </a:rPr>
              <a:t> </a:t>
            </a:r>
            <a:r>
              <a:rPr sz="1450" spc="75" dirty="0">
                <a:latin typeface="Times New Roman"/>
                <a:cs typeface="Times New Roman"/>
              </a:rPr>
              <a:t>water</a:t>
            </a:r>
            <a:r>
              <a:rPr sz="1450" spc="45" dirty="0">
                <a:latin typeface="Times New Roman"/>
                <a:cs typeface="Times New Roman"/>
              </a:rPr>
              <a:t> </a:t>
            </a:r>
            <a:r>
              <a:rPr sz="1450" spc="70" dirty="0">
                <a:latin typeface="Times New Roman"/>
                <a:cs typeface="Times New Roman"/>
              </a:rPr>
              <a:t>flowing</a:t>
            </a:r>
            <a:r>
              <a:rPr sz="1450" spc="30" dirty="0">
                <a:latin typeface="Times New Roman"/>
                <a:cs typeface="Times New Roman"/>
              </a:rPr>
              <a:t> </a:t>
            </a:r>
            <a:r>
              <a:rPr sz="1450" spc="65" dirty="0">
                <a:latin typeface="Times New Roman"/>
                <a:cs typeface="Times New Roman"/>
              </a:rPr>
              <a:t>through</a:t>
            </a:r>
            <a:r>
              <a:rPr sz="1450" spc="50" dirty="0">
                <a:latin typeface="Times New Roman"/>
                <a:cs typeface="Times New Roman"/>
              </a:rPr>
              <a:t> </a:t>
            </a:r>
            <a:r>
              <a:rPr sz="1450" spc="75" dirty="0">
                <a:latin typeface="Times New Roman"/>
                <a:cs typeface="Times New Roman"/>
              </a:rPr>
              <a:t>the</a:t>
            </a:r>
            <a:r>
              <a:rPr sz="1450" spc="40" dirty="0">
                <a:latin typeface="Times New Roman"/>
                <a:cs typeface="Times New Roman"/>
              </a:rPr>
              <a:t> </a:t>
            </a:r>
            <a:r>
              <a:rPr sz="1450" spc="60" dirty="0">
                <a:latin typeface="Times New Roman"/>
                <a:cs typeface="Times New Roman"/>
              </a:rPr>
              <a:t>soil</a:t>
            </a:r>
            <a:r>
              <a:rPr sz="1450" spc="50" dirty="0">
                <a:latin typeface="Times New Roman"/>
                <a:cs typeface="Times New Roman"/>
              </a:rPr>
              <a:t> </a:t>
            </a:r>
            <a:r>
              <a:rPr sz="1450" spc="70" dirty="0">
                <a:latin typeface="Times New Roman"/>
                <a:cs typeface="Times New Roman"/>
              </a:rPr>
              <a:t>deposit</a:t>
            </a:r>
            <a:r>
              <a:rPr sz="1450" spc="50" dirty="0">
                <a:latin typeface="Times New Roman"/>
                <a:cs typeface="Times New Roman"/>
              </a:rPr>
              <a:t> </a:t>
            </a:r>
            <a:r>
              <a:rPr sz="1450" spc="95" dirty="0">
                <a:latin typeface="Times New Roman"/>
                <a:cs typeface="Times New Roman"/>
              </a:rPr>
              <a:t>=</a:t>
            </a:r>
            <a:r>
              <a:rPr sz="1450" spc="120" dirty="0">
                <a:latin typeface="Times New Roman"/>
                <a:cs typeface="Times New Roman"/>
              </a:rPr>
              <a:t> </a:t>
            </a:r>
            <a:r>
              <a:rPr sz="1700" spc="110" dirty="0">
                <a:latin typeface="Cambria Math"/>
                <a:cs typeface="Cambria Math"/>
              </a:rPr>
              <a:t>V</a:t>
            </a:r>
            <a:r>
              <a:rPr sz="1700" spc="160" dirty="0">
                <a:latin typeface="Cambria Math"/>
                <a:cs typeface="Cambria Math"/>
              </a:rPr>
              <a:t> </a:t>
            </a:r>
            <a:r>
              <a:rPr sz="1700" spc="140" dirty="0">
                <a:latin typeface="Cambria Math"/>
                <a:cs typeface="Cambria Math"/>
              </a:rPr>
              <a:t>=</a:t>
            </a:r>
            <a:r>
              <a:rPr sz="1700" spc="100" dirty="0">
                <a:latin typeface="Cambria Math"/>
                <a:cs typeface="Cambria Math"/>
              </a:rPr>
              <a:t>  </a:t>
            </a:r>
            <a:r>
              <a:rPr sz="1700" spc="65" dirty="0">
                <a:latin typeface="Cambria Math"/>
                <a:cs typeface="Cambria Math"/>
              </a:rPr>
              <a:t>K</a:t>
            </a:r>
            <a:r>
              <a:rPr sz="1700" dirty="0">
                <a:latin typeface="Cambria Math"/>
                <a:cs typeface="Cambria Math"/>
              </a:rPr>
              <a:t>	</a:t>
            </a:r>
            <a:r>
              <a:rPr sz="1700" spc="50" dirty="0">
                <a:latin typeface="Cambria Math"/>
                <a:cs typeface="Cambria Math"/>
              </a:rPr>
              <a:t>i</a:t>
            </a:r>
            <a:r>
              <a:rPr sz="1700" spc="135" dirty="0">
                <a:latin typeface="Cambria Math"/>
                <a:cs typeface="Cambria Math"/>
              </a:rPr>
              <a:t> </a:t>
            </a:r>
            <a:r>
              <a:rPr sz="1700" spc="140" dirty="0">
                <a:latin typeface="Cambria Math"/>
                <a:cs typeface="Cambria Math"/>
              </a:rPr>
              <a:t>=</a:t>
            </a:r>
            <a:r>
              <a:rPr sz="1700" spc="100" dirty="0">
                <a:latin typeface="Cambria Math"/>
                <a:cs typeface="Cambria Math"/>
              </a:rPr>
              <a:t>  </a:t>
            </a:r>
            <a:r>
              <a:rPr sz="1700" spc="65" dirty="0">
                <a:latin typeface="Cambria Math"/>
                <a:cs typeface="Cambria Math"/>
              </a:rPr>
              <a:t>K</a:t>
            </a:r>
            <a:endParaRPr sz="1700">
              <a:latin typeface="Cambria Math"/>
              <a:cs typeface="Cambria Math"/>
            </a:endParaRPr>
          </a:p>
        </p:txBody>
      </p:sp>
      <p:sp>
        <p:nvSpPr>
          <p:cNvPr id="13" name="object 13"/>
          <p:cNvSpPr txBox="1"/>
          <p:nvPr/>
        </p:nvSpPr>
        <p:spPr>
          <a:xfrm>
            <a:off x="6372226" y="2932954"/>
            <a:ext cx="128905" cy="210820"/>
          </a:xfrm>
          <a:prstGeom prst="rect">
            <a:avLst/>
          </a:prstGeom>
        </p:spPr>
        <p:txBody>
          <a:bodyPr vert="horz" wrap="square" lIns="0" tIns="14605" rIns="0" bIns="0" rtlCol="0">
            <a:spAutoFit/>
          </a:bodyPr>
          <a:lstStyle/>
          <a:p>
            <a:pPr marL="12700">
              <a:lnSpc>
                <a:spcPct val="100000"/>
              </a:lnSpc>
              <a:spcBef>
                <a:spcPts val="115"/>
              </a:spcBef>
            </a:pPr>
            <a:r>
              <a:rPr sz="1200" spc="35" dirty="0">
                <a:latin typeface="Cambria Math"/>
                <a:cs typeface="Cambria Math"/>
              </a:rPr>
              <a:t>V</a:t>
            </a:r>
            <a:endParaRPr sz="1200">
              <a:latin typeface="Cambria Math"/>
              <a:cs typeface="Cambria Math"/>
            </a:endParaRPr>
          </a:p>
        </p:txBody>
      </p:sp>
      <p:sp>
        <p:nvSpPr>
          <p:cNvPr id="14" name="object 14"/>
          <p:cNvSpPr txBox="1"/>
          <p:nvPr/>
        </p:nvSpPr>
        <p:spPr>
          <a:xfrm>
            <a:off x="6651966" y="2997972"/>
            <a:ext cx="965835" cy="210820"/>
          </a:xfrm>
          <a:prstGeom prst="rect">
            <a:avLst/>
          </a:prstGeom>
        </p:spPr>
        <p:txBody>
          <a:bodyPr vert="horz" wrap="square" lIns="0" tIns="14605" rIns="0" bIns="0" rtlCol="0">
            <a:spAutoFit/>
          </a:bodyPr>
          <a:lstStyle/>
          <a:p>
            <a:pPr marL="38100">
              <a:lnSpc>
                <a:spcPct val="100000"/>
              </a:lnSpc>
              <a:spcBef>
                <a:spcPts val="115"/>
              </a:spcBef>
            </a:pPr>
            <a:r>
              <a:rPr sz="1200" spc="140" dirty="0">
                <a:latin typeface="Cambria Math"/>
                <a:cs typeface="Cambria Math"/>
              </a:rPr>
              <a:t>Z</a:t>
            </a:r>
            <a:r>
              <a:rPr sz="1425" spc="209" baseline="-14619" dirty="0">
                <a:latin typeface="Cambria Math"/>
                <a:cs typeface="Cambria Math"/>
              </a:rPr>
              <a:t>1</a:t>
            </a:r>
            <a:r>
              <a:rPr sz="1200" spc="140" dirty="0">
                <a:latin typeface="Cambria Math"/>
                <a:cs typeface="Cambria Math"/>
              </a:rPr>
              <a:t>+</a:t>
            </a:r>
            <a:r>
              <a:rPr sz="1200" spc="15" dirty="0">
                <a:latin typeface="Cambria Math"/>
                <a:cs typeface="Cambria Math"/>
              </a:rPr>
              <a:t> </a:t>
            </a:r>
            <a:r>
              <a:rPr sz="1200" spc="140" dirty="0">
                <a:latin typeface="Cambria Math"/>
                <a:cs typeface="Cambria Math"/>
              </a:rPr>
              <a:t>Z</a:t>
            </a:r>
            <a:r>
              <a:rPr sz="1425" spc="209" baseline="-14619" dirty="0">
                <a:latin typeface="Cambria Math"/>
                <a:cs typeface="Cambria Math"/>
              </a:rPr>
              <a:t>2</a:t>
            </a:r>
            <a:r>
              <a:rPr sz="1200" spc="140" dirty="0">
                <a:latin typeface="Cambria Math"/>
                <a:cs typeface="Cambria Math"/>
              </a:rPr>
              <a:t>+</a:t>
            </a:r>
            <a:r>
              <a:rPr sz="1200" spc="15" dirty="0">
                <a:latin typeface="Cambria Math"/>
                <a:cs typeface="Cambria Math"/>
              </a:rPr>
              <a:t> </a:t>
            </a:r>
            <a:r>
              <a:rPr sz="1200" spc="90" dirty="0">
                <a:latin typeface="Cambria Math"/>
                <a:cs typeface="Cambria Math"/>
              </a:rPr>
              <a:t>Z</a:t>
            </a:r>
            <a:r>
              <a:rPr sz="1425" spc="135" baseline="-14619" dirty="0">
                <a:latin typeface="Cambria Math"/>
                <a:cs typeface="Cambria Math"/>
              </a:rPr>
              <a:t>3</a:t>
            </a:r>
            <a:endParaRPr sz="1425" baseline="-14619">
              <a:latin typeface="Cambria Math"/>
              <a:cs typeface="Cambria Math"/>
            </a:endParaRPr>
          </a:p>
        </p:txBody>
      </p:sp>
      <p:sp>
        <p:nvSpPr>
          <p:cNvPr id="15" name="object 15"/>
          <p:cNvSpPr txBox="1"/>
          <p:nvPr/>
        </p:nvSpPr>
        <p:spPr>
          <a:xfrm>
            <a:off x="6563311" y="2697033"/>
            <a:ext cx="1154430" cy="414655"/>
          </a:xfrm>
          <a:prstGeom prst="rect">
            <a:avLst/>
          </a:prstGeom>
        </p:spPr>
        <p:txBody>
          <a:bodyPr vert="horz" wrap="square" lIns="0" tIns="13970" rIns="0" bIns="0" rtlCol="0">
            <a:spAutoFit/>
          </a:bodyPr>
          <a:lstStyle/>
          <a:p>
            <a:pPr marL="38100">
              <a:lnSpc>
                <a:spcPts val="1525"/>
              </a:lnSpc>
              <a:spcBef>
                <a:spcPts val="110"/>
              </a:spcBef>
              <a:tabLst>
                <a:tab pos="522605" algn="l"/>
                <a:tab pos="1028065" algn="l"/>
              </a:tabLst>
            </a:pPr>
            <a:r>
              <a:rPr sz="2550" spc="60" baseline="-32679" dirty="0">
                <a:latin typeface="Cambria Math"/>
                <a:cs typeface="Cambria Math"/>
              </a:rPr>
              <a:t>[</a:t>
            </a:r>
            <a:r>
              <a:rPr sz="1200" u="heavy" dirty="0">
                <a:uFill>
                  <a:solidFill>
                    <a:srgbClr val="000000"/>
                  </a:solidFill>
                </a:uFill>
                <a:latin typeface="Cambria Math"/>
                <a:cs typeface="Cambria Math"/>
              </a:rPr>
              <a:t>	</a:t>
            </a:r>
            <a:r>
              <a:rPr sz="1200" u="heavy" spc="25" dirty="0">
                <a:uFill>
                  <a:solidFill>
                    <a:srgbClr val="000000"/>
                  </a:solidFill>
                </a:uFill>
                <a:latin typeface="Cambria Math"/>
                <a:cs typeface="Cambria Math"/>
              </a:rPr>
              <a:t>h</a:t>
            </a:r>
            <a:r>
              <a:rPr sz="1200" u="heavy" dirty="0">
                <a:uFill>
                  <a:solidFill>
                    <a:srgbClr val="000000"/>
                  </a:solidFill>
                </a:uFill>
                <a:latin typeface="Cambria Math"/>
                <a:cs typeface="Cambria Math"/>
              </a:rPr>
              <a:t>	</a:t>
            </a:r>
            <a:endParaRPr sz="1200">
              <a:latin typeface="Cambria Math"/>
              <a:cs typeface="Cambria Math"/>
            </a:endParaRPr>
          </a:p>
          <a:p>
            <a:pPr marR="30480" algn="r">
              <a:lnSpc>
                <a:spcPts val="1525"/>
              </a:lnSpc>
            </a:pPr>
            <a:r>
              <a:rPr sz="1700" spc="40" dirty="0">
                <a:latin typeface="Cambria Math"/>
                <a:cs typeface="Cambria Math"/>
              </a:rPr>
              <a:t>]</a:t>
            </a:r>
            <a:endParaRPr sz="1700">
              <a:latin typeface="Cambria Math"/>
              <a:cs typeface="Cambria Math"/>
            </a:endParaRPr>
          </a:p>
        </p:txBody>
      </p:sp>
      <p:sp>
        <p:nvSpPr>
          <p:cNvPr id="16" name="object 16"/>
          <p:cNvSpPr txBox="1"/>
          <p:nvPr/>
        </p:nvSpPr>
        <p:spPr>
          <a:xfrm>
            <a:off x="1580452" y="3603939"/>
            <a:ext cx="279400" cy="210820"/>
          </a:xfrm>
          <a:prstGeom prst="rect">
            <a:avLst/>
          </a:prstGeom>
        </p:spPr>
        <p:txBody>
          <a:bodyPr vert="horz" wrap="square" lIns="0" tIns="14605" rIns="0" bIns="0" rtlCol="0">
            <a:spAutoFit/>
          </a:bodyPr>
          <a:lstStyle/>
          <a:p>
            <a:pPr marL="38100">
              <a:lnSpc>
                <a:spcPct val="100000"/>
              </a:lnSpc>
              <a:spcBef>
                <a:spcPts val="115"/>
              </a:spcBef>
            </a:pPr>
            <a:r>
              <a:rPr sz="1200" spc="105" dirty="0">
                <a:latin typeface="Cambria Math"/>
                <a:cs typeface="Cambria Math"/>
              </a:rPr>
              <a:t>K</a:t>
            </a:r>
            <a:r>
              <a:rPr sz="1425" spc="157" baseline="-14619" dirty="0">
                <a:latin typeface="Cambria Math"/>
                <a:cs typeface="Cambria Math"/>
              </a:rPr>
              <a:t>V</a:t>
            </a:r>
            <a:endParaRPr sz="1425" baseline="-14619">
              <a:latin typeface="Cambria Math"/>
              <a:cs typeface="Cambria Math"/>
            </a:endParaRPr>
          </a:p>
        </p:txBody>
      </p:sp>
      <p:sp>
        <p:nvSpPr>
          <p:cNvPr id="17" name="object 17"/>
          <p:cNvSpPr txBox="1"/>
          <p:nvPr/>
        </p:nvSpPr>
        <p:spPr>
          <a:xfrm>
            <a:off x="266700" y="3431177"/>
            <a:ext cx="2043430" cy="286385"/>
          </a:xfrm>
          <a:prstGeom prst="rect">
            <a:avLst/>
          </a:prstGeom>
        </p:spPr>
        <p:txBody>
          <a:bodyPr vert="horz" wrap="square" lIns="0" tIns="13970" rIns="0" bIns="0" rtlCol="0">
            <a:spAutoFit/>
          </a:bodyPr>
          <a:lstStyle/>
          <a:p>
            <a:pPr marL="38100">
              <a:lnSpc>
                <a:spcPct val="100000"/>
              </a:lnSpc>
              <a:spcBef>
                <a:spcPts val="110"/>
              </a:spcBef>
            </a:pPr>
            <a:r>
              <a:rPr sz="1700" spc="105" dirty="0">
                <a:latin typeface="Cambria Math"/>
                <a:cs typeface="Cambria Math"/>
              </a:rPr>
              <a:t>∴</a:t>
            </a:r>
            <a:r>
              <a:rPr sz="1700" spc="140" dirty="0">
                <a:latin typeface="Cambria Math"/>
                <a:cs typeface="Cambria Math"/>
              </a:rPr>
              <a:t> </a:t>
            </a:r>
            <a:r>
              <a:rPr sz="1700" spc="100" dirty="0">
                <a:latin typeface="Cambria Math"/>
                <a:cs typeface="Cambria Math"/>
              </a:rPr>
              <a:t>h</a:t>
            </a:r>
            <a:r>
              <a:rPr sz="1700" spc="155" dirty="0">
                <a:latin typeface="Cambria Math"/>
                <a:cs typeface="Cambria Math"/>
              </a:rPr>
              <a:t> </a:t>
            </a:r>
            <a:r>
              <a:rPr sz="1700" spc="140" dirty="0">
                <a:latin typeface="Cambria Math"/>
                <a:cs typeface="Cambria Math"/>
              </a:rPr>
              <a:t>=</a:t>
            </a:r>
            <a:r>
              <a:rPr sz="1700" spc="160" dirty="0">
                <a:latin typeface="Cambria Math"/>
                <a:cs typeface="Cambria Math"/>
              </a:rPr>
              <a:t> </a:t>
            </a:r>
            <a:r>
              <a:rPr sz="1700" spc="110" dirty="0">
                <a:latin typeface="Cambria Math"/>
                <a:cs typeface="Cambria Math"/>
              </a:rPr>
              <a:t>V</a:t>
            </a:r>
            <a:r>
              <a:rPr sz="1700" spc="355" dirty="0">
                <a:latin typeface="Cambria Math"/>
                <a:cs typeface="Cambria Math"/>
              </a:rPr>
              <a:t> </a:t>
            </a:r>
            <a:r>
              <a:rPr sz="1700" spc="125" dirty="0">
                <a:latin typeface="Cambria Math"/>
                <a:cs typeface="Cambria Math"/>
              </a:rPr>
              <a:t>[</a:t>
            </a:r>
            <a:r>
              <a:rPr sz="1800" u="heavy" spc="187" baseline="46296" dirty="0">
                <a:uFill>
                  <a:solidFill>
                    <a:srgbClr val="000000"/>
                  </a:solidFill>
                </a:uFill>
                <a:latin typeface="Cambria Math"/>
                <a:cs typeface="Cambria Math"/>
              </a:rPr>
              <a:t>Z</a:t>
            </a:r>
            <a:r>
              <a:rPr sz="1425" u="heavy" spc="187" baseline="43859" dirty="0">
                <a:uFill>
                  <a:solidFill>
                    <a:srgbClr val="000000"/>
                  </a:solidFill>
                </a:uFill>
                <a:latin typeface="Cambria Math"/>
                <a:cs typeface="Cambria Math"/>
              </a:rPr>
              <a:t>1</a:t>
            </a:r>
            <a:r>
              <a:rPr sz="1800" u="heavy" spc="187" baseline="46296" dirty="0">
                <a:uFill>
                  <a:solidFill>
                    <a:srgbClr val="000000"/>
                  </a:solidFill>
                </a:uFill>
                <a:latin typeface="Cambria Math"/>
                <a:cs typeface="Cambria Math"/>
              </a:rPr>
              <a:t>+</a:t>
            </a:r>
            <a:r>
              <a:rPr sz="1800" u="heavy" spc="15" baseline="46296" dirty="0">
                <a:uFill>
                  <a:solidFill>
                    <a:srgbClr val="000000"/>
                  </a:solidFill>
                </a:uFill>
                <a:latin typeface="Cambria Math"/>
                <a:cs typeface="Cambria Math"/>
              </a:rPr>
              <a:t> </a:t>
            </a:r>
            <a:r>
              <a:rPr sz="1800" u="heavy" spc="209" baseline="46296" dirty="0">
                <a:uFill>
                  <a:solidFill>
                    <a:srgbClr val="000000"/>
                  </a:solidFill>
                </a:uFill>
                <a:latin typeface="Cambria Math"/>
                <a:cs typeface="Cambria Math"/>
              </a:rPr>
              <a:t>Z</a:t>
            </a:r>
            <a:r>
              <a:rPr sz="1425" u="heavy" spc="209" baseline="43859" dirty="0">
                <a:uFill>
                  <a:solidFill>
                    <a:srgbClr val="000000"/>
                  </a:solidFill>
                </a:uFill>
                <a:latin typeface="Cambria Math"/>
                <a:cs typeface="Cambria Math"/>
              </a:rPr>
              <a:t>2</a:t>
            </a:r>
            <a:r>
              <a:rPr sz="1800" u="heavy" spc="209" baseline="46296" dirty="0">
                <a:uFill>
                  <a:solidFill>
                    <a:srgbClr val="000000"/>
                  </a:solidFill>
                </a:uFill>
                <a:latin typeface="Cambria Math"/>
                <a:cs typeface="Cambria Math"/>
              </a:rPr>
              <a:t>+</a:t>
            </a:r>
            <a:r>
              <a:rPr sz="1800" u="heavy" spc="22" baseline="46296" dirty="0">
                <a:uFill>
                  <a:solidFill>
                    <a:srgbClr val="000000"/>
                  </a:solidFill>
                </a:uFill>
                <a:latin typeface="Cambria Math"/>
                <a:cs typeface="Cambria Math"/>
              </a:rPr>
              <a:t> </a:t>
            </a:r>
            <a:r>
              <a:rPr sz="1800" u="heavy" spc="172" baseline="46296" dirty="0">
                <a:uFill>
                  <a:solidFill>
                    <a:srgbClr val="000000"/>
                  </a:solidFill>
                </a:uFill>
                <a:latin typeface="Cambria Math"/>
                <a:cs typeface="Cambria Math"/>
              </a:rPr>
              <a:t>Z</a:t>
            </a:r>
            <a:r>
              <a:rPr sz="1425" u="heavy" spc="172" baseline="43859" dirty="0">
                <a:uFill>
                  <a:solidFill>
                    <a:srgbClr val="000000"/>
                  </a:solidFill>
                </a:uFill>
                <a:latin typeface="Cambria Math"/>
                <a:cs typeface="Cambria Math"/>
              </a:rPr>
              <a:t>3</a:t>
            </a:r>
            <a:r>
              <a:rPr sz="1425" spc="-165" baseline="43859" dirty="0">
                <a:latin typeface="Cambria Math"/>
                <a:cs typeface="Cambria Math"/>
              </a:rPr>
              <a:t> </a:t>
            </a:r>
            <a:r>
              <a:rPr sz="1700" spc="40" dirty="0">
                <a:latin typeface="Cambria Math"/>
                <a:cs typeface="Cambria Math"/>
              </a:rPr>
              <a:t>]</a:t>
            </a:r>
            <a:endParaRPr sz="1700">
              <a:latin typeface="Cambria Math"/>
              <a:cs typeface="Cambria Math"/>
            </a:endParaRPr>
          </a:p>
        </p:txBody>
      </p:sp>
      <p:sp>
        <p:nvSpPr>
          <p:cNvPr id="18" name="object 18"/>
          <p:cNvSpPr txBox="1"/>
          <p:nvPr/>
        </p:nvSpPr>
        <p:spPr>
          <a:xfrm>
            <a:off x="2422755" y="3462758"/>
            <a:ext cx="1209675" cy="248920"/>
          </a:xfrm>
          <a:prstGeom prst="rect">
            <a:avLst/>
          </a:prstGeom>
        </p:spPr>
        <p:txBody>
          <a:bodyPr vert="horz" wrap="square" lIns="0" tIns="13970" rIns="0" bIns="0" rtlCol="0">
            <a:spAutoFit/>
          </a:bodyPr>
          <a:lstStyle/>
          <a:p>
            <a:pPr marL="12700">
              <a:lnSpc>
                <a:spcPct val="100000"/>
              </a:lnSpc>
              <a:spcBef>
                <a:spcPts val="110"/>
              </a:spcBef>
            </a:pPr>
            <a:r>
              <a:rPr sz="1450" dirty="0">
                <a:latin typeface="Times New Roman"/>
                <a:cs typeface="Times New Roman"/>
              </a:rPr>
              <a:t>------</a:t>
            </a:r>
            <a:r>
              <a:rPr sz="1450" spc="50" dirty="0">
                <a:latin typeface="Times New Roman"/>
                <a:cs typeface="Times New Roman"/>
              </a:rPr>
              <a:t>-</a:t>
            </a:r>
            <a:r>
              <a:rPr sz="1450" dirty="0">
                <a:latin typeface="Times New Roman"/>
                <a:cs typeface="Times New Roman"/>
              </a:rPr>
              <a:t>--</a:t>
            </a:r>
            <a:r>
              <a:rPr sz="1450" spc="50" dirty="0">
                <a:latin typeface="Times New Roman"/>
                <a:cs typeface="Times New Roman"/>
              </a:rPr>
              <a:t>-</a:t>
            </a:r>
            <a:r>
              <a:rPr sz="1450" dirty="0">
                <a:latin typeface="Times New Roman"/>
                <a:cs typeface="Times New Roman"/>
              </a:rPr>
              <a:t>---</a:t>
            </a:r>
            <a:r>
              <a:rPr sz="1450" spc="90" dirty="0">
                <a:latin typeface="Times New Roman"/>
                <a:cs typeface="Times New Roman"/>
              </a:rPr>
              <a:t>  </a:t>
            </a:r>
            <a:r>
              <a:rPr sz="1450" spc="35" dirty="0">
                <a:latin typeface="Times New Roman"/>
                <a:cs typeface="Times New Roman"/>
              </a:rPr>
              <a:t>(2)</a:t>
            </a:r>
            <a:endParaRPr sz="1450">
              <a:latin typeface="Times New Roman"/>
              <a:cs typeface="Times New Roman"/>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96899" y="1323906"/>
            <a:ext cx="2673350" cy="249554"/>
          </a:xfrm>
          <a:prstGeom prst="rect">
            <a:avLst/>
          </a:prstGeom>
        </p:spPr>
        <p:txBody>
          <a:bodyPr vert="horz" wrap="square" lIns="0" tIns="14604" rIns="0" bIns="0" rtlCol="0">
            <a:spAutoFit/>
          </a:bodyPr>
          <a:lstStyle/>
          <a:p>
            <a:pPr marL="12700">
              <a:lnSpc>
                <a:spcPct val="100000"/>
              </a:lnSpc>
              <a:spcBef>
                <a:spcPts val="114"/>
              </a:spcBef>
            </a:pPr>
            <a:r>
              <a:rPr sz="1450" dirty="0">
                <a:latin typeface="Times New Roman"/>
                <a:cs typeface="Times New Roman"/>
              </a:rPr>
              <a:t>From</a:t>
            </a:r>
            <a:r>
              <a:rPr sz="1450" spc="135" dirty="0">
                <a:latin typeface="Times New Roman"/>
                <a:cs typeface="Times New Roman"/>
              </a:rPr>
              <a:t> </a:t>
            </a:r>
            <a:r>
              <a:rPr sz="1450" dirty="0">
                <a:latin typeface="Times New Roman"/>
                <a:cs typeface="Times New Roman"/>
              </a:rPr>
              <a:t>equations</a:t>
            </a:r>
            <a:r>
              <a:rPr sz="1450" spc="140" dirty="0">
                <a:latin typeface="Times New Roman"/>
                <a:cs typeface="Times New Roman"/>
              </a:rPr>
              <a:t> </a:t>
            </a:r>
            <a:r>
              <a:rPr sz="1450" dirty="0">
                <a:latin typeface="Times New Roman"/>
                <a:cs typeface="Times New Roman"/>
              </a:rPr>
              <a:t>(1)</a:t>
            </a:r>
            <a:r>
              <a:rPr sz="1450" spc="135" dirty="0">
                <a:latin typeface="Times New Roman"/>
                <a:cs typeface="Times New Roman"/>
              </a:rPr>
              <a:t> </a:t>
            </a:r>
            <a:r>
              <a:rPr sz="1450" dirty="0">
                <a:latin typeface="Times New Roman"/>
                <a:cs typeface="Times New Roman"/>
              </a:rPr>
              <a:t>and</a:t>
            </a:r>
            <a:r>
              <a:rPr sz="1450" spc="140" dirty="0">
                <a:latin typeface="Times New Roman"/>
                <a:cs typeface="Times New Roman"/>
              </a:rPr>
              <a:t> </a:t>
            </a:r>
            <a:r>
              <a:rPr sz="1450" dirty="0">
                <a:latin typeface="Times New Roman"/>
                <a:cs typeface="Times New Roman"/>
              </a:rPr>
              <a:t>(2)</a:t>
            </a:r>
            <a:r>
              <a:rPr sz="1450" spc="140" dirty="0">
                <a:latin typeface="Times New Roman"/>
                <a:cs typeface="Times New Roman"/>
              </a:rPr>
              <a:t> </a:t>
            </a:r>
            <a:r>
              <a:rPr sz="1450" dirty="0">
                <a:latin typeface="Times New Roman"/>
                <a:cs typeface="Times New Roman"/>
              </a:rPr>
              <a:t>we</a:t>
            </a:r>
            <a:r>
              <a:rPr sz="1450" spc="150" dirty="0">
                <a:latin typeface="Times New Roman"/>
                <a:cs typeface="Times New Roman"/>
              </a:rPr>
              <a:t> </a:t>
            </a:r>
            <a:r>
              <a:rPr sz="1450" spc="-25" dirty="0">
                <a:latin typeface="Times New Roman"/>
                <a:cs typeface="Times New Roman"/>
              </a:rPr>
              <a:t>get</a:t>
            </a:r>
            <a:endParaRPr sz="1450">
              <a:latin typeface="Times New Roman"/>
              <a:cs typeface="Times New Roman"/>
            </a:endParaRPr>
          </a:p>
        </p:txBody>
      </p:sp>
      <p:sp>
        <p:nvSpPr>
          <p:cNvPr id="3" name="object 3"/>
          <p:cNvSpPr txBox="1"/>
          <p:nvPr/>
        </p:nvSpPr>
        <p:spPr>
          <a:xfrm>
            <a:off x="596899" y="1894413"/>
            <a:ext cx="337185" cy="287655"/>
          </a:xfrm>
          <a:prstGeom prst="rect">
            <a:avLst/>
          </a:prstGeom>
        </p:spPr>
        <p:txBody>
          <a:bodyPr vert="horz" wrap="square" lIns="0" tIns="15240" rIns="0" bIns="0" rtlCol="0">
            <a:spAutoFit/>
          </a:bodyPr>
          <a:lstStyle/>
          <a:p>
            <a:pPr marL="12700">
              <a:lnSpc>
                <a:spcPct val="100000"/>
              </a:lnSpc>
              <a:spcBef>
                <a:spcPts val="120"/>
              </a:spcBef>
            </a:pPr>
            <a:r>
              <a:rPr sz="1700" spc="50" dirty="0">
                <a:latin typeface="Cambria Math"/>
                <a:cs typeface="Cambria Math"/>
              </a:rPr>
              <a:t>V</a:t>
            </a:r>
            <a:r>
              <a:rPr sz="1700" spc="315" dirty="0">
                <a:latin typeface="Cambria Math"/>
                <a:cs typeface="Cambria Math"/>
              </a:rPr>
              <a:t> </a:t>
            </a:r>
            <a:r>
              <a:rPr sz="1700" spc="25" dirty="0">
                <a:latin typeface="Cambria Math"/>
                <a:cs typeface="Cambria Math"/>
              </a:rPr>
              <a:t>[</a:t>
            </a:r>
            <a:endParaRPr sz="1700">
              <a:latin typeface="Cambria Math"/>
              <a:cs typeface="Cambria Math"/>
            </a:endParaRPr>
          </a:p>
        </p:txBody>
      </p:sp>
      <p:sp>
        <p:nvSpPr>
          <p:cNvPr id="4" name="object 4"/>
          <p:cNvSpPr txBox="1"/>
          <p:nvPr/>
        </p:nvSpPr>
        <p:spPr>
          <a:xfrm>
            <a:off x="881976" y="1726336"/>
            <a:ext cx="1370965" cy="287655"/>
          </a:xfrm>
          <a:prstGeom prst="rect">
            <a:avLst/>
          </a:prstGeom>
        </p:spPr>
        <p:txBody>
          <a:bodyPr vert="horz" wrap="square" lIns="0" tIns="15240" rIns="0" bIns="0" rtlCol="0">
            <a:spAutoFit/>
          </a:bodyPr>
          <a:lstStyle/>
          <a:p>
            <a:pPr marL="38100">
              <a:lnSpc>
                <a:spcPct val="100000"/>
              </a:lnSpc>
              <a:spcBef>
                <a:spcPts val="120"/>
              </a:spcBef>
            </a:pPr>
            <a:r>
              <a:rPr sz="1700" dirty="0">
                <a:latin typeface="Cambria Math"/>
                <a:cs typeface="Cambria Math"/>
              </a:rPr>
              <a:t>Z</a:t>
            </a:r>
            <a:r>
              <a:rPr sz="1800" baseline="-16203" dirty="0">
                <a:latin typeface="Cambria Math"/>
                <a:cs typeface="Cambria Math"/>
              </a:rPr>
              <a:t>1</a:t>
            </a:r>
            <a:r>
              <a:rPr sz="1800" spc="382" baseline="-16203" dirty="0">
                <a:latin typeface="Cambria Math"/>
                <a:cs typeface="Cambria Math"/>
              </a:rPr>
              <a:t> </a:t>
            </a:r>
            <a:r>
              <a:rPr sz="1700" spc="50" dirty="0">
                <a:latin typeface="Cambria Math"/>
                <a:cs typeface="Cambria Math"/>
              </a:rPr>
              <a:t>+</a:t>
            </a:r>
            <a:r>
              <a:rPr sz="1700" spc="440" dirty="0">
                <a:latin typeface="Cambria Math"/>
                <a:cs typeface="Cambria Math"/>
              </a:rPr>
              <a:t> </a:t>
            </a:r>
            <a:r>
              <a:rPr sz="1700" dirty="0">
                <a:latin typeface="Cambria Math"/>
                <a:cs typeface="Cambria Math"/>
              </a:rPr>
              <a:t>Z</a:t>
            </a:r>
            <a:r>
              <a:rPr sz="1800" baseline="-16203" dirty="0">
                <a:latin typeface="Cambria Math"/>
                <a:cs typeface="Cambria Math"/>
              </a:rPr>
              <a:t>2</a:t>
            </a:r>
            <a:r>
              <a:rPr sz="1800" spc="359" baseline="-16203" dirty="0">
                <a:latin typeface="Cambria Math"/>
                <a:cs typeface="Cambria Math"/>
              </a:rPr>
              <a:t> </a:t>
            </a:r>
            <a:r>
              <a:rPr sz="1700" spc="50" dirty="0">
                <a:latin typeface="Cambria Math"/>
                <a:cs typeface="Cambria Math"/>
              </a:rPr>
              <a:t>+</a:t>
            </a:r>
            <a:r>
              <a:rPr sz="1700" spc="440" dirty="0">
                <a:latin typeface="Cambria Math"/>
                <a:cs typeface="Cambria Math"/>
              </a:rPr>
              <a:t> </a:t>
            </a:r>
            <a:r>
              <a:rPr sz="1700" spc="-25" dirty="0">
                <a:latin typeface="Cambria Math"/>
                <a:cs typeface="Cambria Math"/>
              </a:rPr>
              <a:t>Z</a:t>
            </a:r>
            <a:r>
              <a:rPr sz="1800" spc="-37" baseline="-16203" dirty="0">
                <a:latin typeface="Cambria Math"/>
                <a:cs typeface="Cambria Math"/>
              </a:rPr>
              <a:t>3</a:t>
            </a:r>
            <a:endParaRPr sz="1800" baseline="-16203">
              <a:latin typeface="Cambria Math"/>
              <a:cs typeface="Cambria Math"/>
            </a:endParaRPr>
          </a:p>
        </p:txBody>
      </p:sp>
      <p:sp>
        <p:nvSpPr>
          <p:cNvPr id="5" name="object 5"/>
          <p:cNvSpPr txBox="1"/>
          <p:nvPr/>
        </p:nvSpPr>
        <p:spPr>
          <a:xfrm>
            <a:off x="1400472" y="2037894"/>
            <a:ext cx="327025" cy="287655"/>
          </a:xfrm>
          <a:prstGeom prst="rect">
            <a:avLst/>
          </a:prstGeom>
        </p:spPr>
        <p:txBody>
          <a:bodyPr vert="horz" wrap="square" lIns="0" tIns="15240" rIns="0" bIns="0" rtlCol="0">
            <a:spAutoFit/>
          </a:bodyPr>
          <a:lstStyle/>
          <a:p>
            <a:pPr marL="38100">
              <a:lnSpc>
                <a:spcPct val="100000"/>
              </a:lnSpc>
              <a:spcBef>
                <a:spcPts val="120"/>
              </a:spcBef>
            </a:pPr>
            <a:r>
              <a:rPr sz="1700" spc="50" dirty="0">
                <a:latin typeface="Cambria Math"/>
                <a:cs typeface="Cambria Math"/>
              </a:rPr>
              <a:t>K</a:t>
            </a:r>
            <a:r>
              <a:rPr sz="1800" spc="75" baseline="-16203" dirty="0">
                <a:latin typeface="Cambria Math"/>
                <a:cs typeface="Cambria Math"/>
              </a:rPr>
              <a:t>V</a:t>
            </a:r>
            <a:endParaRPr sz="1800" baseline="-16203">
              <a:latin typeface="Cambria Math"/>
              <a:cs typeface="Cambria Math"/>
            </a:endParaRPr>
          </a:p>
        </p:txBody>
      </p:sp>
      <p:sp>
        <p:nvSpPr>
          <p:cNvPr id="6" name="object 6"/>
          <p:cNvSpPr/>
          <p:nvPr/>
        </p:nvSpPr>
        <p:spPr>
          <a:xfrm>
            <a:off x="920076" y="2054693"/>
            <a:ext cx="1308735" cy="15240"/>
          </a:xfrm>
          <a:custGeom>
            <a:avLst/>
            <a:gdLst/>
            <a:ahLst/>
            <a:cxnLst/>
            <a:rect l="l" t="t" r="r" b="b"/>
            <a:pathLst>
              <a:path w="1308735" h="15239">
                <a:moveTo>
                  <a:pt x="1308270" y="0"/>
                </a:moveTo>
                <a:lnTo>
                  <a:pt x="0" y="0"/>
                </a:lnTo>
                <a:lnTo>
                  <a:pt x="0" y="14907"/>
                </a:lnTo>
                <a:lnTo>
                  <a:pt x="1308270" y="14907"/>
                </a:lnTo>
                <a:lnTo>
                  <a:pt x="1308270" y="0"/>
                </a:lnTo>
                <a:close/>
              </a:path>
            </a:pathLst>
          </a:custGeom>
          <a:solidFill>
            <a:srgbClr val="000000"/>
          </a:solidFill>
        </p:spPr>
        <p:txBody>
          <a:bodyPr wrap="square" lIns="0" tIns="0" rIns="0" bIns="0" rtlCol="0"/>
          <a:lstStyle/>
          <a:p>
            <a:endParaRPr/>
          </a:p>
        </p:txBody>
      </p:sp>
      <p:sp>
        <p:nvSpPr>
          <p:cNvPr id="7" name="object 7"/>
          <p:cNvSpPr txBox="1"/>
          <p:nvPr/>
        </p:nvSpPr>
        <p:spPr>
          <a:xfrm>
            <a:off x="2215582" y="1864599"/>
            <a:ext cx="794385" cy="323850"/>
          </a:xfrm>
          <a:prstGeom prst="rect">
            <a:avLst/>
          </a:prstGeom>
        </p:spPr>
        <p:txBody>
          <a:bodyPr vert="horz" wrap="square" lIns="0" tIns="13335" rIns="0" bIns="0" rtlCol="0">
            <a:spAutoFit/>
          </a:bodyPr>
          <a:lstStyle/>
          <a:p>
            <a:pPr marL="12700">
              <a:lnSpc>
                <a:spcPct val="100000"/>
              </a:lnSpc>
              <a:spcBef>
                <a:spcPts val="105"/>
              </a:spcBef>
            </a:pPr>
            <a:r>
              <a:rPr sz="1700" spc="75" dirty="0">
                <a:latin typeface="Cambria Math"/>
                <a:cs typeface="Cambria Math"/>
              </a:rPr>
              <a:t>]</a:t>
            </a:r>
            <a:r>
              <a:rPr sz="1700" spc="120" dirty="0">
                <a:latin typeface="Cambria Math"/>
                <a:cs typeface="Cambria Math"/>
              </a:rPr>
              <a:t> </a:t>
            </a:r>
            <a:r>
              <a:rPr sz="1700" spc="50" dirty="0">
                <a:latin typeface="Cambria Math"/>
                <a:cs typeface="Cambria Math"/>
              </a:rPr>
              <a:t>=</a:t>
            </a:r>
            <a:r>
              <a:rPr sz="1700" spc="80" dirty="0">
                <a:latin typeface="Cambria Math"/>
                <a:cs typeface="Cambria Math"/>
              </a:rPr>
              <a:t>  </a:t>
            </a:r>
            <a:r>
              <a:rPr sz="1950" dirty="0">
                <a:latin typeface="Cambria Math"/>
                <a:cs typeface="Cambria Math"/>
              </a:rPr>
              <a:t>V</a:t>
            </a:r>
            <a:r>
              <a:rPr sz="1950" spc="325" dirty="0">
                <a:latin typeface="Cambria Math"/>
                <a:cs typeface="Cambria Math"/>
              </a:rPr>
              <a:t> </a:t>
            </a:r>
            <a:r>
              <a:rPr sz="1700" spc="30" dirty="0">
                <a:latin typeface="Cambria Math"/>
                <a:cs typeface="Cambria Math"/>
              </a:rPr>
              <a:t>[</a:t>
            </a:r>
            <a:endParaRPr sz="1700">
              <a:latin typeface="Cambria Math"/>
              <a:cs typeface="Cambria Math"/>
            </a:endParaRPr>
          </a:p>
        </p:txBody>
      </p:sp>
      <p:sp>
        <p:nvSpPr>
          <p:cNvPr id="8" name="object 8"/>
          <p:cNvSpPr/>
          <p:nvPr/>
        </p:nvSpPr>
        <p:spPr>
          <a:xfrm>
            <a:off x="2997197" y="2054694"/>
            <a:ext cx="275590" cy="15240"/>
          </a:xfrm>
          <a:custGeom>
            <a:avLst/>
            <a:gdLst/>
            <a:ahLst/>
            <a:cxnLst/>
            <a:rect l="l" t="t" r="r" b="b"/>
            <a:pathLst>
              <a:path w="275589" h="15239">
                <a:moveTo>
                  <a:pt x="275547" y="0"/>
                </a:moveTo>
                <a:lnTo>
                  <a:pt x="0" y="0"/>
                </a:lnTo>
                <a:lnTo>
                  <a:pt x="0" y="14907"/>
                </a:lnTo>
                <a:lnTo>
                  <a:pt x="275547" y="14907"/>
                </a:lnTo>
                <a:lnTo>
                  <a:pt x="275547" y="0"/>
                </a:lnTo>
                <a:close/>
              </a:path>
            </a:pathLst>
          </a:custGeom>
          <a:solidFill>
            <a:srgbClr val="000000"/>
          </a:solidFill>
        </p:spPr>
        <p:txBody>
          <a:bodyPr wrap="square" lIns="0" tIns="0" rIns="0" bIns="0" rtlCol="0"/>
          <a:lstStyle/>
          <a:p>
            <a:endParaRPr/>
          </a:p>
        </p:txBody>
      </p:sp>
      <p:sp>
        <p:nvSpPr>
          <p:cNvPr id="9" name="object 9"/>
          <p:cNvSpPr/>
          <p:nvPr/>
        </p:nvSpPr>
        <p:spPr>
          <a:xfrm>
            <a:off x="3622354" y="2054694"/>
            <a:ext cx="275590" cy="15240"/>
          </a:xfrm>
          <a:custGeom>
            <a:avLst/>
            <a:gdLst/>
            <a:ahLst/>
            <a:cxnLst/>
            <a:rect l="l" t="t" r="r" b="b"/>
            <a:pathLst>
              <a:path w="275589" h="15239">
                <a:moveTo>
                  <a:pt x="275547" y="0"/>
                </a:moveTo>
                <a:lnTo>
                  <a:pt x="0" y="0"/>
                </a:lnTo>
                <a:lnTo>
                  <a:pt x="0" y="14907"/>
                </a:lnTo>
                <a:lnTo>
                  <a:pt x="275547" y="14907"/>
                </a:lnTo>
                <a:lnTo>
                  <a:pt x="275547" y="0"/>
                </a:lnTo>
                <a:close/>
              </a:path>
            </a:pathLst>
          </a:custGeom>
          <a:solidFill>
            <a:srgbClr val="000000"/>
          </a:solidFill>
        </p:spPr>
        <p:txBody>
          <a:bodyPr wrap="square" lIns="0" tIns="0" rIns="0" bIns="0" rtlCol="0"/>
          <a:lstStyle/>
          <a:p>
            <a:endParaRPr/>
          </a:p>
        </p:txBody>
      </p:sp>
      <p:sp>
        <p:nvSpPr>
          <p:cNvPr id="10" name="object 10" descr="$PPTXTitle"/>
          <p:cNvSpPr txBox="1">
            <a:spLocks noGrp="1"/>
          </p:cNvSpPr>
          <p:nvPr>
            <p:ph type="title"/>
          </p:nvPr>
        </p:nvSpPr>
        <p:spPr>
          <a:xfrm>
            <a:off x="2958040" y="1696522"/>
            <a:ext cx="1609090" cy="323850"/>
          </a:xfrm>
          <a:prstGeom prst="rect">
            <a:avLst/>
          </a:prstGeom>
        </p:spPr>
        <p:txBody>
          <a:bodyPr vert="horz" wrap="square" lIns="0" tIns="13335" rIns="0" bIns="0" rtlCol="0">
            <a:spAutoFit/>
          </a:bodyPr>
          <a:lstStyle/>
          <a:p>
            <a:pPr marL="50800">
              <a:lnSpc>
                <a:spcPct val="100000"/>
              </a:lnSpc>
              <a:spcBef>
                <a:spcPts val="105"/>
              </a:spcBef>
              <a:tabLst>
                <a:tab pos="677545" algn="l"/>
                <a:tab pos="1302385" algn="l"/>
              </a:tabLst>
            </a:pPr>
            <a:r>
              <a:rPr sz="1950" b="0" spc="-25" dirty="0">
                <a:latin typeface="Cambria Math"/>
                <a:cs typeface="Cambria Math"/>
              </a:rPr>
              <a:t>Z</a:t>
            </a:r>
            <a:r>
              <a:rPr sz="2100" b="0" spc="-37" baseline="-13888" dirty="0">
                <a:latin typeface="Cambria Math"/>
                <a:cs typeface="Cambria Math"/>
              </a:rPr>
              <a:t>1</a:t>
            </a:r>
            <a:r>
              <a:rPr sz="2100" b="0" baseline="-13888" dirty="0">
                <a:latin typeface="Cambria Math"/>
                <a:cs typeface="Cambria Math"/>
              </a:rPr>
              <a:t>	</a:t>
            </a:r>
            <a:r>
              <a:rPr sz="1950" b="0" spc="-25" dirty="0">
                <a:latin typeface="Cambria Math"/>
                <a:cs typeface="Cambria Math"/>
              </a:rPr>
              <a:t>Z</a:t>
            </a:r>
            <a:r>
              <a:rPr sz="2100" b="0" spc="-37" baseline="-13888" dirty="0">
                <a:latin typeface="Cambria Math"/>
                <a:cs typeface="Cambria Math"/>
              </a:rPr>
              <a:t>2</a:t>
            </a:r>
            <a:r>
              <a:rPr sz="2100" b="0" baseline="-13888" dirty="0">
                <a:latin typeface="Cambria Math"/>
                <a:cs typeface="Cambria Math"/>
              </a:rPr>
              <a:t>	</a:t>
            </a:r>
            <a:r>
              <a:rPr sz="1950" b="0" spc="-25" dirty="0">
                <a:latin typeface="Cambria Math"/>
                <a:cs typeface="Cambria Math"/>
              </a:rPr>
              <a:t>Z</a:t>
            </a:r>
            <a:r>
              <a:rPr sz="2100" b="0" spc="-37" baseline="-13888" dirty="0">
                <a:latin typeface="Cambria Math"/>
                <a:cs typeface="Cambria Math"/>
              </a:rPr>
              <a:t>3</a:t>
            </a:r>
            <a:endParaRPr sz="2100" baseline="-13888">
              <a:latin typeface="Cambria Math"/>
              <a:cs typeface="Cambria Math"/>
            </a:endParaRPr>
          </a:p>
        </p:txBody>
      </p:sp>
      <p:sp>
        <p:nvSpPr>
          <p:cNvPr id="11" name="object 11"/>
          <p:cNvSpPr txBox="1"/>
          <p:nvPr/>
        </p:nvSpPr>
        <p:spPr>
          <a:xfrm>
            <a:off x="2946397" y="2008080"/>
            <a:ext cx="1632585" cy="323850"/>
          </a:xfrm>
          <a:prstGeom prst="rect">
            <a:avLst/>
          </a:prstGeom>
        </p:spPr>
        <p:txBody>
          <a:bodyPr vert="horz" wrap="square" lIns="0" tIns="13335" rIns="0" bIns="0" rtlCol="0">
            <a:spAutoFit/>
          </a:bodyPr>
          <a:lstStyle/>
          <a:p>
            <a:pPr marL="50800">
              <a:lnSpc>
                <a:spcPct val="100000"/>
              </a:lnSpc>
              <a:spcBef>
                <a:spcPts val="105"/>
              </a:spcBef>
              <a:tabLst>
                <a:tab pos="675640" algn="l"/>
                <a:tab pos="1302385" algn="l"/>
              </a:tabLst>
            </a:pPr>
            <a:r>
              <a:rPr sz="1950" spc="-25" dirty="0">
                <a:latin typeface="Cambria Math"/>
                <a:cs typeface="Cambria Math"/>
              </a:rPr>
              <a:t>K</a:t>
            </a:r>
            <a:r>
              <a:rPr sz="2100" spc="-37" baseline="-13888" dirty="0">
                <a:latin typeface="Cambria Math"/>
                <a:cs typeface="Cambria Math"/>
              </a:rPr>
              <a:t>1</a:t>
            </a:r>
            <a:r>
              <a:rPr sz="2100" baseline="-13888" dirty="0">
                <a:latin typeface="Cambria Math"/>
                <a:cs typeface="Cambria Math"/>
              </a:rPr>
              <a:t>	</a:t>
            </a:r>
            <a:r>
              <a:rPr sz="1950" spc="-25" dirty="0">
                <a:latin typeface="Cambria Math"/>
                <a:cs typeface="Cambria Math"/>
              </a:rPr>
              <a:t>K</a:t>
            </a:r>
            <a:r>
              <a:rPr sz="2100" spc="-37" baseline="-13888" dirty="0">
                <a:latin typeface="Cambria Math"/>
                <a:cs typeface="Cambria Math"/>
              </a:rPr>
              <a:t>2</a:t>
            </a:r>
            <a:r>
              <a:rPr sz="2100" baseline="-13888" dirty="0">
                <a:latin typeface="Cambria Math"/>
                <a:cs typeface="Cambria Math"/>
              </a:rPr>
              <a:t>	</a:t>
            </a:r>
            <a:r>
              <a:rPr sz="1950" spc="-25" dirty="0">
                <a:latin typeface="Cambria Math"/>
                <a:cs typeface="Cambria Math"/>
              </a:rPr>
              <a:t>K</a:t>
            </a:r>
            <a:r>
              <a:rPr sz="2100" spc="-37" baseline="-13888" dirty="0">
                <a:latin typeface="Cambria Math"/>
                <a:cs typeface="Cambria Math"/>
              </a:rPr>
              <a:t>3</a:t>
            </a:r>
            <a:endParaRPr sz="2100" baseline="-13888">
              <a:latin typeface="Cambria Math"/>
              <a:cs typeface="Cambria Math"/>
            </a:endParaRPr>
          </a:p>
        </p:txBody>
      </p:sp>
      <p:sp>
        <p:nvSpPr>
          <p:cNvPr id="12" name="object 12"/>
          <p:cNvSpPr/>
          <p:nvPr/>
        </p:nvSpPr>
        <p:spPr>
          <a:xfrm>
            <a:off x="4249129" y="2054694"/>
            <a:ext cx="275590" cy="15240"/>
          </a:xfrm>
          <a:custGeom>
            <a:avLst/>
            <a:gdLst/>
            <a:ahLst/>
            <a:cxnLst/>
            <a:rect l="l" t="t" r="r" b="b"/>
            <a:pathLst>
              <a:path w="275589" h="15239">
                <a:moveTo>
                  <a:pt x="275547" y="0"/>
                </a:moveTo>
                <a:lnTo>
                  <a:pt x="0" y="0"/>
                </a:lnTo>
                <a:lnTo>
                  <a:pt x="0" y="14907"/>
                </a:lnTo>
                <a:lnTo>
                  <a:pt x="275547" y="14907"/>
                </a:lnTo>
                <a:lnTo>
                  <a:pt x="275547" y="0"/>
                </a:lnTo>
                <a:close/>
              </a:path>
            </a:pathLst>
          </a:custGeom>
          <a:solidFill>
            <a:srgbClr val="000000"/>
          </a:solidFill>
        </p:spPr>
        <p:txBody>
          <a:bodyPr wrap="square" lIns="0" tIns="0" rIns="0" bIns="0" rtlCol="0"/>
          <a:lstStyle/>
          <a:p>
            <a:endParaRPr/>
          </a:p>
        </p:txBody>
      </p:sp>
      <p:sp>
        <p:nvSpPr>
          <p:cNvPr id="13" name="object 13"/>
          <p:cNvSpPr txBox="1"/>
          <p:nvPr/>
        </p:nvSpPr>
        <p:spPr>
          <a:xfrm>
            <a:off x="3310497" y="1864599"/>
            <a:ext cx="1314450" cy="323850"/>
          </a:xfrm>
          <a:prstGeom prst="rect">
            <a:avLst/>
          </a:prstGeom>
        </p:spPr>
        <p:txBody>
          <a:bodyPr vert="horz" wrap="square" lIns="0" tIns="13335" rIns="0" bIns="0" rtlCol="0">
            <a:spAutoFit/>
          </a:bodyPr>
          <a:lstStyle/>
          <a:p>
            <a:pPr marL="12700">
              <a:lnSpc>
                <a:spcPct val="100000"/>
              </a:lnSpc>
              <a:spcBef>
                <a:spcPts val="105"/>
              </a:spcBef>
              <a:tabLst>
                <a:tab pos="637540" algn="l"/>
                <a:tab pos="1214120" algn="l"/>
              </a:tabLst>
            </a:pPr>
            <a:r>
              <a:rPr sz="1950" spc="-50" dirty="0">
                <a:latin typeface="Cambria Math"/>
                <a:cs typeface="Cambria Math"/>
              </a:rPr>
              <a:t>+</a:t>
            </a:r>
            <a:r>
              <a:rPr sz="1950" dirty="0">
                <a:latin typeface="Cambria Math"/>
                <a:cs typeface="Cambria Math"/>
              </a:rPr>
              <a:t>	</a:t>
            </a:r>
            <a:r>
              <a:rPr sz="1950" spc="-50" dirty="0">
                <a:latin typeface="Cambria Math"/>
                <a:cs typeface="Cambria Math"/>
              </a:rPr>
              <a:t>+</a:t>
            </a:r>
            <a:r>
              <a:rPr sz="1950" dirty="0">
                <a:latin typeface="Cambria Math"/>
                <a:cs typeface="Cambria Math"/>
              </a:rPr>
              <a:t>	</a:t>
            </a:r>
            <a:r>
              <a:rPr sz="1700" spc="30" dirty="0">
                <a:latin typeface="Cambria Math"/>
                <a:cs typeface="Cambria Math"/>
              </a:rPr>
              <a:t>]</a:t>
            </a:r>
            <a:endParaRPr sz="1700">
              <a:latin typeface="Cambria Math"/>
              <a:cs typeface="Cambria Math"/>
            </a:endParaRPr>
          </a:p>
        </p:txBody>
      </p:sp>
      <p:sp>
        <p:nvSpPr>
          <p:cNvPr id="14" name="object 14"/>
          <p:cNvSpPr txBox="1"/>
          <p:nvPr/>
        </p:nvSpPr>
        <p:spPr>
          <a:xfrm>
            <a:off x="992757" y="2746727"/>
            <a:ext cx="123189" cy="211454"/>
          </a:xfrm>
          <a:prstGeom prst="rect">
            <a:avLst/>
          </a:prstGeom>
        </p:spPr>
        <p:txBody>
          <a:bodyPr vert="horz" wrap="square" lIns="0" tIns="14604" rIns="0" bIns="0" rtlCol="0">
            <a:spAutoFit/>
          </a:bodyPr>
          <a:lstStyle/>
          <a:p>
            <a:pPr marL="12700">
              <a:lnSpc>
                <a:spcPct val="100000"/>
              </a:lnSpc>
              <a:spcBef>
                <a:spcPts val="114"/>
              </a:spcBef>
            </a:pPr>
            <a:r>
              <a:rPr sz="1200" spc="-50" dirty="0">
                <a:latin typeface="Cambria Math"/>
                <a:cs typeface="Cambria Math"/>
              </a:rPr>
              <a:t>V</a:t>
            </a:r>
            <a:endParaRPr sz="1200">
              <a:latin typeface="Cambria Math"/>
              <a:cs typeface="Cambria Math"/>
            </a:endParaRPr>
          </a:p>
        </p:txBody>
      </p:sp>
      <p:sp>
        <p:nvSpPr>
          <p:cNvPr id="15" name="object 15"/>
          <p:cNvSpPr txBox="1"/>
          <p:nvPr/>
        </p:nvSpPr>
        <p:spPr>
          <a:xfrm>
            <a:off x="571500" y="2472436"/>
            <a:ext cx="2242185" cy="453390"/>
          </a:xfrm>
          <a:prstGeom prst="rect">
            <a:avLst/>
          </a:prstGeom>
        </p:spPr>
        <p:txBody>
          <a:bodyPr vert="horz" wrap="square" lIns="0" tIns="15240" rIns="0" bIns="0" rtlCol="0">
            <a:spAutoFit/>
          </a:bodyPr>
          <a:lstStyle/>
          <a:p>
            <a:pPr marL="895985">
              <a:lnSpc>
                <a:spcPts val="1675"/>
              </a:lnSpc>
              <a:spcBef>
                <a:spcPts val="120"/>
              </a:spcBef>
            </a:pPr>
            <a:r>
              <a:rPr sz="1700" dirty="0">
                <a:latin typeface="Cambria Math"/>
                <a:cs typeface="Cambria Math"/>
              </a:rPr>
              <a:t>Z</a:t>
            </a:r>
            <a:r>
              <a:rPr sz="1800" baseline="-16203" dirty="0">
                <a:latin typeface="Cambria Math"/>
                <a:cs typeface="Cambria Math"/>
              </a:rPr>
              <a:t>1</a:t>
            </a:r>
            <a:r>
              <a:rPr sz="1800" spc="382" baseline="-16203" dirty="0">
                <a:latin typeface="Cambria Math"/>
                <a:cs typeface="Cambria Math"/>
              </a:rPr>
              <a:t> </a:t>
            </a:r>
            <a:r>
              <a:rPr sz="1700" spc="50" dirty="0">
                <a:latin typeface="Cambria Math"/>
                <a:cs typeface="Cambria Math"/>
              </a:rPr>
              <a:t>+</a:t>
            </a:r>
            <a:r>
              <a:rPr sz="1700" spc="440" dirty="0">
                <a:latin typeface="Cambria Math"/>
                <a:cs typeface="Cambria Math"/>
              </a:rPr>
              <a:t> </a:t>
            </a:r>
            <a:r>
              <a:rPr sz="1700" dirty="0">
                <a:latin typeface="Cambria Math"/>
                <a:cs typeface="Cambria Math"/>
              </a:rPr>
              <a:t>Z</a:t>
            </a:r>
            <a:r>
              <a:rPr sz="1800" baseline="-16203" dirty="0">
                <a:latin typeface="Cambria Math"/>
                <a:cs typeface="Cambria Math"/>
              </a:rPr>
              <a:t>2</a:t>
            </a:r>
            <a:r>
              <a:rPr sz="1800" spc="382" baseline="-16203" dirty="0">
                <a:latin typeface="Cambria Math"/>
                <a:cs typeface="Cambria Math"/>
              </a:rPr>
              <a:t> </a:t>
            </a:r>
            <a:r>
              <a:rPr sz="1700" spc="50" dirty="0">
                <a:latin typeface="Cambria Math"/>
                <a:cs typeface="Cambria Math"/>
              </a:rPr>
              <a:t>+</a:t>
            </a:r>
            <a:r>
              <a:rPr sz="1700" spc="430" dirty="0">
                <a:latin typeface="Cambria Math"/>
                <a:cs typeface="Cambria Math"/>
              </a:rPr>
              <a:t> </a:t>
            </a:r>
            <a:r>
              <a:rPr sz="1700" spc="-25" dirty="0">
                <a:latin typeface="Cambria Math"/>
                <a:cs typeface="Cambria Math"/>
              </a:rPr>
              <a:t>Z</a:t>
            </a:r>
            <a:r>
              <a:rPr sz="1800" spc="-37" baseline="-16203" dirty="0">
                <a:latin typeface="Cambria Math"/>
                <a:cs typeface="Cambria Math"/>
              </a:rPr>
              <a:t>3</a:t>
            </a:r>
            <a:endParaRPr sz="1800" baseline="-16203">
              <a:latin typeface="Cambria Math"/>
              <a:cs typeface="Cambria Math"/>
            </a:endParaRPr>
          </a:p>
          <a:p>
            <a:pPr marL="38100">
              <a:lnSpc>
                <a:spcPts val="1675"/>
              </a:lnSpc>
              <a:tabLst>
                <a:tab pos="614680" algn="l"/>
              </a:tabLst>
            </a:pPr>
            <a:r>
              <a:rPr sz="1700" dirty="0">
                <a:latin typeface="Cambria Math"/>
                <a:cs typeface="Cambria Math"/>
              </a:rPr>
              <a:t>∴</a:t>
            </a:r>
            <a:r>
              <a:rPr sz="1700" spc="85" dirty="0">
                <a:latin typeface="Cambria Math"/>
                <a:cs typeface="Cambria Math"/>
              </a:rPr>
              <a:t>  </a:t>
            </a:r>
            <a:r>
              <a:rPr sz="1700" spc="-50" dirty="0">
                <a:latin typeface="Cambria Math"/>
                <a:cs typeface="Cambria Math"/>
              </a:rPr>
              <a:t>K</a:t>
            </a:r>
            <a:r>
              <a:rPr sz="1700" dirty="0">
                <a:latin typeface="Cambria Math"/>
                <a:cs typeface="Cambria Math"/>
              </a:rPr>
              <a:t>	=</a:t>
            </a:r>
            <a:endParaRPr sz="1700">
              <a:latin typeface="Cambria Math"/>
              <a:cs typeface="Cambria Math"/>
            </a:endParaRPr>
          </a:p>
        </p:txBody>
      </p:sp>
      <p:sp>
        <p:nvSpPr>
          <p:cNvPr id="16" name="object 16"/>
          <p:cNvSpPr txBox="1"/>
          <p:nvPr/>
        </p:nvSpPr>
        <p:spPr>
          <a:xfrm>
            <a:off x="1476151" y="2714676"/>
            <a:ext cx="1280160" cy="287655"/>
          </a:xfrm>
          <a:prstGeom prst="rect">
            <a:avLst/>
          </a:prstGeom>
        </p:spPr>
        <p:txBody>
          <a:bodyPr vert="horz" wrap="square" lIns="0" tIns="15240" rIns="0" bIns="0" rtlCol="0">
            <a:spAutoFit/>
          </a:bodyPr>
          <a:lstStyle/>
          <a:p>
            <a:pPr marL="38100">
              <a:lnSpc>
                <a:spcPct val="100000"/>
              </a:lnSpc>
              <a:spcBef>
                <a:spcPts val="120"/>
              </a:spcBef>
            </a:pPr>
            <a:r>
              <a:rPr sz="1200" spc="70" dirty="0">
                <a:latin typeface="Cambria Math"/>
                <a:cs typeface="Cambria Math"/>
              </a:rPr>
              <a:t>Z</a:t>
            </a:r>
            <a:r>
              <a:rPr sz="1425" spc="104" baseline="-14619" dirty="0">
                <a:latin typeface="Cambria Math"/>
                <a:cs typeface="Cambria Math"/>
              </a:rPr>
              <a:t>1</a:t>
            </a:r>
            <a:r>
              <a:rPr sz="1425" spc="540" baseline="-14619" dirty="0">
                <a:latin typeface="Cambria Math"/>
                <a:cs typeface="Cambria Math"/>
              </a:rPr>
              <a:t> </a:t>
            </a:r>
            <a:r>
              <a:rPr sz="2550" spc="75" baseline="-32679" dirty="0">
                <a:latin typeface="Cambria Math"/>
                <a:cs typeface="Cambria Math"/>
              </a:rPr>
              <a:t>+</a:t>
            </a:r>
            <a:r>
              <a:rPr sz="2550" spc="705" baseline="-32679" dirty="0">
                <a:latin typeface="Cambria Math"/>
                <a:cs typeface="Cambria Math"/>
              </a:rPr>
              <a:t> </a:t>
            </a:r>
            <a:r>
              <a:rPr sz="1200" spc="70" dirty="0">
                <a:latin typeface="Cambria Math"/>
                <a:cs typeface="Cambria Math"/>
              </a:rPr>
              <a:t>Z</a:t>
            </a:r>
            <a:r>
              <a:rPr sz="1425" spc="104" baseline="-14619" dirty="0">
                <a:latin typeface="Cambria Math"/>
                <a:cs typeface="Cambria Math"/>
              </a:rPr>
              <a:t>2</a:t>
            </a:r>
            <a:r>
              <a:rPr sz="1425" spc="525" baseline="-14619" dirty="0">
                <a:latin typeface="Cambria Math"/>
                <a:cs typeface="Cambria Math"/>
              </a:rPr>
              <a:t> </a:t>
            </a:r>
            <a:r>
              <a:rPr sz="2550" spc="75" baseline="-32679" dirty="0">
                <a:latin typeface="Cambria Math"/>
                <a:cs typeface="Cambria Math"/>
              </a:rPr>
              <a:t>+</a:t>
            </a:r>
            <a:r>
              <a:rPr sz="2550" spc="712" baseline="-32679" dirty="0">
                <a:latin typeface="Cambria Math"/>
                <a:cs typeface="Cambria Math"/>
              </a:rPr>
              <a:t> </a:t>
            </a:r>
            <a:r>
              <a:rPr sz="1200" spc="45" dirty="0">
                <a:latin typeface="Cambria Math"/>
                <a:cs typeface="Cambria Math"/>
              </a:rPr>
              <a:t>Z</a:t>
            </a:r>
            <a:r>
              <a:rPr sz="1425" spc="67" baseline="-14619" dirty="0">
                <a:latin typeface="Cambria Math"/>
                <a:cs typeface="Cambria Math"/>
              </a:rPr>
              <a:t>3</a:t>
            </a:r>
            <a:endParaRPr sz="1425" baseline="-14619">
              <a:latin typeface="Cambria Math"/>
              <a:cs typeface="Cambria Math"/>
            </a:endParaRPr>
          </a:p>
        </p:txBody>
      </p:sp>
      <p:sp>
        <p:nvSpPr>
          <p:cNvPr id="17" name="object 17"/>
          <p:cNvSpPr txBox="1"/>
          <p:nvPr/>
        </p:nvSpPr>
        <p:spPr>
          <a:xfrm>
            <a:off x="1468389" y="3017291"/>
            <a:ext cx="260985" cy="211454"/>
          </a:xfrm>
          <a:prstGeom prst="rect">
            <a:avLst/>
          </a:prstGeom>
        </p:spPr>
        <p:txBody>
          <a:bodyPr vert="horz" wrap="square" lIns="0" tIns="14604" rIns="0" bIns="0" rtlCol="0">
            <a:spAutoFit/>
          </a:bodyPr>
          <a:lstStyle/>
          <a:p>
            <a:pPr marL="38100">
              <a:lnSpc>
                <a:spcPct val="100000"/>
              </a:lnSpc>
              <a:spcBef>
                <a:spcPts val="114"/>
              </a:spcBef>
            </a:pPr>
            <a:r>
              <a:rPr sz="1200" spc="55" dirty="0">
                <a:latin typeface="Cambria Math"/>
                <a:cs typeface="Cambria Math"/>
              </a:rPr>
              <a:t>K</a:t>
            </a:r>
            <a:r>
              <a:rPr sz="1425" spc="82" baseline="-14619" dirty="0">
                <a:latin typeface="Cambria Math"/>
                <a:cs typeface="Cambria Math"/>
              </a:rPr>
              <a:t>1</a:t>
            </a:r>
            <a:endParaRPr sz="1425" baseline="-14619">
              <a:latin typeface="Cambria Math"/>
              <a:cs typeface="Cambria Math"/>
            </a:endParaRPr>
          </a:p>
        </p:txBody>
      </p:sp>
      <p:sp>
        <p:nvSpPr>
          <p:cNvPr id="18" name="object 18"/>
          <p:cNvSpPr/>
          <p:nvPr/>
        </p:nvSpPr>
        <p:spPr>
          <a:xfrm>
            <a:off x="1506489" y="3005766"/>
            <a:ext cx="198120" cy="15240"/>
          </a:xfrm>
          <a:custGeom>
            <a:avLst/>
            <a:gdLst/>
            <a:ahLst/>
            <a:cxnLst/>
            <a:rect l="l" t="t" r="r" b="b"/>
            <a:pathLst>
              <a:path w="198119" h="15239">
                <a:moveTo>
                  <a:pt x="197928" y="0"/>
                </a:moveTo>
                <a:lnTo>
                  <a:pt x="0" y="0"/>
                </a:lnTo>
                <a:lnTo>
                  <a:pt x="0" y="14907"/>
                </a:lnTo>
                <a:lnTo>
                  <a:pt x="197928" y="14907"/>
                </a:lnTo>
                <a:lnTo>
                  <a:pt x="197928" y="0"/>
                </a:lnTo>
                <a:close/>
              </a:path>
            </a:pathLst>
          </a:custGeom>
          <a:solidFill>
            <a:srgbClr val="000000"/>
          </a:solidFill>
        </p:spPr>
        <p:txBody>
          <a:bodyPr wrap="square" lIns="0" tIns="0" rIns="0" bIns="0" rtlCol="0"/>
          <a:lstStyle/>
          <a:p>
            <a:endParaRPr/>
          </a:p>
        </p:txBody>
      </p:sp>
      <p:sp>
        <p:nvSpPr>
          <p:cNvPr id="19" name="object 19"/>
          <p:cNvSpPr txBox="1"/>
          <p:nvPr/>
        </p:nvSpPr>
        <p:spPr>
          <a:xfrm>
            <a:off x="1984556" y="3017291"/>
            <a:ext cx="260985" cy="211454"/>
          </a:xfrm>
          <a:prstGeom prst="rect">
            <a:avLst/>
          </a:prstGeom>
        </p:spPr>
        <p:txBody>
          <a:bodyPr vert="horz" wrap="square" lIns="0" tIns="14604" rIns="0" bIns="0" rtlCol="0">
            <a:spAutoFit/>
          </a:bodyPr>
          <a:lstStyle/>
          <a:p>
            <a:pPr marL="38100">
              <a:lnSpc>
                <a:spcPct val="100000"/>
              </a:lnSpc>
              <a:spcBef>
                <a:spcPts val="114"/>
              </a:spcBef>
            </a:pPr>
            <a:r>
              <a:rPr sz="1200" spc="55" dirty="0">
                <a:latin typeface="Cambria Math"/>
                <a:cs typeface="Cambria Math"/>
              </a:rPr>
              <a:t>K</a:t>
            </a:r>
            <a:r>
              <a:rPr sz="1425" spc="82" baseline="-14619" dirty="0">
                <a:latin typeface="Cambria Math"/>
                <a:cs typeface="Cambria Math"/>
              </a:rPr>
              <a:t>2</a:t>
            </a:r>
            <a:endParaRPr sz="1425" baseline="-14619">
              <a:latin typeface="Cambria Math"/>
              <a:cs typeface="Cambria Math"/>
            </a:endParaRPr>
          </a:p>
        </p:txBody>
      </p:sp>
      <p:sp>
        <p:nvSpPr>
          <p:cNvPr id="20" name="object 20"/>
          <p:cNvSpPr/>
          <p:nvPr/>
        </p:nvSpPr>
        <p:spPr>
          <a:xfrm>
            <a:off x="2022656" y="3005766"/>
            <a:ext cx="198120" cy="15240"/>
          </a:xfrm>
          <a:custGeom>
            <a:avLst/>
            <a:gdLst/>
            <a:ahLst/>
            <a:cxnLst/>
            <a:rect l="l" t="t" r="r" b="b"/>
            <a:pathLst>
              <a:path w="198119" h="15239">
                <a:moveTo>
                  <a:pt x="197928" y="0"/>
                </a:moveTo>
                <a:lnTo>
                  <a:pt x="0" y="0"/>
                </a:lnTo>
                <a:lnTo>
                  <a:pt x="0" y="14907"/>
                </a:lnTo>
                <a:lnTo>
                  <a:pt x="197928" y="14907"/>
                </a:lnTo>
                <a:lnTo>
                  <a:pt x="197928" y="0"/>
                </a:lnTo>
                <a:close/>
              </a:path>
            </a:pathLst>
          </a:custGeom>
          <a:solidFill>
            <a:srgbClr val="000000"/>
          </a:solidFill>
        </p:spPr>
        <p:txBody>
          <a:bodyPr wrap="square" lIns="0" tIns="0" rIns="0" bIns="0" rtlCol="0"/>
          <a:lstStyle/>
          <a:p>
            <a:endParaRPr/>
          </a:p>
        </p:txBody>
      </p:sp>
      <p:sp>
        <p:nvSpPr>
          <p:cNvPr id="21" name="object 21"/>
          <p:cNvSpPr txBox="1"/>
          <p:nvPr/>
        </p:nvSpPr>
        <p:spPr>
          <a:xfrm>
            <a:off x="2503084" y="3017291"/>
            <a:ext cx="260985" cy="211454"/>
          </a:xfrm>
          <a:prstGeom prst="rect">
            <a:avLst/>
          </a:prstGeom>
        </p:spPr>
        <p:txBody>
          <a:bodyPr vert="horz" wrap="square" lIns="0" tIns="14604" rIns="0" bIns="0" rtlCol="0">
            <a:spAutoFit/>
          </a:bodyPr>
          <a:lstStyle/>
          <a:p>
            <a:pPr marL="38100">
              <a:lnSpc>
                <a:spcPct val="100000"/>
              </a:lnSpc>
              <a:spcBef>
                <a:spcPts val="114"/>
              </a:spcBef>
            </a:pPr>
            <a:r>
              <a:rPr sz="1200" spc="55" dirty="0">
                <a:latin typeface="Cambria Math"/>
                <a:cs typeface="Cambria Math"/>
              </a:rPr>
              <a:t>K</a:t>
            </a:r>
            <a:r>
              <a:rPr sz="1425" spc="82" baseline="-14619" dirty="0">
                <a:latin typeface="Cambria Math"/>
                <a:cs typeface="Cambria Math"/>
              </a:rPr>
              <a:t>3</a:t>
            </a:r>
            <a:endParaRPr sz="1425" baseline="-14619">
              <a:latin typeface="Cambria Math"/>
              <a:cs typeface="Cambria Math"/>
            </a:endParaRPr>
          </a:p>
        </p:txBody>
      </p:sp>
      <p:sp>
        <p:nvSpPr>
          <p:cNvPr id="22" name="object 22"/>
          <p:cNvSpPr/>
          <p:nvPr/>
        </p:nvSpPr>
        <p:spPr>
          <a:xfrm>
            <a:off x="2541184" y="3005766"/>
            <a:ext cx="198120" cy="15240"/>
          </a:xfrm>
          <a:custGeom>
            <a:avLst/>
            <a:gdLst/>
            <a:ahLst/>
            <a:cxnLst/>
            <a:rect l="l" t="t" r="r" b="b"/>
            <a:pathLst>
              <a:path w="198119" h="15239">
                <a:moveTo>
                  <a:pt x="197928" y="0"/>
                </a:moveTo>
                <a:lnTo>
                  <a:pt x="0" y="0"/>
                </a:lnTo>
                <a:lnTo>
                  <a:pt x="0" y="14907"/>
                </a:lnTo>
                <a:lnTo>
                  <a:pt x="197928" y="14907"/>
                </a:lnTo>
                <a:lnTo>
                  <a:pt x="197928" y="0"/>
                </a:lnTo>
                <a:close/>
              </a:path>
            </a:pathLst>
          </a:custGeom>
          <a:solidFill>
            <a:srgbClr val="000000"/>
          </a:solidFill>
        </p:spPr>
        <p:txBody>
          <a:bodyPr wrap="square" lIns="0" tIns="0" rIns="0" bIns="0" rtlCol="0"/>
          <a:lstStyle/>
          <a:p>
            <a:endParaRPr/>
          </a:p>
        </p:txBody>
      </p:sp>
      <p:sp>
        <p:nvSpPr>
          <p:cNvPr id="23" name="object 23"/>
          <p:cNvSpPr/>
          <p:nvPr/>
        </p:nvSpPr>
        <p:spPr>
          <a:xfrm>
            <a:off x="1467679" y="2800421"/>
            <a:ext cx="1308735" cy="15240"/>
          </a:xfrm>
          <a:custGeom>
            <a:avLst/>
            <a:gdLst/>
            <a:ahLst/>
            <a:cxnLst/>
            <a:rect l="l" t="t" r="r" b="b"/>
            <a:pathLst>
              <a:path w="1308735" h="15239">
                <a:moveTo>
                  <a:pt x="1308270" y="0"/>
                </a:moveTo>
                <a:lnTo>
                  <a:pt x="0" y="0"/>
                </a:lnTo>
                <a:lnTo>
                  <a:pt x="0" y="14907"/>
                </a:lnTo>
                <a:lnTo>
                  <a:pt x="1308270" y="14907"/>
                </a:lnTo>
                <a:lnTo>
                  <a:pt x="1308270" y="0"/>
                </a:lnTo>
                <a:close/>
              </a:path>
            </a:pathLst>
          </a:custGeom>
          <a:solidFill>
            <a:srgbClr val="000000"/>
          </a:solidFill>
        </p:spPr>
        <p:txBody>
          <a:bodyPr wrap="square" lIns="0" tIns="0" rIns="0" bIns="0" rtlCol="0"/>
          <a:lstStyle/>
          <a:p>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31140" y="996187"/>
            <a:ext cx="1588135" cy="329565"/>
          </a:xfrm>
          <a:prstGeom prst="rect">
            <a:avLst/>
          </a:prstGeom>
        </p:spPr>
        <p:txBody>
          <a:bodyPr vert="horz" wrap="square" lIns="0" tIns="11430" rIns="0" bIns="0" rtlCol="0">
            <a:spAutoFit/>
          </a:bodyPr>
          <a:lstStyle/>
          <a:p>
            <a:pPr marL="12700">
              <a:lnSpc>
                <a:spcPct val="100000"/>
              </a:lnSpc>
              <a:spcBef>
                <a:spcPts val="90"/>
              </a:spcBef>
            </a:pPr>
            <a:r>
              <a:rPr sz="2000" dirty="0"/>
              <a:t>Origin</a:t>
            </a:r>
            <a:r>
              <a:rPr sz="2000" spc="-45" dirty="0"/>
              <a:t> </a:t>
            </a:r>
            <a:r>
              <a:rPr sz="2000" dirty="0"/>
              <a:t>of</a:t>
            </a:r>
            <a:r>
              <a:rPr sz="2000" spc="-30" dirty="0"/>
              <a:t> </a:t>
            </a:r>
            <a:r>
              <a:rPr sz="2000" spc="-20" dirty="0"/>
              <a:t>Soils</a:t>
            </a:r>
            <a:endParaRPr sz="2000"/>
          </a:p>
        </p:txBody>
      </p:sp>
      <p:sp>
        <p:nvSpPr>
          <p:cNvPr id="3" name="object 3"/>
          <p:cNvSpPr txBox="1"/>
          <p:nvPr/>
        </p:nvSpPr>
        <p:spPr>
          <a:xfrm>
            <a:off x="231140" y="1606041"/>
            <a:ext cx="8453755" cy="2221230"/>
          </a:xfrm>
          <a:prstGeom prst="rect">
            <a:avLst/>
          </a:prstGeom>
        </p:spPr>
        <p:txBody>
          <a:bodyPr vert="horz" wrap="square" lIns="0" tIns="12700" rIns="0" bIns="0" rtlCol="0">
            <a:spAutoFit/>
          </a:bodyPr>
          <a:lstStyle/>
          <a:p>
            <a:pPr marL="12700" marR="6350">
              <a:lnSpc>
                <a:spcPct val="100000"/>
              </a:lnSpc>
              <a:spcBef>
                <a:spcPts val="100"/>
              </a:spcBef>
            </a:pPr>
            <a:r>
              <a:rPr sz="1800" dirty="0">
                <a:latin typeface="Times New Roman"/>
                <a:cs typeface="Times New Roman"/>
              </a:rPr>
              <a:t>Soils</a:t>
            </a:r>
            <a:r>
              <a:rPr sz="1800" spc="110" dirty="0">
                <a:latin typeface="Times New Roman"/>
                <a:cs typeface="Times New Roman"/>
              </a:rPr>
              <a:t> </a:t>
            </a:r>
            <a:r>
              <a:rPr sz="1800" dirty="0">
                <a:latin typeface="Times New Roman"/>
                <a:cs typeface="Times New Roman"/>
              </a:rPr>
              <a:t>are</a:t>
            </a:r>
            <a:r>
              <a:rPr sz="1800" spc="135" dirty="0">
                <a:latin typeface="Times New Roman"/>
                <a:cs typeface="Times New Roman"/>
              </a:rPr>
              <a:t> </a:t>
            </a:r>
            <a:r>
              <a:rPr sz="1800" dirty="0">
                <a:latin typeface="Times New Roman"/>
                <a:cs typeface="Times New Roman"/>
              </a:rPr>
              <a:t>formed</a:t>
            </a:r>
            <a:r>
              <a:rPr sz="1800" spc="150" dirty="0">
                <a:latin typeface="Times New Roman"/>
                <a:cs typeface="Times New Roman"/>
              </a:rPr>
              <a:t> </a:t>
            </a:r>
            <a:r>
              <a:rPr sz="1800" dirty="0">
                <a:latin typeface="Times New Roman"/>
                <a:cs typeface="Times New Roman"/>
              </a:rPr>
              <a:t>by</a:t>
            </a:r>
            <a:r>
              <a:rPr sz="1800" spc="130" dirty="0">
                <a:latin typeface="Times New Roman"/>
                <a:cs typeface="Times New Roman"/>
              </a:rPr>
              <a:t> </a:t>
            </a:r>
            <a:r>
              <a:rPr sz="1800" dirty="0">
                <a:latin typeface="Times New Roman"/>
                <a:cs typeface="Times New Roman"/>
              </a:rPr>
              <a:t>weathering</a:t>
            </a:r>
            <a:r>
              <a:rPr sz="1800" spc="125" dirty="0">
                <a:latin typeface="Times New Roman"/>
                <a:cs typeface="Times New Roman"/>
              </a:rPr>
              <a:t> </a:t>
            </a:r>
            <a:r>
              <a:rPr sz="1800" dirty="0">
                <a:latin typeface="Times New Roman"/>
                <a:cs typeface="Times New Roman"/>
              </a:rPr>
              <a:t>of</a:t>
            </a:r>
            <a:r>
              <a:rPr sz="1800" spc="120" dirty="0">
                <a:latin typeface="Times New Roman"/>
                <a:cs typeface="Times New Roman"/>
              </a:rPr>
              <a:t> </a:t>
            </a:r>
            <a:r>
              <a:rPr sz="1800" dirty="0">
                <a:latin typeface="Times New Roman"/>
                <a:cs typeface="Times New Roman"/>
              </a:rPr>
              <a:t>rocks</a:t>
            </a:r>
            <a:r>
              <a:rPr sz="1800" spc="140" dirty="0">
                <a:latin typeface="Times New Roman"/>
                <a:cs typeface="Times New Roman"/>
              </a:rPr>
              <a:t> </a:t>
            </a:r>
            <a:r>
              <a:rPr sz="1800" dirty="0">
                <a:latin typeface="Times New Roman"/>
                <a:cs typeface="Times New Roman"/>
              </a:rPr>
              <a:t>due</a:t>
            </a:r>
            <a:r>
              <a:rPr sz="1800" spc="110" dirty="0">
                <a:latin typeface="Times New Roman"/>
                <a:cs typeface="Times New Roman"/>
              </a:rPr>
              <a:t> </a:t>
            </a:r>
            <a:r>
              <a:rPr sz="1800" dirty="0">
                <a:latin typeface="Times New Roman"/>
                <a:cs typeface="Times New Roman"/>
              </a:rPr>
              <a:t>to</a:t>
            </a:r>
            <a:r>
              <a:rPr sz="1800" spc="105" dirty="0">
                <a:latin typeface="Times New Roman"/>
                <a:cs typeface="Times New Roman"/>
              </a:rPr>
              <a:t> </a:t>
            </a:r>
            <a:r>
              <a:rPr sz="1800" b="1" dirty="0">
                <a:latin typeface="Times New Roman"/>
                <a:cs typeface="Times New Roman"/>
              </a:rPr>
              <a:t>Mechanical</a:t>
            </a:r>
            <a:r>
              <a:rPr sz="1800" b="1" spc="135" dirty="0">
                <a:latin typeface="Times New Roman"/>
                <a:cs typeface="Times New Roman"/>
              </a:rPr>
              <a:t> </a:t>
            </a:r>
            <a:r>
              <a:rPr sz="1800" b="1" dirty="0">
                <a:latin typeface="Times New Roman"/>
                <a:cs typeface="Times New Roman"/>
              </a:rPr>
              <a:t>Disintegration</a:t>
            </a:r>
            <a:r>
              <a:rPr sz="1800" b="1" spc="130" dirty="0">
                <a:latin typeface="Times New Roman"/>
                <a:cs typeface="Times New Roman"/>
              </a:rPr>
              <a:t> </a:t>
            </a:r>
            <a:r>
              <a:rPr sz="1800" b="1" dirty="0">
                <a:latin typeface="Times New Roman"/>
                <a:cs typeface="Times New Roman"/>
              </a:rPr>
              <a:t>or</a:t>
            </a:r>
            <a:r>
              <a:rPr sz="1800" b="1" spc="114" dirty="0">
                <a:latin typeface="Times New Roman"/>
                <a:cs typeface="Times New Roman"/>
              </a:rPr>
              <a:t> </a:t>
            </a:r>
            <a:r>
              <a:rPr sz="1800" b="1" spc="-10" dirty="0">
                <a:latin typeface="Times New Roman"/>
                <a:cs typeface="Times New Roman"/>
              </a:rPr>
              <a:t>Chemical Decomposition.</a:t>
            </a:r>
            <a:endParaRPr sz="1800">
              <a:latin typeface="Times New Roman"/>
              <a:cs typeface="Times New Roman"/>
            </a:endParaRPr>
          </a:p>
          <a:p>
            <a:pPr>
              <a:lnSpc>
                <a:spcPct val="100000"/>
              </a:lnSpc>
              <a:spcBef>
                <a:spcPts val="95"/>
              </a:spcBef>
            </a:pPr>
            <a:endParaRPr sz="1800">
              <a:latin typeface="Times New Roman"/>
              <a:cs typeface="Times New Roman"/>
            </a:endParaRPr>
          </a:p>
          <a:p>
            <a:pPr marL="12700">
              <a:lnSpc>
                <a:spcPct val="100000"/>
              </a:lnSpc>
            </a:pPr>
            <a:r>
              <a:rPr sz="1800" dirty="0">
                <a:latin typeface="Times New Roman"/>
                <a:cs typeface="Times New Roman"/>
              </a:rPr>
              <a:t>When</a:t>
            </a:r>
            <a:r>
              <a:rPr sz="1800" spc="80" dirty="0">
                <a:latin typeface="Times New Roman"/>
                <a:cs typeface="Times New Roman"/>
              </a:rPr>
              <a:t> </a:t>
            </a:r>
            <a:r>
              <a:rPr sz="1800" dirty="0">
                <a:latin typeface="Times New Roman"/>
                <a:cs typeface="Times New Roman"/>
              </a:rPr>
              <a:t>the</a:t>
            </a:r>
            <a:r>
              <a:rPr sz="1800" spc="65" dirty="0">
                <a:latin typeface="Times New Roman"/>
                <a:cs typeface="Times New Roman"/>
              </a:rPr>
              <a:t> </a:t>
            </a:r>
            <a:r>
              <a:rPr sz="1800" dirty="0">
                <a:latin typeface="Times New Roman"/>
                <a:cs typeface="Times New Roman"/>
              </a:rPr>
              <a:t>rock</a:t>
            </a:r>
            <a:r>
              <a:rPr sz="1800" spc="50" dirty="0">
                <a:latin typeface="Times New Roman"/>
                <a:cs typeface="Times New Roman"/>
              </a:rPr>
              <a:t> </a:t>
            </a:r>
            <a:r>
              <a:rPr sz="1800" dirty="0">
                <a:latin typeface="Times New Roman"/>
                <a:cs typeface="Times New Roman"/>
              </a:rPr>
              <a:t>surface</a:t>
            </a:r>
            <a:r>
              <a:rPr sz="1800" spc="70" dirty="0">
                <a:latin typeface="Times New Roman"/>
                <a:cs typeface="Times New Roman"/>
              </a:rPr>
              <a:t> </a:t>
            </a:r>
            <a:r>
              <a:rPr sz="1800" dirty="0">
                <a:latin typeface="Times New Roman"/>
                <a:cs typeface="Times New Roman"/>
              </a:rPr>
              <a:t>gets</a:t>
            </a:r>
            <a:r>
              <a:rPr sz="1800" spc="70" dirty="0">
                <a:latin typeface="Times New Roman"/>
                <a:cs typeface="Times New Roman"/>
              </a:rPr>
              <a:t> </a:t>
            </a:r>
            <a:r>
              <a:rPr sz="1800" dirty="0">
                <a:latin typeface="Times New Roman"/>
                <a:cs typeface="Times New Roman"/>
              </a:rPr>
              <a:t>exposed</a:t>
            </a:r>
            <a:r>
              <a:rPr sz="1800" spc="80" dirty="0">
                <a:latin typeface="Times New Roman"/>
                <a:cs typeface="Times New Roman"/>
              </a:rPr>
              <a:t> </a:t>
            </a:r>
            <a:r>
              <a:rPr sz="1800" dirty="0">
                <a:latin typeface="Times New Roman"/>
                <a:cs typeface="Times New Roman"/>
              </a:rPr>
              <a:t>to</a:t>
            </a:r>
            <a:r>
              <a:rPr sz="1800" spc="75" dirty="0">
                <a:latin typeface="Times New Roman"/>
                <a:cs typeface="Times New Roman"/>
              </a:rPr>
              <a:t> </a:t>
            </a:r>
            <a:r>
              <a:rPr sz="1800" dirty="0">
                <a:latin typeface="Times New Roman"/>
                <a:cs typeface="Times New Roman"/>
              </a:rPr>
              <a:t>atmosphere</a:t>
            </a:r>
            <a:r>
              <a:rPr sz="1800" spc="50" dirty="0">
                <a:latin typeface="Times New Roman"/>
                <a:cs typeface="Times New Roman"/>
              </a:rPr>
              <a:t> </a:t>
            </a:r>
            <a:r>
              <a:rPr sz="1800" dirty="0">
                <a:latin typeface="Times New Roman"/>
                <a:cs typeface="Times New Roman"/>
              </a:rPr>
              <a:t>for</a:t>
            </a:r>
            <a:r>
              <a:rPr sz="1800" spc="70" dirty="0">
                <a:latin typeface="Times New Roman"/>
                <a:cs typeface="Times New Roman"/>
              </a:rPr>
              <a:t> </a:t>
            </a:r>
            <a:r>
              <a:rPr sz="1800" dirty="0">
                <a:latin typeface="Times New Roman"/>
                <a:cs typeface="Times New Roman"/>
              </a:rPr>
              <a:t>an</a:t>
            </a:r>
            <a:r>
              <a:rPr sz="1800" spc="75" dirty="0">
                <a:latin typeface="Times New Roman"/>
                <a:cs typeface="Times New Roman"/>
              </a:rPr>
              <a:t> </a:t>
            </a:r>
            <a:r>
              <a:rPr sz="1800" dirty="0">
                <a:latin typeface="Times New Roman"/>
                <a:cs typeface="Times New Roman"/>
              </a:rPr>
              <a:t>appreciable</a:t>
            </a:r>
            <a:r>
              <a:rPr sz="1800" spc="55" dirty="0">
                <a:latin typeface="Times New Roman"/>
                <a:cs typeface="Times New Roman"/>
              </a:rPr>
              <a:t> </a:t>
            </a:r>
            <a:r>
              <a:rPr sz="1800" dirty="0">
                <a:latin typeface="Times New Roman"/>
                <a:cs typeface="Times New Roman"/>
              </a:rPr>
              <a:t>time,</a:t>
            </a:r>
            <a:r>
              <a:rPr sz="1800" spc="80" dirty="0">
                <a:latin typeface="Times New Roman"/>
                <a:cs typeface="Times New Roman"/>
              </a:rPr>
              <a:t> </a:t>
            </a:r>
            <a:r>
              <a:rPr sz="1800" dirty="0">
                <a:latin typeface="Times New Roman"/>
                <a:cs typeface="Times New Roman"/>
              </a:rPr>
              <a:t>it</a:t>
            </a:r>
            <a:r>
              <a:rPr sz="1800" spc="70" dirty="0">
                <a:latin typeface="Times New Roman"/>
                <a:cs typeface="Times New Roman"/>
              </a:rPr>
              <a:t> </a:t>
            </a:r>
            <a:r>
              <a:rPr sz="1800" spc="-10" dirty="0">
                <a:latin typeface="Times New Roman"/>
                <a:cs typeface="Times New Roman"/>
              </a:rPr>
              <a:t>disintegrates</a:t>
            </a:r>
            <a:endParaRPr sz="1800">
              <a:latin typeface="Times New Roman"/>
              <a:cs typeface="Times New Roman"/>
            </a:endParaRPr>
          </a:p>
          <a:p>
            <a:pPr marL="12700">
              <a:lnSpc>
                <a:spcPct val="100000"/>
              </a:lnSpc>
            </a:pPr>
            <a:r>
              <a:rPr sz="1800" dirty="0">
                <a:latin typeface="Times New Roman"/>
                <a:cs typeface="Times New Roman"/>
              </a:rPr>
              <a:t>(or)</a:t>
            </a:r>
            <a:r>
              <a:rPr sz="1800" spc="-30" dirty="0">
                <a:latin typeface="Times New Roman"/>
                <a:cs typeface="Times New Roman"/>
              </a:rPr>
              <a:t> </a:t>
            </a:r>
            <a:r>
              <a:rPr sz="1800" dirty="0">
                <a:latin typeface="Times New Roman"/>
                <a:cs typeface="Times New Roman"/>
              </a:rPr>
              <a:t>decomposes</a:t>
            </a:r>
            <a:r>
              <a:rPr sz="1800" spc="20" dirty="0">
                <a:latin typeface="Times New Roman"/>
                <a:cs typeface="Times New Roman"/>
              </a:rPr>
              <a:t> </a:t>
            </a:r>
            <a:r>
              <a:rPr sz="1800" dirty="0">
                <a:latin typeface="Times New Roman"/>
                <a:cs typeface="Times New Roman"/>
              </a:rPr>
              <a:t>into</a:t>
            </a:r>
            <a:r>
              <a:rPr sz="1800" spc="-35" dirty="0">
                <a:latin typeface="Times New Roman"/>
                <a:cs typeface="Times New Roman"/>
              </a:rPr>
              <a:t> </a:t>
            </a:r>
            <a:r>
              <a:rPr sz="1800" dirty="0">
                <a:latin typeface="Times New Roman"/>
                <a:cs typeface="Times New Roman"/>
              </a:rPr>
              <a:t>small</a:t>
            </a:r>
            <a:r>
              <a:rPr sz="1800" spc="20" dirty="0">
                <a:latin typeface="Times New Roman"/>
                <a:cs typeface="Times New Roman"/>
              </a:rPr>
              <a:t> </a:t>
            </a:r>
            <a:r>
              <a:rPr sz="1800" dirty="0">
                <a:latin typeface="Times New Roman"/>
                <a:cs typeface="Times New Roman"/>
              </a:rPr>
              <a:t>particles</a:t>
            </a:r>
            <a:r>
              <a:rPr sz="1800" spc="-10" dirty="0">
                <a:latin typeface="Times New Roman"/>
                <a:cs typeface="Times New Roman"/>
              </a:rPr>
              <a:t> </a:t>
            </a:r>
            <a:r>
              <a:rPr sz="1800" dirty="0">
                <a:latin typeface="Times New Roman"/>
                <a:cs typeface="Times New Roman"/>
              </a:rPr>
              <a:t>and</a:t>
            </a:r>
            <a:r>
              <a:rPr sz="1800" spc="-15" dirty="0">
                <a:latin typeface="Times New Roman"/>
                <a:cs typeface="Times New Roman"/>
              </a:rPr>
              <a:t> </a:t>
            </a:r>
            <a:r>
              <a:rPr sz="1800" dirty="0">
                <a:latin typeface="Times New Roman"/>
                <a:cs typeface="Times New Roman"/>
              </a:rPr>
              <a:t>thus</a:t>
            </a:r>
            <a:r>
              <a:rPr sz="1800" spc="-40" dirty="0">
                <a:latin typeface="Times New Roman"/>
                <a:cs typeface="Times New Roman"/>
              </a:rPr>
              <a:t> </a:t>
            </a:r>
            <a:r>
              <a:rPr sz="1800" dirty="0">
                <a:latin typeface="Times New Roman"/>
                <a:cs typeface="Times New Roman"/>
              </a:rPr>
              <a:t>the</a:t>
            </a:r>
            <a:r>
              <a:rPr sz="1800" spc="-20" dirty="0">
                <a:latin typeface="Times New Roman"/>
                <a:cs typeface="Times New Roman"/>
              </a:rPr>
              <a:t> </a:t>
            </a:r>
            <a:r>
              <a:rPr sz="1800" dirty="0">
                <a:latin typeface="Times New Roman"/>
                <a:cs typeface="Times New Roman"/>
              </a:rPr>
              <a:t>soils</a:t>
            </a:r>
            <a:r>
              <a:rPr sz="1800" spc="-40" dirty="0">
                <a:latin typeface="Times New Roman"/>
                <a:cs typeface="Times New Roman"/>
              </a:rPr>
              <a:t> </a:t>
            </a:r>
            <a:r>
              <a:rPr sz="1800" dirty="0">
                <a:latin typeface="Times New Roman"/>
                <a:cs typeface="Times New Roman"/>
              </a:rPr>
              <a:t>are</a:t>
            </a:r>
            <a:r>
              <a:rPr sz="1800" spc="-20" dirty="0">
                <a:latin typeface="Times New Roman"/>
                <a:cs typeface="Times New Roman"/>
              </a:rPr>
              <a:t> </a:t>
            </a:r>
            <a:r>
              <a:rPr sz="1800" spc="-10" dirty="0">
                <a:latin typeface="Times New Roman"/>
                <a:cs typeface="Times New Roman"/>
              </a:rPr>
              <a:t>formed.</a:t>
            </a:r>
            <a:endParaRPr sz="1800">
              <a:latin typeface="Times New Roman"/>
              <a:cs typeface="Times New Roman"/>
            </a:endParaRPr>
          </a:p>
          <a:p>
            <a:pPr>
              <a:lnSpc>
                <a:spcPct val="100000"/>
              </a:lnSpc>
              <a:spcBef>
                <a:spcPts val="90"/>
              </a:spcBef>
            </a:pPr>
            <a:endParaRPr sz="1800">
              <a:latin typeface="Times New Roman"/>
              <a:cs typeface="Times New Roman"/>
            </a:endParaRPr>
          </a:p>
          <a:p>
            <a:pPr marL="12700">
              <a:lnSpc>
                <a:spcPct val="100000"/>
              </a:lnSpc>
            </a:pPr>
            <a:r>
              <a:rPr sz="1800" dirty="0">
                <a:latin typeface="Times New Roman"/>
                <a:cs typeface="Times New Roman"/>
              </a:rPr>
              <a:t>Soil</a:t>
            </a:r>
            <a:r>
              <a:rPr sz="1800" spc="405" dirty="0">
                <a:latin typeface="Times New Roman"/>
                <a:cs typeface="Times New Roman"/>
              </a:rPr>
              <a:t> </a:t>
            </a:r>
            <a:r>
              <a:rPr sz="1800" dirty="0">
                <a:latin typeface="Times New Roman"/>
                <a:cs typeface="Times New Roman"/>
              </a:rPr>
              <a:t>may</a:t>
            </a:r>
            <a:r>
              <a:rPr sz="1800" spc="360" dirty="0">
                <a:latin typeface="Times New Roman"/>
                <a:cs typeface="Times New Roman"/>
              </a:rPr>
              <a:t> </a:t>
            </a:r>
            <a:r>
              <a:rPr sz="1800" dirty="0">
                <a:latin typeface="Times New Roman"/>
                <a:cs typeface="Times New Roman"/>
              </a:rPr>
              <a:t>be</a:t>
            </a:r>
            <a:r>
              <a:rPr sz="1800" spc="385" dirty="0">
                <a:latin typeface="Times New Roman"/>
                <a:cs typeface="Times New Roman"/>
              </a:rPr>
              <a:t> </a:t>
            </a:r>
            <a:r>
              <a:rPr sz="1800" dirty="0">
                <a:latin typeface="Times New Roman"/>
                <a:cs typeface="Times New Roman"/>
              </a:rPr>
              <a:t>considered</a:t>
            </a:r>
            <a:r>
              <a:rPr sz="1800" spc="415" dirty="0">
                <a:latin typeface="Times New Roman"/>
                <a:cs typeface="Times New Roman"/>
              </a:rPr>
              <a:t> </a:t>
            </a:r>
            <a:r>
              <a:rPr sz="1800" dirty="0">
                <a:latin typeface="Times New Roman"/>
                <a:cs typeface="Times New Roman"/>
              </a:rPr>
              <a:t>as</a:t>
            </a:r>
            <a:r>
              <a:rPr sz="1800" spc="390" dirty="0">
                <a:latin typeface="Times New Roman"/>
                <a:cs typeface="Times New Roman"/>
              </a:rPr>
              <a:t> </a:t>
            </a:r>
            <a:r>
              <a:rPr sz="1800" dirty="0">
                <a:latin typeface="Times New Roman"/>
                <a:cs typeface="Times New Roman"/>
              </a:rPr>
              <a:t>an</a:t>
            </a:r>
            <a:r>
              <a:rPr sz="1800" spc="405" dirty="0">
                <a:latin typeface="Times New Roman"/>
                <a:cs typeface="Times New Roman"/>
              </a:rPr>
              <a:t> </a:t>
            </a:r>
            <a:r>
              <a:rPr sz="1800" dirty="0">
                <a:latin typeface="Times New Roman"/>
                <a:cs typeface="Times New Roman"/>
              </a:rPr>
              <a:t>incidental</a:t>
            </a:r>
            <a:r>
              <a:rPr sz="1800" spc="405" dirty="0">
                <a:latin typeface="Times New Roman"/>
                <a:cs typeface="Times New Roman"/>
              </a:rPr>
              <a:t> </a:t>
            </a:r>
            <a:r>
              <a:rPr sz="1800" dirty="0">
                <a:latin typeface="Times New Roman"/>
                <a:cs typeface="Times New Roman"/>
              </a:rPr>
              <a:t>material</a:t>
            </a:r>
            <a:r>
              <a:rPr sz="1800" spc="395" dirty="0">
                <a:latin typeface="Times New Roman"/>
                <a:cs typeface="Times New Roman"/>
              </a:rPr>
              <a:t> </a:t>
            </a:r>
            <a:r>
              <a:rPr sz="1800" dirty="0">
                <a:latin typeface="Times New Roman"/>
                <a:cs typeface="Times New Roman"/>
              </a:rPr>
              <a:t>obtained</a:t>
            </a:r>
            <a:r>
              <a:rPr sz="1800" spc="415" dirty="0">
                <a:latin typeface="Times New Roman"/>
                <a:cs typeface="Times New Roman"/>
              </a:rPr>
              <a:t> </a:t>
            </a:r>
            <a:r>
              <a:rPr sz="1800" dirty="0">
                <a:latin typeface="Times New Roman"/>
                <a:cs typeface="Times New Roman"/>
              </a:rPr>
              <a:t>from</a:t>
            </a:r>
            <a:r>
              <a:rPr sz="1800" spc="360" dirty="0">
                <a:latin typeface="Times New Roman"/>
                <a:cs typeface="Times New Roman"/>
              </a:rPr>
              <a:t> </a:t>
            </a:r>
            <a:r>
              <a:rPr sz="1800" dirty="0">
                <a:latin typeface="Times New Roman"/>
                <a:cs typeface="Times New Roman"/>
              </a:rPr>
              <a:t>the</a:t>
            </a:r>
            <a:r>
              <a:rPr sz="1800" spc="375" dirty="0">
                <a:latin typeface="Times New Roman"/>
                <a:cs typeface="Times New Roman"/>
              </a:rPr>
              <a:t> </a:t>
            </a:r>
            <a:r>
              <a:rPr sz="1800" b="1" dirty="0">
                <a:latin typeface="Times New Roman"/>
                <a:cs typeface="Times New Roman"/>
              </a:rPr>
              <a:t>Geological</a:t>
            </a:r>
            <a:r>
              <a:rPr sz="1800" b="1" spc="409" dirty="0">
                <a:latin typeface="Times New Roman"/>
                <a:cs typeface="Times New Roman"/>
              </a:rPr>
              <a:t> </a:t>
            </a:r>
            <a:r>
              <a:rPr sz="1800" b="1" spc="-10" dirty="0">
                <a:latin typeface="Times New Roman"/>
                <a:cs typeface="Times New Roman"/>
              </a:rPr>
              <a:t>Cycle</a:t>
            </a:r>
            <a:endParaRPr sz="1800">
              <a:latin typeface="Times New Roman"/>
              <a:cs typeface="Times New Roman"/>
            </a:endParaRPr>
          </a:p>
          <a:p>
            <a:pPr marL="12700">
              <a:lnSpc>
                <a:spcPct val="100000"/>
              </a:lnSpc>
              <a:spcBef>
                <a:spcPts val="5"/>
              </a:spcBef>
            </a:pPr>
            <a:r>
              <a:rPr sz="1800" b="1" dirty="0">
                <a:latin typeface="Times New Roman"/>
                <a:cs typeface="Times New Roman"/>
              </a:rPr>
              <a:t>which</a:t>
            </a:r>
            <a:r>
              <a:rPr sz="1800" b="1" spc="-70" dirty="0">
                <a:latin typeface="Times New Roman"/>
                <a:cs typeface="Times New Roman"/>
              </a:rPr>
              <a:t> </a:t>
            </a:r>
            <a:r>
              <a:rPr sz="1800" b="1" dirty="0">
                <a:latin typeface="Times New Roman"/>
                <a:cs typeface="Times New Roman"/>
              </a:rPr>
              <a:t>goes on</a:t>
            </a:r>
            <a:r>
              <a:rPr sz="1800" b="1" spc="-20" dirty="0">
                <a:latin typeface="Times New Roman"/>
                <a:cs typeface="Times New Roman"/>
              </a:rPr>
              <a:t> </a:t>
            </a:r>
            <a:r>
              <a:rPr sz="1800" b="1" dirty="0">
                <a:latin typeface="Times New Roman"/>
                <a:cs typeface="Times New Roman"/>
              </a:rPr>
              <a:t>continuously</a:t>
            </a:r>
            <a:r>
              <a:rPr sz="1800" b="1" spc="55" dirty="0">
                <a:latin typeface="Times New Roman"/>
                <a:cs typeface="Times New Roman"/>
              </a:rPr>
              <a:t> </a:t>
            </a:r>
            <a:r>
              <a:rPr sz="1800" b="1" dirty="0">
                <a:latin typeface="Times New Roman"/>
                <a:cs typeface="Times New Roman"/>
              </a:rPr>
              <a:t>in</a:t>
            </a:r>
            <a:r>
              <a:rPr sz="1800" b="1" spc="-40" dirty="0">
                <a:latin typeface="Times New Roman"/>
                <a:cs typeface="Times New Roman"/>
              </a:rPr>
              <a:t> </a:t>
            </a:r>
            <a:r>
              <a:rPr sz="1800" b="1" spc="-10" dirty="0">
                <a:latin typeface="Times New Roman"/>
                <a:cs typeface="Times New Roman"/>
              </a:rPr>
              <a:t>nature.</a:t>
            </a:r>
            <a:endParaRPr sz="1800">
              <a:latin typeface="Times New Roman"/>
              <a:cs typeface="Times New Roman"/>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E9006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TotalTime>
  <Words>4342</Words>
  <Application>Microsoft Office PowerPoint</Application>
  <PresentationFormat>Custom</PresentationFormat>
  <Paragraphs>484</Paragraphs>
  <Slides>86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86</vt:i4>
      </vt:variant>
    </vt:vector>
  </HeadingPairs>
  <TitlesOfParts>
    <vt:vector size="92" baseType="lpstr">
      <vt:lpstr>Arial</vt:lpstr>
      <vt:lpstr>Arial MT</vt:lpstr>
      <vt:lpstr>Calibri</vt:lpstr>
      <vt:lpstr>Cambria Math</vt:lpstr>
      <vt:lpstr>Times New Roman</vt:lpstr>
      <vt:lpstr>Office Theme</vt:lpstr>
      <vt:lpstr>DEPARTMENT OF CIVIL</vt:lpstr>
      <vt:lpstr>Text Books</vt:lpstr>
      <vt:lpstr>Reference Books:</vt:lpstr>
      <vt:lpstr>PowerPoint Presentation</vt:lpstr>
      <vt:lpstr>UNIT – 01</vt:lpstr>
      <vt:lpstr>PowerPoint Presentation</vt:lpstr>
      <vt:lpstr>Major Building Parts</vt:lpstr>
      <vt:lpstr>PowerPoint Presentation</vt:lpstr>
      <vt:lpstr>Origin of Soils</vt:lpstr>
      <vt:lpstr>PowerPoint Presentation</vt:lpstr>
      <vt:lpstr>PowerPoint Presentation</vt:lpstr>
      <vt:lpstr>Terminology of Different Types of Soils</vt:lpstr>
      <vt:lpstr>PowerPoint Presentation</vt:lpstr>
      <vt:lpstr>PowerPoint Presentation</vt:lpstr>
      <vt:lpstr>PowerPoint Presentation</vt:lpstr>
      <vt:lpstr>Soil Structures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UNIT – 02</vt:lpstr>
      <vt:lpstr>Darcy’s Law</vt:lpstr>
      <vt:lpstr>Now if ‘A’ is the cross-sectional area of the soil normal to the direction of flow, then</vt:lpstr>
      <vt:lpstr>PowerPoint Presentation</vt:lpstr>
      <vt:lpstr>Validity of Darcy’s Law</vt:lpstr>
      <vt:lpstr>Allen Hazen established that the maximum diameter of soil particle for the flow of water to be laminar is about 0.5 mm.</vt:lpstr>
      <vt:lpstr>It has been proved experimentally that, the flow of water through soil remains laminar and Darcy’s law is valid so long as the Reynold’s number is equal to (or) less than unity.</vt:lpstr>
      <vt:lpstr>For the flow of water through coarse sands, gravels and boulders the relationship between the velocity of water flow (V) and the hydraulic gradient (i) is non-uniform.</vt:lpstr>
      <vt:lpstr>Determination of Coefficient of Permeability</vt:lpstr>
      <vt:lpstr>PowerPoint Presentation</vt:lpstr>
      <vt:lpstr>PowerPoint Presentation</vt:lpstr>
      <vt:lpstr>Constant Head Permeability Test</vt:lpstr>
      <vt:lpstr>PowerPoint Presentation</vt:lpstr>
      <vt:lpstr>PowerPoint Presentation</vt:lpstr>
      <vt:lpstr>PowerPoint Presentation</vt:lpstr>
      <vt:lpstr>PowerPoint Presentation</vt:lpstr>
      <vt:lpstr>PowerPoint Presentation</vt:lpstr>
      <vt:lpstr>PowerPoint Presentation</vt:lpstr>
      <vt:lpstr>Test Procedure</vt:lpstr>
      <vt:lpstr>PowerPoint Presentation</vt:lpstr>
      <vt:lpstr>PowerPoint Presentation</vt:lpstr>
      <vt:lpstr>The head (h) causing the flow of water through the soil sample is equal to the difference in water levels between the constant level over head tank and the constant level bottom tank.</vt:lpstr>
      <vt:lpstr>PowerPoint Presentation</vt:lpstr>
      <vt:lpstr>PowerPoint Presentation</vt:lpstr>
      <vt:lpstr>For water flow parallel to the planes of stratification the hydraulic gradient ‘i’ is same for all the soil layers.</vt:lpstr>
      <vt:lpstr>PowerPoint Presentation</vt:lpstr>
      <vt:lpstr>PowerPoint Presentation</vt:lpstr>
      <vt:lpstr>PowerPoint Presentation</vt:lpstr>
      <vt:lpstr>PowerPoint Presentation</vt:lpstr>
      <vt:lpstr>PowerPoint Presentation</vt:lpstr>
      <vt:lpstr>PowerPoint Presentation</vt:lpstr>
      <vt:lpstr>From the equations (1) and (2) we get</vt:lpstr>
      <vt:lpstr>PowerPoint Presentation</vt:lpstr>
      <vt:lpstr>PowerPoint Presentation</vt:lpstr>
      <vt:lpstr>For water flow perpendicular to the planes of stratification, the velocity of water flow (V) and the discharge of water flow (Q) is same for each layer.</vt:lpstr>
      <vt:lpstr>Let h1, h2 and h3 are the loss of heads in soil layers (1), (2) and (3) respectively</vt:lpstr>
      <vt:lpstr>The velocity of water flow (V) through the soil layers is given by</vt:lpstr>
      <vt:lpstr>The total loss of head = h = h1 + h2 + h3</vt:lpstr>
      <vt:lpstr>PowerPoint Presentation</vt:lpstr>
      <vt:lpstr>Z1 Z2 Z3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Navendra Kumar N</cp:lastModifiedBy>
  <cp:revision>3</cp:revision>
  <dcterms:created xsi:type="dcterms:W3CDTF">2026-07-02T07:13:44Z</dcterms:created>
  <dcterms:modified xsi:type="dcterms:W3CDTF">2026-07-02T07:25:47Z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verter">
    <vt:lpwstr>SolidFramework v10.0.19910.1</vt:lpwstr>
  </property>
  <property fmtid="{D5CDD505-2E9C-101B-9397-08002B2CF9AE}" pid="3" name="Created">
    <vt:filetime>2023-01-10T00:00:00Z</vt:filetime>
  </property>
  <property fmtid="{D5CDD505-2E9C-101B-9397-08002B2CF9AE}" pid="4" name="Creator">
    <vt:lpwstr>Microsoft® PowerPoint® 2016</vt:lpwstr>
  </property>
  <property fmtid="{D5CDD505-2E9C-101B-9397-08002B2CF9AE}" pid="5" name="LastSaved">
    <vt:filetime>2026-07-02T00:00:00Z</vt:filetime>
  </property>
  <property fmtid="{D5CDD505-2E9C-101B-9397-08002B2CF9AE}" pid="6" name="Producer">
    <vt:lpwstr>www.ilovepdf.com</vt:lpwstr>
  </property>
</Properties>
</file>